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customXml/itemProps6.xml" ContentType="application/vnd.openxmlformats-officedocument.customXmlProperties+xml"/>
  <Override PartName="/customXml/itemProps7.xml" ContentType="application/vnd.openxmlformats-officedocument.customXmlProperties+xml"/>
  <Override PartName="/customXml/itemProps8.xml" ContentType="application/vnd.openxmlformats-officedocument.customXmlProperties+xml"/>
  <Override PartName="/customXml/itemProps9.xml" ContentType="application/vnd.openxmlformats-officedocument.customXmlProperties+xml"/>
  <Override PartName="/customXml/itemProps10.xml" ContentType="application/vnd.openxmlformats-officedocument.customXmlProperties+xml"/>
  <Override PartName="/customXml/itemProps11.xml" ContentType="application/vnd.openxmlformats-officedocument.customXmlProperties+xml"/>
  <Override PartName="/customXml/itemProps12.xml" ContentType="application/vnd.openxmlformats-officedocument.customXmlProperties+xml"/>
  <Override PartName="/customXml/itemProps13.xml" ContentType="application/vnd.openxmlformats-officedocument.customXmlProperties+xml"/>
  <Override PartName="/customXml/itemProps14.xml" ContentType="application/vnd.openxmlformats-officedocument.customXmlProperties+xml"/>
  <Override PartName="/customXml/itemProps15.xml" ContentType="application/vnd.openxmlformats-officedocument.customXmlProperties+xml"/>
  <Override PartName="/customXml/itemProps16.xml" ContentType="application/vnd.openxmlformats-officedocument.customXmlProperties+xml"/>
  <Override PartName="/customXml/itemProps17.xml" ContentType="application/vnd.openxmlformats-officedocument.customXmlProperties+xml"/>
  <Override PartName="/customXml/itemProps18.xml" ContentType="application/vnd.openxmlformats-officedocument.customXmlProperties+xml"/>
  <Override PartName="/customXml/itemProps19.xml" ContentType="application/vnd.openxmlformats-officedocument.customXmlProperties+xml"/>
  <Override PartName="/customXml/itemProps20.xml" ContentType="application/vnd.openxmlformats-officedocument.customXmlProperties+xml"/>
  <Override PartName="/customXml/itemProps21.xml" ContentType="application/vnd.openxmlformats-officedocument.customXmlProperties+xml"/>
  <Override PartName="/customXml/itemProps22.xml" ContentType="application/vnd.openxmlformats-officedocument.customXmlProperties+xml"/>
  <Override PartName="/customXml/itemProps23.xml" ContentType="application/vnd.openxmlformats-officedocument.customXmlProperties+xml"/>
  <Override PartName="/customXml/itemProps24.xml" ContentType="application/vnd.openxmlformats-officedocument.customXmlProperties+xml"/>
  <Override PartName="/customXml/itemProps25.xml" ContentType="application/vnd.openxmlformats-officedocument.customXmlProperties+xml"/>
  <Override PartName="/customXml/itemProps26.xml" ContentType="application/vnd.openxmlformats-officedocument.customXmlProperties+xml"/>
  <Override PartName="/customXml/itemProps27.xml" ContentType="application/vnd.openxmlformats-officedocument.customXmlProperties+xml"/>
  <Override PartName="/customXml/itemProps28.xml" ContentType="application/vnd.openxmlformats-officedocument.customXmlProperties+xml"/>
  <Override PartName="/customXml/itemProps29.xml" ContentType="application/vnd.openxmlformats-officedocument.customXmlProperties+xml"/>
  <Override PartName="/customXml/itemProps30.xml" ContentType="application/vnd.openxmlformats-officedocument.customXmlProperties+xml"/>
  <Override PartName="/customXml/itemProps31.xml" ContentType="application/vnd.openxmlformats-officedocument.customXmlProperties+xml"/>
  <Override PartName="/customXml/itemProps32.xml" ContentType="application/vnd.openxmlformats-officedocument.customXmlProperties+xml"/>
  <Override PartName="/customXml/itemProps33.xml" ContentType="application/vnd.openxmlformats-officedocument.customXmlProperties+xml"/>
  <Override PartName="/customXml/itemProps34.xml" ContentType="application/vnd.openxmlformats-officedocument.customXmlProperties+xml"/>
  <Override PartName="/customXml/itemProps35.xml" ContentType="application/vnd.openxmlformats-officedocument.customXmlProperties+xml"/>
  <Override PartName="/customXml/itemProps36.xml" ContentType="application/vnd.openxmlformats-officedocument.customXmlProperties+xml"/>
  <Override PartName="/customXml/itemProps37.xml" ContentType="application/vnd.openxmlformats-officedocument.customXmlProperties+xml"/>
  <Override PartName="/customXml/itemProps38.xml" ContentType="application/vnd.openxmlformats-officedocument.customXmlProperties+xml"/>
  <Override PartName="/customXml/itemProps39.xml" ContentType="application/vnd.openxmlformats-officedocument.customXmlProperties+xml"/>
  <Override PartName="/customXml/itemProps40.xml" ContentType="application/vnd.openxmlformats-officedocument.customXmlProperties+xml"/>
  <Override PartName="/customXml/itemProps41.xml" ContentType="application/vnd.openxmlformats-officedocument.customXmlProperties+xml"/>
  <Override PartName="/customXml/itemProps42.xml" ContentType="application/vnd.openxmlformats-officedocument.customXmlProperties+xml"/>
  <Override PartName="/customXml/itemProps43.xml" ContentType="application/vnd.openxmlformats-officedocument.customXmlProperties+xml"/>
  <Override PartName="/customXml/itemProps44.xml" ContentType="application/vnd.openxmlformats-officedocument.customXmlProperties+xml"/>
  <Override PartName="/customXml/itemProps45.xml" ContentType="application/vnd.openxmlformats-officedocument.customXmlProperties+xml"/>
  <Override PartName="/customXml/itemProps46.xml" ContentType="application/vnd.openxmlformats-officedocument.customXmlProperties+xml"/>
  <Override PartName="/customXml/itemProps47.xml" ContentType="application/vnd.openxmlformats-officedocument.customXmlProperties+xml"/>
  <Override PartName="/customXml/itemProps48.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ags/tag2.xml" ContentType="application/vnd.openxmlformats-officedocument.presentationml.tags+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tags/tag3.xml" ContentType="application/vnd.openxmlformats-officedocument.presentationml.tags+xml"/>
  <Override PartName="/ppt/tags/tag4.xml" ContentType="application/vnd.openxmlformats-officedocument.presentationml.tags+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3.xml" ContentType="application/vnd.openxmlformats-officedocument.theme+xml"/>
  <Override PartName="/ppt/tags/tag5.xml" ContentType="application/vnd.openxmlformats-officedocument.presentationml.tags+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4.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5.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6.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7.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theme/theme8.xml" ContentType="application/vnd.openxmlformats-officedocument.theme+xml"/>
  <Override PartName="/ppt/tags/tag6.xml" ContentType="application/vnd.openxmlformats-officedocument.presentationml.tags+xml"/>
  <Override PartName="/ppt/tags/tag7.xml" ContentType="application/vnd.openxmlformats-officedocument.presentationml.tags+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9.xml" ContentType="application/vnd.openxmlformats-officedocument.theme+xml"/>
  <Override PartName="/ppt/tags/tag8.xml" ContentType="application/vnd.openxmlformats-officedocument.presentationml.tags+xml"/>
  <Override PartName="/ppt/tags/tag9.xml" ContentType="application/vnd.openxmlformats-officedocument.presentationml.tags+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0.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1.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theme/theme12.xml" ContentType="application/vnd.openxmlformats-officedocument.theme+xml"/>
  <Override PartName="/ppt/tags/tag10.xml" ContentType="application/vnd.openxmlformats-officedocument.presentationml.tags+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theme/theme13.xml" ContentType="application/vnd.openxmlformats-officedocument.theme+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theme/theme14.xml" ContentType="application/vnd.openxmlformats-officedocument.theme+xml"/>
  <Override PartName="/ppt/tags/tag11.xml" ContentType="application/vnd.openxmlformats-officedocument.presentationml.tags+xml"/>
  <Override PartName="/ppt/theme/theme15.xml" ContentType="application/vnd.openxmlformats-officedocument.theme+xml"/>
  <Override PartName="/ppt/theme/theme16.xml" ContentType="application/vnd.openxmlformats-officedocument.theme+xml"/>
  <Override PartName="/ppt/tags/tag12.xml" ContentType="application/vnd.openxmlformats-officedocument.presentationml.tags+xml"/>
  <Override PartName="/ppt/notesSlides/notesSlide1.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2.xml" ContentType="application/vnd.openxmlformats-officedocument.presentationml.notesSlide+xml"/>
  <Override PartName="/ppt/tags/tag20.xml" ContentType="application/vnd.openxmlformats-officedocument.presentationml.tags+xml"/>
  <Override PartName="/ppt/notesSlides/notesSlide3.xml" ContentType="application/vnd.openxmlformats-officedocument.presentationml.notesSlide+xml"/>
  <Override PartName="/ppt/tags/tag21.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22.xml" ContentType="application/vnd.openxmlformats-officedocument.presentationml.tags+xml"/>
  <Override PartName="/ppt/notesSlides/notesSlide9.xml" ContentType="application/vnd.openxmlformats-officedocument.presentationml.notesSlide+xml"/>
  <Override PartName="/ppt/tags/tag23.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tags/tag24.xml" ContentType="application/vnd.openxmlformats-officedocument.presentationml.tags+xml"/>
  <Override PartName="/ppt/notesSlides/notesSlide42.xml" ContentType="application/vnd.openxmlformats-officedocument.presentationml.notesSlide+xml"/>
  <Override PartName="/ppt/tags/tag25.xml" ContentType="application/vnd.openxmlformats-officedocument.presentationml.tags+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tags/tag26.xml" ContentType="application/vnd.openxmlformats-officedocument.presentationml.tags+xml"/>
  <Override PartName="/ppt/notesSlides/notesSlide47.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121.jpg" ContentType="image/jpg"/>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71.xml" ContentType="application/vnd.openxmlformats-officedocument.presentationml.notesSlide+xml"/>
  <Override PartName="/ppt/tags/tag29.xml" ContentType="application/vnd.openxmlformats-officedocument.presentationml.tags+xml"/>
  <Override PartName="/ppt/notesSlides/notesSlide7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49"/>
    <p:sldMasterId id="2147484591" r:id="rId50"/>
    <p:sldMasterId id="2147484617" r:id="rId51"/>
    <p:sldMasterId id="2147484734" r:id="rId52"/>
    <p:sldMasterId id="2147484778" r:id="rId53"/>
    <p:sldMasterId id="2147484804" r:id="rId54"/>
    <p:sldMasterId id="2147484836" r:id="rId55"/>
    <p:sldMasterId id="2147485032" r:id="rId56"/>
    <p:sldMasterId id="2147485058" r:id="rId57"/>
    <p:sldMasterId id="2147485084" r:id="rId58"/>
    <p:sldMasterId id="2147485108" r:id="rId59"/>
    <p:sldMasterId id="2147485124" r:id="rId60"/>
    <p:sldMasterId id="2147485144" r:id="rId61"/>
    <p:sldMasterId id="2147485162" r:id="rId62"/>
  </p:sldMasterIdLst>
  <p:notesMasterIdLst>
    <p:notesMasterId r:id="rId173"/>
  </p:notesMasterIdLst>
  <p:handoutMasterIdLst>
    <p:handoutMasterId r:id="rId174"/>
  </p:handoutMasterIdLst>
  <p:sldIdLst>
    <p:sldId id="2147483645" r:id="rId63"/>
    <p:sldId id="326" r:id="rId64"/>
    <p:sldId id="266" r:id="rId65"/>
    <p:sldId id="2147483632" r:id="rId66"/>
    <p:sldId id="2147483634" r:id="rId67"/>
    <p:sldId id="315" r:id="rId68"/>
    <p:sldId id="306" r:id="rId69"/>
    <p:sldId id="307" r:id="rId70"/>
    <p:sldId id="2147483571" r:id="rId71"/>
    <p:sldId id="2147483567" r:id="rId72"/>
    <p:sldId id="265" r:id="rId73"/>
    <p:sldId id="2147483647" r:id="rId74"/>
    <p:sldId id="313" r:id="rId75"/>
    <p:sldId id="309" r:id="rId76"/>
    <p:sldId id="2147483539" r:id="rId77"/>
    <p:sldId id="2147483594" r:id="rId78"/>
    <p:sldId id="2147483646" r:id="rId79"/>
    <p:sldId id="304" r:id="rId80"/>
    <p:sldId id="2147483642" r:id="rId81"/>
    <p:sldId id="257" r:id="rId82"/>
    <p:sldId id="262" r:id="rId83"/>
    <p:sldId id="419" r:id="rId84"/>
    <p:sldId id="416" r:id="rId85"/>
    <p:sldId id="456" r:id="rId86"/>
    <p:sldId id="444" r:id="rId87"/>
    <p:sldId id="457" r:id="rId88"/>
    <p:sldId id="449" r:id="rId89"/>
    <p:sldId id="443" r:id="rId90"/>
    <p:sldId id="446" r:id="rId91"/>
    <p:sldId id="447" r:id="rId92"/>
    <p:sldId id="448" r:id="rId93"/>
    <p:sldId id="450" r:id="rId94"/>
    <p:sldId id="451" r:id="rId95"/>
    <p:sldId id="452" r:id="rId96"/>
    <p:sldId id="453" r:id="rId97"/>
    <p:sldId id="454" r:id="rId98"/>
    <p:sldId id="445" r:id="rId99"/>
    <p:sldId id="455" r:id="rId100"/>
    <p:sldId id="261" r:id="rId101"/>
    <p:sldId id="263" r:id="rId102"/>
    <p:sldId id="295" r:id="rId103"/>
    <p:sldId id="296" r:id="rId104"/>
    <p:sldId id="258" r:id="rId105"/>
    <p:sldId id="270" r:id="rId106"/>
    <p:sldId id="271" r:id="rId107"/>
    <p:sldId id="2147474333" r:id="rId108"/>
    <p:sldId id="367" r:id="rId109"/>
    <p:sldId id="2147483576" r:id="rId110"/>
    <p:sldId id="305" r:id="rId111"/>
    <p:sldId id="264" r:id="rId112"/>
    <p:sldId id="299" r:id="rId113"/>
    <p:sldId id="267" r:id="rId114"/>
    <p:sldId id="268" r:id="rId115"/>
    <p:sldId id="2147483233" r:id="rId116"/>
    <p:sldId id="269" r:id="rId117"/>
    <p:sldId id="272" r:id="rId118"/>
    <p:sldId id="329" r:id="rId119"/>
    <p:sldId id="2147483053" r:id="rId120"/>
    <p:sldId id="273" r:id="rId121"/>
    <p:sldId id="286" r:id="rId122"/>
    <p:sldId id="274" r:id="rId123"/>
    <p:sldId id="275" r:id="rId124"/>
    <p:sldId id="276" r:id="rId125"/>
    <p:sldId id="277" r:id="rId126"/>
    <p:sldId id="2147483553" r:id="rId127"/>
    <p:sldId id="297" r:id="rId128"/>
    <p:sldId id="298" r:id="rId129"/>
    <p:sldId id="300" r:id="rId130"/>
    <p:sldId id="2147483561" r:id="rId131"/>
    <p:sldId id="260" r:id="rId132"/>
    <p:sldId id="301" r:id="rId133"/>
    <p:sldId id="303" r:id="rId134"/>
    <p:sldId id="259" r:id="rId135"/>
    <p:sldId id="565" r:id="rId136"/>
    <p:sldId id="2147483531" r:id="rId137"/>
    <p:sldId id="278" r:id="rId138"/>
    <p:sldId id="2147473684" r:id="rId139"/>
    <p:sldId id="2147483644" r:id="rId140"/>
    <p:sldId id="2147483643" r:id="rId141"/>
    <p:sldId id="279" r:id="rId142"/>
    <p:sldId id="280" r:id="rId143"/>
    <p:sldId id="281" r:id="rId144"/>
    <p:sldId id="282" r:id="rId145"/>
    <p:sldId id="2147483605" r:id="rId146"/>
    <p:sldId id="283" r:id="rId147"/>
    <p:sldId id="284" r:id="rId148"/>
    <p:sldId id="2147483606" r:id="rId149"/>
    <p:sldId id="285" r:id="rId150"/>
    <p:sldId id="287" r:id="rId151"/>
    <p:sldId id="288" r:id="rId152"/>
    <p:sldId id="2147483640" r:id="rId153"/>
    <p:sldId id="2147483610" r:id="rId154"/>
    <p:sldId id="289" r:id="rId155"/>
    <p:sldId id="290" r:id="rId156"/>
    <p:sldId id="291" r:id="rId157"/>
    <p:sldId id="292" r:id="rId158"/>
    <p:sldId id="293" r:id="rId159"/>
    <p:sldId id="479" r:id="rId160"/>
    <p:sldId id="478" r:id="rId161"/>
    <p:sldId id="294" r:id="rId162"/>
    <p:sldId id="2147483572" r:id="rId163"/>
    <p:sldId id="308" r:id="rId164"/>
    <p:sldId id="310" r:id="rId165"/>
    <p:sldId id="311" r:id="rId166"/>
    <p:sldId id="2147483569" r:id="rId167"/>
    <p:sldId id="312" r:id="rId168"/>
    <p:sldId id="314" r:id="rId169"/>
    <p:sldId id="256" r:id="rId170"/>
    <p:sldId id="302" r:id="rId171"/>
    <p:sldId id="320" r:id="rId172"/>
  </p:sldIdLst>
  <p:sldSz cx="12192000" cy="6858000"/>
  <p:notesSz cx="7772400" cy="10058400"/>
  <p:custDataLst>
    <p:tags r:id="rId175"/>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40FF"/>
    <a:srgbClr val="002AFA"/>
    <a:srgbClr val="0432FF"/>
    <a:srgbClr val="2D2DB2"/>
    <a:srgbClr val="000000"/>
    <a:srgbClr val="002B4E"/>
    <a:srgbClr val="002B50"/>
    <a:srgbClr val="E2ECF1"/>
    <a:srgbClr val="E0E9F2"/>
    <a:srgbClr val="ECF4F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232" autoAdjust="0"/>
    <p:restoredTop sz="96301" autoAdjust="0"/>
  </p:normalViewPr>
  <p:slideViewPr>
    <p:cSldViewPr>
      <p:cViewPr varScale="1">
        <p:scale>
          <a:sx n="128" d="100"/>
          <a:sy n="128" d="100"/>
        </p:scale>
        <p:origin x="568" y="176"/>
      </p:cViewPr>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129" d="100"/>
          <a:sy n="129" d="100"/>
        </p:scale>
        <p:origin x="5096"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55.xml"/><Relationship Id="rId21" Type="http://schemas.openxmlformats.org/officeDocument/2006/relationships/customXml" Target="../customXml/item21.xml"/><Relationship Id="rId42" Type="http://schemas.openxmlformats.org/officeDocument/2006/relationships/customXml" Target="../customXml/item42.xml"/><Relationship Id="rId63" Type="http://schemas.openxmlformats.org/officeDocument/2006/relationships/slide" Target="slides/slide1.xml"/><Relationship Id="rId84" Type="http://schemas.openxmlformats.org/officeDocument/2006/relationships/slide" Target="slides/slide22.xml"/><Relationship Id="rId138" Type="http://schemas.openxmlformats.org/officeDocument/2006/relationships/slide" Target="slides/slide76.xml"/><Relationship Id="rId159" Type="http://schemas.openxmlformats.org/officeDocument/2006/relationships/slide" Target="slides/slide97.xml"/><Relationship Id="rId170" Type="http://schemas.openxmlformats.org/officeDocument/2006/relationships/slide" Target="slides/slide108.xml"/><Relationship Id="rId107" Type="http://schemas.openxmlformats.org/officeDocument/2006/relationships/slide" Target="slides/slide45.xml"/><Relationship Id="rId11" Type="http://schemas.openxmlformats.org/officeDocument/2006/relationships/customXml" Target="../customXml/item11.xml"/><Relationship Id="rId32" Type="http://schemas.openxmlformats.org/officeDocument/2006/relationships/customXml" Target="../customXml/item32.xml"/><Relationship Id="rId53" Type="http://schemas.openxmlformats.org/officeDocument/2006/relationships/slideMaster" Target="slideMasters/slideMaster5.xml"/><Relationship Id="rId74" Type="http://schemas.openxmlformats.org/officeDocument/2006/relationships/slide" Target="slides/slide12.xml"/><Relationship Id="rId128" Type="http://schemas.openxmlformats.org/officeDocument/2006/relationships/slide" Target="slides/slide66.xml"/><Relationship Id="rId149" Type="http://schemas.openxmlformats.org/officeDocument/2006/relationships/slide" Target="slides/slide87.xml"/><Relationship Id="rId5" Type="http://schemas.openxmlformats.org/officeDocument/2006/relationships/customXml" Target="../customXml/item5.xml"/><Relationship Id="rId95" Type="http://schemas.openxmlformats.org/officeDocument/2006/relationships/slide" Target="slides/slide33.xml"/><Relationship Id="rId160" Type="http://schemas.openxmlformats.org/officeDocument/2006/relationships/slide" Target="slides/slide98.xml"/><Relationship Id="rId22" Type="http://schemas.openxmlformats.org/officeDocument/2006/relationships/customXml" Target="../customXml/item22.xml"/><Relationship Id="rId43" Type="http://schemas.openxmlformats.org/officeDocument/2006/relationships/customXml" Target="../customXml/item43.xml"/><Relationship Id="rId64" Type="http://schemas.openxmlformats.org/officeDocument/2006/relationships/slide" Target="slides/slide2.xml"/><Relationship Id="rId118" Type="http://schemas.openxmlformats.org/officeDocument/2006/relationships/slide" Target="slides/slide56.xml"/><Relationship Id="rId139" Type="http://schemas.openxmlformats.org/officeDocument/2006/relationships/slide" Target="slides/slide77.xml"/><Relationship Id="rId85" Type="http://schemas.openxmlformats.org/officeDocument/2006/relationships/slide" Target="slides/slide23.xml"/><Relationship Id="rId150" Type="http://schemas.openxmlformats.org/officeDocument/2006/relationships/slide" Target="slides/slide88.xml"/><Relationship Id="rId171" Type="http://schemas.openxmlformats.org/officeDocument/2006/relationships/slide" Target="slides/slide109.xml"/><Relationship Id="rId12" Type="http://schemas.openxmlformats.org/officeDocument/2006/relationships/customXml" Target="../customXml/item12.xml"/><Relationship Id="rId33" Type="http://schemas.openxmlformats.org/officeDocument/2006/relationships/customXml" Target="../customXml/item33.xml"/><Relationship Id="rId108" Type="http://schemas.openxmlformats.org/officeDocument/2006/relationships/slide" Target="slides/slide46.xml"/><Relationship Id="rId129" Type="http://schemas.openxmlformats.org/officeDocument/2006/relationships/slide" Target="slides/slide67.xml"/><Relationship Id="rId54" Type="http://schemas.openxmlformats.org/officeDocument/2006/relationships/slideMaster" Target="slideMasters/slideMaster6.xml"/><Relationship Id="rId75" Type="http://schemas.openxmlformats.org/officeDocument/2006/relationships/slide" Target="slides/slide13.xml"/><Relationship Id="rId96" Type="http://schemas.openxmlformats.org/officeDocument/2006/relationships/slide" Target="slides/slide34.xml"/><Relationship Id="rId140" Type="http://schemas.openxmlformats.org/officeDocument/2006/relationships/slide" Target="slides/slide78.xml"/><Relationship Id="rId161" Type="http://schemas.openxmlformats.org/officeDocument/2006/relationships/slide" Target="slides/slide99.xml"/><Relationship Id="rId6" Type="http://schemas.openxmlformats.org/officeDocument/2006/relationships/customXml" Target="../customXml/item6.xml"/><Relationship Id="rId23" Type="http://schemas.openxmlformats.org/officeDocument/2006/relationships/customXml" Target="../customXml/item23.xml"/><Relationship Id="rId28" Type="http://schemas.openxmlformats.org/officeDocument/2006/relationships/customXml" Target="../customXml/item28.xml"/><Relationship Id="rId49" Type="http://schemas.openxmlformats.org/officeDocument/2006/relationships/slideMaster" Target="slideMasters/slideMaster1.xml"/><Relationship Id="rId114" Type="http://schemas.openxmlformats.org/officeDocument/2006/relationships/slide" Target="slides/slide52.xml"/><Relationship Id="rId119" Type="http://schemas.openxmlformats.org/officeDocument/2006/relationships/slide" Target="slides/slide57.xml"/><Relationship Id="rId44" Type="http://schemas.openxmlformats.org/officeDocument/2006/relationships/customXml" Target="../customXml/item44.xml"/><Relationship Id="rId60" Type="http://schemas.openxmlformats.org/officeDocument/2006/relationships/slideMaster" Target="slideMasters/slideMaster12.xml"/><Relationship Id="rId65" Type="http://schemas.openxmlformats.org/officeDocument/2006/relationships/slide" Target="slides/slide3.xml"/><Relationship Id="rId81" Type="http://schemas.openxmlformats.org/officeDocument/2006/relationships/slide" Target="slides/slide19.xml"/><Relationship Id="rId86" Type="http://schemas.openxmlformats.org/officeDocument/2006/relationships/slide" Target="slides/slide24.xml"/><Relationship Id="rId130" Type="http://schemas.openxmlformats.org/officeDocument/2006/relationships/slide" Target="slides/slide68.xml"/><Relationship Id="rId135" Type="http://schemas.openxmlformats.org/officeDocument/2006/relationships/slide" Target="slides/slide73.xml"/><Relationship Id="rId151" Type="http://schemas.openxmlformats.org/officeDocument/2006/relationships/slide" Target="slides/slide89.xml"/><Relationship Id="rId156" Type="http://schemas.openxmlformats.org/officeDocument/2006/relationships/slide" Target="slides/slide94.xml"/><Relationship Id="rId177" Type="http://schemas.openxmlformats.org/officeDocument/2006/relationships/presProps" Target="presProps.xml"/><Relationship Id="rId172" Type="http://schemas.openxmlformats.org/officeDocument/2006/relationships/slide" Target="slides/slide110.xml"/><Relationship Id="rId13" Type="http://schemas.openxmlformats.org/officeDocument/2006/relationships/customXml" Target="../customXml/item13.xml"/><Relationship Id="rId18" Type="http://schemas.openxmlformats.org/officeDocument/2006/relationships/customXml" Target="../customXml/item18.xml"/><Relationship Id="rId39" Type="http://schemas.openxmlformats.org/officeDocument/2006/relationships/customXml" Target="../customXml/item39.xml"/><Relationship Id="rId109" Type="http://schemas.openxmlformats.org/officeDocument/2006/relationships/slide" Target="slides/slide47.xml"/><Relationship Id="rId34" Type="http://schemas.openxmlformats.org/officeDocument/2006/relationships/customXml" Target="../customXml/item34.xml"/><Relationship Id="rId50" Type="http://schemas.openxmlformats.org/officeDocument/2006/relationships/slideMaster" Target="slideMasters/slideMaster2.xml"/><Relationship Id="rId55" Type="http://schemas.openxmlformats.org/officeDocument/2006/relationships/slideMaster" Target="slideMasters/slideMaster7.xml"/><Relationship Id="rId76" Type="http://schemas.openxmlformats.org/officeDocument/2006/relationships/slide" Target="slides/slide14.xml"/><Relationship Id="rId97" Type="http://schemas.openxmlformats.org/officeDocument/2006/relationships/slide" Target="slides/slide35.xml"/><Relationship Id="rId104" Type="http://schemas.openxmlformats.org/officeDocument/2006/relationships/slide" Target="slides/slide42.xml"/><Relationship Id="rId120" Type="http://schemas.openxmlformats.org/officeDocument/2006/relationships/slide" Target="slides/slide58.xml"/><Relationship Id="rId125" Type="http://schemas.openxmlformats.org/officeDocument/2006/relationships/slide" Target="slides/slide63.xml"/><Relationship Id="rId141" Type="http://schemas.openxmlformats.org/officeDocument/2006/relationships/slide" Target="slides/slide79.xml"/><Relationship Id="rId146" Type="http://schemas.openxmlformats.org/officeDocument/2006/relationships/slide" Target="slides/slide84.xml"/><Relationship Id="rId167" Type="http://schemas.openxmlformats.org/officeDocument/2006/relationships/slide" Target="slides/slide105.xml"/><Relationship Id="rId7" Type="http://schemas.openxmlformats.org/officeDocument/2006/relationships/customXml" Target="../customXml/item7.xml"/><Relationship Id="rId71" Type="http://schemas.openxmlformats.org/officeDocument/2006/relationships/slide" Target="slides/slide9.xml"/><Relationship Id="rId92" Type="http://schemas.openxmlformats.org/officeDocument/2006/relationships/slide" Target="slides/slide30.xml"/><Relationship Id="rId162" Type="http://schemas.openxmlformats.org/officeDocument/2006/relationships/slide" Target="slides/slide100.xml"/><Relationship Id="rId2" Type="http://schemas.openxmlformats.org/officeDocument/2006/relationships/customXml" Target="../customXml/item2.xml"/><Relationship Id="rId29" Type="http://schemas.openxmlformats.org/officeDocument/2006/relationships/customXml" Target="../customXml/item29.xml"/><Relationship Id="rId24" Type="http://schemas.openxmlformats.org/officeDocument/2006/relationships/customXml" Target="../customXml/item24.xml"/><Relationship Id="rId40" Type="http://schemas.openxmlformats.org/officeDocument/2006/relationships/customXml" Target="../customXml/item40.xml"/><Relationship Id="rId45" Type="http://schemas.openxmlformats.org/officeDocument/2006/relationships/customXml" Target="../customXml/item45.xml"/><Relationship Id="rId66" Type="http://schemas.openxmlformats.org/officeDocument/2006/relationships/slide" Target="slides/slide4.xml"/><Relationship Id="rId87" Type="http://schemas.openxmlformats.org/officeDocument/2006/relationships/slide" Target="slides/slide25.xml"/><Relationship Id="rId110" Type="http://schemas.openxmlformats.org/officeDocument/2006/relationships/slide" Target="slides/slide48.xml"/><Relationship Id="rId115" Type="http://schemas.openxmlformats.org/officeDocument/2006/relationships/slide" Target="slides/slide53.xml"/><Relationship Id="rId131" Type="http://schemas.openxmlformats.org/officeDocument/2006/relationships/slide" Target="slides/slide69.xml"/><Relationship Id="rId136" Type="http://schemas.openxmlformats.org/officeDocument/2006/relationships/slide" Target="slides/slide74.xml"/><Relationship Id="rId157" Type="http://schemas.openxmlformats.org/officeDocument/2006/relationships/slide" Target="slides/slide95.xml"/><Relationship Id="rId178" Type="http://schemas.openxmlformats.org/officeDocument/2006/relationships/viewProps" Target="viewProps.xml"/><Relationship Id="rId61" Type="http://schemas.openxmlformats.org/officeDocument/2006/relationships/slideMaster" Target="slideMasters/slideMaster13.xml"/><Relationship Id="rId82" Type="http://schemas.openxmlformats.org/officeDocument/2006/relationships/slide" Target="slides/slide20.xml"/><Relationship Id="rId152" Type="http://schemas.openxmlformats.org/officeDocument/2006/relationships/slide" Target="slides/slide90.xml"/><Relationship Id="rId173" Type="http://schemas.openxmlformats.org/officeDocument/2006/relationships/notesMaster" Target="notesMasters/notesMaster1.xml"/><Relationship Id="rId19" Type="http://schemas.openxmlformats.org/officeDocument/2006/relationships/customXml" Target="../customXml/item19.xml"/><Relationship Id="rId14" Type="http://schemas.openxmlformats.org/officeDocument/2006/relationships/customXml" Target="../customXml/item14.xml"/><Relationship Id="rId30" Type="http://schemas.openxmlformats.org/officeDocument/2006/relationships/customXml" Target="../customXml/item30.xml"/><Relationship Id="rId35" Type="http://schemas.openxmlformats.org/officeDocument/2006/relationships/customXml" Target="../customXml/item35.xml"/><Relationship Id="rId56" Type="http://schemas.openxmlformats.org/officeDocument/2006/relationships/slideMaster" Target="slideMasters/slideMaster8.xml"/><Relationship Id="rId77" Type="http://schemas.openxmlformats.org/officeDocument/2006/relationships/slide" Target="slides/slide15.xml"/><Relationship Id="rId100" Type="http://schemas.openxmlformats.org/officeDocument/2006/relationships/slide" Target="slides/slide38.xml"/><Relationship Id="rId105" Type="http://schemas.openxmlformats.org/officeDocument/2006/relationships/slide" Target="slides/slide43.xml"/><Relationship Id="rId126" Type="http://schemas.openxmlformats.org/officeDocument/2006/relationships/slide" Target="slides/slide64.xml"/><Relationship Id="rId147" Type="http://schemas.openxmlformats.org/officeDocument/2006/relationships/slide" Target="slides/slide85.xml"/><Relationship Id="rId168" Type="http://schemas.openxmlformats.org/officeDocument/2006/relationships/slide" Target="slides/slide106.xml"/><Relationship Id="rId8" Type="http://schemas.openxmlformats.org/officeDocument/2006/relationships/customXml" Target="../customXml/item8.xml"/><Relationship Id="rId51" Type="http://schemas.openxmlformats.org/officeDocument/2006/relationships/slideMaster" Target="slideMasters/slideMaster3.xml"/><Relationship Id="rId72" Type="http://schemas.openxmlformats.org/officeDocument/2006/relationships/slide" Target="slides/slide10.xml"/><Relationship Id="rId93" Type="http://schemas.openxmlformats.org/officeDocument/2006/relationships/slide" Target="slides/slide31.xml"/><Relationship Id="rId98" Type="http://schemas.openxmlformats.org/officeDocument/2006/relationships/slide" Target="slides/slide36.xml"/><Relationship Id="rId121" Type="http://schemas.openxmlformats.org/officeDocument/2006/relationships/slide" Target="slides/slide59.xml"/><Relationship Id="rId142" Type="http://schemas.openxmlformats.org/officeDocument/2006/relationships/slide" Target="slides/slide80.xml"/><Relationship Id="rId163" Type="http://schemas.openxmlformats.org/officeDocument/2006/relationships/slide" Target="slides/slide101.xml"/><Relationship Id="rId3" Type="http://schemas.openxmlformats.org/officeDocument/2006/relationships/customXml" Target="../customXml/item3.xml"/><Relationship Id="rId25" Type="http://schemas.openxmlformats.org/officeDocument/2006/relationships/customXml" Target="../customXml/item25.xml"/><Relationship Id="rId46" Type="http://schemas.openxmlformats.org/officeDocument/2006/relationships/customXml" Target="../customXml/item46.xml"/><Relationship Id="rId67" Type="http://schemas.openxmlformats.org/officeDocument/2006/relationships/slide" Target="slides/slide5.xml"/><Relationship Id="rId116" Type="http://schemas.openxmlformats.org/officeDocument/2006/relationships/slide" Target="slides/slide54.xml"/><Relationship Id="rId137" Type="http://schemas.openxmlformats.org/officeDocument/2006/relationships/slide" Target="slides/slide75.xml"/><Relationship Id="rId158" Type="http://schemas.openxmlformats.org/officeDocument/2006/relationships/slide" Target="slides/slide96.xml"/><Relationship Id="rId20" Type="http://schemas.openxmlformats.org/officeDocument/2006/relationships/customXml" Target="../customXml/item20.xml"/><Relationship Id="rId41" Type="http://schemas.openxmlformats.org/officeDocument/2006/relationships/customXml" Target="../customXml/item41.xml"/><Relationship Id="rId62" Type="http://schemas.openxmlformats.org/officeDocument/2006/relationships/slideMaster" Target="slideMasters/slideMaster14.xml"/><Relationship Id="rId83" Type="http://schemas.openxmlformats.org/officeDocument/2006/relationships/slide" Target="slides/slide21.xml"/><Relationship Id="rId88" Type="http://schemas.openxmlformats.org/officeDocument/2006/relationships/slide" Target="slides/slide26.xml"/><Relationship Id="rId111" Type="http://schemas.openxmlformats.org/officeDocument/2006/relationships/slide" Target="slides/slide49.xml"/><Relationship Id="rId132" Type="http://schemas.openxmlformats.org/officeDocument/2006/relationships/slide" Target="slides/slide70.xml"/><Relationship Id="rId153" Type="http://schemas.openxmlformats.org/officeDocument/2006/relationships/slide" Target="slides/slide91.xml"/><Relationship Id="rId174" Type="http://schemas.openxmlformats.org/officeDocument/2006/relationships/handoutMaster" Target="handoutMasters/handoutMaster1.xml"/><Relationship Id="rId179" Type="http://schemas.openxmlformats.org/officeDocument/2006/relationships/theme" Target="theme/theme1.xml"/><Relationship Id="rId15" Type="http://schemas.openxmlformats.org/officeDocument/2006/relationships/customXml" Target="../customXml/item15.xml"/><Relationship Id="rId36" Type="http://schemas.openxmlformats.org/officeDocument/2006/relationships/customXml" Target="../customXml/item36.xml"/><Relationship Id="rId57" Type="http://schemas.openxmlformats.org/officeDocument/2006/relationships/slideMaster" Target="slideMasters/slideMaster9.xml"/><Relationship Id="rId106" Type="http://schemas.openxmlformats.org/officeDocument/2006/relationships/slide" Target="slides/slide44.xml"/><Relationship Id="rId127" Type="http://schemas.openxmlformats.org/officeDocument/2006/relationships/slide" Target="slides/slide65.xml"/><Relationship Id="rId10" Type="http://schemas.openxmlformats.org/officeDocument/2006/relationships/customXml" Target="../customXml/item10.xml"/><Relationship Id="rId31" Type="http://schemas.openxmlformats.org/officeDocument/2006/relationships/customXml" Target="../customXml/item31.xml"/><Relationship Id="rId52" Type="http://schemas.openxmlformats.org/officeDocument/2006/relationships/slideMaster" Target="slideMasters/slideMaster4.xml"/><Relationship Id="rId73" Type="http://schemas.openxmlformats.org/officeDocument/2006/relationships/slide" Target="slides/slide11.xml"/><Relationship Id="rId78" Type="http://schemas.openxmlformats.org/officeDocument/2006/relationships/slide" Target="slides/slide16.xml"/><Relationship Id="rId94" Type="http://schemas.openxmlformats.org/officeDocument/2006/relationships/slide" Target="slides/slide32.xml"/><Relationship Id="rId99" Type="http://schemas.openxmlformats.org/officeDocument/2006/relationships/slide" Target="slides/slide37.xml"/><Relationship Id="rId101" Type="http://schemas.openxmlformats.org/officeDocument/2006/relationships/slide" Target="slides/slide39.xml"/><Relationship Id="rId122" Type="http://schemas.openxmlformats.org/officeDocument/2006/relationships/slide" Target="slides/slide60.xml"/><Relationship Id="rId143" Type="http://schemas.openxmlformats.org/officeDocument/2006/relationships/slide" Target="slides/slide81.xml"/><Relationship Id="rId148" Type="http://schemas.openxmlformats.org/officeDocument/2006/relationships/slide" Target="slides/slide86.xml"/><Relationship Id="rId164" Type="http://schemas.openxmlformats.org/officeDocument/2006/relationships/slide" Target="slides/slide102.xml"/><Relationship Id="rId169" Type="http://schemas.openxmlformats.org/officeDocument/2006/relationships/slide" Target="slides/slide107.xml"/><Relationship Id="rId4" Type="http://schemas.openxmlformats.org/officeDocument/2006/relationships/customXml" Target="../customXml/item4.xml"/><Relationship Id="rId9" Type="http://schemas.openxmlformats.org/officeDocument/2006/relationships/customXml" Target="../customXml/item9.xml"/><Relationship Id="rId180" Type="http://schemas.openxmlformats.org/officeDocument/2006/relationships/tableStyles" Target="tableStyles.xml"/><Relationship Id="rId26" Type="http://schemas.openxmlformats.org/officeDocument/2006/relationships/customXml" Target="../customXml/item26.xml"/><Relationship Id="rId47" Type="http://schemas.openxmlformats.org/officeDocument/2006/relationships/customXml" Target="../customXml/item47.xml"/><Relationship Id="rId68" Type="http://schemas.openxmlformats.org/officeDocument/2006/relationships/slide" Target="slides/slide6.xml"/><Relationship Id="rId89" Type="http://schemas.openxmlformats.org/officeDocument/2006/relationships/slide" Target="slides/slide27.xml"/><Relationship Id="rId112" Type="http://schemas.openxmlformats.org/officeDocument/2006/relationships/slide" Target="slides/slide50.xml"/><Relationship Id="rId133" Type="http://schemas.openxmlformats.org/officeDocument/2006/relationships/slide" Target="slides/slide71.xml"/><Relationship Id="rId154" Type="http://schemas.openxmlformats.org/officeDocument/2006/relationships/slide" Target="slides/slide92.xml"/><Relationship Id="rId175" Type="http://schemas.openxmlformats.org/officeDocument/2006/relationships/tags" Target="tags/tag1.xml"/><Relationship Id="rId16" Type="http://schemas.openxmlformats.org/officeDocument/2006/relationships/customXml" Target="../customXml/item16.xml"/><Relationship Id="rId37" Type="http://schemas.openxmlformats.org/officeDocument/2006/relationships/customXml" Target="../customXml/item37.xml"/><Relationship Id="rId58" Type="http://schemas.openxmlformats.org/officeDocument/2006/relationships/slideMaster" Target="slideMasters/slideMaster10.xml"/><Relationship Id="rId79" Type="http://schemas.openxmlformats.org/officeDocument/2006/relationships/slide" Target="slides/slide17.xml"/><Relationship Id="rId102" Type="http://schemas.openxmlformats.org/officeDocument/2006/relationships/slide" Target="slides/slide40.xml"/><Relationship Id="rId123" Type="http://schemas.openxmlformats.org/officeDocument/2006/relationships/slide" Target="slides/slide61.xml"/><Relationship Id="rId144" Type="http://schemas.openxmlformats.org/officeDocument/2006/relationships/slide" Target="slides/slide82.xml"/><Relationship Id="rId90" Type="http://schemas.openxmlformats.org/officeDocument/2006/relationships/slide" Target="slides/slide28.xml"/><Relationship Id="rId165" Type="http://schemas.openxmlformats.org/officeDocument/2006/relationships/slide" Target="slides/slide103.xml"/><Relationship Id="rId27" Type="http://schemas.openxmlformats.org/officeDocument/2006/relationships/customXml" Target="../customXml/item27.xml"/><Relationship Id="rId48" Type="http://schemas.openxmlformats.org/officeDocument/2006/relationships/customXml" Target="../customXml/item48.xml"/><Relationship Id="rId69" Type="http://schemas.openxmlformats.org/officeDocument/2006/relationships/slide" Target="slides/slide7.xml"/><Relationship Id="rId113" Type="http://schemas.openxmlformats.org/officeDocument/2006/relationships/slide" Target="slides/slide51.xml"/><Relationship Id="rId134" Type="http://schemas.openxmlformats.org/officeDocument/2006/relationships/slide" Target="slides/slide72.xml"/><Relationship Id="rId80" Type="http://schemas.openxmlformats.org/officeDocument/2006/relationships/slide" Target="slides/slide18.xml"/><Relationship Id="rId155" Type="http://schemas.openxmlformats.org/officeDocument/2006/relationships/slide" Target="slides/slide93.xml"/><Relationship Id="rId176" Type="http://schemas.openxmlformats.org/officeDocument/2006/relationships/commentAuthors" Target="commentAuthors.xml"/><Relationship Id="rId17" Type="http://schemas.openxmlformats.org/officeDocument/2006/relationships/customXml" Target="../customXml/item17.xml"/><Relationship Id="rId38" Type="http://schemas.openxmlformats.org/officeDocument/2006/relationships/customXml" Target="../customXml/item38.xml"/><Relationship Id="rId59" Type="http://schemas.openxmlformats.org/officeDocument/2006/relationships/slideMaster" Target="slideMasters/slideMaster11.xml"/><Relationship Id="rId103" Type="http://schemas.openxmlformats.org/officeDocument/2006/relationships/slide" Target="slides/slide41.xml"/><Relationship Id="rId124" Type="http://schemas.openxmlformats.org/officeDocument/2006/relationships/slide" Target="slides/slide62.xml"/><Relationship Id="rId70" Type="http://schemas.openxmlformats.org/officeDocument/2006/relationships/slide" Target="slides/slide8.xml"/><Relationship Id="rId91" Type="http://schemas.openxmlformats.org/officeDocument/2006/relationships/slide" Target="slides/slide29.xml"/><Relationship Id="rId145" Type="http://schemas.openxmlformats.org/officeDocument/2006/relationships/slide" Target="slides/slide83.xml"/><Relationship Id="rId166" Type="http://schemas.openxmlformats.org/officeDocument/2006/relationships/slide" Target="slides/slide104.xml"/><Relationship Id="rId1"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oleObject" Target="Book1" TargetMode="Externa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plotArea>
      <c:layout/>
      <c:barChart>
        <c:barDir val="col"/>
        <c:grouping val="stacked"/>
        <c:varyColors val="0"/>
        <c:ser>
          <c:idx val="0"/>
          <c:order val="0"/>
          <c:tx>
            <c:strRef>
              <c:f>Sheet1!$R$2</c:f>
              <c:strCache>
                <c:ptCount val="1"/>
                <c:pt idx="0">
                  <c:v>0</c:v>
                </c:pt>
              </c:strCache>
            </c:strRef>
          </c:tx>
          <c:spPr>
            <a:solidFill>
              <a:schemeClr val="accent5">
                <a:tint val="58000"/>
              </a:schemeClr>
            </a:solidFill>
            <a:ln>
              <a:noFill/>
            </a:ln>
            <a:effectLst/>
          </c:spPr>
          <c:invertIfNegative val="0"/>
          <c:cat>
            <c:strRef>
              <c:f>Sheet1!$S$1:$X$1</c:f>
              <c:strCache>
                <c:ptCount val="6"/>
                <c:pt idx="0">
                  <c:v>HGSC (n=352)</c:v>
                </c:pt>
                <c:pt idx="1">
                  <c:v>LGSC (n=6)</c:v>
                </c:pt>
                <c:pt idx="2">
                  <c:v>Mucinous (n=16)</c:v>
                </c:pt>
                <c:pt idx="3">
                  <c:v>Endometrioid (n=13)</c:v>
                </c:pt>
                <c:pt idx="4">
                  <c:v>Clear cell (n=41)</c:v>
                </c:pt>
                <c:pt idx="5">
                  <c:v>Others (n=13)</c:v>
                </c:pt>
              </c:strCache>
            </c:strRef>
          </c:cat>
          <c:val>
            <c:numRef>
              <c:f>Sheet1!$S$2:$X$2</c:f>
              <c:numCache>
                <c:formatCode>General</c:formatCode>
                <c:ptCount val="6"/>
                <c:pt idx="0">
                  <c:v>61.9</c:v>
                </c:pt>
                <c:pt idx="1">
                  <c:v>83.3</c:v>
                </c:pt>
                <c:pt idx="2">
                  <c:v>31.3</c:v>
                </c:pt>
                <c:pt idx="3">
                  <c:v>61.5</c:v>
                </c:pt>
                <c:pt idx="4">
                  <c:v>29.3</c:v>
                </c:pt>
                <c:pt idx="5">
                  <c:v>76.900000000000006</c:v>
                </c:pt>
              </c:numCache>
            </c:numRef>
          </c:val>
          <c:extLst>
            <c:ext xmlns:c16="http://schemas.microsoft.com/office/drawing/2014/chart" uri="{C3380CC4-5D6E-409C-BE32-E72D297353CC}">
              <c16:uniqueId val="{00000000-ADF2-49EC-825F-06B4456ADA90}"/>
            </c:ext>
          </c:extLst>
        </c:ser>
        <c:ser>
          <c:idx val="1"/>
          <c:order val="1"/>
          <c:tx>
            <c:strRef>
              <c:f>Sheet1!$R$3</c:f>
              <c:strCache>
                <c:ptCount val="1"/>
                <c:pt idx="0">
                  <c:v>1+</c:v>
                </c:pt>
              </c:strCache>
            </c:strRef>
          </c:tx>
          <c:spPr>
            <a:solidFill>
              <a:schemeClr val="accent5">
                <a:tint val="86000"/>
              </a:schemeClr>
            </a:solidFill>
            <a:ln>
              <a:noFill/>
            </a:ln>
            <a:effectLst/>
          </c:spPr>
          <c:invertIfNegative val="0"/>
          <c:cat>
            <c:strRef>
              <c:f>Sheet1!$S$1:$X$1</c:f>
              <c:strCache>
                <c:ptCount val="6"/>
                <c:pt idx="0">
                  <c:v>HGSC (n=352)</c:v>
                </c:pt>
                <c:pt idx="1">
                  <c:v>LGSC (n=6)</c:v>
                </c:pt>
                <c:pt idx="2">
                  <c:v>Mucinous (n=16)</c:v>
                </c:pt>
                <c:pt idx="3">
                  <c:v>Endometrioid (n=13)</c:v>
                </c:pt>
                <c:pt idx="4">
                  <c:v>Clear cell (n=41)</c:v>
                </c:pt>
                <c:pt idx="5">
                  <c:v>Others (n=13)</c:v>
                </c:pt>
              </c:strCache>
            </c:strRef>
          </c:cat>
          <c:val>
            <c:numRef>
              <c:f>Sheet1!$S$3:$X$3</c:f>
              <c:numCache>
                <c:formatCode>General</c:formatCode>
                <c:ptCount val="6"/>
                <c:pt idx="0">
                  <c:v>18.2</c:v>
                </c:pt>
                <c:pt idx="1">
                  <c:v>0</c:v>
                </c:pt>
                <c:pt idx="2">
                  <c:v>18.8</c:v>
                </c:pt>
                <c:pt idx="3">
                  <c:v>23.1</c:v>
                </c:pt>
                <c:pt idx="4">
                  <c:v>19.5</c:v>
                </c:pt>
                <c:pt idx="5">
                  <c:v>7.7</c:v>
                </c:pt>
              </c:numCache>
            </c:numRef>
          </c:val>
          <c:extLst>
            <c:ext xmlns:c16="http://schemas.microsoft.com/office/drawing/2014/chart" uri="{C3380CC4-5D6E-409C-BE32-E72D297353CC}">
              <c16:uniqueId val="{00000001-ADF2-49EC-825F-06B4456ADA90}"/>
            </c:ext>
          </c:extLst>
        </c:ser>
        <c:ser>
          <c:idx val="2"/>
          <c:order val="2"/>
          <c:tx>
            <c:strRef>
              <c:f>Sheet1!$R$4</c:f>
              <c:strCache>
                <c:ptCount val="1"/>
                <c:pt idx="0">
                  <c:v>2+</c:v>
                </c:pt>
              </c:strCache>
            </c:strRef>
          </c:tx>
          <c:spPr>
            <a:solidFill>
              <a:schemeClr val="accent5">
                <a:shade val="86000"/>
              </a:schemeClr>
            </a:solidFill>
            <a:ln>
              <a:noFill/>
            </a:ln>
            <a:effectLst/>
          </c:spPr>
          <c:invertIfNegative val="0"/>
          <c:cat>
            <c:strRef>
              <c:f>Sheet1!$S$1:$X$1</c:f>
              <c:strCache>
                <c:ptCount val="6"/>
                <c:pt idx="0">
                  <c:v>HGSC (n=352)</c:v>
                </c:pt>
                <c:pt idx="1">
                  <c:v>LGSC (n=6)</c:v>
                </c:pt>
                <c:pt idx="2">
                  <c:v>Mucinous (n=16)</c:v>
                </c:pt>
                <c:pt idx="3">
                  <c:v>Endometrioid (n=13)</c:v>
                </c:pt>
                <c:pt idx="4">
                  <c:v>Clear cell (n=41)</c:v>
                </c:pt>
                <c:pt idx="5">
                  <c:v>Others (n=13)</c:v>
                </c:pt>
              </c:strCache>
            </c:strRef>
          </c:cat>
          <c:val>
            <c:numRef>
              <c:f>Sheet1!$S$4:$X$4</c:f>
              <c:numCache>
                <c:formatCode>General</c:formatCode>
                <c:ptCount val="6"/>
                <c:pt idx="0">
                  <c:v>13.9</c:v>
                </c:pt>
                <c:pt idx="1">
                  <c:v>16.7</c:v>
                </c:pt>
                <c:pt idx="2">
                  <c:v>25</c:v>
                </c:pt>
                <c:pt idx="3">
                  <c:v>15.4</c:v>
                </c:pt>
                <c:pt idx="4">
                  <c:v>36.6</c:v>
                </c:pt>
                <c:pt idx="5">
                  <c:v>15.4</c:v>
                </c:pt>
              </c:numCache>
            </c:numRef>
          </c:val>
          <c:extLst>
            <c:ext xmlns:c16="http://schemas.microsoft.com/office/drawing/2014/chart" uri="{C3380CC4-5D6E-409C-BE32-E72D297353CC}">
              <c16:uniqueId val="{00000002-ADF2-49EC-825F-06B4456ADA90}"/>
            </c:ext>
          </c:extLst>
        </c:ser>
        <c:ser>
          <c:idx val="3"/>
          <c:order val="3"/>
          <c:tx>
            <c:strRef>
              <c:f>Sheet1!$R$5</c:f>
              <c:strCache>
                <c:ptCount val="1"/>
                <c:pt idx="0">
                  <c:v>3+</c:v>
                </c:pt>
              </c:strCache>
            </c:strRef>
          </c:tx>
          <c:spPr>
            <a:solidFill>
              <a:schemeClr val="accent5">
                <a:shade val="58000"/>
              </a:schemeClr>
            </a:solidFill>
            <a:ln>
              <a:noFill/>
            </a:ln>
            <a:effectLst/>
          </c:spPr>
          <c:invertIfNegative val="0"/>
          <c:cat>
            <c:strRef>
              <c:f>Sheet1!$S$1:$X$1</c:f>
              <c:strCache>
                <c:ptCount val="6"/>
                <c:pt idx="0">
                  <c:v>HGSC (n=352)</c:v>
                </c:pt>
                <c:pt idx="1">
                  <c:v>LGSC (n=6)</c:v>
                </c:pt>
                <c:pt idx="2">
                  <c:v>Mucinous (n=16)</c:v>
                </c:pt>
                <c:pt idx="3">
                  <c:v>Endometrioid (n=13)</c:v>
                </c:pt>
                <c:pt idx="4">
                  <c:v>Clear cell (n=41)</c:v>
                </c:pt>
                <c:pt idx="5">
                  <c:v>Others (n=13)</c:v>
                </c:pt>
              </c:strCache>
            </c:strRef>
          </c:cat>
          <c:val>
            <c:numRef>
              <c:f>Sheet1!$S$5:$X$5</c:f>
              <c:numCache>
                <c:formatCode>General</c:formatCode>
                <c:ptCount val="6"/>
                <c:pt idx="0">
                  <c:v>6</c:v>
                </c:pt>
                <c:pt idx="1">
                  <c:v>0</c:v>
                </c:pt>
                <c:pt idx="2">
                  <c:v>25</c:v>
                </c:pt>
                <c:pt idx="3">
                  <c:v>0</c:v>
                </c:pt>
                <c:pt idx="4">
                  <c:v>14.6</c:v>
                </c:pt>
                <c:pt idx="5">
                  <c:v>0</c:v>
                </c:pt>
              </c:numCache>
            </c:numRef>
          </c:val>
          <c:extLst>
            <c:ext xmlns:c16="http://schemas.microsoft.com/office/drawing/2014/chart" uri="{C3380CC4-5D6E-409C-BE32-E72D297353CC}">
              <c16:uniqueId val="{00000003-ADF2-49EC-825F-06B4456ADA90}"/>
            </c:ext>
          </c:extLst>
        </c:ser>
        <c:dLbls>
          <c:showLegendKey val="0"/>
          <c:showVal val="0"/>
          <c:showCatName val="0"/>
          <c:showSerName val="0"/>
          <c:showPercent val="0"/>
          <c:showBubbleSize val="0"/>
        </c:dLbls>
        <c:gapWidth val="95"/>
        <c:overlap val="100"/>
        <c:axId val="692461615"/>
        <c:axId val="692462095"/>
      </c:barChart>
      <c:catAx>
        <c:axId val="6924616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2462095"/>
        <c:crosses val="autoZero"/>
        <c:auto val="1"/>
        <c:lblAlgn val="ctr"/>
        <c:lblOffset val="100"/>
        <c:noMultiLvlLbl val="0"/>
      </c:catAx>
      <c:valAx>
        <c:axId val="692462095"/>
        <c:scaling>
          <c:orientation val="minMax"/>
          <c:max val="100"/>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692461615"/>
        <c:crosses val="autoZero"/>
        <c:crossBetween val="between"/>
      </c:valAx>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rtl="0">
              <a:defRPr sz="1400"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400"/>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Column1</c:v>
                </c:pt>
              </c:strCache>
            </c:strRef>
          </c:tx>
          <c:spPr>
            <a:ln w="38100"/>
          </c:spPr>
          <c:dPt>
            <c:idx val="0"/>
            <c:bubble3D val="0"/>
            <c:spPr>
              <a:solidFill>
                <a:schemeClr val="accent1">
                  <a:lumMod val="50000"/>
                </a:schemeClr>
              </a:solidFill>
              <a:ln w="38100">
                <a:solidFill>
                  <a:schemeClr val="lt1"/>
                </a:solidFill>
              </a:ln>
              <a:effectLst/>
            </c:spPr>
            <c:extLst>
              <c:ext xmlns:c16="http://schemas.microsoft.com/office/drawing/2014/chart" uri="{C3380CC4-5D6E-409C-BE32-E72D297353CC}">
                <c16:uniqueId val="{00000003-938D-7542-BC53-4C633681F79D}"/>
              </c:ext>
            </c:extLst>
          </c:dPt>
          <c:dPt>
            <c:idx val="1"/>
            <c:bubble3D val="0"/>
            <c:spPr>
              <a:solidFill>
                <a:schemeClr val="accent1">
                  <a:lumMod val="75000"/>
                </a:schemeClr>
              </a:solidFill>
              <a:ln w="38100">
                <a:solidFill>
                  <a:schemeClr val="lt1"/>
                </a:solidFill>
              </a:ln>
              <a:effectLst/>
            </c:spPr>
            <c:extLst>
              <c:ext xmlns:c16="http://schemas.microsoft.com/office/drawing/2014/chart" uri="{C3380CC4-5D6E-409C-BE32-E72D297353CC}">
                <c16:uniqueId val="{00000004-938D-7542-BC53-4C633681F79D}"/>
              </c:ext>
            </c:extLst>
          </c:dPt>
          <c:dPt>
            <c:idx val="2"/>
            <c:bubble3D val="0"/>
            <c:spPr>
              <a:solidFill>
                <a:schemeClr val="accent1">
                  <a:lumMod val="60000"/>
                  <a:lumOff val="40000"/>
                </a:schemeClr>
              </a:solidFill>
              <a:ln w="38100">
                <a:solidFill>
                  <a:schemeClr val="lt1"/>
                </a:solidFill>
              </a:ln>
              <a:effectLst/>
            </c:spPr>
            <c:extLst>
              <c:ext xmlns:c16="http://schemas.microsoft.com/office/drawing/2014/chart" uri="{C3380CC4-5D6E-409C-BE32-E72D297353CC}">
                <c16:uniqueId val="{00000005-938D-7542-BC53-4C633681F79D}"/>
              </c:ext>
            </c:extLst>
          </c:dPt>
          <c:dPt>
            <c:idx val="3"/>
            <c:bubble3D val="0"/>
            <c:spPr>
              <a:solidFill>
                <a:schemeClr val="accent1">
                  <a:lumMod val="40000"/>
                  <a:lumOff val="60000"/>
                </a:schemeClr>
              </a:solidFill>
              <a:ln w="38100">
                <a:solidFill>
                  <a:schemeClr val="lt1"/>
                </a:solidFill>
              </a:ln>
              <a:effectLst/>
            </c:spPr>
            <c:extLst>
              <c:ext xmlns:c16="http://schemas.microsoft.com/office/drawing/2014/chart" uri="{C3380CC4-5D6E-409C-BE32-E72D297353CC}">
                <c16:uniqueId val="{00000006-938D-7542-BC53-4C633681F79D}"/>
              </c:ext>
            </c:extLst>
          </c:dPt>
          <c:dPt>
            <c:idx val="4"/>
            <c:bubble3D val="0"/>
            <c:spPr>
              <a:solidFill>
                <a:schemeClr val="accent1">
                  <a:lumMod val="20000"/>
                  <a:lumOff val="80000"/>
                </a:schemeClr>
              </a:solidFill>
              <a:ln w="38100">
                <a:solidFill>
                  <a:schemeClr val="lt1"/>
                </a:solidFill>
              </a:ln>
              <a:effectLst/>
            </c:spPr>
            <c:extLst>
              <c:ext xmlns:c16="http://schemas.microsoft.com/office/drawing/2014/chart" uri="{C3380CC4-5D6E-409C-BE32-E72D297353CC}">
                <c16:uniqueId val="{00000007-938D-7542-BC53-4C633681F79D}"/>
              </c:ext>
            </c:extLst>
          </c:dPt>
          <c:dLbls>
            <c:dLbl>
              <c:idx val="0"/>
              <c:layout>
                <c:manualLayout>
                  <c:x val="-8.1336122047243522E-3"/>
                  <c:y val="1.8007749876491758E-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highlight>
                        <a:srgbClr val="0A344E"/>
                      </a:highlight>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3-938D-7542-BC53-4C633681F79D}"/>
                </c:ext>
              </c:extLst>
            </c:dLbl>
            <c:dLbl>
              <c:idx val="3"/>
              <c:layout>
                <c:manualLayout>
                  <c:x val="0.10150319881889758"/>
                  <c:y val="-0.1450144472801152"/>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6-938D-7542-BC53-4C633681F79D}"/>
                </c:ext>
              </c:extLst>
            </c:dLbl>
            <c:dLbl>
              <c:idx val="4"/>
              <c:layout>
                <c:manualLayout>
                  <c:x val="0.12063361220472441"/>
                  <c:y val="0.12347649338850311"/>
                </c:manualLayout>
              </c:layout>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bestFi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938D-7542-BC53-4C633681F79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bg1"/>
                    </a:solidFill>
                    <a:latin typeface="+mn-lt"/>
                    <a:ea typeface="+mn-ea"/>
                    <a:cs typeface="+mn-cs"/>
                  </a:defRPr>
                </a:pPr>
                <a:endParaRPr lang="en-US"/>
              </a:p>
            </c:txPr>
            <c:dLblPos val="inEnd"/>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Sheet1!$A$2:$A$6</c:f>
              <c:strCache>
                <c:ptCount val="5"/>
                <c:pt idx="0">
                  <c:v>3+</c:v>
                </c:pt>
                <c:pt idx="1">
                  <c:v>2+</c:v>
                </c:pt>
                <c:pt idx="2">
                  <c:v>1+</c:v>
                </c:pt>
                <c:pt idx="3">
                  <c:v>Ultralow</c:v>
                </c:pt>
                <c:pt idx="4">
                  <c:v>Null</c:v>
                </c:pt>
              </c:strCache>
            </c:strRef>
          </c:cat>
          <c:val>
            <c:numRef>
              <c:f>Sheet1!$B$2:$B$6</c:f>
              <c:numCache>
                <c:formatCode>General</c:formatCode>
                <c:ptCount val="5"/>
                <c:pt idx="0">
                  <c:v>2.7000000000000003E-2</c:v>
                </c:pt>
                <c:pt idx="1">
                  <c:v>0.14099999999999999</c:v>
                </c:pt>
                <c:pt idx="2">
                  <c:v>0.26300000000000001</c:v>
                </c:pt>
                <c:pt idx="3">
                  <c:v>0.32500000000000001</c:v>
                </c:pt>
                <c:pt idx="4">
                  <c:v>0.24399999999999999</c:v>
                </c:pt>
              </c:numCache>
            </c:numRef>
          </c:val>
          <c:extLst>
            <c:ext xmlns:c16="http://schemas.microsoft.com/office/drawing/2014/chart" uri="{C3380CC4-5D6E-409C-BE32-E72D297353CC}">
              <c16:uniqueId val="{00000000-938D-7542-BC53-4C633681F79D}"/>
            </c:ext>
          </c:extLst>
        </c:ser>
        <c:dLbls>
          <c:dLblPos val="inEnd"/>
          <c:showLegendKey val="0"/>
          <c:showVal val="1"/>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2.3590262827633438E-2"/>
          <c:y val="4.3031778213537424E-2"/>
          <c:w val="0.94953601487824202"/>
          <c:h val="0.85074472390971279"/>
        </c:manualLayout>
      </c:layout>
      <c:barChart>
        <c:barDir val="bar"/>
        <c:grouping val="stacked"/>
        <c:varyColors val="0"/>
        <c:ser>
          <c:idx val="0"/>
          <c:order val="0"/>
          <c:tx>
            <c:strRef>
              <c:f>Sheet1!$B$1</c:f>
              <c:strCache>
                <c:ptCount val="1"/>
                <c:pt idx="0">
                  <c:v>Grade &gt;3</c:v>
                </c:pt>
              </c:strCache>
            </c:strRef>
          </c:tx>
          <c:spPr>
            <a:solidFill>
              <a:schemeClr val="accent6">
                <a:lumMod val="75000"/>
              </a:schemeClr>
            </a:solidFill>
            <a:ln>
              <a:noFill/>
            </a:ln>
            <a:effectLst/>
          </c:spPr>
          <c:invertIfNegative val="0"/>
          <c:cat>
            <c:strRef>
              <c:f>Sheet1!$A$2:$A$12</c:f>
              <c:strCache>
                <c:ptCount val="11"/>
                <c:pt idx="0">
                  <c:v>Leukopenia</c:v>
                </c:pt>
                <c:pt idx="1">
                  <c:v>Transaminases increased</c:v>
                </c:pt>
                <c:pt idx="2">
                  <c:v>Alopecia</c:v>
                </c:pt>
                <c:pt idx="3">
                  <c:v>Thrombocytopenia</c:v>
                </c:pt>
                <c:pt idx="4">
                  <c:v>Decreased appetite</c:v>
                </c:pt>
                <c:pt idx="5">
                  <c:v>Vomiting</c:v>
                </c:pt>
                <c:pt idx="6">
                  <c:v>Diarrhoea</c:v>
                </c:pt>
                <c:pt idx="7">
                  <c:v>Anemia</c:v>
                </c:pt>
                <c:pt idx="8">
                  <c:v>Neutropenia</c:v>
                </c:pt>
                <c:pt idx="9">
                  <c:v>Fatigue</c:v>
                </c:pt>
                <c:pt idx="10">
                  <c:v>Nausea</c:v>
                </c:pt>
              </c:strCache>
            </c:strRef>
          </c:cat>
          <c:val>
            <c:numRef>
              <c:f>Sheet1!$B$2:$B$12</c:f>
              <c:numCache>
                <c:formatCode>0.0</c:formatCode>
                <c:ptCount val="11"/>
                <c:pt idx="0">
                  <c:v>2.6</c:v>
                </c:pt>
                <c:pt idx="1">
                  <c:v>0.4</c:v>
                </c:pt>
                <c:pt idx="3">
                  <c:v>5.6</c:v>
                </c:pt>
                <c:pt idx="4">
                  <c:v>1.5</c:v>
                </c:pt>
                <c:pt idx="5">
                  <c:v>1.5</c:v>
                </c:pt>
                <c:pt idx="6">
                  <c:v>3.7</c:v>
                </c:pt>
                <c:pt idx="7">
                  <c:v>10.9</c:v>
                </c:pt>
                <c:pt idx="8">
                  <c:v>19.100000000000001</c:v>
                </c:pt>
                <c:pt idx="9">
                  <c:v>7.1</c:v>
                </c:pt>
                <c:pt idx="10">
                  <c:v>3.7</c:v>
                </c:pt>
              </c:numCache>
            </c:numRef>
          </c:val>
          <c:extLst>
            <c:ext xmlns:c16="http://schemas.microsoft.com/office/drawing/2014/chart" uri="{C3380CC4-5D6E-409C-BE32-E72D297353CC}">
              <c16:uniqueId val="{00000000-CAA6-43E3-BB1C-9AC2F021FAB3}"/>
            </c:ext>
          </c:extLst>
        </c:ser>
        <c:ser>
          <c:idx val="1"/>
          <c:order val="1"/>
          <c:tx>
            <c:strRef>
              <c:f>Sheet1!$C$1</c:f>
              <c:strCache>
                <c:ptCount val="1"/>
                <c:pt idx="0">
                  <c:v>Any grade adjusted for chart</c:v>
                </c:pt>
              </c:strCache>
            </c:strRef>
          </c:tx>
          <c:spPr>
            <a:solidFill>
              <a:schemeClr val="accent6">
                <a:lumMod val="60000"/>
                <a:lumOff val="40000"/>
              </a:schemeClr>
            </a:solidFill>
            <a:ln>
              <a:noFill/>
            </a:ln>
            <a:effectLst/>
          </c:spPr>
          <c:invertIfNegative val="0"/>
          <c:cat>
            <c:strRef>
              <c:f>Sheet1!$A$2:$A$12</c:f>
              <c:strCache>
                <c:ptCount val="11"/>
                <c:pt idx="0">
                  <c:v>Leukopenia</c:v>
                </c:pt>
                <c:pt idx="1">
                  <c:v>Transaminases increased</c:v>
                </c:pt>
                <c:pt idx="2">
                  <c:v>Alopecia</c:v>
                </c:pt>
                <c:pt idx="3">
                  <c:v>Thrombocytopenia</c:v>
                </c:pt>
                <c:pt idx="4">
                  <c:v>Decreased appetite</c:v>
                </c:pt>
                <c:pt idx="5">
                  <c:v>Vomiting</c:v>
                </c:pt>
                <c:pt idx="6">
                  <c:v>Diarrhoea</c:v>
                </c:pt>
                <c:pt idx="7">
                  <c:v>Anemia</c:v>
                </c:pt>
                <c:pt idx="8">
                  <c:v>Neutropenia</c:v>
                </c:pt>
                <c:pt idx="9">
                  <c:v>Fatigue</c:v>
                </c:pt>
                <c:pt idx="10">
                  <c:v>Nausea</c:v>
                </c:pt>
              </c:strCache>
            </c:strRef>
          </c:cat>
          <c:val>
            <c:numRef>
              <c:f>Sheet1!$C$2:$C$12</c:f>
              <c:numCache>
                <c:formatCode>0.0</c:formatCode>
                <c:ptCount val="11"/>
                <c:pt idx="0">
                  <c:v>7.5</c:v>
                </c:pt>
                <c:pt idx="1">
                  <c:v>9.6999999999999993</c:v>
                </c:pt>
                <c:pt idx="2">
                  <c:v>16.899999999999999</c:v>
                </c:pt>
                <c:pt idx="3">
                  <c:v>11.6</c:v>
                </c:pt>
                <c:pt idx="4">
                  <c:v>16.100000000000001</c:v>
                </c:pt>
                <c:pt idx="5">
                  <c:v>23.2</c:v>
                </c:pt>
                <c:pt idx="6">
                  <c:v>22.1</c:v>
                </c:pt>
                <c:pt idx="7">
                  <c:v>16.8</c:v>
                </c:pt>
                <c:pt idx="8">
                  <c:v>13.5</c:v>
                </c:pt>
                <c:pt idx="9">
                  <c:v>33</c:v>
                </c:pt>
                <c:pt idx="10">
                  <c:v>51.2</c:v>
                </c:pt>
              </c:numCache>
            </c:numRef>
          </c:val>
          <c:extLst>
            <c:ext xmlns:c16="http://schemas.microsoft.com/office/drawing/2014/chart" uri="{C3380CC4-5D6E-409C-BE32-E72D297353CC}">
              <c16:uniqueId val="{00000001-CAA6-43E3-BB1C-9AC2F021FAB3}"/>
            </c:ext>
          </c:extLst>
        </c:ser>
        <c:dLbls>
          <c:showLegendKey val="0"/>
          <c:showVal val="0"/>
          <c:showCatName val="0"/>
          <c:showSerName val="0"/>
          <c:showPercent val="0"/>
          <c:showBubbleSize val="0"/>
        </c:dLbls>
        <c:gapWidth val="30"/>
        <c:overlap val="100"/>
        <c:axId val="364389120"/>
        <c:axId val="364390656"/>
      </c:barChart>
      <c:catAx>
        <c:axId val="364389120"/>
        <c:scaling>
          <c:orientation val="minMax"/>
        </c:scaling>
        <c:delete val="0"/>
        <c:axPos val="l"/>
        <c:numFmt formatCode="General" sourceLinked="1"/>
        <c:majorTickMark val="out"/>
        <c:minorTickMark val="none"/>
        <c:tickLblPos val="none"/>
        <c:spPr>
          <a:noFill/>
          <a:ln w="38100" cap="sq" cmpd="sng" algn="ctr">
            <a:solidFill>
              <a:schemeClr val="bg1"/>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364390656"/>
        <c:crosses val="autoZero"/>
        <c:auto val="1"/>
        <c:lblAlgn val="ctr"/>
        <c:lblOffset val="0"/>
        <c:noMultiLvlLbl val="0"/>
      </c:catAx>
      <c:valAx>
        <c:axId val="364390656"/>
        <c:scaling>
          <c:orientation val="minMax"/>
        </c:scaling>
        <c:delete val="0"/>
        <c:axPos val="b"/>
        <c:numFmt formatCode="0" sourceLinked="0"/>
        <c:majorTickMark val="out"/>
        <c:minorTickMark val="none"/>
        <c:tickLblPos val="nextTo"/>
        <c:spPr>
          <a:noFill/>
          <a:ln w="38100" cap="sq">
            <a:solidFill>
              <a:schemeClr val="bg1"/>
            </a:solidFill>
          </a:ln>
          <a:effectLst/>
        </c:spPr>
        <c:txPr>
          <a:bodyPr rot="-60000000" spcFirstLastPara="1" vertOverflow="ellipsis" vert="horz" wrap="square" anchor="ctr" anchorCtr="1"/>
          <a:lstStyle/>
          <a:p>
            <a:pPr>
              <a:defRPr sz="1800" b="1" i="0" u="none" strike="noStrike" kern="1200" baseline="0">
                <a:solidFill>
                  <a:schemeClr val="bg1"/>
                </a:solidFill>
                <a:latin typeface="+mn-lt"/>
                <a:ea typeface="+mn-ea"/>
                <a:cs typeface="+mn-cs"/>
              </a:defRPr>
            </a:pPr>
            <a:endParaRPr lang="en-US"/>
          </a:p>
        </c:txPr>
        <c:crossAx val="364389120"/>
        <c:crosses val="autoZero"/>
        <c:crossBetween val="between"/>
      </c:valAx>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sz="1200"/>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Reversed" id="25">
  <a:schemeClr val="accent5"/>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1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4/10/26</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68" userDrawn="1">
          <p15:clr>
            <a:srgbClr val="F26B43"/>
          </p15:clr>
        </p15:guide>
        <p15:guide id="2" pos="2448"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236C137-55E9-E59F-CB74-0A237951A27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8D978AE-8500-79F0-C869-5B7D22807E3C}"/>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F53EC7EF-7F6F-9567-0403-5E6574416EDD}"/>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D45B19EE-35D9-66D2-5FF3-5A54443FE4D5}"/>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8655333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2670147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17BA51-853E-A133-98C3-E966D310DC4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BF06049-1260-A9C1-288D-DB9D024BEC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C4514D8-304D-834E-71B1-E836C742D07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9DA9BD4-7C0E-0A5D-45B8-2D41FBF2B77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29411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236547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08EDB5-FC01-F498-7692-B460701657E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8D1FDDC-43CF-0CE1-A1D6-18418A717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0909B02-5FFD-4828-9CCA-7A07B370C0F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D6C2EC3-447E-7728-3E05-E2871309539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302923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DF7E6-4FA3-D1AB-073F-96EB4AF42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55E0352-8E0C-068A-A803-FCAF4910589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D85FB85-1314-634C-0CB5-70592C152D6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A4669AFA-67EC-2E78-98CD-3BB93DA7487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36885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792FD-D368-C933-D68F-360B2D2326F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54974E-DB47-2F9C-0500-0E1DBDED30B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7BAB9B7-6FDE-713B-172F-AD1FD99BE11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6E84DD8-D279-2A96-82A5-4AD8039E9C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450105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D875D-CF27-1F1B-37E7-1F6346BBC4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9E1A6ED-CBA6-E404-A90F-3CC31FFF57D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020A03-2FEF-4D86-2284-1FCCCAB89A7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B3044105-DCDF-88C3-9A8D-528C12B66D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452027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6B004-AFEB-E5AC-5E08-8E70DFA0DE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0A32549-1610-1B2A-12DE-2536EECDA43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1F688E1-F3FF-7121-E564-86485C2CB321}"/>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5AB2716-E3DD-435F-9F32-87BCFC73FC8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881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8CDE9F-76B7-E0CB-65CE-CF23E2CEA0A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7B26F57-12A2-0FC5-ABF9-4AF7D7D6A6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DC4F23-BB7F-A4C4-2471-9E36309AFE57}"/>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8BD0DF85-79F3-C3A0-49E2-C8502822EAB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106259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154E7F-D950-B80E-8AAF-3E0CBA80E6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E44B43C-A742-DC2F-B842-870F54CB384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DE12A74-5127-AB49-625C-868F286E55D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2CE14901-0267-B5D8-1CCC-36217B7F721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571246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8419791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4691F2-CFC2-CE64-282F-49721A63634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4D676-8215-0942-8AF4-135E5375DB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FE7E2B9-D7BC-D24A-9AFB-5D21B12C2DA6}"/>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E4472DD-0CA6-BF4F-0159-170D09C145C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4723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895516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762CEA-7E74-A080-A620-75E97DDF365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B879DBE-7733-12AD-046B-16E9135551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DF4420-A617-181A-43C3-2EC166906460}"/>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65A41B0-DFCA-9A67-7C64-14CAD6BA68A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0F690F9-2E26-4273-9690-53D571740D9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53454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3A96171-A15F-AF4E-B7C5-E1453CAAF64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149090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EF9CA4-CEF0-6F79-52E3-BB6E0ABB206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AE103F1-844A-9ADA-17A2-65DF2A00D2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83164E7-62A0-27FE-36A0-A9EAAF339FD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02B0C41-CE0C-B455-AF09-CE3B1E33043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C9258-E020-334A-A2B6-7FF469634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12321053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C9258-E020-334A-A2B6-7FF469634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37127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3E5E514-6277-4129-AE0A-3B14BCE2592D}"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2328773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9E085F3-267B-4721-9162-BF0C9CC8735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20321588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931456-5388-8A1B-8D07-ACD7110A1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58DC30C-72C4-3554-7C56-5E601A363CCE}"/>
              </a:ext>
            </a:extLst>
          </p:cNvPr>
          <p:cNvSpPr>
            <a:spLocks noGrp="1" noRot="1" noChangeAspect="1"/>
          </p:cNvSpPr>
          <p:nvPr>
            <p:ph type="sldImg"/>
          </p:nvPr>
        </p:nvSpPr>
        <p:spPr>
          <a:xfrm>
            <a:off x="2362200" y="549275"/>
            <a:ext cx="4876800" cy="2743200"/>
          </a:xfrm>
        </p:spPr>
      </p:sp>
      <p:sp>
        <p:nvSpPr>
          <p:cNvPr id="3" name="Notes Placeholder 2">
            <a:extLst>
              <a:ext uri="{FF2B5EF4-FFF2-40B4-BE49-F238E27FC236}">
                <a16:creationId xmlns:a16="http://schemas.microsoft.com/office/drawing/2014/main" id="{4DEF9091-2C08-765E-4EDC-75962BF6E9AB}"/>
              </a:ext>
            </a:extLst>
          </p:cNvPr>
          <p:cNvSpPr>
            <a:spLocks noGrp="1"/>
          </p:cNvSpPr>
          <p:nvPr>
            <p:ph type="body" idx="1"/>
          </p:nvPr>
        </p:nvSpPr>
        <p:spPr>
          <a:xfrm>
            <a:off x="960121" y="3474720"/>
            <a:ext cx="7680960" cy="3663197"/>
          </a:xfrm>
        </p:spPr>
        <p:txBody>
          <a:bodyPr/>
          <a:lstStyle/>
          <a:p>
            <a:pPr marL="947044" lvl="2">
              <a:spcBef>
                <a:spcPts val="311"/>
              </a:spcBef>
              <a:spcAft>
                <a:spcPts val="621"/>
              </a:spcAft>
            </a:pPr>
            <a:endParaRPr lang="en-US"/>
          </a:p>
        </p:txBody>
      </p:sp>
      <p:sp>
        <p:nvSpPr>
          <p:cNvPr id="4" name="Slide Number Placeholder 3">
            <a:extLst>
              <a:ext uri="{FF2B5EF4-FFF2-40B4-BE49-F238E27FC236}">
                <a16:creationId xmlns:a16="http://schemas.microsoft.com/office/drawing/2014/main" id="{C4976F36-07F8-B981-9D36-C5FDFEA2ED9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206881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A5B1F9-360F-012A-6205-ADDC4B607A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B16F15-190B-56EC-FA2F-9190BB13D0A1}"/>
              </a:ext>
            </a:extLst>
          </p:cNvPr>
          <p:cNvSpPr>
            <a:spLocks noGrp="1" noRot="1" noChangeAspect="1"/>
          </p:cNvSpPr>
          <p:nvPr>
            <p:ph type="sldImg"/>
          </p:nvPr>
        </p:nvSpPr>
        <p:spPr>
          <a:xfrm>
            <a:off x="2362200" y="549275"/>
            <a:ext cx="4876800" cy="2743200"/>
          </a:xfrm>
        </p:spPr>
      </p:sp>
      <p:sp>
        <p:nvSpPr>
          <p:cNvPr id="3" name="Notes Placeholder 2">
            <a:extLst>
              <a:ext uri="{FF2B5EF4-FFF2-40B4-BE49-F238E27FC236}">
                <a16:creationId xmlns:a16="http://schemas.microsoft.com/office/drawing/2014/main" id="{85A85CC9-C318-5C24-D6EF-4F3172D3F234}"/>
              </a:ext>
            </a:extLst>
          </p:cNvPr>
          <p:cNvSpPr>
            <a:spLocks noGrp="1"/>
          </p:cNvSpPr>
          <p:nvPr>
            <p:ph type="body" idx="1"/>
          </p:nvPr>
        </p:nvSpPr>
        <p:spPr>
          <a:xfrm>
            <a:off x="960121" y="3474720"/>
            <a:ext cx="7680960" cy="3663197"/>
          </a:xfrm>
        </p:spPr>
        <p:txBody>
          <a:bodyPr/>
          <a:lstStyle/>
          <a:p>
            <a:pPr marL="947044" lvl="2">
              <a:spcBef>
                <a:spcPts val="311"/>
              </a:spcBef>
              <a:spcAft>
                <a:spcPts val="621"/>
              </a:spcAft>
            </a:pPr>
            <a:endParaRPr lang="en-US"/>
          </a:p>
        </p:txBody>
      </p:sp>
      <p:sp>
        <p:nvSpPr>
          <p:cNvPr id="4" name="Slide Number Placeholder 3">
            <a:extLst>
              <a:ext uri="{FF2B5EF4-FFF2-40B4-BE49-F238E27FC236}">
                <a16:creationId xmlns:a16="http://schemas.microsoft.com/office/drawing/2014/main" id="{0D26B9E3-2D6C-AE52-5ECD-BEE1C8B9415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23999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3C442-FD25-23D4-0A24-1BFF0F18716D}"/>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708CC90B-87DA-09AB-FAFA-84D437D4C2DE}"/>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5CF70D81-5942-E784-EE8D-DA0F4B1D73DC}"/>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7ED6E6A4-E43A-8556-A276-F3796588CE01}"/>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73017329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C18297-EF6E-942F-98F9-BBA4A730D49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414D5DF-2BF1-D9CB-8765-84E8713A1189}"/>
              </a:ext>
            </a:extLst>
          </p:cNvPr>
          <p:cNvSpPr>
            <a:spLocks noGrp="1" noRot="1" noChangeAspect="1"/>
          </p:cNvSpPr>
          <p:nvPr>
            <p:ph type="sldImg"/>
          </p:nvPr>
        </p:nvSpPr>
        <p:spPr>
          <a:xfrm>
            <a:off x="2362200" y="549275"/>
            <a:ext cx="4876800" cy="2743200"/>
          </a:xfrm>
        </p:spPr>
      </p:sp>
      <p:sp>
        <p:nvSpPr>
          <p:cNvPr id="3" name="Notes Placeholder 2">
            <a:extLst>
              <a:ext uri="{FF2B5EF4-FFF2-40B4-BE49-F238E27FC236}">
                <a16:creationId xmlns:a16="http://schemas.microsoft.com/office/drawing/2014/main" id="{5C76CAC3-E7D2-8988-E6DB-0967AB05EF5B}"/>
              </a:ext>
            </a:extLst>
          </p:cNvPr>
          <p:cNvSpPr>
            <a:spLocks noGrp="1"/>
          </p:cNvSpPr>
          <p:nvPr>
            <p:ph type="body" idx="1"/>
          </p:nvPr>
        </p:nvSpPr>
        <p:spPr>
          <a:xfrm>
            <a:off x="960121" y="3474720"/>
            <a:ext cx="7680960" cy="3663197"/>
          </a:xfrm>
        </p:spPr>
        <p:txBody>
          <a:bodyPr/>
          <a:lstStyle/>
          <a:p>
            <a:pPr marL="947044" lvl="2">
              <a:spcBef>
                <a:spcPts val="311"/>
              </a:spcBef>
              <a:spcAft>
                <a:spcPts val="621"/>
              </a:spcAft>
            </a:pPr>
            <a:endParaRPr lang="en-US"/>
          </a:p>
        </p:txBody>
      </p:sp>
      <p:sp>
        <p:nvSpPr>
          <p:cNvPr id="4" name="Slide Number Placeholder 3">
            <a:extLst>
              <a:ext uri="{FF2B5EF4-FFF2-40B4-BE49-F238E27FC236}">
                <a16:creationId xmlns:a16="http://schemas.microsoft.com/office/drawing/2014/main" id="{D364C22F-A2D3-279C-7A71-E401C98877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412446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09A408-542D-B665-7D75-8819D9AA5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93CC95-EBF9-AA39-4343-414AF1EA163D}"/>
              </a:ext>
            </a:extLst>
          </p:cNvPr>
          <p:cNvSpPr>
            <a:spLocks noGrp="1" noRot="1" noChangeAspect="1"/>
          </p:cNvSpPr>
          <p:nvPr>
            <p:ph type="sldImg"/>
          </p:nvPr>
        </p:nvSpPr>
        <p:spPr>
          <a:xfrm>
            <a:off x="2362200" y="549275"/>
            <a:ext cx="4876800" cy="2743200"/>
          </a:xfrm>
        </p:spPr>
      </p:sp>
      <p:sp>
        <p:nvSpPr>
          <p:cNvPr id="3" name="Notes Placeholder 2">
            <a:extLst>
              <a:ext uri="{FF2B5EF4-FFF2-40B4-BE49-F238E27FC236}">
                <a16:creationId xmlns:a16="http://schemas.microsoft.com/office/drawing/2014/main" id="{CE504766-8EED-CC1C-7FC8-E5B7ECBB9496}"/>
              </a:ext>
            </a:extLst>
          </p:cNvPr>
          <p:cNvSpPr>
            <a:spLocks noGrp="1"/>
          </p:cNvSpPr>
          <p:nvPr>
            <p:ph type="body" idx="1"/>
          </p:nvPr>
        </p:nvSpPr>
        <p:spPr>
          <a:xfrm>
            <a:off x="960121" y="3474720"/>
            <a:ext cx="7680960" cy="3663197"/>
          </a:xfrm>
        </p:spPr>
        <p:txBody>
          <a:bodyPr/>
          <a:lstStyle/>
          <a:p>
            <a:pPr marL="947044" lvl="2">
              <a:spcBef>
                <a:spcPts val="311"/>
              </a:spcBef>
              <a:spcAft>
                <a:spcPts val="621"/>
              </a:spcAft>
            </a:pPr>
            <a:endParaRPr lang="en-US" dirty="0"/>
          </a:p>
        </p:txBody>
      </p:sp>
      <p:sp>
        <p:nvSpPr>
          <p:cNvPr id="4" name="Slide Number Placeholder 3">
            <a:extLst>
              <a:ext uri="{FF2B5EF4-FFF2-40B4-BE49-F238E27FC236}">
                <a16:creationId xmlns:a16="http://schemas.microsoft.com/office/drawing/2014/main" id="{1D815225-C5B1-05FE-611B-011297DFCC0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8885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175799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C9258-E020-334A-A2B6-7FF469634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1939785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62200" y="549275"/>
            <a:ext cx="4876800" cy="2743200"/>
          </a:xfrm>
        </p:spPr>
      </p:sp>
      <p:sp>
        <p:nvSpPr>
          <p:cNvPr id="3" name="Notes Placeholder 2"/>
          <p:cNvSpPr>
            <a:spLocks noGrp="1"/>
          </p:cNvSpPr>
          <p:nvPr>
            <p:ph type="body" idx="1"/>
          </p:nvPr>
        </p:nvSpPr>
        <p:spPr>
          <a:xfrm>
            <a:off x="960121" y="3474720"/>
            <a:ext cx="7680960" cy="3663197"/>
          </a:xfrm>
        </p:spPr>
        <p:txBody>
          <a:bodyPr/>
          <a:lstStyle/>
          <a:p>
            <a:pPr marL="947044" lvl="2">
              <a:spcBef>
                <a:spcPts val="311"/>
              </a:spcBef>
              <a:spcAft>
                <a:spcPts val="621"/>
              </a:spcAft>
            </a:pP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4318470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33B2E1-6A44-9965-A54F-2E5D5F11C4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97839BA-33E4-7F67-DB8E-8EDFCC66592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4FCA9E5-CDE6-4B69-C31C-B8CD007C665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E6696531-C681-3E60-9338-430969DBC86B}"/>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AD751AE-7ABC-314D-AFAD-47B860ED6FFE}"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3505745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C9258-E020-334A-A2B6-7FF469634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642276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67D78B-CA5C-2549-BAF8-92DA569CFDAB}"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252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DC576E-09FD-2C57-7109-FD42FDB28A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6A5ECE-3A3B-E7EF-E120-E332BBFF3965}"/>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91DD29B3-9918-5407-C347-85F7F820208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005F100-6C73-F217-9A9B-867A144807EE}"/>
              </a:ext>
            </a:extLst>
          </p:cNvPr>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C03247C3-237B-420D-8A00-BBC9E37EA3B7}"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TextBox 4">
            <a:extLst>
              <a:ext uri="{FF2B5EF4-FFF2-40B4-BE49-F238E27FC236}">
                <a16:creationId xmlns:a16="http://schemas.microsoft.com/office/drawing/2014/main" id="{56122458-9914-2188-DC56-88A53ACB51AD}"/>
              </a:ext>
            </a:extLst>
          </p:cNvPr>
          <p:cNvSpPr txBox="1"/>
          <p:nvPr/>
        </p:nvSpPr>
        <p:spPr>
          <a:xfrm>
            <a:off x="878229" y="401363"/>
            <a:ext cx="3265357" cy="598025"/>
          </a:xfrm>
          <a:prstGeom prst="rect">
            <a:avLst/>
          </a:prstGeom>
          <a:noFill/>
          <a:ln>
            <a:solidFill>
              <a:srgbClr val="FF0000"/>
            </a:solidFill>
          </a:ln>
        </p:spPr>
        <p:txBody>
          <a:bodyPr wrap="square" lIns="93790" tIns="46895" rIns="93790" bIns="46895" rtlCol="0">
            <a:spAutoFit/>
          </a:bodyPr>
          <a:lstStyle/>
          <a:p>
            <a:pPr marL="0" marR="0" lvl="0" indent="0" algn="l" defTabSz="937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ptos" panose="02110004020202020204"/>
                <a:ea typeface="+mn-ea"/>
                <a:cs typeface="+mn-cs"/>
              </a:rPr>
              <a:t>Steps 1-3,5,6: [Lin Eur J Can/ Pg S91/ Col 2/ Results/ lines 1-3; lines 6-8;  Para 2/ lines 4-6] [Li 2001/Pg 1/abstract/lines 6-8]</a:t>
            </a:r>
          </a:p>
          <a:p>
            <a:pPr marL="0" marR="0" lvl="0" indent="0" algn="l" defTabSz="937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ptos" panose="02110004020202020204"/>
                <a:ea typeface="+mn-ea"/>
                <a:cs typeface="+mn-cs"/>
              </a:rPr>
              <a:t>Step 4: [Li 2001/ Pg 3/ Para 3/ lines 6-9]</a:t>
            </a:r>
          </a:p>
          <a:p>
            <a:pPr marL="0" marR="0" lvl="0" indent="0" algn="l" defTabSz="937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ptos" panose="02110004020202020204"/>
                <a:ea typeface="+mn-ea"/>
                <a:cs typeface="+mn-cs"/>
              </a:rPr>
              <a:t>Step 7 (DAMP Release): Garg 2015/ Pg 3/ Col 1/ Para 2/ lines 1-18]</a:t>
            </a:r>
          </a:p>
        </p:txBody>
      </p:sp>
    </p:spTree>
    <p:extLst>
      <p:ext uri="{BB962C8B-B14F-4D97-AF65-F5344CB8AC3E}">
        <p14:creationId xmlns:p14="http://schemas.microsoft.com/office/powerpoint/2010/main" val="30043830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B8EC17C-85A7-43C6-81B7-283FE9EEF552}" type="slidenum">
              <a:rPr kumimoji="0" lang="zh-CN" altLang="en-US" sz="1200" b="0" i="0" u="none" strike="noStrike" kern="1200" cap="none" spc="0" normalizeH="0" baseline="0" noProof="0" smtClean="0">
                <a:ln>
                  <a:noFill/>
                </a:ln>
                <a:solidFill>
                  <a:prstClr val="black"/>
                </a:solidFill>
                <a:effectLst/>
                <a:uLnTx/>
                <a:uFillTx/>
                <a:latin typeface="Aptos" panose="0211000402020202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zh-CN" altLang="en-US" sz="1200" b="0" i="0" u="none" strike="noStrike" kern="1200" cap="none" spc="0" normalizeH="0" baseline="0" noProof="0">
              <a:ln>
                <a:noFill/>
              </a:ln>
              <a:solidFill>
                <a:prstClr val="black"/>
              </a:solidFill>
              <a:effectLst/>
              <a:uLnTx/>
              <a:uFillTx/>
              <a:latin typeface="Aptos" panose="02110004020202020204"/>
              <a:ea typeface="等线" panose="02010600030101010101" pitchFamily="2" charset="-122"/>
              <a:cs typeface="+mn-cs"/>
            </a:endParaRPr>
          </a:p>
        </p:txBody>
      </p:sp>
    </p:spTree>
    <p:extLst>
      <p:ext uri="{BB962C8B-B14F-4D97-AF65-F5344CB8AC3E}">
        <p14:creationId xmlns:p14="http://schemas.microsoft.com/office/powerpoint/2010/main" val="33392707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3FB612-98CE-92AA-2E18-F693317F74FC}"/>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3F46E65-48FE-A9F0-CCF4-7BABB301ACC5}"/>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12</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A1F77CD1-488A-F3C5-6EB0-C6A2CB1E23E3}"/>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382D6975-B894-98FB-0C3E-867FCA177BEE}"/>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47576615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05C9258-E020-334A-A2B6-7FF4696343C6}"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586393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AB26C-299F-E732-E1BD-067443EE3D5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4AE2BC4-1F22-F65C-1C46-AA14257E2D98}"/>
              </a:ext>
            </a:extLst>
          </p:cNvPr>
          <p:cNvSpPr>
            <a:spLocks noGrp="1" noRot="1" noChangeAspect="1"/>
          </p:cNvSpPr>
          <p:nvPr>
            <p:ph type="sldImg"/>
          </p:nvPr>
        </p:nvSpPr>
        <p:spPr/>
        <p:txBody>
          <a:bodyPr/>
          <a:lstStyle/>
          <a:p>
            <a:endParaRPr lang="en-US" dirty="0"/>
          </a:p>
        </p:txBody>
      </p:sp>
      <p:sp>
        <p:nvSpPr>
          <p:cNvPr id="3" name="Notes Placeholder 2">
            <a:extLst>
              <a:ext uri="{FF2B5EF4-FFF2-40B4-BE49-F238E27FC236}">
                <a16:creationId xmlns:a16="http://schemas.microsoft.com/office/drawing/2014/main" id="{8D056828-A12D-64BF-6C30-D4DAFC8205F7}"/>
              </a:ext>
            </a:extLst>
          </p:cNvPr>
          <p:cNvSpPr>
            <a:spLocks noGrp="1"/>
          </p:cNvSpPr>
          <p:nvPr>
            <p:ph type="body" idx="1"/>
          </p:nvPr>
        </p:nvSpPr>
        <p:spPr>
          <a:xfrm>
            <a:off x="731521" y="5715244"/>
            <a:ext cx="5852160" cy="2685806"/>
          </a:xfrm>
        </p:spPr>
        <p:txBody>
          <a:bodyPr/>
          <a:lstStyle/>
          <a:p>
            <a:endParaRPr lang="en-US" dirty="0"/>
          </a:p>
        </p:txBody>
      </p:sp>
      <p:sp>
        <p:nvSpPr>
          <p:cNvPr id="4" name="Slide Number Placeholder 3">
            <a:extLst>
              <a:ext uri="{FF2B5EF4-FFF2-40B4-BE49-F238E27FC236}">
                <a16:creationId xmlns:a16="http://schemas.microsoft.com/office/drawing/2014/main" id="{E48D799B-F45F-B0A6-052E-01325926BF5B}"/>
              </a:ext>
            </a:extLst>
          </p:cNvPr>
          <p:cNvSpPr>
            <a:spLocks noGrp="1"/>
          </p:cNvSpPr>
          <p:nvPr>
            <p:ph type="sldNum" sz="quarter" idx="5"/>
          </p:nvPr>
        </p:nvSpPr>
        <p:spPr/>
        <p:txBody>
          <a:bodyPr/>
          <a:lstStyle/>
          <a:p>
            <a:pPr marL="0" marR="0" lvl="0" indent="0" algn="r" defTabSz="937900" rtl="0" eaLnBrk="1" fontAlgn="auto" latinLnBrk="0" hangingPunct="1">
              <a:lnSpc>
                <a:spcPct val="100000"/>
              </a:lnSpc>
              <a:spcBef>
                <a:spcPts val="0"/>
              </a:spcBef>
              <a:spcAft>
                <a:spcPts val="0"/>
              </a:spcAft>
              <a:buClrTx/>
              <a:buSzTx/>
              <a:buFontTx/>
              <a:buNone/>
              <a:tabLst/>
              <a:defRPr/>
            </a:pPr>
            <a:fld id="{22478513-67A4-2B40-AB83-DAA26E3ED3F0}"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379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5" name="Rectangle 4">
            <a:extLst>
              <a:ext uri="{FF2B5EF4-FFF2-40B4-BE49-F238E27FC236}">
                <a16:creationId xmlns:a16="http://schemas.microsoft.com/office/drawing/2014/main" id="{6E4BA1CC-B424-C542-1D27-D40C690A167F}"/>
              </a:ext>
            </a:extLst>
          </p:cNvPr>
          <p:cNvSpPr/>
          <p:nvPr/>
        </p:nvSpPr>
        <p:spPr>
          <a:xfrm>
            <a:off x="958139" y="2048859"/>
            <a:ext cx="1358450" cy="1506540"/>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lIns="93790" tIns="46895" rIns="93790" bIns="46895" rtlCol="0" anchor="ctr"/>
          <a:lstStyle/>
          <a:p>
            <a:pPr marL="0" marR="0" lvl="0" indent="0" algn="ctr" defTabSz="937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6" name="TextBox 5">
            <a:extLst>
              <a:ext uri="{FF2B5EF4-FFF2-40B4-BE49-F238E27FC236}">
                <a16:creationId xmlns:a16="http://schemas.microsoft.com/office/drawing/2014/main" id="{B51FE178-9FBC-BB55-9E74-4762AD5FD36D}"/>
              </a:ext>
            </a:extLst>
          </p:cNvPr>
          <p:cNvSpPr txBox="1"/>
          <p:nvPr/>
        </p:nvSpPr>
        <p:spPr>
          <a:xfrm>
            <a:off x="144248" y="186135"/>
            <a:ext cx="996206" cy="710259"/>
          </a:xfrm>
          <a:prstGeom prst="rect">
            <a:avLst/>
          </a:prstGeom>
          <a:noFill/>
          <a:ln>
            <a:solidFill>
              <a:srgbClr val="FF0000"/>
            </a:solidFill>
          </a:ln>
        </p:spPr>
        <p:txBody>
          <a:bodyPr wrap="square" lIns="93790" tIns="46895" rIns="93790" bIns="46895" rtlCol="0">
            <a:spAutoFit/>
          </a:bodyPr>
          <a:lstStyle/>
          <a:p>
            <a:pPr marL="0" marR="0" lvl="0" indent="0" algn="l" defTabSz="937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ptos" panose="02110004020202020204"/>
                <a:ea typeface="+mn-ea"/>
                <a:cs typeface="+mn-cs"/>
              </a:rPr>
              <a:t>[NCT06340568/ Pg 3/ enrollment; Pg10/Inclusion Criteria/ Bullets 1-6 with sub bullets]</a:t>
            </a:r>
          </a:p>
        </p:txBody>
      </p:sp>
      <p:cxnSp>
        <p:nvCxnSpPr>
          <p:cNvPr id="7" name="Straight Arrow Connector 6">
            <a:extLst>
              <a:ext uri="{FF2B5EF4-FFF2-40B4-BE49-F238E27FC236}">
                <a16:creationId xmlns:a16="http://schemas.microsoft.com/office/drawing/2014/main" id="{4D0A67C1-9908-6FE0-34BF-A3571E18EE8E}"/>
              </a:ext>
            </a:extLst>
          </p:cNvPr>
          <p:cNvCxnSpPr>
            <a:cxnSpLocks/>
            <a:stCxn id="6" idx="2"/>
            <a:endCxn id="5" idx="1"/>
          </p:cNvCxnSpPr>
          <p:nvPr/>
        </p:nvCxnSpPr>
        <p:spPr>
          <a:xfrm>
            <a:off x="642351" y="896394"/>
            <a:ext cx="315788" cy="190573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8" name="Rectangle 7">
            <a:extLst>
              <a:ext uri="{FF2B5EF4-FFF2-40B4-BE49-F238E27FC236}">
                <a16:creationId xmlns:a16="http://schemas.microsoft.com/office/drawing/2014/main" id="{43DA76EB-9B60-0D07-B808-05624CB94138}"/>
              </a:ext>
            </a:extLst>
          </p:cNvPr>
          <p:cNvSpPr/>
          <p:nvPr/>
        </p:nvSpPr>
        <p:spPr>
          <a:xfrm>
            <a:off x="2403666" y="2025181"/>
            <a:ext cx="3906038" cy="1530218"/>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lIns="93790" tIns="46895" rIns="93790" bIns="46895" rtlCol="0" anchor="ctr"/>
          <a:lstStyle/>
          <a:p>
            <a:pPr marL="0" marR="0" lvl="0" indent="0" algn="ctr" defTabSz="937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cxnSp>
        <p:nvCxnSpPr>
          <p:cNvPr id="9" name="Straight Arrow Connector 8">
            <a:extLst>
              <a:ext uri="{FF2B5EF4-FFF2-40B4-BE49-F238E27FC236}">
                <a16:creationId xmlns:a16="http://schemas.microsoft.com/office/drawing/2014/main" id="{12229D82-C5F6-B6AB-146B-F8C8D55F1058}"/>
              </a:ext>
            </a:extLst>
          </p:cNvPr>
          <p:cNvCxnSpPr>
            <a:cxnSpLocks/>
          </p:cNvCxnSpPr>
          <p:nvPr/>
        </p:nvCxnSpPr>
        <p:spPr>
          <a:xfrm>
            <a:off x="5221998" y="1009480"/>
            <a:ext cx="78918" cy="319992"/>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B6FE011F-97A5-5423-CE26-749864166447}"/>
              </a:ext>
            </a:extLst>
          </p:cNvPr>
          <p:cNvSpPr/>
          <p:nvPr/>
        </p:nvSpPr>
        <p:spPr>
          <a:xfrm>
            <a:off x="903545" y="1329472"/>
            <a:ext cx="5453517" cy="589661"/>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lIns="93790" tIns="46895" rIns="93790" bIns="46895" rtlCol="0" anchor="ctr"/>
          <a:lstStyle/>
          <a:p>
            <a:pPr marL="0" marR="0" lvl="0" indent="0" algn="ctr" defTabSz="937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FA69D2BA-6446-7210-75B9-9279045B0F5A}"/>
              </a:ext>
            </a:extLst>
          </p:cNvPr>
          <p:cNvSpPr/>
          <p:nvPr/>
        </p:nvSpPr>
        <p:spPr>
          <a:xfrm>
            <a:off x="958139" y="3592617"/>
            <a:ext cx="5398923" cy="380483"/>
          </a:xfrm>
          <a:prstGeom prst="rect">
            <a:avLst/>
          </a:prstGeom>
          <a:noFill/>
          <a:ln>
            <a:solidFill>
              <a:srgbClr val="FF0000"/>
            </a:solidFill>
          </a:ln>
        </p:spPr>
        <p:style>
          <a:lnRef idx="2">
            <a:schemeClr val="accent6"/>
          </a:lnRef>
          <a:fillRef idx="1">
            <a:schemeClr val="lt1"/>
          </a:fillRef>
          <a:effectRef idx="0">
            <a:schemeClr val="accent6"/>
          </a:effectRef>
          <a:fontRef idx="minor">
            <a:schemeClr val="dk1"/>
          </a:fontRef>
        </p:style>
        <p:txBody>
          <a:bodyPr lIns="93790" tIns="46895" rIns="93790" bIns="46895" rtlCol="0" anchor="ctr"/>
          <a:lstStyle/>
          <a:p>
            <a:pPr marL="0" marR="0" lvl="0" indent="0" algn="ctr" defTabSz="9379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97301D89-576C-FEC4-CF7A-44BA073BF3F1}"/>
              </a:ext>
            </a:extLst>
          </p:cNvPr>
          <p:cNvSpPr txBox="1"/>
          <p:nvPr/>
        </p:nvSpPr>
        <p:spPr>
          <a:xfrm>
            <a:off x="5068500" y="4800600"/>
            <a:ext cx="1489675" cy="833370"/>
          </a:xfrm>
          <a:prstGeom prst="rect">
            <a:avLst/>
          </a:prstGeom>
          <a:noFill/>
          <a:ln>
            <a:solidFill>
              <a:srgbClr val="FF0000"/>
            </a:solidFill>
          </a:ln>
        </p:spPr>
        <p:txBody>
          <a:bodyPr wrap="square" lIns="93790" tIns="46895" rIns="93790" bIns="46895" rtlCol="0">
            <a:spAutoFit/>
          </a:bodyPr>
          <a:lstStyle/>
          <a:p>
            <a:pPr marL="0" marR="0" lvl="0" indent="0" algn="l" defTabSz="937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ptos" panose="02110004020202020204"/>
                <a:ea typeface="+mn-ea"/>
                <a:cs typeface="+mn-cs"/>
              </a:rPr>
              <a:t>[NCT06340568/ pg2/detailed description/para2; Pg 12-13/ Primary Outcome Measures/ Rows (all)/ Col 1; pg13-15/secondary outcome measures/rows (all)/col1]</a:t>
            </a:r>
          </a:p>
        </p:txBody>
      </p:sp>
      <p:cxnSp>
        <p:nvCxnSpPr>
          <p:cNvPr id="13" name="Straight Arrow Connector 12">
            <a:extLst>
              <a:ext uri="{FF2B5EF4-FFF2-40B4-BE49-F238E27FC236}">
                <a16:creationId xmlns:a16="http://schemas.microsoft.com/office/drawing/2014/main" id="{DBE86E1A-047C-6864-1AC6-C9A2DD2891CD}"/>
              </a:ext>
            </a:extLst>
          </p:cNvPr>
          <p:cNvCxnSpPr>
            <a:cxnSpLocks/>
          </p:cNvCxnSpPr>
          <p:nvPr/>
        </p:nvCxnSpPr>
        <p:spPr>
          <a:xfrm flipH="1" flipV="1">
            <a:off x="5355536" y="3973099"/>
            <a:ext cx="399338" cy="82750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8AF3CC1A-835D-BBB9-E161-1A296502FCE6}"/>
              </a:ext>
            </a:extLst>
          </p:cNvPr>
          <p:cNvSpPr txBox="1"/>
          <p:nvPr/>
        </p:nvSpPr>
        <p:spPr>
          <a:xfrm>
            <a:off x="2933075" y="4788431"/>
            <a:ext cx="1787964" cy="472125"/>
          </a:xfrm>
          <a:prstGeom prst="rect">
            <a:avLst/>
          </a:prstGeom>
          <a:noFill/>
          <a:ln>
            <a:solidFill>
              <a:srgbClr val="FF0000"/>
            </a:solidFill>
          </a:ln>
        </p:spPr>
        <p:txBody>
          <a:bodyPr wrap="square" lIns="93790" tIns="46895" rIns="93790" bIns="46895" rtlCol="0">
            <a:spAutoFit/>
          </a:bodyPr>
          <a:lstStyle/>
          <a:p>
            <a:pPr marL="0" marR="0" lvl="0" indent="0" algn="l" defTabSz="937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ptos" panose="02110004020202020204"/>
                <a:ea typeface="+mn-ea"/>
                <a:cs typeface="+mn-cs"/>
              </a:rPr>
              <a:t>[NCT06340568/ pg2/detailed description/para2; Pg 12/ Arms and intervention/ Rows (all)/ Col 1</a:t>
            </a:r>
          </a:p>
        </p:txBody>
      </p:sp>
      <p:cxnSp>
        <p:nvCxnSpPr>
          <p:cNvPr id="15" name="Straight Arrow Connector 14">
            <a:extLst>
              <a:ext uri="{FF2B5EF4-FFF2-40B4-BE49-F238E27FC236}">
                <a16:creationId xmlns:a16="http://schemas.microsoft.com/office/drawing/2014/main" id="{0E30E126-5EF9-606B-937D-9CE7085DE43A}"/>
              </a:ext>
            </a:extLst>
          </p:cNvPr>
          <p:cNvCxnSpPr>
            <a:cxnSpLocks/>
          </p:cNvCxnSpPr>
          <p:nvPr/>
        </p:nvCxnSpPr>
        <p:spPr>
          <a:xfrm flipH="1" flipV="1">
            <a:off x="3209573" y="3442726"/>
            <a:ext cx="934014" cy="1345705"/>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931E578A-79E6-1665-2903-744DE9A89DC0}"/>
              </a:ext>
            </a:extLst>
          </p:cNvPr>
          <p:cNvSpPr txBox="1"/>
          <p:nvPr/>
        </p:nvSpPr>
        <p:spPr>
          <a:xfrm>
            <a:off x="4426455" y="663256"/>
            <a:ext cx="2039546" cy="472125"/>
          </a:xfrm>
          <a:prstGeom prst="rect">
            <a:avLst/>
          </a:prstGeom>
          <a:noFill/>
          <a:ln>
            <a:solidFill>
              <a:srgbClr val="FF0000"/>
            </a:solidFill>
          </a:ln>
        </p:spPr>
        <p:txBody>
          <a:bodyPr wrap="square" lIns="93790" tIns="46895" rIns="93790" bIns="46895" rtlCol="0">
            <a:spAutoFit/>
          </a:bodyPr>
          <a:lstStyle/>
          <a:p>
            <a:pPr marL="0" marR="0" lvl="0" indent="0" algn="l" defTabSz="937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ptos" panose="02110004020202020204"/>
                <a:ea typeface="+mn-ea"/>
                <a:cs typeface="+mn-cs"/>
              </a:rPr>
              <a:t>[NCT06340568 / pg1/para 1 (title: Fern-EC-01);Pg 2/ Detailed description/ Para 1/ entire; pg2/official title/entire]</a:t>
            </a:r>
          </a:p>
        </p:txBody>
      </p:sp>
      <p:sp>
        <p:nvSpPr>
          <p:cNvPr id="19" name="TextBox 18">
            <a:extLst>
              <a:ext uri="{FF2B5EF4-FFF2-40B4-BE49-F238E27FC236}">
                <a16:creationId xmlns:a16="http://schemas.microsoft.com/office/drawing/2014/main" id="{1E6E0FD1-0698-07FE-7501-0535FA7878C3}"/>
              </a:ext>
            </a:extLst>
          </p:cNvPr>
          <p:cNvSpPr txBox="1"/>
          <p:nvPr/>
        </p:nvSpPr>
        <p:spPr>
          <a:xfrm>
            <a:off x="666345" y="4594389"/>
            <a:ext cx="1787964" cy="346225"/>
          </a:xfrm>
          <a:prstGeom prst="rect">
            <a:avLst/>
          </a:prstGeom>
          <a:noFill/>
          <a:ln>
            <a:solidFill>
              <a:srgbClr val="FF0000"/>
            </a:solidFill>
          </a:ln>
        </p:spPr>
        <p:txBody>
          <a:bodyPr wrap="square" lIns="93790" tIns="46895" rIns="93790" bIns="46895" rtlCol="0">
            <a:spAutoFit/>
          </a:bodyPr>
          <a:lstStyle/>
          <a:p>
            <a:pPr marL="0" marR="0" lvl="0" indent="0" algn="l" defTabSz="9379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0000"/>
                </a:solidFill>
                <a:effectLst/>
                <a:uLnTx/>
                <a:uFillTx/>
                <a:latin typeface="Aptos" panose="02110004020202020204"/>
                <a:ea typeface="+mn-ea"/>
                <a:cs typeface="+mn-cs"/>
              </a:rPr>
              <a:t>[NCT06340568/ pg10/inclusion criteria/main bullet 5</a:t>
            </a:r>
          </a:p>
        </p:txBody>
      </p:sp>
      <p:sp>
        <p:nvSpPr>
          <p:cNvPr id="20" name="Rectangle 19">
            <a:extLst>
              <a:ext uri="{FF2B5EF4-FFF2-40B4-BE49-F238E27FC236}">
                <a16:creationId xmlns:a16="http://schemas.microsoft.com/office/drawing/2014/main" id="{E294C592-4085-AC82-3241-A89ED592DDF3}"/>
              </a:ext>
            </a:extLst>
          </p:cNvPr>
          <p:cNvSpPr/>
          <p:nvPr/>
        </p:nvSpPr>
        <p:spPr>
          <a:xfrm>
            <a:off x="958139" y="4014962"/>
            <a:ext cx="5453517" cy="158652"/>
          </a:xfrm>
          <a:prstGeom prst="rect">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lIns="93790" tIns="46895" rIns="93790" bIns="46895"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cxnSp>
        <p:nvCxnSpPr>
          <p:cNvPr id="22" name="Straight Arrow Connector 21">
            <a:extLst>
              <a:ext uri="{FF2B5EF4-FFF2-40B4-BE49-F238E27FC236}">
                <a16:creationId xmlns:a16="http://schemas.microsoft.com/office/drawing/2014/main" id="{DED4EF33-364E-02EF-2A88-9B18424F1F33}"/>
              </a:ext>
            </a:extLst>
          </p:cNvPr>
          <p:cNvCxnSpPr>
            <a:stCxn id="19" idx="1"/>
            <a:endCxn id="20" idx="1"/>
          </p:cNvCxnSpPr>
          <p:nvPr/>
        </p:nvCxnSpPr>
        <p:spPr>
          <a:xfrm flipV="1">
            <a:off x="666345" y="4094289"/>
            <a:ext cx="291793" cy="673213"/>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20350952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EA7DC1-F949-5832-454B-C2E10C9CF57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4493F59-3A7C-DC6B-A66D-F63E870484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EC028-7DAE-ADD7-9E17-E4ADE8A0893C}"/>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2681579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97CEF1-3988-FA56-12ED-84766181C1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CFE673-CF9D-F1FF-09B6-9C7C6166985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4B0FD38-D8B3-19E0-16B6-70043F9052E4}"/>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774475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95846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5966848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0364292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35256168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376591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848740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CBC090-8CE4-7221-4BE5-0B95F12E7CE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E4B66D7-E724-A005-5310-171BDD0C5B6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0EE693D-554F-FB0F-FE2E-0F38196A6B11}"/>
              </a:ext>
            </a:extLst>
          </p:cNvPr>
          <p:cNvSpPr>
            <a:spLocks noGrp="1"/>
          </p:cNvSpPr>
          <p:nvPr>
            <p:ph type="body" idx="1"/>
          </p:nvPr>
        </p:nvSpPr>
        <p:spPr/>
        <p:txBody>
          <a:bodyPr/>
          <a:lstStyle/>
          <a:p>
            <a:endParaRPr lang="en-US" dirty="0"/>
          </a:p>
        </p:txBody>
      </p:sp>
      <p:sp>
        <p:nvSpPr>
          <p:cNvPr id="4" name="Header Placeholder 3">
            <a:extLst>
              <a:ext uri="{FF2B5EF4-FFF2-40B4-BE49-F238E27FC236}">
                <a16:creationId xmlns:a16="http://schemas.microsoft.com/office/drawing/2014/main" id="{C1B4BFFA-C7D7-7015-3A4A-1A7E24F9B966}"/>
              </a:ext>
            </a:extLst>
          </p:cNvPr>
          <p:cNvSpPr>
            <a:spLocks noGrp="1"/>
          </p:cNvSpPr>
          <p:nvPr>
            <p:ph type="hdr" sz="quarter"/>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t>ASCO CRC and GI</a:t>
            </a:r>
          </a:p>
        </p:txBody>
      </p:sp>
      <p:sp>
        <p:nvSpPr>
          <p:cNvPr id="5" name="Footer Placeholder 4">
            <a:extLst>
              <a:ext uri="{FF2B5EF4-FFF2-40B4-BE49-F238E27FC236}">
                <a16:creationId xmlns:a16="http://schemas.microsoft.com/office/drawing/2014/main" id="{A6DBDD1E-9C50-50BD-628F-4319208E8CAC}"/>
              </a:ext>
            </a:extLst>
          </p:cNvPr>
          <p:cNvSpPr>
            <a:spLocks noGrp="1"/>
          </p:cNvSpPr>
          <p:nvPr>
            <p:ph type="ftr" sz="quarter" idx="4"/>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6" name="Slide Number Placeholder 5">
            <a:extLst>
              <a:ext uri="{FF2B5EF4-FFF2-40B4-BE49-F238E27FC236}">
                <a16:creationId xmlns:a16="http://schemas.microsoft.com/office/drawing/2014/main" id="{9236A81D-1718-319B-FCA2-CD656034491B}"/>
              </a:ext>
            </a:extLst>
          </p:cNvPr>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1FF50E98-AC92-C54A-ACBD-9B80212ADB1C}"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cs typeface="+mn-cs"/>
              </a:rPr>
              <a:pPr marL="0" marR="0" lvl="0" indent="0" algn="r" defTabSz="914400" rtl="0" eaLnBrk="0" fontAlgn="base" latinLnBrk="0" hangingPunct="0">
                <a:lnSpc>
                  <a:spcPct val="100000"/>
                </a:lnSpc>
                <a:spcBef>
                  <a:spcPct val="0"/>
                </a:spcBef>
                <a:spcAft>
                  <a:spcPct val="0"/>
                </a:spcAft>
                <a:buClrTx/>
                <a:buSzTx/>
                <a:buFontTx/>
                <a:buNone/>
                <a:tabLst/>
                <a:defRPr/>
              </a:pPr>
              <a:t>13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Tree>
    <p:extLst>
      <p:ext uri="{BB962C8B-B14F-4D97-AF65-F5344CB8AC3E}">
        <p14:creationId xmlns:p14="http://schemas.microsoft.com/office/powerpoint/2010/main" val="256665986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8106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3898687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6024959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276499372"/>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73226449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8AC0CA9-A574-6B4E-9036-8DFFE0375353}"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699427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6461548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86817350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38593332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726906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7F445B-93B4-CE6D-F0FB-D305A4F2DA37}"/>
            </a:ext>
          </a:extLst>
        </p:cNvPr>
        <p:cNvGrpSpPr/>
        <p:nvPr/>
      </p:nvGrpSpPr>
      <p:grpSpPr>
        <a:xfrm>
          <a:off x="0" y="0"/>
          <a:ext cx="0" cy="0"/>
          <a:chOff x="0" y="0"/>
          <a:chExt cx="0" cy="0"/>
        </a:xfrm>
      </p:grpSpPr>
      <p:sp>
        <p:nvSpPr>
          <p:cNvPr id="10241" name="Slide Image Placeholder 1">
            <a:extLst>
              <a:ext uri="{FF2B5EF4-FFF2-40B4-BE49-F238E27FC236}">
                <a16:creationId xmlns:a16="http://schemas.microsoft.com/office/drawing/2014/main" id="{FC2B484F-5A36-8D1B-4E76-6464882BC536}"/>
              </a:ext>
            </a:extLst>
          </p:cNvPr>
          <p:cNvSpPr>
            <a:spLocks noGrp="1" noRot="1" noChangeAspect="1"/>
          </p:cNvSpPr>
          <p:nvPr>
            <p:ph type="sldImg"/>
          </p:nvPr>
        </p:nvSpPr>
        <p:spPr>
          <a:xfrm>
            <a:off x="381000" y="685800"/>
            <a:ext cx="6096000" cy="3429000"/>
          </a:xfrm>
          <a:solidFill>
            <a:srgbClr val="FFFFFF"/>
          </a:solidFill>
          <a:ln/>
        </p:spPr>
      </p:sp>
      <p:sp>
        <p:nvSpPr>
          <p:cNvPr id="10242" name="Notes Placeholder 2">
            <a:extLst>
              <a:ext uri="{FF2B5EF4-FFF2-40B4-BE49-F238E27FC236}">
                <a16:creationId xmlns:a16="http://schemas.microsoft.com/office/drawing/2014/main" id="{C58E9026-1CA7-427E-AE35-5FC091D24679}"/>
              </a:ext>
            </a:extLst>
          </p:cNvPr>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a:extLst>
              <a:ext uri="{FF2B5EF4-FFF2-40B4-BE49-F238E27FC236}">
                <a16:creationId xmlns:a16="http://schemas.microsoft.com/office/drawing/2014/main" id="{4299DE9E-A542-8863-05F1-DE2B01F1A457}"/>
              </a:ext>
            </a:extLst>
          </p:cNvPr>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14</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395724178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8557779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F91492D6-669E-2244-BBFC-E0D698217F99}"/>
              </a:ext>
            </a:extLst>
          </p:cNvPr>
          <p:cNvSpPr txBox="1"/>
          <p:nvPr/>
        </p:nvSpPr>
        <p:spPr>
          <a:xfrm>
            <a:off x="6564086" y="8867001"/>
            <a:ext cx="467248"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49</a:t>
            </a:r>
          </a:p>
        </p:txBody>
      </p:sp>
    </p:spTree>
    <p:extLst>
      <p:ext uri="{BB962C8B-B14F-4D97-AF65-F5344CB8AC3E}">
        <p14:creationId xmlns:p14="http://schemas.microsoft.com/office/powerpoint/2010/main" val="37438315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FF1AFA-B56B-681B-634C-B53CA2CF05E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E5825A-7C34-0ED6-B8FE-CE467CCA701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8DAF8AD-4E19-4807-AC0F-573787784C5A}"/>
              </a:ext>
            </a:extLst>
          </p:cNvPr>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TextBox 3">
            <a:extLst>
              <a:ext uri="{FF2B5EF4-FFF2-40B4-BE49-F238E27FC236}">
                <a16:creationId xmlns:a16="http://schemas.microsoft.com/office/drawing/2014/main" id="{0158781B-0C8E-026F-BCDB-BD8E6DA0FFD7}"/>
              </a:ext>
            </a:extLst>
          </p:cNvPr>
          <p:cNvSpPr txBox="1"/>
          <p:nvPr/>
        </p:nvSpPr>
        <p:spPr>
          <a:xfrm>
            <a:off x="6481187" y="8867001"/>
            <a:ext cx="547635"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50</a:t>
            </a:r>
          </a:p>
        </p:txBody>
      </p:sp>
    </p:spTree>
    <p:extLst>
      <p:ext uri="{BB962C8B-B14F-4D97-AF65-F5344CB8AC3E}">
        <p14:creationId xmlns:p14="http://schemas.microsoft.com/office/powerpoint/2010/main" val="30943327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3974217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9391992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5332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65926264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E2EAB4-27F1-3543-BEEF-8EED2255A8C9}"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8064232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90169716"/>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840492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Image Placeholder 1"/>
          <p:cNvSpPr>
            <a:spLocks noGrp="1" noRot="1" noChangeAspect="1"/>
          </p:cNvSpPr>
          <p:nvPr>
            <p:ph type="sldImg"/>
          </p:nvPr>
        </p:nvSpPr>
        <p:spPr>
          <a:xfrm>
            <a:off x="381000" y="685800"/>
            <a:ext cx="6096000" cy="3429000"/>
          </a:xfrm>
          <a:solidFill>
            <a:srgbClr val="FFFFFF"/>
          </a:solidFill>
          <a:ln/>
        </p:spPr>
      </p:sp>
      <p:sp>
        <p:nvSpPr>
          <p:cNvPr id="10242" name="Notes Placeholder 2"/>
          <p:cNvSpPr>
            <a:spLocks noGrp="1"/>
          </p:cNvSpPr>
          <p:nvPr>
            <p:ph type="body" idx="1"/>
          </p:nvPr>
        </p:nvSpPr>
        <p:spPr>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txBody>
          <a:bodyPr/>
          <a:lstStyle/>
          <a:p>
            <a:endParaRPr lang="en-US" dirty="0">
              <a:ea typeface="ヒラギノ角ゴ Pro W3" charset="0"/>
              <a:cs typeface="ヒラギノ角ゴ Pro W3" charset="0"/>
            </a:endParaRPr>
          </a:p>
        </p:txBody>
      </p:sp>
      <p:sp>
        <p:nvSpPr>
          <p:cNvPr id="10243" name="Slide Number Placeholder 3"/>
          <p:cNvSpPr txBox="1">
            <a:spLocks noGrp="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E2857C3C-9D24-704D-92CB-F48C911EC1B1}" type="slidenum">
              <a:rPr kumimoji="0" lang="en-US" sz="1200" b="1" i="0" u="none" strike="noStrike" kern="1200" cap="none" spc="0" normalizeH="0" baseline="0" noProof="0">
                <a:ln>
                  <a:noFill/>
                </a:ln>
                <a:solidFill>
                  <a:prstClr val="black"/>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15</a:t>
            </a:fld>
            <a:endParaRPr kumimoji="0" lang="en-US" sz="1200" b="1" i="0" u="none" strike="noStrike" kern="1200" cap="none" spc="0" normalizeH="0" baseline="0" noProof="0">
              <a:ln>
                <a:noFill/>
              </a:ln>
              <a:solidFill>
                <a:prstClr val="black"/>
              </a:solidFill>
              <a:effectLst/>
              <a:uLnTx/>
              <a:uFillTx/>
              <a:latin typeface="Times" charset="0"/>
              <a:ea typeface="ＭＳ Ｐゴシック" charset="0"/>
            </a:endParaRPr>
          </a:p>
        </p:txBody>
      </p:sp>
    </p:spTree>
    <p:extLst>
      <p:ext uri="{BB962C8B-B14F-4D97-AF65-F5344CB8AC3E}">
        <p14:creationId xmlns:p14="http://schemas.microsoft.com/office/powerpoint/2010/main" val="4775446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CAF9C3B-1335-AB49-9154-0E3C879F1300}"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9050025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F4883F0-F103-F18F-07A7-A427E2442BB3}"/>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448DD15C-448E-402B-A1E3-E36A3ED42C5F}"/>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108</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0ADD1118-9F47-685E-182A-81A9C67B873F}"/>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286F550-A080-B5BC-285C-4F1A9B800DA6}"/>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1238113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62A3D0-04C1-E44F-7949-E513832FF2EA}"/>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CB51D0F3-6433-4A7C-4C41-7AF179BD7702}"/>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109</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36B42976-0644-B3BE-00F4-17E83DD3AA75}"/>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4FF344C8-2B38-BD92-0CC7-5C3C28802459}"/>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18716778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455613" rtl="0" eaLnBrk="1" fontAlgn="base" latinLnBrk="0" hangingPunct="1">
              <a:lnSpc>
                <a:spcPct val="100000"/>
              </a:lnSpc>
              <a:spcBef>
                <a:spcPct val="0"/>
              </a:spcBef>
              <a:spcAft>
                <a:spcPct val="0"/>
              </a:spcAft>
              <a:buClrTx/>
              <a:buSzTx/>
              <a:buFontTx/>
              <a:buNone/>
              <a:tabLst/>
              <a:defRPr/>
            </a:pPr>
            <a:fld id="{F8083F44-652A-8340-B985-A6316E606BB9}" type="slidenum">
              <a:rPr kumimoji="0" lang="en-US" sz="1200" b="1" i="0" u="none" strike="noStrike" kern="1200" cap="none" spc="0" normalizeH="0" baseline="0" noProof="0">
                <a:ln>
                  <a:noFill/>
                </a:ln>
                <a:solidFill>
                  <a:srgbClr val="000000"/>
                </a:solidFill>
                <a:effectLst/>
                <a:uLnTx/>
                <a:uFillTx/>
                <a:latin typeface="Arial" charset="0"/>
                <a:ea typeface="ＭＳ Ｐゴシック" charset="0"/>
              </a:rPr>
              <a:pPr marL="0" marR="0" lvl="0" indent="0" algn="l"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16386"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12AA5DB0-B10D-C947-94BF-35AC4EBB75FA}"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455613" rtl="0" eaLnBrk="1" fontAlgn="base" latinLnBrk="0" hangingPunct="1">
              <a:lnSpc>
                <a:spcPct val="100000"/>
              </a:lnSpc>
              <a:spcBef>
                <a:spcPct val="0"/>
              </a:spcBef>
              <a:spcAft>
                <a:spcPct val="0"/>
              </a:spcAft>
              <a:buClrTx/>
              <a:buSzTx/>
              <a:buFontTx/>
              <a:buNone/>
              <a:tabLst/>
              <a:defRPr/>
            </a:pPr>
            <a:fld id="{26A25546-B503-9E4B-9435-4FFE16C82FF4}" type="slidenum">
              <a:rPr kumimoji="0" lang="en-US" sz="1200" b="1"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455613" rtl="0" eaLnBrk="1" fontAlgn="base" latinLnBrk="0" hangingPunct="1">
                <a:lnSpc>
                  <a:spcPct val="100000"/>
                </a:lnSpc>
                <a:spcBef>
                  <a:spcPct val="0"/>
                </a:spcBef>
                <a:spcAft>
                  <a:spcPct val="0"/>
                </a:spcAft>
                <a:buClrTx/>
                <a:buSzTx/>
                <a:buFontTx/>
                <a:buNone/>
                <a:tabLst/>
                <a:defRPr/>
              </a:pPr>
              <a:t>16</a:t>
            </a:fld>
            <a:endParaRPr kumimoji="0" lang="en-US" sz="1200" b="1"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16388" name="Rectangle 2"/>
          <p:cNvSpPr>
            <a:spLocks noGrp="1" noRot="1" noChangeAspect="1" noChangeArrowheads="1" noTextEdit="1"/>
          </p:cNvSpPr>
          <p:nvPr>
            <p:ph type="sldImg"/>
          </p:nvPr>
        </p:nvSpPr>
        <p:spPr>
          <a:solidFill>
            <a:srgbClr val="FFFFFF"/>
          </a:solidFill>
          <a:ln/>
        </p:spPr>
      </p:sp>
      <p:sp>
        <p:nvSpPr>
          <p:cNvPr id="1638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ma14="http://schemas.microsoft.com/office/mac/drawingml/2011/main" xmlns="" val="1"/>
            </a:ext>
          </a:extLst>
        </p:spPr>
        <p:txBody>
          <a:bodyPr/>
          <a:lstStyle/>
          <a:p>
            <a:pPr eaLnBrk="1" hangingPunct="1"/>
            <a:endParaRPr lang="en-US">
              <a:ea typeface="ヒラギノ角ゴ Pro W3" charset="0"/>
              <a:cs typeface="ヒラギノ角ゴ Pro W3" charset="0"/>
            </a:endParaRPr>
          </a:p>
        </p:txBody>
      </p:sp>
    </p:spTree>
    <p:extLst>
      <p:ext uri="{BB962C8B-B14F-4D97-AF65-F5344CB8AC3E}">
        <p14:creationId xmlns:p14="http://schemas.microsoft.com/office/powerpoint/2010/main" val="27431887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3400AB-2D90-8250-E8C8-3478DB3BF619}"/>
            </a:ext>
          </a:extLst>
        </p:cNvPr>
        <p:cNvGrpSpPr/>
        <p:nvPr/>
      </p:nvGrpSpPr>
      <p:grpSpPr>
        <a:xfrm>
          <a:off x="0" y="0"/>
          <a:ext cx="0" cy="0"/>
          <a:chOff x="0" y="0"/>
          <a:chExt cx="0" cy="0"/>
        </a:xfrm>
      </p:grpSpPr>
      <p:sp>
        <p:nvSpPr>
          <p:cNvPr id="74753" name="Rectangle 7">
            <a:extLst>
              <a:ext uri="{FF2B5EF4-FFF2-40B4-BE49-F238E27FC236}">
                <a16:creationId xmlns:a16="http://schemas.microsoft.com/office/drawing/2014/main" id="{65ED0E28-0F02-3270-415B-2C0A8EDF45CD}"/>
              </a:ext>
            </a:extLst>
          </p:cNvPr>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17</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a:extLst>
              <a:ext uri="{FF2B5EF4-FFF2-40B4-BE49-F238E27FC236}">
                <a16:creationId xmlns:a16="http://schemas.microsoft.com/office/drawing/2014/main" id="{41B7F03F-45CD-9E94-D86D-916F6506CBB4}"/>
              </a:ext>
            </a:extLst>
          </p:cNvPr>
          <p:cNvSpPr>
            <a:spLocks noGrp="1" noRot="1" noChangeAspect="1" noChangeArrowheads="1" noTextEdit="1"/>
          </p:cNvSpPr>
          <p:nvPr>
            <p:ph type="sldImg"/>
          </p:nvPr>
        </p:nvSpPr>
        <p:spPr>
          <a:xfrm>
            <a:off x="823913" y="1006475"/>
            <a:ext cx="6121400" cy="3444875"/>
          </a:xfrm>
        </p:spPr>
      </p:sp>
      <p:sp>
        <p:nvSpPr>
          <p:cNvPr id="74755" name="Rectangle 3">
            <a:extLst>
              <a:ext uri="{FF2B5EF4-FFF2-40B4-BE49-F238E27FC236}">
                <a16:creationId xmlns:a16="http://schemas.microsoft.com/office/drawing/2014/main" id="{26C1BA69-BDDF-A173-1D7C-7C2E587610B5}"/>
              </a:ext>
            </a:extLst>
          </p:cNvPr>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30226249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0.png"/><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30.svg"/><Relationship Id="rId2" Type="http://schemas.openxmlformats.org/officeDocument/2006/relationships/image" Target="../media/image22.png"/><Relationship Id="rId1" Type="http://schemas.openxmlformats.org/officeDocument/2006/relationships/slideMaster" Target="../slideMasters/slideMaster7.xml"/></Relationships>
</file>

<file path=ppt/slideLayouts/_rels/slideLayout10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7.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7.xml"/><Relationship Id="rId4" Type="http://schemas.openxmlformats.org/officeDocument/2006/relationships/image" Target="../media/image25.svg"/></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7.xml"/></Relationships>
</file>

<file path=ppt/slideLayouts/_rels/slideLayout111.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7.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2" Type="http://schemas.openxmlformats.org/officeDocument/2006/relationships/slideMaster" Target="../slideMasters/slideMaster8.xml"/><Relationship Id="rId1" Type="http://schemas.openxmlformats.org/officeDocument/2006/relationships/tags" Target="../tags/tag7.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8.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8.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2" Type="http://schemas.openxmlformats.org/officeDocument/2006/relationships/slideMaster" Target="../slideMasters/slideMaster9.xml"/><Relationship Id="rId1" Type="http://schemas.openxmlformats.org/officeDocument/2006/relationships/tags" Target="../tags/tag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16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Master" Target="../slideMasters/slideMaster10.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Master" Target="../slideMasters/slideMaster10.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33.jpg"/><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5.xml.rels><?xml version="1.0" encoding="UTF-8" standalone="yes"?>
<Relationships xmlns="http://schemas.openxmlformats.org/package/2006/relationships"><Relationship Id="rId2" Type="http://schemas.openxmlformats.org/officeDocument/2006/relationships/slideMaster" Target="../slideMasters/slideMaster12.xml"/><Relationship Id="rId1" Type="http://schemas.openxmlformats.org/officeDocument/2006/relationships/tags" Target="../tags/tag1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Master" Target="../slideMasters/slideMaster12.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2.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1.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emf"/><Relationship Id="rId2" Type="http://schemas.openxmlformats.org/officeDocument/2006/relationships/image" Target="../media/image40.jpg"/><Relationship Id="rId1" Type="http://schemas.openxmlformats.org/officeDocument/2006/relationships/slideMaster" Target="../slideMasters/slideMaster13.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1.xml.rels><?xml version="1.0" encoding="UTF-8" standalone="yes"?>
<Relationships xmlns="http://schemas.openxmlformats.org/package/2006/relationships"><Relationship Id="rId2" Type="http://schemas.openxmlformats.org/officeDocument/2006/relationships/slideMaster" Target="../slideMasters/slideMaster14.xml"/><Relationship Id="rId1" Type="http://schemas.openxmlformats.org/officeDocument/2006/relationships/tags" Target="../tags/tag11.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25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0.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1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ags" Target="../tags/tag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5.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ags" Target="../tags/tag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emf"/><Relationship Id="rId1" Type="http://schemas.openxmlformats.org/officeDocument/2006/relationships/slideMaster" Target="../slideMasters/slideMaster4.xml"/><Relationship Id="rId5" Type="http://schemas.openxmlformats.org/officeDocument/2006/relationships/image" Target="../media/image7.jpg"/><Relationship Id="rId4" Type="http://schemas.openxmlformats.org/officeDocument/2006/relationships/image" Target="../media/image6.jpg"/></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8.jpeg"/><Relationship Id="rId1" Type="http://schemas.openxmlformats.org/officeDocument/2006/relationships/slideMaster" Target="../slideMasters/slideMaster4.xml"/><Relationship Id="rId4" Type="http://schemas.openxmlformats.org/officeDocument/2006/relationships/image" Target="../media/image4.emf"/></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jpeg"/><Relationship Id="rId1" Type="http://schemas.openxmlformats.org/officeDocument/2006/relationships/slideMaster" Target="../slideMasters/slideMaster4.xml"/><Relationship Id="rId5" Type="http://schemas.openxmlformats.org/officeDocument/2006/relationships/image" Target="../media/image4.emf"/><Relationship Id="rId4" Type="http://schemas.microsoft.com/office/2007/relationships/hdphoto" Target="../media/hdphoto1.wdp"/></Relationships>
</file>

<file path=ppt/slideLayouts/_rels/slideLayout7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4.jpeg"/><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4.emf"/><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jpeg"/><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16.jpeg"/><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21.svg"/><Relationship Id="rId2" Type="http://schemas.openxmlformats.org/officeDocument/2006/relationships/image" Target="../media/image20.png"/><Relationship Id="rId1" Type="http://schemas.openxmlformats.org/officeDocument/2006/relationships/slideMaster" Target="../slideMasters/slideMaster5.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23.svg"/><Relationship Id="rId2" Type="http://schemas.openxmlformats.org/officeDocument/2006/relationships/image" Target="../media/image22.png"/><Relationship Id="rId1" Type="http://schemas.openxmlformats.org/officeDocument/2006/relationships/slideMaster" Target="../slideMasters/slideMaster5.xml"/></Relationships>
</file>

<file path=ppt/slideLayouts/_rels/slideLayout8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25.sv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938500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753075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88531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9939562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6195802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22339342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021670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30347384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7779529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83004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0548372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2194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382059"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1391708"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855004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7724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244357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95400" y="4363099"/>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695400" y="2708920"/>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30927749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934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3394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361246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67192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010416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13136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95100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914275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813657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2341175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9155921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6.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7041141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7694439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2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3658625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29.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3537333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113479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1.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13793630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6431081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3.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947596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4.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42225779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5.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228252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6.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0265705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5086529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81863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412540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501936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2491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68174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102696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2326359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560577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134186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56996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8.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09807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9.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57692753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360591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645071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2.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24675157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0805600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24087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1023135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39394224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10891467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29190359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603365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15333648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1.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3605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Cover_Short Title">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ECC7049-9E85-6D47-8947-FB81F614D76A}"/>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4359728" y="544707"/>
            <a:ext cx="6933112" cy="2983353"/>
          </a:xfrm>
          <a:prstGeom prst="rect">
            <a:avLst/>
          </a:prstGeom>
        </p:spPr>
        <p:txBody>
          <a:bodyPr anchor="b" anchorCtr="0">
            <a:normAutofit/>
          </a:bodyPr>
          <a:lstStyle>
            <a:lvl1pPr algn="l">
              <a:defRPr sz="4600" b="1">
                <a:solidFill>
                  <a:schemeClr val="accent1"/>
                </a:solidFill>
              </a:defRPr>
            </a:lvl1pPr>
          </a:lstStyle>
          <a:p>
            <a:r>
              <a:rPr lang="en-US" dirty="0"/>
              <a:t>Arial Bold 46pt Title</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4359728" y="3736655"/>
            <a:ext cx="6308272" cy="1535965"/>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SUBHEAD TITLE ARIAL BOLD UPPERCASE</a:t>
            </a:r>
          </a:p>
        </p:txBody>
      </p:sp>
      <p:pic>
        <p:nvPicPr>
          <p:cNvPr id="7" name="Picture 6">
            <a:extLst>
              <a:ext uri="{FF2B5EF4-FFF2-40B4-BE49-F238E27FC236}">
                <a16:creationId xmlns:a16="http://schemas.microsoft.com/office/drawing/2014/main" id="{A1DA1996-2071-8E4C-958D-33900DD39C1F}"/>
              </a:ext>
            </a:extLst>
          </p:cNvPr>
          <p:cNvPicPr>
            <a:picLocks noChangeAspect="1"/>
          </p:cNvPicPr>
          <p:nvPr userDrawn="1"/>
        </p:nvPicPr>
        <p:blipFill>
          <a:blip r:embed="rId2"/>
          <a:stretch>
            <a:fillRect/>
          </a:stretch>
        </p:blipFill>
        <p:spPr>
          <a:xfrm>
            <a:off x="0" y="0"/>
            <a:ext cx="3975100" cy="6858000"/>
          </a:xfrm>
          <a:prstGeom prst="rect">
            <a:avLst/>
          </a:prstGeom>
        </p:spPr>
      </p:pic>
      <p:pic>
        <p:nvPicPr>
          <p:cNvPr id="8" name="Picture 7">
            <a:extLst>
              <a:ext uri="{FF2B5EF4-FFF2-40B4-BE49-F238E27FC236}">
                <a16:creationId xmlns:a16="http://schemas.microsoft.com/office/drawing/2014/main" id="{7D000F65-2584-844D-818D-54FE4FF009C1}"/>
              </a:ext>
            </a:extLst>
          </p:cNvPr>
          <p:cNvPicPr>
            <a:picLocks noChangeAspect="1"/>
          </p:cNvPicPr>
          <p:nvPr userDrawn="1"/>
        </p:nvPicPr>
        <p:blipFill>
          <a:blip r:embed="rId3"/>
          <a:stretch>
            <a:fillRect/>
          </a:stretch>
        </p:blipFill>
        <p:spPr>
          <a:xfrm>
            <a:off x="8419583" y="5596469"/>
            <a:ext cx="3273665" cy="937683"/>
          </a:xfrm>
          <a:prstGeom prst="rect">
            <a:avLst/>
          </a:prstGeom>
        </p:spPr>
      </p:pic>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4359729" y="5720834"/>
            <a:ext cx="3458392" cy="554359"/>
          </a:xfrm>
          <a:prstGeom prst="rect">
            <a:avLst/>
          </a:prstGeom>
        </p:spPr>
        <p:txBody>
          <a:bodyPr anchor="ct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Date Here</a:t>
            </a:r>
          </a:p>
        </p:txBody>
      </p:sp>
    </p:spTree>
    <p:extLst>
      <p:ext uri="{BB962C8B-B14F-4D97-AF65-F5344CB8AC3E}">
        <p14:creationId xmlns:p14="http://schemas.microsoft.com/office/powerpoint/2010/main" val="22381603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Cover_Long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E634F7D-73B1-9C4E-B4B2-411240F69C23}"/>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4359728" y="323849"/>
            <a:ext cx="6933112" cy="3310892"/>
          </a:xfrm>
          <a:prstGeom prst="rect">
            <a:avLst/>
          </a:prstGeom>
        </p:spPr>
        <p:txBody>
          <a:bodyPr anchor="b">
            <a:normAutofit/>
          </a:bodyPr>
          <a:lstStyle>
            <a:lvl1pPr algn="l">
              <a:lnSpc>
                <a:spcPts val="4040"/>
              </a:lnSpc>
              <a:defRPr sz="3200" b="1">
                <a:solidFill>
                  <a:schemeClr val="accent1"/>
                </a:solidFill>
              </a:defRPr>
            </a:lvl1pPr>
          </a:lstStyle>
          <a:p>
            <a:r>
              <a:rPr lang="en-US" dirty="0"/>
              <a:t>Click to edit Master title two lines if needed</a:t>
            </a:r>
          </a:p>
        </p:txBody>
      </p:sp>
      <p:sp>
        <p:nvSpPr>
          <p:cNvPr id="3" name="Subtitle 2">
            <a:extLst>
              <a:ext uri="{FF2B5EF4-FFF2-40B4-BE49-F238E27FC236}">
                <a16:creationId xmlns:a16="http://schemas.microsoft.com/office/drawing/2014/main" id="{A38C6541-C4A5-0F4E-B98F-CDF4FAE065A6}"/>
              </a:ext>
            </a:extLst>
          </p:cNvPr>
          <p:cNvSpPr>
            <a:spLocks noGrp="1"/>
          </p:cNvSpPr>
          <p:nvPr>
            <p:ph type="subTitle" idx="1" hasCustomPrompt="1"/>
          </p:nvPr>
        </p:nvSpPr>
        <p:spPr>
          <a:xfrm>
            <a:off x="4359728" y="3828095"/>
            <a:ext cx="6308272" cy="1768373"/>
          </a:xfrm>
          <a:prstGeom prst="rect">
            <a:avLst/>
          </a:prstGeom>
        </p:spPr>
        <p:txBody>
          <a:bodyPr anchor="t">
            <a:normAutofit/>
          </a:bodyPr>
          <a:lstStyle>
            <a:lvl1pPr marL="0" indent="0" algn="l">
              <a:buNone/>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pic>
        <p:nvPicPr>
          <p:cNvPr id="7" name="Picture 6">
            <a:extLst>
              <a:ext uri="{FF2B5EF4-FFF2-40B4-BE49-F238E27FC236}">
                <a16:creationId xmlns:a16="http://schemas.microsoft.com/office/drawing/2014/main" id="{A1DA1996-2071-8E4C-958D-33900DD39C1F}"/>
              </a:ext>
            </a:extLst>
          </p:cNvPr>
          <p:cNvPicPr>
            <a:picLocks noChangeAspect="1"/>
          </p:cNvPicPr>
          <p:nvPr userDrawn="1"/>
        </p:nvPicPr>
        <p:blipFill>
          <a:blip r:embed="rId2"/>
          <a:stretch>
            <a:fillRect/>
          </a:stretch>
        </p:blipFill>
        <p:spPr>
          <a:xfrm>
            <a:off x="0" y="0"/>
            <a:ext cx="3975100" cy="6858000"/>
          </a:xfrm>
          <a:prstGeom prst="rect">
            <a:avLst/>
          </a:prstGeom>
        </p:spPr>
      </p:pic>
      <p:pic>
        <p:nvPicPr>
          <p:cNvPr id="8" name="Picture 7">
            <a:extLst>
              <a:ext uri="{FF2B5EF4-FFF2-40B4-BE49-F238E27FC236}">
                <a16:creationId xmlns:a16="http://schemas.microsoft.com/office/drawing/2014/main" id="{7D000F65-2584-844D-818D-54FE4FF009C1}"/>
              </a:ext>
            </a:extLst>
          </p:cNvPr>
          <p:cNvPicPr>
            <a:picLocks noChangeAspect="1"/>
          </p:cNvPicPr>
          <p:nvPr userDrawn="1"/>
        </p:nvPicPr>
        <p:blipFill>
          <a:blip r:embed="rId3"/>
          <a:stretch>
            <a:fillRect/>
          </a:stretch>
        </p:blipFill>
        <p:spPr>
          <a:xfrm>
            <a:off x="8419583" y="5596469"/>
            <a:ext cx="3273665" cy="937683"/>
          </a:xfrm>
          <a:prstGeom prst="rect">
            <a:avLst/>
          </a:prstGeom>
        </p:spPr>
      </p:pic>
      <p:sp>
        <p:nvSpPr>
          <p:cNvPr id="14" name="Text Placeholder 13">
            <a:extLst>
              <a:ext uri="{FF2B5EF4-FFF2-40B4-BE49-F238E27FC236}">
                <a16:creationId xmlns:a16="http://schemas.microsoft.com/office/drawing/2014/main" id="{13369D8A-0780-064F-916B-8C1A23055899}"/>
              </a:ext>
            </a:extLst>
          </p:cNvPr>
          <p:cNvSpPr>
            <a:spLocks noGrp="1"/>
          </p:cNvSpPr>
          <p:nvPr>
            <p:ph type="body" sz="quarter" idx="10" hasCustomPrompt="1"/>
          </p:nvPr>
        </p:nvSpPr>
        <p:spPr>
          <a:xfrm>
            <a:off x="4359729" y="5720834"/>
            <a:ext cx="3458392" cy="554359"/>
          </a:xfrm>
          <a:prstGeom prst="rect">
            <a:avLst/>
          </a:prstGeom>
        </p:spPr>
        <p:txBody>
          <a:bodyPr anchor="ct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Date Here</a:t>
            </a:r>
          </a:p>
        </p:txBody>
      </p:sp>
    </p:spTree>
    <p:extLst>
      <p:ext uri="{BB962C8B-B14F-4D97-AF65-F5344CB8AC3E}">
        <p14:creationId xmlns:p14="http://schemas.microsoft.com/office/powerpoint/2010/main" val="2698901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4B2630-FC6C-9044-B681-1BF9FE1CB0C3}"/>
              </a:ext>
            </a:extLst>
          </p:cNvPr>
          <p:cNvPicPr>
            <a:picLocks noChangeAspect="1"/>
          </p:cNvPicPr>
          <p:nvPr userDrawn="1"/>
        </p:nvPicPr>
        <p:blipFill>
          <a:blip r:embed="rId2"/>
          <a:stretch>
            <a:fillRect/>
          </a:stretch>
        </p:blipFill>
        <p:spPr>
          <a:xfrm>
            <a:off x="2893093" y="0"/>
            <a:ext cx="6530295" cy="2424213"/>
          </a:xfrm>
          <a:prstGeom prst="rect">
            <a:avLst/>
          </a:prstGeom>
        </p:spPr>
      </p:pic>
      <p:sp>
        <p:nvSpPr>
          <p:cNvPr id="9" name="Text Placeholder 10">
            <a:extLst>
              <a:ext uri="{FF2B5EF4-FFF2-40B4-BE49-F238E27FC236}">
                <a16:creationId xmlns:a16="http://schemas.microsoft.com/office/drawing/2014/main" id="{24376085-60ED-9A4C-9675-FED052766FB5}"/>
              </a:ext>
            </a:extLst>
          </p:cNvPr>
          <p:cNvSpPr>
            <a:spLocks noGrp="1"/>
          </p:cNvSpPr>
          <p:nvPr>
            <p:ph type="body" sz="quarter" idx="15" hasCustomPrompt="1"/>
          </p:nvPr>
        </p:nvSpPr>
        <p:spPr>
          <a:xfrm>
            <a:off x="561975" y="3409950"/>
            <a:ext cx="11161713" cy="2424212"/>
          </a:xfrm>
          <a:prstGeom prst="rect">
            <a:avLst/>
          </a:prstGeom>
        </p:spPr>
        <p:txBody>
          <a:bodyPr>
            <a:normAutofit/>
          </a:bodyPr>
          <a:lstStyle>
            <a:lvl1pPr marL="0" indent="0" algn="ctr">
              <a:buNone/>
              <a:defRPr sz="4400" b="1">
                <a:solidFill>
                  <a:schemeClr val="tx2"/>
                </a:solidFill>
              </a:defRPr>
            </a:lvl1pPr>
          </a:lstStyle>
          <a:p>
            <a:pPr lvl="0"/>
            <a:r>
              <a:rPr lang="en-US" dirty="0"/>
              <a:t>Arial Bold 44pt Title</a:t>
            </a:r>
          </a:p>
        </p:txBody>
      </p:sp>
      <p:sp>
        <p:nvSpPr>
          <p:cNvPr id="4" name="Rectangle 3">
            <a:extLst>
              <a:ext uri="{FF2B5EF4-FFF2-40B4-BE49-F238E27FC236}">
                <a16:creationId xmlns:a16="http://schemas.microsoft.com/office/drawing/2014/main" id="{844811AC-3383-7D4B-9AD0-CEB1CDED1B02}"/>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352603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Section Title +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BB02-D509-CF40-AFAF-8705A9194021}"/>
              </a:ext>
            </a:extLst>
          </p:cNvPr>
          <p:cNvSpPr>
            <a:spLocks noGrp="1"/>
          </p:cNvSpPr>
          <p:nvPr>
            <p:ph type="title" hasCustomPrompt="1"/>
          </p:nvPr>
        </p:nvSpPr>
        <p:spPr>
          <a:xfrm>
            <a:off x="1329178" y="358455"/>
            <a:ext cx="10024621" cy="1332234"/>
          </a:xfrm>
          <a:prstGeom prst="rect">
            <a:avLst/>
          </a:prstGeom>
        </p:spPr>
        <p:txBody>
          <a:bodyPr anchor="ctr">
            <a:normAutofit/>
          </a:bodyPr>
          <a:lstStyle>
            <a:lvl1pPr>
              <a:defRPr sz="3000" b="1">
                <a:solidFill>
                  <a:schemeClr val="accent1"/>
                </a:solidFill>
              </a:defRPr>
            </a:lvl1pPr>
          </a:lstStyle>
          <a:p>
            <a:r>
              <a:rPr lang="en-US" sz="3000" b="1" dirty="0">
                <a:solidFill>
                  <a:srgbClr val="12689B"/>
                </a:solidFill>
              </a:rPr>
              <a:t>Arial Bold 30pt Section Header </a:t>
            </a:r>
          </a:p>
        </p:txBody>
      </p:sp>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6" name="Text Placeholder 11">
            <a:extLst>
              <a:ext uri="{FF2B5EF4-FFF2-40B4-BE49-F238E27FC236}">
                <a16:creationId xmlns:a16="http://schemas.microsoft.com/office/drawing/2014/main" id="{8862A787-F01B-D54C-89F4-0E3239919BB3}"/>
              </a:ext>
            </a:extLst>
          </p:cNvPr>
          <p:cNvSpPr>
            <a:spLocks noGrp="1"/>
          </p:cNvSpPr>
          <p:nvPr>
            <p:ph type="body" sz="quarter" idx="11" hasCustomPrompt="1"/>
          </p:nvPr>
        </p:nvSpPr>
        <p:spPr>
          <a:xfrm>
            <a:off x="1329178" y="2948941"/>
            <a:ext cx="10024621" cy="3133808"/>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12" name="Text Placeholder 10">
            <a:extLst>
              <a:ext uri="{FF2B5EF4-FFF2-40B4-BE49-F238E27FC236}">
                <a16:creationId xmlns:a16="http://schemas.microsoft.com/office/drawing/2014/main" id="{C024580C-E0EF-AE44-9E9F-FD1D4AFF92BA}"/>
              </a:ext>
            </a:extLst>
          </p:cNvPr>
          <p:cNvSpPr>
            <a:spLocks noGrp="1"/>
          </p:cNvSpPr>
          <p:nvPr>
            <p:ph type="body" sz="quarter" idx="12" hasCustomPrompt="1"/>
          </p:nvPr>
        </p:nvSpPr>
        <p:spPr>
          <a:xfrm>
            <a:off x="1329178" y="1941589"/>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2496238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ullets">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2" name="Text Placeholder 11">
            <a:extLst>
              <a:ext uri="{FF2B5EF4-FFF2-40B4-BE49-F238E27FC236}">
                <a16:creationId xmlns:a16="http://schemas.microsoft.com/office/drawing/2014/main" id="{E008A089-3E35-D946-9563-F190D3535567}"/>
              </a:ext>
            </a:extLst>
          </p:cNvPr>
          <p:cNvSpPr>
            <a:spLocks noGrp="1"/>
          </p:cNvSpPr>
          <p:nvPr>
            <p:ph type="body" sz="quarter" idx="10" hasCustomPrompt="1"/>
          </p:nvPr>
        </p:nvSpPr>
        <p:spPr>
          <a:xfrm>
            <a:off x="1328738" y="2017972"/>
            <a:ext cx="10025062" cy="4004495"/>
          </a:xfrm>
          <a:prstGeom prst="rect">
            <a:avLst/>
          </a:prstGeom>
        </p:spPr>
        <p:txBody>
          <a:bodyPr anchor="t">
            <a:normAutofit/>
          </a:bodyPr>
          <a:lstStyle>
            <a:lvl1pPr marL="571500" marR="0" indent="-571500" algn="l" defTabSz="914400" rtl="0" eaLnBrk="1" fontAlgn="auto" latinLnBrk="0" hangingPunct="1">
              <a:lnSpc>
                <a:spcPct val="150000"/>
              </a:lnSpc>
              <a:spcBef>
                <a:spcPts val="0"/>
              </a:spcBef>
              <a:spcAft>
                <a:spcPts val="0"/>
              </a:spcAft>
              <a:buClr>
                <a:srgbClr val="12689B"/>
              </a:buClr>
              <a:buSzPct val="125000"/>
              <a:buFont typeface="Arial" panose="020B0604020202020204" pitchFamily="34" charset="0"/>
              <a:buChar char="•"/>
              <a:tabLst/>
              <a:defRPr sz="3200"/>
            </a:lvl1pPr>
          </a:lstStyle>
          <a:p>
            <a:pPr marL="571500" indent="-571500">
              <a:lnSpc>
                <a:spcPct val="150000"/>
              </a:lnSpc>
              <a:buClr>
                <a:srgbClr val="12689B"/>
              </a:buClr>
              <a:buSzPct val="125000"/>
              <a:buFont typeface="Arial" panose="020B0604020202020204" pitchFamily="34" charset="0"/>
              <a:buChar char="•"/>
            </a:pPr>
            <a:r>
              <a:rPr lang="en-US" sz="3200" dirty="0"/>
              <a:t>Bullet Arial 32pt </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a:p>
            <a:pPr marL="571500" indent="-571500">
              <a:lnSpc>
                <a:spcPct val="150000"/>
              </a:lnSpc>
              <a:buClr>
                <a:srgbClr val="12689B"/>
              </a:buClr>
              <a:buSzPct val="125000"/>
              <a:buFont typeface="Arial" panose="020B0604020202020204" pitchFamily="34" charset="0"/>
              <a:buChar char="•"/>
            </a:pPr>
            <a:r>
              <a:rPr lang="en-US" sz="3200" dirty="0"/>
              <a:t>Bullet Arial 32pt</a:t>
            </a:r>
          </a:p>
        </p:txBody>
      </p:sp>
      <p:sp>
        <p:nvSpPr>
          <p:cNvPr id="6" name="Text Placeholder 10">
            <a:extLst>
              <a:ext uri="{FF2B5EF4-FFF2-40B4-BE49-F238E27FC236}">
                <a16:creationId xmlns:a16="http://schemas.microsoft.com/office/drawing/2014/main" id="{43BB0DF8-3E0D-5042-957F-5388F78FC0F7}"/>
              </a:ext>
            </a:extLst>
          </p:cNvPr>
          <p:cNvSpPr>
            <a:spLocks noGrp="1"/>
          </p:cNvSpPr>
          <p:nvPr>
            <p:ph type="body" sz="quarter" idx="12" hasCustomPrompt="1"/>
          </p:nvPr>
        </p:nvSpPr>
        <p:spPr>
          <a:xfrm>
            <a:off x="1328738" y="741565"/>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Tree>
    <p:extLst>
      <p:ext uri="{BB962C8B-B14F-4D97-AF65-F5344CB8AC3E}">
        <p14:creationId xmlns:p14="http://schemas.microsoft.com/office/powerpoint/2010/main" val="4121210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ction Title + Smal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0EBB02-D509-CF40-AFAF-8705A9194021}"/>
              </a:ext>
            </a:extLst>
          </p:cNvPr>
          <p:cNvSpPr>
            <a:spLocks noGrp="1"/>
          </p:cNvSpPr>
          <p:nvPr>
            <p:ph type="title" hasCustomPrompt="1"/>
          </p:nvPr>
        </p:nvSpPr>
        <p:spPr>
          <a:xfrm>
            <a:off x="1329178" y="358455"/>
            <a:ext cx="10024621" cy="1332234"/>
          </a:xfrm>
          <a:prstGeom prst="rect">
            <a:avLst/>
          </a:prstGeom>
        </p:spPr>
        <p:txBody>
          <a:bodyPr anchor="ctr">
            <a:normAutofit/>
          </a:bodyPr>
          <a:lstStyle>
            <a:lvl1pPr>
              <a:defRPr sz="3000" b="1">
                <a:solidFill>
                  <a:schemeClr val="accent1"/>
                </a:solidFill>
              </a:defRPr>
            </a:lvl1pPr>
          </a:lstStyle>
          <a:p>
            <a:r>
              <a:rPr lang="en-US" sz="3000" b="1" dirty="0">
                <a:solidFill>
                  <a:srgbClr val="12689B"/>
                </a:solidFill>
              </a:rPr>
              <a:t>Arial Bold 30pt Section Header </a:t>
            </a:r>
          </a:p>
        </p:txBody>
      </p:sp>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9" name="Text Placeholder 10">
            <a:extLst>
              <a:ext uri="{FF2B5EF4-FFF2-40B4-BE49-F238E27FC236}">
                <a16:creationId xmlns:a16="http://schemas.microsoft.com/office/drawing/2014/main" id="{035CC1E2-8E4B-E64F-8BBC-F6E374055600}"/>
              </a:ext>
            </a:extLst>
          </p:cNvPr>
          <p:cNvSpPr>
            <a:spLocks noGrp="1"/>
          </p:cNvSpPr>
          <p:nvPr>
            <p:ph type="body" sz="quarter" idx="12" hasCustomPrompt="1"/>
          </p:nvPr>
        </p:nvSpPr>
        <p:spPr>
          <a:xfrm>
            <a:off x="1328738" y="1947513"/>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5" name="Text Placeholder 4">
            <a:extLst>
              <a:ext uri="{FF2B5EF4-FFF2-40B4-BE49-F238E27FC236}">
                <a16:creationId xmlns:a16="http://schemas.microsoft.com/office/drawing/2014/main" id="{CF85549B-826C-F64C-9C83-973A70D03087}"/>
              </a:ext>
            </a:extLst>
          </p:cNvPr>
          <p:cNvSpPr>
            <a:spLocks noGrp="1"/>
          </p:cNvSpPr>
          <p:nvPr>
            <p:ph type="body" sz="quarter" idx="13"/>
          </p:nvPr>
        </p:nvSpPr>
        <p:spPr>
          <a:xfrm>
            <a:off x="1328738" y="2949575"/>
            <a:ext cx="10025062" cy="2917825"/>
          </a:xfrm>
          <a:prstGeom prst="rect">
            <a:avLst/>
          </a:prstGeom>
        </p:spPr>
        <p:txBody>
          <a:bodyPr>
            <a:normAutofit/>
          </a:bodyPr>
          <a:lstStyle>
            <a:lvl1pPr marL="228600" indent="-228600">
              <a:buClr>
                <a:schemeClr val="accent1"/>
              </a:buClr>
              <a:buFont typeface="Arial" panose="020B0604020202020204" pitchFamily="34" charset="0"/>
              <a:buChar char="•"/>
              <a:tabLst/>
              <a:defRPr sz="1800"/>
            </a:lvl1pPr>
            <a:lvl2pPr marL="685800" indent="-228600">
              <a:buClr>
                <a:schemeClr val="accent1"/>
              </a:buClr>
              <a:buFont typeface="Arial" panose="020B0604020202020204" pitchFamily="34" charset="0"/>
              <a:buChar char="•"/>
              <a:tabLst/>
              <a:defRPr sz="1600"/>
            </a:lvl2pPr>
            <a:lvl3pPr marL="1143000" indent="-228600">
              <a:buClr>
                <a:schemeClr val="accent1"/>
              </a:buClr>
              <a:buFont typeface="Arial" panose="020B0604020202020204" pitchFamily="34" charset="0"/>
              <a:buChar char="•"/>
              <a:tabLst/>
              <a:defRPr sz="1400"/>
            </a:lvl3pPr>
            <a:lvl4pPr marL="1524000" indent="-152400">
              <a:buClr>
                <a:schemeClr val="accent1"/>
              </a:buClr>
              <a:buFont typeface="Arial" panose="020B0604020202020204" pitchFamily="34" charset="0"/>
              <a:buChar char="•"/>
              <a:tabLst/>
              <a:defRPr sz="1200"/>
            </a:lvl4pPr>
            <a:lvl5pPr marL="1879600" indent="-50800">
              <a:buClr>
                <a:schemeClr val="accent1"/>
              </a:buClr>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2224234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mall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8" name="Text Placeholder 10">
            <a:extLst>
              <a:ext uri="{FF2B5EF4-FFF2-40B4-BE49-F238E27FC236}">
                <a16:creationId xmlns:a16="http://schemas.microsoft.com/office/drawing/2014/main" id="{1312526F-0FD2-454D-BFE5-90089CB6A4B6}"/>
              </a:ext>
            </a:extLst>
          </p:cNvPr>
          <p:cNvSpPr>
            <a:spLocks noGrp="1"/>
          </p:cNvSpPr>
          <p:nvPr>
            <p:ph type="body" sz="quarter" idx="12"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10" name="Text Placeholder 4">
            <a:extLst>
              <a:ext uri="{FF2B5EF4-FFF2-40B4-BE49-F238E27FC236}">
                <a16:creationId xmlns:a16="http://schemas.microsoft.com/office/drawing/2014/main" id="{A5BAAB68-3C66-C04D-B8CB-65BBD3182273}"/>
              </a:ext>
            </a:extLst>
          </p:cNvPr>
          <p:cNvSpPr>
            <a:spLocks noGrp="1"/>
          </p:cNvSpPr>
          <p:nvPr>
            <p:ph type="body" sz="quarter" idx="13"/>
          </p:nvPr>
        </p:nvSpPr>
        <p:spPr>
          <a:xfrm>
            <a:off x="1328738" y="2047895"/>
            <a:ext cx="10025062" cy="3895705"/>
          </a:xfrm>
          <a:prstGeom prst="rect">
            <a:avLst/>
          </a:prstGeom>
        </p:spPr>
        <p:txBody>
          <a:bodyPr>
            <a:normAutofit/>
          </a:bodyPr>
          <a:lstStyle>
            <a:lvl1pPr marL="228600" indent="-228600">
              <a:buClr>
                <a:schemeClr val="accent1"/>
              </a:buClr>
              <a:buFont typeface="Arial" panose="020B0604020202020204" pitchFamily="34" charset="0"/>
              <a:buChar char="•"/>
              <a:tabLst/>
              <a:defRPr sz="1800"/>
            </a:lvl1pPr>
            <a:lvl2pPr marL="685800" indent="-228600">
              <a:buClr>
                <a:schemeClr val="accent1"/>
              </a:buClr>
              <a:buFont typeface="Arial" panose="020B0604020202020204" pitchFamily="34" charset="0"/>
              <a:buChar char="•"/>
              <a:tabLst/>
              <a:defRPr sz="1600"/>
            </a:lvl2pPr>
            <a:lvl3pPr marL="1143000" indent="-228600">
              <a:buClr>
                <a:schemeClr val="accent1"/>
              </a:buClr>
              <a:buFont typeface="Arial" panose="020B0604020202020204" pitchFamily="34" charset="0"/>
              <a:buChar char="•"/>
              <a:tabLst/>
              <a:defRPr sz="1400"/>
            </a:lvl3pPr>
            <a:lvl4pPr marL="1524000" indent="-152400">
              <a:buClr>
                <a:schemeClr val="accent1"/>
              </a:buClr>
              <a:buFont typeface="Arial" panose="020B0604020202020204" pitchFamily="34" charset="0"/>
              <a:buChar char="•"/>
              <a:tabLst/>
              <a:defRPr sz="1200"/>
            </a:lvl4pPr>
            <a:lvl5pPr marL="1879600" indent="-50800">
              <a:buClr>
                <a:schemeClr val="accent1"/>
              </a:buClr>
              <a:buFont typeface="Arial" panose="020B0604020202020204" pitchFamily="34" charset="0"/>
              <a:buChar char="•"/>
              <a:tabLst/>
              <a:defRPr sz="1200"/>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3782863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Graphic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5" name="object 14">
            <a:extLst>
              <a:ext uri="{FF2B5EF4-FFF2-40B4-BE49-F238E27FC236}">
                <a16:creationId xmlns:a16="http://schemas.microsoft.com/office/drawing/2014/main" id="{42A7C324-6C24-3E45-B7B1-6E640B9B5F11}"/>
              </a:ext>
            </a:extLst>
          </p:cNvPr>
          <p:cNvSpPr/>
          <p:nvPr userDrawn="1"/>
        </p:nvSpPr>
        <p:spPr>
          <a:xfrm>
            <a:off x="1320804" y="2237181"/>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8" name="object 2">
            <a:extLst>
              <a:ext uri="{FF2B5EF4-FFF2-40B4-BE49-F238E27FC236}">
                <a16:creationId xmlns:a16="http://schemas.microsoft.com/office/drawing/2014/main" id="{CE0CC45F-0180-CF44-8ABE-BD585398292D}"/>
              </a:ext>
            </a:extLst>
          </p:cNvPr>
          <p:cNvSpPr txBox="1"/>
          <p:nvPr userDrawn="1"/>
        </p:nvSpPr>
        <p:spPr>
          <a:xfrm>
            <a:off x="2120452" y="1903889"/>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sz="2400" dirty="0">
                <a:ln>
                  <a:solidFill>
                    <a:schemeClr val="bg1"/>
                  </a:solidFill>
                </a:ln>
                <a:solidFill>
                  <a:schemeClr val="bg1"/>
                </a:solidFill>
                <a:cs typeface="Trebuchet MS Regular" charset="0"/>
              </a:rPr>
              <a:t>1</a:t>
            </a:r>
          </a:p>
        </p:txBody>
      </p:sp>
      <p:sp>
        <p:nvSpPr>
          <p:cNvPr id="9" name="object 14">
            <a:extLst>
              <a:ext uri="{FF2B5EF4-FFF2-40B4-BE49-F238E27FC236}">
                <a16:creationId xmlns:a16="http://schemas.microsoft.com/office/drawing/2014/main" id="{A6D8E8AC-0763-E449-9439-BA93A3F3D535}"/>
              </a:ext>
            </a:extLst>
          </p:cNvPr>
          <p:cNvSpPr/>
          <p:nvPr userDrawn="1"/>
        </p:nvSpPr>
        <p:spPr>
          <a:xfrm>
            <a:off x="3750736" y="2237181"/>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0" name="object 2">
            <a:extLst>
              <a:ext uri="{FF2B5EF4-FFF2-40B4-BE49-F238E27FC236}">
                <a16:creationId xmlns:a16="http://schemas.microsoft.com/office/drawing/2014/main" id="{145B9A9B-C641-6648-90EB-169E6DC4666B}"/>
              </a:ext>
            </a:extLst>
          </p:cNvPr>
          <p:cNvSpPr txBox="1"/>
          <p:nvPr userDrawn="1"/>
        </p:nvSpPr>
        <p:spPr>
          <a:xfrm>
            <a:off x="4558851" y="1903889"/>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2</a:t>
            </a:r>
            <a:endParaRPr sz="2400" dirty="0">
              <a:ln>
                <a:solidFill>
                  <a:schemeClr val="bg1"/>
                </a:solidFill>
              </a:ln>
              <a:solidFill>
                <a:schemeClr val="bg1"/>
              </a:solidFill>
              <a:cs typeface="Trebuchet MS Regular" charset="0"/>
            </a:endParaRPr>
          </a:p>
        </p:txBody>
      </p:sp>
      <p:sp>
        <p:nvSpPr>
          <p:cNvPr id="11" name="object 14">
            <a:extLst>
              <a:ext uri="{FF2B5EF4-FFF2-40B4-BE49-F238E27FC236}">
                <a16:creationId xmlns:a16="http://schemas.microsoft.com/office/drawing/2014/main" id="{8D00E5B3-97DC-744B-BD43-DA9DD7615EB1}"/>
              </a:ext>
            </a:extLst>
          </p:cNvPr>
          <p:cNvSpPr/>
          <p:nvPr userDrawn="1"/>
        </p:nvSpPr>
        <p:spPr>
          <a:xfrm>
            <a:off x="6180668" y="2237181"/>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2" name="object 2">
            <a:extLst>
              <a:ext uri="{FF2B5EF4-FFF2-40B4-BE49-F238E27FC236}">
                <a16:creationId xmlns:a16="http://schemas.microsoft.com/office/drawing/2014/main" id="{583E4ECE-2AD0-3D4B-89C7-A6843DAE8419}"/>
              </a:ext>
            </a:extLst>
          </p:cNvPr>
          <p:cNvSpPr txBox="1"/>
          <p:nvPr userDrawn="1"/>
        </p:nvSpPr>
        <p:spPr>
          <a:xfrm>
            <a:off x="6980316" y="1903889"/>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3</a:t>
            </a:r>
            <a:endParaRPr sz="2400" dirty="0">
              <a:ln>
                <a:solidFill>
                  <a:schemeClr val="bg1"/>
                </a:solidFill>
              </a:ln>
              <a:solidFill>
                <a:schemeClr val="bg1"/>
              </a:solidFill>
              <a:cs typeface="Trebuchet MS Regular" charset="0"/>
            </a:endParaRPr>
          </a:p>
        </p:txBody>
      </p:sp>
      <p:sp>
        <p:nvSpPr>
          <p:cNvPr id="13" name="object 14">
            <a:extLst>
              <a:ext uri="{FF2B5EF4-FFF2-40B4-BE49-F238E27FC236}">
                <a16:creationId xmlns:a16="http://schemas.microsoft.com/office/drawing/2014/main" id="{497F281A-8057-314B-AB96-DFA96A56175C}"/>
              </a:ext>
            </a:extLst>
          </p:cNvPr>
          <p:cNvSpPr/>
          <p:nvPr userDrawn="1"/>
        </p:nvSpPr>
        <p:spPr>
          <a:xfrm>
            <a:off x="8597350" y="2237181"/>
            <a:ext cx="2289639" cy="1554479"/>
          </a:xfrm>
          <a:custGeom>
            <a:avLst/>
            <a:gdLst/>
            <a:ahLst/>
            <a:cxnLst/>
            <a:rect l="l" t="t" r="r" b="b"/>
            <a:pathLst>
              <a:path w="1495425" h="1243964">
                <a:moveTo>
                  <a:pt x="0" y="1243584"/>
                </a:moveTo>
                <a:lnTo>
                  <a:pt x="1495044" y="1243584"/>
                </a:lnTo>
                <a:lnTo>
                  <a:pt x="1495044" y="0"/>
                </a:lnTo>
                <a:lnTo>
                  <a:pt x="0" y="0"/>
                </a:lnTo>
                <a:lnTo>
                  <a:pt x="0" y="1243584"/>
                </a:lnTo>
                <a:close/>
              </a:path>
            </a:pathLst>
          </a:custGeom>
          <a:solidFill>
            <a:srgbClr val="00629B"/>
          </a:solidFill>
          <a:ln w="28956">
            <a:noFill/>
          </a:ln>
        </p:spPr>
        <p:txBody>
          <a:bodyPr wrap="square" lIns="0" tIns="457200" rIns="0" bIns="0" rtlCol="0" anchor="t" anchorCtr="1">
            <a:normAutofit/>
          </a:bodyPr>
          <a:lstStyle/>
          <a:p>
            <a:pPr algn="ctr"/>
            <a:endParaRPr lang="en-US" sz="1400" dirty="0">
              <a:solidFill>
                <a:schemeClr val="bg1"/>
              </a:solidFill>
              <a:cs typeface="Trebuchet MS Regular" charset="0"/>
            </a:endParaRPr>
          </a:p>
        </p:txBody>
      </p:sp>
      <p:sp>
        <p:nvSpPr>
          <p:cNvPr id="14" name="object 2">
            <a:extLst>
              <a:ext uri="{FF2B5EF4-FFF2-40B4-BE49-F238E27FC236}">
                <a16:creationId xmlns:a16="http://schemas.microsoft.com/office/drawing/2014/main" id="{A78A30B5-61FD-5A4E-B062-4D7FA42E8DB6}"/>
              </a:ext>
            </a:extLst>
          </p:cNvPr>
          <p:cNvSpPr txBox="1"/>
          <p:nvPr userDrawn="1"/>
        </p:nvSpPr>
        <p:spPr>
          <a:xfrm>
            <a:off x="9396998" y="1903889"/>
            <a:ext cx="640080" cy="640080"/>
          </a:xfrm>
          <a:prstGeom prst="ellipse">
            <a:avLst/>
          </a:prstGeom>
          <a:solidFill>
            <a:srgbClr val="63666A"/>
          </a:solidFill>
          <a:ln w="28575">
            <a:solidFill>
              <a:schemeClr val="bg1"/>
            </a:solidFill>
          </a:ln>
        </p:spPr>
        <p:txBody>
          <a:bodyPr vert="horz" wrap="none" lIns="0" tIns="0" rIns="0" bIns="0" rtlCol="0" anchor="ctr" anchorCtr="0">
            <a:normAutofit/>
          </a:bodyPr>
          <a:lstStyle/>
          <a:p>
            <a:pPr marL="12700" indent="-6350" algn="ctr">
              <a:lnSpc>
                <a:spcPct val="100000"/>
              </a:lnSpc>
              <a:spcBef>
                <a:spcPts val="105"/>
              </a:spcBef>
            </a:pPr>
            <a:r>
              <a:rPr lang="en-US" sz="2400" dirty="0">
                <a:ln>
                  <a:solidFill>
                    <a:schemeClr val="bg1"/>
                  </a:solidFill>
                </a:ln>
                <a:solidFill>
                  <a:schemeClr val="bg1"/>
                </a:solidFill>
                <a:cs typeface="Trebuchet MS Regular" charset="0"/>
              </a:rPr>
              <a:t>4</a:t>
            </a:r>
            <a:endParaRPr sz="2400" dirty="0">
              <a:ln>
                <a:solidFill>
                  <a:schemeClr val="bg1"/>
                </a:solidFill>
              </a:ln>
              <a:solidFill>
                <a:schemeClr val="bg1"/>
              </a:solidFill>
              <a:cs typeface="Trebuchet MS Regular" charset="0"/>
            </a:endParaRPr>
          </a:p>
        </p:txBody>
      </p:sp>
      <p:sp>
        <p:nvSpPr>
          <p:cNvPr id="4" name="Text Placeholder 3">
            <a:extLst>
              <a:ext uri="{FF2B5EF4-FFF2-40B4-BE49-F238E27FC236}">
                <a16:creationId xmlns:a16="http://schemas.microsoft.com/office/drawing/2014/main" id="{53817A09-C816-664C-9988-92BEB93562DF}"/>
              </a:ext>
            </a:extLst>
          </p:cNvPr>
          <p:cNvSpPr>
            <a:spLocks noGrp="1"/>
          </p:cNvSpPr>
          <p:nvPr>
            <p:ph type="body" sz="quarter" idx="10"/>
          </p:nvPr>
        </p:nvSpPr>
        <p:spPr>
          <a:xfrm>
            <a:off x="1448007" y="2683565"/>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6" name="Text Placeholder 3">
            <a:extLst>
              <a:ext uri="{FF2B5EF4-FFF2-40B4-BE49-F238E27FC236}">
                <a16:creationId xmlns:a16="http://schemas.microsoft.com/office/drawing/2014/main" id="{3EFA8B9A-B6DF-0447-B6FC-385767230D18}"/>
              </a:ext>
            </a:extLst>
          </p:cNvPr>
          <p:cNvSpPr>
            <a:spLocks noGrp="1"/>
          </p:cNvSpPr>
          <p:nvPr>
            <p:ph type="body" sz="quarter" idx="11"/>
          </p:nvPr>
        </p:nvSpPr>
        <p:spPr>
          <a:xfrm>
            <a:off x="3873154" y="2683565"/>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7" name="Text Placeholder 3">
            <a:extLst>
              <a:ext uri="{FF2B5EF4-FFF2-40B4-BE49-F238E27FC236}">
                <a16:creationId xmlns:a16="http://schemas.microsoft.com/office/drawing/2014/main" id="{D6C782E7-1725-0046-81F8-F6EE27A2C8D2}"/>
              </a:ext>
            </a:extLst>
          </p:cNvPr>
          <p:cNvSpPr>
            <a:spLocks noGrp="1"/>
          </p:cNvSpPr>
          <p:nvPr>
            <p:ph type="body" sz="quarter" idx="12"/>
          </p:nvPr>
        </p:nvSpPr>
        <p:spPr>
          <a:xfrm>
            <a:off x="6298302" y="2683565"/>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18" name="Text Placeholder 3">
            <a:extLst>
              <a:ext uri="{FF2B5EF4-FFF2-40B4-BE49-F238E27FC236}">
                <a16:creationId xmlns:a16="http://schemas.microsoft.com/office/drawing/2014/main" id="{168C8104-8E8B-B647-9BAF-F782EDC99726}"/>
              </a:ext>
            </a:extLst>
          </p:cNvPr>
          <p:cNvSpPr>
            <a:spLocks noGrp="1"/>
          </p:cNvSpPr>
          <p:nvPr>
            <p:ph type="body" sz="quarter" idx="13"/>
          </p:nvPr>
        </p:nvSpPr>
        <p:spPr>
          <a:xfrm>
            <a:off x="8710198" y="2683565"/>
            <a:ext cx="2050566" cy="953398"/>
          </a:xfrm>
          <a:prstGeom prst="rect">
            <a:avLst/>
          </a:prstGeom>
        </p:spPr>
        <p:txBody>
          <a:bodyPr anchor="ctr">
            <a:normAutofit/>
          </a:bodyPr>
          <a:lstStyle>
            <a:lvl1pPr marL="0" indent="0" algn="ctr">
              <a:buNone/>
              <a:defRPr sz="1400">
                <a:solidFill>
                  <a:schemeClr val="bg1"/>
                </a:solidFill>
              </a:defRPr>
            </a:lvl1pPr>
            <a:lvl2pPr marL="457200" indent="0">
              <a:buNone/>
              <a:defRPr sz="1400">
                <a:solidFill>
                  <a:schemeClr val="bg1"/>
                </a:solidFill>
              </a:defRPr>
            </a:lvl2pPr>
            <a:lvl3pPr marL="914400" indent="0">
              <a:buNone/>
              <a:defRPr sz="1400">
                <a:solidFill>
                  <a:schemeClr val="bg1"/>
                </a:solidFill>
              </a:defRPr>
            </a:lvl3pPr>
            <a:lvl4pPr marL="1371600" indent="0">
              <a:buNone/>
              <a:defRPr sz="1400">
                <a:solidFill>
                  <a:schemeClr val="bg1"/>
                </a:solidFill>
              </a:defRPr>
            </a:lvl4pPr>
            <a:lvl5pPr marL="1828800" indent="0">
              <a:buNone/>
              <a:defRPr sz="1400">
                <a:solidFill>
                  <a:schemeClr val="bg1"/>
                </a:solidFill>
              </a:defRPr>
            </a:lvl5pPr>
          </a:lstStyle>
          <a:p>
            <a:pPr lvl="0"/>
            <a:r>
              <a:rPr lang="en-US"/>
              <a:t>Click to edit Master text styles</a:t>
            </a:r>
          </a:p>
        </p:txBody>
      </p:sp>
      <p:sp>
        <p:nvSpPr>
          <p:cNvPr id="21" name="Text Placeholder 20">
            <a:extLst>
              <a:ext uri="{FF2B5EF4-FFF2-40B4-BE49-F238E27FC236}">
                <a16:creationId xmlns:a16="http://schemas.microsoft.com/office/drawing/2014/main" id="{C6A3FC50-1167-9641-9AD8-CE149070431F}"/>
              </a:ext>
            </a:extLst>
          </p:cNvPr>
          <p:cNvSpPr>
            <a:spLocks noGrp="1"/>
          </p:cNvSpPr>
          <p:nvPr>
            <p:ph type="body" sz="quarter" idx="14" hasCustomPrompt="1"/>
          </p:nvPr>
        </p:nvSpPr>
        <p:spPr>
          <a:xfrm>
            <a:off x="1320800" y="3974895"/>
            <a:ext cx="2289175" cy="2015088"/>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20" name="Text Placeholder 20">
            <a:extLst>
              <a:ext uri="{FF2B5EF4-FFF2-40B4-BE49-F238E27FC236}">
                <a16:creationId xmlns:a16="http://schemas.microsoft.com/office/drawing/2014/main" id="{424D7B8D-E628-5342-A729-CD6B7FABB737}"/>
              </a:ext>
            </a:extLst>
          </p:cNvPr>
          <p:cNvSpPr>
            <a:spLocks noGrp="1"/>
          </p:cNvSpPr>
          <p:nvPr>
            <p:ph type="body" sz="quarter" idx="16" hasCustomPrompt="1"/>
          </p:nvPr>
        </p:nvSpPr>
        <p:spPr>
          <a:xfrm>
            <a:off x="3759200" y="3974895"/>
            <a:ext cx="2281176" cy="2015088"/>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2" name="Text Placeholder 20">
            <a:extLst>
              <a:ext uri="{FF2B5EF4-FFF2-40B4-BE49-F238E27FC236}">
                <a16:creationId xmlns:a16="http://schemas.microsoft.com/office/drawing/2014/main" id="{C2B6629D-1CDD-8F4F-8C54-DF8F822EE917}"/>
              </a:ext>
            </a:extLst>
          </p:cNvPr>
          <p:cNvSpPr>
            <a:spLocks noGrp="1"/>
          </p:cNvSpPr>
          <p:nvPr>
            <p:ph type="body" sz="quarter" idx="17" hasCustomPrompt="1"/>
          </p:nvPr>
        </p:nvSpPr>
        <p:spPr>
          <a:xfrm>
            <a:off x="6171096" y="3974895"/>
            <a:ext cx="2289175" cy="2015088"/>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
        <p:nvSpPr>
          <p:cNvPr id="23" name="Text Placeholder 20">
            <a:extLst>
              <a:ext uri="{FF2B5EF4-FFF2-40B4-BE49-F238E27FC236}">
                <a16:creationId xmlns:a16="http://schemas.microsoft.com/office/drawing/2014/main" id="{19E394D7-7A56-554D-A4F0-3B276A90C931}"/>
              </a:ext>
            </a:extLst>
          </p:cNvPr>
          <p:cNvSpPr>
            <a:spLocks noGrp="1"/>
          </p:cNvSpPr>
          <p:nvPr>
            <p:ph type="body" sz="quarter" idx="18" hasCustomPrompt="1"/>
          </p:nvPr>
        </p:nvSpPr>
        <p:spPr>
          <a:xfrm>
            <a:off x="8596244" y="3974895"/>
            <a:ext cx="2281176" cy="2015088"/>
          </a:xfrm>
          <a:prstGeom prst="rect">
            <a:avLst/>
          </a:prstGeom>
        </p:spPr>
        <p:txBody>
          <a:bodyPr>
            <a:normAutofit/>
          </a:bodyPr>
          <a:lstStyle>
            <a:lvl1pPr marL="182880" marR="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sz="1400"/>
            </a:lvl1pPr>
          </a:lstStyle>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a:p>
            <a:pPr marL="182880" marR="0" lvl="0" indent="-91440" algn="l" defTabSz="914400" rtl="0" eaLnBrk="1" fontAlgn="auto" latinLnBrk="0" hangingPunct="1">
              <a:lnSpc>
                <a:spcPts val="1880"/>
              </a:lnSpc>
              <a:spcBef>
                <a:spcPts val="400"/>
              </a:spcBef>
              <a:spcAft>
                <a:spcPts val="0"/>
              </a:spcAft>
              <a:buClr>
                <a:srgbClr val="12689B"/>
              </a:buClr>
              <a:buSzTx/>
              <a:buFont typeface="Arial"/>
              <a:buChar char="•"/>
              <a:tabLst>
                <a:tab pos="298450" algn="l"/>
              </a:tabLst>
              <a:defRPr/>
            </a:pPr>
            <a:r>
              <a:rPr kumimoji="0" lang="en-US" sz="1400" b="0" i="0" u="none" strike="noStrike" kern="1200" cap="none" spc="-5" normalizeH="0" baseline="0" noProof="0" dirty="0">
                <a:ln>
                  <a:noFill/>
                </a:ln>
                <a:solidFill>
                  <a:srgbClr val="000000"/>
                </a:solidFill>
                <a:effectLst/>
                <a:uLnTx/>
                <a:uFillTx/>
                <a:latin typeface="+mn-lt"/>
                <a:ea typeface="+mn-ea"/>
                <a:cs typeface="Trebuchet MS Regular" charset="0"/>
              </a:rPr>
              <a:t>Arial 14pt Text</a:t>
            </a:r>
          </a:p>
        </p:txBody>
      </p:sp>
    </p:spTree>
    <p:extLst>
      <p:ext uri="{BB962C8B-B14F-4D97-AF65-F5344CB8AC3E}">
        <p14:creationId xmlns:p14="http://schemas.microsoft.com/office/powerpoint/2010/main" val="11782410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Paragraph tex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04B5320-02FA-C647-A6F1-0F705BC54BE9}"/>
              </a:ext>
            </a:extLst>
          </p:cNvPr>
          <p:cNvPicPr>
            <a:picLocks noChangeAspect="1"/>
          </p:cNvPicPr>
          <p:nvPr userDrawn="1"/>
        </p:nvPicPr>
        <p:blipFill>
          <a:blip r:embed="rId2"/>
          <a:stretch>
            <a:fillRect/>
          </a:stretch>
        </p:blipFill>
        <p:spPr>
          <a:xfrm>
            <a:off x="0" y="319922"/>
            <a:ext cx="520700" cy="1485900"/>
          </a:xfrm>
          <a:prstGeom prst="rect">
            <a:avLst/>
          </a:prstGeom>
        </p:spPr>
      </p:pic>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328738" y="741566"/>
            <a:ext cx="10025062"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3" name="Text Placeholder 2">
            <a:extLst>
              <a:ext uri="{FF2B5EF4-FFF2-40B4-BE49-F238E27FC236}">
                <a16:creationId xmlns:a16="http://schemas.microsoft.com/office/drawing/2014/main" id="{3F95E8A8-0EA1-D344-8690-95AFDB26F5B9}"/>
              </a:ext>
            </a:extLst>
          </p:cNvPr>
          <p:cNvSpPr>
            <a:spLocks noGrp="1"/>
          </p:cNvSpPr>
          <p:nvPr>
            <p:ph type="body" sz="quarter" idx="16" hasCustomPrompt="1"/>
          </p:nvPr>
        </p:nvSpPr>
        <p:spPr>
          <a:xfrm>
            <a:off x="1328738" y="1688541"/>
            <a:ext cx="10025062" cy="4274938"/>
          </a:xfrm>
          <a:prstGeom prst="rect">
            <a:avLst/>
          </a:prstGeom>
        </p:spPr>
        <p:txBody>
          <a:bodyPr>
            <a:normAutofit/>
          </a:bodyPr>
          <a:lstStyle>
            <a:lvl1pPr marL="0" indent="0">
              <a:lnSpc>
                <a:spcPts val="2600"/>
              </a:lnSpc>
              <a:spcBef>
                <a:spcPts val="1600"/>
              </a:spcBef>
              <a:buNone/>
              <a:defRPr sz="2000">
                <a:solidFill>
                  <a:schemeClr val="tx1"/>
                </a:solidFill>
              </a:defRPr>
            </a:lvl1pPr>
            <a:lvl2pPr marL="457200" indent="0">
              <a:buNone/>
              <a:defRPr sz="2000">
                <a:solidFill>
                  <a:schemeClr val="tx1"/>
                </a:solidFill>
              </a:defRPr>
            </a:lvl2pPr>
            <a:lvl3pPr marL="914400" indent="0">
              <a:buNone/>
              <a:defRPr sz="2000">
                <a:solidFill>
                  <a:schemeClr val="tx1"/>
                </a:solidFill>
              </a:defRPr>
            </a:lvl3pPr>
            <a:lvl4pPr marL="1371600" indent="0">
              <a:buNone/>
              <a:defRPr sz="2000">
                <a:solidFill>
                  <a:schemeClr val="tx1"/>
                </a:solidFill>
              </a:defRPr>
            </a:lvl4pPr>
            <a:lvl5pPr marL="1828800" indent="0">
              <a:buNone/>
              <a:defRPr sz="2000">
                <a:solidFill>
                  <a:schemeClr val="tx1"/>
                </a:solidFill>
              </a:defRPr>
            </a:lvl5pPr>
          </a:lstStyle>
          <a:p>
            <a:pPr lvl="0"/>
            <a:r>
              <a:rPr lang="en-US" dirty="0"/>
              <a:t>Body copy here</a:t>
            </a:r>
          </a:p>
        </p:txBody>
      </p:sp>
    </p:spTree>
    <p:extLst>
      <p:ext uri="{BB962C8B-B14F-4D97-AF65-F5344CB8AC3E}">
        <p14:creationId xmlns:p14="http://schemas.microsoft.com/office/powerpoint/2010/main" val="23221061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Left Image + Bulleted tex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DFFF14-72BD-584A-955E-DF01D345E5C1}"/>
              </a:ext>
            </a:extLst>
          </p:cNvPr>
          <p:cNvPicPr>
            <a:picLocks noChangeAspect="1"/>
          </p:cNvPicPr>
          <p:nvPr userDrawn="1"/>
        </p:nvPicPr>
        <p:blipFill>
          <a:blip r:embed="rId2"/>
          <a:stretch>
            <a:fillRect/>
          </a:stretch>
        </p:blipFill>
        <p:spPr>
          <a:xfrm>
            <a:off x="5384800" y="0"/>
            <a:ext cx="1422400" cy="558800"/>
          </a:xfrm>
          <a:prstGeom prst="rect">
            <a:avLst/>
          </a:prstGeom>
        </p:spPr>
      </p:pic>
      <p:sp>
        <p:nvSpPr>
          <p:cNvPr id="9" name="Picture Placeholder 3">
            <a:extLst>
              <a:ext uri="{FF2B5EF4-FFF2-40B4-BE49-F238E27FC236}">
                <a16:creationId xmlns:a16="http://schemas.microsoft.com/office/drawing/2014/main" id="{6FC26A2D-788B-5C4B-9F35-6453359CF345}"/>
              </a:ext>
            </a:extLst>
          </p:cNvPr>
          <p:cNvSpPr>
            <a:spLocks noGrp="1"/>
          </p:cNvSpPr>
          <p:nvPr>
            <p:ph type="pic" sz="quarter" idx="17"/>
          </p:nvPr>
        </p:nvSpPr>
        <p:spPr>
          <a:xfrm>
            <a:off x="382588" y="2265363"/>
            <a:ext cx="4991395" cy="3103562"/>
          </a:xfrm>
          <a:prstGeom prst="rect">
            <a:avLst/>
          </a:prstGeom>
        </p:spPr>
        <p:txBody>
          <a:bodyPr>
            <a:normAutofit/>
          </a:bodyPr>
          <a:lstStyle/>
          <a:p>
            <a:r>
              <a:rPr lang="en-US"/>
              <a:t>Click icon to add picture</a:t>
            </a:r>
          </a:p>
        </p:txBody>
      </p:sp>
      <p:sp>
        <p:nvSpPr>
          <p:cNvPr id="13" name="Text Placeholder 10">
            <a:extLst>
              <a:ext uri="{FF2B5EF4-FFF2-40B4-BE49-F238E27FC236}">
                <a16:creationId xmlns:a16="http://schemas.microsoft.com/office/drawing/2014/main" id="{392AF6A0-0182-2B4B-85E4-76036344CF2E}"/>
              </a:ext>
            </a:extLst>
          </p:cNvPr>
          <p:cNvSpPr>
            <a:spLocks noGrp="1"/>
          </p:cNvSpPr>
          <p:nvPr>
            <p:ph type="body" sz="quarter" idx="15" hasCustomPrompt="1"/>
          </p:nvPr>
        </p:nvSpPr>
        <p:spPr>
          <a:xfrm>
            <a:off x="1073887" y="745562"/>
            <a:ext cx="10025062"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sp>
        <p:nvSpPr>
          <p:cNvPr id="15" name="Text Placeholder 14">
            <a:extLst>
              <a:ext uri="{FF2B5EF4-FFF2-40B4-BE49-F238E27FC236}">
                <a16:creationId xmlns:a16="http://schemas.microsoft.com/office/drawing/2014/main" id="{0A31D4C7-B32E-B949-9F9B-11383709A1FC}"/>
              </a:ext>
            </a:extLst>
          </p:cNvPr>
          <p:cNvSpPr>
            <a:spLocks noGrp="1"/>
          </p:cNvSpPr>
          <p:nvPr>
            <p:ph type="body" sz="quarter" idx="19"/>
          </p:nvPr>
        </p:nvSpPr>
        <p:spPr>
          <a:xfrm>
            <a:off x="5857874" y="2143125"/>
            <a:ext cx="5495925" cy="3598863"/>
          </a:xfrm>
          <a:prstGeom prst="rect">
            <a:avLst/>
          </a:prstGeom>
        </p:spPr>
        <p:txBody>
          <a:bodyPr>
            <a:normAutofit/>
          </a:bodyPr>
          <a:lstStyle>
            <a:lvl1pPr marL="585788" indent="-585788">
              <a:lnSpc>
                <a:spcPct val="90000"/>
              </a:lnSpc>
              <a:spcBef>
                <a:spcPts val="1200"/>
              </a:spcBef>
              <a:buClr>
                <a:schemeClr val="accent1"/>
              </a:buClr>
              <a:buSzPct val="120000"/>
              <a:tabLst/>
              <a:defRPr sz="2000"/>
            </a:lvl1pPr>
            <a:lvl2pPr>
              <a:buClr>
                <a:schemeClr val="accent1"/>
              </a:buClr>
              <a:buSzPct val="120000"/>
              <a:defRPr sz="2000"/>
            </a:lvl2pPr>
            <a:lvl3pPr>
              <a:buClr>
                <a:schemeClr val="accent1"/>
              </a:buClr>
              <a:buSzPct val="120000"/>
              <a:defRPr sz="2000"/>
            </a:lvl3pPr>
            <a:lvl4pPr>
              <a:buClr>
                <a:schemeClr val="accent1"/>
              </a:buClr>
              <a:buSzPct val="120000"/>
              <a:defRPr sz="2000"/>
            </a:lvl4pPr>
            <a:lvl5pPr>
              <a:buClr>
                <a:schemeClr val="accent1"/>
              </a:buClr>
              <a:buSzPct val="120000"/>
              <a:defRPr sz="2000"/>
            </a:lvl5pPr>
          </a:lstStyle>
          <a:p>
            <a:pPr lvl="0"/>
            <a:r>
              <a:rPr lang="en-US"/>
              <a:t>Click to edit Master text styles</a:t>
            </a:r>
          </a:p>
        </p:txBody>
      </p:sp>
    </p:spTree>
    <p:extLst>
      <p:ext uri="{BB962C8B-B14F-4D97-AF65-F5344CB8AC3E}">
        <p14:creationId xmlns:p14="http://schemas.microsoft.com/office/powerpoint/2010/main" val="11925414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FB6292D-30AB-BA41-A97C-A14D6A00D5CB}"/>
              </a:ext>
            </a:extLst>
          </p:cNvPr>
          <p:cNvSpPr/>
          <p:nvPr userDrawn="1"/>
        </p:nvSpPr>
        <p:spPr>
          <a:xfrm>
            <a:off x="0" y="1009650"/>
            <a:ext cx="12192000" cy="58483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algn="ctr"/>
            <a:endParaRPr lang="en-US"/>
          </a:p>
        </p:txBody>
      </p:sp>
      <p:sp>
        <p:nvSpPr>
          <p:cNvPr id="19" name="Text Placeholder 10">
            <a:extLst>
              <a:ext uri="{FF2B5EF4-FFF2-40B4-BE49-F238E27FC236}">
                <a16:creationId xmlns:a16="http://schemas.microsoft.com/office/drawing/2014/main" id="{6AD6D959-1D85-244F-9DB6-2FFA9D93221C}"/>
              </a:ext>
            </a:extLst>
          </p:cNvPr>
          <p:cNvSpPr>
            <a:spLocks noGrp="1"/>
          </p:cNvSpPr>
          <p:nvPr>
            <p:ph type="body" sz="quarter" idx="15" hasCustomPrompt="1"/>
          </p:nvPr>
        </p:nvSpPr>
        <p:spPr>
          <a:xfrm>
            <a:off x="1073887" y="745562"/>
            <a:ext cx="10100526" cy="674688"/>
          </a:xfrm>
          <a:prstGeom prst="rect">
            <a:avLst/>
          </a:prstGeom>
        </p:spPr>
        <p:txBody>
          <a:bodyPr>
            <a:normAutofit/>
          </a:bodyPr>
          <a:lstStyle>
            <a:lvl1pPr marL="0" indent="0" algn="ctr">
              <a:buNone/>
              <a:defRPr sz="4000" b="1">
                <a:solidFill>
                  <a:schemeClr val="tx2"/>
                </a:solidFill>
              </a:defRPr>
            </a:lvl1pPr>
          </a:lstStyle>
          <a:p>
            <a:pPr lvl="0"/>
            <a:r>
              <a:rPr lang="en-US" dirty="0"/>
              <a:t>Arial Bold 40pt Title</a:t>
            </a:r>
          </a:p>
        </p:txBody>
      </p:sp>
      <p:pic>
        <p:nvPicPr>
          <p:cNvPr id="7" name="Picture 6">
            <a:extLst>
              <a:ext uri="{FF2B5EF4-FFF2-40B4-BE49-F238E27FC236}">
                <a16:creationId xmlns:a16="http://schemas.microsoft.com/office/drawing/2014/main" id="{50A982C5-5CC8-5340-A17A-540817317BA4}"/>
              </a:ext>
            </a:extLst>
          </p:cNvPr>
          <p:cNvPicPr>
            <a:picLocks noChangeAspect="1"/>
          </p:cNvPicPr>
          <p:nvPr userDrawn="1"/>
        </p:nvPicPr>
        <p:blipFill>
          <a:blip r:embed="rId2"/>
          <a:stretch>
            <a:fillRect/>
          </a:stretch>
        </p:blipFill>
        <p:spPr>
          <a:xfrm>
            <a:off x="5384800" y="0"/>
            <a:ext cx="1422400" cy="558800"/>
          </a:xfrm>
          <a:prstGeom prst="rect">
            <a:avLst/>
          </a:prstGeom>
        </p:spPr>
      </p:pic>
      <p:sp>
        <p:nvSpPr>
          <p:cNvPr id="12" name="Picture Placeholder 7">
            <a:extLst>
              <a:ext uri="{FF2B5EF4-FFF2-40B4-BE49-F238E27FC236}">
                <a16:creationId xmlns:a16="http://schemas.microsoft.com/office/drawing/2014/main" id="{C903DAF9-9411-4944-8139-4DCDD62E6654}"/>
              </a:ext>
            </a:extLst>
          </p:cNvPr>
          <p:cNvSpPr>
            <a:spLocks noGrp="1"/>
          </p:cNvSpPr>
          <p:nvPr>
            <p:ph type="pic" sz="quarter" idx="16"/>
          </p:nvPr>
        </p:nvSpPr>
        <p:spPr>
          <a:xfrm>
            <a:off x="1073150" y="1606550"/>
            <a:ext cx="10101263" cy="4656138"/>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066214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Blank with Logo Graph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82C5-5CC8-5340-A17A-540817317BA4}"/>
              </a:ext>
            </a:extLst>
          </p:cNvPr>
          <p:cNvPicPr>
            <a:picLocks noChangeAspect="1"/>
          </p:cNvPicPr>
          <p:nvPr userDrawn="1"/>
        </p:nvPicPr>
        <p:blipFill>
          <a:blip r:embed="rId2"/>
          <a:stretch>
            <a:fillRect/>
          </a:stretch>
        </p:blipFill>
        <p:spPr>
          <a:xfrm>
            <a:off x="5384800" y="0"/>
            <a:ext cx="1422400" cy="558800"/>
          </a:xfrm>
          <a:prstGeom prst="rect">
            <a:avLst/>
          </a:prstGeom>
        </p:spPr>
      </p:pic>
    </p:spTree>
    <p:extLst>
      <p:ext uri="{BB962C8B-B14F-4D97-AF65-F5344CB8AC3E}">
        <p14:creationId xmlns:p14="http://schemas.microsoft.com/office/powerpoint/2010/main" val="11406752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Add Content with Logo Graphic">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0A982C5-5CC8-5340-A17A-540817317BA4}"/>
              </a:ext>
            </a:extLst>
          </p:cNvPr>
          <p:cNvPicPr>
            <a:picLocks noChangeAspect="1"/>
          </p:cNvPicPr>
          <p:nvPr userDrawn="1"/>
        </p:nvPicPr>
        <p:blipFill>
          <a:blip r:embed="rId2"/>
          <a:stretch>
            <a:fillRect/>
          </a:stretch>
        </p:blipFill>
        <p:spPr>
          <a:xfrm>
            <a:off x="5384800" y="0"/>
            <a:ext cx="1422400" cy="558800"/>
          </a:xfrm>
          <a:prstGeom prst="rect">
            <a:avLst/>
          </a:prstGeom>
        </p:spPr>
      </p:pic>
      <p:sp>
        <p:nvSpPr>
          <p:cNvPr id="3" name="Content Placeholder 2">
            <a:extLst>
              <a:ext uri="{FF2B5EF4-FFF2-40B4-BE49-F238E27FC236}">
                <a16:creationId xmlns:a16="http://schemas.microsoft.com/office/drawing/2014/main" id="{166DA38B-722F-8448-8A48-1A4C6A6BE827}"/>
              </a:ext>
            </a:extLst>
          </p:cNvPr>
          <p:cNvSpPr>
            <a:spLocks noGrp="1"/>
          </p:cNvSpPr>
          <p:nvPr>
            <p:ph sz="quarter" idx="10"/>
          </p:nvPr>
        </p:nvSpPr>
        <p:spPr>
          <a:xfrm>
            <a:off x="701675" y="1106488"/>
            <a:ext cx="10780713" cy="4762500"/>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210492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Add Content">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FEE279D-23AF-A840-B123-766A1216BA4A}"/>
              </a:ext>
            </a:extLst>
          </p:cNvPr>
          <p:cNvSpPr>
            <a:spLocks noGrp="1"/>
          </p:cNvSpPr>
          <p:nvPr>
            <p:ph sz="quarter" idx="10"/>
          </p:nvPr>
        </p:nvSpPr>
        <p:spPr>
          <a:xfrm>
            <a:off x="701675" y="765544"/>
            <a:ext cx="10780713" cy="5103444"/>
          </a:xfrm>
          <a:prstGeom prst="rect">
            <a:avLst/>
          </a:prstGeom>
        </p:spPr>
        <p:txBody>
          <a:bodyPr/>
          <a:lstStyle/>
          <a:p>
            <a:pPr lvl="0"/>
            <a:r>
              <a:rPr lang="en-US"/>
              <a:t>Click to edit Master text styles</a:t>
            </a:r>
          </a:p>
        </p:txBody>
      </p:sp>
    </p:spTree>
    <p:extLst>
      <p:ext uri="{BB962C8B-B14F-4D97-AF65-F5344CB8AC3E}">
        <p14:creationId xmlns:p14="http://schemas.microsoft.com/office/powerpoint/2010/main" val="3157536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520607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Image + caption + bol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9D06-7884-8D4E-BCA1-33BD28B58F21}"/>
              </a:ext>
            </a:extLst>
          </p:cNvPr>
          <p:cNvPicPr>
            <a:picLocks noChangeAspect="1"/>
          </p:cNvPicPr>
          <p:nvPr userDrawn="1"/>
        </p:nvPicPr>
        <p:blipFill>
          <a:blip r:embed="rId2"/>
          <a:stretch>
            <a:fillRect/>
          </a:stretch>
        </p:blipFill>
        <p:spPr>
          <a:xfrm>
            <a:off x="1918583" y="0"/>
            <a:ext cx="1422400" cy="558800"/>
          </a:xfrm>
          <a:prstGeom prst="rect">
            <a:avLst/>
          </a:prstGeom>
        </p:spPr>
      </p:pic>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6145213" y="1331913"/>
            <a:ext cx="5578475" cy="4343400"/>
          </a:xfrm>
          <a:prstGeom prst="rect">
            <a:avLst/>
          </a:prstGeom>
        </p:spPr>
        <p:txBody>
          <a:bodyPr>
            <a:normAutofit/>
          </a:bodyPr>
          <a:lstStyle/>
          <a:p>
            <a:r>
              <a:rPr lang="en-US"/>
              <a:t>Click icon to add picture</a:t>
            </a:r>
          </a:p>
        </p:txBody>
      </p:sp>
      <p:sp>
        <p:nvSpPr>
          <p:cNvPr id="10" name="Text Placeholder 7">
            <a:extLst>
              <a:ext uri="{FF2B5EF4-FFF2-40B4-BE49-F238E27FC236}">
                <a16:creationId xmlns:a16="http://schemas.microsoft.com/office/drawing/2014/main" id="{C48C3F50-95F9-B041-982B-4B8535450A38}"/>
              </a:ext>
            </a:extLst>
          </p:cNvPr>
          <p:cNvSpPr>
            <a:spLocks noGrp="1"/>
          </p:cNvSpPr>
          <p:nvPr>
            <p:ph type="body" sz="quarter" idx="11" hasCustomPrompt="1"/>
          </p:nvPr>
        </p:nvSpPr>
        <p:spPr>
          <a:xfrm>
            <a:off x="520700" y="1161915"/>
            <a:ext cx="4928194" cy="4248286"/>
          </a:xfrm>
          <a:prstGeom prst="rect">
            <a:avLst/>
          </a:prstGeom>
        </p:spPr>
        <p:txBody>
          <a:bodyPr>
            <a:normAutofit/>
          </a:bodyPr>
          <a:lstStyle>
            <a:lvl1pPr marL="0" indent="0">
              <a:lnSpc>
                <a:spcPts val="3200"/>
              </a:lnSpc>
              <a:spcBef>
                <a:spcPts val="2200"/>
              </a:spcBef>
              <a:buNone/>
              <a:defRPr sz="2500" b="1">
                <a:solidFill>
                  <a:schemeClr val="accent1"/>
                </a:solidFill>
              </a:defRPr>
            </a:lvl1pPr>
            <a:lvl2pPr marL="457200" indent="0">
              <a:buNone/>
              <a:defRPr/>
            </a:lvl2pPr>
            <a:lvl3pPr marL="914400" indent="0">
              <a:buNone/>
              <a:defRPr/>
            </a:lvl3pPr>
            <a:lvl4pPr marL="1371600" indent="0">
              <a:buNone/>
              <a:defRPr/>
            </a:lvl4pPr>
            <a:lvl5pPr marL="1828800" indent="0">
              <a:buNone/>
              <a:defRPr/>
            </a:lvl5pPr>
          </a:lstStyle>
          <a:p>
            <a:r>
              <a:rPr lang="en-US" sz="2500" b="1" dirty="0">
                <a:solidFill>
                  <a:srgbClr val="12689B"/>
                </a:solidFill>
                <a:latin typeface="Arial" panose="020B0604020202020204" pitchFamily="34" charset="0"/>
                <a:cs typeface="Arial" panose="020B0604020202020204" pitchFamily="34" charset="0"/>
              </a:rPr>
              <a:t>Arial Bold 25pt can be long copy if that is what is needed. </a:t>
            </a:r>
          </a:p>
          <a:p>
            <a:r>
              <a:rPr lang="en-US" sz="2500" b="1" dirty="0">
                <a:solidFill>
                  <a:srgbClr val="12689B"/>
                </a:solidFill>
                <a:latin typeface="Arial" panose="020B0604020202020204" pitchFamily="34" charset="0"/>
                <a:cs typeface="Arial" panose="020B0604020202020204" pitchFamily="34" charset="0"/>
              </a:rPr>
              <a:t>The more copy you need here is just fine, copy here and then some to fill this out here as a nice pull quote here.</a:t>
            </a:r>
          </a:p>
          <a:p>
            <a:r>
              <a:rPr lang="en-US" sz="2500" b="1" dirty="0">
                <a:solidFill>
                  <a:srgbClr val="12689B"/>
                </a:solidFill>
                <a:latin typeface="Arial" panose="020B0604020202020204" pitchFamily="34" charset="0"/>
                <a:cs typeface="Arial" panose="020B0604020202020204" pitchFamily="34" charset="0"/>
              </a:rPr>
              <a:t>Arial Bold 25pt can be long copy if that is what is needed. </a:t>
            </a:r>
          </a:p>
        </p:txBody>
      </p:sp>
      <p:sp>
        <p:nvSpPr>
          <p:cNvPr id="12" name="Text Placeholder 11">
            <a:extLst>
              <a:ext uri="{FF2B5EF4-FFF2-40B4-BE49-F238E27FC236}">
                <a16:creationId xmlns:a16="http://schemas.microsoft.com/office/drawing/2014/main" id="{2C249399-0B2C-0642-A441-580E0B219DF3}"/>
              </a:ext>
            </a:extLst>
          </p:cNvPr>
          <p:cNvSpPr>
            <a:spLocks noGrp="1"/>
          </p:cNvSpPr>
          <p:nvPr>
            <p:ph type="body" sz="quarter" idx="12" hasCustomPrompt="1"/>
          </p:nvPr>
        </p:nvSpPr>
        <p:spPr>
          <a:xfrm>
            <a:off x="6145213" y="5867400"/>
            <a:ext cx="5578475" cy="419100"/>
          </a:xfrm>
          <a:prstGeom prst="rect">
            <a:avLst/>
          </a:prstGeom>
        </p:spPr>
        <p:txBody>
          <a:bodyPr>
            <a:normAutofit/>
          </a:bodyPr>
          <a:lstStyle>
            <a:lvl1pPr marL="0" marR="0" indent="0" algn="l" defTabSz="914400" rtl="0" eaLnBrk="1" fontAlgn="auto" latinLnBrk="0" hangingPunct="1">
              <a:lnSpc>
                <a:spcPct val="100000"/>
              </a:lnSpc>
              <a:spcBef>
                <a:spcPts val="0"/>
              </a:spcBef>
              <a:spcAft>
                <a:spcPts val="0"/>
              </a:spcAft>
              <a:buClrTx/>
              <a:buSzTx/>
              <a:buFontTx/>
              <a:buNone/>
              <a:tabLst/>
              <a:defRPr sz="1400"/>
            </a:lvl1pPr>
            <a:lvl2pPr marL="457200" indent="0">
              <a:buNone/>
              <a:defRPr/>
            </a:lvl2pPr>
            <a:lvl3pPr marL="914400" indent="0">
              <a:buNone/>
              <a:defRPr/>
            </a:lvl3pPr>
            <a:lvl4pPr marL="1371600" indent="0">
              <a:buNone/>
              <a:defRPr/>
            </a:lvl4pPr>
            <a:lvl5pPr marL="1828800" indent="0">
              <a:buNone/>
              <a:defRPr/>
            </a:lvl5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mn-lt"/>
                <a:ea typeface="+mn-ea"/>
                <a:cs typeface="+mn-cs"/>
              </a:rPr>
              <a:t>Arial 14pt Caption copy can be typed in here.  </a:t>
            </a:r>
          </a:p>
        </p:txBody>
      </p:sp>
    </p:spTree>
    <p:extLst>
      <p:ext uri="{BB962C8B-B14F-4D97-AF65-F5344CB8AC3E}">
        <p14:creationId xmlns:p14="http://schemas.microsoft.com/office/powerpoint/2010/main" val="167767359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Right Image + Bulleted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9D06-7884-8D4E-BCA1-33BD28B58F21}"/>
              </a:ext>
            </a:extLst>
          </p:cNvPr>
          <p:cNvPicPr>
            <a:picLocks noChangeAspect="1"/>
          </p:cNvPicPr>
          <p:nvPr userDrawn="1"/>
        </p:nvPicPr>
        <p:blipFill>
          <a:blip r:embed="rId2"/>
          <a:stretch>
            <a:fillRect/>
          </a:stretch>
        </p:blipFill>
        <p:spPr>
          <a:xfrm>
            <a:off x="1918583" y="0"/>
            <a:ext cx="1422400" cy="558800"/>
          </a:xfrm>
          <a:prstGeom prst="rect">
            <a:avLst/>
          </a:prstGeom>
        </p:spPr>
      </p:pic>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7038275" y="1585979"/>
            <a:ext cx="4685413" cy="4499388"/>
          </a:xfrm>
          <a:prstGeom prst="rect">
            <a:avLst/>
          </a:prstGeom>
        </p:spPr>
        <p:txBody>
          <a:bodyPr>
            <a:normAutofit/>
          </a:bodyPr>
          <a:lstStyle/>
          <a:p>
            <a:r>
              <a:rPr lang="en-US"/>
              <a:t>Click icon to add picture</a:t>
            </a:r>
          </a:p>
        </p:txBody>
      </p:sp>
      <p:sp>
        <p:nvSpPr>
          <p:cNvPr id="14" name="Text Placeholder 10">
            <a:extLst>
              <a:ext uri="{FF2B5EF4-FFF2-40B4-BE49-F238E27FC236}">
                <a16:creationId xmlns:a16="http://schemas.microsoft.com/office/drawing/2014/main" id="{4FE1CCEF-738F-2848-88C1-88E40E8981E7}"/>
              </a:ext>
            </a:extLst>
          </p:cNvPr>
          <p:cNvSpPr>
            <a:spLocks noGrp="1"/>
          </p:cNvSpPr>
          <p:nvPr>
            <p:ph type="body" sz="quarter" idx="15" hasCustomPrompt="1"/>
          </p:nvPr>
        </p:nvSpPr>
        <p:spPr>
          <a:xfrm>
            <a:off x="561975" y="741566"/>
            <a:ext cx="1116171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8" name="Text Placeholder 14">
            <a:extLst>
              <a:ext uri="{FF2B5EF4-FFF2-40B4-BE49-F238E27FC236}">
                <a16:creationId xmlns:a16="http://schemas.microsoft.com/office/drawing/2014/main" id="{1E610749-F485-AE49-8A55-FC987B16C38D}"/>
              </a:ext>
            </a:extLst>
          </p:cNvPr>
          <p:cNvSpPr>
            <a:spLocks noGrp="1"/>
          </p:cNvSpPr>
          <p:nvPr>
            <p:ph type="body" sz="quarter" idx="19"/>
          </p:nvPr>
        </p:nvSpPr>
        <p:spPr>
          <a:xfrm>
            <a:off x="561975" y="1979094"/>
            <a:ext cx="5627564" cy="3716856"/>
          </a:xfrm>
          <a:prstGeom prst="rect">
            <a:avLst/>
          </a:prstGeom>
        </p:spPr>
        <p:txBody>
          <a:bodyPr>
            <a:normAutofit/>
          </a:bodyPr>
          <a:lstStyle>
            <a:lvl1pPr marL="585788" indent="-585788">
              <a:lnSpc>
                <a:spcPct val="90000"/>
              </a:lnSpc>
              <a:spcBef>
                <a:spcPts val="1200"/>
              </a:spcBef>
              <a:buClr>
                <a:schemeClr val="accent1"/>
              </a:buClr>
              <a:buSzPct val="120000"/>
              <a:tabLst/>
              <a:defRPr sz="2000"/>
            </a:lvl1pPr>
            <a:lvl2pPr>
              <a:buClr>
                <a:schemeClr val="accent1"/>
              </a:buClr>
              <a:buSzPct val="120000"/>
              <a:defRPr sz="2000"/>
            </a:lvl2pPr>
            <a:lvl3pPr>
              <a:buClr>
                <a:schemeClr val="accent1"/>
              </a:buClr>
              <a:buSzPct val="120000"/>
              <a:defRPr sz="2000"/>
            </a:lvl3pPr>
            <a:lvl4pPr>
              <a:buClr>
                <a:schemeClr val="accent1"/>
              </a:buClr>
              <a:buSzPct val="120000"/>
              <a:defRPr sz="2000"/>
            </a:lvl4pPr>
            <a:lvl5pPr>
              <a:buClr>
                <a:schemeClr val="accent1"/>
              </a:buClr>
              <a:buSzPct val="120000"/>
              <a:defRPr sz="2000"/>
            </a:lvl5pPr>
          </a:lstStyle>
          <a:p>
            <a:pPr lvl="0"/>
            <a:r>
              <a:rPr lang="en-US"/>
              <a:t>Click to edit Master text styles</a:t>
            </a:r>
          </a:p>
        </p:txBody>
      </p:sp>
    </p:spTree>
    <p:extLst>
      <p:ext uri="{BB962C8B-B14F-4D97-AF65-F5344CB8AC3E}">
        <p14:creationId xmlns:p14="http://schemas.microsoft.com/office/powerpoint/2010/main" val="6875406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Side by Side images">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9D06-7884-8D4E-BCA1-33BD28B58F21}"/>
              </a:ext>
            </a:extLst>
          </p:cNvPr>
          <p:cNvPicPr>
            <a:picLocks noChangeAspect="1"/>
          </p:cNvPicPr>
          <p:nvPr userDrawn="1"/>
        </p:nvPicPr>
        <p:blipFill>
          <a:blip r:embed="rId2"/>
          <a:stretch>
            <a:fillRect/>
          </a:stretch>
        </p:blipFill>
        <p:spPr>
          <a:xfrm>
            <a:off x="1918583" y="0"/>
            <a:ext cx="1422400" cy="558800"/>
          </a:xfrm>
          <a:prstGeom prst="rect">
            <a:avLst/>
          </a:prstGeom>
        </p:spPr>
      </p:pic>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6173495" y="1585979"/>
            <a:ext cx="5550194" cy="4499388"/>
          </a:xfrm>
          <a:prstGeom prst="rect">
            <a:avLst/>
          </a:prstGeom>
        </p:spPr>
        <p:txBody>
          <a:bodyPr>
            <a:normAutofit/>
          </a:bodyPr>
          <a:lstStyle/>
          <a:p>
            <a:r>
              <a:rPr lang="en-US"/>
              <a:t>Click icon to add picture</a:t>
            </a:r>
          </a:p>
        </p:txBody>
      </p:sp>
      <p:sp>
        <p:nvSpPr>
          <p:cNvPr id="14" name="Text Placeholder 10">
            <a:extLst>
              <a:ext uri="{FF2B5EF4-FFF2-40B4-BE49-F238E27FC236}">
                <a16:creationId xmlns:a16="http://schemas.microsoft.com/office/drawing/2014/main" id="{4FE1CCEF-738F-2848-88C1-88E40E8981E7}"/>
              </a:ext>
            </a:extLst>
          </p:cNvPr>
          <p:cNvSpPr>
            <a:spLocks noGrp="1"/>
          </p:cNvSpPr>
          <p:nvPr>
            <p:ph type="body" sz="quarter" idx="15" hasCustomPrompt="1"/>
          </p:nvPr>
        </p:nvSpPr>
        <p:spPr>
          <a:xfrm>
            <a:off x="561975" y="741566"/>
            <a:ext cx="11161713" cy="674688"/>
          </a:xfrm>
          <a:prstGeom prst="rect">
            <a:avLst/>
          </a:prstGeom>
        </p:spPr>
        <p:txBody>
          <a:bodyPr>
            <a:normAutofit/>
          </a:bodyPr>
          <a:lstStyle>
            <a:lvl1pPr marL="0" indent="0">
              <a:buNone/>
              <a:defRPr sz="4000" b="1">
                <a:solidFill>
                  <a:schemeClr val="tx2"/>
                </a:solidFill>
              </a:defRPr>
            </a:lvl1pPr>
          </a:lstStyle>
          <a:p>
            <a:pPr lvl="0"/>
            <a:r>
              <a:rPr lang="en-US" dirty="0"/>
              <a:t>Arial Bold 40pt Title</a:t>
            </a:r>
          </a:p>
        </p:txBody>
      </p:sp>
      <p:sp>
        <p:nvSpPr>
          <p:cNvPr id="7" name="Picture Placeholder 4">
            <a:extLst>
              <a:ext uri="{FF2B5EF4-FFF2-40B4-BE49-F238E27FC236}">
                <a16:creationId xmlns:a16="http://schemas.microsoft.com/office/drawing/2014/main" id="{F89E8AB8-6386-8E49-9611-15443E4A9806}"/>
              </a:ext>
            </a:extLst>
          </p:cNvPr>
          <p:cNvSpPr>
            <a:spLocks noGrp="1"/>
          </p:cNvSpPr>
          <p:nvPr>
            <p:ph type="pic" sz="quarter" idx="16"/>
          </p:nvPr>
        </p:nvSpPr>
        <p:spPr>
          <a:xfrm>
            <a:off x="545806" y="1585979"/>
            <a:ext cx="5472700" cy="4499388"/>
          </a:xfrm>
          <a:prstGeom prst="rect">
            <a:avLst/>
          </a:prstGeom>
        </p:spPr>
        <p:txBody>
          <a:bodyPr>
            <a:normAutofit/>
          </a:bodyPr>
          <a:lstStyle/>
          <a:p>
            <a:r>
              <a:rPr lang="en-US"/>
              <a:t>Click icon to add picture</a:t>
            </a:r>
          </a:p>
        </p:txBody>
      </p:sp>
    </p:spTree>
    <p:extLst>
      <p:ext uri="{BB962C8B-B14F-4D97-AF65-F5344CB8AC3E}">
        <p14:creationId xmlns:p14="http://schemas.microsoft.com/office/powerpoint/2010/main" val="38516645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Right image + Paragraph text">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EA29D06-7884-8D4E-BCA1-33BD28B58F21}"/>
              </a:ext>
            </a:extLst>
          </p:cNvPr>
          <p:cNvPicPr>
            <a:picLocks noChangeAspect="1"/>
          </p:cNvPicPr>
          <p:nvPr userDrawn="1"/>
        </p:nvPicPr>
        <p:blipFill>
          <a:blip r:embed="rId2"/>
          <a:stretch>
            <a:fillRect/>
          </a:stretch>
        </p:blipFill>
        <p:spPr>
          <a:xfrm>
            <a:off x="1918583" y="0"/>
            <a:ext cx="1422400" cy="558800"/>
          </a:xfrm>
          <a:prstGeom prst="rect">
            <a:avLst/>
          </a:prstGeom>
        </p:spPr>
      </p:pic>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7173433" y="0"/>
            <a:ext cx="5018567" cy="6858000"/>
          </a:xfrm>
          <a:prstGeom prst="rect">
            <a:avLst/>
          </a:prstGeom>
        </p:spPr>
        <p:txBody>
          <a:bodyPr>
            <a:normAutofit/>
          </a:bodyPr>
          <a:lstStyle/>
          <a:p>
            <a:r>
              <a:rPr lang="en-US"/>
              <a:t>Click icon to add picture</a:t>
            </a:r>
          </a:p>
        </p:txBody>
      </p:sp>
      <p:sp>
        <p:nvSpPr>
          <p:cNvPr id="8" name="Text Placeholder 10">
            <a:extLst>
              <a:ext uri="{FF2B5EF4-FFF2-40B4-BE49-F238E27FC236}">
                <a16:creationId xmlns:a16="http://schemas.microsoft.com/office/drawing/2014/main" id="{191DCD2B-1860-5E46-A6C8-29AB9F16EFA5}"/>
              </a:ext>
            </a:extLst>
          </p:cNvPr>
          <p:cNvSpPr>
            <a:spLocks noGrp="1"/>
          </p:cNvSpPr>
          <p:nvPr>
            <p:ph type="body" sz="quarter" idx="15" hasCustomPrompt="1"/>
          </p:nvPr>
        </p:nvSpPr>
        <p:spPr>
          <a:xfrm>
            <a:off x="561975" y="779666"/>
            <a:ext cx="6219825" cy="674688"/>
          </a:xfrm>
          <a:prstGeom prst="rect">
            <a:avLst/>
          </a:prstGeom>
        </p:spPr>
        <p:txBody>
          <a:bodyPr>
            <a:normAutofit/>
          </a:bodyPr>
          <a:lstStyle>
            <a:lvl1pPr marL="0" indent="0">
              <a:buNone/>
              <a:defRPr sz="3200" b="1">
                <a:solidFill>
                  <a:schemeClr val="tx2"/>
                </a:solidFill>
              </a:defRPr>
            </a:lvl1pPr>
          </a:lstStyle>
          <a:p>
            <a:pPr lvl="0"/>
            <a:r>
              <a:rPr lang="en-US" dirty="0"/>
              <a:t>Arial Bold 32pt Title</a:t>
            </a:r>
          </a:p>
        </p:txBody>
      </p:sp>
      <p:sp>
        <p:nvSpPr>
          <p:cNvPr id="5" name="Text Placeholder 4">
            <a:extLst>
              <a:ext uri="{FF2B5EF4-FFF2-40B4-BE49-F238E27FC236}">
                <a16:creationId xmlns:a16="http://schemas.microsoft.com/office/drawing/2014/main" id="{6B783FC5-1B16-1E47-B596-D45B758F900A}"/>
              </a:ext>
            </a:extLst>
          </p:cNvPr>
          <p:cNvSpPr>
            <a:spLocks noGrp="1"/>
          </p:cNvSpPr>
          <p:nvPr>
            <p:ph type="body" sz="quarter" idx="16" hasCustomPrompt="1"/>
          </p:nvPr>
        </p:nvSpPr>
        <p:spPr>
          <a:xfrm>
            <a:off x="561975" y="1790700"/>
            <a:ext cx="6219825" cy="3752850"/>
          </a:xfrm>
          <a:prstGeom prst="rect">
            <a:avLst/>
          </a:prstGeo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Body copy</a:t>
            </a:r>
          </a:p>
        </p:txBody>
      </p:sp>
    </p:spTree>
    <p:extLst>
      <p:ext uri="{BB962C8B-B14F-4D97-AF65-F5344CB8AC3E}">
        <p14:creationId xmlns:p14="http://schemas.microsoft.com/office/powerpoint/2010/main" val="176870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Left Image + Paragraph text">
    <p:spTree>
      <p:nvGrpSpPr>
        <p:cNvPr id="1" name=""/>
        <p:cNvGrpSpPr/>
        <p:nvPr/>
      </p:nvGrpSpPr>
      <p:grpSpPr>
        <a:xfrm>
          <a:off x="0" y="0"/>
          <a:ext cx="0" cy="0"/>
          <a:chOff x="0" y="0"/>
          <a:chExt cx="0" cy="0"/>
        </a:xfrm>
      </p:grpSpPr>
      <p:sp>
        <p:nvSpPr>
          <p:cNvPr id="6" name="Picture Placeholder 4">
            <a:extLst>
              <a:ext uri="{FF2B5EF4-FFF2-40B4-BE49-F238E27FC236}">
                <a16:creationId xmlns:a16="http://schemas.microsoft.com/office/drawing/2014/main" id="{5A57B978-DB23-E647-965F-E0D5DE2FA54D}"/>
              </a:ext>
            </a:extLst>
          </p:cNvPr>
          <p:cNvSpPr>
            <a:spLocks noGrp="1"/>
          </p:cNvSpPr>
          <p:nvPr>
            <p:ph type="pic" sz="quarter" idx="10"/>
          </p:nvPr>
        </p:nvSpPr>
        <p:spPr>
          <a:xfrm>
            <a:off x="0" y="0"/>
            <a:ext cx="5018567" cy="6858000"/>
          </a:xfrm>
          <a:prstGeom prst="rect">
            <a:avLst/>
          </a:prstGeom>
        </p:spPr>
        <p:txBody>
          <a:bodyPr>
            <a:normAutofit/>
          </a:bodyPr>
          <a:lstStyle/>
          <a:p>
            <a:r>
              <a:rPr lang="en-US"/>
              <a:t>Click icon to add picture</a:t>
            </a:r>
          </a:p>
        </p:txBody>
      </p:sp>
      <p:sp>
        <p:nvSpPr>
          <p:cNvPr id="8" name="Text Placeholder 10">
            <a:extLst>
              <a:ext uri="{FF2B5EF4-FFF2-40B4-BE49-F238E27FC236}">
                <a16:creationId xmlns:a16="http://schemas.microsoft.com/office/drawing/2014/main" id="{191DCD2B-1860-5E46-A6C8-29AB9F16EFA5}"/>
              </a:ext>
            </a:extLst>
          </p:cNvPr>
          <p:cNvSpPr>
            <a:spLocks noGrp="1"/>
          </p:cNvSpPr>
          <p:nvPr>
            <p:ph type="body" sz="quarter" idx="15" hasCustomPrompt="1"/>
          </p:nvPr>
        </p:nvSpPr>
        <p:spPr>
          <a:xfrm>
            <a:off x="5434417" y="779666"/>
            <a:ext cx="6219825" cy="674688"/>
          </a:xfrm>
          <a:prstGeom prst="rect">
            <a:avLst/>
          </a:prstGeom>
        </p:spPr>
        <p:txBody>
          <a:bodyPr>
            <a:normAutofit/>
          </a:bodyPr>
          <a:lstStyle>
            <a:lvl1pPr marL="0" indent="0">
              <a:buNone/>
              <a:defRPr sz="3200" b="1">
                <a:solidFill>
                  <a:schemeClr val="tx2"/>
                </a:solidFill>
              </a:defRPr>
            </a:lvl1pPr>
          </a:lstStyle>
          <a:p>
            <a:pPr lvl="0"/>
            <a:r>
              <a:rPr lang="en-US" dirty="0"/>
              <a:t>Arial Bold 32pt Title</a:t>
            </a:r>
          </a:p>
        </p:txBody>
      </p:sp>
      <p:sp>
        <p:nvSpPr>
          <p:cNvPr id="5" name="Text Placeholder 4">
            <a:extLst>
              <a:ext uri="{FF2B5EF4-FFF2-40B4-BE49-F238E27FC236}">
                <a16:creationId xmlns:a16="http://schemas.microsoft.com/office/drawing/2014/main" id="{6B783FC5-1B16-1E47-B596-D45B758F900A}"/>
              </a:ext>
            </a:extLst>
          </p:cNvPr>
          <p:cNvSpPr>
            <a:spLocks noGrp="1"/>
          </p:cNvSpPr>
          <p:nvPr>
            <p:ph type="body" sz="quarter" idx="16" hasCustomPrompt="1"/>
          </p:nvPr>
        </p:nvSpPr>
        <p:spPr>
          <a:xfrm>
            <a:off x="5434417" y="1790700"/>
            <a:ext cx="6219825" cy="3752850"/>
          </a:xfrm>
          <a:prstGeom prst="rect">
            <a:avLst/>
          </a:prstGeom>
        </p:spPr>
        <p:txBody>
          <a:bodyPr>
            <a:normAutofit/>
          </a:bodyPr>
          <a:lstStyle>
            <a:lvl1pPr marL="0" indent="0">
              <a:buNone/>
              <a:defRPr sz="1600"/>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dirty="0"/>
              <a:t>Body copy</a:t>
            </a:r>
          </a:p>
        </p:txBody>
      </p:sp>
      <p:pic>
        <p:nvPicPr>
          <p:cNvPr id="9" name="Picture 8">
            <a:extLst>
              <a:ext uri="{FF2B5EF4-FFF2-40B4-BE49-F238E27FC236}">
                <a16:creationId xmlns:a16="http://schemas.microsoft.com/office/drawing/2014/main" id="{CB38FCDA-E9C8-5C4A-B85B-A72C34BCEDBC}"/>
              </a:ext>
            </a:extLst>
          </p:cNvPr>
          <p:cNvPicPr>
            <a:picLocks noChangeAspect="1"/>
          </p:cNvPicPr>
          <p:nvPr userDrawn="1"/>
        </p:nvPicPr>
        <p:blipFill>
          <a:blip r:embed="rId2"/>
          <a:stretch>
            <a:fillRect/>
          </a:stretch>
        </p:blipFill>
        <p:spPr>
          <a:xfrm>
            <a:off x="5434417" y="0"/>
            <a:ext cx="1422400" cy="558800"/>
          </a:xfrm>
          <a:prstGeom prst="rect">
            <a:avLst/>
          </a:prstGeom>
        </p:spPr>
      </p:pic>
    </p:spTree>
    <p:extLst>
      <p:ext uri="{BB962C8B-B14F-4D97-AF65-F5344CB8AC3E}">
        <p14:creationId xmlns:p14="http://schemas.microsoft.com/office/powerpoint/2010/main" val="24762998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Thank you ">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7D88994-8FC8-BF43-A102-E43813B90CBC}"/>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FEA74E7-9D58-484C-A8F3-83EE1732E3D9}"/>
              </a:ext>
            </a:extLst>
          </p:cNvPr>
          <p:cNvSpPr>
            <a:spLocks noGrp="1"/>
          </p:cNvSpPr>
          <p:nvPr>
            <p:ph type="ctrTitle" hasCustomPrompt="1"/>
          </p:nvPr>
        </p:nvSpPr>
        <p:spPr>
          <a:xfrm>
            <a:off x="4359728" y="723900"/>
            <a:ext cx="7333520" cy="2907109"/>
          </a:xfrm>
          <a:prstGeom prst="rect">
            <a:avLst/>
          </a:prstGeom>
        </p:spPr>
        <p:txBody>
          <a:bodyPr anchor="b" anchorCtr="0">
            <a:normAutofit/>
          </a:bodyPr>
          <a:lstStyle>
            <a:lvl1pPr marL="0" marR="0" indent="0" algn="l" defTabSz="914400" rtl="0" eaLnBrk="1" fontAlgn="auto" latinLnBrk="0" hangingPunct="1">
              <a:lnSpc>
                <a:spcPct val="100000"/>
              </a:lnSpc>
              <a:spcBef>
                <a:spcPts val="0"/>
              </a:spcBef>
              <a:spcAft>
                <a:spcPts val="0"/>
              </a:spcAft>
              <a:buClrTx/>
              <a:buSzTx/>
              <a:buFontTx/>
              <a:buNone/>
              <a:tabLst/>
              <a:defRPr sz="4200" b="1">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200" b="1" i="0" u="none" strike="noStrike" kern="1200" cap="none" spc="0" normalizeH="0" baseline="0" noProof="0" dirty="0">
                <a:ln>
                  <a:noFill/>
                </a:ln>
                <a:solidFill>
                  <a:srgbClr val="12689B"/>
                </a:solidFill>
                <a:effectLst/>
                <a:uLnTx/>
                <a:uFillTx/>
                <a:latin typeface="Arial" panose="020B0604020202020204" pitchFamily="34" charset="0"/>
                <a:ea typeface="+mn-ea"/>
                <a:cs typeface="Arial" panose="020B0604020202020204" pitchFamily="34" charset="0"/>
              </a:rPr>
              <a:t>Arial Bold 42pt Thank you</a:t>
            </a:r>
          </a:p>
        </p:txBody>
      </p:sp>
      <p:pic>
        <p:nvPicPr>
          <p:cNvPr id="7" name="Picture 6">
            <a:extLst>
              <a:ext uri="{FF2B5EF4-FFF2-40B4-BE49-F238E27FC236}">
                <a16:creationId xmlns:a16="http://schemas.microsoft.com/office/drawing/2014/main" id="{A1DA1996-2071-8E4C-958D-33900DD39C1F}"/>
              </a:ext>
            </a:extLst>
          </p:cNvPr>
          <p:cNvPicPr>
            <a:picLocks noChangeAspect="1"/>
          </p:cNvPicPr>
          <p:nvPr userDrawn="1"/>
        </p:nvPicPr>
        <p:blipFill>
          <a:blip r:embed="rId2"/>
          <a:stretch>
            <a:fillRect/>
          </a:stretch>
        </p:blipFill>
        <p:spPr>
          <a:xfrm>
            <a:off x="0" y="0"/>
            <a:ext cx="3975100" cy="6858000"/>
          </a:xfrm>
          <a:prstGeom prst="rect">
            <a:avLst/>
          </a:prstGeom>
        </p:spPr>
      </p:pic>
      <p:pic>
        <p:nvPicPr>
          <p:cNvPr id="8" name="Picture 7">
            <a:extLst>
              <a:ext uri="{FF2B5EF4-FFF2-40B4-BE49-F238E27FC236}">
                <a16:creationId xmlns:a16="http://schemas.microsoft.com/office/drawing/2014/main" id="{7D000F65-2584-844D-818D-54FE4FF009C1}"/>
              </a:ext>
            </a:extLst>
          </p:cNvPr>
          <p:cNvPicPr>
            <a:picLocks noChangeAspect="1"/>
          </p:cNvPicPr>
          <p:nvPr userDrawn="1"/>
        </p:nvPicPr>
        <p:blipFill>
          <a:blip r:embed="rId3"/>
          <a:stretch>
            <a:fillRect/>
          </a:stretch>
        </p:blipFill>
        <p:spPr>
          <a:xfrm>
            <a:off x="8419583" y="5596469"/>
            <a:ext cx="3273665" cy="937683"/>
          </a:xfrm>
          <a:prstGeom prst="rect">
            <a:avLst/>
          </a:prstGeom>
        </p:spPr>
      </p:pic>
    </p:spTree>
    <p:extLst>
      <p:ext uri="{BB962C8B-B14F-4D97-AF65-F5344CB8AC3E}">
        <p14:creationId xmlns:p14="http://schemas.microsoft.com/office/powerpoint/2010/main" val="10930549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ank you + Contact information">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5760E30-999A-CA4D-BB3D-3A598DEF6260}"/>
              </a:ext>
            </a:extLst>
          </p:cNvPr>
          <p:cNvSpPr/>
          <p:nvPr userDrawn="1"/>
        </p:nvSpPr>
        <p:spPr>
          <a:xfrm>
            <a:off x="8419583" y="5596469"/>
            <a:ext cx="3772417" cy="126153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1DA1996-2071-8E4C-958D-33900DD39C1F}"/>
              </a:ext>
            </a:extLst>
          </p:cNvPr>
          <p:cNvPicPr>
            <a:picLocks noChangeAspect="1"/>
          </p:cNvPicPr>
          <p:nvPr userDrawn="1"/>
        </p:nvPicPr>
        <p:blipFill>
          <a:blip r:embed="rId2"/>
          <a:stretch>
            <a:fillRect/>
          </a:stretch>
        </p:blipFill>
        <p:spPr>
          <a:xfrm>
            <a:off x="0" y="0"/>
            <a:ext cx="3975100" cy="6858000"/>
          </a:xfrm>
          <a:prstGeom prst="rect">
            <a:avLst/>
          </a:prstGeom>
        </p:spPr>
      </p:pic>
      <p:pic>
        <p:nvPicPr>
          <p:cNvPr id="8" name="Picture 7">
            <a:extLst>
              <a:ext uri="{FF2B5EF4-FFF2-40B4-BE49-F238E27FC236}">
                <a16:creationId xmlns:a16="http://schemas.microsoft.com/office/drawing/2014/main" id="{7D000F65-2584-844D-818D-54FE4FF009C1}"/>
              </a:ext>
            </a:extLst>
          </p:cNvPr>
          <p:cNvPicPr>
            <a:picLocks noChangeAspect="1"/>
          </p:cNvPicPr>
          <p:nvPr userDrawn="1"/>
        </p:nvPicPr>
        <p:blipFill>
          <a:blip r:embed="rId3"/>
          <a:stretch>
            <a:fillRect/>
          </a:stretch>
        </p:blipFill>
        <p:spPr>
          <a:xfrm>
            <a:off x="8419583" y="5596469"/>
            <a:ext cx="3273665" cy="937683"/>
          </a:xfrm>
          <a:prstGeom prst="rect">
            <a:avLst/>
          </a:prstGeom>
        </p:spPr>
      </p:pic>
      <p:sp>
        <p:nvSpPr>
          <p:cNvPr id="5" name="Title 1">
            <a:extLst>
              <a:ext uri="{FF2B5EF4-FFF2-40B4-BE49-F238E27FC236}">
                <a16:creationId xmlns:a16="http://schemas.microsoft.com/office/drawing/2014/main" id="{0216E7E5-EC8B-224A-89E8-8F600AB527AF}"/>
              </a:ext>
            </a:extLst>
          </p:cNvPr>
          <p:cNvSpPr>
            <a:spLocks noGrp="1"/>
          </p:cNvSpPr>
          <p:nvPr>
            <p:ph type="ctrTitle" hasCustomPrompt="1"/>
          </p:nvPr>
        </p:nvSpPr>
        <p:spPr>
          <a:xfrm>
            <a:off x="4359728" y="819151"/>
            <a:ext cx="6933112" cy="2815590"/>
          </a:xfrm>
          <a:prstGeom prst="rect">
            <a:avLst/>
          </a:prstGeom>
        </p:spPr>
        <p:txBody>
          <a:bodyPr anchor="b">
            <a:normAutofit/>
          </a:bodyPr>
          <a:lstStyle>
            <a:lvl1pPr marL="0" marR="0" indent="0" algn="l" defTabSz="914400" rtl="0" eaLnBrk="1" fontAlgn="auto" latinLnBrk="0" hangingPunct="1">
              <a:lnSpc>
                <a:spcPct val="100000"/>
              </a:lnSpc>
              <a:spcBef>
                <a:spcPts val="0"/>
              </a:spcBef>
              <a:spcAft>
                <a:spcPts val="0"/>
              </a:spcAft>
              <a:buClrTx/>
              <a:buSzTx/>
              <a:buFontTx/>
              <a:buNone/>
              <a:tabLst/>
              <a:defRPr sz="3200" b="1">
                <a:solidFill>
                  <a:schemeClr val="accent1"/>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2689B"/>
                </a:solidFill>
                <a:effectLst/>
                <a:uLnTx/>
                <a:uFillTx/>
                <a:latin typeface="Arial" panose="020B0604020202020204" pitchFamily="34" charset="0"/>
                <a:ea typeface="+mn-ea"/>
                <a:cs typeface="Arial" panose="020B0604020202020204" pitchFamily="34" charset="0"/>
              </a:rPr>
              <a:t>Arial Bold 32pt Thank You Can Be Two Lines if Space is Needed Here</a:t>
            </a:r>
          </a:p>
        </p:txBody>
      </p:sp>
      <p:sp>
        <p:nvSpPr>
          <p:cNvPr id="6" name="Subtitle 2">
            <a:extLst>
              <a:ext uri="{FF2B5EF4-FFF2-40B4-BE49-F238E27FC236}">
                <a16:creationId xmlns:a16="http://schemas.microsoft.com/office/drawing/2014/main" id="{D2B2A1CE-A649-BE4E-945E-1D98D4099514}"/>
              </a:ext>
            </a:extLst>
          </p:cNvPr>
          <p:cNvSpPr>
            <a:spLocks noGrp="1"/>
          </p:cNvSpPr>
          <p:nvPr>
            <p:ph type="subTitle" idx="1" hasCustomPrompt="1"/>
          </p:nvPr>
        </p:nvSpPr>
        <p:spPr>
          <a:xfrm>
            <a:off x="4359728" y="3828095"/>
            <a:ext cx="6933112" cy="1602321"/>
          </a:xfrm>
          <a:prstGeom prst="rect">
            <a:avLst/>
          </a:prstGeom>
        </p:spPr>
        <p:txBody>
          <a:bodyPr anchor="t">
            <a:normAutofit/>
          </a:bodyPr>
          <a:lstStyle>
            <a:lvl1pPr marL="0" marR="0" indent="0" algn="l" defTabSz="914400" rtl="0" eaLnBrk="1" fontAlgn="auto" latinLnBrk="0" hangingPunct="1">
              <a:lnSpc>
                <a:spcPct val="100000"/>
              </a:lnSpc>
              <a:spcBef>
                <a:spcPts val="0"/>
              </a:spcBef>
              <a:spcAft>
                <a:spcPts val="0"/>
              </a:spcAft>
              <a:buClrTx/>
              <a:buSzTx/>
              <a:buFontTx/>
              <a:buNone/>
              <a:tabLst/>
              <a:defRPr sz="2000" b="1">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Arial Bold 20pt</a:t>
            </a:r>
            <a:r>
              <a:rPr kumimoji="0" lang="en-US" sz="2000" b="0"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 </a:t>
            </a:r>
            <a:r>
              <a:rPr kumimoji="0" lang="en-US" sz="2000" b="1" i="0" u="none" strike="noStrike" kern="1200" cap="none" spc="0" normalizeH="0" baseline="0" noProof="0" dirty="0">
                <a:ln>
                  <a:noFill/>
                </a:ln>
                <a:solidFill>
                  <a:srgbClr val="636569"/>
                </a:solidFill>
                <a:effectLst/>
                <a:uLnTx/>
                <a:uFillTx/>
                <a:latin typeface="Arial" panose="020B0604020202020204" pitchFamily="34" charset="0"/>
                <a:ea typeface="+mn-ea"/>
                <a:cs typeface="Arial" panose="020B0604020202020204" pitchFamily="34" charset="0"/>
              </a:rPr>
              <a:t>Name and contact information can go on these lines if needed</a:t>
            </a:r>
          </a:p>
        </p:txBody>
      </p:sp>
    </p:spTree>
    <p:extLst>
      <p:ext uri="{BB962C8B-B14F-4D97-AF65-F5344CB8AC3E}">
        <p14:creationId xmlns:p14="http://schemas.microsoft.com/office/powerpoint/2010/main" val="10172437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4.xml><?xml version="1.0" encoding="utf-8"?>
<p:sldLayout xmlns:a="http://schemas.openxmlformats.org/drawingml/2006/main" xmlns:r="http://schemas.openxmlformats.org/officeDocument/2006/relationships" xmlns:p="http://schemas.openxmlformats.org/presentationml/2006/main" userDrawn="1">
  <p:cSld name="Header + Add Content">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7AA39B4E-6369-7A4C-AEBC-E5041664B930}"/>
              </a:ext>
            </a:extLst>
          </p:cNvPr>
          <p:cNvSpPr>
            <a:spLocks noGrp="1"/>
          </p:cNvSpPr>
          <p:nvPr>
            <p:ph type="ctrTitle" hasCustomPrompt="1"/>
          </p:nvPr>
        </p:nvSpPr>
        <p:spPr>
          <a:xfrm>
            <a:off x="713507" y="300282"/>
            <a:ext cx="10820401" cy="988192"/>
          </a:xfrm>
          <a:prstGeom prst="rect">
            <a:avLst/>
          </a:prstGeom>
        </p:spPr>
        <p:txBody>
          <a:bodyPr anchor="b">
            <a:normAutofit/>
          </a:bodyPr>
          <a:lstStyle>
            <a:lvl1pPr algn="l">
              <a:defRPr sz="3200" b="0">
                <a:solidFill>
                  <a:schemeClr val="tx2"/>
                </a:solidFill>
              </a:defRPr>
            </a:lvl1pPr>
          </a:lstStyle>
          <a:p>
            <a:r>
              <a:rPr lang="en-US" dirty="0"/>
              <a:t>Arial Bold 32pt Title</a:t>
            </a:r>
          </a:p>
        </p:txBody>
      </p:sp>
      <p:sp>
        <p:nvSpPr>
          <p:cNvPr id="3" name="Content Placeholder 2">
            <a:extLst>
              <a:ext uri="{FF2B5EF4-FFF2-40B4-BE49-F238E27FC236}">
                <a16:creationId xmlns:a16="http://schemas.microsoft.com/office/drawing/2014/main" id="{634B583F-E706-F845-9C2C-824CF42C5CC2}"/>
              </a:ext>
            </a:extLst>
          </p:cNvPr>
          <p:cNvSpPr>
            <a:spLocks noGrp="1"/>
          </p:cNvSpPr>
          <p:nvPr>
            <p:ph sz="quarter" idx="10"/>
          </p:nvPr>
        </p:nvSpPr>
        <p:spPr>
          <a:xfrm>
            <a:off x="712788" y="1573213"/>
            <a:ext cx="10820400" cy="4205287"/>
          </a:xfrm>
          <a:prstGeom prst="rect">
            <a:avLst/>
          </a:prstGeom>
        </p:spPr>
        <p:txBody>
          <a:bodyPr>
            <a:normAutofit/>
          </a:bodyPr>
          <a:lstStyle/>
          <a:p>
            <a:pPr lvl="0"/>
            <a:r>
              <a:rPr lang="en-US"/>
              <a:t>Edit Master text styles</a:t>
            </a:r>
          </a:p>
        </p:txBody>
      </p:sp>
    </p:spTree>
    <p:extLst>
      <p:ext uri="{BB962C8B-B14F-4D97-AF65-F5344CB8AC3E}">
        <p14:creationId xmlns:p14="http://schemas.microsoft.com/office/powerpoint/2010/main" val="36573631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CCE90-AE24-69CF-2304-933A59818E2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3026CB-382C-B992-CDC4-C4449BDEA92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0A9AD26-124C-23AE-4D08-67BE44775A1C}"/>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5" name="Footer Placeholder 4">
            <a:extLst>
              <a:ext uri="{FF2B5EF4-FFF2-40B4-BE49-F238E27FC236}">
                <a16:creationId xmlns:a16="http://schemas.microsoft.com/office/drawing/2014/main" id="{B0C4C03E-2C9D-CC89-0B2F-B513774D352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1445837-D485-0731-6AE6-9E41A9DC166E}"/>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228021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7E477-B39B-2E67-6D59-5619B6089E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955E26-972D-8E10-4AD1-7888126ABC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35E972E-50F5-30AD-378B-B24E03E4FE90}"/>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5" name="Footer Placeholder 4">
            <a:extLst>
              <a:ext uri="{FF2B5EF4-FFF2-40B4-BE49-F238E27FC236}">
                <a16:creationId xmlns:a16="http://schemas.microsoft.com/office/drawing/2014/main" id="{F57F6C62-77F2-2591-93A6-D41D3215CF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7206BE-1EBF-9EE8-99DB-5DFE7F4C08A3}"/>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41758800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7624F8-7D2B-F47E-444B-AE0BCF440F0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B00F765-41CE-E77B-1151-8BF5DCDAA84A}"/>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9D17132-1D14-0BD3-F4AC-9197ECD82F6A}"/>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5" name="Footer Placeholder 4">
            <a:extLst>
              <a:ext uri="{FF2B5EF4-FFF2-40B4-BE49-F238E27FC236}">
                <a16:creationId xmlns:a16="http://schemas.microsoft.com/office/drawing/2014/main" id="{9F1B019F-6C21-8E87-12D1-35EE5758D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34206D9-702E-EA29-9110-F7D2659C212A}"/>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4262471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FA764-6486-592F-5097-63725B8878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2E28DFB-DEAE-92D6-D686-25D8476B8E6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247F4B-BCB5-C38E-8E8B-B92737E116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26557-AEBA-1AC7-5EC6-D1A3EEB76B85}"/>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6" name="Footer Placeholder 5">
            <a:extLst>
              <a:ext uri="{FF2B5EF4-FFF2-40B4-BE49-F238E27FC236}">
                <a16:creationId xmlns:a16="http://schemas.microsoft.com/office/drawing/2014/main" id="{0DCE9A12-9C0A-44BC-80CF-A7911D883F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E5E16CD-3AC4-585F-D975-77EEB5F9F4A8}"/>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526764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7FA98-B98C-A16D-ED5C-2E155C770CB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D139974-96B2-0775-65BA-6A043A62CD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2358104-057A-6D3B-5F58-A789E0FAB4F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26A71D1-4E3D-8F01-E9A2-C911B4D0F31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F47662-47AF-963B-3A51-1EC4377DE25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31441E2-EB8D-C77A-AA1D-7DB4488C33BC}"/>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8" name="Footer Placeholder 7">
            <a:extLst>
              <a:ext uri="{FF2B5EF4-FFF2-40B4-BE49-F238E27FC236}">
                <a16:creationId xmlns:a16="http://schemas.microsoft.com/office/drawing/2014/main" id="{8ED37367-CC77-234A-1EBD-CE26150E4AB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C25E224-0A8C-7E34-2C50-822AA5A3F3AC}"/>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22330771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1C5088-F133-E3F2-3787-030EC4BA765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26627B8-4A46-1A5D-D302-507F33F7D103}"/>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4" name="Footer Placeholder 3">
            <a:extLst>
              <a:ext uri="{FF2B5EF4-FFF2-40B4-BE49-F238E27FC236}">
                <a16:creationId xmlns:a16="http://schemas.microsoft.com/office/drawing/2014/main" id="{EC33C9CB-3A1B-36A5-7D65-483950E332F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7DC2E1-BD98-7481-347C-8728DF768A0B}"/>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31663189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E9A0889-362F-8854-0C9C-63116DF24A42}"/>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3" name="Footer Placeholder 2">
            <a:extLst>
              <a:ext uri="{FF2B5EF4-FFF2-40B4-BE49-F238E27FC236}">
                <a16:creationId xmlns:a16="http://schemas.microsoft.com/office/drawing/2014/main" id="{D894BB1C-C39F-A3FB-F0E2-3E69B930845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9684B5-9BAC-FB3B-60AA-6F4ED5C0B288}"/>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2910581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867F98-28E9-8B1D-A43B-9F8A484C24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068B7E0-EA8A-C5DE-DDE1-7B398038716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35DAD47-2C59-78C6-4C2D-5DA1FD9586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05DACAE-8E88-CBE2-BDB9-B15656B9BC4A}"/>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6" name="Footer Placeholder 5">
            <a:extLst>
              <a:ext uri="{FF2B5EF4-FFF2-40B4-BE49-F238E27FC236}">
                <a16:creationId xmlns:a16="http://schemas.microsoft.com/office/drawing/2014/main" id="{4717A2B4-C54B-0391-A615-9C52AE3A9CF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0C79AB5-CCB1-0416-96D8-F3DF40A3E7E3}"/>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18126251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675E48-D0CB-41E0-D600-61A56AA8FBD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14F825D-2E3E-57CE-D8C0-73A16696F7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5412A58-6D89-6DDB-0C8E-0948EFD573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23197D2-BA7F-F0B3-0429-78BA26826229}"/>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6" name="Footer Placeholder 5">
            <a:extLst>
              <a:ext uri="{FF2B5EF4-FFF2-40B4-BE49-F238E27FC236}">
                <a16:creationId xmlns:a16="http://schemas.microsoft.com/office/drawing/2014/main" id="{7734A127-BDC2-E06E-D605-9510CCE96F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22C0F2-AB21-CFC6-569F-759640149E81}"/>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6445745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2BD0D2-34EE-1F1A-9102-861EDA2DB03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4BD116-1E13-EC30-334A-E27EDF95A4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A6315A6-F5FC-74CD-2DA5-2BB4FA7E79B8}"/>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5" name="Footer Placeholder 4">
            <a:extLst>
              <a:ext uri="{FF2B5EF4-FFF2-40B4-BE49-F238E27FC236}">
                <a16:creationId xmlns:a16="http://schemas.microsoft.com/office/drawing/2014/main" id="{F504F30A-3641-5EC4-B08B-58C46AB5A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E2BED07-5DB1-75D3-BB3F-37878FA9D297}"/>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4119867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15B7527-5E4F-5191-1D7A-21C5BA9D3DD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3F202CD-86A5-6572-195F-465A8B0D234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915393-71FE-A8AF-CE85-F6199FF290DB}"/>
              </a:ext>
            </a:extLst>
          </p:cNvPr>
          <p:cNvSpPr>
            <a:spLocks noGrp="1"/>
          </p:cNvSpPr>
          <p:nvPr>
            <p:ph type="dt" sz="half" idx="10"/>
          </p:nvPr>
        </p:nvSpPr>
        <p:spPr/>
        <p:txBody>
          <a:bodyPr/>
          <a:lstStyle/>
          <a:p>
            <a:fld id="{509EB3A6-259B-C14E-B7DE-65810A43AFC5}" type="datetimeFigureOut">
              <a:rPr lang="en-US" smtClean="0"/>
              <a:t>4/10/26</a:t>
            </a:fld>
            <a:endParaRPr lang="en-US"/>
          </a:p>
        </p:txBody>
      </p:sp>
      <p:sp>
        <p:nvSpPr>
          <p:cNvPr id="5" name="Footer Placeholder 4">
            <a:extLst>
              <a:ext uri="{FF2B5EF4-FFF2-40B4-BE49-F238E27FC236}">
                <a16:creationId xmlns:a16="http://schemas.microsoft.com/office/drawing/2014/main" id="{C7C9F98F-EC72-F19D-6172-31D8E010D4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32099F6-25FC-16BF-C265-52C9AF6F79F9}"/>
              </a:ext>
            </a:extLst>
          </p:cNvPr>
          <p:cNvSpPr>
            <a:spLocks noGrp="1"/>
          </p:cNvSpPr>
          <p:nvPr>
            <p:ph type="sldNum" sz="quarter" idx="12"/>
          </p:nvPr>
        </p:nvSpPr>
        <p:spPr/>
        <p:txBody>
          <a:bodyPr/>
          <a:lstStyle/>
          <a:p>
            <a:fld id="{29908376-7E7D-614C-801B-73B03623A523}" type="slidenum">
              <a:rPr lang="en-US" smtClean="0"/>
              <a:t>‹#›</a:t>
            </a:fld>
            <a:endParaRPr lang="en-US"/>
          </a:p>
        </p:txBody>
      </p:sp>
    </p:spTree>
    <p:extLst>
      <p:ext uri="{BB962C8B-B14F-4D97-AF65-F5344CB8AC3E}">
        <p14:creationId xmlns:p14="http://schemas.microsoft.com/office/powerpoint/2010/main" val="1035799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6A904-6488-44F7-BCEF-1FCB833C2EAD}"/>
              </a:ext>
            </a:extLst>
          </p:cNvPr>
          <p:cNvSpPr>
            <a:spLocks noGrp="1"/>
          </p:cNvSpPr>
          <p:nvPr>
            <p:ph type="title"/>
          </p:nvPr>
        </p:nvSpPr>
        <p:spPr/>
        <p:txBody>
          <a:bodyPr vert="horz" lIns="0" tIns="0" rIns="0" bIns="0" rtlCol="0" anchor="t" anchorCtr="0">
            <a:noAutofit/>
          </a:bodyPr>
          <a:lstStyle>
            <a:lvl1pPr>
              <a:defRPr lang="en-US"/>
            </a:lvl1pPr>
          </a:lstStyle>
          <a:p>
            <a:pPr lvl="0"/>
            <a:r>
              <a:rPr lang="en-US"/>
              <a:t>Click to edit Master title style</a:t>
            </a:r>
          </a:p>
        </p:txBody>
      </p:sp>
      <p:sp>
        <p:nvSpPr>
          <p:cNvPr id="3" name="Text Placeholder 9">
            <a:extLst>
              <a:ext uri="{FF2B5EF4-FFF2-40B4-BE49-F238E27FC236}">
                <a16:creationId xmlns:a16="http://schemas.microsoft.com/office/drawing/2014/main" id="{DA2FC2C8-FF96-D1DB-74F0-AC4EC717838B}"/>
              </a:ext>
            </a:extLst>
          </p:cNvPr>
          <p:cNvSpPr>
            <a:spLocks noGrp="1"/>
          </p:cNvSpPr>
          <p:nvPr>
            <p:ph type="body" sz="quarter" idx="11"/>
          </p:nvPr>
        </p:nvSpPr>
        <p:spPr>
          <a:xfrm>
            <a:off x="512065" y="5880944"/>
            <a:ext cx="11184636" cy="365760"/>
          </a:xfrm>
        </p:spPr>
        <p:txBody>
          <a:bodyPr anchor="b" anchorCtr="0"/>
          <a:lstStyle>
            <a:lvl1pPr marL="0" indent="0">
              <a:spcBef>
                <a:spcPts val="200"/>
              </a:spcBef>
              <a:buNone/>
              <a:defRPr sz="800"/>
            </a:lvl1pPr>
            <a:lvl2pPr>
              <a:buNone/>
              <a:defRPr/>
            </a:lvl2pPr>
          </a:lstStyle>
          <a:p>
            <a:pPr lvl="0"/>
            <a:r>
              <a:rPr lang="en-US"/>
              <a:t>Click to edit Master text styles</a:t>
            </a:r>
          </a:p>
        </p:txBody>
      </p:sp>
    </p:spTree>
    <p:extLst>
      <p:ext uri="{BB962C8B-B14F-4D97-AF65-F5344CB8AC3E}">
        <p14:creationId xmlns:p14="http://schemas.microsoft.com/office/powerpoint/2010/main" val="16415741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7.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6" name="Text Placeholder 4">
            <a:extLst>
              <a:ext uri="{FF2B5EF4-FFF2-40B4-BE49-F238E27FC236}">
                <a16:creationId xmlns:a16="http://schemas.microsoft.com/office/drawing/2014/main" id="{90609FE5-2F18-684C-97F3-2F85F052DB04}"/>
              </a:ext>
            </a:extLst>
          </p:cNvPr>
          <p:cNvSpPr>
            <a:spLocks noGrp="1"/>
          </p:cNvSpPr>
          <p:nvPr>
            <p:ph type="body" sz="quarter" idx="15" hasCustomPrompt="1"/>
          </p:nvPr>
        </p:nvSpPr>
        <p:spPr>
          <a:xfrm>
            <a:off x="3324404" y="6271848"/>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a:t>Insert Speaker Name and Title</a:t>
            </a:r>
          </a:p>
        </p:txBody>
      </p:sp>
    </p:spTree>
    <p:extLst>
      <p:ext uri="{BB962C8B-B14F-4D97-AF65-F5344CB8AC3E}">
        <p14:creationId xmlns:p14="http://schemas.microsoft.com/office/powerpoint/2010/main" val="12409716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p:spTree>
      <p:nvGrpSpPr>
        <p:cNvPr id="1" name=""/>
        <p:cNvGrpSpPr/>
        <p:nvPr/>
      </p:nvGrpSpPr>
      <p:grpSpPr>
        <a:xfrm>
          <a:off x="0" y="0"/>
          <a:ext cx="0" cy="0"/>
          <a:chOff x="0" y="0"/>
          <a:chExt cx="0" cy="0"/>
        </a:xfrm>
      </p:grpSpPr>
      <p:sp>
        <p:nvSpPr>
          <p:cNvPr id="2" name="Header 1"/>
          <p:cNvSpPr>
            <a:spLocks noGrp="1"/>
          </p:cNvSpPr>
          <p:nvPr>
            <p:ph type="title"/>
          </p:nvPr>
        </p:nvSpPr>
        <p:spPr/>
        <p:txBody>
          <a:bodyPr/>
          <a:lstStyle/>
          <a:p>
            <a:r>
              <a:rPr lang="en-US"/>
              <a:t>Title</a:t>
            </a:r>
          </a:p>
        </p:txBody>
      </p:sp>
      <p:sp>
        <p:nvSpPr>
          <p:cNvPr id="3" name="Text 2"/>
          <p:cNvSpPr>
            <a:spLocks noGrp="1"/>
          </p:cNvSpPr>
          <p:nvPr>
            <p:ph type="body" idx="1"/>
          </p:nvPr>
        </p:nvSpPr>
        <p:spPr/>
        <p:txBody>
          <a:bodyPr/>
          <a:lstStyle/>
          <a:p>
            <a:pPr lvl="0"/>
            <a:r>
              <a:rPr lang="en-US"/>
              <a:t>Text</a:t>
            </a:r>
          </a:p>
          <a:p>
            <a:pPr lvl="1"/>
            <a:r>
              <a:rPr lang="en-US"/>
              <a:t>Second level</a:t>
            </a:r>
          </a:p>
          <a:p>
            <a:pPr lvl="2"/>
            <a:r>
              <a:rPr lang="en-US"/>
              <a:t>Third level</a:t>
            </a:r>
          </a:p>
          <a:p>
            <a:pPr lvl="3"/>
            <a:r>
              <a:rPr lang="en-US"/>
              <a:t>Fourth level</a:t>
            </a:r>
          </a:p>
          <a:p>
            <a:pPr lvl="4"/>
            <a:r>
              <a:rPr lang="en-US"/>
              <a:t>Fifth level</a:t>
            </a:r>
          </a:p>
        </p:txBody>
      </p:sp>
      <p:sp>
        <p:nvSpPr>
          <p:cNvPr id="4" name="Date 3"/>
          <p:cNvSpPr>
            <a:spLocks noGrp="1"/>
          </p:cNvSpPr>
          <p:nvPr>
            <p:ph type="dt" sz="half" idx="10"/>
          </p:nvPr>
        </p:nvSpPr>
        <p:spPr/>
        <p:txBody>
          <a:bodyPr/>
          <a:lstStyle/>
          <a:p>
            <a:fld id="{C16525B2-4347-4F72-BAF7-76B19438D329}" type="datetimeFigureOut">
              <a:rPr lang="en-US" smtClean="0"/>
              <a:t>4/10/26</a:t>
            </a:fld>
            <a:endParaRPr lang="en-US"/>
          </a:p>
        </p:txBody>
      </p:sp>
      <p:sp>
        <p:nvSpPr>
          <p:cNvPr id="5" name="Footer 4"/>
          <p:cNvSpPr>
            <a:spLocks noGrp="1"/>
          </p:cNvSpPr>
          <p:nvPr>
            <p:ph type="ftr" sz="quarter" idx="11"/>
          </p:nvPr>
        </p:nvSpPr>
        <p:spPr/>
        <p:txBody>
          <a:bodyPr/>
          <a:lstStyle/>
          <a:p>
            <a:endParaRPr lang="en-US"/>
          </a:p>
        </p:txBody>
      </p:sp>
      <p:sp>
        <p:nvSpPr>
          <p:cNvPr id="6" name="Slide number 5"/>
          <p:cNvSpPr>
            <a:spLocks noGrp="1"/>
          </p:cNvSpPr>
          <p:nvPr>
            <p:ph type="sldNum" sz="quarter" idx="12"/>
          </p:nvPr>
        </p:nvSpPr>
        <p:spPr/>
        <p:txBody>
          <a:bodyPr/>
          <a:lstStyle/>
          <a:p>
            <a:fld id="{80F073CC-40D5-4B23-8DF0-9BD0A0C12F2C}" type="slidenum">
              <a:rPr lang="en-US" smtClean="0"/>
              <a:t>‹#›</a:t>
            </a:fld>
            <a:endParaRPr lang="en-US"/>
          </a:p>
        </p:txBody>
      </p:sp>
    </p:spTree>
    <p:extLst>
      <p:ext uri="{BB962C8B-B14F-4D97-AF65-F5344CB8AC3E}">
        <p14:creationId xmlns:p14="http://schemas.microsoft.com/office/powerpoint/2010/main" val="17700160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Clear">
    <p:spTree>
      <p:nvGrpSpPr>
        <p:cNvPr id="1" name=""/>
        <p:cNvGrpSpPr/>
        <p:nvPr/>
      </p:nvGrpSpPr>
      <p:grpSpPr>
        <a:xfrm>
          <a:off x="0" y="0"/>
          <a:ext cx="0" cy="0"/>
          <a:chOff x="0" y="0"/>
          <a:chExt cx="0" cy="0"/>
        </a:xfrm>
      </p:grpSpPr>
      <p:sp>
        <p:nvSpPr>
          <p:cNvPr id="6" name="Title 1"/>
          <p:cNvSpPr>
            <a:spLocks noGrp="1"/>
          </p:cNvSpPr>
          <p:nvPr>
            <p:ph type="title"/>
          </p:nvPr>
        </p:nvSpPr>
        <p:spPr>
          <a:xfrm>
            <a:off x="719669" y="132516"/>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Tree>
    <p:extLst>
      <p:ext uri="{BB962C8B-B14F-4D97-AF65-F5344CB8AC3E}">
        <p14:creationId xmlns:p14="http://schemas.microsoft.com/office/powerpoint/2010/main" val="9147087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910783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819519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1465203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60490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554052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965436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3831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335290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0192768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5323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65844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98159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775249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1363983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537715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950948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3969871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preserve="1" userDrawn="1">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98162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94073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8E278A-5A38-D3EB-CE0B-73714224AA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14FAC2C-E700-B121-13EC-B3A7A7AEF0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79DB74C-75F5-6CAE-AF9F-7A065957F67F}"/>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5" name="Footer Placeholder 4">
            <a:extLst>
              <a:ext uri="{FF2B5EF4-FFF2-40B4-BE49-F238E27FC236}">
                <a16:creationId xmlns:a16="http://schemas.microsoft.com/office/drawing/2014/main" id="{2191D9C8-B5AB-149C-2731-AF3AA50F16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74B5DF-4C7E-130F-7FBE-F44490B64ECA}"/>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640908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56E18B-6CB6-A18D-1378-19B8FFF616E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8C1C94-ADC4-941F-C505-4BCA39A57AA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074EDF-DF3D-FC51-8723-EC542788CE51}"/>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5" name="Footer Placeholder 4">
            <a:extLst>
              <a:ext uri="{FF2B5EF4-FFF2-40B4-BE49-F238E27FC236}">
                <a16:creationId xmlns:a16="http://schemas.microsoft.com/office/drawing/2014/main" id="{26EC272F-C14C-42F9-F347-023273150F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044D76-FA32-CD94-E582-4C6F43263758}"/>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39312733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DC02B-A2E1-AF20-1FDC-2ACA8BA1395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3EB4491-E64E-CBEB-DA7F-894A78E5C4A4}"/>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0B94016-5CDE-792E-2496-96ED56F25AEE}"/>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5" name="Footer Placeholder 4">
            <a:extLst>
              <a:ext uri="{FF2B5EF4-FFF2-40B4-BE49-F238E27FC236}">
                <a16:creationId xmlns:a16="http://schemas.microsoft.com/office/drawing/2014/main" id="{C28953F3-1AF4-2273-E9B0-32D1D91858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C91C30D-6FA4-E187-4261-2BD4A009E979}"/>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578791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69EA3E-A288-7C6D-78AF-8DE27728137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BB2A1F-8DA9-92DD-134F-0698D08E0B7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93A7592-D55A-F2AE-052D-C9C9D92C1E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E50AD3B-20C9-C5AE-B6D8-C1F3CDB3BE84}"/>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6" name="Footer Placeholder 5">
            <a:extLst>
              <a:ext uri="{FF2B5EF4-FFF2-40B4-BE49-F238E27FC236}">
                <a16:creationId xmlns:a16="http://schemas.microsoft.com/office/drawing/2014/main" id="{6C072569-5607-282A-3241-FDFDF43D0F2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F443DE2-43E0-3D53-206B-12D2E4FB98C3}"/>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95700220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788C67-5B05-132E-0A89-DB695CF27B1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E6067F0-31A6-9116-6060-4698D2555C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7DC8140-89C2-6B1B-1270-272C3886AEF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13E585B-C8F0-FD6D-C284-7F3C0658662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60714DE-3A03-17C4-82E4-B50142E6A09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1EE4F1-8C8F-60B1-D9BD-EF59679AED1B}"/>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8" name="Footer Placeholder 7">
            <a:extLst>
              <a:ext uri="{FF2B5EF4-FFF2-40B4-BE49-F238E27FC236}">
                <a16:creationId xmlns:a16="http://schemas.microsoft.com/office/drawing/2014/main" id="{BC729FD2-6171-3152-9628-00343F1D55D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70E9E29-6063-CE94-B268-21D2A493B150}"/>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341500451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499711-FF74-C23D-083A-D96D20AAF33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91EC23-71FA-A763-AB24-EF05650604DE}"/>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4" name="Footer Placeholder 3">
            <a:extLst>
              <a:ext uri="{FF2B5EF4-FFF2-40B4-BE49-F238E27FC236}">
                <a16:creationId xmlns:a16="http://schemas.microsoft.com/office/drawing/2014/main" id="{8FFA9DA8-059D-86BA-B948-4C609100EB8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6BB73B1-BBB0-5B62-1E11-FBC668C37406}"/>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29649137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CF5357C-FEB7-7478-8C6C-B04C2A8B3F71}"/>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3" name="Footer Placeholder 2">
            <a:extLst>
              <a:ext uri="{FF2B5EF4-FFF2-40B4-BE49-F238E27FC236}">
                <a16:creationId xmlns:a16="http://schemas.microsoft.com/office/drawing/2014/main" id="{B9012733-2143-F116-1504-AF456525714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010454B-0304-4AF6-479E-43512DA3F17A}"/>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34938699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DD8025-2366-4D58-B0A4-B2B25FDE04D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AD227C9-92E0-2128-A074-8E46B5D217B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FE4E952-CA16-EF18-F43B-66869601280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8851CC7-A440-01BE-2D28-B8108164FD49}"/>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6" name="Footer Placeholder 5">
            <a:extLst>
              <a:ext uri="{FF2B5EF4-FFF2-40B4-BE49-F238E27FC236}">
                <a16:creationId xmlns:a16="http://schemas.microsoft.com/office/drawing/2014/main" id="{ADD2E7AD-903A-F1F1-9A89-A106E8CF4B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AD81299-328E-9802-D5C3-55DD0B4B60C4}"/>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41862712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CFC82-34E9-158A-EF08-47A587D7E7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624DF0-6C06-AB93-AD10-7CBA6F5357B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D55F4B-8DA4-099C-925A-F3BD4EE3C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5322B40-FC48-6A67-6E8D-01C98071E8C1}"/>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6" name="Footer Placeholder 5">
            <a:extLst>
              <a:ext uri="{FF2B5EF4-FFF2-40B4-BE49-F238E27FC236}">
                <a16:creationId xmlns:a16="http://schemas.microsoft.com/office/drawing/2014/main" id="{5BB8DCA7-FAD6-447D-1BD3-3AA9C0F9046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7DFF5CE-8267-AD09-17D8-2B66FB1159B1}"/>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27651677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B838EE-580C-F5B9-7B8D-74E18909756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336CFB3-BA54-3D15-C0D2-6E10F22610A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A97058-9D29-E947-A771-997080E3CE75}"/>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5" name="Footer Placeholder 4">
            <a:extLst>
              <a:ext uri="{FF2B5EF4-FFF2-40B4-BE49-F238E27FC236}">
                <a16:creationId xmlns:a16="http://schemas.microsoft.com/office/drawing/2014/main" id="{13B13CD9-0717-B7E4-D91B-FD705ED4B57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14AF2A-F89D-D332-8227-8D2EE306BD9B}"/>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142610398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B522B5F-6ECD-13B5-D66C-979FFCAED2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90D776F-3C1D-E44D-5DEF-E1C389880B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E594F4F-F2CF-957F-C93E-C385391EB042}"/>
              </a:ext>
            </a:extLst>
          </p:cNvPr>
          <p:cNvSpPr>
            <a:spLocks noGrp="1"/>
          </p:cNvSpPr>
          <p:nvPr>
            <p:ph type="dt" sz="half" idx="10"/>
          </p:nvPr>
        </p:nvSpPr>
        <p:spPr/>
        <p:txBody>
          <a:bodyPr/>
          <a:lstStyle/>
          <a:p>
            <a:fld id="{6A4FC304-BC67-2A4E-B165-3554D6229DA5}" type="datetimeFigureOut">
              <a:rPr lang="en-US" smtClean="0"/>
              <a:t>4/10/26</a:t>
            </a:fld>
            <a:endParaRPr lang="en-US"/>
          </a:p>
        </p:txBody>
      </p:sp>
      <p:sp>
        <p:nvSpPr>
          <p:cNvPr id="5" name="Footer Placeholder 4">
            <a:extLst>
              <a:ext uri="{FF2B5EF4-FFF2-40B4-BE49-F238E27FC236}">
                <a16:creationId xmlns:a16="http://schemas.microsoft.com/office/drawing/2014/main" id="{CE5050D6-E1FB-8DCF-3D67-E65E6276B3A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A0CB77-6439-B8C4-3D6A-7331E3B9E4CA}"/>
              </a:ext>
            </a:extLst>
          </p:cNvPr>
          <p:cNvSpPr>
            <a:spLocks noGrp="1"/>
          </p:cNvSpPr>
          <p:nvPr>
            <p:ph type="sldNum" sz="quarter" idx="12"/>
          </p:nvPr>
        </p:nvSpPr>
        <p:spPr/>
        <p:txBody>
          <a:bodyPr/>
          <a:lstStyle/>
          <a:p>
            <a:fld id="{08F4246A-520D-AD45-B4D8-DAC6D8D3140E}" type="slidenum">
              <a:rPr lang="en-US" smtClean="0"/>
              <a:t>‹#›</a:t>
            </a:fld>
            <a:endParaRPr lang="en-US"/>
          </a:p>
        </p:txBody>
      </p:sp>
    </p:spTree>
    <p:extLst>
      <p:ext uri="{BB962C8B-B14F-4D97-AF65-F5344CB8AC3E}">
        <p14:creationId xmlns:p14="http://schemas.microsoft.com/office/powerpoint/2010/main" val="15887948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0.xml><?xml version="1.0" encoding="utf-8"?>
<p:sldLayout xmlns:a="http://schemas.openxmlformats.org/drawingml/2006/main" xmlns:r="http://schemas.openxmlformats.org/officeDocument/2006/relationships" xmlns:p="http://schemas.openxmlformats.org/presentationml/2006/main" userDrawn="1">
  <p:cSld name="Title and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2" y="220500"/>
            <a:ext cx="12209319"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Content Placeholder 2"/>
          <p:cNvSpPr>
            <a:spLocks noGrp="1"/>
          </p:cNvSpPr>
          <p:nvPr>
            <p:ph idx="1"/>
          </p:nvPr>
        </p:nvSpPr>
        <p:spPr>
          <a:xfrm>
            <a:off x="381002" y="1219200"/>
            <a:ext cx="11447319" cy="5181600"/>
          </a:xfrm>
          <a:prstGeom prst="rect">
            <a:avLst/>
          </a:prstGeom>
        </p:spPr>
        <p:txBody>
          <a:bodyPr lIns="114286" tIns="57144" rIns="114286" bIns="57144"/>
          <a:lstStyle>
            <a:lvl1pPr marL="232845" indent="-232845">
              <a:spcBef>
                <a:spcPts val="0"/>
              </a:spcBef>
              <a:spcAft>
                <a:spcPts val="1000"/>
              </a:spcAft>
              <a:defRPr sz="2400">
                <a:solidFill>
                  <a:schemeClr val="bg1"/>
                </a:solidFill>
              </a:defRPr>
            </a:lvl1pPr>
            <a:lvl2pPr marL="576821" indent="-237079">
              <a:spcBef>
                <a:spcPts val="0"/>
              </a:spcBef>
              <a:spcAft>
                <a:spcPts val="1000"/>
              </a:spcAft>
              <a:defRPr sz="2133">
                <a:solidFill>
                  <a:schemeClr val="bg1"/>
                </a:solidFill>
              </a:defRPr>
            </a:lvl2pPr>
            <a:lvl3pPr marL="842475" indent="-189451">
              <a:spcBef>
                <a:spcPts val="0"/>
              </a:spcBef>
              <a:spcAft>
                <a:spcPts val="1000"/>
              </a:spcAft>
              <a:defRPr sz="1867">
                <a:solidFill>
                  <a:schemeClr val="bg1"/>
                </a:solidFill>
              </a:defRPr>
            </a:lvl3pPr>
            <a:lvl4pPr marL="1141999" indent="-189451">
              <a:spcBef>
                <a:spcPts val="0"/>
              </a:spcBef>
              <a:spcAft>
                <a:spcPts val="1000"/>
              </a:spcAft>
              <a:defRPr sz="1600">
                <a:solidFill>
                  <a:schemeClr val="bg1"/>
                </a:solidFill>
              </a:defRPr>
            </a:lvl4pPr>
            <a:lvl5pPr marL="1452106" indent="-189451">
              <a:spcBef>
                <a:spcPts val="0"/>
              </a:spcBef>
              <a:spcAft>
                <a:spcPts val="1000"/>
              </a:spcAft>
              <a:defRPr sz="1467">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3891687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xmlns="">
                <a:solidFill>
                  <a:srgbClr val="FFFFFF"/>
                </a:solidFill>
              </a14:hiddenFill>
            </a:ext>
          </a:extLst>
        </p:spPr>
      </p:pic>
      <p:sp>
        <p:nvSpPr>
          <p:cNvPr id="20502" name="Rectangle 22"/>
          <p:cNvSpPr>
            <a:spLocks noGrp="1" noChangeArrowheads="1"/>
          </p:cNvSpPr>
          <p:nvPr>
            <p:ph type="ctrTitle" sz="quarter"/>
          </p:nvPr>
        </p:nvSpPr>
        <p:spPr>
          <a:xfrm>
            <a:off x="885362" y="141395"/>
            <a:ext cx="4798745" cy="1572608"/>
          </a:xfrm>
          <a:ln algn="ctr"/>
        </p:spPr>
        <p:txBody>
          <a:bodyPr anchor="b"/>
          <a:lstStyle>
            <a:lvl1pPr algn="l">
              <a:defRPr sz="2800">
                <a:solidFill>
                  <a:schemeClr val="accent1"/>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885364" y="1863617"/>
            <a:ext cx="4337049" cy="790575"/>
          </a:xfrm>
        </p:spPr>
        <p:txBody>
          <a:bodyPr/>
          <a:lstStyle>
            <a:lvl1pPr marL="0" indent="0" algn="l">
              <a:spcBef>
                <a:spcPts val="0"/>
              </a:spcBef>
              <a:buNone/>
              <a:defRPr sz="1800">
                <a:solidFill>
                  <a:schemeClr val="accent1"/>
                </a:solidFill>
              </a:defRPr>
            </a:lvl1pPr>
          </a:lstStyle>
          <a:p>
            <a:pPr lvl="0"/>
            <a:r>
              <a:rPr lang="en-US" dirty="0"/>
              <a:t>Click to edit Master</a:t>
            </a:r>
          </a:p>
        </p:txBody>
      </p:sp>
      <p:grpSp>
        <p:nvGrpSpPr>
          <p:cNvPr id="2" name="Group 1"/>
          <p:cNvGrpSpPr/>
          <p:nvPr userDrawn="1"/>
        </p:nvGrpSpPr>
        <p:grpSpPr>
          <a:xfrm>
            <a:off x="0" y="5297795"/>
            <a:ext cx="12190915" cy="1420870"/>
            <a:chOff x="-1149747" y="5071824"/>
            <a:chExt cx="10292933" cy="1599543"/>
          </a:xfrm>
        </p:grpSpPr>
        <p:pic>
          <p:nvPicPr>
            <p:cNvPr id="2051" name="Picture 3" descr="C:\Users\Jason\Documents\Work\Client_File_Backups\CCC_James\09-11-2013 2013 Rebrand\Clinical\clinicalTitlePic4.jpg"/>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49747" y="5071824"/>
              <a:ext cx="2574503" cy="1599543"/>
            </a:xfrm>
            <a:prstGeom prst="rect">
              <a:avLst/>
            </a:prstGeom>
            <a:noFill/>
            <a:ln w="28575">
              <a:noFill/>
            </a:ln>
            <a:extLst>
              <a:ext uri="{909E8E84-426E-40dd-AFC4-6F175D3DCCD1}">
                <a14:hiddenFill xmlns:a14="http://schemas.microsoft.com/office/drawing/2010/main" xmlns="">
                  <a:solidFill>
                    <a:srgbClr val="FFFFFF"/>
                  </a:solidFill>
                </a14:hiddenFill>
              </a:ext>
            </a:extLst>
          </p:spPr>
        </p:pic>
        <p:pic>
          <p:nvPicPr>
            <p:cNvPr id="2052" name="Picture 4" descr="C:\Users\Jason\Documents\Work\Client_File_Backups\CCC_James\09-11-2013 2013 Rebrand\Clinical\clinicalTitlePic3.jpg"/>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1424756" y="5071824"/>
              <a:ext cx="2574503" cy="1599543"/>
            </a:xfrm>
            <a:prstGeom prst="rect">
              <a:avLst/>
            </a:prstGeom>
            <a:noFill/>
            <a:ln w="28575">
              <a:noFill/>
            </a:ln>
            <a:extLst>
              <a:ext uri="{909E8E84-426E-40dd-AFC4-6F175D3DCCD1}">
                <a14:hiddenFill xmlns:a14="http://schemas.microsoft.com/office/drawing/2010/main" xmlns="">
                  <a:solidFill>
                    <a:srgbClr val="FFFFFF"/>
                  </a:solidFill>
                </a14:hiddenFill>
              </a:ext>
            </a:extLst>
          </p:spPr>
        </p:pic>
        <p:pic>
          <p:nvPicPr>
            <p:cNvPr id="2053" name="Picture 5" descr="C:\Users\Jason\Documents\Work\Client_File_Backups\CCC_James\09-11-2013 2013 Rebrand\Clinical\clinicalTitlePic2.jpg"/>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3999259" y="5071824"/>
              <a:ext cx="2579580" cy="1599543"/>
            </a:xfrm>
            <a:prstGeom prst="rect">
              <a:avLst/>
            </a:prstGeom>
            <a:noFill/>
            <a:ln w="28575">
              <a:noFill/>
            </a:ln>
            <a:extLst>
              <a:ext uri="{909E8E84-426E-40dd-AFC4-6F175D3DCCD1}">
                <a14:hiddenFill xmlns:a14="http://schemas.microsoft.com/office/drawing/2010/main" xmlns="">
                  <a:solidFill>
                    <a:srgbClr val="FFFFFF"/>
                  </a:solidFill>
                </a14:hiddenFill>
              </a:ext>
            </a:extLst>
          </p:spPr>
        </p:pic>
        <p:pic>
          <p:nvPicPr>
            <p:cNvPr id="2054" name="Picture 6" descr="C:\Users\Jason\Documents\Work\Client_File_Backups\CCC_James\09-11-2013 2013 Rebrand\Clinical\clinicalTitlePic1.jpg"/>
            <p:cNvPicPr>
              <a:picLocks noChangeAspect="1" noChangeArrowheads="1"/>
            </p:cNvPicPr>
            <p:nvPr userDrawn="1"/>
          </p:nvPicPr>
          <p:blipFill>
            <a:blip r:embed="rId6">
              <a:extLst>
                <a:ext uri="{28A0092B-C50C-407E-A947-70E740481C1C}">
                  <a14:useLocalDpi xmlns:a14="http://schemas.microsoft.com/office/drawing/2010/main" val="0"/>
                </a:ext>
              </a:extLst>
            </a:blip>
            <a:srcRect/>
            <a:stretch>
              <a:fillRect/>
            </a:stretch>
          </p:blipFill>
          <p:spPr bwMode="auto">
            <a:xfrm>
              <a:off x="6578839" y="5071824"/>
              <a:ext cx="2564347" cy="1599543"/>
            </a:xfrm>
            <a:prstGeom prst="rect">
              <a:avLst/>
            </a:prstGeom>
            <a:noFill/>
            <a:ln w="28575">
              <a:noFill/>
            </a:ln>
            <a:extLst>
              <a:ext uri="{909E8E84-426E-40dd-AFC4-6F175D3DCCD1}">
                <a14:hiddenFill xmlns:a14="http://schemas.microsoft.com/office/drawing/2010/main" xmlns="">
                  <a:solidFill>
                    <a:srgbClr val="FFFFFF"/>
                  </a:solidFill>
                </a14:hiddenFill>
              </a:ext>
            </a:extLst>
          </p:spPr>
        </p:pic>
      </p:grpSp>
      <p:pic>
        <p:nvPicPr>
          <p:cNvPr id="15" name="Picture 3"/>
          <p:cNvPicPr>
            <a:picLocks noChangeAspect="1" noChangeArrowheads="1"/>
          </p:cNvPicPr>
          <p:nvPr userDrawn="1"/>
        </p:nvPicPr>
        <p:blipFill>
          <a:blip r:embed="rId7" cstate="print">
            <a:extLst>
              <a:ext uri="{28A0092B-C50C-407E-A947-70E740481C1C}">
                <a14:useLocalDpi xmlns:a14="http://schemas.microsoft.com/office/drawing/2010/main" val="0"/>
              </a:ext>
            </a:extLst>
          </a:blip>
          <a:srcRect/>
          <a:stretch>
            <a:fillRect/>
          </a:stretch>
        </p:blipFill>
        <p:spPr bwMode="auto">
          <a:xfrm>
            <a:off x="549819" y="3217692"/>
            <a:ext cx="3234797" cy="8452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grpSp>
        <p:nvGrpSpPr>
          <p:cNvPr id="6" name="Group 5"/>
          <p:cNvGrpSpPr/>
          <p:nvPr userDrawn="1"/>
        </p:nvGrpSpPr>
        <p:grpSpPr>
          <a:xfrm>
            <a:off x="3049233" y="5297796"/>
            <a:ext cx="6104479" cy="1420870"/>
            <a:chOff x="2286924" y="5297795"/>
            <a:chExt cx="4578359" cy="1497219"/>
          </a:xfrm>
        </p:grpSpPr>
        <p:cxnSp>
          <p:nvCxnSpPr>
            <p:cNvPr id="5" name="Straight Connector 4"/>
            <p:cNvCxnSpPr/>
            <p:nvPr userDrawn="1"/>
          </p:nvCxnSpPr>
          <p:spPr>
            <a:xfrm>
              <a:off x="2286924"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userDrawn="1"/>
          </p:nvCxnSpPr>
          <p:spPr>
            <a:xfrm>
              <a:off x="4572000"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userDrawn="1"/>
          </p:nvCxnSpPr>
          <p:spPr>
            <a:xfrm>
              <a:off x="6865283" y="5297795"/>
              <a:ext cx="0" cy="1497219"/>
            </a:xfrm>
            <a:prstGeom prst="line">
              <a:avLst/>
            </a:prstGeom>
            <a:ln w="19050"/>
          </p:spPr>
          <p:style>
            <a:lnRef idx="1">
              <a:schemeClr val="accent1"/>
            </a:lnRef>
            <a:fillRef idx="0">
              <a:schemeClr val="accent1"/>
            </a:fillRef>
            <a:effectRef idx="0">
              <a:schemeClr val="accent1"/>
            </a:effectRef>
            <a:fontRef idx="minor">
              <a:schemeClr val="tx1"/>
            </a:fontRef>
          </p:style>
        </p:cxnSp>
      </p:grpSp>
      <p:sp>
        <p:nvSpPr>
          <p:cNvPr id="7" name="Rectangle 17"/>
          <p:cNvSpPr>
            <a:spLocks noChangeArrowheads="1"/>
          </p:cNvSpPr>
          <p:nvPr userDrawn="1"/>
        </p:nvSpPr>
        <p:spPr bwMode="auto">
          <a:xfrm>
            <a:off x="5940443" y="6758081"/>
            <a:ext cx="5909611" cy="73866"/>
          </a:xfrm>
          <a:prstGeom prst="rect">
            <a:avLst/>
          </a:prstGeom>
          <a:noFill/>
          <a:ln w="9525">
            <a:noFill/>
            <a:miter lim="800000"/>
            <a:headEnd/>
            <a:tailEnd/>
          </a:ln>
          <a:effectLst/>
        </p:spPr>
        <p:txBody>
          <a:bodyPr wrap="square" lIns="0" tIns="0" rIns="0" bIns="0">
            <a:spAutoFit/>
          </a:bodyPr>
          <a:lstStyle/>
          <a:p>
            <a:pPr algn="r">
              <a:lnSpc>
                <a:spcPct val="80000"/>
              </a:lnSpc>
              <a:defRPr/>
            </a:pPr>
            <a:r>
              <a:rPr lang="en-US" sz="600" dirty="0">
                <a:solidFill>
                  <a:schemeClr val="bg1"/>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1487678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2.xml><?xml version="1.0" encoding="utf-8"?>
<p:sldLayout xmlns:a="http://schemas.openxmlformats.org/drawingml/2006/main" xmlns:r="http://schemas.openxmlformats.org/officeDocument/2006/relationships" xmlns:p="http://schemas.openxmlformats.org/presentationml/2006/main" userDrawn="1">
  <p:cSld name="Two Content w/ ref">
    <p:spTree>
      <p:nvGrpSpPr>
        <p:cNvPr id="1" name=""/>
        <p:cNvGrpSpPr/>
        <p:nvPr/>
      </p:nvGrpSpPr>
      <p:grpSpPr>
        <a:xfrm>
          <a:off x="0" y="0"/>
          <a:ext cx="0" cy="0"/>
          <a:chOff x="0" y="0"/>
          <a:chExt cx="0" cy="0"/>
        </a:xfrm>
      </p:grpSpPr>
      <p:sp>
        <p:nvSpPr>
          <p:cNvPr id="2" name="Title 1"/>
          <p:cNvSpPr>
            <a:spLocks noGrp="1"/>
          </p:cNvSpPr>
          <p:nvPr>
            <p:ph type="title"/>
          </p:nvPr>
        </p:nvSpPr>
        <p:spPr>
          <a:xfrm>
            <a:off x="17321" y="226471"/>
            <a:ext cx="12174681" cy="851707"/>
          </a:xfrm>
          <a:prstGeom prst="rect">
            <a:avLst/>
          </a:prstGeom>
        </p:spPr>
        <p:txBody>
          <a:bodyPr lIns="114300" tIns="57150" rIns="114300" bIns="57150"/>
          <a:lstStyle>
            <a:lvl1pPr>
              <a:defRPr sz="2933" b="1">
                <a:solidFill>
                  <a:schemeClr val="bg1"/>
                </a:solidFill>
              </a:defRPr>
            </a:lvl1pPr>
          </a:lstStyle>
          <a:p>
            <a:r>
              <a:rPr lang="en-US" dirty="0"/>
              <a:t>Click to edit Master title style</a:t>
            </a:r>
          </a:p>
        </p:txBody>
      </p:sp>
      <p:sp>
        <p:nvSpPr>
          <p:cNvPr id="4" name="Content Placeholder 3"/>
          <p:cNvSpPr>
            <a:spLocks noGrp="1"/>
          </p:cNvSpPr>
          <p:nvPr>
            <p:ph sz="half" idx="2"/>
          </p:nvPr>
        </p:nvSpPr>
        <p:spPr>
          <a:xfrm>
            <a:off x="381000" y="1226344"/>
            <a:ext cx="5632720"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p:cNvSpPr>
            <a:spLocks noGrp="1"/>
          </p:cNvSpPr>
          <p:nvPr>
            <p:ph sz="quarter" idx="4"/>
          </p:nvPr>
        </p:nvSpPr>
        <p:spPr>
          <a:xfrm>
            <a:off x="6193386" y="1226344"/>
            <a:ext cx="5634933" cy="5176731"/>
          </a:xfrm>
          <a:prstGeom prst="rect">
            <a:avLst/>
          </a:prstGeom>
        </p:spPr>
        <p:txBody>
          <a:bodyPr lIns="114300" tIns="57150" rIns="114300" bIns="57150"/>
          <a:lstStyle>
            <a:lvl1pPr>
              <a:defRPr sz="2400">
                <a:solidFill>
                  <a:schemeClr val="bg1"/>
                </a:solidFill>
              </a:defRPr>
            </a:lvl1pPr>
            <a:lvl2pPr>
              <a:defRPr sz="2133">
                <a:solidFill>
                  <a:schemeClr val="bg1"/>
                </a:solidFill>
              </a:defRPr>
            </a:lvl2pPr>
            <a:lvl3pPr>
              <a:defRPr sz="1867">
                <a:solidFill>
                  <a:schemeClr val="bg1"/>
                </a:solidFill>
              </a:defRPr>
            </a:lvl3pPr>
            <a:lvl4pPr>
              <a:defRPr sz="1600">
                <a:solidFill>
                  <a:schemeClr val="bg1"/>
                </a:solidFill>
              </a:defRPr>
            </a:lvl4pPr>
            <a:lvl5pPr>
              <a:defRPr sz="1467">
                <a:solidFill>
                  <a:schemeClr val="bg1"/>
                </a:solidFill>
              </a:defRPr>
            </a:lvl5pPr>
            <a:lvl6pPr>
              <a:defRPr sz="1533"/>
            </a:lvl6pPr>
            <a:lvl7pPr>
              <a:defRPr sz="1533"/>
            </a:lvl7pPr>
            <a:lvl8pPr>
              <a:defRPr sz="1533"/>
            </a:lvl8pPr>
            <a:lvl9pPr>
              <a:defRPr sz="1533"/>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1001201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pos="360">
          <p15:clr>
            <a:srgbClr val="FBAE40"/>
          </p15:clr>
        </p15:guide>
        <p15:guide id="4" pos="11184">
          <p15:clr>
            <a:srgbClr val="FBAE40"/>
          </p15:clr>
        </p15:guide>
        <p15:guide id="5" orient="horz" pos="6312">
          <p15:clr>
            <a:srgbClr val="FBAE40"/>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userDrawn="1">
  <p:cSld name="Title Only w/ ref + fn">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
        <p:nvSpPr>
          <p:cNvPr id="6" name="Text Placeholder 4">
            <a:extLst>
              <a:ext uri="{FF2B5EF4-FFF2-40B4-BE49-F238E27FC236}">
                <a16:creationId xmlns:a16="http://schemas.microsoft.com/office/drawing/2014/main" id="{B45E2AFB-3FBB-49D0-16C6-2CC2961E693B}"/>
              </a:ext>
            </a:extLst>
          </p:cNvPr>
          <p:cNvSpPr>
            <a:spLocks noGrp="1"/>
          </p:cNvSpPr>
          <p:nvPr>
            <p:ph type="body" sz="quarter" idx="11"/>
          </p:nvPr>
        </p:nvSpPr>
        <p:spPr>
          <a:xfrm>
            <a:off x="383117" y="6303069"/>
            <a:ext cx="11448288" cy="256032"/>
          </a:xfrm>
          <a:prstGeom prst="rect">
            <a:avLst/>
          </a:prstGeom>
        </p:spPr>
        <p:txBody>
          <a:bodyPr anchor="b"/>
          <a:lstStyle>
            <a:lvl1pPr marL="0" indent="0">
              <a:spcBef>
                <a:spcPts val="0"/>
              </a:spcBef>
              <a:buNone/>
              <a:defRPr sz="1067" b="1">
                <a:solidFill>
                  <a:schemeClr val="bg1"/>
                </a:solidFill>
              </a:defRPr>
            </a:lvl1pPr>
            <a:lvl2pPr marL="380974" indent="0">
              <a:buNone/>
              <a:defRPr sz="1067">
                <a:solidFill>
                  <a:schemeClr val="bg1"/>
                </a:solidFill>
              </a:defRPr>
            </a:lvl2pPr>
            <a:lvl3pPr marL="761948" indent="0">
              <a:buNone/>
              <a:defRPr sz="1067">
                <a:solidFill>
                  <a:schemeClr val="bg1"/>
                </a:solidFill>
              </a:defRPr>
            </a:lvl3pPr>
            <a:lvl4pPr marL="1142922" indent="0">
              <a:buNone/>
              <a:defRPr sz="1067">
                <a:solidFill>
                  <a:schemeClr val="bg1"/>
                </a:solidFill>
              </a:defRPr>
            </a:lvl4pPr>
            <a:lvl5pPr marL="1523898" indent="0">
              <a:buNone/>
              <a:defRPr sz="1067">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40581627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userDrawn="1">
  <p:cSld name="Title Only w/ ref">
    <p:spTree>
      <p:nvGrpSpPr>
        <p:cNvPr id="1" name=""/>
        <p:cNvGrpSpPr/>
        <p:nvPr/>
      </p:nvGrpSpPr>
      <p:grpSpPr>
        <a:xfrm>
          <a:off x="0" y="0"/>
          <a:ext cx="0" cy="0"/>
          <a:chOff x="0" y="0"/>
          <a:chExt cx="0" cy="0"/>
        </a:xfrm>
      </p:grpSpPr>
      <p:sp>
        <p:nvSpPr>
          <p:cNvPr id="2" name="Title 1"/>
          <p:cNvSpPr>
            <a:spLocks noGrp="1"/>
          </p:cNvSpPr>
          <p:nvPr>
            <p:ph type="title"/>
          </p:nvPr>
        </p:nvSpPr>
        <p:spPr>
          <a:xfrm>
            <a:off x="1" y="220500"/>
            <a:ext cx="12209321" cy="838200"/>
          </a:xfrm>
          <a:prstGeom prst="rect">
            <a:avLst/>
          </a:prstGeom>
        </p:spPr>
        <p:txBody>
          <a:bodyPr lIns="114286" tIns="57144" rIns="114286" bIns="57144"/>
          <a:lstStyle>
            <a:lvl1pPr>
              <a:defRPr sz="2933" b="1">
                <a:solidFill>
                  <a:schemeClr val="bg1"/>
                </a:solidFill>
              </a:defRPr>
            </a:lvl1pPr>
          </a:lstStyle>
          <a:p>
            <a:r>
              <a:rPr lang="en-US" dirty="0"/>
              <a:t>Click to edit Master title style</a:t>
            </a:r>
          </a:p>
        </p:txBody>
      </p:sp>
      <p:sp>
        <p:nvSpPr>
          <p:cNvPr id="3" name="Text Placeholder 5"/>
          <p:cNvSpPr>
            <a:spLocks noGrp="1"/>
          </p:cNvSpPr>
          <p:nvPr>
            <p:ph type="body" sz="quarter" idx="10"/>
          </p:nvPr>
        </p:nvSpPr>
        <p:spPr>
          <a:xfrm>
            <a:off x="382927" y="6496845"/>
            <a:ext cx="11445394" cy="256085"/>
          </a:xfrm>
          <a:prstGeom prst="rect">
            <a:avLst/>
          </a:prstGeom>
        </p:spPr>
        <p:txBody>
          <a:bodyPr lIns="114300" tIns="57150" rIns="114300" bIns="57150" anchor="b"/>
          <a:lstStyle>
            <a:lvl1pPr marL="0" indent="0">
              <a:buNone/>
              <a:defRPr sz="933" b="1">
                <a:solidFill>
                  <a:schemeClr val="bg1"/>
                </a:solidFill>
              </a:defRPr>
            </a:lvl1pPr>
            <a:lvl2pPr marL="380974" indent="0">
              <a:buNone/>
              <a:defRPr sz="1000">
                <a:solidFill>
                  <a:schemeClr val="bg1"/>
                </a:solidFill>
              </a:defRPr>
            </a:lvl2pPr>
            <a:lvl3pPr marL="761948" indent="0">
              <a:buNone/>
              <a:defRPr sz="1000">
                <a:solidFill>
                  <a:schemeClr val="bg1"/>
                </a:solidFill>
              </a:defRPr>
            </a:lvl3pPr>
            <a:lvl4pPr marL="1142922" indent="0">
              <a:buNone/>
              <a:defRPr sz="1000">
                <a:solidFill>
                  <a:schemeClr val="bg1"/>
                </a:solidFill>
              </a:defRPr>
            </a:lvl4pPr>
            <a:lvl5pPr marL="1523898" indent="0">
              <a:buNone/>
              <a:defRPr sz="1000">
                <a:solidFill>
                  <a:schemeClr val="bg1"/>
                </a:solidFill>
              </a:defRPr>
            </a:lvl5pPr>
          </a:lstStyle>
          <a:p>
            <a:pPr lvl="0"/>
            <a:r>
              <a:rPr lang="en-US" dirty="0"/>
              <a:t>Click to edit Master text styles</a:t>
            </a:r>
          </a:p>
        </p:txBody>
      </p:sp>
    </p:spTree>
    <p:extLst>
      <p:ext uri="{BB962C8B-B14F-4D97-AF65-F5344CB8AC3E}">
        <p14:creationId xmlns:p14="http://schemas.microsoft.com/office/powerpoint/2010/main" val="3958258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3240">
          <p15:clr>
            <a:srgbClr val="FBAE40"/>
          </p15:clr>
        </p15:guide>
        <p15:guide id="2" pos="5760">
          <p15:clr>
            <a:srgbClr val="FBAE40"/>
          </p15:clr>
        </p15:guide>
        <p15:guide id="3" orient="horz" pos="552">
          <p15:clr>
            <a:srgbClr val="FBAE40"/>
          </p15:clr>
        </p15:guide>
        <p15:guide id="4" orient="horz" pos="6312">
          <p15:clr>
            <a:srgbClr val="FBAE40"/>
          </p15:clr>
        </p15:guide>
        <p15:guide id="5" pos="360">
          <p15:clr>
            <a:srgbClr val="FBAE40"/>
          </p15:clr>
        </p15:guide>
        <p15:guide id="6" pos="11184">
          <p15:clr>
            <a:srgbClr val="FBAE4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lumMod val="85000"/>
                    <a:lumOff val="15000"/>
                  </a:schemeClr>
                </a:solidFill>
              </a:defRPr>
            </a:lvl1pPr>
          </a:lstStyle>
          <a:p>
            <a:r>
              <a:rPr lang="en-US" dirty="0"/>
              <a:t>Click to edit Master title style</a:t>
            </a:r>
          </a:p>
        </p:txBody>
      </p:sp>
      <p:sp>
        <p:nvSpPr>
          <p:cNvPr id="3" name="Content Placeholder 2"/>
          <p:cNvSpPr>
            <a:spLocks noGrp="1"/>
          </p:cNvSpPr>
          <p:nvPr>
            <p:ph idx="1"/>
          </p:nvPr>
        </p:nvSpPr>
        <p:spPr/>
        <p:txBody>
          <a:bodyPr/>
          <a:lstStyle>
            <a:lvl1pPr>
              <a:spcBef>
                <a:spcPts val="900"/>
              </a:spcBef>
              <a:spcAft>
                <a:spcPts val="450"/>
              </a:spcAft>
              <a:defRPr>
                <a:solidFill>
                  <a:schemeClr val="tx2">
                    <a:lumMod val="75000"/>
                    <a:lumOff val="25000"/>
                  </a:schemeClr>
                </a:solidFill>
              </a:defRPr>
            </a:lvl1pPr>
            <a:lvl2pPr>
              <a:spcBef>
                <a:spcPts val="0"/>
              </a:spcBef>
              <a:spcAft>
                <a:spcPts val="450"/>
              </a:spcAft>
              <a:defRPr>
                <a:solidFill>
                  <a:schemeClr val="tx2">
                    <a:lumMod val="75000"/>
                    <a:lumOff val="25000"/>
                  </a:schemeClr>
                </a:solidFill>
              </a:defRPr>
            </a:lvl2pPr>
            <a:lvl3pPr>
              <a:spcBef>
                <a:spcPts val="0"/>
              </a:spcBef>
              <a:spcAft>
                <a:spcPts val="450"/>
              </a:spcAft>
              <a:defRPr>
                <a:solidFill>
                  <a:schemeClr val="tx2">
                    <a:lumMod val="75000"/>
                    <a:lumOff val="25000"/>
                  </a:schemeClr>
                </a:solidFill>
              </a:defRPr>
            </a:lvl3pPr>
            <a:lvl4pPr>
              <a:spcBef>
                <a:spcPts val="0"/>
              </a:spcBef>
              <a:spcAft>
                <a:spcPts val="450"/>
              </a:spcAft>
              <a:defRPr>
                <a:solidFill>
                  <a:schemeClr val="tx2">
                    <a:lumMod val="75000"/>
                    <a:lumOff val="25000"/>
                  </a:schemeClr>
                </a:solidFill>
              </a:defRPr>
            </a:lvl4pPr>
            <a:lvl5pPr>
              <a:spcBef>
                <a:spcPts val="0"/>
              </a:spcBef>
              <a:spcAft>
                <a:spcPts val="450"/>
              </a:spcAft>
              <a:defRPr>
                <a:solidFill>
                  <a:schemeClr val="tx2">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a:extLst>
              <a:ext uri="{FF2B5EF4-FFF2-40B4-BE49-F238E27FC236}">
                <a16:creationId xmlns:a16="http://schemas.microsoft.com/office/drawing/2014/main" id="{29DDB2A4-D569-7BF0-15FD-18879CCC7979}"/>
              </a:ext>
            </a:extLst>
          </p:cNvPr>
          <p:cNvSpPr>
            <a:spLocks noGrp="1"/>
          </p:cNvSpPr>
          <p:nvPr>
            <p:ph type="body" sz="quarter" idx="13" hasCustomPrompt="1"/>
          </p:nvPr>
        </p:nvSpPr>
        <p:spPr>
          <a:xfrm>
            <a:off x="0" y="6516933"/>
            <a:ext cx="11006667" cy="218016"/>
          </a:xfrm>
        </p:spPr>
        <p:txBody>
          <a:bodyPr anchor="t">
            <a:noAutofit/>
          </a:bodyPr>
          <a:lstStyle>
            <a:lvl1pPr marL="0" indent="0">
              <a:spcBef>
                <a:spcPts val="0"/>
              </a:spcBef>
              <a:buNone/>
              <a:defRPr sz="450">
                <a:solidFill>
                  <a:schemeClr val="bg1">
                    <a:lumMod val="65000"/>
                  </a:schemeClr>
                </a:solidFill>
              </a:defRPr>
            </a:lvl1pPr>
          </a:lstStyle>
          <a:p>
            <a:pPr lvl="0"/>
            <a:r>
              <a:rPr lang="en-US" dirty="0"/>
              <a:t>References</a:t>
            </a:r>
          </a:p>
        </p:txBody>
      </p:sp>
    </p:spTree>
    <p:extLst>
      <p:ext uri="{BB962C8B-B14F-4D97-AF65-F5344CB8AC3E}">
        <p14:creationId xmlns:p14="http://schemas.microsoft.com/office/powerpoint/2010/main" val="28158186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8832155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098087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40584119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0065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08684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9839135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108550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4491226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7444445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324142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460188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7.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17338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37132119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26694211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49847" y="2069902"/>
            <a:ext cx="11425767" cy="1620837"/>
          </a:xfrm>
        </p:spPr>
        <p:txBody>
          <a:bodyPr/>
          <a:lstStyle/>
          <a:p>
            <a:r>
              <a:rPr lang="en-US" dirty="0"/>
              <a:t>Click to edit Master title style</a:t>
            </a:r>
          </a:p>
        </p:txBody>
      </p:sp>
      <p:sp>
        <p:nvSpPr>
          <p:cNvPr id="3" name="Subtitle 2"/>
          <p:cNvSpPr>
            <a:spLocks noGrp="1"/>
          </p:cNvSpPr>
          <p:nvPr>
            <p:ph type="subTitle" idx="1"/>
          </p:nvPr>
        </p:nvSpPr>
        <p:spPr>
          <a:xfrm>
            <a:off x="1559496" y="4005064"/>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1104195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3671823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1.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4750926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252.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828037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3.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34159810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4.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83306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5.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5484070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6.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34380153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7.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12881351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8.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9708677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3032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2286" y="1416053"/>
            <a:ext cx="10358967" cy="460523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34211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userDrawn="1">
  <p:cSld name="2 Plain Croppe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7536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35627" y="4507115"/>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35627" y="2852936"/>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dirty="0"/>
              <a:t>Click to edit Master text styles</a:t>
            </a:r>
          </a:p>
        </p:txBody>
      </p:sp>
    </p:spTree>
    <p:extLst>
      <p:ext uri="{BB962C8B-B14F-4D97-AF65-F5344CB8AC3E}">
        <p14:creationId xmlns:p14="http://schemas.microsoft.com/office/powerpoint/2010/main" val="25528808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091340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1575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7193268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626487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86744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52058033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994635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240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026264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2663012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41756578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3883008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36221969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28993174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Date Placeholder 3"/>
          <p:cNvSpPr>
            <a:spLocks noGrp="1"/>
          </p:cNvSpPr>
          <p:nvPr>
            <p:ph type="dt" sz="half" idx="10"/>
          </p:nvPr>
        </p:nvSpPr>
        <p:spPr/>
        <p:txBody>
          <a:bodyPr/>
          <a:lstStyle/>
          <a:p>
            <a:fld id="{823C474B-B3C8-4D2B-9A58-47D3CEA19AC6}" type="datetimeFigureOut">
              <a:rPr lang="en-US" smtClean="0"/>
              <a:t>4/10/26</a:t>
            </a:fld>
            <a:endParaRPr lang="en-US"/>
          </a:p>
        </p:txBody>
      </p:sp>
      <p:sp>
        <p:nvSpPr>
          <p:cNvPr id="5" name="Footer Placeholder 4"/>
          <p:cNvSpPr>
            <a:spLocks noGrp="1"/>
          </p:cNvSpPr>
          <p:nvPr>
            <p:ph type="ftr" sz="quarter" idx="11"/>
          </p:nvPr>
        </p:nvSpPr>
        <p:spPr>
          <a:xfrm>
            <a:off x="3074202" y="6441567"/>
            <a:ext cx="6043601" cy="164148"/>
          </a:xfrm>
        </p:spPr>
        <p:txBody>
          <a:bodyPr/>
          <a:lstStyle/>
          <a:p>
            <a:endParaRPr lang="en-US"/>
          </a:p>
        </p:txBody>
      </p:sp>
      <p:sp>
        <p:nvSpPr>
          <p:cNvPr id="6" name="Slide Number Placeholder 5"/>
          <p:cNvSpPr>
            <a:spLocks noGrp="1"/>
          </p:cNvSpPr>
          <p:nvPr>
            <p:ph type="sldNum" sz="quarter" idx="12"/>
          </p:nvPr>
        </p:nvSpPr>
        <p:spPr/>
        <p:txBody>
          <a:bodyPr/>
          <a:lstStyle/>
          <a:p>
            <a:fld id="{970B1DE9-DF1E-478B-8EAC-D83EF13FF69C}" type="slidenum">
              <a:rPr lang="en-US" smtClean="0"/>
              <a:t>‹#›</a:t>
            </a:fld>
            <a:endParaRPr lang="en-US"/>
          </a:p>
        </p:txBody>
      </p:sp>
      <p:sp>
        <p:nvSpPr>
          <p:cNvPr id="7" name="Text Placeholder 6">
            <a:extLst>
              <a:ext uri="{FF2B5EF4-FFF2-40B4-BE49-F238E27FC236}">
                <a16:creationId xmlns:a16="http://schemas.microsoft.com/office/drawing/2014/main" id="{B9E66119-3E50-4912-A6A4-0A2C0585246D}"/>
              </a:ext>
            </a:extLst>
          </p:cNvPr>
          <p:cNvSpPr>
            <a:spLocks noGrp="1"/>
          </p:cNvSpPr>
          <p:nvPr>
            <p:ph type="body" sz="quarter" idx="13" hasCustomPrompt="1"/>
          </p:nvPr>
        </p:nvSpPr>
        <p:spPr>
          <a:xfrm>
            <a:off x="478368" y="5791202"/>
            <a:ext cx="4906433" cy="395817"/>
          </a:xfrm>
        </p:spPr>
        <p:txBody>
          <a:bodyPr anchor="b" anchorCtr="0"/>
          <a:lstStyle>
            <a:lvl1pPr marL="0" indent="0">
              <a:buNone/>
              <a:defRPr sz="933" b="0">
                <a:solidFill>
                  <a:schemeClr val="tx1">
                    <a:lumMod val="50000"/>
                  </a:schemeClr>
                </a:solidFill>
              </a:defRPr>
            </a:lvl1pPr>
          </a:lstStyle>
          <a:p>
            <a:pPr lvl="0"/>
            <a:r>
              <a:rPr lang="en-US" dirty="0"/>
              <a:t>Abbreviations</a:t>
            </a:r>
          </a:p>
        </p:txBody>
      </p:sp>
      <p:sp>
        <p:nvSpPr>
          <p:cNvPr id="9" name="Text Placeholder 8">
            <a:extLst>
              <a:ext uri="{FF2B5EF4-FFF2-40B4-BE49-F238E27FC236}">
                <a16:creationId xmlns:a16="http://schemas.microsoft.com/office/drawing/2014/main" id="{B2D06BD1-1203-411A-80B7-868D8D7562B1}"/>
              </a:ext>
            </a:extLst>
          </p:cNvPr>
          <p:cNvSpPr>
            <a:spLocks noGrp="1"/>
          </p:cNvSpPr>
          <p:nvPr>
            <p:ph type="body" sz="quarter" idx="14" hasCustomPrompt="1"/>
          </p:nvPr>
        </p:nvSpPr>
        <p:spPr>
          <a:xfrm>
            <a:off x="6826676" y="5801362"/>
            <a:ext cx="4906433" cy="395817"/>
          </a:xfrm>
        </p:spPr>
        <p:txBody>
          <a:bodyPr anchor="b" anchorCtr="0"/>
          <a:lstStyle>
            <a:lvl1pPr marL="0" indent="0" algn="r">
              <a:buNone/>
              <a:defRPr sz="933" b="0">
                <a:solidFill>
                  <a:schemeClr val="tx1">
                    <a:lumMod val="50000"/>
                  </a:schemeClr>
                </a:solidFill>
              </a:defRPr>
            </a:lvl1pPr>
          </a:lstStyle>
          <a:p>
            <a:pPr lvl="0"/>
            <a:r>
              <a:rPr lang="en-US" dirty="0"/>
              <a:t>References</a:t>
            </a:r>
          </a:p>
        </p:txBody>
      </p:sp>
    </p:spTree>
    <p:custDataLst>
      <p:tags r:id="rId1"/>
    </p:custDataLst>
    <p:extLst>
      <p:ext uri="{BB962C8B-B14F-4D97-AF65-F5344CB8AC3E}">
        <p14:creationId xmlns:p14="http://schemas.microsoft.com/office/powerpoint/2010/main" val="250293849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968975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1677348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693777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5863311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845865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374982822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36212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073921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20832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2757581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3195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136048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223748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1878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30497540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98823930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146443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33117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24369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9624984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14760268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735876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8083909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8344335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168645" y="5128619"/>
            <a:ext cx="2768188" cy="964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02" name="Rectangle 22"/>
          <p:cNvSpPr>
            <a:spLocks noGrp="1" noChangeArrowheads="1"/>
          </p:cNvSpPr>
          <p:nvPr>
            <p:ph type="ctrTitle" sz="quarter"/>
          </p:nvPr>
        </p:nvSpPr>
        <p:spPr>
          <a:xfrm>
            <a:off x="4670822" y="5033292"/>
            <a:ext cx="7092809" cy="480569"/>
          </a:xfrm>
          <a:ln algn="ctr"/>
        </p:spPr>
        <p:txBody>
          <a:bodyPr lIns="45720" tIns="45720" rIns="45720" bIns="45720" anchor="b" anchorCtr="0"/>
          <a:lstStyle>
            <a:lvl1pPr algn="l">
              <a:defRPr sz="3200" b="1">
                <a:solidFill>
                  <a:schemeClr val="accent1"/>
                </a:solidFill>
                <a:latin typeface="+mn-lt"/>
              </a:defRPr>
            </a:lvl1pPr>
          </a:lstStyle>
          <a:p>
            <a:r>
              <a:rPr lang="en-US" dirty="0"/>
              <a:t>Click to edit Master title style</a:t>
            </a:r>
          </a:p>
        </p:txBody>
      </p:sp>
      <p:sp>
        <p:nvSpPr>
          <p:cNvPr id="7" name="Rectangle 17"/>
          <p:cNvSpPr>
            <a:spLocks noChangeArrowheads="1"/>
          </p:cNvSpPr>
          <p:nvPr userDrawn="1"/>
        </p:nvSpPr>
        <p:spPr bwMode="auto">
          <a:xfrm>
            <a:off x="1579104" y="6574910"/>
            <a:ext cx="5909611"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
        <p:nvSpPr>
          <p:cNvPr id="3" name="Text Placeholder 2"/>
          <p:cNvSpPr>
            <a:spLocks noGrp="1"/>
          </p:cNvSpPr>
          <p:nvPr>
            <p:ph type="body" sz="quarter" idx="10" hasCustomPrompt="1"/>
          </p:nvPr>
        </p:nvSpPr>
        <p:spPr>
          <a:xfrm>
            <a:off x="4670823" y="5557435"/>
            <a:ext cx="5135035" cy="364621"/>
          </a:xfrm>
        </p:spPr>
        <p:txBody>
          <a:bodyPr lIns="91440" tIns="45720" rIns="91440" bIns="45720"/>
          <a:lstStyle>
            <a:lvl1pPr marL="0" indent="0" algn="l">
              <a:spcBef>
                <a:spcPts val="0"/>
              </a:spcBef>
              <a:buNone/>
              <a:defRPr sz="2133" baseline="0">
                <a:solidFill>
                  <a:schemeClr val="accent1"/>
                </a:solidFill>
              </a:defRPr>
            </a:lvl1pPr>
          </a:lstStyle>
          <a:p>
            <a:pPr lvl="0"/>
            <a:r>
              <a:rPr lang="en-US" dirty="0"/>
              <a:t>Click to edit subtitle style</a:t>
            </a:r>
          </a:p>
        </p:txBody>
      </p:sp>
      <p:sp>
        <p:nvSpPr>
          <p:cNvPr id="9" name="Rectangle 8"/>
          <p:cNvSpPr/>
          <p:nvPr userDrawn="1"/>
        </p:nvSpPr>
        <p:spPr>
          <a:xfrm>
            <a:off x="0" y="0"/>
            <a:ext cx="12191997" cy="4482904"/>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p:cNvPicPr>
            <a:picLocks noChangeAspect="1"/>
          </p:cNvPicPr>
          <p:nvPr userDrawn="1"/>
        </p:nvPicPr>
        <p:blipFill rotWithShape="1">
          <a:blip r:embed="rId3" cstate="print">
            <a:extLst>
              <a:ext uri="{28A0092B-C50C-407E-A947-70E740481C1C}">
                <a14:useLocalDpi xmlns:a14="http://schemas.microsoft.com/office/drawing/2010/main" val="0"/>
              </a:ext>
            </a:extLst>
          </a:blip>
          <a:srcRect l="11482" r="11482"/>
          <a:stretch/>
        </p:blipFill>
        <p:spPr>
          <a:xfrm>
            <a:off x="0" y="131298"/>
            <a:ext cx="4064000" cy="4220309"/>
          </a:xfrm>
          <a:prstGeom prst="rect">
            <a:avLst/>
          </a:prstGeom>
        </p:spPr>
      </p:pic>
      <p:pic>
        <p:nvPicPr>
          <p:cNvPr id="11" name="Picture 10"/>
          <p:cNvPicPr>
            <a:picLocks noChangeAspect="1"/>
          </p:cNvPicPr>
          <p:nvPr userDrawn="1"/>
        </p:nvPicPr>
        <p:blipFill rotWithShape="1">
          <a:blip r:embed="rId4">
            <a:extLst>
              <a:ext uri="{28A0092B-C50C-407E-A947-70E740481C1C}">
                <a14:useLocalDpi xmlns:a14="http://schemas.microsoft.com/office/drawing/2010/main" val="0"/>
              </a:ext>
            </a:extLst>
          </a:blip>
          <a:srcRect l="12959" t="7139" r="22609" b="1333"/>
          <a:stretch/>
        </p:blipFill>
        <p:spPr>
          <a:xfrm>
            <a:off x="4064002" y="126648"/>
            <a:ext cx="4063999" cy="4229608"/>
          </a:xfrm>
          <a:prstGeom prst="rect">
            <a:avLst/>
          </a:prstGeom>
        </p:spPr>
      </p:pic>
      <p:pic>
        <p:nvPicPr>
          <p:cNvPr id="12" name="Picture 11"/>
          <p:cNvPicPr>
            <a:picLocks noChangeAspect="1"/>
          </p:cNvPicPr>
          <p:nvPr userDrawn="1"/>
        </p:nvPicPr>
        <p:blipFill rotWithShape="1">
          <a:blip r:embed="rId5">
            <a:extLst>
              <a:ext uri="{28A0092B-C50C-407E-A947-70E740481C1C}">
                <a14:useLocalDpi xmlns:a14="http://schemas.microsoft.com/office/drawing/2010/main" val="0"/>
              </a:ext>
            </a:extLst>
          </a:blip>
          <a:srcRect l="23884" r="12578"/>
          <a:stretch/>
        </p:blipFill>
        <p:spPr>
          <a:xfrm>
            <a:off x="8112293" y="126648"/>
            <a:ext cx="4079705" cy="4229608"/>
          </a:xfrm>
          <a:prstGeom prst="rect">
            <a:avLst/>
          </a:prstGeom>
        </p:spPr>
      </p:pic>
      <p:sp>
        <p:nvSpPr>
          <p:cNvPr id="13" name="Rectangle 12"/>
          <p:cNvSpPr/>
          <p:nvPr userDrawn="1"/>
        </p:nvSpPr>
        <p:spPr>
          <a:xfrm>
            <a:off x="0" y="3894051"/>
            <a:ext cx="12191997" cy="463808"/>
          </a:xfrm>
          <a:prstGeom prst="rect">
            <a:avLst/>
          </a:prstGeom>
          <a:solidFill>
            <a:srgbClr val="BB0000">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4"/>
          <p:cNvGrpSpPr>
            <a:grpSpLocks noChangeAspect="1"/>
          </p:cNvGrpSpPr>
          <p:nvPr userDrawn="1"/>
        </p:nvGrpSpPr>
        <p:grpSpPr bwMode="auto">
          <a:xfrm>
            <a:off x="1814085" y="4027409"/>
            <a:ext cx="8563833" cy="266616"/>
            <a:chOff x="513" y="1219"/>
            <a:chExt cx="3469" cy="108"/>
          </a:xfrm>
          <a:solidFill>
            <a:schemeClr val="bg1"/>
          </a:solidFill>
        </p:grpSpPr>
        <p:sp>
          <p:nvSpPr>
            <p:cNvPr id="18" name="Freeform 5"/>
            <p:cNvSpPr>
              <a:spLocks noEditPoints="1"/>
            </p:cNvSpPr>
            <p:nvPr/>
          </p:nvSpPr>
          <p:spPr bwMode="auto">
            <a:xfrm>
              <a:off x="513" y="1219"/>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p:cNvSpPr>
              <a:spLocks noEditPoints="1"/>
            </p:cNvSpPr>
            <p:nvPr/>
          </p:nvSpPr>
          <p:spPr bwMode="auto">
            <a:xfrm>
              <a:off x="2061" y="1219"/>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Tree>
    <p:extLst>
      <p:ext uri="{BB962C8B-B14F-4D97-AF65-F5344CB8AC3E}">
        <p14:creationId xmlns:p14="http://schemas.microsoft.com/office/powerpoint/2010/main" val="19512222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 gray band">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372533" y="1335533"/>
            <a:ext cx="10972800" cy="4323331"/>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nSpc>
                <a:spcPct val="85000"/>
              </a:lnSpc>
              <a:defRPr sz="3467">
                <a:solidFill>
                  <a:schemeClr val="accent1"/>
                </a:solidFill>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331157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Slide Hope">
    <p:spTree>
      <p:nvGrpSpPr>
        <p:cNvPr id="1" name=""/>
        <p:cNvGrpSpPr/>
        <p:nvPr/>
      </p:nvGrpSpPr>
      <p:grpSpPr>
        <a:xfrm>
          <a:off x="0" y="0"/>
          <a:ext cx="0" cy="0"/>
          <a:chOff x="0" y="0"/>
          <a:chExt cx="0" cy="0"/>
        </a:xfrm>
      </p:grpSpPr>
      <p:pic>
        <p:nvPicPr>
          <p:cNvPr id="28" name="Picture 27"/>
          <p:cNvPicPr>
            <a:picLocks noChangeAspect="1"/>
          </p:cNvPicPr>
          <p:nvPr userDrawn="1"/>
        </p:nvPicPr>
        <p:blipFill rotWithShape="1">
          <a:blip r:embed="rId2" cstate="print">
            <a:extLst>
              <a:ext uri="{28A0092B-C50C-407E-A947-70E740481C1C}">
                <a14:useLocalDpi xmlns:a14="http://schemas.microsoft.com/office/drawing/2010/main" val="0"/>
              </a:ext>
            </a:extLst>
          </a:blip>
          <a:srcRect t="43732"/>
          <a:stretch/>
        </p:blipFill>
        <p:spPr>
          <a:xfrm>
            <a:off x="1" y="3353182"/>
            <a:ext cx="11069252" cy="3503508"/>
          </a:xfrm>
          <a:prstGeom prst="rect">
            <a:avLst/>
          </a:prstGeom>
        </p:spPr>
      </p:pic>
      <p:sp>
        <p:nvSpPr>
          <p:cNvPr id="19" name="Rectangle 18"/>
          <p:cNvSpPr/>
          <p:nvPr userDrawn="1"/>
        </p:nvSpPr>
        <p:spPr>
          <a:xfrm>
            <a:off x="0" y="3353182"/>
            <a:ext cx="12192000" cy="60959"/>
          </a:xfrm>
          <a:prstGeom prst="rect">
            <a:avLst/>
          </a:prstGeom>
          <a:gradFill flip="none" rotWithShape="1">
            <a:gsLst>
              <a:gs pos="26000">
                <a:schemeClr val="accent1"/>
              </a:gs>
              <a:gs pos="91000">
                <a:schemeClr val="accent1">
                  <a:shade val="100000"/>
                  <a:satMod val="115000"/>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 name="Picture 1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628925"/>
            <a:ext cx="5508604" cy="6229075"/>
          </a:xfrm>
          <a:prstGeom prst="rect">
            <a:avLst/>
          </a:prstGeom>
        </p:spPr>
      </p:pic>
      <p:pic>
        <p:nvPicPr>
          <p:cNvPr id="21"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5972224" y="4088254"/>
            <a:ext cx="2795256" cy="9738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2" name="Group 4"/>
          <p:cNvGrpSpPr>
            <a:grpSpLocks noChangeAspect="1"/>
          </p:cNvGrpSpPr>
          <p:nvPr userDrawn="1"/>
        </p:nvGrpSpPr>
        <p:grpSpPr bwMode="auto">
          <a:xfrm>
            <a:off x="6383560" y="5436875"/>
            <a:ext cx="3409421" cy="411757"/>
            <a:chOff x="2993" y="826"/>
            <a:chExt cx="1921" cy="232"/>
          </a:xfrm>
          <a:solidFill>
            <a:schemeClr val="tx2">
              <a:lumMod val="50000"/>
            </a:schemeClr>
          </a:solidFill>
        </p:grpSpPr>
        <p:sp>
          <p:nvSpPr>
            <p:cNvPr id="23" name="Freeform 22"/>
            <p:cNvSpPr>
              <a:spLocks noEditPoints="1"/>
            </p:cNvSpPr>
            <p:nvPr/>
          </p:nvSpPr>
          <p:spPr bwMode="auto">
            <a:xfrm>
              <a:off x="2993" y="826"/>
              <a:ext cx="1501" cy="108"/>
            </a:xfrm>
            <a:custGeom>
              <a:avLst/>
              <a:gdLst>
                <a:gd name="T0" fmla="*/ 22 w 3098"/>
                <a:gd name="T1" fmla="*/ 87 h 222"/>
                <a:gd name="T2" fmla="*/ 171 w 3098"/>
                <a:gd name="T3" fmla="*/ 172 h 222"/>
                <a:gd name="T4" fmla="*/ 224 w 3098"/>
                <a:gd name="T5" fmla="*/ 66 h 222"/>
                <a:gd name="T6" fmla="*/ 361 w 3098"/>
                <a:gd name="T7" fmla="*/ 112 h 222"/>
                <a:gd name="T8" fmla="*/ 304 w 3098"/>
                <a:gd name="T9" fmla="*/ 175 h 222"/>
                <a:gd name="T10" fmla="*/ 463 w 3098"/>
                <a:gd name="T11" fmla="*/ 172 h 222"/>
                <a:gd name="T12" fmla="*/ 463 w 3098"/>
                <a:gd name="T13" fmla="*/ 89 h 222"/>
                <a:gd name="T14" fmla="*/ 482 w 3098"/>
                <a:gd name="T15" fmla="*/ 172 h 222"/>
                <a:gd name="T16" fmla="*/ 429 w 3098"/>
                <a:gd name="T17" fmla="*/ 161 h 222"/>
                <a:gd name="T18" fmla="*/ 517 w 3098"/>
                <a:gd name="T19" fmla="*/ 49 h 222"/>
                <a:gd name="T20" fmla="*/ 536 w 3098"/>
                <a:gd name="T21" fmla="*/ 66 h 222"/>
                <a:gd name="T22" fmla="*/ 517 w 3098"/>
                <a:gd name="T23" fmla="*/ 146 h 222"/>
                <a:gd name="T24" fmla="*/ 582 w 3098"/>
                <a:gd name="T25" fmla="*/ 172 h 222"/>
                <a:gd name="T26" fmla="*/ 716 w 3098"/>
                <a:gd name="T27" fmla="*/ 92 h 222"/>
                <a:gd name="T28" fmla="*/ 652 w 3098"/>
                <a:gd name="T29" fmla="*/ 49 h 222"/>
                <a:gd name="T30" fmla="*/ 766 w 3098"/>
                <a:gd name="T31" fmla="*/ 204 h 222"/>
                <a:gd name="T32" fmla="*/ 759 w 3098"/>
                <a:gd name="T33" fmla="*/ 110 h 222"/>
                <a:gd name="T34" fmla="*/ 816 w 3098"/>
                <a:gd name="T35" fmla="*/ 222 h 222"/>
                <a:gd name="T36" fmla="*/ 818 w 3098"/>
                <a:gd name="T37" fmla="*/ 157 h 222"/>
                <a:gd name="T38" fmla="*/ 1001 w 3098"/>
                <a:gd name="T39" fmla="*/ 94 h 222"/>
                <a:gd name="T40" fmla="*/ 1013 w 3098"/>
                <a:gd name="T41" fmla="*/ 46 h 222"/>
                <a:gd name="T42" fmla="*/ 1008 w 3098"/>
                <a:gd name="T43" fmla="*/ 108 h 222"/>
                <a:gd name="T44" fmla="*/ 1297 w 3098"/>
                <a:gd name="T45" fmla="*/ 33 h 222"/>
                <a:gd name="T46" fmla="*/ 1298 w 3098"/>
                <a:gd name="T47" fmla="*/ 142 h 222"/>
                <a:gd name="T48" fmla="*/ 1311 w 3098"/>
                <a:gd name="T49" fmla="*/ 134 h 222"/>
                <a:gd name="T50" fmla="*/ 1317 w 3098"/>
                <a:gd name="T51" fmla="*/ 67 h 222"/>
                <a:gd name="T52" fmla="*/ 1394 w 3098"/>
                <a:gd name="T53" fmla="*/ 123 h 222"/>
                <a:gd name="T54" fmla="*/ 1528 w 3098"/>
                <a:gd name="T55" fmla="*/ 92 h 222"/>
                <a:gd name="T56" fmla="*/ 1464 w 3098"/>
                <a:gd name="T57" fmla="*/ 49 h 222"/>
                <a:gd name="T58" fmla="*/ 1572 w 3098"/>
                <a:gd name="T59" fmla="*/ 111 h 222"/>
                <a:gd name="T60" fmla="*/ 1634 w 3098"/>
                <a:gd name="T61" fmla="*/ 158 h 222"/>
                <a:gd name="T62" fmla="*/ 1752 w 3098"/>
                <a:gd name="T63" fmla="*/ 46 h 222"/>
                <a:gd name="T64" fmla="*/ 1803 w 3098"/>
                <a:gd name="T65" fmla="*/ 156 h 222"/>
                <a:gd name="T66" fmla="*/ 1751 w 3098"/>
                <a:gd name="T67" fmla="*/ 62 h 222"/>
                <a:gd name="T68" fmla="*/ 1895 w 3098"/>
                <a:gd name="T69" fmla="*/ 66 h 222"/>
                <a:gd name="T70" fmla="*/ 1901 w 3098"/>
                <a:gd name="T71" fmla="*/ 102 h 222"/>
                <a:gd name="T72" fmla="*/ 1968 w 3098"/>
                <a:gd name="T73" fmla="*/ 66 h 222"/>
                <a:gd name="T74" fmla="*/ 2042 w 3098"/>
                <a:gd name="T75" fmla="*/ 22 h 222"/>
                <a:gd name="T76" fmla="*/ 2007 w 3098"/>
                <a:gd name="T77" fmla="*/ 66 h 222"/>
                <a:gd name="T78" fmla="*/ 2067 w 3098"/>
                <a:gd name="T79" fmla="*/ 69 h 222"/>
                <a:gd name="T80" fmla="*/ 2048 w 3098"/>
                <a:gd name="T81" fmla="*/ 172 h 222"/>
                <a:gd name="T82" fmla="*/ 2183 w 3098"/>
                <a:gd name="T83" fmla="*/ 159 h 222"/>
                <a:gd name="T84" fmla="*/ 2139 w 3098"/>
                <a:gd name="T85" fmla="*/ 103 h 222"/>
                <a:gd name="T86" fmla="*/ 2375 w 3098"/>
                <a:gd name="T87" fmla="*/ 117 h 222"/>
                <a:gd name="T88" fmla="*/ 2255 w 3098"/>
                <a:gd name="T89" fmla="*/ 111 h 222"/>
                <a:gd name="T90" fmla="*/ 2551 w 3098"/>
                <a:gd name="T91" fmla="*/ 35 h 222"/>
                <a:gd name="T92" fmla="*/ 2543 w 3098"/>
                <a:gd name="T93" fmla="*/ 3 h 222"/>
                <a:gd name="T94" fmla="*/ 2589 w 3098"/>
                <a:gd name="T95" fmla="*/ 172 h 222"/>
                <a:gd name="T96" fmla="*/ 2761 w 3098"/>
                <a:gd name="T97" fmla="*/ 111 h 222"/>
                <a:gd name="T98" fmla="*/ 2805 w 3098"/>
                <a:gd name="T99" fmla="*/ 49 h 222"/>
                <a:gd name="T100" fmla="*/ 2824 w 3098"/>
                <a:gd name="T101" fmla="*/ 85 h 222"/>
                <a:gd name="T102" fmla="*/ 2902 w 3098"/>
                <a:gd name="T103" fmla="*/ 172 h 222"/>
                <a:gd name="T104" fmla="*/ 2981 w 3098"/>
                <a:gd name="T105" fmla="*/ 46 h 222"/>
                <a:gd name="T106" fmla="*/ 3023 w 3098"/>
                <a:gd name="T107" fmla="*/ 139 h 222"/>
                <a:gd name="T108" fmla="*/ 3070 w 3098"/>
                <a:gd name="T109"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3098" h="222">
                  <a:moveTo>
                    <a:pt x="0" y="87"/>
                  </a:moveTo>
                  <a:cubicBezTo>
                    <a:pt x="0" y="35"/>
                    <a:pt x="38" y="0"/>
                    <a:pt x="87" y="0"/>
                  </a:cubicBezTo>
                  <a:cubicBezTo>
                    <a:pt x="117" y="0"/>
                    <a:pt x="138" y="14"/>
                    <a:pt x="151" y="33"/>
                  </a:cubicBezTo>
                  <a:cubicBezTo>
                    <a:pt x="134" y="43"/>
                    <a:pt x="134" y="43"/>
                    <a:pt x="134" y="43"/>
                  </a:cubicBezTo>
                  <a:cubicBezTo>
                    <a:pt x="124" y="29"/>
                    <a:pt x="106" y="19"/>
                    <a:pt x="87" y="19"/>
                  </a:cubicBezTo>
                  <a:cubicBezTo>
                    <a:pt x="50" y="19"/>
                    <a:pt x="22" y="47"/>
                    <a:pt x="22" y="87"/>
                  </a:cubicBezTo>
                  <a:cubicBezTo>
                    <a:pt x="22" y="128"/>
                    <a:pt x="50" y="156"/>
                    <a:pt x="87" y="156"/>
                  </a:cubicBezTo>
                  <a:cubicBezTo>
                    <a:pt x="106" y="156"/>
                    <a:pt x="124" y="146"/>
                    <a:pt x="134" y="132"/>
                  </a:cubicBezTo>
                  <a:cubicBezTo>
                    <a:pt x="152" y="142"/>
                    <a:pt x="152" y="142"/>
                    <a:pt x="152" y="142"/>
                  </a:cubicBezTo>
                  <a:cubicBezTo>
                    <a:pt x="137" y="161"/>
                    <a:pt x="117" y="175"/>
                    <a:pt x="87" y="175"/>
                  </a:cubicBezTo>
                  <a:cubicBezTo>
                    <a:pt x="38" y="175"/>
                    <a:pt x="0" y="140"/>
                    <a:pt x="0" y="87"/>
                  </a:cubicBezTo>
                  <a:close/>
                  <a:moveTo>
                    <a:pt x="171" y="172"/>
                  </a:moveTo>
                  <a:cubicBezTo>
                    <a:pt x="171" y="49"/>
                    <a:pt x="171" y="49"/>
                    <a:pt x="171" y="49"/>
                  </a:cubicBezTo>
                  <a:cubicBezTo>
                    <a:pt x="191" y="49"/>
                    <a:pt x="191" y="49"/>
                    <a:pt x="191" y="49"/>
                  </a:cubicBezTo>
                  <a:cubicBezTo>
                    <a:pt x="191" y="69"/>
                    <a:pt x="191" y="69"/>
                    <a:pt x="191" y="69"/>
                  </a:cubicBezTo>
                  <a:cubicBezTo>
                    <a:pt x="200" y="56"/>
                    <a:pt x="215" y="47"/>
                    <a:pt x="231" y="47"/>
                  </a:cubicBezTo>
                  <a:cubicBezTo>
                    <a:pt x="231" y="66"/>
                    <a:pt x="231" y="66"/>
                    <a:pt x="231" y="66"/>
                  </a:cubicBezTo>
                  <a:cubicBezTo>
                    <a:pt x="229" y="66"/>
                    <a:pt x="227" y="66"/>
                    <a:pt x="224" y="66"/>
                  </a:cubicBezTo>
                  <a:cubicBezTo>
                    <a:pt x="212" y="66"/>
                    <a:pt x="196" y="75"/>
                    <a:pt x="191" y="85"/>
                  </a:cubicBezTo>
                  <a:cubicBezTo>
                    <a:pt x="191" y="172"/>
                    <a:pt x="191" y="172"/>
                    <a:pt x="191" y="172"/>
                  </a:cubicBezTo>
                  <a:lnTo>
                    <a:pt x="171" y="172"/>
                  </a:lnTo>
                  <a:close/>
                  <a:moveTo>
                    <a:pt x="242" y="111"/>
                  </a:moveTo>
                  <a:cubicBezTo>
                    <a:pt x="242" y="75"/>
                    <a:pt x="267" y="46"/>
                    <a:pt x="302" y="46"/>
                  </a:cubicBezTo>
                  <a:cubicBezTo>
                    <a:pt x="340" y="46"/>
                    <a:pt x="361" y="75"/>
                    <a:pt x="361" y="112"/>
                  </a:cubicBezTo>
                  <a:cubicBezTo>
                    <a:pt x="361" y="117"/>
                    <a:pt x="361" y="117"/>
                    <a:pt x="361" y="117"/>
                  </a:cubicBezTo>
                  <a:cubicBezTo>
                    <a:pt x="262" y="117"/>
                    <a:pt x="262" y="117"/>
                    <a:pt x="262" y="117"/>
                  </a:cubicBezTo>
                  <a:cubicBezTo>
                    <a:pt x="264" y="140"/>
                    <a:pt x="280" y="159"/>
                    <a:pt x="306" y="159"/>
                  </a:cubicBezTo>
                  <a:cubicBezTo>
                    <a:pt x="320" y="159"/>
                    <a:pt x="334" y="154"/>
                    <a:pt x="344" y="144"/>
                  </a:cubicBezTo>
                  <a:cubicBezTo>
                    <a:pt x="353" y="156"/>
                    <a:pt x="353" y="156"/>
                    <a:pt x="353" y="156"/>
                  </a:cubicBezTo>
                  <a:cubicBezTo>
                    <a:pt x="341" y="169"/>
                    <a:pt x="325" y="175"/>
                    <a:pt x="304" y="175"/>
                  </a:cubicBezTo>
                  <a:cubicBezTo>
                    <a:pt x="268" y="175"/>
                    <a:pt x="242" y="149"/>
                    <a:pt x="242" y="111"/>
                  </a:cubicBezTo>
                  <a:close/>
                  <a:moveTo>
                    <a:pt x="302" y="62"/>
                  </a:moveTo>
                  <a:cubicBezTo>
                    <a:pt x="276" y="62"/>
                    <a:pt x="263" y="84"/>
                    <a:pt x="262" y="103"/>
                  </a:cubicBezTo>
                  <a:cubicBezTo>
                    <a:pt x="343" y="103"/>
                    <a:pt x="343" y="103"/>
                    <a:pt x="343" y="103"/>
                  </a:cubicBezTo>
                  <a:cubicBezTo>
                    <a:pt x="342" y="85"/>
                    <a:pt x="330" y="62"/>
                    <a:pt x="302" y="62"/>
                  </a:cubicBezTo>
                  <a:close/>
                  <a:moveTo>
                    <a:pt x="463" y="172"/>
                  </a:moveTo>
                  <a:cubicBezTo>
                    <a:pt x="463" y="158"/>
                    <a:pt x="463" y="158"/>
                    <a:pt x="463" y="158"/>
                  </a:cubicBezTo>
                  <a:cubicBezTo>
                    <a:pt x="452" y="169"/>
                    <a:pt x="438" y="175"/>
                    <a:pt x="422" y="175"/>
                  </a:cubicBezTo>
                  <a:cubicBezTo>
                    <a:pt x="401" y="175"/>
                    <a:pt x="379" y="161"/>
                    <a:pt x="379" y="134"/>
                  </a:cubicBezTo>
                  <a:cubicBezTo>
                    <a:pt x="379" y="107"/>
                    <a:pt x="401" y="94"/>
                    <a:pt x="422" y="94"/>
                  </a:cubicBezTo>
                  <a:cubicBezTo>
                    <a:pt x="439" y="94"/>
                    <a:pt x="453" y="99"/>
                    <a:pt x="463" y="111"/>
                  </a:cubicBezTo>
                  <a:cubicBezTo>
                    <a:pt x="463" y="89"/>
                    <a:pt x="463" y="89"/>
                    <a:pt x="463" y="89"/>
                  </a:cubicBezTo>
                  <a:cubicBezTo>
                    <a:pt x="463" y="72"/>
                    <a:pt x="449" y="63"/>
                    <a:pt x="432" y="63"/>
                  </a:cubicBezTo>
                  <a:cubicBezTo>
                    <a:pt x="417" y="63"/>
                    <a:pt x="405" y="68"/>
                    <a:pt x="394" y="80"/>
                  </a:cubicBezTo>
                  <a:cubicBezTo>
                    <a:pt x="385" y="67"/>
                    <a:pt x="385" y="67"/>
                    <a:pt x="385" y="67"/>
                  </a:cubicBezTo>
                  <a:cubicBezTo>
                    <a:pt x="398" y="53"/>
                    <a:pt x="414" y="46"/>
                    <a:pt x="434" y="46"/>
                  </a:cubicBezTo>
                  <a:cubicBezTo>
                    <a:pt x="460" y="46"/>
                    <a:pt x="482" y="58"/>
                    <a:pt x="482" y="88"/>
                  </a:cubicBezTo>
                  <a:cubicBezTo>
                    <a:pt x="482" y="172"/>
                    <a:pt x="482" y="172"/>
                    <a:pt x="482" y="172"/>
                  </a:cubicBezTo>
                  <a:lnTo>
                    <a:pt x="463" y="172"/>
                  </a:lnTo>
                  <a:close/>
                  <a:moveTo>
                    <a:pt x="463" y="146"/>
                  </a:moveTo>
                  <a:cubicBezTo>
                    <a:pt x="463" y="123"/>
                    <a:pt x="463" y="123"/>
                    <a:pt x="463" y="123"/>
                  </a:cubicBezTo>
                  <a:cubicBezTo>
                    <a:pt x="455" y="113"/>
                    <a:pt x="442" y="108"/>
                    <a:pt x="429" y="108"/>
                  </a:cubicBezTo>
                  <a:cubicBezTo>
                    <a:pt x="411" y="108"/>
                    <a:pt x="399" y="119"/>
                    <a:pt x="399" y="135"/>
                  </a:cubicBezTo>
                  <a:cubicBezTo>
                    <a:pt x="399" y="150"/>
                    <a:pt x="411" y="161"/>
                    <a:pt x="429" y="161"/>
                  </a:cubicBezTo>
                  <a:cubicBezTo>
                    <a:pt x="442" y="161"/>
                    <a:pt x="455" y="156"/>
                    <a:pt x="463" y="146"/>
                  </a:cubicBezTo>
                  <a:close/>
                  <a:moveTo>
                    <a:pt x="517" y="146"/>
                  </a:moveTo>
                  <a:cubicBezTo>
                    <a:pt x="517" y="66"/>
                    <a:pt x="517" y="66"/>
                    <a:pt x="517" y="66"/>
                  </a:cubicBezTo>
                  <a:cubicBezTo>
                    <a:pt x="497" y="66"/>
                    <a:pt x="497" y="66"/>
                    <a:pt x="497" y="66"/>
                  </a:cubicBezTo>
                  <a:cubicBezTo>
                    <a:pt x="497" y="49"/>
                    <a:pt x="497" y="49"/>
                    <a:pt x="497" y="49"/>
                  </a:cubicBezTo>
                  <a:cubicBezTo>
                    <a:pt x="517" y="49"/>
                    <a:pt x="517" y="49"/>
                    <a:pt x="517" y="49"/>
                  </a:cubicBezTo>
                  <a:cubicBezTo>
                    <a:pt x="517" y="16"/>
                    <a:pt x="517" y="16"/>
                    <a:pt x="517" y="16"/>
                  </a:cubicBezTo>
                  <a:cubicBezTo>
                    <a:pt x="536" y="16"/>
                    <a:pt x="536" y="16"/>
                    <a:pt x="536" y="16"/>
                  </a:cubicBezTo>
                  <a:cubicBezTo>
                    <a:pt x="536" y="49"/>
                    <a:pt x="536" y="49"/>
                    <a:pt x="536" y="49"/>
                  </a:cubicBezTo>
                  <a:cubicBezTo>
                    <a:pt x="561" y="49"/>
                    <a:pt x="561" y="49"/>
                    <a:pt x="561" y="49"/>
                  </a:cubicBezTo>
                  <a:cubicBezTo>
                    <a:pt x="561" y="66"/>
                    <a:pt x="561" y="66"/>
                    <a:pt x="561" y="66"/>
                  </a:cubicBezTo>
                  <a:cubicBezTo>
                    <a:pt x="536" y="66"/>
                    <a:pt x="536" y="66"/>
                    <a:pt x="536" y="66"/>
                  </a:cubicBezTo>
                  <a:cubicBezTo>
                    <a:pt x="536" y="142"/>
                    <a:pt x="536" y="142"/>
                    <a:pt x="536" y="142"/>
                  </a:cubicBezTo>
                  <a:cubicBezTo>
                    <a:pt x="536" y="151"/>
                    <a:pt x="540" y="158"/>
                    <a:pt x="549" y="158"/>
                  </a:cubicBezTo>
                  <a:cubicBezTo>
                    <a:pt x="554" y="158"/>
                    <a:pt x="559" y="156"/>
                    <a:pt x="562" y="153"/>
                  </a:cubicBezTo>
                  <a:cubicBezTo>
                    <a:pt x="567" y="167"/>
                    <a:pt x="567" y="167"/>
                    <a:pt x="567" y="167"/>
                  </a:cubicBezTo>
                  <a:cubicBezTo>
                    <a:pt x="562" y="172"/>
                    <a:pt x="556" y="175"/>
                    <a:pt x="544" y="175"/>
                  </a:cubicBezTo>
                  <a:cubicBezTo>
                    <a:pt x="526" y="175"/>
                    <a:pt x="517" y="165"/>
                    <a:pt x="517" y="146"/>
                  </a:cubicBezTo>
                  <a:close/>
                  <a:moveTo>
                    <a:pt x="578" y="19"/>
                  </a:moveTo>
                  <a:cubicBezTo>
                    <a:pt x="578" y="12"/>
                    <a:pt x="584" y="6"/>
                    <a:pt x="591" y="6"/>
                  </a:cubicBezTo>
                  <a:cubicBezTo>
                    <a:pt x="598" y="6"/>
                    <a:pt x="604" y="12"/>
                    <a:pt x="604" y="19"/>
                  </a:cubicBezTo>
                  <a:cubicBezTo>
                    <a:pt x="604" y="26"/>
                    <a:pt x="598" y="32"/>
                    <a:pt x="591" y="32"/>
                  </a:cubicBezTo>
                  <a:cubicBezTo>
                    <a:pt x="584" y="32"/>
                    <a:pt x="578" y="26"/>
                    <a:pt x="578" y="19"/>
                  </a:cubicBezTo>
                  <a:close/>
                  <a:moveTo>
                    <a:pt x="582" y="172"/>
                  </a:moveTo>
                  <a:cubicBezTo>
                    <a:pt x="582" y="49"/>
                    <a:pt x="582" y="49"/>
                    <a:pt x="582" y="49"/>
                  </a:cubicBezTo>
                  <a:cubicBezTo>
                    <a:pt x="601" y="49"/>
                    <a:pt x="601" y="49"/>
                    <a:pt x="601" y="49"/>
                  </a:cubicBezTo>
                  <a:cubicBezTo>
                    <a:pt x="601" y="172"/>
                    <a:pt x="601" y="172"/>
                    <a:pt x="601" y="172"/>
                  </a:cubicBezTo>
                  <a:lnTo>
                    <a:pt x="582" y="172"/>
                  </a:lnTo>
                  <a:close/>
                  <a:moveTo>
                    <a:pt x="716" y="172"/>
                  </a:moveTo>
                  <a:cubicBezTo>
                    <a:pt x="716" y="92"/>
                    <a:pt x="716" y="92"/>
                    <a:pt x="716" y="92"/>
                  </a:cubicBezTo>
                  <a:cubicBezTo>
                    <a:pt x="716" y="70"/>
                    <a:pt x="705" y="63"/>
                    <a:pt x="688" y="63"/>
                  </a:cubicBezTo>
                  <a:cubicBezTo>
                    <a:pt x="673" y="63"/>
                    <a:pt x="659" y="72"/>
                    <a:pt x="652" y="82"/>
                  </a:cubicBezTo>
                  <a:cubicBezTo>
                    <a:pt x="652" y="172"/>
                    <a:pt x="652" y="172"/>
                    <a:pt x="652" y="172"/>
                  </a:cubicBezTo>
                  <a:cubicBezTo>
                    <a:pt x="633" y="172"/>
                    <a:pt x="633" y="172"/>
                    <a:pt x="633" y="172"/>
                  </a:cubicBezTo>
                  <a:cubicBezTo>
                    <a:pt x="633" y="49"/>
                    <a:pt x="633" y="49"/>
                    <a:pt x="633" y="49"/>
                  </a:cubicBezTo>
                  <a:cubicBezTo>
                    <a:pt x="652" y="49"/>
                    <a:pt x="652" y="49"/>
                    <a:pt x="652" y="49"/>
                  </a:cubicBezTo>
                  <a:cubicBezTo>
                    <a:pt x="652" y="67"/>
                    <a:pt x="652" y="67"/>
                    <a:pt x="652" y="67"/>
                  </a:cubicBezTo>
                  <a:cubicBezTo>
                    <a:pt x="660" y="57"/>
                    <a:pt x="677" y="46"/>
                    <a:pt x="695" y="46"/>
                  </a:cubicBezTo>
                  <a:cubicBezTo>
                    <a:pt x="721" y="46"/>
                    <a:pt x="735" y="59"/>
                    <a:pt x="735" y="86"/>
                  </a:cubicBezTo>
                  <a:cubicBezTo>
                    <a:pt x="735" y="172"/>
                    <a:pt x="735" y="172"/>
                    <a:pt x="735" y="172"/>
                  </a:cubicBezTo>
                  <a:lnTo>
                    <a:pt x="716" y="172"/>
                  </a:lnTo>
                  <a:close/>
                  <a:moveTo>
                    <a:pt x="766" y="204"/>
                  </a:moveTo>
                  <a:cubicBezTo>
                    <a:pt x="776" y="189"/>
                    <a:pt x="776" y="189"/>
                    <a:pt x="776" y="189"/>
                  </a:cubicBezTo>
                  <a:cubicBezTo>
                    <a:pt x="786" y="202"/>
                    <a:pt x="798" y="206"/>
                    <a:pt x="816" y="206"/>
                  </a:cubicBezTo>
                  <a:cubicBezTo>
                    <a:pt x="836" y="206"/>
                    <a:pt x="855" y="196"/>
                    <a:pt x="855" y="169"/>
                  </a:cubicBezTo>
                  <a:cubicBezTo>
                    <a:pt x="855" y="152"/>
                    <a:pt x="855" y="152"/>
                    <a:pt x="855" y="152"/>
                  </a:cubicBezTo>
                  <a:cubicBezTo>
                    <a:pt x="846" y="164"/>
                    <a:pt x="831" y="174"/>
                    <a:pt x="814" y="174"/>
                  </a:cubicBezTo>
                  <a:cubicBezTo>
                    <a:pt x="782" y="174"/>
                    <a:pt x="759" y="150"/>
                    <a:pt x="759" y="110"/>
                  </a:cubicBezTo>
                  <a:cubicBezTo>
                    <a:pt x="759" y="71"/>
                    <a:pt x="782" y="46"/>
                    <a:pt x="814" y="46"/>
                  </a:cubicBezTo>
                  <a:cubicBezTo>
                    <a:pt x="830" y="46"/>
                    <a:pt x="845" y="54"/>
                    <a:pt x="855" y="68"/>
                  </a:cubicBezTo>
                  <a:cubicBezTo>
                    <a:pt x="855" y="49"/>
                    <a:pt x="855" y="49"/>
                    <a:pt x="855" y="49"/>
                  </a:cubicBezTo>
                  <a:cubicBezTo>
                    <a:pt x="874" y="49"/>
                    <a:pt x="874" y="49"/>
                    <a:pt x="874" y="49"/>
                  </a:cubicBezTo>
                  <a:cubicBezTo>
                    <a:pt x="874" y="169"/>
                    <a:pt x="874" y="169"/>
                    <a:pt x="874" y="169"/>
                  </a:cubicBezTo>
                  <a:cubicBezTo>
                    <a:pt x="874" y="209"/>
                    <a:pt x="846" y="222"/>
                    <a:pt x="816" y="222"/>
                  </a:cubicBezTo>
                  <a:cubicBezTo>
                    <a:pt x="795" y="222"/>
                    <a:pt x="781" y="218"/>
                    <a:pt x="766" y="204"/>
                  </a:cubicBezTo>
                  <a:close/>
                  <a:moveTo>
                    <a:pt x="855" y="137"/>
                  </a:moveTo>
                  <a:cubicBezTo>
                    <a:pt x="855" y="83"/>
                    <a:pt x="855" y="83"/>
                    <a:pt x="855" y="83"/>
                  </a:cubicBezTo>
                  <a:cubicBezTo>
                    <a:pt x="848" y="72"/>
                    <a:pt x="834" y="63"/>
                    <a:pt x="818" y="63"/>
                  </a:cubicBezTo>
                  <a:cubicBezTo>
                    <a:pt x="794" y="63"/>
                    <a:pt x="779" y="83"/>
                    <a:pt x="779" y="110"/>
                  </a:cubicBezTo>
                  <a:cubicBezTo>
                    <a:pt x="779" y="137"/>
                    <a:pt x="794" y="157"/>
                    <a:pt x="818" y="157"/>
                  </a:cubicBezTo>
                  <a:cubicBezTo>
                    <a:pt x="834" y="157"/>
                    <a:pt x="848" y="147"/>
                    <a:pt x="855" y="137"/>
                  </a:cubicBezTo>
                  <a:close/>
                  <a:moveTo>
                    <a:pt x="1042" y="172"/>
                  </a:moveTo>
                  <a:cubicBezTo>
                    <a:pt x="1042" y="158"/>
                    <a:pt x="1042" y="158"/>
                    <a:pt x="1042" y="158"/>
                  </a:cubicBezTo>
                  <a:cubicBezTo>
                    <a:pt x="1032" y="169"/>
                    <a:pt x="1018" y="175"/>
                    <a:pt x="1001" y="175"/>
                  </a:cubicBezTo>
                  <a:cubicBezTo>
                    <a:pt x="980" y="175"/>
                    <a:pt x="958" y="161"/>
                    <a:pt x="958" y="134"/>
                  </a:cubicBezTo>
                  <a:cubicBezTo>
                    <a:pt x="958" y="107"/>
                    <a:pt x="980" y="94"/>
                    <a:pt x="1001" y="94"/>
                  </a:cubicBezTo>
                  <a:cubicBezTo>
                    <a:pt x="1018" y="94"/>
                    <a:pt x="1032" y="99"/>
                    <a:pt x="1042" y="111"/>
                  </a:cubicBezTo>
                  <a:cubicBezTo>
                    <a:pt x="1042" y="89"/>
                    <a:pt x="1042" y="89"/>
                    <a:pt x="1042" y="89"/>
                  </a:cubicBezTo>
                  <a:cubicBezTo>
                    <a:pt x="1042" y="72"/>
                    <a:pt x="1029" y="63"/>
                    <a:pt x="1011" y="63"/>
                  </a:cubicBezTo>
                  <a:cubicBezTo>
                    <a:pt x="996" y="63"/>
                    <a:pt x="984" y="68"/>
                    <a:pt x="973" y="80"/>
                  </a:cubicBezTo>
                  <a:cubicBezTo>
                    <a:pt x="964" y="67"/>
                    <a:pt x="964" y="67"/>
                    <a:pt x="964" y="67"/>
                  </a:cubicBezTo>
                  <a:cubicBezTo>
                    <a:pt x="978" y="53"/>
                    <a:pt x="993" y="46"/>
                    <a:pt x="1013" y="46"/>
                  </a:cubicBezTo>
                  <a:cubicBezTo>
                    <a:pt x="1039" y="46"/>
                    <a:pt x="1061" y="58"/>
                    <a:pt x="1061" y="88"/>
                  </a:cubicBezTo>
                  <a:cubicBezTo>
                    <a:pt x="1061" y="172"/>
                    <a:pt x="1061" y="172"/>
                    <a:pt x="1061" y="172"/>
                  </a:cubicBezTo>
                  <a:lnTo>
                    <a:pt x="1042" y="172"/>
                  </a:lnTo>
                  <a:close/>
                  <a:moveTo>
                    <a:pt x="1042" y="146"/>
                  </a:moveTo>
                  <a:cubicBezTo>
                    <a:pt x="1042" y="123"/>
                    <a:pt x="1042" y="123"/>
                    <a:pt x="1042" y="123"/>
                  </a:cubicBezTo>
                  <a:cubicBezTo>
                    <a:pt x="1035" y="113"/>
                    <a:pt x="1022" y="108"/>
                    <a:pt x="1008" y="108"/>
                  </a:cubicBezTo>
                  <a:cubicBezTo>
                    <a:pt x="990" y="108"/>
                    <a:pt x="978" y="119"/>
                    <a:pt x="978" y="135"/>
                  </a:cubicBezTo>
                  <a:cubicBezTo>
                    <a:pt x="978" y="150"/>
                    <a:pt x="990" y="161"/>
                    <a:pt x="1008" y="161"/>
                  </a:cubicBezTo>
                  <a:cubicBezTo>
                    <a:pt x="1022" y="161"/>
                    <a:pt x="1035" y="156"/>
                    <a:pt x="1042" y="146"/>
                  </a:cubicBezTo>
                  <a:close/>
                  <a:moveTo>
                    <a:pt x="1146" y="87"/>
                  </a:moveTo>
                  <a:cubicBezTo>
                    <a:pt x="1146" y="35"/>
                    <a:pt x="1184" y="0"/>
                    <a:pt x="1233" y="0"/>
                  </a:cubicBezTo>
                  <a:cubicBezTo>
                    <a:pt x="1263" y="0"/>
                    <a:pt x="1284" y="14"/>
                    <a:pt x="1297" y="33"/>
                  </a:cubicBezTo>
                  <a:cubicBezTo>
                    <a:pt x="1280" y="43"/>
                    <a:pt x="1280" y="43"/>
                    <a:pt x="1280" y="43"/>
                  </a:cubicBezTo>
                  <a:cubicBezTo>
                    <a:pt x="1270" y="29"/>
                    <a:pt x="1252" y="19"/>
                    <a:pt x="1233" y="19"/>
                  </a:cubicBezTo>
                  <a:cubicBezTo>
                    <a:pt x="1196" y="19"/>
                    <a:pt x="1168" y="47"/>
                    <a:pt x="1168" y="87"/>
                  </a:cubicBezTo>
                  <a:cubicBezTo>
                    <a:pt x="1168" y="128"/>
                    <a:pt x="1196" y="156"/>
                    <a:pt x="1233" y="156"/>
                  </a:cubicBezTo>
                  <a:cubicBezTo>
                    <a:pt x="1252" y="156"/>
                    <a:pt x="1270" y="146"/>
                    <a:pt x="1280" y="132"/>
                  </a:cubicBezTo>
                  <a:cubicBezTo>
                    <a:pt x="1298" y="142"/>
                    <a:pt x="1298" y="142"/>
                    <a:pt x="1298" y="142"/>
                  </a:cubicBezTo>
                  <a:cubicBezTo>
                    <a:pt x="1283" y="161"/>
                    <a:pt x="1263" y="175"/>
                    <a:pt x="1233" y="175"/>
                  </a:cubicBezTo>
                  <a:cubicBezTo>
                    <a:pt x="1184" y="175"/>
                    <a:pt x="1146" y="140"/>
                    <a:pt x="1146" y="87"/>
                  </a:cubicBezTo>
                  <a:close/>
                  <a:moveTo>
                    <a:pt x="1394" y="172"/>
                  </a:moveTo>
                  <a:cubicBezTo>
                    <a:pt x="1394" y="158"/>
                    <a:pt x="1394" y="158"/>
                    <a:pt x="1394" y="158"/>
                  </a:cubicBezTo>
                  <a:cubicBezTo>
                    <a:pt x="1384" y="169"/>
                    <a:pt x="1370" y="175"/>
                    <a:pt x="1354" y="175"/>
                  </a:cubicBezTo>
                  <a:cubicBezTo>
                    <a:pt x="1333" y="175"/>
                    <a:pt x="1311" y="161"/>
                    <a:pt x="1311" y="134"/>
                  </a:cubicBezTo>
                  <a:cubicBezTo>
                    <a:pt x="1311" y="107"/>
                    <a:pt x="1333" y="94"/>
                    <a:pt x="1354" y="94"/>
                  </a:cubicBezTo>
                  <a:cubicBezTo>
                    <a:pt x="1370" y="94"/>
                    <a:pt x="1384" y="99"/>
                    <a:pt x="1394" y="111"/>
                  </a:cubicBezTo>
                  <a:cubicBezTo>
                    <a:pt x="1394" y="89"/>
                    <a:pt x="1394" y="89"/>
                    <a:pt x="1394" y="89"/>
                  </a:cubicBezTo>
                  <a:cubicBezTo>
                    <a:pt x="1394" y="72"/>
                    <a:pt x="1381" y="63"/>
                    <a:pt x="1363" y="63"/>
                  </a:cubicBezTo>
                  <a:cubicBezTo>
                    <a:pt x="1349" y="63"/>
                    <a:pt x="1337" y="68"/>
                    <a:pt x="1326" y="80"/>
                  </a:cubicBezTo>
                  <a:cubicBezTo>
                    <a:pt x="1317" y="67"/>
                    <a:pt x="1317" y="67"/>
                    <a:pt x="1317" y="67"/>
                  </a:cubicBezTo>
                  <a:cubicBezTo>
                    <a:pt x="1330" y="53"/>
                    <a:pt x="1346" y="46"/>
                    <a:pt x="1366" y="46"/>
                  </a:cubicBezTo>
                  <a:cubicBezTo>
                    <a:pt x="1392" y="46"/>
                    <a:pt x="1413" y="58"/>
                    <a:pt x="1413" y="88"/>
                  </a:cubicBezTo>
                  <a:cubicBezTo>
                    <a:pt x="1413" y="172"/>
                    <a:pt x="1413" y="172"/>
                    <a:pt x="1413" y="172"/>
                  </a:cubicBezTo>
                  <a:lnTo>
                    <a:pt x="1394" y="172"/>
                  </a:lnTo>
                  <a:close/>
                  <a:moveTo>
                    <a:pt x="1394" y="146"/>
                  </a:moveTo>
                  <a:cubicBezTo>
                    <a:pt x="1394" y="123"/>
                    <a:pt x="1394" y="123"/>
                    <a:pt x="1394" y="123"/>
                  </a:cubicBezTo>
                  <a:cubicBezTo>
                    <a:pt x="1387" y="113"/>
                    <a:pt x="1374" y="108"/>
                    <a:pt x="1360" y="108"/>
                  </a:cubicBezTo>
                  <a:cubicBezTo>
                    <a:pt x="1343" y="108"/>
                    <a:pt x="1330" y="119"/>
                    <a:pt x="1330" y="135"/>
                  </a:cubicBezTo>
                  <a:cubicBezTo>
                    <a:pt x="1330" y="150"/>
                    <a:pt x="1343" y="161"/>
                    <a:pt x="1360" y="161"/>
                  </a:cubicBezTo>
                  <a:cubicBezTo>
                    <a:pt x="1374" y="161"/>
                    <a:pt x="1387" y="156"/>
                    <a:pt x="1394" y="146"/>
                  </a:cubicBezTo>
                  <a:close/>
                  <a:moveTo>
                    <a:pt x="1528" y="172"/>
                  </a:moveTo>
                  <a:cubicBezTo>
                    <a:pt x="1528" y="92"/>
                    <a:pt x="1528" y="92"/>
                    <a:pt x="1528" y="92"/>
                  </a:cubicBezTo>
                  <a:cubicBezTo>
                    <a:pt x="1528" y="70"/>
                    <a:pt x="1517" y="63"/>
                    <a:pt x="1501" y="63"/>
                  </a:cubicBezTo>
                  <a:cubicBezTo>
                    <a:pt x="1486" y="63"/>
                    <a:pt x="1471" y="72"/>
                    <a:pt x="1464" y="82"/>
                  </a:cubicBezTo>
                  <a:cubicBezTo>
                    <a:pt x="1464" y="172"/>
                    <a:pt x="1464" y="172"/>
                    <a:pt x="1464" y="172"/>
                  </a:cubicBezTo>
                  <a:cubicBezTo>
                    <a:pt x="1445" y="172"/>
                    <a:pt x="1445" y="172"/>
                    <a:pt x="1445" y="172"/>
                  </a:cubicBezTo>
                  <a:cubicBezTo>
                    <a:pt x="1445" y="49"/>
                    <a:pt x="1445" y="49"/>
                    <a:pt x="1445" y="49"/>
                  </a:cubicBezTo>
                  <a:cubicBezTo>
                    <a:pt x="1464" y="49"/>
                    <a:pt x="1464" y="49"/>
                    <a:pt x="1464" y="49"/>
                  </a:cubicBezTo>
                  <a:cubicBezTo>
                    <a:pt x="1464" y="67"/>
                    <a:pt x="1464" y="67"/>
                    <a:pt x="1464" y="67"/>
                  </a:cubicBezTo>
                  <a:cubicBezTo>
                    <a:pt x="1473" y="57"/>
                    <a:pt x="1490" y="46"/>
                    <a:pt x="1508" y="46"/>
                  </a:cubicBezTo>
                  <a:cubicBezTo>
                    <a:pt x="1534" y="46"/>
                    <a:pt x="1547" y="59"/>
                    <a:pt x="1547" y="86"/>
                  </a:cubicBezTo>
                  <a:cubicBezTo>
                    <a:pt x="1547" y="172"/>
                    <a:pt x="1547" y="172"/>
                    <a:pt x="1547" y="172"/>
                  </a:cubicBezTo>
                  <a:lnTo>
                    <a:pt x="1528" y="172"/>
                  </a:lnTo>
                  <a:close/>
                  <a:moveTo>
                    <a:pt x="1572" y="111"/>
                  </a:moveTo>
                  <a:cubicBezTo>
                    <a:pt x="1572" y="74"/>
                    <a:pt x="1596" y="46"/>
                    <a:pt x="1633" y="46"/>
                  </a:cubicBezTo>
                  <a:cubicBezTo>
                    <a:pt x="1655" y="46"/>
                    <a:pt x="1669" y="55"/>
                    <a:pt x="1678" y="68"/>
                  </a:cubicBezTo>
                  <a:cubicBezTo>
                    <a:pt x="1665" y="79"/>
                    <a:pt x="1665" y="79"/>
                    <a:pt x="1665" y="79"/>
                  </a:cubicBezTo>
                  <a:cubicBezTo>
                    <a:pt x="1657" y="68"/>
                    <a:pt x="1647" y="63"/>
                    <a:pt x="1634" y="63"/>
                  </a:cubicBezTo>
                  <a:cubicBezTo>
                    <a:pt x="1608" y="63"/>
                    <a:pt x="1592" y="83"/>
                    <a:pt x="1592" y="111"/>
                  </a:cubicBezTo>
                  <a:cubicBezTo>
                    <a:pt x="1592" y="138"/>
                    <a:pt x="1608" y="158"/>
                    <a:pt x="1634" y="158"/>
                  </a:cubicBezTo>
                  <a:cubicBezTo>
                    <a:pt x="1647" y="158"/>
                    <a:pt x="1657" y="153"/>
                    <a:pt x="1665" y="142"/>
                  </a:cubicBezTo>
                  <a:cubicBezTo>
                    <a:pt x="1678" y="154"/>
                    <a:pt x="1678" y="154"/>
                    <a:pt x="1678" y="154"/>
                  </a:cubicBezTo>
                  <a:cubicBezTo>
                    <a:pt x="1669" y="166"/>
                    <a:pt x="1655" y="175"/>
                    <a:pt x="1633" y="175"/>
                  </a:cubicBezTo>
                  <a:cubicBezTo>
                    <a:pt x="1596" y="175"/>
                    <a:pt x="1572" y="147"/>
                    <a:pt x="1572" y="111"/>
                  </a:cubicBezTo>
                  <a:close/>
                  <a:moveTo>
                    <a:pt x="1691" y="111"/>
                  </a:moveTo>
                  <a:cubicBezTo>
                    <a:pt x="1691" y="75"/>
                    <a:pt x="1717" y="46"/>
                    <a:pt x="1752" y="46"/>
                  </a:cubicBezTo>
                  <a:cubicBezTo>
                    <a:pt x="1789" y="46"/>
                    <a:pt x="1811" y="75"/>
                    <a:pt x="1811" y="112"/>
                  </a:cubicBezTo>
                  <a:cubicBezTo>
                    <a:pt x="1811" y="117"/>
                    <a:pt x="1811" y="117"/>
                    <a:pt x="1811" y="117"/>
                  </a:cubicBezTo>
                  <a:cubicBezTo>
                    <a:pt x="1711" y="117"/>
                    <a:pt x="1711" y="117"/>
                    <a:pt x="1711" y="117"/>
                  </a:cubicBezTo>
                  <a:cubicBezTo>
                    <a:pt x="1713" y="140"/>
                    <a:pt x="1729" y="159"/>
                    <a:pt x="1756" y="159"/>
                  </a:cubicBezTo>
                  <a:cubicBezTo>
                    <a:pt x="1769" y="159"/>
                    <a:pt x="1784" y="154"/>
                    <a:pt x="1793" y="144"/>
                  </a:cubicBezTo>
                  <a:cubicBezTo>
                    <a:pt x="1803" y="156"/>
                    <a:pt x="1803" y="156"/>
                    <a:pt x="1803" y="156"/>
                  </a:cubicBezTo>
                  <a:cubicBezTo>
                    <a:pt x="1790" y="169"/>
                    <a:pt x="1774" y="175"/>
                    <a:pt x="1754" y="175"/>
                  </a:cubicBezTo>
                  <a:cubicBezTo>
                    <a:pt x="1717" y="175"/>
                    <a:pt x="1691" y="149"/>
                    <a:pt x="1691" y="111"/>
                  </a:cubicBezTo>
                  <a:close/>
                  <a:moveTo>
                    <a:pt x="1751" y="62"/>
                  </a:moveTo>
                  <a:cubicBezTo>
                    <a:pt x="1725" y="62"/>
                    <a:pt x="1712" y="84"/>
                    <a:pt x="1711" y="103"/>
                  </a:cubicBezTo>
                  <a:cubicBezTo>
                    <a:pt x="1792" y="103"/>
                    <a:pt x="1792" y="103"/>
                    <a:pt x="1792" y="103"/>
                  </a:cubicBezTo>
                  <a:cubicBezTo>
                    <a:pt x="1792" y="85"/>
                    <a:pt x="1779" y="62"/>
                    <a:pt x="1751" y="62"/>
                  </a:cubicBezTo>
                  <a:close/>
                  <a:moveTo>
                    <a:pt x="1835" y="172"/>
                  </a:moveTo>
                  <a:cubicBezTo>
                    <a:pt x="1835" y="49"/>
                    <a:pt x="1835" y="49"/>
                    <a:pt x="1835" y="49"/>
                  </a:cubicBezTo>
                  <a:cubicBezTo>
                    <a:pt x="1854" y="49"/>
                    <a:pt x="1854" y="49"/>
                    <a:pt x="1854" y="49"/>
                  </a:cubicBezTo>
                  <a:cubicBezTo>
                    <a:pt x="1854" y="69"/>
                    <a:pt x="1854" y="69"/>
                    <a:pt x="1854" y="69"/>
                  </a:cubicBezTo>
                  <a:cubicBezTo>
                    <a:pt x="1864" y="56"/>
                    <a:pt x="1878" y="47"/>
                    <a:pt x="1895" y="47"/>
                  </a:cubicBezTo>
                  <a:cubicBezTo>
                    <a:pt x="1895" y="66"/>
                    <a:pt x="1895" y="66"/>
                    <a:pt x="1895" y="66"/>
                  </a:cubicBezTo>
                  <a:cubicBezTo>
                    <a:pt x="1893" y="66"/>
                    <a:pt x="1891" y="66"/>
                    <a:pt x="1887" y="66"/>
                  </a:cubicBezTo>
                  <a:cubicBezTo>
                    <a:pt x="1876" y="66"/>
                    <a:pt x="1860" y="75"/>
                    <a:pt x="1854" y="85"/>
                  </a:cubicBezTo>
                  <a:cubicBezTo>
                    <a:pt x="1854" y="172"/>
                    <a:pt x="1854" y="172"/>
                    <a:pt x="1854" y="172"/>
                  </a:cubicBezTo>
                  <a:lnTo>
                    <a:pt x="1835" y="172"/>
                  </a:lnTo>
                  <a:close/>
                  <a:moveTo>
                    <a:pt x="1901" y="119"/>
                  </a:moveTo>
                  <a:cubicBezTo>
                    <a:pt x="1901" y="102"/>
                    <a:pt x="1901" y="102"/>
                    <a:pt x="1901" y="102"/>
                  </a:cubicBezTo>
                  <a:cubicBezTo>
                    <a:pt x="1962" y="102"/>
                    <a:pt x="1962" y="102"/>
                    <a:pt x="1962" y="102"/>
                  </a:cubicBezTo>
                  <a:cubicBezTo>
                    <a:pt x="1962" y="119"/>
                    <a:pt x="1962" y="119"/>
                    <a:pt x="1962" y="119"/>
                  </a:cubicBezTo>
                  <a:lnTo>
                    <a:pt x="1901" y="119"/>
                  </a:lnTo>
                  <a:close/>
                  <a:moveTo>
                    <a:pt x="1988" y="172"/>
                  </a:moveTo>
                  <a:cubicBezTo>
                    <a:pt x="1988" y="66"/>
                    <a:pt x="1988" y="66"/>
                    <a:pt x="1988" y="66"/>
                  </a:cubicBezTo>
                  <a:cubicBezTo>
                    <a:pt x="1968" y="66"/>
                    <a:pt x="1968" y="66"/>
                    <a:pt x="1968" y="66"/>
                  </a:cubicBezTo>
                  <a:cubicBezTo>
                    <a:pt x="1968" y="49"/>
                    <a:pt x="1968" y="49"/>
                    <a:pt x="1968" y="49"/>
                  </a:cubicBezTo>
                  <a:cubicBezTo>
                    <a:pt x="1988" y="49"/>
                    <a:pt x="1988" y="49"/>
                    <a:pt x="1988" y="49"/>
                  </a:cubicBezTo>
                  <a:cubicBezTo>
                    <a:pt x="1988" y="40"/>
                    <a:pt x="1988" y="40"/>
                    <a:pt x="1988" y="40"/>
                  </a:cubicBezTo>
                  <a:cubicBezTo>
                    <a:pt x="1988" y="15"/>
                    <a:pt x="2002" y="0"/>
                    <a:pt x="2023" y="0"/>
                  </a:cubicBezTo>
                  <a:cubicBezTo>
                    <a:pt x="2033" y="0"/>
                    <a:pt x="2042" y="2"/>
                    <a:pt x="2049" y="9"/>
                  </a:cubicBezTo>
                  <a:cubicBezTo>
                    <a:pt x="2042" y="22"/>
                    <a:pt x="2042" y="22"/>
                    <a:pt x="2042" y="22"/>
                  </a:cubicBezTo>
                  <a:cubicBezTo>
                    <a:pt x="2037" y="18"/>
                    <a:pt x="2033" y="16"/>
                    <a:pt x="2026" y="16"/>
                  </a:cubicBezTo>
                  <a:cubicBezTo>
                    <a:pt x="2014" y="16"/>
                    <a:pt x="2007" y="24"/>
                    <a:pt x="2007" y="40"/>
                  </a:cubicBezTo>
                  <a:cubicBezTo>
                    <a:pt x="2007" y="49"/>
                    <a:pt x="2007" y="49"/>
                    <a:pt x="2007" y="49"/>
                  </a:cubicBezTo>
                  <a:cubicBezTo>
                    <a:pt x="2032" y="49"/>
                    <a:pt x="2032" y="49"/>
                    <a:pt x="2032" y="49"/>
                  </a:cubicBezTo>
                  <a:cubicBezTo>
                    <a:pt x="2032" y="66"/>
                    <a:pt x="2032" y="66"/>
                    <a:pt x="2032" y="66"/>
                  </a:cubicBezTo>
                  <a:cubicBezTo>
                    <a:pt x="2007" y="66"/>
                    <a:pt x="2007" y="66"/>
                    <a:pt x="2007" y="66"/>
                  </a:cubicBezTo>
                  <a:cubicBezTo>
                    <a:pt x="2007" y="172"/>
                    <a:pt x="2007" y="172"/>
                    <a:pt x="2007" y="172"/>
                  </a:cubicBezTo>
                  <a:lnTo>
                    <a:pt x="1988" y="172"/>
                  </a:lnTo>
                  <a:close/>
                  <a:moveTo>
                    <a:pt x="2048" y="172"/>
                  </a:moveTo>
                  <a:cubicBezTo>
                    <a:pt x="2048" y="49"/>
                    <a:pt x="2048" y="49"/>
                    <a:pt x="2048" y="49"/>
                  </a:cubicBezTo>
                  <a:cubicBezTo>
                    <a:pt x="2067" y="49"/>
                    <a:pt x="2067" y="49"/>
                    <a:pt x="2067" y="49"/>
                  </a:cubicBezTo>
                  <a:cubicBezTo>
                    <a:pt x="2067" y="69"/>
                    <a:pt x="2067" y="69"/>
                    <a:pt x="2067" y="69"/>
                  </a:cubicBezTo>
                  <a:cubicBezTo>
                    <a:pt x="2077" y="56"/>
                    <a:pt x="2091" y="47"/>
                    <a:pt x="2108" y="47"/>
                  </a:cubicBezTo>
                  <a:cubicBezTo>
                    <a:pt x="2108" y="66"/>
                    <a:pt x="2108" y="66"/>
                    <a:pt x="2108" y="66"/>
                  </a:cubicBezTo>
                  <a:cubicBezTo>
                    <a:pt x="2106" y="66"/>
                    <a:pt x="2104" y="66"/>
                    <a:pt x="2100" y="66"/>
                  </a:cubicBezTo>
                  <a:cubicBezTo>
                    <a:pt x="2089" y="66"/>
                    <a:pt x="2073" y="75"/>
                    <a:pt x="2067" y="85"/>
                  </a:cubicBezTo>
                  <a:cubicBezTo>
                    <a:pt x="2067" y="172"/>
                    <a:pt x="2067" y="172"/>
                    <a:pt x="2067" y="172"/>
                  </a:cubicBezTo>
                  <a:lnTo>
                    <a:pt x="2048" y="172"/>
                  </a:lnTo>
                  <a:close/>
                  <a:moveTo>
                    <a:pt x="2119" y="111"/>
                  </a:moveTo>
                  <a:cubicBezTo>
                    <a:pt x="2119" y="75"/>
                    <a:pt x="2144" y="46"/>
                    <a:pt x="2179" y="46"/>
                  </a:cubicBezTo>
                  <a:cubicBezTo>
                    <a:pt x="2216" y="46"/>
                    <a:pt x="2238" y="75"/>
                    <a:pt x="2238" y="112"/>
                  </a:cubicBezTo>
                  <a:cubicBezTo>
                    <a:pt x="2238" y="117"/>
                    <a:pt x="2238" y="117"/>
                    <a:pt x="2238" y="117"/>
                  </a:cubicBezTo>
                  <a:cubicBezTo>
                    <a:pt x="2139" y="117"/>
                    <a:pt x="2139" y="117"/>
                    <a:pt x="2139" y="117"/>
                  </a:cubicBezTo>
                  <a:cubicBezTo>
                    <a:pt x="2140" y="140"/>
                    <a:pt x="2156" y="159"/>
                    <a:pt x="2183" y="159"/>
                  </a:cubicBezTo>
                  <a:cubicBezTo>
                    <a:pt x="2197" y="159"/>
                    <a:pt x="2211" y="154"/>
                    <a:pt x="2221" y="144"/>
                  </a:cubicBezTo>
                  <a:cubicBezTo>
                    <a:pt x="2230" y="156"/>
                    <a:pt x="2230" y="156"/>
                    <a:pt x="2230" y="156"/>
                  </a:cubicBezTo>
                  <a:cubicBezTo>
                    <a:pt x="2218" y="169"/>
                    <a:pt x="2201" y="175"/>
                    <a:pt x="2181" y="175"/>
                  </a:cubicBezTo>
                  <a:cubicBezTo>
                    <a:pt x="2145" y="175"/>
                    <a:pt x="2119" y="149"/>
                    <a:pt x="2119" y="111"/>
                  </a:cubicBezTo>
                  <a:close/>
                  <a:moveTo>
                    <a:pt x="2179" y="62"/>
                  </a:moveTo>
                  <a:cubicBezTo>
                    <a:pt x="2153" y="62"/>
                    <a:pt x="2140" y="84"/>
                    <a:pt x="2139" y="103"/>
                  </a:cubicBezTo>
                  <a:cubicBezTo>
                    <a:pt x="2219" y="103"/>
                    <a:pt x="2219" y="103"/>
                    <a:pt x="2219" y="103"/>
                  </a:cubicBezTo>
                  <a:cubicBezTo>
                    <a:pt x="2219" y="85"/>
                    <a:pt x="2207" y="62"/>
                    <a:pt x="2179" y="62"/>
                  </a:cubicBezTo>
                  <a:close/>
                  <a:moveTo>
                    <a:pt x="2255" y="111"/>
                  </a:moveTo>
                  <a:cubicBezTo>
                    <a:pt x="2255" y="75"/>
                    <a:pt x="2281" y="46"/>
                    <a:pt x="2316" y="46"/>
                  </a:cubicBezTo>
                  <a:cubicBezTo>
                    <a:pt x="2353" y="46"/>
                    <a:pt x="2375" y="75"/>
                    <a:pt x="2375" y="112"/>
                  </a:cubicBezTo>
                  <a:cubicBezTo>
                    <a:pt x="2375" y="117"/>
                    <a:pt x="2375" y="117"/>
                    <a:pt x="2375" y="117"/>
                  </a:cubicBezTo>
                  <a:cubicBezTo>
                    <a:pt x="2275" y="117"/>
                    <a:pt x="2275" y="117"/>
                    <a:pt x="2275" y="117"/>
                  </a:cubicBezTo>
                  <a:cubicBezTo>
                    <a:pt x="2277" y="140"/>
                    <a:pt x="2293" y="159"/>
                    <a:pt x="2320" y="159"/>
                  </a:cubicBezTo>
                  <a:cubicBezTo>
                    <a:pt x="2334" y="159"/>
                    <a:pt x="2348" y="154"/>
                    <a:pt x="2357" y="144"/>
                  </a:cubicBezTo>
                  <a:cubicBezTo>
                    <a:pt x="2367" y="156"/>
                    <a:pt x="2367" y="156"/>
                    <a:pt x="2367" y="156"/>
                  </a:cubicBezTo>
                  <a:cubicBezTo>
                    <a:pt x="2354" y="169"/>
                    <a:pt x="2338" y="175"/>
                    <a:pt x="2318" y="175"/>
                  </a:cubicBezTo>
                  <a:cubicBezTo>
                    <a:pt x="2281" y="175"/>
                    <a:pt x="2255" y="149"/>
                    <a:pt x="2255" y="111"/>
                  </a:cubicBezTo>
                  <a:close/>
                  <a:moveTo>
                    <a:pt x="2316" y="62"/>
                  </a:moveTo>
                  <a:cubicBezTo>
                    <a:pt x="2289" y="62"/>
                    <a:pt x="2276" y="84"/>
                    <a:pt x="2275" y="103"/>
                  </a:cubicBezTo>
                  <a:cubicBezTo>
                    <a:pt x="2356" y="103"/>
                    <a:pt x="2356" y="103"/>
                    <a:pt x="2356" y="103"/>
                  </a:cubicBezTo>
                  <a:cubicBezTo>
                    <a:pt x="2356" y="85"/>
                    <a:pt x="2344" y="62"/>
                    <a:pt x="2316" y="62"/>
                  </a:cubicBezTo>
                  <a:close/>
                  <a:moveTo>
                    <a:pt x="2589" y="172"/>
                  </a:moveTo>
                  <a:cubicBezTo>
                    <a:pt x="2551" y="35"/>
                    <a:pt x="2551" y="35"/>
                    <a:pt x="2551" y="35"/>
                  </a:cubicBezTo>
                  <a:cubicBezTo>
                    <a:pt x="2514" y="172"/>
                    <a:pt x="2514" y="172"/>
                    <a:pt x="2514" y="172"/>
                  </a:cubicBezTo>
                  <a:cubicBezTo>
                    <a:pt x="2491" y="172"/>
                    <a:pt x="2491" y="172"/>
                    <a:pt x="2491" y="172"/>
                  </a:cubicBezTo>
                  <a:cubicBezTo>
                    <a:pt x="2443" y="3"/>
                    <a:pt x="2443" y="3"/>
                    <a:pt x="2443" y="3"/>
                  </a:cubicBezTo>
                  <a:cubicBezTo>
                    <a:pt x="2466" y="3"/>
                    <a:pt x="2466" y="3"/>
                    <a:pt x="2466" y="3"/>
                  </a:cubicBezTo>
                  <a:cubicBezTo>
                    <a:pt x="2504" y="144"/>
                    <a:pt x="2504" y="144"/>
                    <a:pt x="2504" y="144"/>
                  </a:cubicBezTo>
                  <a:cubicBezTo>
                    <a:pt x="2543" y="3"/>
                    <a:pt x="2543" y="3"/>
                    <a:pt x="2543" y="3"/>
                  </a:cubicBezTo>
                  <a:cubicBezTo>
                    <a:pt x="2560" y="3"/>
                    <a:pt x="2560" y="3"/>
                    <a:pt x="2560" y="3"/>
                  </a:cubicBezTo>
                  <a:cubicBezTo>
                    <a:pt x="2599" y="144"/>
                    <a:pt x="2599" y="144"/>
                    <a:pt x="2599" y="144"/>
                  </a:cubicBezTo>
                  <a:cubicBezTo>
                    <a:pt x="2637" y="3"/>
                    <a:pt x="2637" y="3"/>
                    <a:pt x="2637" y="3"/>
                  </a:cubicBezTo>
                  <a:cubicBezTo>
                    <a:pt x="2660" y="3"/>
                    <a:pt x="2660" y="3"/>
                    <a:pt x="2660" y="3"/>
                  </a:cubicBezTo>
                  <a:cubicBezTo>
                    <a:pt x="2612" y="172"/>
                    <a:pt x="2612" y="172"/>
                    <a:pt x="2612" y="172"/>
                  </a:cubicBezTo>
                  <a:lnTo>
                    <a:pt x="2589" y="172"/>
                  </a:lnTo>
                  <a:close/>
                  <a:moveTo>
                    <a:pt x="2659" y="111"/>
                  </a:moveTo>
                  <a:cubicBezTo>
                    <a:pt x="2659" y="75"/>
                    <a:pt x="2683" y="46"/>
                    <a:pt x="2720" y="46"/>
                  </a:cubicBezTo>
                  <a:cubicBezTo>
                    <a:pt x="2757" y="46"/>
                    <a:pt x="2781" y="75"/>
                    <a:pt x="2781" y="111"/>
                  </a:cubicBezTo>
                  <a:cubicBezTo>
                    <a:pt x="2781" y="146"/>
                    <a:pt x="2757" y="175"/>
                    <a:pt x="2720" y="175"/>
                  </a:cubicBezTo>
                  <a:cubicBezTo>
                    <a:pt x="2683" y="175"/>
                    <a:pt x="2659" y="146"/>
                    <a:pt x="2659" y="111"/>
                  </a:cubicBezTo>
                  <a:close/>
                  <a:moveTo>
                    <a:pt x="2761" y="111"/>
                  </a:moveTo>
                  <a:cubicBezTo>
                    <a:pt x="2761" y="86"/>
                    <a:pt x="2746" y="63"/>
                    <a:pt x="2720" y="63"/>
                  </a:cubicBezTo>
                  <a:cubicBezTo>
                    <a:pt x="2694" y="63"/>
                    <a:pt x="2679" y="86"/>
                    <a:pt x="2679" y="111"/>
                  </a:cubicBezTo>
                  <a:cubicBezTo>
                    <a:pt x="2679" y="136"/>
                    <a:pt x="2694" y="158"/>
                    <a:pt x="2720" y="158"/>
                  </a:cubicBezTo>
                  <a:cubicBezTo>
                    <a:pt x="2746" y="158"/>
                    <a:pt x="2761" y="136"/>
                    <a:pt x="2761" y="111"/>
                  </a:cubicBezTo>
                  <a:close/>
                  <a:moveTo>
                    <a:pt x="2805" y="172"/>
                  </a:moveTo>
                  <a:cubicBezTo>
                    <a:pt x="2805" y="49"/>
                    <a:pt x="2805" y="49"/>
                    <a:pt x="2805" y="49"/>
                  </a:cubicBezTo>
                  <a:cubicBezTo>
                    <a:pt x="2824" y="49"/>
                    <a:pt x="2824" y="49"/>
                    <a:pt x="2824" y="49"/>
                  </a:cubicBezTo>
                  <a:cubicBezTo>
                    <a:pt x="2824" y="69"/>
                    <a:pt x="2824" y="69"/>
                    <a:pt x="2824" y="69"/>
                  </a:cubicBezTo>
                  <a:cubicBezTo>
                    <a:pt x="2834" y="56"/>
                    <a:pt x="2849" y="47"/>
                    <a:pt x="2865" y="47"/>
                  </a:cubicBezTo>
                  <a:cubicBezTo>
                    <a:pt x="2865" y="66"/>
                    <a:pt x="2865" y="66"/>
                    <a:pt x="2865" y="66"/>
                  </a:cubicBezTo>
                  <a:cubicBezTo>
                    <a:pt x="2863" y="66"/>
                    <a:pt x="2861" y="66"/>
                    <a:pt x="2858" y="66"/>
                  </a:cubicBezTo>
                  <a:cubicBezTo>
                    <a:pt x="2846" y="66"/>
                    <a:pt x="2830" y="75"/>
                    <a:pt x="2824" y="85"/>
                  </a:cubicBezTo>
                  <a:cubicBezTo>
                    <a:pt x="2824" y="172"/>
                    <a:pt x="2824" y="172"/>
                    <a:pt x="2824" y="172"/>
                  </a:cubicBezTo>
                  <a:lnTo>
                    <a:pt x="2805" y="172"/>
                  </a:lnTo>
                  <a:close/>
                  <a:moveTo>
                    <a:pt x="2883" y="172"/>
                  </a:moveTo>
                  <a:cubicBezTo>
                    <a:pt x="2883" y="3"/>
                    <a:pt x="2883" y="3"/>
                    <a:pt x="2883" y="3"/>
                  </a:cubicBezTo>
                  <a:cubicBezTo>
                    <a:pt x="2902" y="3"/>
                    <a:pt x="2902" y="3"/>
                    <a:pt x="2902" y="3"/>
                  </a:cubicBezTo>
                  <a:cubicBezTo>
                    <a:pt x="2902" y="172"/>
                    <a:pt x="2902" y="172"/>
                    <a:pt x="2902" y="172"/>
                  </a:cubicBezTo>
                  <a:lnTo>
                    <a:pt x="2883" y="172"/>
                  </a:lnTo>
                  <a:close/>
                  <a:moveTo>
                    <a:pt x="3023" y="172"/>
                  </a:moveTo>
                  <a:cubicBezTo>
                    <a:pt x="3023" y="154"/>
                    <a:pt x="3023" y="154"/>
                    <a:pt x="3023" y="154"/>
                  </a:cubicBezTo>
                  <a:cubicBezTo>
                    <a:pt x="3014" y="166"/>
                    <a:pt x="2999" y="175"/>
                    <a:pt x="2981" y="175"/>
                  </a:cubicBezTo>
                  <a:cubicBezTo>
                    <a:pt x="2949" y="175"/>
                    <a:pt x="2927" y="151"/>
                    <a:pt x="2927" y="111"/>
                  </a:cubicBezTo>
                  <a:cubicBezTo>
                    <a:pt x="2927" y="72"/>
                    <a:pt x="2949" y="46"/>
                    <a:pt x="2981" y="46"/>
                  </a:cubicBezTo>
                  <a:cubicBezTo>
                    <a:pt x="2998" y="46"/>
                    <a:pt x="3013" y="54"/>
                    <a:pt x="3023" y="68"/>
                  </a:cubicBezTo>
                  <a:cubicBezTo>
                    <a:pt x="3023" y="3"/>
                    <a:pt x="3023" y="3"/>
                    <a:pt x="3023" y="3"/>
                  </a:cubicBezTo>
                  <a:cubicBezTo>
                    <a:pt x="3042" y="3"/>
                    <a:pt x="3042" y="3"/>
                    <a:pt x="3042" y="3"/>
                  </a:cubicBezTo>
                  <a:cubicBezTo>
                    <a:pt x="3042" y="172"/>
                    <a:pt x="3042" y="172"/>
                    <a:pt x="3042" y="172"/>
                  </a:cubicBezTo>
                  <a:lnTo>
                    <a:pt x="3023" y="172"/>
                  </a:lnTo>
                  <a:close/>
                  <a:moveTo>
                    <a:pt x="3023" y="139"/>
                  </a:moveTo>
                  <a:cubicBezTo>
                    <a:pt x="3023" y="83"/>
                    <a:pt x="3023" y="83"/>
                    <a:pt x="3023" y="83"/>
                  </a:cubicBezTo>
                  <a:cubicBezTo>
                    <a:pt x="3016" y="72"/>
                    <a:pt x="3001" y="63"/>
                    <a:pt x="2986" y="63"/>
                  </a:cubicBezTo>
                  <a:cubicBezTo>
                    <a:pt x="2961" y="63"/>
                    <a:pt x="2947" y="84"/>
                    <a:pt x="2947" y="111"/>
                  </a:cubicBezTo>
                  <a:cubicBezTo>
                    <a:pt x="2947" y="138"/>
                    <a:pt x="2961" y="158"/>
                    <a:pt x="2986" y="158"/>
                  </a:cubicBezTo>
                  <a:cubicBezTo>
                    <a:pt x="3001" y="158"/>
                    <a:pt x="3016" y="149"/>
                    <a:pt x="3023" y="139"/>
                  </a:cubicBezTo>
                  <a:close/>
                  <a:moveTo>
                    <a:pt x="3070" y="161"/>
                  </a:moveTo>
                  <a:cubicBezTo>
                    <a:pt x="3070" y="153"/>
                    <a:pt x="3076" y="147"/>
                    <a:pt x="3084" y="147"/>
                  </a:cubicBezTo>
                  <a:cubicBezTo>
                    <a:pt x="3091" y="147"/>
                    <a:pt x="3098" y="153"/>
                    <a:pt x="3098" y="161"/>
                  </a:cubicBezTo>
                  <a:cubicBezTo>
                    <a:pt x="3098" y="168"/>
                    <a:pt x="3091" y="175"/>
                    <a:pt x="3084" y="175"/>
                  </a:cubicBezTo>
                  <a:cubicBezTo>
                    <a:pt x="3076" y="175"/>
                    <a:pt x="3070" y="168"/>
                    <a:pt x="3070"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4" name="Freeform 6"/>
            <p:cNvSpPr>
              <a:spLocks noEditPoints="1"/>
            </p:cNvSpPr>
            <p:nvPr/>
          </p:nvSpPr>
          <p:spPr bwMode="auto">
            <a:xfrm>
              <a:off x="2993" y="950"/>
              <a:ext cx="1921" cy="108"/>
            </a:xfrm>
            <a:custGeom>
              <a:avLst/>
              <a:gdLst>
                <a:gd name="T0" fmla="*/ 146 w 3965"/>
                <a:gd name="T1" fmla="*/ 88 h 222"/>
                <a:gd name="T2" fmla="*/ 277 w 3965"/>
                <a:gd name="T3" fmla="*/ 92 h 222"/>
                <a:gd name="T4" fmla="*/ 213 w 3965"/>
                <a:gd name="T5" fmla="*/ 50 h 222"/>
                <a:gd name="T6" fmla="*/ 321 w 3965"/>
                <a:gd name="T7" fmla="*/ 111 h 222"/>
                <a:gd name="T8" fmla="*/ 423 w 3965"/>
                <a:gd name="T9" fmla="*/ 144 h 222"/>
                <a:gd name="T10" fmla="*/ 421 w 3965"/>
                <a:gd name="T11" fmla="*/ 103 h 222"/>
                <a:gd name="T12" fmla="*/ 593 w 3965"/>
                <a:gd name="T13" fmla="*/ 105 h 222"/>
                <a:gd name="T14" fmla="*/ 546 w 3965"/>
                <a:gd name="T15" fmla="*/ 22 h 222"/>
                <a:gd name="T16" fmla="*/ 776 w 3965"/>
                <a:gd name="T17" fmla="*/ 112 h 222"/>
                <a:gd name="T18" fmla="*/ 719 w 3965"/>
                <a:gd name="T19" fmla="*/ 175 h 222"/>
                <a:gd name="T20" fmla="*/ 800 w 3965"/>
                <a:gd name="T21" fmla="*/ 172 h 222"/>
                <a:gd name="T22" fmla="*/ 853 w 3965"/>
                <a:gd name="T23" fmla="*/ 66 h 222"/>
                <a:gd name="T24" fmla="*/ 917 w 3965"/>
                <a:gd name="T25" fmla="*/ 160 h 222"/>
                <a:gd name="T26" fmla="*/ 916 w 3965"/>
                <a:gd name="T27" fmla="*/ 62 h 222"/>
                <a:gd name="T28" fmla="*/ 1043 w 3965"/>
                <a:gd name="T29" fmla="*/ 46 h 222"/>
                <a:gd name="T30" fmla="*/ 1002 w 3965"/>
                <a:gd name="T31" fmla="*/ 111 h 222"/>
                <a:gd name="T32" fmla="*/ 1148 w 3965"/>
                <a:gd name="T33" fmla="*/ 83 h 222"/>
                <a:gd name="T34" fmla="*/ 1191 w 3965"/>
                <a:gd name="T35" fmla="*/ 46 h 222"/>
                <a:gd name="T36" fmla="*/ 1274 w 3965"/>
                <a:gd name="T37" fmla="*/ 173 h 222"/>
                <a:gd name="T38" fmla="*/ 1368 w 3965"/>
                <a:gd name="T39" fmla="*/ 88 h 222"/>
                <a:gd name="T40" fmla="*/ 1452 w 3965"/>
                <a:gd name="T41" fmla="*/ 19 h 222"/>
                <a:gd name="T42" fmla="*/ 1617 w 3965"/>
                <a:gd name="T43" fmla="*/ 63 h 222"/>
                <a:gd name="T44" fmla="*/ 1581 w 3965"/>
                <a:gd name="T45" fmla="*/ 67 h 222"/>
                <a:gd name="T46" fmla="*/ 1749 w 3965"/>
                <a:gd name="T47" fmla="*/ 46 h 222"/>
                <a:gd name="T48" fmla="*/ 1800 w 3965"/>
                <a:gd name="T49" fmla="*/ 157 h 222"/>
                <a:gd name="T50" fmla="*/ 1749 w 3965"/>
                <a:gd name="T51" fmla="*/ 62 h 222"/>
                <a:gd name="T52" fmla="*/ 1892 w 3965"/>
                <a:gd name="T53" fmla="*/ 172 h 222"/>
                <a:gd name="T54" fmla="*/ 2015 w 3965"/>
                <a:gd name="T55" fmla="*/ 88 h 222"/>
                <a:gd name="T56" fmla="*/ 2063 w 3965"/>
                <a:gd name="T57" fmla="*/ 172 h 222"/>
                <a:gd name="T58" fmla="*/ 2113 w 3965"/>
                <a:gd name="T59" fmla="*/ 142 h 222"/>
                <a:gd name="T60" fmla="*/ 2189 w 3965"/>
                <a:gd name="T61" fmla="*/ 77 h 222"/>
                <a:gd name="T62" fmla="*/ 2219 w 3965"/>
                <a:gd name="T63" fmla="*/ 111 h 222"/>
                <a:gd name="T64" fmla="*/ 2281 w 3965"/>
                <a:gd name="T65" fmla="*/ 158 h 222"/>
                <a:gd name="T66" fmla="*/ 2399 w 3965"/>
                <a:gd name="T67" fmla="*/ 46 h 222"/>
                <a:gd name="T68" fmla="*/ 2358 w 3965"/>
                <a:gd name="T69" fmla="*/ 111 h 222"/>
                <a:gd name="T70" fmla="*/ 2528 w 3965"/>
                <a:gd name="T71" fmla="*/ 150 h 222"/>
                <a:gd name="T72" fmla="*/ 2656 w 3965"/>
                <a:gd name="T73" fmla="*/ 46 h 222"/>
                <a:gd name="T74" fmla="*/ 2707 w 3965"/>
                <a:gd name="T75" fmla="*/ 157 h 222"/>
                <a:gd name="T76" fmla="*/ 2656 w 3965"/>
                <a:gd name="T77" fmla="*/ 62 h 222"/>
                <a:gd name="T78" fmla="*/ 2799 w 3965"/>
                <a:gd name="T79" fmla="*/ 67 h 222"/>
                <a:gd name="T80" fmla="*/ 2823 w 3965"/>
                <a:gd name="T81" fmla="*/ 205 h 222"/>
                <a:gd name="T82" fmla="*/ 2901 w 3965"/>
                <a:gd name="T83" fmla="*/ 50 h 222"/>
                <a:gd name="T84" fmla="*/ 3071 w 3965"/>
                <a:gd name="T85" fmla="*/ 172 h 222"/>
                <a:gd name="T86" fmla="*/ 3071 w 3965"/>
                <a:gd name="T87" fmla="*/ 89 h 222"/>
                <a:gd name="T88" fmla="*/ 3090 w 3965"/>
                <a:gd name="T89" fmla="*/ 172 h 222"/>
                <a:gd name="T90" fmla="*/ 3037 w 3965"/>
                <a:gd name="T91" fmla="*/ 162 h 222"/>
                <a:gd name="T92" fmla="*/ 3126 w 3965"/>
                <a:gd name="T93" fmla="*/ 50 h 222"/>
                <a:gd name="T94" fmla="*/ 3145 w 3965"/>
                <a:gd name="T95" fmla="*/ 66 h 222"/>
                <a:gd name="T96" fmla="*/ 3126 w 3965"/>
                <a:gd name="T97" fmla="*/ 147 h 222"/>
                <a:gd name="T98" fmla="*/ 3326 w 3965"/>
                <a:gd name="T99" fmla="*/ 111 h 222"/>
                <a:gd name="T100" fmla="*/ 3345 w 3965"/>
                <a:gd name="T101" fmla="*/ 88 h 222"/>
                <a:gd name="T102" fmla="*/ 3262 w 3965"/>
                <a:gd name="T103" fmla="*/ 135 h 222"/>
                <a:gd name="T104" fmla="*/ 3406 w 3965"/>
                <a:gd name="T105" fmla="*/ 3 h 222"/>
                <a:gd name="T106" fmla="*/ 3552 w 3965"/>
                <a:gd name="T107" fmla="*/ 19 h 222"/>
                <a:gd name="T108" fmla="*/ 3556 w 3965"/>
                <a:gd name="T109" fmla="*/ 50 h 222"/>
                <a:gd name="T110" fmla="*/ 3732 w 3965"/>
                <a:gd name="T111" fmla="*/ 63 h 222"/>
                <a:gd name="T112" fmla="*/ 3626 w 3965"/>
                <a:gd name="T113" fmla="*/ 83 h 222"/>
                <a:gd name="T114" fmla="*/ 3665 w 3965"/>
                <a:gd name="T115" fmla="*/ 46 h 222"/>
                <a:gd name="T116" fmla="*/ 3798 w 3965"/>
                <a:gd name="T117" fmla="*/ 111 h 222"/>
                <a:gd name="T118" fmla="*/ 3901 w 3965"/>
                <a:gd name="T119" fmla="*/ 144 h 222"/>
                <a:gd name="T120" fmla="*/ 3899 w 3965"/>
                <a:gd name="T121" fmla="*/ 103 h 222"/>
                <a:gd name="T122" fmla="*/ 3937 w 3965"/>
                <a:gd name="T123" fmla="*/ 161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965" h="222">
                  <a:moveTo>
                    <a:pt x="0" y="88"/>
                  </a:moveTo>
                  <a:cubicBezTo>
                    <a:pt x="0" y="38"/>
                    <a:pt x="34" y="0"/>
                    <a:pt x="84" y="0"/>
                  </a:cubicBezTo>
                  <a:cubicBezTo>
                    <a:pt x="134" y="0"/>
                    <a:pt x="168" y="38"/>
                    <a:pt x="168" y="88"/>
                  </a:cubicBezTo>
                  <a:cubicBezTo>
                    <a:pt x="168" y="138"/>
                    <a:pt x="134" y="175"/>
                    <a:pt x="84" y="175"/>
                  </a:cubicBezTo>
                  <a:cubicBezTo>
                    <a:pt x="34" y="175"/>
                    <a:pt x="0" y="138"/>
                    <a:pt x="0" y="88"/>
                  </a:cubicBezTo>
                  <a:close/>
                  <a:moveTo>
                    <a:pt x="146" y="88"/>
                  </a:moveTo>
                  <a:cubicBezTo>
                    <a:pt x="146" y="48"/>
                    <a:pt x="122" y="19"/>
                    <a:pt x="84" y="19"/>
                  </a:cubicBezTo>
                  <a:cubicBezTo>
                    <a:pt x="46" y="19"/>
                    <a:pt x="22" y="48"/>
                    <a:pt x="22" y="88"/>
                  </a:cubicBezTo>
                  <a:cubicBezTo>
                    <a:pt x="22" y="127"/>
                    <a:pt x="46" y="157"/>
                    <a:pt x="84" y="157"/>
                  </a:cubicBezTo>
                  <a:cubicBezTo>
                    <a:pt x="122" y="157"/>
                    <a:pt x="146" y="127"/>
                    <a:pt x="146" y="88"/>
                  </a:cubicBezTo>
                  <a:close/>
                  <a:moveTo>
                    <a:pt x="277" y="172"/>
                  </a:moveTo>
                  <a:cubicBezTo>
                    <a:pt x="277" y="92"/>
                    <a:pt x="277" y="92"/>
                    <a:pt x="277" y="92"/>
                  </a:cubicBezTo>
                  <a:cubicBezTo>
                    <a:pt x="277" y="70"/>
                    <a:pt x="266" y="63"/>
                    <a:pt x="250" y="63"/>
                  </a:cubicBezTo>
                  <a:cubicBezTo>
                    <a:pt x="235" y="63"/>
                    <a:pt x="220" y="73"/>
                    <a:pt x="213" y="83"/>
                  </a:cubicBezTo>
                  <a:cubicBezTo>
                    <a:pt x="213" y="172"/>
                    <a:pt x="213" y="172"/>
                    <a:pt x="213" y="172"/>
                  </a:cubicBezTo>
                  <a:cubicBezTo>
                    <a:pt x="194" y="172"/>
                    <a:pt x="194" y="172"/>
                    <a:pt x="194" y="172"/>
                  </a:cubicBezTo>
                  <a:cubicBezTo>
                    <a:pt x="194" y="50"/>
                    <a:pt x="194" y="50"/>
                    <a:pt x="194" y="50"/>
                  </a:cubicBezTo>
                  <a:cubicBezTo>
                    <a:pt x="213" y="50"/>
                    <a:pt x="213" y="50"/>
                    <a:pt x="213" y="50"/>
                  </a:cubicBezTo>
                  <a:cubicBezTo>
                    <a:pt x="213" y="67"/>
                    <a:pt x="213" y="67"/>
                    <a:pt x="213" y="67"/>
                  </a:cubicBezTo>
                  <a:cubicBezTo>
                    <a:pt x="222" y="57"/>
                    <a:pt x="239" y="46"/>
                    <a:pt x="257" y="46"/>
                  </a:cubicBezTo>
                  <a:cubicBezTo>
                    <a:pt x="283" y="46"/>
                    <a:pt x="296" y="59"/>
                    <a:pt x="296" y="86"/>
                  </a:cubicBezTo>
                  <a:cubicBezTo>
                    <a:pt x="296" y="172"/>
                    <a:pt x="296" y="172"/>
                    <a:pt x="296" y="172"/>
                  </a:cubicBezTo>
                  <a:lnTo>
                    <a:pt x="277" y="172"/>
                  </a:lnTo>
                  <a:close/>
                  <a:moveTo>
                    <a:pt x="321" y="111"/>
                  </a:moveTo>
                  <a:cubicBezTo>
                    <a:pt x="321" y="75"/>
                    <a:pt x="346" y="46"/>
                    <a:pt x="381" y="46"/>
                  </a:cubicBezTo>
                  <a:cubicBezTo>
                    <a:pt x="418" y="46"/>
                    <a:pt x="440" y="75"/>
                    <a:pt x="440" y="112"/>
                  </a:cubicBezTo>
                  <a:cubicBezTo>
                    <a:pt x="440" y="117"/>
                    <a:pt x="440" y="117"/>
                    <a:pt x="440" y="117"/>
                  </a:cubicBezTo>
                  <a:cubicBezTo>
                    <a:pt x="341" y="117"/>
                    <a:pt x="341" y="117"/>
                    <a:pt x="341" y="117"/>
                  </a:cubicBezTo>
                  <a:cubicBezTo>
                    <a:pt x="342" y="140"/>
                    <a:pt x="359" y="160"/>
                    <a:pt x="385" y="160"/>
                  </a:cubicBezTo>
                  <a:cubicBezTo>
                    <a:pt x="399" y="160"/>
                    <a:pt x="413" y="154"/>
                    <a:pt x="423" y="144"/>
                  </a:cubicBezTo>
                  <a:cubicBezTo>
                    <a:pt x="432" y="157"/>
                    <a:pt x="432" y="157"/>
                    <a:pt x="432" y="157"/>
                  </a:cubicBezTo>
                  <a:cubicBezTo>
                    <a:pt x="420" y="169"/>
                    <a:pt x="403" y="175"/>
                    <a:pt x="383" y="175"/>
                  </a:cubicBezTo>
                  <a:cubicBezTo>
                    <a:pt x="347" y="175"/>
                    <a:pt x="321" y="149"/>
                    <a:pt x="321" y="111"/>
                  </a:cubicBezTo>
                  <a:close/>
                  <a:moveTo>
                    <a:pt x="381" y="62"/>
                  </a:moveTo>
                  <a:cubicBezTo>
                    <a:pt x="355" y="62"/>
                    <a:pt x="342" y="84"/>
                    <a:pt x="341" y="103"/>
                  </a:cubicBezTo>
                  <a:cubicBezTo>
                    <a:pt x="421" y="103"/>
                    <a:pt x="421" y="103"/>
                    <a:pt x="421" y="103"/>
                  </a:cubicBezTo>
                  <a:cubicBezTo>
                    <a:pt x="421" y="85"/>
                    <a:pt x="409" y="62"/>
                    <a:pt x="381" y="62"/>
                  </a:cubicBezTo>
                  <a:close/>
                  <a:moveTo>
                    <a:pt x="525" y="172"/>
                  </a:moveTo>
                  <a:cubicBezTo>
                    <a:pt x="525" y="3"/>
                    <a:pt x="525" y="3"/>
                    <a:pt x="525" y="3"/>
                  </a:cubicBezTo>
                  <a:cubicBezTo>
                    <a:pt x="593" y="3"/>
                    <a:pt x="593" y="3"/>
                    <a:pt x="593" y="3"/>
                  </a:cubicBezTo>
                  <a:cubicBezTo>
                    <a:pt x="627" y="3"/>
                    <a:pt x="646" y="26"/>
                    <a:pt x="646" y="54"/>
                  </a:cubicBezTo>
                  <a:cubicBezTo>
                    <a:pt x="646" y="82"/>
                    <a:pt x="626" y="105"/>
                    <a:pt x="593" y="105"/>
                  </a:cubicBezTo>
                  <a:cubicBezTo>
                    <a:pt x="546" y="105"/>
                    <a:pt x="546" y="105"/>
                    <a:pt x="546" y="105"/>
                  </a:cubicBezTo>
                  <a:cubicBezTo>
                    <a:pt x="546" y="172"/>
                    <a:pt x="546" y="172"/>
                    <a:pt x="546" y="172"/>
                  </a:cubicBezTo>
                  <a:lnTo>
                    <a:pt x="525" y="172"/>
                  </a:lnTo>
                  <a:close/>
                  <a:moveTo>
                    <a:pt x="624" y="54"/>
                  </a:moveTo>
                  <a:cubicBezTo>
                    <a:pt x="624" y="35"/>
                    <a:pt x="610" y="22"/>
                    <a:pt x="590" y="22"/>
                  </a:cubicBezTo>
                  <a:cubicBezTo>
                    <a:pt x="546" y="22"/>
                    <a:pt x="546" y="22"/>
                    <a:pt x="546" y="22"/>
                  </a:cubicBezTo>
                  <a:cubicBezTo>
                    <a:pt x="546" y="86"/>
                    <a:pt x="546" y="86"/>
                    <a:pt x="546" y="86"/>
                  </a:cubicBezTo>
                  <a:cubicBezTo>
                    <a:pt x="590" y="86"/>
                    <a:pt x="590" y="86"/>
                    <a:pt x="590" y="86"/>
                  </a:cubicBezTo>
                  <a:cubicBezTo>
                    <a:pt x="610" y="86"/>
                    <a:pt x="624" y="73"/>
                    <a:pt x="624" y="54"/>
                  </a:cubicBezTo>
                  <a:close/>
                  <a:moveTo>
                    <a:pt x="656" y="111"/>
                  </a:moveTo>
                  <a:cubicBezTo>
                    <a:pt x="656" y="75"/>
                    <a:pt x="682" y="46"/>
                    <a:pt x="717" y="46"/>
                  </a:cubicBezTo>
                  <a:cubicBezTo>
                    <a:pt x="754" y="46"/>
                    <a:pt x="776" y="75"/>
                    <a:pt x="776" y="112"/>
                  </a:cubicBezTo>
                  <a:cubicBezTo>
                    <a:pt x="776" y="117"/>
                    <a:pt x="776" y="117"/>
                    <a:pt x="776" y="117"/>
                  </a:cubicBezTo>
                  <a:cubicBezTo>
                    <a:pt x="676" y="117"/>
                    <a:pt x="676" y="117"/>
                    <a:pt x="676" y="117"/>
                  </a:cubicBezTo>
                  <a:cubicBezTo>
                    <a:pt x="678" y="140"/>
                    <a:pt x="694" y="160"/>
                    <a:pt x="721" y="160"/>
                  </a:cubicBezTo>
                  <a:cubicBezTo>
                    <a:pt x="735" y="160"/>
                    <a:pt x="749" y="154"/>
                    <a:pt x="758" y="144"/>
                  </a:cubicBezTo>
                  <a:cubicBezTo>
                    <a:pt x="768" y="157"/>
                    <a:pt x="768" y="157"/>
                    <a:pt x="768" y="157"/>
                  </a:cubicBezTo>
                  <a:cubicBezTo>
                    <a:pt x="755" y="169"/>
                    <a:pt x="739" y="175"/>
                    <a:pt x="719" y="175"/>
                  </a:cubicBezTo>
                  <a:cubicBezTo>
                    <a:pt x="682" y="175"/>
                    <a:pt x="656" y="149"/>
                    <a:pt x="656" y="111"/>
                  </a:cubicBezTo>
                  <a:close/>
                  <a:moveTo>
                    <a:pt x="717" y="62"/>
                  </a:moveTo>
                  <a:cubicBezTo>
                    <a:pt x="690" y="62"/>
                    <a:pt x="677" y="84"/>
                    <a:pt x="676" y="103"/>
                  </a:cubicBezTo>
                  <a:cubicBezTo>
                    <a:pt x="757" y="103"/>
                    <a:pt x="757" y="103"/>
                    <a:pt x="757" y="103"/>
                  </a:cubicBezTo>
                  <a:cubicBezTo>
                    <a:pt x="757" y="85"/>
                    <a:pt x="745" y="62"/>
                    <a:pt x="717" y="62"/>
                  </a:cubicBezTo>
                  <a:close/>
                  <a:moveTo>
                    <a:pt x="800" y="172"/>
                  </a:moveTo>
                  <a:cubicBezTo>
                    <a:pt x="800" y="50"/>
                    <a:pt x="800" y="50"/>
                    <a:pt x="800" y="50"/>
                  </a:cubicBezTo>
                  <a:cubicBezTo>
                    <a:pt x="819" y="50"/>
                    <a:pt x="819" y="50"/>
                    <a:pt x="819" y="50"/>
                  </a:cubicBezTo>
                  <a:cubicBezTo>
                    <a:pt x="819" y="69"/>
                    <a:pt x="819" y="69"/>
                    <a:pt x="819" y="69"/>
                  </a:cubicBezTo>
                  <a:cubicBezTo>
                    <a:pt x="829" y="56"/>
                    <a:pt x="843" y="47"/>
                    <a:pt x="860" y="47"/>
                  </a:cubicBezTo>
                  <a:cubicBezTo>
                    <a:pt x="860" y="67"/>
                    <a:pt x="860" y="67"/>
                    <a:pt x="860" y="67"/>
                  </a:cubicBezTo>
                  <a:cubicBezTo>
                    <a:pt x="858" y="66"/>
                    <a:pt x="856" y="66"/>
                    <a:pt x="853" y="66"/>
                  </a:cubicBezTo>
                  <a:cubicBezTo>
                    <a:pt x="841" y="66"/>
                    <a:pt x="825" y="75"/>
                    <a:pt x="819" y="85"/>
                  </a:cubicBezTo>
                  <a:cubicBezTo>
                    <a:pt x="819" y="172"/>
                    <a:pt x="819" y="172"/>
                    <a:pt x="819" y="172"/>
                  </a:cubicBezTo>
                  <a:lnTo>
                    <a:pt x="800" y="172"/>
                  </a:lnTo>
                  <a:close/>
                  <a:moveTo>
                    <a:pt x="867" y="156"/>
                  </a:moveTo>
                  <a:cubicBezTo>
                    <a:pt x="877" y="142"/>
                    <a:pt x="877" y="142"/>
                    <a:pt x="877" y="142"/>
                  </a:cubicBezTo>
                  <a:cubicBezTo>
                    <a:pt x="885" y="152"/>
                    <a:pt x="901" y="160"/>
                    <a:pt x="917" y="160"/>
                  </a:cubicBezTo>
                  <a:cubicBezTo>
                    <a:pt x="936" y="160"/>
                    <a:pt x="946" y="151"/>
                    <a:pt x="946" y="139"/>
                  </a:cubicBezTo>
                  <a:cubicBezTo>
                    <a:pt x="946" y="109"/>
                    <a:pt x="870" y="127"/>
                    <a:pt x="870" y="82"/>
                  </a:cubicBezTo>
                  <a:cubicBezTo>
                    <a:pt x="870" y="63"/>
                    <a:pt x="887" y="46"/>
                    <a:pt x="916" y="46"/>
                  </a:cubicBezTo>
                  <a:cubicBezTo>
                    <a:pt x="937" y="46"/>
                    <a:pt x="952" y="54"/>
                    <a:pt x="962" y="64"/>
                  </a:cubicBezTo>
                  <a:cubicBezTo>
                    <a:pt x="953" y="77"/>
                    <a:pt x="953" y="77"/>
                    <a:pt x="953" y="77"/>
                  </a:cubicBezTo>
                  <a:cubicBezTo>
                    <a:pt x="945" y="69"/>
                    <a:pt x="932" y="62"/>
                    <a:pt x="916" y="62"/>
                  </a:cubicBezTo>
                  <a:cubicBezTo>
                    <a:pt x="899" y="62"/>
                    <a:pt x="889" y="70"/>
                    <a:pt x="889" y="81"/>
                  </a:cubicBezTo>
                  <a:cubicBezTo>
                    <a:pt x="889" y="108"/>
                    <a:pt x="965" y="90"/>
                    <a:pt x="965" y="138"/>
                  </a:cubicBezTo>
                  <a:cubicBezTo>
                    <a:pt x="965" y="159"/>
                    <a:pt x="948" y="175"/>
                    <a:pt x="917" y="175"/>
                  </a:cubicBezTo>
                  <a:cubicBezTo>
                    <a:pt x="897" y="175"/>
                    <a:pt x="879" y="169"/>
                    <a:pt x="867" y="156"/>
                  </a:cubicBezTo>
                  <a:close/>
                  <a:moveTo>
                    <a:pt x="982" y="111"/>
                  </a:moveTo>
                  <a:cubicBezTo>
                    <a:pt x="982" y="75"/>
                    <a:pt x="1006" y="46"/>
                    <a:pt x="1043" y="46"/>
                  </a:cubicBezTo>
                  <a:cubicBezTo>
                    <a:pt x="1081" y="46"/>
                    <a:pt x="1104" y="75"/>
                    <a:pt x="1104" y="111"/>
                  </a:cubicBezTo>
                  <a:cubicBezTo>
                    <a:pt x="1104" y="146"/>
                    <a:pt x="1081" y="175"/>
                    <a:pt x="1043" y="175"/>
                  </a:cubicBezTo>
                  <a:cubicBezTo>
                    <a:pt x="1006" y="175"/>
                    <a:pt x="982" y="146"/>
                    <a:pt x="982" y="111"/>
                  </a:cubicBezTo>
                  <a:close/>
                  <a:moveTo>
                    <a:pt x="1084" y="111"/>
                  </a:moveTo>
                  <a:cubicBezTo>
                    <a:pt x="1084" y="86"/>
                    <a:pt x="1069" y="63"/>
                    <a:pt x="1043" y="63"/>
                  </a:cubicBezTo>
                  <a:cubicBezTo>
                    <a:pt x="1017" y="63"/>
                    <a:pt x="1002" y="86"/>
                    <a:pt x="1002" y="111"/>
                  </a:cubicBezTo>
                  <a:cubicBezTo>
                    <a:pt x="1002" y="136"/>
                    <a:pt x="1017" y="158"/>
                    <a:pt x="1043" y="158"/>
                  </a:cubicBezTo>
                  <a:cubicBezTo>
                    <a:pt x="1069" y="158"/>
                    <a:pt x="1084" y="136"/>
                    <a:pt x="1084" y="111"/>
                  </a:cubicBezTo>
                  <a:close/>
                  <a:moveTo>
                    <a:pt x="1211" y="172"/>
                  </a:moveTo>
                  <a:cubicBezTo>
                    <a:pt x="1211" y="92"/>
                    <a:pt x="1211" y="92"/>
                    <a:pt x="1211" y="92"/>
                  </a:cubicBezTo>
                  <a:cubicBezTo>
                    <a:pt x="1211" y="70"/>
                    <a:pt x="1201" y="63"/>
                    <a:pt x="1184" y="63"/>
                  </a:cubicBezTo>
                  <a:cubicBezTo>
                    <a:pt x="1169" y="63"/>
                    <a:pt x="1155" y="73"/>
                    <a:pt x="1148" y="83"/>
                  </a:cubicBezTo>
                  <a:cubicBezTo>
                    <a:pt x="1148" y="172"/>
                    <a:pt x="1148" y="172"/>
                    <a:pt x="1148" y="172"/>
                  </a:cubicBezTo>
                  <a:cubicBezTo>
                    <a:pt x="1129" y="172"/>
                    <a:pt x="1129" y="172"/>
                    <a:pt x="1129" y="172"/>
                  </a:cubicBezTo>
                  <a:cubicBezTo>
                    <a:pt x="1129" y="50"/>
                    <a:pt x="1129" y="50"/>
                    <a:pt x="1129" y="50"/>
                  </a:cubicBezTo>
                  <a:cubicBezTo>
                    <a:pt x="1148" y="50"/>
                    <a:pt x="1148" y="50"/>
                    <a:pt x="1148" y="50"/>
                  </a:cubicBezTo>
                  <a:cubicBezTo>
                    <a:pt x="1148" y="67"/>
                    <a:pt x="1148" y="67"/>
                    <a:pt x="1148" y="67"/>
                  </a:cubicBezTo>
                  <a:cubicBezTo>
                    <a:pt x="1156" y="57"/>
                    <a:pt x="1173" y="46"/>
                    <a:pt x="1191" y="46"/>
                  </a:cubicBezTo>
                  <a:cubicBezTo>
                    <a:pt x="1217" y="46"/>
                    <a:pt x="1231" y="59"/>
                    <a:pt x="1231" y="86"/>
                  </a:cubicBezTo>
                  <a:cubicBezTo>
                    <a:pt x="1231" y="172"/>
                    <a:pt x="1231" y="172"/>
                    <a:pt x="1231" y="172"/>
                  </a:cubicBezTo>
                  <a:lnTo>
                    <a:pt x="1211" y="172"/>
                  </a:lnTo>
                  <a:close/>
                  <a:moveTo>
                    <a:pt x="1267" y="205"/>
                  </a:moveTo>
                  <a:cubicBezTo>
                    <a:pt x="1258" y="197"/>
                    <a:pt x="1258" y="197"/>
                    <a:pt x="1258" y="197"/>
                  </a:cubicBezTo>
                  <a:cubicBezTo>
                    <a:pt x="1266" y="191"/>
                    <a:pt x="1273" y="181"/>
                    <a:pt x="1274" y="173"/>
                  </a:cubicBezTo>
                  <a:cubicBezTo>
                    <a:pt x="1274" y="173"/>
                    <a:pt x="1272" y="174"/>
                    <a:pt x="1271" y="174"/>
                  </a:cubicBezTo>
                  <a:cubicBezTo>
                    <a:pt x="1264" y="174"/>
                    <a:pt x="1259" y="168"/>
                    <a:pt x="1259" y="161"/>
                  </a:cubicBezTo>
                  <a:cubicBezTo>
                    <a:pt x="1259" y="153"/>
                    <a:pt x="1264" y="147"/>
                    <a:pt x="1272" y="147"/>
                  </a:cubicBezTo>
                  <a:cubicBezTo>
                    <a:pt x="1280" y="147"/>
                    <a:pt x="1288" y="154"/>
                    <a:pt x="1288" y="166"/>
                  </a:cubicBezTo>
                  <a:cubicBezTo>
                    <a:pt x="1288" y="182"/>
                    <a:pt x="1279" y="196"/>
                    <a:pt x="1267" y="205"/>
                  </a:cubicBezTo>
                  <a:close/>
                  <a:moveTo>
                    <a:pt x="1368" y="88"/>
                  </a:moveTo>
                  <a:cubicBezTo>
                    <a:pt x="1368" y="38"/>
                    <a:pt x="1401" y="0"/>
                    <a:pt x="1452" y="0"/>
                  </a:cubicBezTo>
                  <a:cubicBezTo>
                    <a:pt x="1502" y="0"/>
                    <a:pt x="1536" y="38"/>
                    <a:pt x="1536" y="88"/>
                  </a:cubicBezTo>
                  <a:cubicBezTo>
                    <a:pt x="1536" y="138"/>
                    <a:pt x="1502" y="175"/>
                    <a:pt x="1452" y="175"/>
                  </a:cubicBezTo>
                  <a:cubicBezTo>
                    <a:pt x="1401" y="175"/>
                    <a:pt x="1368" y="138"/>
                    <a:pt x="1368" y="88"/>
                  </a:cubicBezTo>
                  <a:close/>
                  <a:moveTo>
                    <a:pt x="1514" y="88"/>
                  </a:moveTo>
                  <a:cubicBezTo>
                    <a:pt x="1514" y="48"/>
                    <a:pt x="1490" y="19"/>
                    <a:pt x="1452" y="19"/>
                  </a:cubicBezTo>
                  <a:cubicBezTo>
                    <a:pt x="1414" y="19"/>
                    <a:pt x="1389" y="48"/>
                    <a:pt x="1389" y="88"/>
                  </a:cubicBezTo>
                  <a:cubicBezTo>
                    <a:pt x="1389" y="127"/>
                    <a:pt x="1414" y="157"/>
                    <a:pt x="1452" y="157"/>
                  </a:cubicBezTo>
                  <a:cubicBezTo>
                    <a:pt x="1490" y="157"/>
                    <a:pt x="1514" y="127"/>
                    <a:pt x="1514" y="88"/>
                  </a:cubicBezTo>
                  <a:close/>
                  <a:moveTo>
                    <a:pt x="1645" y="172"/>
                  </a:moveTo>
                  <a:cubicBezTo>
                    <a:pt x="1645" y="92"/>
                    <a:pt x="1645" y="92"/>
                    <a:pt x="1645" y="92"/>
                  </a:cubicBezTo>
                  <a:cubicBezTo>
                    <a:pt x="1645" y="70"/>
                    <a:pt x="1634" y="63"/>
                    <a:pt x="1617" y="63"/>
                  </a:cubicBezTo>
                  <a:cubicBezTo>
                    <a:pt x="1602" y="63"/>
                    <a:pt x="1588" y="73"/>
                    <a:pt x="1581" y="83"/>
                  </a:cubicBezTo>
                  <a:cubicBezTo>
                    <a:pt x="1581" y="172"/>
                    <a:pt x="1581" y="172"/>
                    <a:pt x="1581" y="172"/>
                  </a:cubicBezTo>
                  <a:cubicBezTo>
                    <a:pt x="1562" y="172"/>
                    <a:pt x="1562" y="172"/>
                    <a:pt x="1562" y="172"/>
                  </a:cubicBezTo>
                  <a:cubicBezTo>
                    <a:pt x="1562" y="50"/>
                    <a:pt x="1562" y="50"/>
                    <a:pt x="1562" y="50"/>
                  </a:cubicBezTo>
                  <a:cubicBezTo>
                    <a:pt x="1581" y="50"/>
                    <a:pt x="1581" y="50"/>
                    <a:pt x="1581" y="50"/>
                  </a:cubicBezTo>
                  <a:cubicBezTo>
                    <a:pt x="1581" y="67"/>
                    <a:pt x="1581" y="67"/>
                    <a:pt x="1581" y="67"/>
                  </a:cubicBezTo>
                  <a:cubicBezTo>
                    <a:pt x="1590" y="57"/>
                    <a:pt x="1606" y="46"/>
                    <a:pt x="1625" y="46"/>
                  </a:cubicBezTo>
                  <a:cubicBezTo>
                    <a:pt x="1650" y="46"/>
                    <a:pt x="1664" y="59"/>
                    <a:pt x="1664" y="86"/>
                  </a:cubicBezTo>
                  <a:cubicBezTo>
                    <a:pt x="1664" y="172"/>
                    <a:pt x="1664" y="172"/>
                    <a:pt x="1664" y="172"/>
                  </a:cubicBezTo>
                  <a:lnTo>
                    <a:pt x="1645" y="172"/>
                  </a:lnTo>
                  <a:close/>
                  <a:moveTo>
                    <a:pt x="1688" y="111"/>
                  </a:moveTo>
                  <a:cubicBezTo>
                    <a:pt x="1688" y="75"/>
                    <a:pt x="1714" y="46"/>
                    <a:pt x="1749" y="46"/>
                  </a:cubicBezTo>
                  <a:cubicBezTo>
                    <a:pt x="1786" y="46"/>
                    <a:pt x="1808" y="75"/>
                    <a:pt x="1808" y="112"/>
                  </a:cubicBezTo>
                  <a:cubicBezTo>
                    <a:pt x="1808" y="117"/>
                    <a:pt x="1808" y="117"/>
                    <a:pt x="1808" y="117"/>
                  </a:cubicBezTo>
                  <a:cubicBezTo>
                    <a:pt x="1708" y="117"/>
                    <a:pt x="1708" y="117"/>
                    <a:pt x="1708" y="117"/>
                  </a:cubicBezTo>
                  <a:cubicBezTo>
                    <a:pt x="1710" y="140"/>
                    <a:pt x="1726" y="160"/>
                    <a:pt x="1753" y="160"/>
                  </a:cubicBezTo>
                  <a:cubicBezTo>
                    <a:pt x="1767" y="160"/>
                    <a:pt x="1781" y="154"/>
                    <a:pt x="1791" y="144"/>
                  </a:cubicBezTo>
                  <a:cubicBezTo>
                    <a:pt x="1800" y="157"/>
                    <a:pt x="1800" y="157"/>
                    <a:pt x="1800" y="157"/>
                  </a:cubicBezTo>
                  <a:cubicBezTo>
                    <a:pt x="1788" y="169"/>
                    <a:pt x="1771" y="175"/>
                    <a:pt x="1751" y="175"/>
                  </a:cubicBezTo>
                  <a:cubicBezTo>
                    <a:pt x="1715" y="175"/>
                    <a:pt x="1688" y="149"/>
                    <a:pt x="1688" y="111"/>
                  </a:cubicBezTo>
                  <a:close/>
                  <a:moveTo>
                    <a:pt x="1749" y="62"/>
                  </a:moveTo>
                  <a:cubicBezTo>
                    <a:pt x="1722" y="62"/>
                    <a:pt x="1710" y="84"/>
                    <a:pt x="1708" y="103"/>
                  </a:cubicBezTo>
                  <a:cubicBezTo>
                    <a:pt x="1789" y="103"/>
                    <a:pt x="1789" y="103"/>
                    <a:pt x="1789" y="103"/>
                  </a:cubicBezTo>
                  <a:cubicBezTo>
                    <a:pt x="1789" y="85"/>
                    <a:pt x="1777" y="62"/>
                    <a:pt x="1749" y="62"/>
                  </a:cubicBezTo>
                  <a:close/>
                  <a:moveTo>
                    <a:pt x="1892" y="172"/>
                  </a:moveTo>
                  <a:cubicBezTo>
                    <a:pt x="1892" y="3"/>
                    <a:pt x="1892" y="3"/>
                    <a:pt x="1892" y="3"/>
                  </a:cubicBezTo>
                  <a:cubicBezTo>
                    <a:pt x="1950" y="3"/>
                    <a:pt x="1950" y="3"/>
                    <a:pt x="1950" y="3"/>
                  </a:cubicBezTo>
                  <a:cubicBezTo>
                    <a:pt x="2003" y="3"/>
                    <a:pt x="2037" y="40"/>
                    <a:pt x="2037" y="88"/>
                  </a:cubicBezTo>
                  <a:cubicBezTo>
                    <a:pt x="2037" y="136"/>
                    <a:pt x="2003" y="172"/>
                    <a:pt x="1950" y="172"/>
                  </a:cubicBezTo>
                  <a:lnTo>
                    <a:pt x="1892" y="172"/>
                  </a:lnTo>
                  <a:close/>
                  <a:moveTo>
                    <a:pt x="2015" y="88"/>
                  </a:moveTo>
                  <a:cubicBezTo>
                    <a:pt x="2015" y="51"/>
                    <a:pt x="1992" y="22"/>
                    <a:pt x="1950" y="22"/>
                  </a:cubicBezTo>
                  <a:cubicBezTo>
                    <a:pt x="1913" y="22"/>
                    <a:pt x="1913" y="22"/>
                    <a:pt x="1913" y="22"/>
                  </a:cubicBezTo>
                  <a:cubicBezTo>
                    <a:pt x="1913" y="153"/>
                    <a:pt x="1913" y="153"/>
                    <a:pt x="1913" y="153"/>
                  </a:cubicBezTo>
                  <a:cubicBezTo>
                    <a:pt x="1950" y="153"/>
                    <a:pt x="1950" y="153"/>
                    <a:pt x="1950" y="153"/>
                  </a:cubicBezTo>
                  <a:cubicBezTo>
                    <a:pt x="1991" y="153"/>
                    <a:pt x="2015" y="124"/>
                    <a:pt x="2015" y="88"/>
                  </a:cubicBezTo>
                  <a:close/>
                  <a:moveTo>
                    <a:pt x="2060" y="19"/>
                  </a:moveTo>
                  <a:cubicBezTo>
                    <a:pt x="2060" y="12"/>
                    <a:pt x="2066" y="6"/>
                    <a:pt x="2073" y="6"/>
                  </a:cubicBezTo>
                  <a:cubicBezTo>
                    <a:pt x="2080" y="6"/>
                    <a:pt x="2086" y="12"/>
                    <a:pt x="2086" y="19"/>
                  </a:cubicBezTo>
                  <a:cubicBezTo>
                    <a:pt x="2086" y="26"/>
                    <a:pt x="2080" y="32"/>
                    <a:pt x="2073" y="32"/>
                  </a:cubicBezTo>
                  <a:cubicBezTo>
                    <a:pt x="2066" y="32"/>
                    <a:pt x="2060" y="26"/>
                    <a:pt x="2060" y="19"/>
                  </a:cubicBezTo>
                  <a:close/>
                  <a:moveTo>
                    <a:pt x="2063" y="172"/>
                  </a:moveTo>
                  <a:cubicBezTo>
                    <a:pt x="2063" y="50"/>
                    <a:pt x="2063" y="50"/>
                    <a:pt x="2063" y="50"/>
                  </a:cubicBezTo>
                  <a:cubicBezTo>
                    <a:pt x="2082" y="50"/>
                    <a:pt x="2082" y="50"/>
                    <a:pt x="2082" y="50"/>
                  </a:cubicBezTo>
                  <a:cubicBezTo>
                    <a:pt x="2082" y="172"/>
                    <a:pt x="2082" y="172"/>
                    <a:pt x="2082" y="172"/>
                  </a:cubicBezTo>
                  <a:lnTo>
                    <a:pt x="2063" y="172"/>
                  </a:lnTo>
                  <a:close/>
                  <a:moveTo>
                    <a:pt x="2103" y="156"/>
                  </a:moveTo>
                  <a:cubicBezTo>
                    <a:pt x="2113" y="142"/>
                    <a:pt x="2113" y="142"/>
                    <a:pt x="2113" y="142"/>
                  </a:cubicBezTo>
                  <a:cubicBezTo>
                    <a:pt x="2121" y="152"/>
                    <a:pt x="2137" y="160"/>
                    <a:pt x="2154" y="160"/>
                  </a:cubicBezTo>
                  <a:cubicBezTo>
                    <a:pt x="2172" y="160"/>
                    <a:pt x="2183" y="151"/>
                    <a:pt x="2183" y="139"/>
                  </a:cubicBezTo>
                  <a:cubicBezTo>
                    <a:pt x="2183" y="109"/>
                    <a:pt x="2107" y="127"/>
                    <a:pt x="2107" y="82"/>
                  </a:cubicBezTo>
                  <a:cubicBezTo>
                    <a:pt x="2107" y="63"/>
                    <a:pt x="2123" y="46"/>
                    <a:pt x="2152" y="46"/>
                  </a:cubicBezTo>
                  <a:cubicBezTo>
                    <a:pt x="2173" y="46"/>
                    <a:pt x="2188" y="54"/>
                    <a:pt x="2198" y="64"/>
                  </a:cubicBezTo>
                  <a:cubicBezTo>
                    <a:pt x="2189" y="77"/>
                    <a:pt x="2189" y="77"/>
                    <a:pt x="2189" y="77"/>
                  </a:cubicBezTo>
                  <a:cubicBezTo>
                    <a:pt x="2182" y="69"/>
                    <a:pt x="2168" y="62"/>
                    <a:pt x="2152" y="62"/>
                  </a:cubicBezTo>
                  <a:cubicBezTo>
                    <a:pt x="2136" y="62"/>
                    <a:pt x="2125" y="70"/>
                    <a:pt x="2125" y="81"/>
                  </a:cubicBezTo>
                  <a:cubicBezTo>
                    <a:pt x="2125" y="108"/>
                    <a:pt x="2201" y="90"/>
                    <a:pt x="2201" y="138"/>
                  </a:cubicBezTo>
                  <a:cubicBezTo>
                    <a:pt x="2201" y="159"/>
                    <a:pt x="2185" y="175"/>
                    <a:pt x="2153" y="175"/>
                  </a:cubicBezTo>
                  <a:cubicBezTo>
                    <a:pt x="2133" y="175"/>
                    <a:pt x="2116" y="169"/>
                    <a:pt x="2103" y="156"/>
                  </a:cubicBezTo>
                  <a:close/>
                  <a:moveTo>
                    <a:pt x="2219" y="111"/>
                  </a:moveTo>
                  <a:cubicBezTo>
                    <a:pt x="2219" y="74"/>
                    <a:pt x="2243" y="46"/>
                    <a:pt x="2280" y="46"/>
                  </a:cubicBezTo>
                  <a:cubicBezTo>
                    <a:pt x="2302" y="46"/>
                    <a:pt x="2316" y="56"/>
                    <a:pt x="2325" y="68"/>
                  </a:cubicBezTo>
                  <a:cubicBezTo>
                    <a:pt x="2312" y="80"/>
                    <a:pt x="2312" y="80"/>
                    <a:pt x="2312" y="80"/>
                  </a:cubicBezTo>
                  <a:cubicBezTo>
                    <a:pt x="2304" y="68"/>
                    <a:pt x="2294" y="63"/>
                    <a:pt x="2281" y="63"/>
                  </a:cubicBezTo>
                  <a:cubicBezTo>
                    <a:pt x="2255" y="63"/>
                    <a:pt x="2239" y="84"/>
                    <a:pt x="2239" y="111"/>
                  </a:cubicBezTo>
                  <a:cubicBezTo>
                    <a:pt x="2239" y="138"/>
                    <a:pt x="2255" y="158"/>
                    <a:pt x="2281" y="158"/>
                  </a:cubicBezTo>
                  <a:cubicBezTo>
                    <a:pt x="2294" y="158"/>
                    <a:pt x="2304" y="153"/>
                    <a:pt x="2312" y="142"/>
                  </a:cubicBezTo>
                  <a:cubicBezTo>
                    <a:pt x="2325" y="154"/>
                    <a:pt x="2325" y="154"/>
                    <a:pt x="2325" y="154"/>
                  </a:cubicBezTo>
                  <a:cubicBezTo>
                    <a:pt x="2316" y="166"/>
                    <a:pt x="2302" y="175"/>
                    <a:pt x="2280" y="175"/>
                  </a:cubicBezTo>
                  <a:cubicBezTo>
                    <a:pt x="2243" y="175"/>
                    <a:pt x="2219" y="147"/>
                    <a:pt x="2219" y="111"/>
                  </a:cubicBezTo>
                  <a:close/>
                  <a:moveTo>
                    <a:pt x="2338" y="111"/>
                  </a:moveTo>
                  <a:cubicBezTo>
                    <a:pt x="2338" y="75"/>
                    <a:pt x="2362" y="46"/>
                    <a:pt x="2399" y="46"/>
                  </a:cubicBezTo>
                  <a:cubicBezTo>
                    <a:pt x="2436" y="46"/>
                    <a:pt x="2460" y="75"/>
                    <a:pt x="2460" y="111"/>
                  </a:cubicBezTo>
                  <a:cubicBezTo>
                    <a:pt x="2460" y="146"/>
                    <a:pt x="2436" y="175"/>
                    <a:pt x="2399" y="175"/>
                  </a:cubicBezTo>
                  <a:cubicBezTo>
                    <a:pt x="2362" y="175"/>
                    <a:pt x="2338" y="146"/>
                    <a:pt x="2338" y="111"/>
                  </a:cubicBezTo>
                  <a:close/>
                  <a:moveTo>
                    <a:pt x="2440" y="111"/>
                  </a:moveTo>
                  <a:cubicBezTo>
                    <a:pt x="2440" y="86"/>
                    <a:pt x="2425" y="63"/>
                    <a:pt x="2399" y="63"/>
                  </a:cubicBezTo>
                  <a:cubicBezTo>
                    <a:pt x="2373" y="63"/>
                    <a:pt x="2358" y="86"/>
                    <a:pt x="2358" y="111"/>
                  </a:cubicBezTo>
                  <a:cubicBezTo>
                    <a:pt x="2358" y="136"/>
                    <a:pt x="2373" y="158"/>
                    <a:pt x="2399" y="158"/>
                  </a:cubicBezTo>
                  <a:cubicBezTo>
                    <a:pt x="2425" y="158"/>
                    <a:pt x="2440" y="136"/>
                    <a:pt x="2440" y="111"/>
                  </a:cubicBezTo>
                  <a:close/>
                  <a:moveTo>
                    <a:pt x="2517" y="172"/>
                  </a:moveTo>
                  <a:cubicBezTo>
                    <a:pt x="2466" y="50"/>
                    <a:pt x="2466" y="50"/>
                    <a:pt x="2466" y="50"/>
                  </a:cubicBezTo>
                  <a:cubicBezTo>
                    <a:pt x="2487" y="50"/>
                    <a:pt x="2487" y="50"/>
                    <a:pt x="2487" y="50"/>
                  </a:cubicBezTo>
                  <a:cubicBezTo>
                    <a:pt x="2528" y="150"/>
                    <a:pt x="2528" y="150"/>
                    <a:pt x="2528" y="150"/>
                  </a:cubicBezTo>
                  <a:cubicBezTo>
                    <a:pt x="2568" y="50"/>
                    <a:pt x="2568" y="50"/>
                    <a:pt x="2568" y="50"/>
                  </a:cubicBezTo>
                  <a:cubicBezTo>
                    <a:pt x="2589" y="50"/>
                    <a:pt x="2589" y="50"/>
                    <a:pt x="2589" y="50"/>
                  </a:cubicBezTo>
                  <a:cubicBezTo>
                    <a:pt x="2538" y="172"/>
                    <a:pt x="2538" y="172"/>
                    <a:pt x="2538" y="172"/>
                  </a:cubicBezTo>
                  <a:lnTo>
                    <a:pt x="2517" y="172"/>
                  </a:lnTo>
                  <a:close/>
                  <a:moveTo>
                    <a:pt x="2595" y="111"/>
                  </a:moveTo>
                  <a:cubicBezTo>
                    <a:pt x="2595" y="75"/>
                    <a:pt x="2621" y="46"/>
                    <a:pt x="2656" y="46"/>
                  </a:cubicBezTo>
                  <a:cubicBezTo>
                    <a:pt x="2693" y="46"/>
                    <a:pt x="2715" y="75"/>
                    <a:pt x="2715" y="112"/>
                  </a:cubicBezTo>
                  <a:cubicBezTo>
                    <a:pt x="2715" y="117"/>
                    <a:pt x="2715" y="117"/>
                    <a:pt x="2715" y="117"/>
                  </a:cubicBezTo>
                  <a:cubicBezTo>
                    <a:pt x="2616" y="117"/>
                    <a:pt x="2616" y="117"/>
                    <a:pt x="2616" y="117"/>
                  </a:cubicBezTo>
                  <a:cubicBezTo>
                    <a:pt x="2617" y="140"/>
                    <a:pt x="2633" y="160"/>
                    <a:pt x="2660" y="160"/>
                  </a:cubicBezTo>
                  <a:cubicBezTo>
                    <a:pt x="2674" y="160"/>
                    <a:pt x="2688" y="154"/>
                    <a:pt x="2698" y="144"/>
                  </a:cubicBezTo>
                  <a:cubicBezTo>
                    <a:pt x="2707" y="157"/>
                    <a:pt x="2707" y="157"/>
                    <a:pt x="2707" y="157"/>
                  </a:cubicBezTo>
                  <a:cubicBezTo>
                    <a:pt x="2695" y="169"/>
                    <a:pt x="2678" y="175"/>
                    <a:pt x="2658" y="175"/>
                  </a:cubicBezTo>
                  <a:cubicBezTo>
                    <a:pt x="2622" y="175"/>
                    <a:pt x="2595" y="149"/>
                    <a:pt x="2595" y="111"/>
                  </a:cubicBezTo>
                  <a:close/>
                  <a:moveTo>
                    <a:pt x="2656" y="62"/>
                  </a:moveTo>
                  <a:cubicBezTo>
                    <a:pt x="2630" y="62"/>
                    <a:pt x="2617" y="84"/>
                    <a:pt x="2616" y="103"/>
                  </a:cubicBezTo>
                  <a:cubicBezTo>
                    <a:pt x="2696" y="103"/>
                    <a:pt x="2696" y="103"/>
                    <a:pt x="2696" y="103"/>
                  </a:cubicBezTo>
                  <a:cubicBezTo>
                    <a:pt x="2696" y="85"/>
                    <a:pt x="2684" y="62"/>
                    <a:pt x="2656" y="62"/>
                  </a:cubicBezTo>
                  <a:close/>
                  <a:moveTo>
                    <a:pt x="2739" y="172"/>
                  </a:moveTo>
                  <a:cubicBezTo>
                    <a:pt x="2739" y="50"/>
                    <a:pt x="2739" y="50"/>
                    <a:pt x="2739" y="50"/>
                  </a:cubicBezTo>
                  <a:cubicBezTo>
                    <a:pt x="2758" y="50"/>
                    <a:pt x="2758" y="50"/>
                    <a:pt x="2758" y="50"/>
                  </a:cubicBezTo>
                  <a:cubicBezTo>
                    <a:pt x="2758" y="69"/>
                    <a:pt x="2758" y="69"/>
                    <a:pt x="2758" y="69"/>
                  </a:cubicBezTo>
                  <a:cubicBezTo>
                    <a:pt x="2768" y="56"/>
                    <a:pt x="2783" y="47"/>
                    <a:pt x="2799" y="47"/>
                  </a:cubicBezTo>
                  <a:cubicBezTo>
                    <a:pt x="2799" y="67"/>
                    <a:pt x="2799" y="67"/>
                    <a:pt x="2799" y="67"/>
                  </a:cubicBezTo>
                  <a:cubicBezTo>
                    <a:pt x="2797" y="66"/>
                    <a:pt x="2795" y="66"/>
                    <a:pt x="2792" y="66"/>
                  </a:cubicBezTo>
                  <a:cubicBezTo>
                    <a:pt x="2780" y="66"/>
                    <a:pt x="2764" y="75"/>
                    <a:pt x="2758" y="85"/>
                  </a:cubicBezTo>
                  <a:cubicBezTo>
                    <a:pt x="2758" y="172"/>
                    <a:pt x="2758" y="172"/>
                    <a:pt x="2758" y="172"/>
                  </a:cubicBezTo>
                  <a:lnTo>
                    <a:pt x="2739" y="172"/>
                  </a:lnTo>
                  <a:close/>
                  <a:moveTo>
                    <a:pt x="2813" y="203"/>
                  </a:moveTo>
                  <a:cubicBezTo>
                    <a:pt x="2816" y="204"/>
                    <a:pt x="2820" y="205"/>
                    <a:pt x="2823" y="205"/>
                  </a:cubicBezTo>
                  <a:cubicBezTo>
                    <a:pt x="2832" y="205"/>
                    <a:pt x="2837" y="202"/>
                    <a:pt x="2842" y="192"/>
                  </a:cubicBezTo>
                  <a:cubicBezTo>
                    <a:pt x="2850" y="174"/>
                    <a:pt x="2850" y="174"/>
                    <a:pt x="2850" y="174"/>
                  </a:cubicBezTo>
                  <a:cubicBezTo>
                    <a:pt x="2799" y="50"/>
                    <a:pt x="2799" y="50"/>
                    <a:pt x="2799" y="50"/>
                  </a:cubicBezTo>
                  <a:cubicBezTo>
                    <a:pt x="2819" y="50"/>
                    <a:pt x="2819" y="50"/>
                    <a:pt x="2819" y="50"/>
                  </a:cubicBezTo>
                  <a:cubicBezTo>
                    <a:pt x="2860" y="150"/>
                    <a:pt x="2860" y="150"/>
                    <a:pt x="2860" y="150"/>
                  </a:cubicBezTo>
                  <a:cubicBezTo>
                    <a:pt x="2901" y="50"/>
                    <a:pt x="2901" y="50"/>
                    <a:pt x="2901" y="50"/>
                  </a:cubicBezTo>
                  <a:cubicBezTo>
                    <a:pt x="2922" y="50"/>
                    <a:pt x="2922" y="50"/>
                    <a:pt x="2922" y="50"/>
                  </a:cubicBezTo>
                  <a:cubicBezTo>
                    <a:pt x="2860" y="197"/>
                    <a:pt x="2860" y="197"/>
                    <a:pt x="2860" y="197"/>
                  </a:cubicBezTo>
                  <a:cubicBezTo>
                    <a:pt x="2853" y="215"/>
                    <a:pt x="2840" y="222"/>
                    <a:pt x="2824" y="222"/>
                  </a:cubicBezTo>
                  <a:cubicBezTo>
                    <a:pt x="2820" y="222"/>
                    <a:pt x="2814" y="221"/>
                    <a:pt x="2810" y="220"/>
                  </a:cubicBezTo>
                  <a:lnTo>
                    <a:pt x="2813" y="203"/>
                  </a:lnTo>
                  <a:close/>
                  <a:moveTo>
                    <a:pt x="3071" y="172"/>
                  </a:moveTo>
                  <a:cubicBezTo>
                    <a:pt x="3071" y="158"/>
                    <a:pt x="3071" y="158"/>
                    <a:pt x="3071" y="158"/>
                  </a:cubicBezTo>
                  <a:cubicBezTo>
                    <a:pt x="3061" y="169"/>
                    <a:pt x="3047" y="175"/>
                    <a:pt x="3030" y="175"/>
                  </a:cubicBezTo>
                  <a:cubicBezTo>
                    <a:pt x="3010" y="175"/>
                    <a:pt x="2987" y="161"/>
                    <a:pt x="2987" y="135"/>
                  </a:cubicBezTo>
                  <a:cubicBezTo>
                    <a:pt x="2987" y="107"/>
                    <a:pt x="3010" y="94"/>
                    <a:pt x="3030" y="94"/>
                  </a:cubicBezTo>
                  <a:cubicBezTo>
                    <a:pt x="3047" y="94"/>
                    <a:pt x="3061" y="100"/>
                    <a:pt x="3071" y="111"/>
                  </a:cubicBezTo>
                  <a:cubicBezTo>
                    <a:pt x="3071" y="89"/>
                    <a:pt x="3071" y="89"/>
                    <a:pt x="3071" y="89"/>
                  </a:cubicBezTo>
                  <a:cubicBezTo>
                    <a:pt x="3071" y="72"/>
                    <a:pt x="3058" y="63"/>
                    <a:pt x="3040" y="63"/>
                  </a:cubicBezTo>
                  <a:cubicBezTo>
                    <a:pt x="3025" y="63"/>
                    <a:pt x="3013" y="68"/>
                    <a:pt x="3002" y="80"/>
                  </a:cubicBezTo>
                  <a:cubicBezTo>
                    <a:pt x="2994" y="67"/>
                    <a:pt x="2994" y="67"/>
                    <a:pt x="2994" y="67"/>
                  </a:cubicBezTo>
                  <a:cubicBezTo>
                    <a:pt x="3007" y="53"/>
                    <a:pt x="3023" y="46"/>
                    <a:pt x="3043" y="46"/>
                  </a:cubicBezTo>
                  <a:cubicBezTo>
                    <a:pt x="3069" y="46"/>
                    <a:pt x="3090" y="58"/>
                    <a:pt x="3090" y="88"/>
                  </a:cubicBezTo>
                  <a:cubicBezTo>
                    <a:pt x="3090" y="172"/>
                    <a:pt x="3090" y="172"/>
                    <a:pt x="3090" y="172"/>
                  </a:cubicBezTo>
                  <a:lnTo>
                    <a:pt x="3071" y="172"/>
                  </a:lnTo>
                  <a:close/>
                  <a:moveTo>
                    <a:pt x="3071" y="146"/>
                  </a:moveTo>
                  <a:cubicBezTo>
                    <a:pt x="3071" y="123"/>
                    <a:pt x="3071" y="123"/>
                    <a:pt x="3071" y="123"/>
                  </a:cubicBezTo>
                  <a:cubicBezTo>
                    <a:pt x="3064" y="113"/>
                    <a:pt x="3051" y="108"/>
                    <a:pt x="3037" y="108"/>
                  </a:cubicBezTo>
                  <a:cubicBezTo>
                    <a:pt x="3019" y="108"/>
                    <a:pt x="3007" y="119"/>
                    <a:pt x="3007" y="135"/>
                  </a:cubicBezTo>
                  <a:cubicBezTo>
                    <a:pt x="3007" y="150"/>
                    <a:pt x="3019" y="162"/>
                    <a:pt x="3037" y="162"/>
                  </a:cubicBezTo>
                  <a:cubicBezTo>
                    <a:pt x="3051" y="162"/>
                    <a:pt x="3064" y="157"/>
                    <a:pt x="3071" y="146"/>
                  </a:cubicBezTo>
                  <a:close/>
                  <a:moveTo>
                    <a:pt x="3126" y="147"/>
                  </a:moveTo>
                  <a:cubicBezTo>
                    <a:pt x="3126" y="66"/>
                    <a:pt x="3126" y="66"/>
                    <a:pt x="3126" y="66"/>
                  </a:cubicBezTo>
                  <a:cubicBezTo>
                    <a:pt x="3105" y="66"/>
                    <a:pt x="3105" y="66"/>
                    <a:pt x="3105" y="66"/>
                  </a:cubicBezTo>
                  <a:cubicBezTo>
                    <a:pt x="3105" y="50"/>
                    <a:pt x="3105" y="50"/>
                    <a:pt x="3105" y="50"/>
                  </a:cubicBezTo>
                  <a:cubicBezTo>
                    <a:pt x="3126" y="50"/>
                    <a:pt x="3126" y="50"/>
                    <a:pt x="3126" y="50"/>
                  </a:cubicBezTo>
                  <a:cubicBezTo>
                    <a:pt x="3126" y="16"/>
                    <a:pt x="3126" y="16"/>
                    <a:pt x="3126" y="16"/>
                  </a:cubicBezTo>
                  <a:cubicBezTo>
                    <a:pt x="3145" y="16"/>
                    <a:pt x="3145" y="16"/>
                    <a:pt x="3145" y="16"/>
                  </a:cubicBezTo>
                  <a:cubicBezTo>
                    <a:pt x="3145" y="50"/>
                    <a:pt x="3145" y="50"/>
                    <a:pt x="3145" y="50"/>
                  </a:cubicBezTo>
                  <a:cubicBezTo>
                    <a:pt x="3170" y="50"/>
                    <a:pt x="3170" y="50"/>
                    <a:pt x="3170" y="50"/>
                  </a:cubicBezTo>
                  <a:cubicBezTo>
                    <a:pt x="3170" y="66"/>
                    <a:pt x="3170" y="66"/>
                    <a:pt x="3170" y="66"/>
                  </a:cubicBezTo>
                  <a:cubicBezTo>
                    <a:pt x="3145" y="66"/>
                    <a:pt x="3145" y="66"/>
                    <a:pt x="3145" y="66"/>
                  </a:cubicBezTo>
                  <a:cubicBezTo>
                    <a:pt x="3145" y="143"/>
                    <a:pt x="3145" y="143"/>
                    <a:pt x="3145" y="143"/>
                  </a:cubicBezTo>
                  <a:cubicBezTo>
                    <a:pt x="3145" y="152"/>
                    <a:pt x="3149" y="158"/>
                    <a:pt x="3157" y="158"/>
                  </a:cubicBezTo>
                  <a:cubicBezTo>
                    <a:pt x="3163" y="158"/>
                    <a:pt x="3168" y="156"/>
                    <a:pt x="3170" y="153"/>
                  </a:cubicBezTo>
                  <a:cubicBezTo>
                    <a:pt x="3176" y="167"/>
                    <a:pt x="3176" y="167"/>
                    <a:pt x="3176" y="167"/>
                  </a:cubicBezTo>
                  <a:cubicBezTo>
                    <a:pt x="3171" y="172"/>
                    <a:pt x="3164" y="175"/>
                    <a:pt x="3153" y="175"/>
                  </a:cubicBezTo>
                  <a:cubicBezTo>
                    <a:pt x="3135" y="175"/>
                    <a:pt x="3126" y="165"/>
                    <a:pt x="3126" y="147"/>
                  </a:cubicBezTo>
                  <a:close/>
                  <a:moveTo>
                    <a:pt x="3326" y="172"/>
                  </a:moveTo>
                  <a:cubicBezTo>
                    <a:pt x="3326" y="158"/>
                    <a:pt x="3326" y="158"/>
                    <a:pt x="3326" y="158"/>
                  </a:cubicBezTo>
                  <a:cubicBezTo>
                    <a:pt x="3316" y="169"/>
                    <a:pt x="3302" y="175"/>
                    <a:pt x="3286" y="175"/>
                  </a:cubicBezTo>
                  <a:cubicBezTo>
                    <a:pt x="3265" y="175"/>
                    <a:pt x="3243" y="161"/>
                    <a:pt x="3243" y="135"/>
                  </a:cubicBezTo>
                  <a:cubicBezTo>
                    <a:pt x="3243" y="107"/>
                    <a:pt x="3265" y="94"/>
                    <a:pt x="3286" y="94"/>
                  </a:cubicBezTo>
                  <a:cubicBezTo>
                    <a:pt x="3302" y="94"/>
                    <a:pt x="3316" y="100"/>
                    <a:pt x="3326" y="111"/>
                  </a:cubicBezTo>
                  <a:cubicBezTo>
                    <a:pt x="3326" y="89"/>
                    <a:pt x="3326" y="89"/>
                    <a:pt x="3326" y="89"/>
                  </a:cubicBezTo>
                  <a:cubicBezTo>
                    <a:pt x="3326" y="72"/>
                    <a:pt x="3313" y="63"/>
                    <a:pt x="3295" y="63"/>
                  </a:cubicBezTo>
                  <a:cubicBezTo>
                    <a:pt x="3281" y="63"/>
                    <a:pt x="3269" y="68"/>
                    <a:pt x="3258" y="80"/>
                  </a:cubicBezTo>
                  <a:cubicBezTo>
                    <a:pt x="3249" y="67"/>
                    <a:pt x="3249" y="67"/>
                    <a:pt x="3249" y="67"/>
                  </a:cubicBezTo>
                  <a:cubicBezTo>
                    <a:pt x="3262" y="53"/>
                    <a:pt x="3278" y="46"/>
                    <a:pt x="3298" y="46"/>
                  </a:cubicBezTo>
                  <a:cubicBezTo>
                    <a:pt x="3324" y="46"/>
                    <a:pt x="3345" y="58"/>
                    <a:pt x="3345" y="88"/>
                  </a:cubicBezTo>
                  <a:cubicBezTo>
                    <a:pt x="3345" y="172"/>
                    <a:pt x="3345" y="172"/>
                    <a:pt x="3345" y="172"/>
                  </a:cubicBezTo>
                  <a:lnTo>
                    <a:pt x="3326" y="172"/>
                  </a:lnTo>
                  <a:close/>
                  <a:moveTo>
                    <a:pt x="3326" y="146"/>
                  </a:moveTo>
                  <a:cubicBezTo>
                    <a:pt x="3326" y="123"/>
                    <a:pt x="3326" y="123"/>
                    <a:pt x="3326" y="123"/>
                  </a:cubicBezTo>
                  <a:cubicBezTo>
                    <a:pt x="3319" y="113"/>
                    <a:pt x="3306" y="108"/>
                    <a:pt x="3293" y="108"/>
                  </a:cubicBezTo>
                  <a:cubicBezTo>
                    <a:pt x="3275" y="108"/>
                    <a:pt x="3262" y="119"/>
                    <a:pt x="3262" y="135"/>
                  </a:cubicBezTo>
                  <a:cubicBezTo>
                    <a:pt x="3262" y="150"/>
                    <a:pt x="3275" y="162"/>
                    <a:pt x="3293" y="162"/>
                  </a:cubicBezTo>
                  <a:cubicBezTo>
                    <a:pt x="3306" y="162"/>
                    <a:pt x="3319" y="157"/>
                    <a:pt x="3326" y="146"/>
                  </a:cubicBezTo>
                  <a:close/>
                  <a:moveTo>
                    <a:pt x="3460" y="172"/>
                  </a:moveTo>
                  <a:cubicBezTo>
                    <a:pt x="3460" y="22"/>
                    <a:pt x="3460" y="22"/>
                    <a:pt x="3460" y="22"/>
                  </a:cubicBezTo>
                  <a:cubicBezTo>
                    <a:pt x="3406" y="22"/>
                    <a:pt x="3406" y="22"/>
                    <a:pt x="3406" y="22"/>
                  </a:cubicBezTo>
                  <a:cubicBezTo>
                    <a:pt x="3406" y="3"/>
                    <a:pt x="3406" y="3"/>
                    <a:pt x="3406" y="3"/>
                  </a:cubicBezTo>
                  <a:cubicBezTo>
                    <a:pt x="3535" y="3"/>
                    <a:pt x="3535" y="3"/>
                    <a:pt x="3535" y="3"/>
                  </a:cubicBezTo>
                  <a:cubicBezTo>
                    <a:pt x="3535" y="22"/>
                    <a:pt x="3535" y="22"/>
                    <a:pt x="3535" y="22"/>
                  </a:cubicBezTo>
                  <a:cubicBezTo>
                    <a:pt x="3481" y="22"/>
                    <a:pt x="3481" y="22"/>
                    <a:pt x="3481" y="22"/>
                  </a:cubicBezTo>
                  <a:cubicBezTo>
                    <a:pt x="3481" y="172"/>
                    <a:pt x="3481" y="172"/>
                    <a:pt x="3481" y="172"/>
                  </a:cubicBezTo>
                  <a:lnTo>
                    <a:pt x="3460" y="172"/>
                  </a:lnTo>
                  <a:close/>
                  <a:moveTo>
                    <a:pt x="3552" y="19"/>
                  </a:moveTo>
                  <a:cubicBezTo>
                    <a:pt x="3552" y="12"/>
                    <a:pt x="3558" y="6"/>
                    <a:pt x="3565" y="6"/>
                  </a:cubicBezTo>
                  <a:cubicBezTo>
                    <a:pt x="3572" y="6"/>
                    <a:pt x="3578" y="12"/>
                    <a:pt x="3578" y="19"/>
                  </a:cubicBezTo>
                  <a:cubicBezTo>
                    <a:pt x="3578" y="26"/>
                    <a:pt x="3572" y="32"/>
                    <a:pt x="3565" y="32"/>
                  </a:cubicBezTo>
                  <a:cubicBezTo>
                    <a:pt x="3558" y="32"/>
                    <a:pt x="3552" y="26"/>
                    <a:pt x="3552" y="19"/>
                  </a:cubicBezTo>
                  <a:close/>
                  <a:moveTo>
                    <a:pt x="3556" y="172"/>
                  </a:moveTo>
                  <a:cubicBezTo>
                    <a:pt x="3556" y="50"/>
                    <a:pt x="3556" y="50"/>
                    <a:pt x="3556" y="50"/>
                  </a:cubicBezTo>
                  <a:cubicBezTo>
                    <a:pt x="3575" y="50"/>
                    <a:pt x="3575" y="50"/>
                    <a:pt x="3575" y="50"/>
                  </a:cubicBezTo>
                  <a:cubicBezTo>
                    <a:pt x="3575" y="172"/>
                    <a:pt x="3575" y="172"/>
                    <a:pt x="3575" y="172"/>
                  </a:cubicBezTo>
                  <a:lnTo>
                    <a:pt x="3556" y="172"/>
                  </a:lnTo>
                  <a:close/>
                  <a:moveTo>
                    <a:pt x="3755" y="172"/>
                  </a:moveTo>
                  <a:cubicBezTo>
                    <a:pt x="3755" y="89"/>
                    <a:pt x="3755" y="89"/>
                    <a:pt x="3755" y="89"/>
                  </a:cubicBezTo>
                  <a:cubicBezTo>
                    <a:pt x="3755" y="73"/>
                    <a:pt x="3748" y="63"/>
                    <a:pt x="3732" y="63"/>
                  </a:cubicBezTo>
                  <a:cubicBezTo>
                    <a:pt x="3719" y="63"/>
                    <a:pt x="3706" y="73"/>
                    <a:pt x="3700" y="82"/>
                  </a:cubicBezTo>
                  <a:cubicBezTo>
                    <a:pt x="3700" y="172"/>
                    <a:pt x="3700" y="172"/>
                    <a:pt x="3700" y="172"/>
                  </a:cubicBezTo>
                  <a:cubicBezTo>
                    <a:pt x="3680" y="172"/>
                    <a:pt x="3680" y="172"/>
                    <a:pt x="3680" y="172"/>
                  </a:cubicBezTo>
                  <a:cubicBezTo>
                    <a:pt x="3680" y="89"/>
                    <a:pt x="3680" y="89"/>
                    <a:pt x="3680" y="89"/>
                  </a:cubicBezTo>
                  <a:cubicBezTo>
                    <a:pt x="3680" y="73"/>
                    <a:pt x="3674" y="63"/>
                    <a:pt x="3658" y="63"/>
                  </a:cubicBezTo>
                  <a:cubicBezTo>
                    <a:pt x="3645" y="63"/>
                    <a:pt x="3632" y="73"/>
                    <a:pt x="3626" y="83"/>
                  </a:cubicBezTo>
                  <a:cubicBezTo>
                    <a:pt x="3626" y="172"/>
                    <a:pt x="3626" y="172"/>
                    <a:pt x="3626" y="172"/>
                  </a:cubicBezTo>
                  <a:cubicBezTo>
                    <a:pt x="3606" y="172"/>
                    <a:pt x="3606" y="172"/>
                    <a:pt x="3606" y="172"/>
                  </a:cubicBezTo>
                  <a:cubicBezTo>
                    <a:pt x="3606" y="50"/>
                    <a:pt x="3606" y="50"/>
                    <a:pt x="3606" y="50"/>
                  </a:cubicBezTo>
                  <a:cubicBezTo>
                    <a:pt x="3626" y="50"/>
                    <a:pt x="3626" y="50"/>
                    <a:pt x="3626" y="50"/>
                  </a:cubicBezTo>
                  <a:cubicBezTo>
                    <a:pt x="3626" y="67"/>
                    <a:pt x="3626" y="67"/>
                    <a:pt x="3626" y="67"/>
                  </a:cubicBezTo>
                  <a:cubicBezTo>
                    <a:pt x="3631" y="59"/>
                    <a:pt x="3647" y="46"/>
                    <a:pt x="3665" y="46"/>
                  </a:cubicBezTo>
                  <a:cubicBezTo>
                    <a:pt x="3684" y="46"/>
                    <a:pt x="3695" y="57"/>
                    <a:pt x="3698" y="69"/>
                  </a:cubicBezTo>
                  <a:cubicBezTo>
                    <a:pt x="3705" y="58"/>
                    <a:pt x="3722" y="46"/>
                    <a:pt x="3739" y="46"/>
                  </a:cubicBezTo>
                  <a:cubicBezTo>
                    <a:pt x="3762" y="46"/>
                    <a:pt x="3774" y="59"/>
                    <a:pt x="3774" y="84"/>
                  </a:cubicBezTo>
                  <a:cubicBezTo>
                    <a:pt x="3774" y="172"/>
                    <a:pt x="3774" y="172"/>
                    <a:pt x="3774" y="172"/>
                  </a:cubicBezTo>
                  <a:lnTo>
                    <a:pt x="3755" y="172"/>
                  </a:lnTo>
                  <a:close/>
                  <a:moveTo>
                    <a:pt x="3798" y="111"/>
                  </a:moveTo>
                  <a:cubicBezTo>
                    <a:pt x="3798" y="75"/>
                    <a:pt x="3824" y="46"/>
                    <a:pt x="3859" y="46"/>
                  </a:cubicBezTo>
                  <a:cubicBezTo>
                    <a:pt x="3896" y="46"/>
                    <a:pt x="3918" y="75"/>
                    <a:pt x="3918" y="112"/>
                  </a:cubicBezTo>
                  <a:cubicBezTo>
                    <a:pt x="3918" y="117"/>
                    <a:pt x="3918" y="117"/>
                    <a:pt x="3918" y="117"/>
                  </a:cubicBezTo>
                  <a:cubicBezTo>
                    <a:pt x="3818" y="117"/>
                    <a:pt x="3818" y="117"/>
                    <a:pt x="3818" y="117"/>
                  </a:cubicBezTo>
                  <a:cubicBezTo>
                    <a:pt x="3820" y="140"/>
                    <a:pt x="3836" y="160"/>
                    <a:pt x="3863" y="160"/>
                  </a:cubicBezTo>
                  <a:cubicBezTo>
                    <a:pt x="3877" y="160"/>
                    <a:pt x="3891" y="154"/>
                    <a:pt x="3901" y="144"/>
                  </a:cubicBezTo>
                  <a:cubicBezTo>
                    <a:pt x="3910" y="157"/>
                    <a:pt x="3910" y="157"/>
                    <a:pt x="3910" y="157"/>
                  </a:cubicBezTo>
                  <a:cubicBezTo>
                    <a:pt x="3898" y="169"/>
                    <a:pt x="3881" y="175"/>
                    <a:pt x="3861" y="175"/>
                  </a:cubicBezTo>
                  <a:cubicBezTo>
                    <a:pt x="3825" y="175"/>
                    <a:pt x="3798" y="149"/>
                    <a:pt x="3798" y="111"/>
                  </a:cubicBezTo>
                  <a:close/>
                  <a:moveTo>
                    <a:pt x="3859" y="62"/>
                  </a:moveTo>
                  <a:cubicBezTo>
                    <a:pt x="3832" y="62"/>
                    <a:pt x="3820" y="84"/>
                    <a:pt x="3818" y="103"/>
                  </a:cubicBezTo>
                  <a:cubicBezTo>
                    <a:pt x="3899" y="103"/>
                    <a:pt x="3899" y="103"/>
                    <a:pt x="3899" y="103"/>
                  </a:cubicBezTo>
                  <a:cubicBezTo>
                    <a:pt x="3899" y="85"/>
                    <a:pt x="3887" y="62"/>
                    <a:pt x="3859" y="62"/>
                  </a:cubicBezTo>
                  <a:close/>
                  <a:moveTo>
                    <a:pt x="3937" y="161"/>
                  </a:moveTo>
                  <a:cubicBezTo>
                    <a:pt x="3937" y="153"/>
                    <a:pt x="3943" y="147"/>
                    <a:pt x="3951" y="147"/>
                  </a:cubicBezTo>
                  <a:cubicBezTo>
                    <a:pt x="3958" y="147"/>
                    <a:pt x="3965" y="153"/>
                    <a:pt x="3965" y="161"/>
                  </a:cubicBezTo>
                  <a:cubicBezTo>
                    <a:pt x="3965" y="168"/>
                    <a:pt x="3958" y="175"/>
                    <a:pt x="3951" y="175"/>
                  </a:cubicBezTo>
                  <a:cubicBezTo>
                    <a:pt x="3943" y="175"/>
                    <a:pt x="3937" y="168"/>
                    <a:pt x="3937" y="161"/>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0502" name="Rectangle 22"/>
          <p:cNvSpPr>
            <a:spLocks noGrp="1" noChangeArrowheads="1"/>
          </p:cNvSpPr>
          <p:nvPr>
            <p:ph type="ctrTitle" sz="quarter"/>
          </p:nvPr>
        </p:nvSpPr>
        <p:spPr>
          <a:xfrm>
            <a:off x="6270508" y="347904"/>
            <a:ext cx="4798745" cy="1572608"/>
          </a:xfrm>
          <a:ln algn="ctr"/>
        </p:spPr>
        <p:txBody>
          <a:bodyPr anchor="b"/>
          <a:lstStyle>
            <a:lvl1pPr algn="l">
              <a:defRPr sz="3467" b="1">
                <a:solidFill>
                  <a:srgbClr val="393838"/>
                </a:solidFill>
                <a:latin typeface="+mn-lt"/>
              </a:defRPr>
            </a:lvl1pPr>
          </a:lstStyle>
          <a:p>
            <a:r>
              <a:rPr lang="en-US" dirty="0"/>
              <a:t>Click to edit Master title style</a:t>
            </a:r>
          </a:p>
        </p:txBody>
      </p:sp>
      <p:sp>
        <p:nvSpPr>
          <p:cNvPr id="3" name="Text Placeholder 2"/>
          <p:cNvSpPr>
            <a:spLocks noGrp="1"/>
          </p:cNvSpPr>
          <p:nvPr>
            <p:ph type="body" sz="quarter" idx="10"/>
          </p:nvPr>
        </p:nvSpPr>
        <p:spPr>
          <a:xfrm>
            <a:off x="6270509" y="2070134"/>
            <a:ext cx="4337049" cy="790575"/>
          </a:xfrm>
        </p:spPr>
        <p:txBody>
          <a:bodyPr/>
          <a:lstStyle>
            <a:lvl1pPr marL="0" indent="0" algn="l">
              <a:spcBef>
                <a:spcPts val="0"/>
              </a:spcBef>
              <a:buNone/>
              <a:defRPr sz="2133">
                <a:solidFill>
                  <a:srgbClr val="393838"/>
                </a:solidFill>
              </a:defRPr>
            </a:lvl1pPr>
          </a:lstStyle>
          <a:p>
            <a:pPr lvl="0"/>
            <a:r>
              <a:rPr lang="en-US" dirty="0"/>
              <a:t>Click to edit Master</a:t>
            </a:r>
          </a:p>
        </p:txBody>
      </p:sp>
      <p:sp>
        <p:nvSpPr>
          <p:cNvPr id="11" name="Rectangle 17"/>
          <p:cNvSpPr>
            <a:spLocks noChangeArrowheads="1"/>
          </p:cNvSpPr>
          <p:nvPr userDrawn="1"/>
        </p:nvSpPr>
        <p:spPr bwMode="auto">
          <a:xfrm>
            <a:off x="6379555" y="6413398"/>
            <a:ext cx="5552332" cy="98489"/>
          </a:xfrm>
          <a:prstGeom prst="rect">
            <a:avLst/>
          </a:prstGeom>
          <a:noFill/>
          <a:ln w="9525">
            <a:noFill/>
            <a:miter lim="800000"/>
            <a:headEnd/>
            <a:tailEnd/>
          </a:ln>
          <a:effectLst/>
        </p:spPr>
        <p:txBody>
          <a:bodyPr wrap="square" lIns="0" tIns="0" rIns="0" bIns="0">
            <a:spAutoFit/>
          </a:bodyPr>
          <a:lstStyle/>
          <a:p>
            <a:pPr algn="l">
              <a:lnSpc>
                <a:spcPct val="80000"/>
              </a:lnSpc>
              <a:defRPr/>
            </a:pPr>
            <a:r>
              <a:rPr lang="en-US" sz="800" dirty="0">
                <a:solidFill>
                  <a:schemeClr val="tx2"/>
                </a:solidFill>
                <a:latin typeface="Arial Narrow" pitchFamily="34" charset="0"/>
              </a:rPr>
              <a:t>The Ohio State University Comprehensive Cancer Center – Arthur G. James Cancer Hospital and Richard J. Solove Research Institute</a:t>
            </a:r>
          </a:p>
        </p:txBody>
      </p:sp>
    </p:spTree>
    <p:extLst>
      <p:ext uri="{BB962C8B-B14F-4D97-AF65-F5344CB8AC3E}">
        <p14:creationId xmlns:p14="http://schemas.microsoft.com/office/powerpoint/2010/main" val="2877455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 DNA">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372533" y="1335533"/>
            <a:ext cx="10972800" cy="4357483"/>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815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 bld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8305" y="0"/>
            <a:ext cx="6011777" cy="6540205"/>
          </a:xfrm>
          <a:prstGeom prst="rect">
            <a:avLst/>
          </a:prstGeom>
        </p:spPr>
      </p:pic>
      <p:sp>
        <p:nvSpPr>
          <p:cNvPr id="3" name="Content Placeholder 2"/>
          <p:cNvSpPr>
            <a:spLocks noGrp="1"/>
          </p:cNvSpPr>
          <p:nvPr>
            <p:ph idx="1"/>
          </p:nvPr>
        </p:nvSpPr>
        <p:spPr>
          <a:xfrm>
            <a:off x="372533" y="1335533"/>
            <a:ext cx="10972800" cy="4234539"/>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9"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292376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Title and Content - Hop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2"/>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harpenSoften amount="-5000"/>
                    </a14:imgEffect>
                    <a14:imgEffect>
                      <a14:brightnessContrast bright="3000" contrast="23000"/>
                    </a14:imgEffect>
                  </a14:imgLayer>
                </a14:imgProps>
              </a:ext>
              <a:ext uri="{28A0092B-C50C-407E-A947-70E740481C1C}">
                <a14:useLocalDpi xmlns:a14="http://schemas.microsoft.com/office/drawing/2010/main" val="0"/>
              </a:ext>
            </a:extLst>
          </a:blip>
          <a:srcRect l="37538" b="24425"/>
          <a:stretch/>
        </p:blipFill>
        <p:spPr bwMode="auto">
          <a:xfrm>
            <a:off x="15" y="439735"/>
            <a:ext cx="2589605" cy="6170623"/>
          </a:xfrm>
          <a:prstGeom prst="rect">
            <a:avLst/>
          </a:prstGeom>
          <a:noFill/>
        </p:spPr>
      </p:pic>
      <p:sp>
        <p:nvSpPr>
          <p:cNvPr id="3" name="Content Placeholder 2"/>
          <p:cNvSpPr>
            <a:spLocks noGrp="1"/>
          </p:cNvSpPr>
          <p:nvPr>
            <p:ph idx="1"/>
          </p:nvPr>
        </p:nvSpPr>
        <p:spPr>
          <a:xfrm>
            <a:off x="2955637" y="1464423"/>
            <a:ext cx="8389697" cy="3721836"/>
          </a:xfrm>
        </p:spPr>
        <p:txBody>
          <a:bodyPr/>
          <a:lstStyle>
            <a:lvl1pPr>
              <a:defRPr sz="2933"/>
            </a:lvl1pPr>
            <a:lvl2pPr>
              <a:defRPr sz="2667"/>
            </a:lvl2pPr>
            <a:lvl3pPr>
              <a:defRPr sz="2133"/>
            </a:lvl3pPr>
            <a:lvl4pPr>
              <a:defRPr sz="2133"/>
            </a:lvl4pPr>
            <a:lvl5pPr>
              <a:defRPr sz="2133"/>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2955637" y="649250"/>
            <a:ext cx="8389697" cy="672735"/>
          </a:xfrm>
        </p:spPr>
        <p:txBody>
          <a:bodyPr anchor="b"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0048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Chapter / divider slide 1">
    <p:spTree>
      <p:nvGrpSpPr>
        <p:cNvPr id="1" name=""/>
        <p:cNvGrpSpPr/>
        <p:nvPr/>
      </p:nvGrpSpPr>
      <p:grpSpPr>
        <a:xfrm>
          <a:off x="0" y="0"/>
          <a:ext cx="0" cy="0"/>
          <a:chOff x="0" y="0"/>
          <a:chExt cx="0" cy="0"/>
        </a:xfrm>
      </p:grpSpPr>
      <p:sp>
        <p:nvSpPr>
          <p:cNvPr id="14" name="Rectangle 13"/>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Straight Connector 15"/>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pic>
        <p:nvPicPr>
          <p:cNvPr id="11"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rot="21224959">
            <a:off x="1570565" y="594123"/>
            <a:ext cx="2914041" cy="4368599"/>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99979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hapter / divider slide 2">
    <p:spTree>
      <p:nvGrpSpPr>
        <p:cNvPr id="1" name=""/>
        <p:cNvGrpSpPr/>
        <p:nvPr/>
      </p:nvGrpSpPr>
      <p:grpSpPr>
        <a:xfrm>
          <a:off x="0" y="0"/>
          <a:ext cx="0" cy="0"/>
          <a:chOff x="0" y="0"/>
          <a:chExt cx="0" cy="0"/>
        </a:xfrm>
      </p:grpSpPr>
      <p:sp>
        <p:nvSpPr>
          <p:cNvPr id="2" name="Title 1"/>
          <p:cNvSpPr>
            <a:spLocks noGrp="1"/>
          </p:cNvSpPr>
          <p:nvPr>
            <p:ph type="title"/>
          </p:nvPr>
        </p:nvSpPr>
        <p:spPr>
          <a:xfrm>
            <a:off x="6844205" y="2816505"/>
            <a:ext cx="4166696" cy="1713907"/>
          </a:xfrm>
        </p:spPr>
        <p:txBody>
          <a:bodyPr anchor="t"/>
          <a:lstStyle>
            <a:lvl1pPr>
              <a:defRPr sz="3200">
                <a:solidFill>
                  <a:schemeClr val="accent1"/>
                </a:solidFill>
              </a:defRPr>
            </a:lvl1pPr>
          </a:lstStyle>
          <a:p>
            <a:r>
              <a:rPr lang="en-US" dirty="0"/>
              <a:t>Click to edit Master title style</a:t>
            </a:r>
          </a:p>
        </p:txBody>
      </p:sp>
      <p:sp>
        <p:nvSpPr>
          <p:cNvPr id="3" name="Slide Number Placeholder 2"/>
          <p:cNvSpPr>
            <a:spLocks noGrp="1"/>
          </p:cNvSpPr>
          <p:nvPr>
            <p:ph type="sldNum" sz="quarter" idx="10"/>
          </p:nvPr>
        </p:nvSpPr>
        <p:spPr/>
        <p:txBody>
          <a:bodyPr/>
          <a:lstStyle/>
          <a:p>
            <a:fld id="{3C956E73-2E7A-40C4-98E5-5009DBC8D49F}" type="slidenum">
              <a:rPr lang="en-US" smtClean="0"/>
              <a:pPr/>
              <a:t>‹#›</a:t>
            </a:fld>
            <a:endParaRPr lang="en-US" dirty="0"/>
          </a:p>
        </p:txBody>
      </p:sp>
      <p:sp>
        <p:nvSpPr>
          <p:cNvPr id="7" name="Rectangle 6"/>
          <p:cNvSpPr/>
          <p:nvPr userDrawn="1"/>
        </p:nvSpPr>
        <p:spPr>
          <a:xfrm>
            <a:off x="0" y="1162055"/>
            <a:ext cx="12192000" cy="130492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userDrawn="1"/>
        </p:nvSpPr>
        <p:spPr>
          <a:xfrm>
            <a:off x="0" y="1294657"/>
            <a:ext cx="12192000" cy="108659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Connector 11"/>
          <p:cNvCxnSpPr/>
          <p:nvPr userDrawn="1"/>
        </p:nvCxnSpPr>
        <p:spPr>
          <a:xfrm>
            <a:off x="0" y="2324907"/>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5" name="Picture 3"/>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6567113" y="5101697"/>
            <a:ext cx="2876300" cy="10020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9" name="Straight Connector 18"/>
          <p:cNvCxnSpPr/>
          <p:nvPr userDrawn="1"/>
        </p:nvCxnSpPr>
        <p:spPr>
          <a:xfrm>
            <a:off x="0" y="1352516"/>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1"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tretch>
            <a:fillRect/>
          </a:stretch>
        </p:blipFill>
        <p:spPr bwMode="auto">
          <a:xfrm rot="21224959">
            <a:off x="1078973" y="649589"/>
            <a:ext cx="4414404" cy="3308596"/>
          </a:xfrm>
          <a:prstGeom prst="rect">
            <a:avLst/>
          </a:prstGeom>
          <a:noFill/>
          <a:ln w="76200">
            <a:solidFill>
              <a:schemeClr val="bg1"/>
            </a:solidFill>
            <a:miter lim="800000"/>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0512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Title Only, No Footer">
    <p:spTree>
      <p:nvGrpSpPr>
        <p:cNvPr id="1" name=""/>
        <p:cNvGrpSpPr/>
        <p:nvPr/>
      </p:nvGrpSpPr>
      <p:grpSpPr>
        <a:xfrm>
          <a:off x="0" y="0"/>
          <a:ext cx="0" cy="0"/>
          <a:chOff x="0" y="0"/>
          <a:chExt cx="0" cy="0"/>
        </a:xfrm>
      </p:grpSpPr>
      <p:sp>
        <p:nvSpPr>
          <p:cNvPr id="3" name="Content Placeholder 2"/>
          <p:cNvSpPr>
            <a:spLocks noGrp="1"/>
          </p:cNvSpPr>
          <p:nvPr>
            <p:ph idx="1"/>
          </p:nvPr>
        </p:nvSpPr>
        <p:spPr>
          <a:xfrm>
            <a:off x="372533" y="1335532"/>
            <a:ext cx="10972800" cy="4343823"/>
          </a:xfrm>
        </p:spPr>
        <p:txBody>
          <a:bodyPr/>
          <a:lstStyle>
            <a:lvl1pPr>
              <a:defRPr sz="2933"/>
            </a:lvl1pPr>
            <a:lvl2pPr>
              <a:defRPr sz="2667"/>
            </a:lvl2pPr>
            <a:lvl3pPr>
              <a:defRPr sz="2133"/>
            </a:lvl3pPr>
          </a:lstStyle>
          <a:p>
            <a:pPr lvl="0"/>
            <a:r>
              <a:rPr lang="en-US" dirty="0"/>
              <a:t>Click to edit Master text styles</a:t>
            </a:r>
          </a:p>
          <a:p>
            <a:pPr lvl="1"/>
            <a:r>
              <a:rPr lang="en-US" dirty="0"/>
              <a:t>Second level</a:t>
            </a:r>
          </a:p>
          <a:p>
            <a:pPr lvl="2"/>
            <a:r>
              <a:rPr lang="en-US" dirty="0"/>
              <a:t>Third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7"/>
          <p:cNvPicPr>
            <a:picLocks noChangeAspect="1"/>
          </p:cNvPicPr>
          <p:nvPr userDrawn="1"/>
        </p:nvPicPr>
        <p:blipFill rotWithShape="1">
          <a:blip r:embed="rId2" cstate="print">
            <a:extLst>
              <a:ext uri="{28A0092B-C50C-407E-A947-70E740481C1C}">
                <a14:useLocalDpi xmlns:a14="http://schemas.microsoft.com/office/drawing/2010/main" val="0"/>
              </a:ext>
            </a:extLst>
          </a:blip>
          <a:srcRect b="94350"/>
          <a:stretch/>
        </p:blipFill>
        <p:spPr>
          <a:xfrm>
            <a:off x="6" y="6"/>
            <a:ext cx="12191989" cy="387492"/>
          </a:xfrm>
          <a:prstGeom prst="rect">
            <a:avLst/>
          </a:prstGeom>
        </p:spPr>
      </p:pic>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573434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740279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pic>
        <p:nvPicPr>
          <p:cNvPr id="2050"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pic>
        <p:nvPicPr>
          <p:cNvPr id="8"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73436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Picture Left, Title Left, Content Right">
    <p:spTree>
      <p:nvGrpSpPr>
        <p:cNvPr id="1" name=""/>
        <p:cNvGrpSpPr/>
        <p:nvPr/>
      </p:nvGrpSpPr>
      <p:grpSpPr>
        <a:xfrm>
          <a:off x="0" y="0"/>
          <a:ext cx="0" cy="0"/>
          <a:chOff x="0" y="0"/>
          <a:chExt cx="0" cy="0"/>
        </a:xfrm>
      </p:grpSpPr>
      <p:pic>
        <p:nvPicPr>
          <p:cNvPr id="9" name="Picture 2"/>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Content Placeholder 2"/>
          <p:cNvSpPr>
            <a:spLocks noGrp="1"/>
          </p:cNvSpPr>
          <p:nvPr>
            <p:ph idx="1"/>
          </p:nvPr>
        </p:nvSpPr>
        <p:spPr>
          <a:xfrm>
            <a:off x="4692075" y="1335533"/>
            <a:ext cx="7050760" cy="4125255"/>
          </a:xfrm>
        </p:spPr>
        <p:txBody>
          <a:bodyPr/>
          <a:lstStyle>
            <a:lvl1pPr>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372533" y="413555"/>
            <a:ext cx="10972800"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121352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NO DNA Picture Left, Title, Content Right">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 name="Content Placeholder 2"/>
          <p:cNvSpPr>
            <a:spLocks noGrp="1"/>
          </p:cNvSpPr>
          <p:nvPr>
            <p:ph idx="1"/>
          </p:nvPr>
        </p:nvSpPr>
        <p:spPr>
          <a:xfrm>
            <a:off x="4202546" y="1335533"/>
            <a:ext cx="7714447" cy="4145745"/>
          </a:xfrm>
        </p:spPr>
        <p:txBody>
          <a:bodyPr/>
          <a:lstStyle>
            <a:lvl1pPr>
              <a:defRPr sz="2400"/>
            </a:lvl1pPr>
            <a:lvl2pPr>
              <a:defRPr sz="2133"/>
            </a:lvl2pPr>
            <a:lvl3pPr>
              <a:defRPr sz="16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20000"/>
                    <a:lumOff val="8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4202546" y="413555"/>
            <a:ext cx="7714447" cy="672735"/>
          </a:xfrm>
        </p:spPr>
        <p:txBody>
          <a:bodyPr anchor="t" anchorCtr="0"/>
          <a:lstStyle>
            <a:lvl1pPr algn="l" rtl="0" fontAlgn="base">
              <a:lnSpc>
                <a:spcPct val="85000"/>
              </a:lnSpc>
              <a:spcBef>
                <a:spcPct val="0"/>
              </a:spcBef>
              <a:spcAft>
                <a:spcPct val="0"/>
              </a:spcAft>
              <a:defRPr lang="en-US" sz="3467" dirty="0">
                <a:solidFill>
                  <a:schemeClr val="accent1"/>
                </a:solidFill>
                <a:latin typeface="+mj-lt"/>
                <a:ea typeface="+mj-ea"/>
                <a:cs typeface="+mj-cs"/>
              </a:defRPr>
            </a:lvl1pPr>
          </a:lstStyle>
          <a:p>
            <a:r>
              <a:rPr lang="en-US" dirty="0"/>
              <a:t>Click to edit Master title style</a:t>
            </a:r>
          </a:p>
        </p:txBody>
      </p:sp>
      <p:pic>
        <p:nvPicPr>
          <p:cNvPr id="7"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4238372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Agenda Layout 1">
    <p:spTree>
      <p:nvGrpSpPr>
        <p:cNvPr id="1" name=""/>
        <p:cNvGrpSpPr/>
        <p:nvPr/>
      </p:nvGrpSpPr>
      <p:grpSpPr>
        <a:xfrm>
          <a:off x="0" y="0"/>
          <a:ext cx="0" cy="0"/>
          <a:chOff x="0" y="0"/>
          <a:chExt cx="0" cy="0"/>
        </a:xfrm>
      </p:grpSpPr>
      <p:pic>
        <p:nvPicPr>
          <p:cNvPr id="11" name="Picture 2"/>
          <p:cNvPicPr>
            <a:picLocks noChangeAspect="1" noChangeArrowheads="1"/>
          </p:cNvPicPr>
          <p:nvPr userDrawn="1"/>
        </p:nvPicPr>
        <p:blipFill rotWithShape="1">
          <a:blip r:embed="rId2" cstate="print">
            <a:extLst>
              <a:ext uri="{28A0092B-C50C-407E-A947-70E740481C1C}">
                <a14:useLocalDpi xmlns:a14="http://schemas.microsoft.com/office/drawing/2010/main" val="0"/>
              </a:ext>
            </a:extLst>
          </a:blip>
          <a:srcRect t="86546"/>
          <a:stretch/>
        </p:blipFill>
        <p:spPr bwMode="auto">
          <a:xfrm>
            <a:off x="0" y="5935331"/>
            <a:ext cx="12192000" cy="922672"/>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userDrawn="1"/>
        </p:nvSpPr>
        <p:spPr>
          <a:xfrm>
            <a:off x="0" y="771533"/>
            <a:ext cx="12192000" cy="762807"/>
          </a:xfrm>
          <a:prstGeom prst="rect">
            <a:avLst/>
          </a:prstGeom>
          <a:solidFill>
            <a:schemeClr val="bg2">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userDrawn="1"/>
        </p:nvSpPr>
        <p:spPr>
          <a:xfrm>
            <a:off x="0" y="828682"/>
            <a:ext cx="12192000" cy="629457"/>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p:cNvSpPr>
            <a:spLocks noGrp="1"/>
          </p:cNvSpPr>
          <p:nvPr>
            <p:ph idx="1"/>
          </p:nvPr>
        </p:nvSpPr>
        <p:spPr>
          <a:xfrm>
            <a:off x="1100029" y="1754667"/>
            <a:ext cx="6073083" cy="3732159"/>
          </a:xfrm>
        </p:spPr>
        <p:txBody>
          <a:bodyPr/>
          <a:lstStyle>
            <a:lvl1pPr>
              <a:spcBef>
                <a:spcPts val="2400"/>
              </a:spcBef>
              <a:defRPr sz="2400"/>
            </a:lvl1pPr>
            <a:lvl2pPr>
              <a:defRPr sz="2133"/>
            </a:lvl2pPr>
            <a:lvl3pPr>
              <a:defRPr sz="1867"/>
            </a:lvl3pPr>
            <a:lvl4pPr>
              <a:defRPr sz="1867"/>
            </a:lvl4pPr>
            <a:lvl5pPr>
              <a:defRPr sz="1867"/>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mtClean="0">
                <a:solidFill>
                  <a:schemeClr val="tx2">
                    <a:lumMod val="60000"/>
                    <a:lumOff val="40000"/>
                  </a:schemeClr>
                </a:solidFill>
              </a:defRPr>
            </a:lvl1pPr>
          </a:lstStyle>
          <a:p>
            <a:fld id="{3C956E73-2E7A-40C4-98E5-5009DBC8D49F}" type="slidenum">
              <a:rPr lang="en-US" smtClean="0"/>
              <a:pPr/>
              <a:t>‹#›</a:t>
            </a:fld>
            <a:endParaRPr lang="en-US" dirty="0"/>
          </a:p>
        </p:txBody>
      </p:sp>
      <p:sp>
        <p:nvSpPr>
          <p:cNvPr id="2" name="Title 1"/>
          <p:cNvSpPr>
            <a:spLocks noGrp="1"/>
          </p:cNvSpPr>
          <p:nvPr>
            <p:ph type="title"/>
          </p:nvPr>
        </p:nvSpPr>
        <p:spPr>
          <a:xfrm>
            <a:off x="1118377" y="874190"/>
            <a:ext cx="7987537" cy="535231"/>
          </a:xfrm>
        </p:spPr>
        <p:txBody>
          <a:bodyPr anchor="ctr" anchorCtr="0"/>
          <a:lstStyle>
            <a:lvl1pPr>
              <a:lnSpc>
                <a:spcPct val="85000"/>
              </a:lnSpc>
              <a:defRPr sz="2933" b="1">
                <a:solidFill>
                  <a:schemeClr val="bg1"/>
                </a:solidFill>
              </a:defRPr>
            </a:lvl1pPr>
          </a:lstStyle>
          <a:p>
            <a:r>
              <a:rPr lang="en-US" dirty="0"/>
              <a:t>Click to edit Master title style</a:t>
            </a:r>
          </a:p>
        </p:txBody>
      </p:sp>
      <p:cxnSp>
        <p:nvCxnSpPr>
          <p:cNvPr id="5" name="Straight Connector 4"/>
          <p:cNvCxnSpPr/>
          <p:nvPr userDrawn="1"/>
        </p:nvCxnSpPr>
        <p:spPr>
          <a:xfrm>
            <a:off x="0" y="1420031"/>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userDrawn="1"/>
        </p:nvCxnSpPr>
        <p:spPr>
          <a:xfrm>
            <a:off x="0" y="877105"/>
            <a:ext cx="12192000" cy="0"/>
          </a:xfrm>
          <a:prstGeom prst="line">
            <a:avLst/>
          </a:prstGeom>
          <a:ln w="19050">
            <a:solidFill>
              <a:srgbClr val="DA7171"/>
            </a:solidFill>
          </a:ln>
        </p:spPr>
        <p:style>
          <a:lnRef idx="1">
            <a:schemeClr val="accent1"/>
          </a:lnRef>
          <a:fillRef idx="0">
            <a:schemeClr val="accent1"/>
          </a:fillRef>
          <a:effectRef idx="0">
            <a:schemeClr val="accent1"/>
          </a:effectRef>
          <a:fontRef idx="minor">
            <a:schemeClr val="tx1"/>
          </a:fontRef>
        </p:style>
      </p:cxnSp>
      <p:pic>
        <p:nvPicPr>
          <p:cNvPr id="13" name="Picture 3"/>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749914" y="5823615"/>
            <a:ext cx="2039277" cy="7104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540618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8063511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Nabs Divi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1665B39-5A65-20DC-416D-D7106520AEB9}"/>
              </a:ext>
            </a:extLst>
          </p:cNvPr>
          <p:cNvSpPr/>
          <p:nvPr/>
        </p:nvSpPr>
        <p:spPr>
          <a:xfrm>
            <a:off x="0" y="1669775"/>
            <a:ext cx="12192000" cy="3766930"/>
          </a:xfrm>
          <a:prstGeom prst="rect">
            <a:avLst/>
          </a:prstGeom>
          <a:solidFill>
            <a:schemeClr val="bg1">
              <a:alpha val="87619"/>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6" name="Right Triangle 1">
            <a:extLst>
              <a:ext uri="{FF2B5EF4-FFF2-40B4-BE49-F238E27FC236}">
                <a16:creationId xmlns:a16="http://schemas.microsoft.com/office/drawing/2014/main" id="{6181DB09-2547-7198-4AA8-746B7585D9AD}"/>
              </a:ext>
            </a:extLst>
          </p:cNvPr>
          <p:cNvSpPr/>
          <p:nvPr/>
        </p:nvSpPr>
        <p:spPr>
          <a:xfrm>
            <a:off x="-16909" y="-9111"/>
            <a:ext cx="5615608" cy="6906870"/>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 name="connsiteX0" fmla="*/ 0 w 8716618"/>
              <a:gd name="connsiteY0" fmla="*/ 6907696 h 6907696"/>
              <a:gd name="connsiteX1" fmla="*/ 1470992 w 8716618"/>
              <a:gd name="connsiteY1" fmla="*/ 168965 h 6907696"/>
              <a:gd name="connsiteX2" fmla="*/ 4472610 w 8716618"/>
              <a:gd name="connsiteY2" fmla="*/ 0 h 6907696"/>
              <a:gd name="connsiteX3" fmla="*/ 8716618 w 8716618"/>
              <a:gd name="connsiteY3" fmla="*/ 6858000 h 6907696"/>
              <a:gd name="connsiteX4" fmla="*/ 0 w 8716618"/>
              <a:gd name="connsiteY4" fmla="*/ 6907696 h 6907696"/>
              <a:gd name="connsiteX0" fmla="*/ 0 w 8716618"/>
              <a:gd name="connsiteY0" fmla="*/ 6907696 h 6907696"/>
              <a:gd name="connsiteX1" fmla="*/ 3110949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0 w 5724940"/>
              <a:gd name="connsiteY0" fmla="*/ 6907696 h 6907696"/>
              <a:gd name="connsiteX1" fmla="*/ 119271 w 5724940"/>
              <a:gd name="connsiteY1" fmla="*/ 9939 h 6907696"/>
              <a:gd name="connsiteX2" fmla="*/ 1480932 w 5724940"/>
              <a:gd name="connsiteY2" fmla="*/ 0 h 6907696"/>
              <a:gd name="connsiteX3" fmla="*/ 5724940 w 5724940"/>
              <a:gd name="connsiteY3" fmla="*/ 6858000 h 6907696"/>
              <a:gd name="connsiteX4" fmla="*/ 0 w 5724940"/>
              <a:gd name="connsiteY4" fmla="*/ 6907696 h 6907696"/>
              <a:gd name="connsiteX0" fmla="*/ 29816 w 5605669"/>
              <a:gd name="connsiteY0" fmla="*/ 6907696 h 6907696"/>
              <a:gd name="connsiteX1" fmla="*/ 0 w 5605669"/>
              <a:gd name="connsiteY1" fmla="*/ 9939 h 6907696"/>
              <a:gd name="connsiteX2" fmla="*/ 1361661 w 5605669"/>
              <a:gd name="connsiteY2" fmla="*/ 0 h 6907696"/>
              <a:gd name="connsiteX3" fmla="*/ 5605669 w 5605669"/>
              <a:gd name="connsiteY3" fmla="*/ 6858000 h 6907696"/>
              <a:gd name="connsiteX4" fmla="*/ 29816 w 5605669"/>
              <a:gd name="connsiteY4" fmla="*/ 6907696 h 6907696"/>
              <a:gd name="connsiteX0" fmla="*/ 69573 w 5605669"/>
              <a:gd name="connsiteY0" fmla="*/ 6937513 h 6937513"/>
              <a:gd name="connsiteX1" fmla="*/ 0 w 5605669"/>
              <a:gd name="connsiteY1" fmla="*/ 9939 h 6937513"/>
              <a:gd name="connsiteX2" fmla="*/ 1361661 w 5605669"/>
              <a:gd name="connsiteY2" fmla="*/ 0 h 6937513"/>
              <a:gd name="connsiteX3" fmla="*/ 5605669 w 5605669"/>
              <a:gd name="connsiteY3" fmla="*/ 6858000 h 6937513"/>
              <a:gd name="connsiteX4" fmla="*/ 69573 w 5605669"/>
              <a:gd name="connsiteY4" fmla="*/ 6937513 h 6937513"/>
              <a:gd name="connsiteX0" fmla="*/ 0 w 5605670"/>
              <a:gd name="connsiteY0" fmla="*/ 6897757 h 6897757"/>
              <a:gd name="connsiteX1" fmla="*/ 1 w 5605670"/>
              <a:gd name="connsiteY1" fmla="*/ 9939 h 6897757"/>
              <a:gd name="connsiteX2" fmla="*/ 1361662 w 5605670"/>
              <a:gd name="connsiteY2" fmla="*/ 0 h 6897757"/>
              <a:gd name="connsiteX3" fmla="*/ 5605670 w 5605670"/>
              <a:gd name="connsiteY3" fmla="*/ 6858000 h 6897757"/>
              <a:gd name="connsiteX4" fmla="*/ 0 w 5605670"/>
              <a:gd name="connsiteY4" fmla="*/ 6897757 h 6897757"/>
              <a:gd name="connsiteX0" fmla="*/ 9938 w 5615608"/>
              <a:gd name="connsiteY0" fmla="*/ 6897757 h 6897757"/>
              <a:gd name="connsiteX1" fmla="*/ 0 w 5615608"/>
              <a:gd name="connsiteY1" fmla="*/ 9939 h 6897757"/>
              <a:gd name="connsiteX2" fmla="*/ 1371600 w 5615608"/>
              <a:gd name="connsiteY2" fmla="*/ 0 h 6897757"/>
              <a:gd name="connsiteX3" fmla="*/ 5615608 w 5615608"/>
              <a:gd name="connsiteY3" fmla="*/ 6858000 h 6897757"/>
              <a:gd name="connsiteX4" fmla="*/ 9938 w 5615608"/>
              <a:gd name="connsiteY4" fmla="*/ 6897757 h 6897757"/>
              <a:gd name="connsiteX0" fmla="*/ 9938 w 5615608"/>
              <a:gd name="connsiteY0" fmla="*/ 6906868 h 6906868"/>
              <a:gd name="connsiteX1" fmla="*/ 0 w 5615608"/>
              <a:gd name="connsiteY1" fmla="*/ 0 h 6906868"/>
              <a:gd name="connsiteX2" fmla="*/ 1371600 w 5615608"/>
              <a:gd name="connsiteY2" fmla="*/ 9111 h 6906868"/>
              <a:gd name="connsiteX3" fmla="*/ 5615608 w 5615608"/>
              <a:gd name="connsiteY3" fmla="*/ 6867111 h 6906868"/>
              <a:gd name="connsiteX4" fmla="*/ 9938 w 5615608"/>
              <a:gd name="connsiteY4" fmla="*/ 6906868 h 690686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15608" h="6906868">
                <a:moveTo>
                  <a:pt x="9938" y="6906868"/>
                </a:moveTo>
                <a:cubicBezTo>
                  <a:pt x="9938" y="4962111"/>
                  <a:pt x="14908" y="3438939"/>
                  <a:pt x="0" y="0"/>
                </a:cubicBezTo>
                <a:lnTo>
                  <a:pt x="1371600" y="9111"/>
                </a:lnTo>
                <a:lnTo>
                  <a:pt x="5615608" y="6867111"/>
                </a:lnTo>
                <a:lnTo>
                  <a:pt x="9938" y="6906868"/>
                </a:lnTo>
                <a:close/>
              </a:path>
            </a:pathLst>
          </a:custGeom>
          <a:solidFill>
            <a:schemeClr val="bg1"/>
          </a:solidFill>
          <a:ln w="12700" cap="flat">
            <a:noFill/>
            <a:miter lim="400000"/>
          </a:ln>
          <a:effectLst>
            <a:outerShdw blurRad="267942" dist="38100" algn="l" rotWithShape="0">
              <a:srgbClr val="063958">
                <a:alpha val="56121"/>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pic>
        <p:nvPicPr>
          <p:cNvPr id="7" name="Picture 6">
            <a:extLst>
              <a:ext uri="{FF2B5EF4-FFF2-40B4-BE49-F238E27FC236}">
                <a16:creationId xmlns:a16="http://schemas.microsoft.com/office/drawing/2014/main" id="{C911EF92-FB4D-FDCE-E79B-83AF9AF1519E}"/>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78394" y="2690592"/>
            <a:ext cx="1737725" cy="1132108"/>
          </a:xfrm>
          <a:prstGeom prst="rect">
            <a:avLst/>
          </a:prstGeom>
        </p:spPr>
      </p:pic>
      <p:sp>
        <p:nvSpPr>
          <p:cNvPr id="3" name="Title 2">
            <a:extLst>
              <a:ext uri="{FF2B5EF4-FFF2-40B4-BE49-F238E27FC236}">
                <a16:creationId xmlns:a16="http://schemas.microsoft.com/office/drawing/2014/main" id="{2B2A4150-9DA6-42D1-284D-733A65D0B695}"/>
              </a:ext>
            </a:extLst>
          </p:cNvPr>
          <p:cNvSpPr>
            <a:spLocks noGrp="1"/>
          </p:cNvSpPr>
          <p:nvPr>
            <p:ph type="title"/>
          </p:nvPr>
        </p:nvSpPr>
        <p:spPr>
          <a:xfrm>
            <a:off x="4297680" y="3172968"/>
            <a:ext cx="7911229" cy="808138"/>
          </a:xfrm>
        </p:spPr>
        <p:txBody>
          <a:bodyPr/>
          <a:lstStyle>
            <a:lvl1pPr>
              <a:defRPr sz="3200">
                <a:solidFill>
                  <a:schemeClr val="accent4"/>
                </a:solidFill>
              </a:defRPr>
            </a:lvl1pPr>
          </a:lstStyle>
          <a:p>
            <a:r>
              <a:rPr lang="en-US"/>
              <a:t>Click to edit Master title style</a:t>
            </a:r>
          </a:p>
        </p:txBody>
      </p:sp>
    </p:spTree>
    <p:extLst>
      <p:ext uri="{BB962C8B-B14F-4D97-AF65-F5344CB8AC3E}">
        <p14:creationId xmlns:p14="http://schemas.microsoft.com/office/powerpoint/2010/main" val="2373371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256">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Title &amp;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2A693616-0248-8133-F288-F4E37CFA4D70}"/>
              </a:ext>
            </a:extLst>
          </p:cNvPr>
          <p:cNvSpPr>
            <a:spLocks noGrp="1"/>
          </p:cNvSpPr>
          <p:nvPr>
            <p:ph type="ftr" sz="quarter" idx="11"/>
          </p:nvPr>
        </p:nvSpPr>
        <p:spPr/>
        <p:txBody>
          <a:bodyPr/>
          <a:lstStyle/>
          <a:p>
            <a:r>
              <a:rPr lang="da-DK"/>
              <a:t>NET-202 SIV Slides Final v2.0 31-Aug-2023</a:t>
            </a:r>
            <a:endParaRPr lang="en-US"/>
          </a:p>
        </p:txBody>
      </p:sp>
      <p:pic>
        <p:nvPicPr>
          <p:cNvPr id="6" name="Graphic 5">
            <a:extLst>
              <a:ext uri="{FF2B5EF4-FFF2-40B4-BE49-F238E27FC236}">
                <a16:creationId xmlns:a16="http://schemas.microsoft.com/office/drawing/2014/main" id="{941C4976-5EEE-5BBB-1599-66DDC3F78103}"/>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6182501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1_Title &amp; Content">
    <p:spTree>
      <p:nvGrpSpPr>
        <p:cNvPr id="1" name=""/>
        <p:cNvGrpSpPr/>
        <p:nvPr/>
      </p:nvGrpSpPr>
      <p:grpSpPr>
        <a:xfrm>
          <a:off x="0" y="0"/>
          <a:ext cx="0" cy="0"/>
          <a:chOff x="0" y="0"/>
          <a:chExt cx="0" cy="0"/>
        </a:xfrm>
      </p:grpSpPr>
      <p:sp>
        <p:nvSpPr>
          <p:cNvPr id="22" name="Freeform: Shape 21">
            <a:extLst>
              <a:ext uri="{FF2B5EF4-FFF2-40B4-BE49-F238E27FC236}">
                <a16:creationId xmlns:a16="http://schemas.microsoft.com/office/drawing/2014/main" id="{2592024F-B541-0A44-89A0-3BEC1DFF4FE2}"/>
              </a:ext>
            </a:extLst>
          </p:cNvPr>
          <p:cNvSpPr/>
          <p:nvPr userDrawn="1"/>
        </p:nvSpPr>
        <p:spPr>
          <a:xfrm>
            <a:off x="0" y="111611"/>
            <a:ext cx="2936081" cy="907076"/>
          </a:xfrm>
          <a:custGeom>
            <a:avLst/>
            <a:gdLst>
              <a:gd name="connsiteX0" fmla="*/ 0 w 3083597"/>
              <a:gd name="connsiteY0" fmla="*/ 0 h 907076"/>
              <a:gd name="connsiteX1" fmla="*/ 3083597 w 3083597"/>
              <a:gd name="connsiteY1" fmla="*/ 0 h 907076"/>
              <a:gd name="connsiteX2" fmla="*/ 2856828 w 3083597"/>
              <a:gd name="connsiteY2" fmla="*/ 907076 h 907076"/>
              <a:gd name="connsiteX3" fmla="*/ 0 w 3083597"/>
              <a:gd name="connsiteY3" fmla="*/ 907076 h 907076"/>
            </a:gdLst>
            <a:ahLst/>
            <a:cxnLst>
              <a:cxn ang="0">
                <a:pos x="connsiteX0" y="connsiteY0"/>
              </a:cxn>
              <a:cxn ang="0">
                <a:pos x="connsiteX1" y="connsiteY1"/>
              </a:cxn>
              <a:cxn ang="0">
                <a:pos x="connsiteX2" y="connsiteY2"/>
              </a:cxn>
              <a:cxn ang="0">
                <a:pos x="connsiteX3" y="connsiteY3"/>
              </a:cxn>
            </a:cxnLst>
            <a:rect l="l" t="t" r="r" b="b"/>
            <a:pathLst>
              <a:path w="3083597" h="907076">
                <a:moveTo>
                  <a:pt x="0" y="0"/>
                </a:moveTo>
                <a:lnTo>
                  <a:pt x="3083597" y="0"/>
                </a:lnTo>
                <a:lnTo>
                  <a:pt x="2856828" y="907076"/>
                </a:lnTo>
                <a:lnTo>
                  <a:pt x="0" y="907076"/>
                </a:lnTo>
                <a:close/>
              </a:path>
            </a:pathLst>
          </a:custGeom>
          <a:gradFill>
            <a:gsLst>
              <a:gs pos="0">
                <a:schemeClr val="accent6">
                  <a:alpha val="69000"/>
                </a:schemeClr>
              </a:gs>
              <a:gs pos="95000">
                <a:schemeClr val="bg2"/>
              </a:gs>
            </a:gsLst>
            <a:lin ang="16200000" scaled="1"/>
          </a:gradFill>
          <a:ln w="12700" cap="flat">
            <a:noFill/>
            <a:miter lim="400000"/>
          </a:ln>
          <a:effectLst>
            <a:outerShdw blurRad="50800" dist="76200" dir="5400000" algn="t" rotWithShape="0">
              <a:prstClr val="black">
                <a:alpha val="40000"/>
              </a:prst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460020" cy="5081908"/>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20" name="TextBox 19">
            <a:extLst>
              <a:ext uri="{FF2B5EF4-FFF2-40B4-BE49-F238E27FC236}">
                <a16:creationId xmlns:a16="http://schemas.microsoft.com/office/drawing/2014/main" id="{8562EA17-5103-1436-26DC-A25B566787C2}"/>
              </a:ext>
            </a:extLst>
          </p:cNvPr>
          <p:cNvSpPr txBox="1"/>
          <p:nvPr userDrawn="1"/>
        </p:nvSpPr>
        <p:spPr>
          <a:xfrm>
            <a:off x="618500" y="473266"/>
            <a:ext cx="2112464" cy="49244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wrap="square">
            <a:spAutoFit/>
          </a:bodyPr>
          <a:lstStyle/>
          <a:p>
            <a:r>
              <a:rPr kumimoji="0" lang="en-US" sz="2600" b="1" i="0" u="none" strike="noStrike" kern="0" cap="none" spc="0" normalizeH="0" baseline="0" noProof="0">
                <a:ln>
                  <a:noFill/>
                </a:ln>
                <a:solidFill>
                  <a:schemeClr val="bg1"/>
                </a:solidFill>
                <a:effectLst/>
                <a:uLnTx/>
                <a:uFillTx/>
                <a:latin typeface="Arial" panose="020B0604020202020204"/>
                <a:cs typeface="Arial" panose="020B0604020202020204" pitchFamily="34" charset="0"/>
                <a:sym typeface="Avenir Black"/>
              </a:rPr>
              <a:t>Discussion:</a:t>
            </a:r>
            <a:endParaRPr lang="en-US">
              <a:solidFill>
                <a:schemeClr val="bg1"/>
              </a:solidFill>
            </a:endParaRPr>
          </a:p>
        </p:txBody>
      </p:sp>
      <p:grpSp>
        <p:nvGrpSpPr>
          <p:cNvPr id="28" name="Group 27">
            <a:extLst>
              <a:ext uri="{FF2B5EF4-FFF2-40B4-BE49-F238E27FC236}">
                <a16:creationId xmlns:a16="http://schemas.microsoft.com/office/drawing/2014/main" id="{A415C8F3-D355-FD7E-C46F-F2ABCE9468D4}"/>
              </a:ext>
            </a:extLst>
          </p:cNvPr>
          <p:cNvGrpSpPr/>
          <p:nvPr userDrawn="1"/>
        </p:nvGrpSpPr>
        <p:grpSpPr>
          <a:xfrm>
            <a:off x="347472" y="176365"/>
            <a:ext cx="691477" cy="492443"/>
            <a:chOff x="156053" y="271462"/>
            <a:chExt cx="864815" cy="615888"/>
          </a:xfrm>
        </p:grpSpPr>
        <p:sp>
          <p:nvSpPr>
            <p:cNvPr id="26" name="Freeform: Shape 25">
              <a:extLst>
                <a:ext uri="{FF2B5EF4-FFF2-40B4-BE49-F238E27FC236}">
                  <a16:creationId xmlns:a16="http://schemas.microsoft.com/office/drawing/2014/main" id="{F495D400-CA0D-F7FD-9985-BA5E7B74E279}"/>
                </a:ext>
              </a:extLst>
            </p:cNvPr>
            <p:cNvSpPr/>
            <p:nvPr/>
          </p:nvSpPr>
          <p:spPr>
            <a:xfrm>
              <a:off x="584047" y="271462"/>
              <a:ext cx="436821" cy="487666"/>
            </a:xfrm>
            <a:custGeom>
              <a:avLst/>
              <a:gdLst>
                <a:gd name="connsiteX0" fmla="*/ 358681 w 436821"/>
                <a:gd name="connsiteY0" fmla="*/ 367516 h 487666"/>
                <a:gd name="connsiteX1" fmla="*/ 436822 w 436821"/>
                <a:gd name="connsiteY1" fmla="*/ 213719 h 487666"/>
                <a:gd name="connsiteX2" fmla="*/ 182519 w 436821"/>
                <a:gd name="connsiteY2" fmla="*/ 0 h 487666"/>
                <a:gd name="connsiteX3" fmla="*/ 0 w 436821"/>
                <a:gd name="connsiteY3" fmla="*/ 64892 h 487666"/>
                <a:gd name="connsiteX4" fmla="*/ 179752 w 436821"/>
                <a:gd name="connsiteY4" fmla="*/ 325552 h 487666"/>
                <a:gd name="connsiteX5" fmla="*/ 159598 w 436821"/>
                <a:gd name="connsiteY5" fmla="*/ 426333 h 487666"/>
                <a:gd name="connsiteX6" fmla="*/ 182512 w 436821"/>
                <a:gd name="connsiteY6" fmla="*/ 427163 h 487666"/>
                <a:gd name="connsiteX7" fmla="*/ 242983 w 436821"/>
                <a:gd name="connsiteY7" fmla="*/ 420814 h 487666"/>
                <a:gd name="connsiteX8" fmla="*/ 400095 w 436821"/>
                <a:gd name="connsiteY8" fmla="*/ 487635 h 487666"/>
                <a:gd name="connsiteX9" fmla="*/ 412246 w 436821"/>
                <a:gd name="connsiteY9" fmla="*/ 462785 h 487666"/>
                <a:gd name="connsiteX10" fmla="*/ 358681 w 436821"/>
                <a:gd name="connsiteY10" fmla="*/ 367523 h 487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36821" h="487666">
                  <a:moveTo>
                    <a:pt x="358681" y="367516"/>
                  </a:moveTo>
                  <a:cubicBezTo>
                    <a:pt x="406727" y="328586"/>
                    <a:pt x="436822" y="274190"/>
                    <a:pt x="436822" y="213719"/>
                  </a:cubicBezTo>
                  <a:cubicBezTo>
                    <a:pt x="436829" y="95536"/>
                    <a:pt x="323067" y="0"/>
                    <a:pt x="182519" y="0"/>
                  </a:cubicBezTo>
                  <a:cubicBezTo>
                    <a:pt x="111002" y="0"/>
                    <a:pt x="46118" y="24850"/>
                    <a:pt x="0" y="64892"/>
                  </a:cubicBezTo>
                  <a:cubicBezTo>
                    <a:pt x="106856" y="114593"/>
                    <a:pt x="179752" y="212614"/>
                    <a:pt x="179752" y="325552"/>
                  </a:cubicBezTo>
                  <a:cubicBezTo>
                    <a:pt x="179752" y="360891"/>
                    <a:pt x="172572" y="394858"/>
                    <a:pt x="159598" y="426333"/>
                  </a:cubicBezTo>
                  <a:cubicBezTo>
                    <a:pt x="167053" y="426889"/>
                    <a:pt x="174782" y="427163"/>
                    <a:pt x="182512" y="427163"/>
                  </a:cubicBezTo>
                  <a:cubicBezTo>
                    <a:pt x="203497" y="427163"/>
                    <a:pt x="223652" y="424953"/>
                    <a:pt x="242983" y="420814"/>
                  </a:cubicBezTo>
                  <a:cubicBezTo>
                    <a:pt x="270044" y="446495"/>
                    <a:pt x="321955" y="483214"/>
                    <a:pt x="400095" y="487635"/>
                  </a:cubicBezTo>
                  <a:cubicBezTo>
                    <a:pt x="413351" y="488466"/>
                    <a:pt x="421355" y="472725"/>
                    <a:pt x="412246" y="462785"/>
                  </a:cubicBezTo>
                  <a:cubicBezTo>
                    <a:pt x="387945" y="435724"/>
                    <a:pt x="369444" y="395689"/>
                    <a:pt x="358681" y="367523"/>
                  </a:cubicBezTo>
                  <a:close/>
                </a:path>
              </a:pathLst>
            </a:custGeom>
            <a:solidFill>
              <a:schemeClr val="accent2"/>
            </a:solidFill>
            <a:ln w="735" cap="flat">
              <a:noFill/>
              <a:prstDash val="solid"/>
              <a:miter/>
            </a:ln>
          </p:spPr>
          <p:txBody>
            <a:bodyPr rtlCol="0" anchor="ctr"/>
            <a:lstStyle/>
            <a:p>
              <a:endParaRPr lang="en-US"/>
            </a:p>
          </p:txBody>
        </p:sp>
        <p:sp>
          <p:nvSpPr>
            <p:cNvPr id="27" name="Freeform: Shape 26">
              <a:extLst>
                <a:ext uri="{FF2B5EF4-FFF2-40B4-BE49-F238E27FC236}">
                  <a16:creationId xmlns:a16="http://schemas.microsoft.com/office/drawing/2014/main" id="{35D4B08A-8E82-31E4-B33E-5946E6447062}"/>
                </a:ext>
              </a:extLst>
            </p:cNvPr>
            <p:cNvSpPr/>
            <p:nvPr/>
          </p:nvSpPr>
          <p:spPr>
            <a:xfrm>
              <a:off x="156053" y="370751"/>
              <a:ext cx="538663" cy="516599"/>
            </a:xfrm>
            <a:custGeom>
              <a:avLst/>
              <a:gdLst>
                <a:gd name="connsiteX0" fmla="*/ 269332 w 538663"/>
                <a:gd name="connsiteY0" fmla="*/ 7 h 516599"/>
                <a:gd name="connsiteX1" fmla="*/ 0 w 538663"/>
                <a:gd name="connsiteY1" fmla="*/ 226233 h 516599"/>
                <a:gd name="connsiteX2" fmla="*/ 82851 w 538663"/>
                <a:gd name="connsiteY2" fmla="*/ 389228 h 516599"/>
                <a:gd name="connsiteX3" fmla="*/ 26096 w 538663"/>
                <a:gd name="connsiteY3" fmla="*/ 490172 h 516599"/>
                <a:gd name="connsiteX4" fmla="*/ 38967 w 538663"/>
                <a:gd name="connsiteY4" fmla="*/ 516572 h 516599"/>
                <a:gd name="connsiteX5" fmla="*/ 205292 w 538663"/>
                <a:gd name="connsiteY5" fmla="*/ 445753 h 516599"/>
                <a:gd name="connsiteX6" fmla="*/ 269332 w 538663"/>
                <a:gd name="connsiteY6" fmla="*/ 452459 h 516599"/>
                <a:gd name="connsiteX7" fmla="*/ 538663 w 538663"/>
                <a:gd name="connsiteY7" fmla="*/ 226233 h 516599"/>
                <a:gd name="connsiteX8" fmla="*/ 269332 w 538663"/>
                <a:gd name="connsiteY8" fmla="*/ 0 h 516599"/>
                <a:gd name="connsiteX9" fmla="*/ 137596 w 538663"/>
                <a:gd name="connsiteY9" fmla="*/ 270585 h 516599"/>
                <a:gd name="connsiteX10" fmla="*/ 92910 w 538663"/>
                <a:gd name="connsiteY10" fmla="*/ 225907 h 516599"/>
                <a:gd name="connsiteX11" fmla="*/ 137596 w 538663"/>
                <a:gd name="connsiteY11" fmla="*/ 181221 h 516599"/>
                <a:gd name="connsiteX12" fmla="*/ 182274 w 538663"/>
                <a:gd name="connsiteY12" fmla="*/ 225907 h 516599"/>
                <a:gd name="connsiteX13" fmla="*/ 137596 w 538663"/>
                <a:gd name="connsiteY13" fmla="*/ 270585 h 516599"/>
                <a:gd name="connsiteX14" fmla="*/ 269332 w 538663"/>
                <a:gd name="connsiteY14" fmla="*/ 270585 h 516599"/>
                <a:gd name="connsiteX15" fmla="*/ 224646 w 538663"/>
                <a:gd name="connsiteY15" fmla="*/ 225907 h 516599"/>
                <a:gd name="connsiteX16" fmla="*/ 269332 w 538663"/>
                <a:gd name="connsiteY16" fmla="*/ 181221 h 516599"/>
                <a:gd name="connsiteX17" fmla="*/ 314010 w 538663"/>
                <a:gd name="connsiteY17" fmla="*/ 225907 h 516599"/>
                <a:gd name="connsiteX18" fmla="*/ 269332 w 538663"/>
                <a:gd name="connsiteY18" fmla="*/ 270585 h 516599"/>
                <a:gd name="connsiteX19" fmla="*/ 401067 w 538663"/>
                <a:gd name="connsiteY19" fmla="*/ 270585 h 516599"/>
                <a:gd name="connsiteX20" fmla="*/ 356389 w 538663"/>
                <a:gd name="connsiteY20" fmla="*/ 225907 h 516599"/>
                <a:gd name="connsiteX21" fmla="*/ 401067 w 538663"/>
                <a:gd name="connsiteY21" fmla="*/ 181221 h 516599"/>
                <a:gd name="connsiteX22" fmla="*/ 445753 w 538663"/>
                <a:gd name="connsiteY22" fmla="*/ 225907 h 516599"/>
                <a:gd name="connsiteX23" fmla="*/ 401067 w 538663"/>
                <a:gd name="connsiteY23" fmla="*/ 270585 h 5165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8663" h="516599">
                  <a:moveTo>
                    <a:pt x="269332" y="7"/>
                  </a:moveTo>
                  <a:cubicBezTo>
                    <a:pt x="120586" y="7"/>
                    <a:pt x="0" y="101292"/>
                    <a:pt x="0" y="226233"/>
                  </a:cubicBezTo>
                  <a:cubicBezTo>
                    <a:pt x="0" y="290324"/>
                    <a:pt x="31868" y="348066"/>
                    <a:pt x="82851" y="389228"/>
                  </a:cubicBezTo>
                  <a:cubicBezTo>
                    <a:pt x="71391" y="418952"/>
                    <a:pt x="52000" y="461538"/>
                    <a:pt x="26096" y="490172"/>
                  </a:cubicBezTo>
                  <a:cubicBezTo>
                    <a:pt x="16594" y="500675"/>
                    <a:pt x="24828" y="517373"/>
                    <a:pt x="38967" y="516572"/>
                  </a:cubicBezTo>
                  <a:cubicBezTo>
                    <a:pt x="121810" y="511891"/>
                    <a:pt x="176644" y="472947"/>
                    <a:pt x="205292" y="445753"/>
                  </a:cubicBezTo>
                  <a:cubicBezTo>
                    <a:pt x="225855" y="449974"/>
                    <a:pt x="247219" y="452459"/>
                    <a:pt x="269332" y="452459"/>
                  </a:cubicBezTo>
                  <a:cubicBezTo>
                    <a:pt x="418077" y="452459"/>
                    <a:pt x="538663" y="351174"/>
                    <a:pt x="538663" y="226233"/>
                  </a:cubicBezTo>
                  <a:cubicBezTo>
                    <a:pt x="538663" y="101292"/>
                    <a:pt x="418077" y="0"/>
                    <a:pt x="269332" y="0"/>
                  </a:cubicBezTo>
                  <a:close/>
                  <a:moveTo>
                    <a:pt x="137596" y="270585"/>
                  </a:moveTo>
                  <a:cubicBezTo>
                    <a:pt x="112916" y="270585"/>
                    <a:pt x="92910" y="250579"/>
                    <a:pt x="92910" y="225907"/>
                  </a:cubicBezTo>
                  <a:cubicBezTo>
                    <a:pt x="92910" y="201235"/>
                    <a:pt x="112916" y="181221"/>
                    <a:pt x="137596" y="181221"/>
                  </a:cubicBezTo>
                  <a:cubicBezTo>
                    <a:pt x="162275" y="181221"/>
                    <a:pt x="182274" y="201227"/>
                    <a:pt x="182274" y="225907"/>
                  </a:cubicBezTo>
                  <a:cubicBezTo>
                    <a:pt x="182274" y="250586"/>
                    <a:pt x="162268" y="270585"/>
                    <a:pt x="137596" y="270585"/>
                  </a:cubicBezTo>
                  <a:close/>
                  <a:moveTo>
                    <a:pt x="269332" y="270585"/>
                  </a:moveTo>
                  <a:cubicBezTo>
                    <a:pt x="244652" y="270585"/>
                    <a:pt x="224646" y="250579"/>
                    <a:pt x="224646" y="225907"/>
                  </a:cubicBezTo>
                  <a:cubicBezTo>
                    <a:pt x="224646" y="201235"/>
                    <a:pt x="244652" y="181221"/>
                    <a:pt x="269332" y="181221"/>
                  </a:cubicBezTo>
                  <a:cubicBezTo>
                    <a:pt x="294011" y="181221"/>
                    <a:pt x="314010" y="201227"/>
                    <a:pt x="314010" y="225907"/>
                  </a:cubicBezTo>
                  <a:cubicBezTo>
                    <a:pt x="314010" y="250586"/>
                    <a:pt x="294004" y="270585"/>
                    <a:pt x="269332" y="270585"/>
                  </a:cubicBezTo>
                  <a:close/>
                  <a:moveTo>
                    <a:pt x="401067" y="270585"/>
                  </a:moveTo>
                  <a:cubicBezTo>
                    <a:pt x="376388" y="270585"/>
                    <a:pt x="356389" y="250579"/>
                    <a:pt x="356389" y="225907"/>
                  </a:cubicBezTo>
                  <a:cubicBezTo>
                    <a:pt x="356389" y="201235"/>
                    <a:pt x="376395" y="181221"/>
                    <a:pt x="401067" y="181221"/>
                  </a:cubicBezTo>
                  <a:cubicBezTo>
                    <a:pt x="425739" y="181221"/>
                    <a:pt x="445753" y="201227"/>
                    <a:pt x="445753" y="225907"/>
                  </a:cubicBezTo>
                  <a:cubicBezTo>
                    <a:pt x="445753" y="250586"/>
                    <a:pt x="425747" y="270585"/>
                    <a:pt x="401067" y="270585"/>
                  </a:cubicBezTo>
                  <a:close/>
                </a:path>
              </a:pathLst>
            </a:custGeom>
            <a:solidFill>
              <a:schemeClr val="bg1"/>
            </a:solidFill>
            <a:ln w="735" cap="flat">
              <a:noFill/>
              <a:prstDash val="solid"/>
              <a:miter/>
            </a:ln>
          </p:spPr>
          <p:txBody>
            <a:bodyPr rtlCol="0" anchor="ctr"/>
            <a:lstStyle/>
            <a:p>
              <a:endParaRPr lang="en-US"/>
            </a:p>
          </p:txBody>
        </p:sp>
      </p:grpSp>
      <p:sp>
        <p:nvSpPr>
          <p:cNvPr id="29" name="Oval 28">
            <a:extLst>
              <a:ext uri="{FF2B5EF4-FFF2-40B4-BE49-F238E27FC236}">
                <a16:creationId xmlns:a16="http://schemas.microsoft.com/office/drawing/2014/main" id="{990D8477-73C7-0834-474F-C35DBD40A0CD}"/>
              </a:ext>
            </a:extLst>
          </p:cNvPr>
          <p:cNvSpPr/>
          <p:nvPr userDrawn="1"/>
        </p:nvSpPr>
        <p:spPr>
          <a:xfrm>
            <a:off x="962025" y="588961"/>
            <a:ext cx="65891" cy="65891"/>
          </a:xfrm>
          <a:prstGeom prst="ellipse">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0" name="Oval 29">
            <a:extLst>
              <a:ext uri="{FF2B5EF4-FFF2-40B4-BE49-F238E27FC236}">
                <a16:creationId xmlns:a16="http://schemas.microsoft.com/office/drawing/2014/main" id="{40E5AEB1-4975-5026-ED5B-FB89D9F28386}"/>
              </a:ext>
            </a:extLst>
          </p:cNvPr>
          <p:cNvSpPr/>
          <p:nvPr userDrawn="1"/>
        </p:nvSpPr>
        <p:spPr>
          <a:xfrm>
            <a:off x="2497931" y="660399"/>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sp>
        <p:nvSpPr>
          <p:cNvPr id="31" name="Oval 30">
            <a:extLst>
              <a:ext uri="{FF2B5EF4-FFF2-40B4-BE49-F238E27FC236}">
                <a16:creationId xmlns:a16="http://schemas.microsoft.com/office/drawing/2014/main" id="{3AE0633A-1834-6916-0831-8DB8D480A1C5}"/>
              </a:ext>
            </a:extLst>
          </p:cNvPr>
          <p:cNvSpPr/>
          <p:nvPr userDrawn="1"/>
        </p:nvSpPr>
        <p:spPr>
          <a:xfrm>
            <a:off x="2497931" y="786605"/>
            <a:ext cx="65891" cy="65891"/>
          </a:xfrm>
          <a:prstGeom prst="ellipse">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Nova" panose="020B0504020202020204" pitchFamily="34" charset="0"/>
              <a:ea typeface="+mn-ea"/>
              <a:cs typeface="+mn-cs"/>
              <a:sym typeface="Calibri"/>
            </a:endParaRPr>
          </a:p>
        </p:txBody>
      </p:sp>
      <p:pic>
        <p:nvPicPr>
          <p:cNvPr id="2" name="Graphic 1">
            <a:extLst>
              <a:ext uri="{FF2B5EF4-FFF2-40B4-BE49-F238E27FC236}">
                <a16:creationId xmlns:a16="http://schemas.microsoft.com/office/drawing/2014/main" id="{4BC41C69-C653-0D29-0773-B533BB76DB6B}"/>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104687939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amp; Content w/ Not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p:txBody>
          <a:bodyPr/>
          <a:lstStyle/>
          <a:p>
            <a:r>
              <a:rPr lang="en-US"/>
              <a:t>Click to edit Master title style</a:t>
            </a: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80160"/>
            <a:ext cx="11522128" cy="4351339"/>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Text Placeholder 5">
            <a:extLst>
              <a:ext uri="{FF2B5EF4-FFF2-40B4-BE49-F238E27FC236}">
                <a16:creationId xmlns:a16="http://schemas.microsoft.com/office/drawing/2014/main" id="{4CB08785-6C13-4F42-AEB0-A7E31B949AD0}"/>
              </a:ext>
            </a:extLst>
          </p:cNvPr>
          <p:cNvSpPr>
            <a:spLocks noGrp="1"/>
          </p:cNvSpPr>
          <p:nvPr>
            <p:ph type="body" sz="quarter" idx="11" hasCustomPrompt="1"/>
          </p:nvPr>
        </p:nvSpPr>
        <p:spPr>
          <a:xfrm>
            <a:off x="272233" y="6036177"/>
            <a:ext cx="10070406" cy="365125"/>
          </a:xfrm>
        </p:spPr>
        <p:txBody>
          <a:bodyPr lIns="91440" anchor="b">
            <a:noAutofit/>
          </a:bodyPr>
          <a:lstStyle>
            <a:lvl1pPr marL="0" indent="0">
              <a:buNone/>
              <a:defRPr sz="900">
                <a:solidFill>
                  <a:schemeClr val="tx1">
                    <a:lumMod val="50000"/>
                    <a:lumOff val="50000"/>
                  </a:schemeClr>
                </a:solidFill>
              </a:defRPr>
            </a:lvl1pPr>
          </a:lstStyle>
          <a:p>
            <a:pPr lvl="0"/>
            <a:r>
              <a:rPr lang="en-US"/>
              <a:t>Footnotes</a:t>
            </a:r>
          </a:p>
        </p:txBody>
      </p:sp>
      <p:sp>
        <p:nvSpPr>
          <p:cNvPr id="6" name="Footer Placeholder 5">
            <a:extLst>
              <a:ext uri="{FF2B5EF4-FFF2-40B4-BE49-F238E27FC236}">
                <a16:creationId xmlns:a16="http://schemas.microsoft.com/office/drawing/2014/main" id="{A861A535-BA79-05B3-5AF6-6BE830EA6687}"/>
              </a:ext>
            </a:extLst>
          </p:cNvPr>
          <p:cNvSpPr>
            <a:spLocks noGrp="1"/>
          </p:cNvSpPr>
          <p:nvPr>
            <p:ph type="ftr" sz="quarter" idx="12"/>
          </p:nvPr>
        </p:nvSpPr>
        <p:spPr/>
        <p:txBody>
          <a:bodyPr/>
          <a:lstStyle/>
          <a:p>
            <a:r>
              <a:rPr lang="da-DK"/>
              <a:t>NET-202 SIV Slides Final v2.0 31-Aug-2023</a:t>
            </a:r>
            <a:endParaRPr lang="en-US"/>
          </a:p>
        </p:txBody>
      </p:sp>
      <p:sp>
        <p:nvSpPr>
          <p:cNvPr id="7" name="Slide Number Placeholder 6">
            <a:extLst>
              <a:ext uri="{FF2B5EF4-FFF2-40B4-BE49-F238E27FC236}">
                <a16:creationId xmlns:a16="http://schemas.microsoft.com/office/drawing/2014/main" id="{B3BC38D2-B36B-D29F-9AA7-994F07556DE1}"/>
              </a:ext>
            </a:extLst>
          </p:cNvPr>
          <p:cNvSpPr>
            <a:spLocks noGrp="1"/>
          </p:cNvSpPr>
          <p:nvPr>
            <p:ph type="sldNum" sz="quarter" idx="13"/>
          </p:nvPr>
        </p:nvSpPr>
        <p:spPr/>
        <p:txBody>
          <a:bodyPr/>
          <a:lstStyle/>
          <a:p>
            <a:fld id="{2B143D1D-9801-49CA-88C0-178C03B6937F}" type="slidenum">
              <a:rPr lang="en-US" smtClean="0"/>
              <a:t>‹#›</a:t>
            </a:fld>
            <a:endParaRPr lang="en-US"/>
          </a:p>
        </p:txBody>
      </p:sp>
      <p:pic>
        <p:nvPicPr>
          <p:cNvPr id="3" name="Graphic 2">
            <a:extLst>
              <a:ext uri="{FF2B5EF4-FFF2-40B4-BE49-F238E27FC236}">
                <a16:creationId xmlns:a16="http://schemas.microsoft.com/office/drawing/2014/main" id="{6877CDFC-DFB0-D0DE-01C5-7DE4B4FDADE6}"/>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806884" y="6082764"/>
            <a:ext cx="1082711" cy="721808"/>
          </a:xfrm>
          <a:prstGeom prst="rect">
            <a:avLst/>
          </a:prstGeom>
        </p:spPr>
      </p:pic>
    </p:spTree>
    <p:extLst>
      <p:ext uri="{BB962C8B-B14F-4D97-AF65-F5344CB8AC3E}">
        <p14:creationId xmlns:p14="http://schemas.microsoft.com/office/powerpoint/2010/main" val="38769634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0" y="6492875"/>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1625608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1_Title Only">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latin typeface="Calibri" panose="020F0502020204030204" pitchFamily="34" charset="0"/>
                <a:cs typeface="Calibri" panose="020F0502020204030204" pitchFamily="34" charset="0"/>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p>
            <a:fld id="{2B143D1D-9801-49CA-88C0-178C03B6937F}" type="slidenum">
              <a:rPr lang="en-US" smtClean="0"/>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p>
            <a:r>
              <a:rPr lang="da-DK"/>
              <a:t>NET-202 SIV Slides Final v2.0 31-Aug-2023</a:t>
            </a:r>
            <a:endParaRPr lang="en-US"/>
          </a:p>
        </p:txBody>
      </p:sp>
    </p:spTree>
    <p:extLst>
      <p:ext uri="{BB962C8B-B14F-4D97-AF65-F5344CB8AC3E}">
        <p14:creationId xmlns:p14="http://schemas.microsoft.com/office/powerpoint/2010/main" val="38980278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p:cSld name="Title Only Dark">
    <p:bg>
      <p:bgPr>
        <a:gradFill>
          <a:gsLst>
            <a:gs pos="1000">
              <a:schemeClr val="accent6"/>
            </a:gs>
            <a:gs pos="100000">
              <a:srgbClr val="000738"/>
            </a:gs>
            <a:gs pos="42000">
              <a:srgbClr val="063958"/>
            </a:gs>
          </a:gsLst>
          <a:path path="circle">
            <a:fillToRect l="100000" t="100000"/>
          </a:path>
        </a:gradFill>
        <a:effectLst/>
      </p:bgPr>
    </p:bg>
    <p:spTree>
      <p:nvGrpSpPr>
        <p:cNvPr id="1" name=""/>
        <p:cNvGrpSpPr/>
        <p:nvPr/>
      </p:nvGrpSpPr>
      <p:grpSpPr>
        <a:xfrm>
          <a:off x="0" y="0"/>
          <a:ext cx="0" cy="0"/>
          <a:chOff x="0" y="0"/>
          <a:chExt cx="0" cy="0"/>
        </a:xfrm>
      </p:grpSpPr>
      <p:sp>
        <p:nvSpPr>
          <p:cNvPr id="35" name="Title Text"/>
          <p:cNvSpPr txBox="1">
            <a:spLocks noGrp="1"/>
          </p:cNvSpPr>
          <p:nvPr>
            <p:ph type="title"/>
          </p:nvPr>
        </p:nvSpPr>
        <p:spPr>
          <a:prstGeom prst="rect">
            <a:avLst/>
          </a:prstGeom>
        </p:spPr>
        <p:txBody>
          <a:bodyPr/>
          <a:lstStyle>
            <a:lvl1pPr>
              <a:defRPr>
                <a:solidFill>
                  <a:schemeClr val="bg1"/>
                </a:solidFill>
              </a:defRPr>
            </a:lvl1pPr>
          </a:lstStyle>
          <a:p>
            <a:r>
              <a:rPr lang="en-US"/>
              <a:t>Click to edit Master title style</a:t>
            </a:r>
            <a:endParaRPr/>
          </a:p>
        </p:txBody>
      </p:sp>
      <p:sp>
        <p:nvSpPr>
          <p:cNvPr id="3" name="Slide Number Placeholder 2">
            <a:extLst>
              <a:ext uri="{FF2B5EF4-FFF2-40B4-BE49-F238E27FC236}">
                <a16:creationId xmlns:a16="http://schemas.microsoft.com/office/drawing/2014/main" id="{B3C47A46-FF53-3EF5-3718-12552EC56F59}"/>
              </a:ext>
            </a:extLst>
          </p:cNvPr>
          <p:cNvSpPr>
            <a:spLocks noGrp="1"/>
          </p:cNvSpPr>
          <p:nvPr>
            <p:ph type="sldNum" sz="quarter" idx="11"/>
          </p:nvPr>
        </p:nvSpPr>
        <p:spPr>
          <a:xfrm>
            <a:off x="296055" y="6412748"/>
            <a:ext cx="426564" cy="365125"/>
          </a:xfrm>
        </p:spPr>
        <p:txBody>
          <a:bodyPr/>
          <a:lstStyle>
            <a:lvl1pPr>
              <a:defRPr>
                <a:solidFill>
                  <a:schemeClr val="bg1"/>
                </a:solidFill>
              </a:defRPr>
            </a:lvl1pPr>
          </a:lstStyle>
          <a:p>
            <a:fld id="{2B143D1D-9801-49CA-88C0-178C03B6937F}" type="slidenum">
              <a:rPr lang="en-US" smtClean="0"/>
              <a:pPr/>
              <a:t>‹#›</a:t>
            </a:fld>
            <a:endParaRPr lang="en-US"/>
          </a:p>
        </p:txBody>
      </p:sp>
      <p:sp>
        <p:nvSpPr>
          <p:cNvPr id="4" name="Footer Placeholder 3">
            <a:extLst>
              <a:ext uri="{FF2B5EF4-FFF2-40B4-BE49-F238E27FC236}">
                <a16:creationId xmlns:a16="http://schemas.microsoft.com/office/drawing/2014/main" id="{90D8638C-4F5F-7956-F266-42A2C6FB1BF5}"/>
              </a:ext>
            </a:extLst>
          </p:cNvPr>
          <p:cNvSpPr>
            <a:spLocks noGrp="1"/>
          </p:cNvSpPr>
          <p:nvPr>
            <p:ph type="ftr" sz="quarter" idx="12"/>
          </p:nvPr>
        </p:nvSpPr>
        <p:spPr/>
        <p:txBody>
          <a:bodyPr/>
          <a:lstStyle>
            <a:lvl1pPr>
              <a:defRPr>
                <a:solidFill>
                  <a:schemeClr val="bg1"/>
                </a:solidFill>
              </a:defRPr>
            </a:lvl1pPr>
          </a:lstStyle>
          <a:p>
            <a:r>
              <a:rPr lang="da-DK"/>
              <a:t>NET-202 SIV Slides Final v2.0 31-Aug-2023</a:t>
            </a:r>
            <a:endParaRPr lang="en-US"/>
          </a:p>
        </p:txBody>
      </p:sp>
      <p:pic>
        <p:nvPicPr>
          <p:cNvPr id="5" name="Graphic 4">
            <a:extLst>
              <a:ext uri="{FF2B5EF4-FFF2-40B4-BE49-F238E27FC236}">
                <a16:creationId xmlns:a16="http://schemas.microsoft.com/office/drawing/2014/main" id="{C1F8C85C-BFAA-DC82-25E9-742DA6EB15A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10806884" y="6082764"/>
            <a:ext cx="1082711" cy="721807"/>
          </a:xfrm>
          <a:prstGeom prst="rect">
            <a:avLst/>
          </a:prstGeom>
        </p:spPr>
      </p:pic>
    </p:spTree>
    <p:extLst>
      <p:ext uri="{BB962C8B-B14F-4D97-AF65-F5344CB8AC3E}">
        <p14:creationId xmlns:p14="http://schemas.microsoft.com/office/powerpoint/2010/main" val="281795987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Lef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a:blip r:embed="rId2">
            <a:extLst>
              <a:ext uri="{28A0092B-C50C-407E-A947-70E740481C1C}">
                <a14:useLocalDpi xmlns:a14="http://schemas.microsoft.com/office/drawing/2010/main" val="0"/>
              </a:ext>
            </a:extLst>
          </a:blip>
          <a:srcRect l="28718" r="28718"/>
          <a:stretch/>
        </p:blipFill>
        <p:spPr>
          <a:xfrm>
            <a:off x="-3810" y="0"/>
            <a:ext cx="5176311" cy="6858000"/>
          </a:xfrm>
          <a:prstGeom prst="rect">
            <a:avLst/>
          </a:prstGeom>
        </p:spPr>
      </p:pic>
      <p:sp>
        <p:nvSpPr>
          <p:cNvPr id="8" name="Rectangle 7">
            <a:extLst>
              <a:ext uri="{FF2B5EF4-FFF2-40B4-BE49-F238E27FC236}">
                <a16:creationId xmlns:a16="http://schemas.microsoft.com/office/drawing/2014/main" id="{945E0678-FA16-AB81-99E1-753A53DF58AD}"/>
              </a:ext>
            </a:extLst>
          </p:cNvPr>
          <p:cNvSpPr/>
          <p:nvPr userDrawn="1"/>
        </p:nvSpPr>
        <p:spPr>
          <a:xfrm>
            <a:off x="0" y="0"/>
            <a:ext cx="5176311" cy="5880539"/>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2" name="Title 1">
            <a:extLst>
              <a:ext uri="{FF2B5EF4-FFF2-40B4-BE49-F238E27FC236}">
                <a16:creationId xmlns:a16="http://schemas.microsoft.com/office/drawing/2014/main" id="{4A5B625F-C15A-4238-ABAC-07D8ECC9190F}"/>
              </a:ext>
            </a:extLst>
          </p:cNvPr>
          <p:cNvSpPr>
            <a:spLocks noGrp="1"/>
          </p:cNvSpPr>
          <p:nvPr>
            <p:ph type="title"/>
          </p:nvPr>
        </p:nvSpPr>
        <p:spPr>
          <a:xfrm>
            <a:off x="272233" y="317212"/>
            <a:ext cx="4518131" cy="1892587"/>
          </a:xfrm>
        </p:spPr>
        <p:txBody>
          <a:bodyPr/>
          <a:lstStyle>
            <a:lvl1pPr>
              <a:defRPr>
                <a:solidFill>
                  <a:schemeClr val="bg1"/>
                </a:solidFill>
              </a:defRPr>
            </a:lvl1pPr>
          </a:lstStyle>
          <a:p>
            <a:r>
              <a:rPr lang="en-US"/>
              <a:t>Click to edit Master title style</a:t>
            </a:r>
          </a:p>
        </p:txBody>
      </p:sp>
      <p:sp>
        <p:nvSpPr>
          <p:cNvPr id="3" name="Slide Number Placeholder 2">
            <a:extLst>
              <a:ext uri="{FF2B5EF4-FFF2-40B4-BE49-F238E27FC236}">
                <a16:creationId xmlns:a16="http://schemas.microsoft.com/office/drawing/2014/main" id="{93700611-B61B-4ABD-BE4D-17E6DAC9A66F}"/>
              </a:ext>
            </a:extLst>
          </p:cNvPr>
          <p:cNvSpPr>
            <a:spLocks noGrp="1"/>
          </p:cNvSpPr>
          <p:nvPr>
            <p:ph type="sldNum" sz="quarter" idx="10"/>
          </p:nvPr>
        </p:nvSpPr>
        <p:spPr/>
        <p:txBody>
          <a:bodyPr/>
          <a:lstStyle>
            <a:lvl1pPr>
              <a:defRPr>
                <a:solidFill>
                  <a:schemeClr val="bg1"/>
                </a:solidFill>
              </a:defRPr>
            </a:lvl1pPr>
          </a:lstStyle>
          <a:p>
            <a:fld id="{2B143D1D-9801-49CA-88C0-178C03B6937F}" type="slidenum">
              <a:rPr lang="en-US" smtClean="0"/>
              <a:t>‹#›</a:t>
            </a:fld>
            <a:endParaRPr lang="en-US"/>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5581933" y="560356"/>
            <a:ext cx="6398195" cy="5516594"/>
          </a:xfrm>
          <a:prstGeom prst="rect">
            <a:avLst/>
          </a:prstGeom>
          <a:ln w="12700">
            <a:miter lim="400000"/>
          </a:ln>
          <a:extLst>
            <a:ext uri="{C572A759-6A51-4108-AA02-DFA0A04FC94B}">
              <ma14:wrappingTextBoxFlag xmlns:m="http://schemas.openxmlformats.org/officeDocument/2006/math" xmlns:a14="http://schemas.microsoft.com/office/drawing/2010/main" xmlns:ma14="http://schemas.microsoft.com/office/mac/drawingml/2011/main" xmlns="" val="1"/>
            </a:ext>
          </a:extLst>
        </p:spPr>
        <p:txBody>
          <a:bodyPr lIns="45719" rIns="45719"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5" name="Footer Placeholder 4">
            <a:extLst>
              <a:ext uri="{FF2B5EF4-FFF2-40B4-BE49-F238E27FC236}">
                <a16:creationId xmlns:a16="http://schemas.microsoft.com/office/drawing/2014/main" id="{D1649BBA-C546-F173-EE3F-1CF65B3DB20A}"/>
              </a:ext>
            </a:extLst>
          </p:cNvPr>
          <p:cNvSpPr>
            <a:spLocks noGrp="1"/>
          </p:cNvSpPr>
          <p:nvPr>
            <p:ph type="ftr" sz="quarter" idx="11"/>
          </p:nvPr>
        </p:nvSpPr>
        <p:spPr/>
        <p:txBody>
          <a:bodyPr/>
          <a:lstStyle>
            <a:lvl1pPr>
              <a:defRPr>
                <a:solidFill>
                  <a:schemeClr val="bg1"/>
                </a:solidFill>
              </a:defRPr>
            </a:lvl1pPr>
          </a:lstStyle>
          <a:p>
            <a:r>
              <a:rPr lang="da-DK"/>
              <a:t>NET-202 SIV Slides Final v2.0 31-Aug-2023</a:t>
            </a:r>
            <a:endParaRPr lang="en-US"/>
          </a:p>
        </p:txBody>
      </p:sp>
    </p:spTree>
    <p:extLst>
      <p:ext uri="{BB962C8B-B14F-4D97-AF65-F5344CB8AC3E}">
        <p14:creationId xmlns:p14="http://schemas.microsoft.com/office/powerpoint/2010/main" val="41130923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p:cSld name="Right S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C5727E7-0CEB-3F42-D5D8-424A5AAAB81E}"/>
              </a:ext>
            </a:extLst>
          </p:cNvPr>
          <p:cNvPicPr>
            <a:picLocks noChangeAspect="1"/>
          </p:cNvPicPr>
          <p:nvPr/>
        </p:nvPicPr>
        <p:blipFill rotWithShape="1">
          <a:blip r:embed="rId2">
            <a:extLst>
              <a:ext uri="{28A0092B-C50C-407E-A947-70E740481C1C}">
                <a14:useLocalDpi xmlns:a14="http://schemas.microsoft.com/office/drawing/2010/main" val="0"/>
              </a:ext>
            </a:extLst>
          </a:blip>
          <a:srcRect l="26689" r="30747"/>
          <a:stretch/>
        </p:blipFill>
        <p:spPr>
          <a:xfrm flipH="1" flipV="1">
            <a:off x="7015689" y="0"/>
            <a:ext cx="5176311" cy="6858000"/>
          </a:xfrm>
          <a:prstGeom prst="rect">
            <a:avLst/>
          </a:prstGeom>
        </p:spPr>
      </p:pic>
      <p:sp>
        <p:nvSpPr>
          <p:cNvPr id="7" name="Rectangle 6">
            <a:extLst>
              <a:ext uri="{FF2B5EF4-FFF2-40B4-BE49-F238E27FC236}">
                <a16:creationId xmlns:a16="http://schemas.microsoft.com/office/drawing/2014/main" id="{F06027A1-0D62-16F7-30CE-41BFE8B26C7C}"/>
              </a:ext>
            </a:extLst>
          </p:cNvPr>
          <p:cNvSpPr/>
          <p:nvPr/>
        </p:nvSpPr>
        <p:spPr>
          <a:xfrm>
            <a:off x="7015689" y="-1"/>
            <a:ext cx="5176311" cy="6777874"/>
          </a:xfrm>
          <a:prstGeom prst="rect">
            <a:avLst/>
          </a:prstGeom>
          <a:gradFill flip="none" rotWithShape="1">
            <a:gsLst>
              <a:gs pos="0">
                <a:schemeClr val="accent6">
                  <a:alpha val="0"/>
                </a:schemeClr>
              </a:gs>
              <a:gs pos="95000">
                <a:schemeClr val="bg2"/>
              </a:gs>
            </a:gsLst>
            <a:lin ang="16200000" scaled="1"/>
            <a:tileRect/>
          </a:gra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marL="0" marR="0" indent="0" algn="ctr" defTabSz="914400" rtl="0" fontAlgn="auto" latinLnBrk="0" hangingPunct="0">
              <a:lnSpc>
                <a:spcPct val="100000"/>
              </a:lnSpc>
              <a:spcBef>
                <a:spcPts val="0"/>
              </a:spcBef>
              <a:spcAft>
                <a:spcPts val="0"/>
              </a:spcAft>
              <a:buClrTx/>
              <a:buSzTx/>
              <a:buFontTx/>
              <a:buNone/>
              <a:tabLst/>
            </a:pPr>
            <a:endParaRPr kumimoji="0" lang="en-US" sz="1200" b="0" i="0" u="none" strike="noStrike" cap="none" spc="0" normalizeH="0" baseline="0">
              <a:ln>
                <a:noFill/>
              </a:ln>
              <a:solidFill>
                <a:srgbClr val="50626A"/>
              </a:solidFill>
              <a:effectLst/>
              <a:uFillTx/>
              <a:latin typeface="Arial" panose="020B0604020202020204" pitchFamily="34" charset="0"/>
              <a:ea typeface="+mn-ea"/>
              <a:cs typeface="+mn-cs"/>
              <a:sym typeface="Calibri"/>
            </a:endParaRPr>
          </a:p>
        </p:txBody>
      </p:sp>
      <p:sp>
        <p:nvSpPr>
          <p:cNvPr id="4" name="Body Level One…">
            <a:extLst>
              <a:ext uri="{FF2B5EF4-FFF2-40B4-BE49-F238E27FC236}">
                <a16:creationId xmlns:a16="http://schemas.microsoft.com/office/drawing/2014/main" id="{40EBB8DB-A9D6-4FF1-A2F3-96E6783B8182}"/>
              </a:ext>
            </a:extLst>
          </p:cNvPr>
          <p:cNvSpPr txBox="1">
            <a:spLocks noGrp="1"/>
          </p:cNvSpPr>
          <p:nvPr>
            <p:ph idx="1"/>
          </p:nvPr>
        </p:nvSpPr>
        <p:spPr>
          <a:xfrm>
            <a:off x="347472" y="1242203"/>
            <a:ext cx="6398195" cy="49680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9" rIns="45719">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a:p>
        </p:txBody>
      </p:sp>
      <p:sp>
        <p:nvSpPr>
          <p:cNvPr id="8" name="Title 7">
            <a:extLst>
              <a:ext uri="{FF2B5EF4-FFF2-40B4-BE49-F238E27FC236}">
                <a16:creationId xmlns:a16="http://schemas.microsoft.com/office/drawing/2014/main" id="{0FB071E8-809B-6890-C6B9-812E8369D165}"/>
              </a:ext>
            </a:extLst>
          </p:cNvPr>
          <p:cNvSpPr>
            <a:spLocks noGrp="1"/>
          </p:cNvSpPr>
          <p:nvPr>
            <p:ph type="title"/>
          </p:nvPr>
        </p:nvSpPr>
        <p:spPr/>
        <p:txBody>
          <a:bodyPr/>
          <a:lstStyle/>
          <a:p>
            <a:r>
              <a:rPr lang="en-US"/>
              <a:t>Click to edit Master title style</a:t>
            </a:r>
          </a:p>
        </p:txBody>
      </p:sp>
      <p:sp>
        <p:nvSpPr>
          <p:cNvPr id="5" name="Footer Placeholder 4">
            <a:extLst>
              <a:ext uri="{FF2B5EF4-FFF2-40B4-BE49-F238E27FC236}">
                <a16:creationId xmlns:a16="http://schemas.microsoft.com/office/drawing/2014/main" id="{3B21BB59-32EF-F98A-2990-317BB5943E8A}"/>
              </a:ext>
            </a:extLst>
          </p:cNvPr>
          <p:cNvSpPr>
            <a:spLocks noGrp="1"/>
          </p:cNvSpPr>
          <p:nvPr>
            <p:ph type="ftr" sz="quarter" idx="10"/>
          </p:nvPr>
        </p:nvSpPr>
        <p:spPr/>
        <p:txBody>
          <a:bodyPr/>
          <a:lstStyle/>
          <a:p>
            <a:r>
              <a:rPr lang="da-DK"/>
              <a:t>NET-202 SIV Slides Final v2.0 31-Aug-2023</a:t>
            </a:r>
            <a:endParaRPr lang="en-US"/>
          </a:p>
        </p:txBody>
      </p:sp>
      <p:sp>
        <p:nvSpPr>
          <p:cNvPr id="10" name="Slide Number Placeholder 9">
            <a:extLst>
              <a:ext uri="{FF2B5EF4-FFF2-40B4-BE49-F238E27FC236}">
                <a16:creationId xmlns:a16="http://schemas.microsoft.com/office/drawing/2014/main" id="{5B7AFE7E-7CB0-FD25-F78E-7DA5692308E7}"/>
              </a:ext>
            </a:extLst>
          </p:cNvPr>
          <p:cNvSpPr>
            <a:spLocks noGrp="1"/>
          </p:cNvSpPr>
          <p:nvPr>
            <p:ph type="sldNum" sz="quarter" idx="11"/>
          </p:nvPr>
        </p:nvSpPr>
        <p:spPr/>
        <p:txBody>
          <a:bodyPr/>
          <a:lstStyle/>
          <a:p>
            <a:fld id="{2B143D1D-9801-49CA-88C0-178C03B6937F}" type="slidenum">
              <a:rPr lang="en-US" smtClean="0"/>
              <a:t>‹#›</a:t>
            </a:fld>
            <a:endParaRPr lang="en-US"/>
          </a:p>
        </p:txBody>
      </p:sp>
      <p:pic>
        <p:nvPicPr>
          <p:cNvPr id="3" name="Picture 2">
            <a:extLst>
              <a:ext uri="{FF2B5EF4-FFF2-40B4-BE49-F238E27FC236}">
                <a16:creationId xmlns:a16="http://schemas.microsoft.com/office/drawing/2014/main" id="{7424F124-A258-66DC-3AAE-6DDE6D9BAB50}"/>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10886330" y="6126042"/>
            <a:ext cx="934494" cy="620833"/>
          </a:xfrm>
          <a:prstGeom prst="rect">
            <a:avLst/>
          </a:prstGeom>
          <a:effectLst/>
        </p:spPr>
      </p:pic>
    </p:spTree>
    <p:extLst>
      <p:ext uri="{BB962C8B-B14F-4D97-AF65-F5344CB8AC3E}">
        <p14:creationId xmlns:p14="http://schemas.microsoft.com/office/powerpoint/2010/main" val="16675764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Default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01721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at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1" cy="548640"/>
          </a:xfrm>
        </p:spPr>
        <p:txBody>
          <a:bodyPr anchor="t">
            <a:normAutofit/>
          </a:bodyPr>
          <a:lstStyle>
            <a:lvl1pPr>
              <a:defRPr sz="27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5">
            <a:extLst>
              <a:ext uri="{FF2B5EF4-FFF2-40B4-BE49-F238E27FC236}">
                <a16:creationId xmlns:a16="http://schemas.microsoft.com/office/drawing/2014/main" id="{5815F094-B6C5-A142-A62A-559E55F0190F}"/>
              </a:ext>
            </a:extLst>
          </p:cNvPr>
          <p:cNvSpPr>
            <a:spLocks noGrp="1"/>
          </p:cNvSpPr>
          <p:nvPr>
            <p:ph type="sldNum" sz="quarter" idx="4"/>
          </p:nvPr>
        </p:nvSpPr>
        <p:spPr>
          <a:xfrm>
            <a:off x="0" y="6178548"/>
            <a:ext cx="12192000" cy="365125"/>
          </a:xfrm>
          <a:prstGeom prst="rect">
            <a:avLst/>
          </a:prstGeom>
        </p:spPr>
        <p:txBody>
          <a:bodyPr vert="horz" lIns="91440" tIns="45720" rIns="91440" bIns="45720" rtlCol="0" anchor="ctr"/>
          <a:lstStyle>
            <a:lvl1pPr algn="ctr">
              <a:defRPr sz="788">
                <a:solidFill>
                  <a:schemeClr val="accent3"/>
                </a:solidFill>
              </a:defRPr>
            </a:lvl1pPr>
          </a:lstStyle>
          <a:p>
            <a:fld id="{8085FCFD-660D-C14C-AAFF-D6EEBF7DDB9E}" type="slidenum">
              <a:rPr lang="en-US" smtClean="0"/>
              <a:pPr/>
              <a:t>‹#›</a:t>
            </a:fld>
            <a:endParaRPr lang="en-US"/>
          </a:p>
        </p:txBody>
      </p:sp>
    </p:spTree>
    <p:extLst>
      <p:ext uri="{BB962C8B-B14F-4D97-AF65-F5344CB8AC3E}">
        <p14:creationId xmlns:p14="http://schemas.microsoft.com/office/powerpoint/2010/main" val="13658776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Onc - Content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3" name="Title 6">
            <a:extLst>
              <a:ext uri="{FF2B5EF4-FFF2-40B4-BE49-F238E27FC236}">
                <a16:creationId xmlns:a16="http://schemas.microsoft.com/office/drawing/2014/main" id="{05E5031E-C1D6-AD4F-BEC0-D1BD07999312}"/>
              </a:ext>
            </a:extLst>
          </p:cNvPr>
          <p:cNvSpPr>
            <a:spLocks noGrp="1"/>
          </p:cNvSpPr>
          <p:nvPr>
            <p:ph type="title" hasCustomPrompt="1"/>
          </p:nvPr>
        </p:nvSpPr>
        <p:spPr>
          <a:xfrm>
            <a:off x="510615" y="556583"/>
            <a:ext cx="10807090" cy="548640"/>
          </a:xfrm>
        </p:spPr>
        <p:txBody>
          <a:bodyPr anchor="t">
            <a:normAutofit/>
          </a:bodyPr>
          <a:lstStyle>
            <a:lvl1pPr>
              <a:defRPr sz="3600" b="1" i="0" baseline="0">
                <a:solidFill>
                  <a:schemeClr val="accent3"/>
                </a:solidFill>
              </a:defRPr>
            </a:lvl1pPr>
          </a:lstStyle>
          <a:p>
            <a:r>
              <a:rPr lang="en-US"/>
              <a:t>Click to edit title</a:t>
            </a:r>
          </a:p>
        </p:txBody>
      </p:sp>
      <p:sp>
        <p:nvSpPr>
          <p:cNvPr id="15" name="Content Placeholder 14">
            <a:extLst>
              <a:ext uri="{FF2B5EF4-FFF2-40B4-BE49-F238E27FC236}">
                <a16:creationId xmlns:a16="http://schemas.microsoft.com/office/drawing/2014/main" id="{289E27B9-4487-7F4E-9A78-459FB79A45A8}"/>
              </a:ext>
            </a:extLst>
          </p:cNvPr>
          <p:cNvSpPr>
            <a:spLocks noGrp="1"/>
          </p:cNvSpPr>
          <p:nvPr>
            <p:ph sz="quarter" idx="11"/>
          </p:nvPr>
        </p:nvSpPr>
        <p:spPr>
          <a:xfrm>
            <a:off x="802105" y="1642891"/>
            <a:ext cx="10515600" cy="435254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316145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7933869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838200" y="1825625"/>
            <a:ext cx="51816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Tree>
    <p:extLst>
      <p:ext uri="{BB962C8B-B14F-4D97-AF65-F5344CB8AC3E}">
        <p14:creationId xmlns:p14="http://schemas.microsoft.com/office/powerpoint/2010/main" val="22226500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ADA3142A-267E-3940-8CEC-B06DC864B638}" type="datetimeFigureOut">
              <a:rPr lang="en-US" smtClean="0"/>
              <a:t>4/10/26</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8940AA43-2F51-2740-8F4C-AE0F09549ECB}" type="slidenum">
              <a:rPr lang="en-US" smtClean="0"/>
              <a:t>‹#›</a:t>
            </a:fld>
            <a:endParaRPr lang="en-US"/>
          </a:p>
        </p:txBody>
      </p:sp>
    </p:spTree>
    <p:extLst>
      <p:ext uri="{BB962C8B-B14F-4D97-AF65-F5344CB8AC3E}">
        <p14:creationId xmlns:p14="http://schemas.microsoft.com/office/powerpoint/2010/main" val="1085689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066496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321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preserve="1">
  <p:cSld name="Title Slide - Nab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ight Triangle 1">
            <a:extLst>
              <a:ext uri="{FF2B5EF4-FFF2-40B4-BE49-F238E27FC236}">
                <a16:creationId xmlns:a16="http://schemas.microsoft.com/office/drawing/2014/main" id="{C6C9C98D-378E-0B5D-E771-1E95F147F947}"/>
              </a:ext>
            </a:extLst>
          </p:cNvPr>
          <p:cNvSpPr/>
          <p:nvPr/>
        </p:nvSpPr>
        <p:spPr>
          <a:xfrm>
            <a:off x="-19877" y="-9938"/>
            <a:ext cx="8726556" cy="6917635"/>
          </a:xfrm>
          <a:custGeom>
            <a:avLst/>
            <a:gdLst>
              <a:gd name="connsiteX0" fmla="*/ 0 w 4244008"/>
              <a:gd name="connsiteY0" fmla="*/ 6858000 h 6858000"/>
              <a:gd name="connsiteX1" fmla="*/ 0 w 4244008"/>
              <a:gd name="connsiteY1" fmla="*/ 0 h 6858000"/>
              <a:gd name="connsiteX2" fmla="*/ 4244008 w 4244008"/>
              <a:gd name="connsiteY2" fmla="*/ 6858000 h 6858000"/>
              <a:gd name="connsiteX3" fmla="*/ 0 w 4244008"/>
              <a:gd name="connsiteY3" fmla="*/ 6858000 h 6858000"/>
              <a:gd name="connsiteX0" fmla="*/ 1 w 4244009"/>
              <a:gd name="connsiteY0" fmla="*/ 6858000 h 6858000"/>
              <a:gd name="connsiteX1" fmla="*/ 0 w 4244009"/>
              <a:gd name="connsiteY1" fmla="*/ 1023730 h 6858000"/>
              <a:gd name="connsiteX2" fmla="*/ 1 w 4244009"/>
              <a:gd name="connsiteY2" fmla="*/ 0 h 6858000"/>
              <a:gd name="connsiteX3" fmla="*/ 4244009 w 4244009"/>
              <a:gd name="connsiteY3" fmla="*/ 6858000 h 6858000"/>
              <a:gd name="connsiteX4" fmla="*/ 1 w 4244009"/>
              <a:gd name="connsiteY4" fmla="*/ 6858000 h 6858000"/>
              <a:gd name="connsiteX0" fmla="*/ 655983 w 4899991"/>
              <a:gd name="connsiteY0" fmla="*/ 6912905 h 6912905"/>
              <a:gd name="connsiteX1" fmla="*/ 0 w 4899991"/>
              <a:gd name="connsiteY1" fmla="*/ 104600 h 6912905"/>
              <a:gd name="connsiteX2" fmla="*/ 655983 w 4899991"/>
              <a:gd name="connsiteY2" fmla="*/ 54905 h 6912905"/>
              <a:gd name="connsiteX3" fmla="*/ 4899991 w 4899991"/>
              <a:gd name="connsiteY3" fmla="*/ 6912905 h 6912905"/>
              <a:gd name="connsiteX4" fmla="*/ 655983 w 4899991"/>
              <a:gd name="connsiteY4" fmla="*/ 6912905 h 6912905"/>
              <a:gd name="connsiteX0" fmla="*/ 19878 w 4899991"/>
              <a:gd name="connsiteY0" fmla="*/ 6922844 h 6922844"/>
              <a:gd name="connsiteX1" fmla="*/ 0 w 4899991"/>
              <a:gd name="connsiteY1" fmla="*/ 104600 h 6922844"/>
              <a:gd name="connsiteX2" fmla="*/ 655983 w 4899991"/>
              <a:gd name="connsiteY2" fmla="*/ 54905 h 6922844"/>
              <a:gd name="connsiteX3" fmla="*/ 4899991 w 4899991"/>
              <a:gd name="connsiteY3" fmla="*/ 6912905 h 6922844"/>
              <a:gd name="connsiteX4" fmla="*/ 19878 w 4899991"/>
              <a:gd name="connsiteY4" fmla="*/ 6922844 h 6922844"/>
              <a:gd name="connsiteX0" fmla="*/ 19878 w 4899991"/>
              <a:gd name="connsiteY0" fmla="*/ 6983106 h 6983106"/>
              <a:gd name="connsiteX1" fmla="*/ 0 w 4899991"/>
              <a:gd name="connsiteY1" fmla="*/ 164862 h 6983106"/>
              <a:gd name="connsiteX2" fmla="*/ 655983 w 4899991"/>
              <a:gd name="connsiteY2" fmla="*/ 115167 h 6983106"/>
              <a:gd name="connsiteX3" fmla="*/ 4899991 w 4899991"/>
              <a:gd name="connsiteY3" fmla="*/ 6973167 h 6983106"/>
              <a:gd name="connsiteX4" fmla="*/ 19878 w 4899991"/>
              <a:gd name="connsiteY4" fmla="*/ 6983106 h 6983106"/>
              <a:gd name="connsiteX0" fmla="*/ 19878 w 4899991"/>
              <a:gd name="connsiteY0" fmla="*/ 6867939 h 6867939"/>
              <a:gd name="connsiteX1" fmla="*/ 0 w 4899991"/>
              <a:gd name="connsiteY1" fmla="*/ 49695 h 6867939"/>
              <a:gd name="connsiteX2" fmla="*/ 655983 w 4899991"/>
              <a:gd name="connsiteY2" fmla="*/ 0 h 6867939"/>
              <a:gd name="connsiteX3" fmla="*/ 4899991 w 4899991"/>
              <a:gd name="connsiteY3" fmla="*/ 6858000 h 6867939"/>
              <a:gd name="connsiteX4" fmla="*/ 19878 w 4899991"/>
              <a:gd name="connsiteY4" fmla="*/ 6867939 h 686793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77879 h 6877879"/>
              <a:gd name="connsiteX1" fmla="*/ 0 w 4909930"/>
              <a:gd name="connsiteY1" fmla="*/ 0 h 6877879"/>
              <a:gd name="connsiteX2" fmla="*/ 665922 w 4909930"/>
              <a:gd name="connsiteY2" fmla="*/ 9940 h 6877879"/>
              <a:gd name="connsiteX3" fmla="*/ 4909930 w 4909930"/>
              <a:gd name="connsiteY3" fmla="*/ 6867940 h 6877879"/>
              <a:gd name="connsiteX4" fmla="*/ 29817 w 4909930"/>
              <a:gd name="connsiteY4" fmla="*/ 6877879 h 6877879"/>
              <a:gd name="connsiteX0" fmla="*/ 29817 w 4909930"/>
              <a:gd name="connsiteY0" fmla="*/ 6881616 h 6881616"/>
              <a:gd name="connsiteX1" fmla="*/ 0 w 4909930"/>
              <a:gd name="connsiteY1" fmla="*/ 3737 h 6881616"/>
              <a:gd name="connsiteX2" fmla="*/ 665922 w 4909930"/>
              <a:gd name="connsiteY2" fmla="*/ 13677 h 6881616"/>
              <a:gd name="connsiteX3" fmla="*/ 4909930 w 4909930"/>
              <a:gd name="connsiteY3" fmla="*/ 6871677 h 6881616"/>
              <a:gd name="connsiteX4" fmla="*/ 29817 w 4909930"/>
              <a:gd name="connsiteY4" fmla="*/ 6881616 h 6881616"/>
              <a:gd name="connsiteX0" fmla="*/ 29817 w 4909930"/>
              <a:gd name="connsiteY0" fmla="*/ 6867939 h 6867939"/>
              <a:gd name="connsiteX1" fmla="*/ 0 w 4909930"/>
              <a:gd name="connsiteY1" fmla="*/ 9938 h 6867939"/>
              <a:gd name="connsiteX2" fmla="*/ 665922 w 4909930"/>
              <a:gd name="connsiteY2" fmla="*/ 0 h 6867939"/>
              <a:gd name="connsiteX3" fmla="*/ 4909930 w 4909930"/>
              <a:gd name="connsiteY3" fmla="*/ 6858000 h 6867939"/>
              <a:gd name="connsiteX4" fmla="*/ 29817 w 4909930"/>
              <a:gd name="connsiteY4" fmla="*/ 6867939 h 6867939"/>
              <a:gd name="connsiteX0" fmla="*/ 39756 w 4919869"/>
              <a:gd name="connsiteY0" fmla="*/ 6881616 h 6881616"/>
              <a:gd name="connsiteX1" fmla="*/ 0 w 4919869"/>
              <a:gd name="connsiteY1" fmla="*/ 3737 h 6881616"/>
              <a:gd name="connsiteX2" fmla="*/ 675861 w 4919869"/>
              <a:gd name="connsiteY2" fmla="*/ 13677 h 6881616"/>
              <a:gd name="connsiteX3" fmla="*/ 4919869 w 4919869"/>
              <a:gd name="connsiteY3" fmla="*/ 6871677 h 6881616"/>
              <a:gd name="connsiteX4" fmla="*/ 39756 w 4919869"/>
              <a:gd name="connsiteY4" fmla="*/ 6881616 h 6881616"/>
              <a:gd name="connsiteX0" fmla="*/ 4084982 w 8965095"/>
              <a:gd name="connsiteY0" fmla="*/ 6873159 h 6873159"/>
              <a:gd name="connsiteX1" fmla="*/ 0 w 8965095"/>
              <a:gd name="connsiteY1" fmla="*/ 5220 h 6873159"/>
              <a:gd name="connsiteX2" fmla="*/ 4721087 w 8965095"/>
              <a:gd name="connsiteY2" fmla="*/ 5220 h 6873159"/>
              <a:gd name="connsiteX3" fmla="*/ 8965095 w 8965095"/>
              <a:gd name="connsiteY3" fmla="*/ 6863220 h 6873159"/>
              <a:gd name="connsiteX4" fmla="*/ 4084982 w 8965095"/>
              <a:gd name="connsiteY4" fmla="*/ 6873159 h 6873159"/>
              <a:gd name="connsiteX0" fmla="*/ 19877 w 8965095"/>
              <a:gd name="connsiteY0" fmla="*/ 6853281 h 6863220"/>
              <a:gd name="connsiteX1" fmla="*/ 0 w 8965095"/>
              <a:gd name="connsiteY1" fmla="*/ 5220 h 6863220"/>
              <a:gd name="connsiteX2" fmla="*/ 4721087 w 8965095"/>
              <a:gd name="connsiteY2" fmla="*/ 5220 h 6863220"/>
              <a:gd name="connsiteX3" fmla="*/ 8965095 w 8965095"/>
              <a:gd name="connsiteY3" fmla="*/ 6863220 h 6863220"/>
              <a:gd name="connsiteX4" fmla="*/ 19877 w 8965095"/>
              <a:gd name="connsiteY4" fmla="*/ 6853281 h 6863220"/>
              <a:gd name="connsiteX0" fmla="*/ 0 w 8975035"/>
              <a:gd name="connsiteY0" fmla="*/ 6873159 h 6873159"/>
              <a:gd name="connsiteX1" fmla="*/ 9940 w 8975035"/>
              <a:gd name="connsiteY1" fmla="*/ 5220 h 6873159"/>
              <a:gd name="connsiteX2" fmla="*/ 4731027 w 8975035"/>
              <a:gd name="connsiteY2" fmla="*/ 5220 h 6873159"/>
              <a:gd name="connsiteX3" fmla="*/ 8975035 w 8975035"/>
              <a:gd name="connsiteY3" fmla="*/ 6863220 h 6873159"/>
              <a:gd name="connsiteX4" fmla="*/ 0 w 8975035"/>
              <a:gd name="connsiteY4" fmla="*/ 6873159 h 6873159"/>
              <a:gd name="connsiteX0" fmla="*/ 318051 w 8965095"/>
              <a:gd name="connsiteY0" fmla="*/ 6893037 h 6893037"/>
              <a:gd name="connsiteX1" fmla="*/ 0 w 8965095"/>
              <a:gd name="connsiteY1" fmla="*/ 5220 h 6893037"/>
              <a:gd name="connsiteX2" fmla="*/ 4721087 w 8965095"/>
              <a:gd name="connsiteY2" fmla="*/ 5220 h 6893037"/>
              <a:gd name="connsiteX3" fmla="*/ 8965095 w 8965095"/>
              <a:gd name="connsiteY3" fmla="*/ 6863220 h 6893037"/>
              <a:gd name="connsiteX4" fmla="*/ 318051 w 8965095"/>
              <a:gd name="connsiteY4" fmla="*/ 6893037 h 6893037"/>
              <a:gd name="connsiteX0" fmla="*/ 248477 w 8965095"/>
              <a:gd name="connsiteY0" fmla="*/ 6912916 h 6912916"/>
              <a:gd name="connsiteX1" fmla="*/ 0 w 8965095"/>
              <a:gd name="connsiteY1" fmla="*/ 5220 h 6912916"/>
              <a:gd name="connsiteX2" fmla="*/ 4721087 w 8965095"/>
              <a:gd name="connsiteY2" fmla="*/ 5220 h 6912916"/>
              <a:gd name="connsiteX3" fmla="*/ 8965095 w 8965095"/>
              <a:gd name="connsiteY3" fmla="*/ 6863220 h 6912916"/>
              <a:gd name="connsiteX4" fmla="*/ 248477 w 8965095"/>
              <a:gd name="connsiteY4" fmla="*/ 6912916 h 6912916"/>
              <a:gd name="connsiteX0" fmla="*/ 89451 w 8806069"/>
              <a:gd name="connsiteY0" fmla="*/ 6907696 h 6907696"/>
              <a:gd name="connsiteX1" fmla="*/ 0 w 8806069"/>
              <a:gd name="connsiteY1" fmla="*/ 39756 h 6907696"/>
              <a:gd name="connsiteX2" fmla="*/ 4562061 w 8806069"/>
              <a:gd name="connsiteY2" fmla="*/ 0 h 6907696"/>
              <a:gd name="connsiteX3" fmla="*/ 8806069 w 8806069"/>
              <a:gd name="connsiteY3" fmla="*/ 6858000 h 6907696"/>
              <a:gd name="connsiteX4" fmla="*/ 89451 w 8806069"/>
              <a:gd name="connsiteY4" fmla="*/ 6907696 h 6907696"/>
              <a:gd name="connsiteX0" fmla="*/ 0 w 8716618"/>
              <a:gd name="connsiteY0" fmla="*/ 6907696 h 6907696"/>
              <a:gd name="connsiteX1" fmla="*/ 1 w 8716618"/>
              <a:gd name="connsiteY1" fmla="*/ 9939 h 6907696"/>
              <a:gd name="connsiteX2" fmla="*/ 4472610 w 8716618"/>
              <a:gd name="connsiteY2" fmla="*/ 0 h 6907696"/>
              <a:gd name="connsiteX3" fmla="*/ 8716618 w 8716618"/>
              <a:gd name="connsiteY3" fmla="*/ 6858000 h 6907696"/>
              <a:gd name="connsiteX4" fmla="*/ 0 w 8716618"/>
              <a:gd name="connsiteY4" fmla="*/ 6907696 h 6907696"/>
              <a:gd name="connsiteX0" fmla="*/ 9938 w 8726556"/>
              <a:gd name="connsiteY0" fmla="*/ 6921372 h 6921372"/>
              <a:gd name="connsiteX1" fmla="*/ 0 w 8726556"/>
              <a:gd name="connsiteY1" fmla="*/ 3737 h 6921372"/>
              <a:gd name="connsiteX2" fmla="*/ 4482548 w 8726556"/>
              <a:gd name="connsiteY2" fmla="*/ 13676 h 6921372"/>
              <a:gd name="connsiteX3" fmla="*/ 8726556 w 8726556"/>
              <a:gd name="connsiteY3" fmla="*/ 6871676 h 6921372"/>
              <a:gd name="connsiteX4" fmla="*/ 9938 w 8726556"/>
              <a:gd name="connsiteY4" fmla="*/ 6921372 h 6921372"/>
              <a:gd name="connsiteX0" fmla="*/ 9938 w 8726556"/>
              <a:gd name="connsiteY0" fmla="*/ 6917635 h 6917635"/>
              <a:gd name="connsiteX1" fmla="*/ 0 w 8726556"/>
              <a:gd name="connsiteY1" fmla="*/ 0 h 6917635"/>
              <a:gd name="connsiteX2" fmla="*/ 4482548 w 8726556"/>
              <a:gd name="connsiteY2" fmla="*/ 9939 h 6917635"/>
              <a:gd name="connsiteX3" fmla="*/ 8726556 w 8726556"/>
              <a:gd name="connsiteY3" fmla="*/ 6867939 h 6917635"/>
              <a:gd name="connsiteX4" fmla="*/ 9938 w 8726556"/>
              <a:gd name="connsiteY4" fmla="*/ 6917635 h 6917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726556" h="6917635">
                <a:moveTo>
                  <a:pt x="9938" y="6917635"/>
                </a:moveTo>
                <a:cubicBezTo>
                  <a:pt x="9938" y="4972878"/>
                  <a:pt x="14908" y="3438939"/>
                  <a:pt x="0" y="0"/>
                </a:cubicBezTo>
                <a:lnTo>
                  <a:pt x="4482548" y="9939"/>
                </a:lnTo>
                <a:lnTo>
                  <a:pt x="8726556" y="6867939"/>
                </a:lnTo>
                <a:lnTo>
                  <a:pt x="9938" y="6917635"/>
                </a:lnTo>
                <a:close/>
              </a:path>
            </a:pathLst>
          </a:custGeom>
          <a:solidFill>
            <a:schemeClr val="bg1"/>
          </a:solidFill>
          <a:ln w="12700" cap="flat">
            <a:noFill/>
            <a:miter lim="400000"/>
          </a:ln>
          <a:effectLst>
            <a:outerShdw blurRad="171482" dist="89822" algn="l" rotWithShape="0">
              <a:srgbClr val="063958">
                <a:alpha val="91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noAutofit/>
          </a:bodyPr>
          <a:lstStyle/>
          <a:p>
            <a:pPr lvl="0" algn="ctr"/>
            <a:endParaRPr lang="en-US" sz="1200">
              <a:solidFill>
                <a:srgbClr val="50626A"/>
              </a:solidFill>
              <a:latin typeface="Arial" panose="020B0604020202020204" pitchFamily="34" charset="0"/>
              <a:ea typeface="+mn-ea"/>
              <a:cs typeface="+mn-cs"/>
              <a:sym typeface="Calibri"/>
            </a:endParaRPr>
          </a:p>
        </p:txBody>
      </p:sp>
      <p:sp>
        <p:nvSpPr>
          <p:cNvPr id="5" name="Text Placeholder 4">
            <a:extLst>
              <a:ext uri="{FF2B5EF4-FFF2-40B4-BE49-F238E27FC236}">
                <a16:creationId xmlns:a16="http://schemas.microsoft.com/office/drawing/2014/main" id="{22B9F82C-68FB-4B3D-B24C-42E74B805B74}"/>
              </a:ext>
            </a:extLst>
          </p:cNvPr>
          <p:cNvSpPr>
            <a:spLocks noGrp="1"/>
          </p:cNvSpPr>
          <p:nvPr>
            <p:ph type="body" sz="quarter" idx="11" hasCustomPrompt="1"/>
          </p:nvPr>
        </p:nvSpPr>
        <p:spPr>
          <a:xfrm>
            <a:off x="407503" y="4603632"/>
            <a:ext cx="4096512" cy="219456"/>
          </a:xfrm>
        </p:spPr>
        <p:txBody>
          <a:bodyPr lIns="91440" anchor="ctr">
            <a:noAutofit/>
          </a:bodyPr>
          <a:lstStyle>
            <a:lvl1pPr marL="0" indent="0">
              <a:buNone/>
              <a:defRPr sz="1600" b="0" i="0">
                <a:solidFill>
                  <a:schemeClr val="bg2"/>
                </a:solidFill>
                <a:effectLst/>
                <a:latin typeface="Arial" panose="020B0604020202020204" pitchFamily="34" charset="0"/>
              </a:defRPr>
            </a:lvl1pPr>
          </a:lstStyle>
          <a:p>
            <a:pPr lvl="0"/>
            <a:r>
              <a:rPr lang="en-US"/>
              <a:t>Click to edit text</a:t>
            </a:r>
          </a:p>
        </p:txBody>
      </p:sp>
      <p:sp>
        <p:nvSpPr>
          <p:cNvPr id="4" name="Title 3">
            <a:extLst>
              <a:ext uri="{FF2B5EF4-FFF2-40B4-BE49-F238E27FC236}">
                <a16:creationId xmlns:a16="http://schemas.microsoft.com/office/drawing/2014/main" id="{1C1E6077-226C-F089-3ECE-23E0EFE5B774}"/>
              </a:ext>
            </a:extLst>
          </p:cNvPr>
          <p:cNvSpPr>
            <a:spLocks noGrp="1"/>
          </p:cNvSpPr>
          <p:nvPr>
            <p:ph type="title"/>
          </p:nvPr>
        </p:nvSpPr>
        <p:spPr>
          <a:xfrm>
            <a:off x="407503" y="3586375"/>
            <a:ext cx="5864087" cy="808138"/>
          </a:xfrm>
        </p:spPr>
        <p:txBody>
          <a:bodyPr lIns="91440"/>
          <a:lstStyle/>
          <a:p>
            <a:r>
              <a:rPr lang="en-US"/>
              <a:t>Click to edit Master title style</a:t>
            </a:r>
          </a:p>
        </p:txBody>
      </p:sp>
    </p:spTree>
    <p:extLst>
      <p:ext uri="{BB962C8B-B14F-4D97-AF65-F5344CB8AC3E}">
        <p14:creationId xmlns:p14="http://schemas.microsoft.com/office/powerpoint/2010/main" val="15885326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slideLayout" Target="../slideLayouts/slideLayout174.xml"/><Relationship Id="rId18" Type="http://schemas.openxmlformats.org/officeDocument/2006/relationships/slideLayout" Target="../slideLayouts/slideLayout179.xml"/><Relationship Id="rId3" Type="http://schemas.openxmlformats.org/officeDocument/2006/relationships/slideLayout" Target="../slideLayouts/slideLayout164.xml"/><Relationship Id="rId21" Type="http://schemas.openxmlformats.org/officeDocument/2006/relationships/slideLayout" Target="../slideLayouts/slideLayout182.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17" Type="http://schemas.openxmlformats.org/officeDocument/2006/relationships/slideLayout" Target="../slideLayouts/slideLayout178.xml"/><Relationship Id="rId25" Type="http://schemas.openxmlformats.org/officeDocument/2006/relationships/image" Target="../media/image32.jpg"/><Relationship Id="rId2" Type="http://schemas.openxmlformats.org/officeDocument/2006/relationships/slideLayout" Target="../slideLayouts/slideLayout163.xml"/><Relationship Id="rId16" Type="http://schemas.openxmlformats.org/officeDocument/2006/relationships/slideLayout" Target="../slideLayouts/slideLayout177.xml"/><Relationship Id="rId20" Type="http://schemas.openxmlformats.org/officeDocument/2006/relationships/slideLayout" Target="../slideLayouts/slideLayout181.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24" Type="http://schemas.openxmlformats.org/officeDocument/2006/relationships/theme" Target="../theme/theme10.xml"/><Relationship Id="rId5" Type="http://schemas.openxmlformats.org/officeDocument/2006/relationships/slideLayout" Target="../slideLayouts/slideLayout166.xml"/><Relationship Id="rId15" Type="http://schemas.openxmlformats.org/officeDocument/2006/relationships/slideLayout" Target="../slideLayouts/slideLayout176.xml"/><Relationship Id="rId23" Type="http://schemas.openxmlformats.org/officeDocument/2006/relationships/slideLayout" Target="../slideLayouts/slideLayout184.xml"/><Relationship Id="rId10" Type="http://schemas.openxmlformats.org/officeDocument/2006/relationships/slideLayout" Target="../slideLayouts/slideLayout171.xml"/><Relationship Id="rId19" Type="http://schemas.openxmlformats.org/officeDocument/2006/relationships/slideLayout" Target="../slideLayouts/slideLayout180.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slideLayout" Target="../slideLayouts/slideLayout175.xml"/><Relationship Id="rId22" Type="http://schemas.openxmlformats.org/officeDocument/2006/relationships/slideLayout" Target="../slideLayouts/slideLayout183.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slideLayout" Target="../slideLayouts/slideLayout197.xml"/><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slideLayout" Target="../slideLayouts/slideLayout196.xml"/><Relationship Id="rId2" Type="http://schemas.openxmlformats.org/officeDocument/2006/relationships/slideLayout" Target="../slideLayouts/slideLayout186.xml"/><Relationship Id="rId16" Type="http://schemas.openxmlformats.org/officeDocument/2006/relationships/theme" Target="../theme/theme11.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5" Type="http://schemas.openxmlformats.org/officeDocument/2006/relationships/slideLayout" Target="../slideLayouts/slideLayout19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slideLayout" Target="../slideLayouts/slideLayout198.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7.xml"/><Relationship Id="rId13" Type="http://schemas.openxmlformats.org/officeDocument/2006/relationships/slideLayout" Target="../slideLayouts/slideLayout212.xml"/><Relationship Id="rId18" Type="http://schemas.openxmlformats.org/officeDocument/2006/relationships/slideLayout" Target="../slideLayouts/slideLayout217.xml"/><Relationship Id="rId3" Type="http://schemas.openxmlformats.org/officeDocument/2006/relationships/slideLayout" Target="../slideLayouts/slideLayout202.xml"/><Relationship Id="rId21" Type="http://schemas.openxmlformats.org/officeDocument/2006/relationships/image" Target="../media/image1.png"/><Relationship Id="rId7" Type="http://schemas.openxmlformats.org/officeDocument/2006/relationships/slideLayout" Target="../slideLayouts/slideLayout206.xml"/><Relationship Id="rId12" Type="http://schemas.openxmlformats.org/officeDocument/2006/relationships/slideLayout" Target="../slideLayouts/slideLayout211.xml"/><Relationship Id="rId17" Type="http://schemas.openxmlformats.org/officeDocument/2006/relationships/slideLayout" Target="../slideLayouts/slideLayout216.xml"/><Relationship Id="rId2" Type="http://schemas.openxmlformats.org/officeDocument/2006/relationships/slideLayout" Target="../slideLayouts/slideLayout201.xml"/><Relationship Id="rId16" Type="http://schemas.openxmlformats.org/officeDocument/2006/relationships/slideLayout" Target="../slideLayouts/slideLayout215.xml"/><Relationship Id="rId20" Type="http://schemas.openxmlformats.org/officeDocument/2006/relationships/theme" Target="../theme/theme12.xml"/><Relationship Id="rId1" Type="http://schemas.openxmlformats.org/officeDocument/2006/relationships/slideLayout" Target="../slideLayouts/slideLayout200.xml"/><Relationship Id="rId6" Type="http://schemas.openxmlformats.org/officeDocument/2006/relationships/slideLayout" Target="../slideLayouts/slideLayout205.xml"/><Relationship Id="rId11" Type="http://schemas.openxmlformats.org/officeDocument/2006/relationships/slideLayout" Target="../slideLayouts/slideLayout210.xml"/><Relationship Id="rId5" Type="http://schemas.openxmlformats.org/officeDocument/2006/relationships/slideLayout" Target="../slideLayouts/slideLayout204.xml"/><Relationship Id="rId15" Type="http://schemas.openxmlformats.org/officeDocument/2006/relationships/slideLayout" Target="../slideLayouts/slideLayout214.xml"/><Relationship Id="rId10" Type="http://schemas.openxmlformats.org/officeDocument/2006/relationships/slideLayout" Target="../slideLayouts/slideLayout209.xml"/><Relationship Id="rId19" Type="http://schemas.openxmlformats.org/officeDocument/2006/relationships/slideLayout" Target="../slideLayouts/slideLayout218.xml"/><Relationship Id="rId4" Type="http://schemas.openxmlformats.org/officeDocument/2006/relationships/slideLayout" Target="../slideLayouts/slideLayout203.xml"/><Relationship Id="rId9" Type="http://schemas.openxmlformats.org/officeDocument/2006/relationships/slideLayout" Target="../slideLayouts/slideLayout208.xml"/><Relationship Id="rId14" Type="http://schemas.openxmlformats.org/officeDocument/2006/relationships/slideLayout" Target="../slideLayouts/slideLayout2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226.xml"/><Relationship Id="rId13" Type="http://schemas.openxmlformats.org/officeDocument/2006/relationships/slideLayout" Target="../slideLayouts/slideLayout231.xml"/><Relationship Id="rId18" Type="http://schemas.openxmlformats.org/officeDocument/2006/relationships/theme" Target="../theme/theme13.xml"/><Relationship Id="rId3" Type="http://schemas.openxmlformats.org/officeDocument/2006/relationships/slideLayout" Target="../slideLayouts/slideLayout221.xml"/><Relationship Id="rId7" Type="http://schemas.openxmlformats.org/officeDocument/2006/relationships/slideLayout" Target="../slideLayouts/slideLayout225.xml"/><Relationship Id="rId12" Type="http://schemas.openxmlformats.org/officeDocument/2006/relationships/slideLayout" Target="../slideLayouts/slideLayout230.xml"/><Relationship Id="rId17" Type="http://schemas.openxmlformats.org/officeDocument/2006/relationships/slideLayout" Target="../slideLayouts/slideLayout235.xml"/><Relationship Id="rId2" Type="http://schemas.openxmlformats.org/officeDocument/2006/relationships/slideLayout" Target="../slideLayouts/slideLayout220.xml"/><Relationship Id="rId16" Type="http://schemas.openxmlformats.org/officeDocument/2006/relationships/slideLayout" Target="../slideLayouts/slideLayout234.xml"/><Relationship Id="rId1" Type="http://schemas.openxmlformats.org/officeDocument/2006/relationships/slideLayout" Target="../slideLayouts/slideLayout219.xml"/><Relationship Id="rId6" Type="http://schemas.openxmlformats.org/officeDocument/2006/relationships/slideLayout" Target="../slideLayouts/slideLayout224.xml"/><Relationship Id="rId11" Type="http://schemas.openxmlformats.org/officeDocument/2006/relationships/slideLayout" Target="../slideLayouts/slideLayout229.xml"/><Relationship Id="rId5" Type="http://schemas.openxmlformats.org/officeDocument/2006/relationships/slideLayout" Target="../slideLayouts/slideLayout223.xml"/><Relationship Id="rId15" Type="http://schemas.openxmlformats.org/officeDocument/2006/relationships/slideLayout" Target="../slideLayouts/slideLayout233.xml"/><Relationship Id="rId10" Type="http://schemas.openxmlformats.org/officeDocument/2006/relationships/slideLayout" Target="../slideLayouts/slideLayout228.xml"/><Relationship Id="rId4" Type="http://schemas.openxmlformats.org/officeDocument/2006/relationships/slideLayout" Target="../slideLayouts/slideLayout222.xml"/><Relationship Id="rId9" Type="http://schemas.openxmlformats.org/officeDocument/2006/relationships/slideLayout" Target="../slideLayouts/slideLayout227.xml"/><Relationship Id="rId14" Type="http://schemas.openxmlformats.org/officeDocument/2006/relationships/slideLayout" Target="../slideLayouts/slideLayout232.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243.xml"/><Relationship Id="rId13" Type="http://schemas.openxmlformats.org/officeDocument/2006/relationships/slideLayout" Target="../slideLayouts/slideLayout248.xml"/><Relationship Id="rId18" Type="http://schemas.openxmlformats.org/officeDocument/2006/relationships/slideLayout" Target="../slideLayouts/slideLayout253.xml"/><Relationship Id="rId26" Type="http://schemas.openxmlformats.org/officeDocument/2006/relationships/theme" Target="../theme/theme14.xml"/><Relationship Id="rId3" Type="http://schemas.openxmlformats.org/officeDocument/2006/relationships/slideLayout" Target="../slideLayouts/slideLayout238.xml"/><Relationship Id="rId21" Type="http://schemas.openxmlformats.org/officeDocument/2006/relationships/slideLayout" Target="../slideLayouts/slideLayout256.xml"/><Relationship Id="rId7" Type="http://schemas.openxmlformats.org/officeDocument/2006/relationships/slideLayout" Target="../slideLayouts/slideLayout242.xml"/><Relationship Id="rId12" Type="http://schemas.openxmlformats.org/officeDocument/2006/relationships/slideLayout" Target="../slideLayouts/slideLayout247.xml"/><Relationship Id="rId17" Type="http://schemas.openxmlformats.org/officeDocument/2006/relationships/slideLayout" Target="../slideLayouts/slideLayout252.xml"/><Relationship Id="rId25" Type="http://schemas.openxmlformats.org/officeDocument/2006/relationships/slideLayout" Target="../slideLayouts/slideLayout260.xml"/><Relationship Id="rId2" Type="http://schemas.openxmlformats.org/officeDocument/2006/relationships/slideLayout" Target="../slideLayouts/slideLayout237.xml"/><Relationship Id="rId16" Type="http://schemas.openxmlformats.org/officeDocument/2006/relationships/slideLayout" Target="../slideLayouts/slideLayout251.xml"/><Relationship Id="rId20" Type="http://schemas.openxmlformats.org/officeDocument/2006/relationships/slideLayout" Target="../slideLayouts/slideLayout255.xml"/><Relationship Id="rId1" Type="http://schemas.openxmlformats.org/officeDocument/2006/relationships/slideLayout" Target="../slideLayouts/slideLayout236.xml"/><Relationship Id="rId6" Type="http://schemas.openxmlformats.org/officeDocument/2006/relationships/slideLayout" Target="../slideLayouts/slideLayout241.xml"/><Relationship Id="rId11" Type="http://schemas.openxmlformats.org/officeDocument/2006/relationships/slideLayout" Target="../slideLayouts/slideLayout246.xml"/><Relationship Id="rId24" Type="http://schemas.openxmlformats.org/officeDocument/2006/relationships/slideLayout" Target="../slideLayouts/slideLayout259.xml"/><Relationship Id="rId5" Type="http://schemas.openxmlformats.org/officeDocument/2006/relationships/slideLayout" Target="../slideLayouts/slideLayout240.xml"/><Relationship Id="rId15" Type="http://schemas.openxmlformats.org/officeDocument/2006/relationships/slideLayout" Target="../slideLayouts/slideLayout250.xml"/><Relationship Id="rId23" Type="http://schemas.openxmlformats.org/officeDocument/2006/relationships/slideLayout" Target="../slideLayouts/slideLayout258.xml"/><Relationship Id="rId10" Type="http://schemas.openxmlformats.org/officeDocument/2006/relationships/slideLayout" Target="../slideLayouts/slideLayout245.xml"/><Relationship Id="rId19" Type="http://schemas.openxmlformats.org/officeDocument/2006/relationships/slideLayout" Target="../slideLayouts/slideLayout254.xml"/><Relationship Id="rId4" Type="http://schemas.openxmlformats.org/officeDocument/2006/relationships/slideLayout" Target="../slideLayouts/slideLayout239.xml"/><Relationship Id="rId9" Type="http://schemas.openxmlformats.org/officeDocument/2006/relationships/slideLayout" Target="../slideLayouts/slideLayout244.xml"/><Relationship Id="rId14" Type="http://schemas.openxmlformats.org/officeDocument/2006/relationships/slideLayout" Target="../slideLayouts/slideLayout249.xml"/><Relationship Id="rId22" Type="http://schemas.openxmlformats.org/officeDocument/2006/relationships/slideLayout" Target="../slideLayouts/slideLayout257.xml"/><Relationship Id="rId27"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18" Type="http://schemas.openxmlformats.org/officeDocument/2006/relationships/slideLayout" Target="../slideLayouts/slideLayout42.xml"/><Relationship Id="rId26" Type="http://schemas.openxmlformats.org/officeDocument/2006/relationships/theme" Target="../theme/theme2.xml"/><Relationship Id="rId3" Type="http://schemas.openxmlformats.org/officeDocument/2006/relationships/slideLayout" Target="../slideLayouts/slideLayout27.xml"/><Relationship Id="rId21" Type="http://schemas.openxmlformats.org/officeDocument/2006/relationships/slideLayout" Target="../slideLayouts/slideLayout45.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17" Type="http://schemas.openxmlformats.org/officeDocument/2006/relationships/slideLayout" Target="../slideLayouts/slideLayout41.xml"/><Relationship Id="rId25" Type="http://schemas.openxmlformats.org/officeDocument/2006/relationships/slideLayout" Target="../slideLayouts/slideLayout49.xml"/><Relationship Id="rId2" Type="http://schemas.openxmlformats.org/officeDocument/2006/relationships/slideLayout" Target="../slideLayouts/slideLayout26.xml"/><Relationship Id="rId16" Type="http://schemas.openxmlformats.org/officeDocument/2006/relationships/slideLayout" Target="../slideLayouts/slideLayout40.xml"/><Relationship Id="rId20" Type="http://schemas.openxmlformats.org/officeDocument/2006/relationships/slideLayout" Target="../slideLayouts/slideLayout44.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24" Type="http://schemas.openxmlformats.org/officeDocument/2006/relationships/slideLayout" Target="../slideLayouts/slideLayout48.xml"/><Relationship Id="rId5" Type="http://schemas.openxmlformats.org/officeDocument/2006/relationships/slideLayout" Target="../slideLayouts/slideLayout29.xml"/><Relationship Id="rId15" Type="http://schemas.openxmlformats.org/officeDocument/2006/relationships/slideLayout" Target="../slideLayouts/slideLayout39.xml"/><Relationship Id="rId23" Type="http://schemas.openxmlformats.org/officeDocument/2006/relationships/slideLayout" Target="../slideLayouts/slideLayout47.xml"/><Relationship Id="rId10" Type="http://schemas.openxmlformats.org/officeDocument/2006/relationships/slideLayout" Target="../slideLayouts/slideLayout34.xml"/><Relationship Id="rId19" Type="http://schemas.openxmlformats.org/officeDocument/2006/relationships/slideLayout" Target="../slideLayouts/slideLayout43.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 Id="rId22" Type="http://schemas.openxmlformats.org/officeDocument/2006/relationships/slideLayout" Target="../slideLayouts/slideLayout46.xml"/><Relationship Id="rId27" Type="http://schemas.openxmlformats.org/officeDocument/2006/relationships/image" Target="../media/image3.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slideLayout" Target="../slideLayouts/slideLayout62.xml"/><Relationship Id="rId18" Type="http://schemas.openxmlformats.org/officeDocument/2006/relationships/theme" Target="../theme/theme3.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slideLayout" Target="../slideLayouts/slideLayout61.xml"/><Relationship Id="rId17" Type="http://schemas.openxmlformats.org/officeDocument/2006/relationships/slideLayout" Target="../slideLayouts/slideLayout66.xml"/><Relationship Id="rId2" Type="http://schemas.openxmlformats.org/officeDocument/2006/relationships/slideLayout" Target="../slideLayouts/slideLayout51.xml"/><Relationship Id="rId16" Type="http://schemas.openxmlformats.org/officeDocument/2006/relationships/slideLayout" Target="../slideLayouts/slideLayout65.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5" Type="http://schemas.openxmlformats.org/officeDocument/2006/relationships/slideLayout" Target="../slideLayouts/slideLayout6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 Id="rId14" Type="http://schemas.openxmlformats.org/officeDocument/2006/relationships/slideLayout" Target="../slideLayouts/slideLayout6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4.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88.xml"/><Relationship Id="rId13" Type="http://schemas.openxmlformats.org/officeDocument/2006/relationships/slideLayout" Target="../slideLayouts/slideLayout93.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slideLayout" Target="../slideLayouts/slideLayout92.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96.xml"/><Relationship Id="rId7" Type="http://schemas.openxmlformats.org/officeDocument/2006/relationships/image" Target="../media/image28.png"/><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theme" Target="../theme/theme6.xml"/><Relationship Id="rId5" Type="http://schemas.openxmlformats.org/officeDocument/2006/relationships/slideLayout" Target="../slideLayouts/slideLayout98.xml"/><Relationship Id="rId4" Type="http://schemas.openxmlformats.org/officeDocument/2006/relationships/slideLayout" Target="../slideLayouts/slideLayout9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slideLayout" Target="../slideLayouts/slideLayout111.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 Id="rId1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9.xml"/><Relationship Id="rId13" Type="http://schemas.openxmlformats.org/officeDocument/2006/relationships/slideLayout" Target="../slideLayouts/slideLayout124.xml"/><Relationship Id="rId18" Type="http://schemas.openxmlformats.org/officeDocument/2006/relationships/slideLayout" Target="../slideLayouts/slideLayout129.xml"/><Relationship Id="rId26" Type="http://schemas.openxmlformats.org/officeDocument/2006/relationships/theme" Target="../theme/theme8.xml"/><Relationship Id="rId3" Type="http://schemas.openxmlformats.org/officeDocument/2006/relationships/slideLayout" Target="../slideLayouts/slideLayout114.xml"/><Relationship Id="rId21" Type="http://schemas.openxmlformats.org/officeDocument/2006/relationships/slideLayout" Target="../slideLayouts/slideLayout132.xml"/><Relationship Id="rId7" Type="http://schemas.openxmlformats.org/officeDocument/2006/relationships/slideLayout" Target="../slideLayouts/slideLayout118.xml"/><Relationship Id="rId12" Type="http://schemas.openxmlformats.org/officeDocument/2006/relationships/slideLayout" Target="../slideLayouts/slideLayout123.xml"/><Relationship Id="rId17" Type="http://schemas.openxmlformats.org/officeDocument/2006/relationships/slideLayout" Target="../slideLayouts/slideLayout128.xml"/><Relationship Id="rId25" Type="http://schemas.openxmlformats.org/officeDocument/2006/relationships/slideLayout" Target="../slideLayouts/slideLayout136.xml"/><Relationship Id="rId2" Type="http://schemas.openxmlformats.org/officeDocument/2006/relationships/slideLayout" Target="../slideLayouts/slideLayout113.xml"/><Relationship Id="rId16" Type="http://schemas.openxmlformats.org/officeDocument/2006/relationships/slideLayout" Target="../slideLayouts/slideLayout127.xml"/><Relationship Id="rId20" Type="http://schemas.openxmlformats.org/officeDocument/2006/relationships/slideLayout" Target="../slideLayouts/slideLayout131.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11" Type="http://schemas.openxmlformats.org/officeDocument/2006/relationships/slideLayout" Target="../slideLayouts/slideLayout122.xml"/><Relationship Id="rId24" Type="http://schemas.openxmlformats.org/officeDocument/2006/relationships/slideLayout" Target="../slideLayouts/slideLayout135.xml"/><Relationship Id="rId5" Type="http://schemas.openxmlformats.org/officeDocument/2006/relationships/slideLayout" Target="../slideLayouts/slideLayout116.xml"/><Relationship Id="rId15" Type="http://schemas.openxmlformats.org/officeDocument/2006/relationships/slideLayout" Target="../slideLayouts/slideLayout126.xml"/><Relationship Id="rId23" Type="http://schemas.openxmlformats.org/officeDocument/2006/relationships/slideLayout" Target="../slideLayouts/slideLayout134.xml"/><Relationship Id="rId10" Type="http://schemas.openxmlformats.org/officeDocument/2006/relationships/slideLayout" Target="../slideLayouts/slideLayout121.xml"/><Relationship Id="rId19" Type="http://schemas.openxmlformats.org/officeDocument/2006/relationships/slideLayout" Target="../slideLayouts/slideLayout130.xml"/><Relationship Id="rId4" Type="http://schemas.openxmlformats.org/officeDocument/2006/relationships/slideLayout" Target="../slideLayouts/slideLayout115.xml"/><Relationship Id="rId9" Type="http://schemas.openxmlformats.org/officeDocument/2006/relationships/slideLayout" Target="../slideLayouts/slideLayout120.xml"/><Relationship Id="rId14" Type="http://schemas.openxmlformats.org/officeDocument/2006/relationships/slideLayout" Target="../slideLayouts/slideLayout125.xml"/><Relationship Id="rId22" Type="http://schemas.openxmlformats.org/officeDocument/2006/relationships/slideLayout" Target="../slideLayouts/slideLayout133.xml"/><Relationship Id="rId27" Type="http://schemas.openxmlformats.org/officeDocument/2006/relationships/image" Target="../media/image1.pn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4.xml"/><Relationship Id="rId13" Type="http://schemas.openxmlformats.org/officeDocument/2006/relationships/slideLayout" Target="../slideLayouts/slideLayout149.xml"/><Relationship Id="rId18" Type="http://schemas.openxmlformats.org/officeDocument/2006/relationships/slideLayout" Target="../slideLayouts/slideLayout154.xml"/><Relationship Id="rId26" Type="http://schemas.openxmlformats.org/officeDocument/2006/relationships/theme" Target="../theme/theme9.xml"/><Relationship Id="rId3" Type="http://schemas.openxmlformats.org/officeDocument/2006/relationships/slideLayout" Target="../slideLayouts/slideLayout139.xml"/><Relationship Id="rId21" Type="http://schemas.openxmlformats.org/officeDocument/2006/relationships/slideLayout" Target="../slideLayouts/slideLayout157.xml"/><Relationship Id="rId7" Type="http://schemas.openxmlformats.org/officeDocument/2006/relationships/slideLayout" Target="../slideLayouts/slideLayout143.xml"/><Relationship Id="rId12" Type="http://schemas.openxmlformats.org/officeDocument/2006/relationships/slideLayout" Target="../slideLayouts/slideLayout148.xml"/><Relationship Id="rId17" Type="http://schemas.openxmlformats.org/officeDocument/2006/relationships/slideLayout" Target="../slideLayouts/slideLayout153.xml"/><Relationship Id="rId25" Type="http://schemas.openxmlformats.org/officeDocument/2006/relationships/slideLayout" Target="../slideLayouts/slideLayout161.xml"/><Relationship Id="rId2" Type="http://schemas.openxmlformats.org/officeDocument/2006/relationships/slideLayout" Target="../slideLayouts/slideLayout138.xml"/><Relationship Id="rId16" Type="http://schemas.openxmlformats.org/officeDocument/2006/relationships/slideLayout" Target="../slideLayouts/slideLayout152.xml"/><Relationship Id="rId20" Type="http://schemas.openxmlformats.org/officeDocument/2006/relationships/slideLayout" Target="../slideLayouts/slideLayout156.xml"/><Relationship Id="rId1" Type="http://schemas.openxmlformats.org/officeDocument/2006/relationships/slideLayout" Target="../slideLayouts/slideLayout137.xml"/><Relationship Id="rId6" Type="http://schemas.openxmlformats.org/officeDocument/2006/relationships/slideLayout" Target="../slideLayouts/slideLayout142.xml"/><Relationship Id="rId11" Type="http://schemas.openxmlformats.org/officeDocument/2006/relationships/slideLayout" Target="../slideLayouts/slideLayout147.xml"/><Relationship Id="rId24" Type="http://schemas.openxmlformats.org/officeDocument/2006/relationships/slideLayout" Target="../slideLayouts/slideLayout160.xml"/><Relationship Id="rId5" Type="http://schemas.openxmlformats.org/officeDocument/2006/relationships/slideLayout" Target="../slideLayouts/slideLayout141.xml"/><Relationship Id="rId15" Type="http://schemas.openxmlformats.org/officeDocument/2006/relationships/slideLayout" Target="../slideLayouts/slideLayout151.xml"/><Relationship Id="rId23" Type="http://schemas.openxmlformats.org/officeDocument/2006/relationships/slideLayout" Target="../slideLayouts/slideLayout159.xml"/><Relationship Id="rId10" Type="http://schemas.openxmlformats.org/officeDocument/2006/relationships/slideLayout" Target="../slideLayouts/slideLayout146.xml"/><Relationship Id="rId19" Type="http://schemas.openxmlformats.org/officeDocument/2006/relationships/slideLayout" Target="../slideLayouts/slideLayout155.xml"/><Relationship Id="rId4" Type="http://schemas.openxmlformats.org/officeDocument/2006/relationships/slideLayout" Target="../slideLayouts/slideLayout140.xml"/><Relationship Id="rId9" Type="http://schemas.openxmlformats.org/officeDocument/2006/relationships/slideLayout" Target="../slideLayouts/slideLayout145.xml"/><Relationship Id="rId14" Type="http://schemas.openxmlformats.org/officeDocument/2006/relationships/slideLayout" Target="../slideLayouts/slideLayout150.xml"/><Relationship Id="rId22" Type="http://schemas.openxmlformats.org/officeDocument/2006/relationships/slideLayout" Target="../slideLayouts/slideLayout158.xml"/><Relationship Id="rId27" Type="http://schemas.openxmlformats.org/officeDocument/2006/relationships/image" Target="../media/image3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671336E-7AA6-3946-8DA3-3E0C0DD7A82B}"/>
              </a:ext>
            </a:extLst>
          </p:cNvPr>
          <p:cNvPicPr>
            <a:picLocks noChangeAspect="1"/>
          </p:cNvPicPr>
          <p:nvPr userDrawn="1"/>
        </p:nvPicPr>
        <p:blipFill>
          <a:blip r:embed="rId25"/>
          <a:stretch>
            <a:fillRect/>
          </a:stretch>
        </p:blipFill>
        <p:spPr>
          <a:xfrm>
            <a:off x="478168" y="6331795"/>
            <a:ext cx="2326195" cy="276590"/>
          </a:xfrm>
          <a:prstGeom prst="rect">
            <a:avLst/>
          </a:prstGeom>
        </p:spPr>
      </p:pic>
    </p:spTree>
    <p:extLst>
      <p:ext uri="{BB962C8B-B14F-4D97-AF65-F5344CB8AC3E}">
        <p14:creationId xmlns:p14="http://schemas.microsoft.com/office/powerpoint/2010/main" val="3766262214"/>
      </p:ext>
    </p:extLst>
  </p:cSld>
  <p:clrMap bg1="lt1" tx1="dk1" bg2="lt2" tx2="dk2" accent1="accent1" accent2="accent2" accent3="accent3" accent4="accent4" accent5="accent5" accent6="accent6" hlink="hlink" folHlink="folHlink"/>
  <p:sldLayoutIdLst>
    <p:sldLayoutId id="2147485085" r:id="rId1"/>
    <p:sldLayoutId id="2147485086" r:id="rId2"/>
    <p:sldLayoutId id="2147485087" r:id="rId3"/>
    <p:sldLayoutId id="2147485088" r:id="rId4"/>
    <p:sldLayoutId id="2147485089" r:id="rId5"/>
    <p:sldLayoutId id="2147485090" r:id="rId6"/>
    <p:sldLayoutId id="2147485091" r:id="rId7"/>
    <p:sldLayoutId id="2147485092" r:id="rId8"/>
    <p:sldLayoutId id="2147485093" r:id="rId9"/>
    <p:sldLayoutId id="2147485094" r:id="rId10"/>
    <p:sldLayoutId id="2147485095" r:id="rId11"/>
    <p:sldLayoutId id="2147485096" r:id="rId12"/>
    <p:sldLayoutId id="2147485097" r:id="rId13"/>
    <p:sldLayoutId id="2147485098" r:id="rId14"/>
    <p:sldLayoutId id="2147485099" r:id="rId15"/>
    <p:sldLayoutId id="2147485100" r:id="rId16"/>
    <p:sldLayoutId id="2147485101" r:id="rId17"/>
    <p:sldLayoutId id="2147485102" r:id="rId18"/>
    <p:sldLayoutId id="2147485103" r:id="rId19"/>
    <p:sldLayoutId id="2147485104" r:id="rId20"/>
    <p:sldLayoutId id="2147485105" r:id="rId21"/>
    <p:sldLayoutId id="2147485106" r:id="rId22"/>
    <p:sldLayoutId id="2147485107" r:id="rId2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2FD0C8-9DA2-F630-4B8C-E69D154175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F27CC9C-7345-6692-D562-0ACA83564B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D88E08-4AC2-C198-5C1B-2D28D3BEE57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09EB3A6-259B-C14E-B7DE-65810A43AFC5}" type="datetimeFigureOut">
              <a:rPr lang="en-US" smtClean="0"/>
              <a:t>4/10/26</a:t>
            </a:fld>
            <a:endParaRPr lang="en-US"/>
          </a:p>
        </p:txBody>
      </p:sp>
      <p:sp>
        <p:nvSpPr>
          <p:cNvPr id="5" name="Footer Placeholder 4">
            <a:extLst>
              <a:ext uri="{FF2B5EF4-FFF2-40B4-BE49-F238E27FC236}">
                <a16:creationId xmlns:a16="http://schemas.microsoft.com/office/drawing/2014/main" id="{EBE11952-20CE-1336-B479-1A6BBA6FFD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44979DE2-5182-EC1A-38ED-7494EF46950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9908376-7E7D-614C-801B-73B03623A523}" type="slidenum">
              <a:rPr lang="en-US" smtClean="0"/>
              <a:t>‹#›</a:t>
            </a:fld>
            <a:endParaRPr lang="en-US"/>
          </a:p>
        </p:txBody>
      </p:sp>
    </p:spTree>
    <p:extLst>
      <p:ext uri="{BB962C8B-B14F-4D97-AF65-F5344CB8AC3E}">
        <p14:creationId xmlns:p14="http://schemas.microsoft.com/office/powerpoint/2010/main" val="3962319336"/>
      </p:ext>
    </p:extLst>
  </p:cSld>
  <p:clrMap bg1="lt1" tx1="dk1" bg2="lt2" tx2="dk2" accent1="accent1" accent2="accent2" accent3="accent3" accent4="accent4" accent5="accent5" accent6="accent6" hlink="hlink" folHlink="folHlink"/>
  <p:sldLayoutIdLst>
    <p:sldLayoutId id="2147485109" r:id="rId1"/>
    <p:sldLayoutId id="2147485110" r:id="rId2"/>
    <p:sldLayoutId id="2147485111" r:id="rId3"/>
    <p:sldLayoutId id="2147485112" r:id="rId4"/>
    <p:sldLayoutId id="2147485113" r:id="rId5"/>
    <p:sldLayoutId id="2147485114" r:id="rId6"/>
    <p:sldLayoutId id="2147485115" r:id="rId7"/>
    <p:sldLayoutId id="2147485116" r:id="rId8"/>
    <p:sldLayoutId id="2147485117" r:id="rId9"/>
    <p:sldLayoutId id="2147485118" r:id="rId10"/>
    <p:sldLayoutId id="2147485119" r:id="rId11"/>
    <p:sldLayoutId id="2147485120" r:id="rId12"/>
    <p:sldLayoutId id="2147485121" r:id="rId13"/>
    <p:sldLayoutId id="2147485122" r:id="rId14"/>
    <p:sldLayoutId id="2147485123" r:id="rId1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1">
            <a:alphaModFix amt="60000"/>
            <a:extLst>
              <a:ext uri="{28A0092B-C50C-407E-A947-70E740481C1C}">
                <a14:useLocalDpi xmlns:a14="http://schemas.microsoft.com/office/drawing/2010/main"/>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929408057"/>
      </p:ext>
    </p:extLst>
  </p:cSld>
  <p:clrMap bg1="lt1" tx1="dk1" bg2="lt2" tx2="dk2" accent1="accent1" accent2="accent2" accent3="accent3" accent4="accent4" accent5="accent5" accent6="accent6" hlink="hlink" folHlink="folHlink"/>
  <p:sldLayoutIdLst>
    <p:sldLayoutId id="2147485125" r:id="rId1"/>
    <p:sldLayoutId id="2147485126" r:id="rId2"/>
    <p:sldLayoutId id="2147485127" r:id="rId3"/>
    <p:sldLayoutId id="2147485128" r:id="rId4"/>
    <p:sldLayoutId id="2147485129" r:id="rId5"/>
    <p:sldLayoutId id="2147485130" r:id="rId6"/>
    <p:sldLayoutId id="2147485131" r:id="rId7"/>
    <p:sldLayoutId id="2147485132" r:id="rId8"/>
    <p:sldLayoutId id="2147485133" r:id="rId9"/>
    <p:sldLayoutId id="2147485134" r:id="rId10"/>
    <p:sldLayoutId id="2147485135" r:id="rId11"/>
    <p:sldLayoutId id="2147485136" r:id="rId12"/>
    <p:sldLayoutId id="2147485137" r:id="rId13"/>
    <p:sldLayoutId id="2147485138" r:id="rId14"/>
    <p:sldLayoutId id="2147485139" r:id="rId15"/>
    <p:sldLayoutId id="2147485140" r:id="rId16"/>
    <p:sldLayoutId id="2147485141" r:id="rId17"/>
    <p:sldLayoutId id="2147485142" r:id="rId18"/>
    <p:sldLayoutId id="2147485143" r:id="rId19"/>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EB1A457-D501-FFCA-1902-8FAF5E493B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A1A495-1578-D2D3-09BC-B30CAB2D9F7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BDF91-8483-83A4-1824-522439E09D8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A4FC304-BC67-2A4E-B165-3554D6229DA5}" type="datetimeFigureOut">
              <a:rPr lang="en-US" smtClean="0"/>
              <a:t>4/10/26</a:t>
            </a:fld>
            <a:endParaRPr lang="en-US"/>
          </a:p>
        </p:txBody>
      </p:sp>
      <p:sp>
        <p:nvSpPr>
          <p:cNvPr id="5" name="Footer Placeholder 4">
            <a:extLst>
              <a:ext uri="{FF2B5EF4-FFF2-40B4-BE49-F238E27FC236}">
                <a16:creationId xmlns:a16="http://schemas.microsoft.com/office/drawing/2014/main" id="{CEC63756-8413-62D2-D8E2-ADC6E816E1C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F9869DA7-06E3-B38F-BD73-8F8D88ECADA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08F4246A-520D-AD45-B4D8-DAC6D8D3140E}" type="slidenum">
              <a:rPr lang="en-US" smtClean="0"/>
              <a:t>‹#›</a:t>
            </a:fld>
            <a:endParaRPr lang="en-US"/>
          </a:p>
        </p:txBody>
      </p:sp>
    </p:spTree>
    <p:extLst>
      <p:ext uri="{BB962C8B-B14F-4D97-AF65-F5344CB8AC3E}">
        <p14:creationId xmlns:p14="http://schemas.microsoft.com/office/powerpoint/2010/main" val="543991675"/>
      </p:ext>
    </p:extLst>
  </p:cSld>
  <p:clrMap bg1="lt1" tx1="dk1" bg2="lt2" tx2="dk2" accent1="accent1" accent2="accent2" accent3="accent3" accent4="accent4" accent5="accent5" accent6="accent6" hlink="hlink" folHlink="folHlink"/>
  <p:sldLayoutIdLst>
    <p:sldLayoutId id="2147485145" r:id="rId1"/>
    <p:sldLayoutId id="2147485146" r:id="rId2"/>
    <p:sldLayoutId id="2147485147" r:id="rId3"/>
    <p:sldLayoutId id="2147485148" r:id="rId4"/>
    <p:sldLayoutId id="2147485149" r:id="rId5"/>
    <p:sldLayoutId id="2147485150" r:id="rId6"/>
    <p:sldLayoutId id="2147485151" r:id="rId7"/>
    <p:sldLayoutId id="2147485152" r:id="rId8"/>
    <p:sldLayoutId id="2147485153" r:id="rId9"/>
    <p:sldLayoutId id="2147485154" r:id="rId10"/>
    <p:sldLayoutId id="2147485155" r:id="rId11"/>
    <p:sldLayoutId id="2147485156" r:id="rId12"/>
    <p:sldLayoutId id="2147485157" r:id="rId13"/>
    <p:sldLayoutId id="2147485158" r:id="rId14"/>
    <p:sldLayoutId id="2147485159" r:id="rId15"/>
    <p:sldLayoutId id="2147485160" r:id="rId16"/>
    <p:sldLayoutId id="2147485161"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523394958"/>
      </p:ext>
    </p:extLst>
  </p:cSld>
  <p:clrMap bg1="lt1" tx1="dk1" bg2="lt2" tx2="dk2" accent1="accent1" accent2="accent2" accent3="accent3" accent4="accent4" accent5="accent5" accent6="accent6" hlink="hlink" folHlink="folHlink"/>
  <p:sldLayoutIdLst>
    <p:sldLayoutId id="2147485163" r:id="rId1"/>
    <p:sldLayoutId id="2147485164" r:id="rId2"/>
    <p:sldLayoutId id="2147485165" r:id="rId3"/>
    <p:sldLayoutId id="2147485166" r:id="rId4"/>
    <p:sldLayoutId id="2147485167" r:id="rId5"/>
    <p:sldLayoutId id="2147485168" r:id="rId6"/>
    <p:sldLayoutId id="2147485169" r:id="rId7"/>
    <p:sldLayoutId id="2147485170" r:id="rId8"/>
    <p:sldLayoutId id="2147485171" r:id="rId9"/>
    <p:sldLayoutId id="2147485172" r:id="rId10"/>
    <p:sldLayoutId id="2147485173" r:id="rId11"/>
    <p:sldLayoutId id="2147485174" r:id="rId12"/>
    <p:sldLayoutId id="2147485175" r:id="rId13"/>
    <p:sldLayoutId id="2147485176" r:id="rId14"/>
    <p:sldLayoutId id="2147485177" r:id="rId15"/>
    <p:sldLayoutId id="2147485178" r:id="rId16"/>
    <p:sldLayoutId id="2147485179" r:id="rId17"/>
    <p:sldLayoutId id="2147485180" r:id="rId18"/>
    <p:sldLayoutId id="2147485181" r:id="rId19"/>
    <p:sldLayoutId id="2147485182" r:id="rId20"/>
    <p:sldLayoutId id="2147485183" r:id="rId21"/>
    <p:sldLayoutId id="2147485184" r:id="rId22"/>
    <p:sldLayoutId id="2147485185" r:id="rId23"/>
    <p:sldLayoutId id="2147485186" r:id="rId24"/>
    <p:sldLayoutId id="214748518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85479" y="6134301"/>
            <a:ext cx="2389449" cy="563910"/>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3205297584"/>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 id="2147484605" r:id="rId14"/>
    <p:sldLayoutId id="2147484606" r:id="rId15"/>
    <p:sldLayoutId id="2147484607" r:id="rId16"/>
    <p:sldLayoutId id="2147484608" r:id="rId17"/>
    <p:sldLayoutId id="2147484609" r:id="rId18"/>
    <p:sldLayoutId id="2147484610" r:id="rId19"/>
    <p:sldLayoutId id="2147484611" r:id="rId20"/>
    <p:sldLayoutId id="2147484612" r:id="rId21"/>
    <p:sldLayoutId id="2147484613" r:id="rId22"/>
    <p:sldLayoutId id="2147484614" r:id="rId23"/>
    <p:sldLayoutId id="2147484615" r:id="rId24"/>
    <p:sldLayoutId id="2147484616"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Tree>
    <p:extLst>
      <p:ext uri="{BB962C8B-B14F-4D97-AF65-F5344CB8AC3E}">
        <p14:creationId xmlns:p14="http://schemas.microsoft.com/office/powerpoint/2010/main" val="828099894"/>
      </p:ext>
    </p:extLst>
  </p:cSld>
  <p:clrMap bg1="lt1" tx1="dk1" bg2="lt2" tx2="dk2" accent1="accent1" accent2="accent2" accent3="accent3" accent4="accent4" accent5="accent5" accent6="accent6" hlink="hlink" folHlink="folHlink"/>
  <p:sldLayoutIdLst>
    <p:sldLayoutId id="2147484618" r:id="rId1"/>
    <p:sldLayoutId id="2147484619" r:id="rId2"/>
    <p:sldLayoutId id="2147484620" r:id="rId3"/>
    <p:sldLayoutId id="2147484621" r:id="rId4"/>
    <p:sldLayoutId id="2147484622" r:id="rId5"/>
    <p:sldLayoutId id="2147484623" r:id="rId6"/>
    <p:sldLayoutId id="2147484624" r:id="rId7"/>
    <p:sldLayoutId id="2147484625" r:id="rId8"/>
    <p:sldLayoutId id="2147484626" r:id="rId9"/>
    <p:sldLayoutId id="2147484627" r:id="rId10"/>
    <p:sldLayoutId id="2147484628" r:id="rId11"/>
    <p:sldLayoutId id="2147484629" r:id="rId12"/>
    <p:sldLayoutId id="2147484630" r:id="rId13"/>
    <p:sldLayoutId id="2147484631" r:id="rId14"/>
    <p:sldLayoutId id="2147484632" r:id="rId15"/>
    <p:sldLayoutId id="2147484633" r:id="rId16"/>
    <p:sldLayoutId id="2147484634" r:id="rId17"/>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372533" y="414014"/>
            <a:ext cx="10972800" cy="98001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372533" y="1578854"/>
            <a:ext cx="10972800" cy="413384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1"/>
          <p:cNvSpPr>
            <a:spLocks noGrp="1"/>
          </p:cNvSpPr>
          <p:nvPr>
            <p:ph type="sldNum" sz="quarter" idx="4"/>
          </p:nvPr>
        </p:nvSpPr>
        <p:spPr>
          <a:xfrm>
            <a:off x="36083" y="6493759"/>
            <a:ext cx="981752" cy="366183"/>
          </a:xfrm>
          <a:prstGeom prst="rect">
            <a:avLst/>
          </a:prstGeom>
        </p:spPr>
        <p:txBody>
          <a:bodyPr vert="horz" lIns="91440" tIns="45720" rIns="91440" bIns="45720" rtlCol="0" anchor="b" anchorCtr="0"/>
          <a:lstStyle>
            <a:lvl1pPr>
              <a:defRPr lang="en-US" sz="1000" smtClean="0">
                <a:solidFill>
                  <a:schemeClr val="tx2">
                    <a:lumMod val="60000"/>
                    <a:lumOff val="40000"/>
                  </a:schemeClr>
                </a:solidFill>
              </a:defRPr>
            </a:lvl1pPr>
          </a:lstStyle>
          <a:p>
            <a:fld id="{3C956E73-2E7A-40C4-98E5-5009DBC8D49F}" type="slidenum">
              <a:rPr lang="en-US" smtClean="0"/>
              <a:pPr/>
              <a:t>‹#›</a:t>
            </a:fld>
            <a:endParaRPr lang="en-US" dirty="0"/>
          </a:p>
        </p:txBody>
      </p:sp>
    </p:spTree>
    <p:extLst>
      <p:ext uri="{BB962C8B-B14F-4D97-AF65-F5344CB8AC3E}">
        <p14:creationId xmlns:p14="http://schemas.microsoft.com/office/powerpoint/2010/main" val="2976190950"/>
      </p:ext>
    </p:extLst>
  </p:cSld>
  <p:clrMap bg1="lt1" tx1="dk1" bg2="lt2" tx2="dk2" accent1="accent1" accent2="accent2" accent3="accent3" accent4="accent4" accent5="accent5" accent6="accent6" hlink="hlink" folHlink="folHlink"/>
  <p:sldLayoutIdLst>
    <p:sldLayoutId id="2147484735" r:id="rId1"/>
    <p:sldLayoutId id="2147484736" r:id="rId2"/>
    <p:sldLayoutId id="2147484737" r:id="rId3"/>
    <p:sldLayoutId id="2147484738" r:id="rId4"/>
    <p:sldLayoutId id="2147484739" r:id="rId5"/>
    <p:sldLayoutId id="2147484740" r:id="rId6"/>
    <p:sldLayoutId id="2147484741" r:id="rId7"/>
    <p:sldLayoutId id="2147484742" r:id="rId8"/>
    <p:sldLayoutId id="2147484743" r:id="rId9"/>
    <p:sldLayoutId id="2147484744" r:id="rId10"/>
    <p:sldLayoutId id="2147484745" r:id="rId11"/>
    <p:sldLayoutId id="2147484746" r:id="rId12"/>
    <p:sldLayoutId id="2147484747" r:id="rId13"/>
    <p:sldLayoutId id="2147484748" r:id="rId1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hdr="0" ftr="0" dt="0"/>
  <p:txStyles>
    <p:titleStyle>
      <a:lvl1pPr algn="l" rtl="0" fontAlgn="base">
        <a:lnSpc>
          <a:spcPct val="85000"/>
        </a:lnSpc>
        <a:spcBef>
          <a:spcPct val="0"/>
        </a:spcBef>
        <a:spcAft>
          <a:spcPct val="0"/>
        </a:spcAft>
        <a:defRPr sz="3467">
          <a:solidFill>
            <a:schemeClr val="accent1"/>
          </a:solidFill>
          <a:latin typeface="+mj-lt"/>
          <a:ea typeface="+mj-ea"/>
          <a:cs typeface="+mj-cs"/>
        </a:defRPr>
      </a:lvl1pPr>
      <a:lvl2pPr algn="l" rtl="0" fontAlgn="base">
        <a:lnSpc>
          <a:spcPct val="85000"/>
        </a:lnSpc>
        <a:spcBef>
          <a:spcPct val="0"/>
        </a:spcBef>
        <a:spcAft>
          <a:spcPct val="0"/>
        </a:spcAft>
        <a:defRPr sz="3200">
          <a:solidFill>
            <a:schemeClr val="tx1"/>
          </a:solidFill>
          <a:latin typeface="Arial" charset="0"/>
        </a:defRPr>
      </a:lvl2pPr>
      <a:lvl3pPr algn="l" rtl="0" fontAlgn="base">
        <a:lnSpc>
          <a:spcPct val="85000"/>
        </a:lnSpc>
        <a:spcBef>
          <a:spcPct val="0"/>
        </a:spcBef>
        <a:spcAft>
          <a:spcPct val="0"/>
        </a:spcAft>
        <a:defRPr sz="3200">
          <a:solidFill>
            <a:schemeClr val="tx1"/>
          </a:solidFill>
          <a:latin typeface="Arial" charset="0"/>
        </a:defRPr>
      </a:lvl3pPr>
      <a:lvl4pPr algn="l" rtl="0" fontAlgn="base">
        <a:lnSpc>
          <a:spcPct val="85000"/>
        </a:lnSpc>
        <a:spcBef>
          <a:spcPct val="0"/>
        </a:spcBef>
        <a:spcAft>
          <a:spcPct val="0"/>
        </a:spcAft>
        <a:defRPr sz="3200">
          <a:solidFill>
            <a:schemeClr val="tx1"/>
          </a:solidFill>
          <a:latin typeface="Arial" charset="0"/>
        </a:defRPr>
      </a:lvl4pPr>
      <a:lvl5pPr algn="l" rtl="0" fontAlgn="base">
        <a:lnSpc>
          <a:spcPct val="85000"/>
        </a:lnSpc>
        <a:spcBef>
          <a:spcPct val="0"/>
        </a:spcBef>
        <a:spcAft>
          <a:spcPct val="0"/>
        </a:spcAft>
        <a:defRPr sz="3200">
          <a:solidFill>
            <a:schemeClr val="tx1"/>
          </a:solidFill>
          <a:latin typeface="Arial" charset="0"/>
        </a:defRPr>
      </a:lvl5pPr>
      <a:lvl6pPr marL="457167" algn="l" rtl="0" eaLnBrk="1" fontAlgn="base" hangingPunct="1">
        <a:lnSpc>
          <a:spcPct val="85000"/>
        </a:lnSpc>
        <a:spcBef>
          <a:spcPct val="0"/>
        </a:spcBef>
        <a:spcAft>
          <a:spcPct val="0"/>
        </a:spcAft>
        <a:defRPr sz="3200">
          <a:solidFill>
            <a:schemeClr val="tx2"/>
          </a:solidFill>
          <a:latin typeface="Arial" charset="0"/>
        </a:defRPr>
      </a:lvl6pPr>
      <a:lvl7pPr marL="914332" algn="l" rtl="0" eaLnBrk="1" fontAlgn="base" hangingPunct="1">
        <a:lnSpc>
          <a:spcPct val="85000"/>
        </a:lnSpc>
        <a:spcBef>
          <a:spcPct val="0"/>
        </a:spcBef>
        <a:spcAft>
          <a:spcPct val="0"/>
        </a:spcAft>
        <a:defRPr sz="3200">
          <a:solidFill>
            <a:schemeClr val="tx2"/>
          </a:solidFill>
          <a:latin typeface="Arial" charset="0"/>
        </a:defRPr>
      </a:lvl7pPr>
      <a:lvl8pPr marL="1371498" algn="l" rtl="0" eaLnBrk="1" fontAlgn="base" hangingPunct="1">
        <a:lnSpc>
          <a:spcPct val="85000"/>
        </a:lnSpc>
        <a:spcBef>
          <a:spcPct val="0"/>
        </a:spcBef>
        <a:spcAft>
          <a:spcPct val="0"/>
        </a:spcAft>
        <a:defRPr sz="3200">
          <a:solidFill>
            <a:schemeClr val="tx2"/>
          </a:solidFill>
          <a:latin typeface="Arial" charset="0"/>
        </a:defRPr>
      </a:lvl8pPr>
      <a:lvl9pPr marL="1828664" algn="l" rtl="0" eaLnBrk="1" fontAlgn="base" hangingPunct="1">
        <a:lnSpc>
          <a:spcPct val="85000"/>
        </a:lnSpc>
        <a:spcBef>
          <a:spcPct val="0"/>
        </a:spcBef>
        <a:spcAft>
          <a:spcPct val="0"/>
        </a:spcAft>
        <a:defRPr sz="3200">
          <a:solidFill>
            <a:schemeClr val="tx2"/>
          </a:solidFill>
          <a:latin typeface="Arial" charset="0"/>
        </a:defRPr>
      </a:lvl9pPr>
    </p:titleStyle>
    <p:bodyStyle>
      <a:lvl1pPr marL="290491" indent="-290491" algn="l" rtl="0" fontAlgn="base">
        <a:lnSpc>
          <a:spcPct val="85000"/>
        </a:lnSpc>
        <a:spcBef>
          <a:spcPts val="1200"/>
        </a:spcBef>
        <a:spcAft>
          <a:spcPct val="0"/>
        </a:spcAft>
        <a:buClr>
          <a:srgbClr val="B2B2B2"/>
        </a:buClr>
        <a:buFont typeface="Wingdings" pitchFamily="2" charset="2"/>
        <a:buChar char="§"/>
        <a:defRPr sz="2933">
          <a:solidFill>
            <a:schemeClr val="tx1"/>
          </a:solidFill>
          <a:latin typeface="+mn-lt"/>
          <a:ea typeface="+mn-ea"/>
          <a:cs typeface="+mn-cs"/>
        </a:defRPr>
      </a:lvl1pPr>
      <a:lvl2pPr marL="742895" indent="-285730" algn="l" rtl="0" fontAlgn="base">
        <a:lnSpc>
          <a:spcPct val="85000"/>
        </a:lnSpc>
        <a:spcBef>
          <a:spcPts val="600"/>
        </a:spcBef>
        <a:spcAft>
          <a:spcPct val="0"/>
        </a:spcAft>
        <a:buClr>
          <a:srgbClr val="B2B2B2"/>
        </a:buClr>
        <a:buFont typeface="Wingdings" pitchFamily="2" charset="2"/>
        <a:buChar char="§"/>
        <a:defRPr sz="2667">
          <a:solidFill>
            <a:schemeClr val="tx1"/>
          </a:solidFill>
          <a:latin typeface="+mn-lt"/>
        </a:defRPr>
      </a:lvl2pPr>
      <a:lvl3pPr marL="1142914"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3pPr>
      <a:lvl4pPr marL="1600080"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4pPr>
      <a:lvl5pPr marL="2057247" indent="-228584" algn="l" rtl="0" fontAlgn="base">
        <a:lnSpc>
          <a:spcPct val="85000"/>
        </a:lnSpc>
        <a:spcBef>
          <a:spcPct val="35000"/>
        </a:spcBef>
        <a:spcAft>
          <a:spcPct val="0"/>
        </a:spcAft>
        <a:buClr>
          <a:srgbClr val="B2B2B2"/>
        </a:buClr>
        <a:buFont typeface="Wingdings" pitchFamily="2" charset="2"/>
        <a:buChar char="§"/>
        <a:defRPr sz="2133">
          <a:solidFill>
            <a:schemeClr val="tx1"/>
          </a:solidFill>
          <a:latin typeface="+mn-lt"/>
        </a:defRPr>
      </a:lvl5pPr>
      <a:lvl6pPr marL="2514412"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6pPr>
      <a:lvl7pPr marL="2971578"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7pPr>
      <a:lvl8pPr marL="3428744"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8pPr>
      <a:lvl9pPr marL="3885910" indent="-228584" algn="l" rtl="0" eaLnBrk="1" fontAlgn="base" hangingPunct="1">
        <a:lnSpc>
          <a:spcPct val="85000"/>
        </a:lnSpc>
        <a:spcBef>
          <a:spcPct val="35000"/>
        </a:spcBef>
        <a:spcAft>
          <a:spcPct val="0"/>
        </a:spcAft>
        <a:buClr>
          <a:srgbClr val="B2B2B2"/>
        </a:buClr>
        <a:buFont typeface="Wingdings" pitchFamily="2" charset="2"/>
        <a:buChar char="§"/>
        <a:defRPr>
          <a:solidFill>
            <a:schemeClr val="tx1"/>
          </a:solidFill>
          <a:latin typeface="+mn-lt"/>
        </a:defRPr>
      </a:lvl9pPr>
    </p:bodyStyle>
    <p:otherStyle>
      <a:defPPr>
        <a:defRPr lang="en-US"/>
      </a:defPPr>
      <a:lvl1pPr marL="0" algn="l" defTabSz="914332" rtl="0" eaLnBrk="1" latinLnBrk="0" hangingPunct="1">
        <a:defRPr sz="1800" kern="1200">
          <a:solidFill>
            <a:schemeClr val="tx1"/>
          </a:solidFill>
          <a:latin typeface="+mn-lt"/>
          <a:ea typeface="+mn-ea"/>
          <a:cs typeface="+mn-cs"/>
        </a:defRPr>
      </a:lvl1pPr>
      <a:lvl2pPr marL="457167" algn="l" defTabSz="914332" rtl="0" eaLnBrk="1" latinLnBrk="0" hangingPunct="1">
        <a:defRPr sz="1800" kern="1200">
          <a:solidFill>
            <a:schemeClr val="tx1"/>
          </a:solidFill>
          <a:latin typeface="+mn-lt"/>
          <a:ea typeface="+mn-ea"/>
          <a:cs typeface="+mn-cs"/>
        </a:defRPr>
      </a:lvl2pPr>
      <a:lvl3pPr marL="914332" algn="l" defTabSz="914332" rtl="0" eaLnBrk="1" latinLnBrk="0" hangingPunct="1">
        <a:defRPr sz="1800" kern="1200">
          <a:solidFill>
            <a:schemeClr val="tx1"/>
          </a:solidFill>
          <a:latin typeface="+mn-lt"/>
          <a:ea typeface="+mn-ea"/>
          <a:cs typeface="+mn-cs"/>
        </a:defRPr>
      </a:lvl3pPr>
      <a:lvl4pPr marL="1371498" algn="l" defTabSz="914332" rtl="0" eaLnBrk="1" latinLnBrk="0" hangingPunct="1">
        <a:defRPr sz="1800" kern="1200">
          <a:solidFill>
            <a:schemeClr val="tx1"/>
          </a:solidFill>
          <a:latin typeface="+mn-lt"/>
          <a:ea typeface="+mn-ea"/>
          <a:cs typeface="+mn-cs"/>
        </a:defRPr>
      </a:lvl4pPr>
      <a:lvl5pPr marL="1828664" algn="l" defTabSz="914332" rtl="0" eaLnBrk="1" latinLnBrk="0" hangingPunct="1">
        <a:defRPr sz="1800" kern="1200">
          <a:solidFill>
            <a:schemeClr val="tx1"/>
          </a:solidFill>
          <a:latin typeface="+mn-lt"/>
          <a:ea typeface="+mn-ea"/>
          <a:cs typeface="+mn-cs"/>
        </a:defRPr>
      </a:lvl5pPr>
      <a:lvl6pPr marL="2285830" algn="l" defTabSz="914332" rtl="0" eaLnBrk="1" latinLnBrk="0" hangingPunct="1">
        <a:defRPr sz="1800" kern="1200">
          <a:solidFill>
            <a:schemeClr val="tx1"/>
          </a:solidFill>
          <a:latin typeface="+mn-lt"/>
          <a:ea typeface="+mn-ea"/>
          <a:cs typeface="+mn-cs"/>
        </a:defRPr>
      </a:lvl6pPr>
      <a:lvl7pPr marL="2742994" algn="l" defTabSz="914332" rtl="0" eaLnBrk="1" latinLnBrk="0" hangingPunct="1">
        <a:defRPr sz="1800" kern="1200">
          <a:solidFill>
            <a:schemeClr val="tx1"/>
          </a:solidFill>
          <a:latin typeface="+mn-lt"/>
          <a:ea typeface="+mn-ea"/>
          <a:cs typeface="+mn-cs"/>
        </a:defRPr>
      </a:lvl7pPr>
      <a:lvl8pPr marL="3200160" algn="l" defTabSz="914332" rtl="0" eaLnBrk="1" latinLnBrk="0" hangingPunct="1">
        <a:defRPr sz="1800" kern="1200">
          <a:solidFill>
            <a:schemeClr val="tx1"/>
          </a:solidFill>
          <a:latin typeface="+mn-lt"/>
          <a:ea typeface="+mn-ea"/>
          <a:cs typeface="+mn-cs"/>
        </a:defRPr>
      </a:lvl8pPr>
      <a:lvl9pPr marL="3657327" algn="l" defTabSz="914332"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4049549347"/>
      </p:ext>
    </p:extLst>
  </p:cSld>
  <p:clrMap bg1="lt1" tx1="dk1" bg2="lt2" tx2="dk2" accent1="accent1" accent2="accent2" accent3="accent3" accent4="accent4" accent5="accent5" accent6="accent6" hlink="hlink" folHlink="folHlink"/>
  <p:sldLayoutIdLst>
    <p:sldLayoutId id="2147484779" r:id="rId1"/>
    <p:sldLayoutId id="2147484780" r:id="rId2"/>
    <p:sldLayoutId id="2147484781" r:id="rId3"/>
    <p:sldLayoutId id="2147484782" r:id="rId4"/>
    <p:sldLayoutId id="2147484783" r:id="rId5"/>
    <p:sldLayoutId id="2147484784" r:id="rId6"/>
    <p:sldLayoutId id="2147484785" r:id="rId7"/>
    <p:sldLayoutId id="2147484786" r:id="rId8"/>
    <p:sldLayoutId id="2147484787" r:id="rId9"/>
    <p:sldLayoutId id="2147484788" r:id="rId10"/>
    <p:sldLayoutId id="2147484789" r:id="rId11"/>
    <p:sldLayoutId id="2147484790" r:id="rId12"/>
    <p:sldLayoutId id="2147484791"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63249" y="1476370"/>
            <a:ext cx="10515600" cy="932534"/>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763249" y="2408904"/>
            <a:ext cx="10515600" cy="306116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28453284"/>
      </p:ext>
    </p:extLst>
  </p:cSld>
  <p:clrMap bg1="lt1" tx1="dk1" bg2="lt2" tx2="dk2" accent1="accent1" accent2="accent2" accent3="accent3" accent4="accent4" accent5="accent5" accent6="accent6" hlink="hlink" folHlink="folHlink"/>
  <p:sldLayoutIdLst>
    <p:sldLayoutId id="2147484805" r:id="rId1"/>
    <p:sldLayoutId id="2147484806" r:id="rId2"/>
    <p:sldLayoutId id="2147484807" r:id="rId3"/>
    <p:sldLayoutId id="2147484808" r:id="rId4"/>
    <p:sldLayoutId id="2147484809" r:id="rId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baseline="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baseline="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baseline="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baseline="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sp>
        <p:nvSpPr>
          <p:cNvPr id="21" name="Title Text"/>
          <p:cNvSpPr txBox="1">
            <a:spLocks noGrp="1"/>
          </p:cNvSpPr>
          <p:nvPr>
            <p:ph type="title"/>
          </p:nvPr>
        </p:nvSpPr>
        <p:spPr>
          <a:xfrm>
            <a:off x="272233" y="336263"/>
            <a:ext cx="11536220" cy="80813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91440" rIns="45719" anchor="t">
            <a:noAutofit/>
          </a:bodyPr>
          <a:lstStyle/>
          <a:p>
            <a:r>
              <a:t>Title Text</a:t>
            </a:r>
          </a:p>
        </p:txBody>
      </p:sp>
      <p:sp>
        <p:nvSpPr>
          <p:cNvPr id="22" name="Body Level One…"/>
          <p:cNvSpPr txBox="1">
            <a:spLocks noGrp="1"/>
          </p:cNvSpPr>
          <p:nvPr>
            <p:ph type="body" idx="1"/>
          </p:nvPr>
        </p:nvSpPr>
        <p:spPr>
          <a:xfrm>
            <a:off x="347472" y="1310480"/>
            <a:ext cx="10515601" cy="4351339"/>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20" rIns="45719">
            <a:noAutofit/>
          </a:bodyPr>
          <a:lstStyle/>
          <a:p>
            <a:r>
              <a:t>Body Level One</a:t>
            </a:r>
          </a:p>
          <a:p>
            <a:pPr lvl="1"/>
            <a:r>
              <a:t>Body Level Two</a:t>
            </a:r>
          </a:p>
          <a:p>
            <a:pPr lvl="2"/>
            <a:r>
              <a:t>Body Level Three</a:t>
            </a:r>
          </a:p>
          <a:p>
            <a:pPr lvl="3"/>
            <a:r>
              <a:t>Body Level Four</a:t>
            </a:r>
          </a:p>
          <a:p>
            <a:pPr lvl="4"/>
            <a:r>
              <a:t>Body Level Five</a:t>
            </a:r>
          </a:p>
        </p:txBody>
      </p:sp>
      <p:sp>
        <p:nvSpPr>
          <p:cNvPr id="28" name="Slide Number Placeholder 27">
            <a:extLst>
              <a:ext uri="{FF2B5EF4-FFF2-40B4-BE49-F238E27FC236}">
                <a16:creationId xmlns:a16="http://schemas.microsoft.com/office/drawing/2014/main" id="{9DD666D0-CF25-4F2F-AA97-3C4F166D9537}"/>
              </a:ext>
            </a:extLst>
          </p:cNvPr>
          <p:cNvSpPr>
            <a:spLocks noGrp="1"/>
          </p:cNvSpPr>
          <p:nvPr>
            <p:ph type="sldNum" sz="quarter" idx="4"/>
          </p:nvPr>
        </p:nvSpPr>
        <p:spPr>
          <a:xfrm>
            <a:off x="296055" y="6412748"/>
            <a:ext cx="426564" cy="365125"/>
          </a:xfrm>
          <a:prstGeom prst="rect">
            <a:avLst/>
          </a:prstGeom>
        </p:spPr>
        <p:txBody>
          <a:bodyPr vert="horz" lIns="91440" tIns="45720" rIns="91440" bIns="45720" rtlCol="0" anchor="ctr"/>
          <a:lstStyle>
            <a:lvl1pPr algn="l">
              <a:defRPr sz="900">
                <a:solidFill>
                  <a:schemeClr val="bg1">
                    <a:lumMod val="50000"/>
                  </a:schemeClr>
                </a:solidFill>
              </a:defRPr>
            </a:lvl1pPr>
          </a:lstStyle>
          <a:p>
            <a:r>
              <a:rPr lang="en-US"/>
              <a:t>#</a:t>
            </a:r>
          </a:p>
        </p:txBody>
      </p:sp>
      <p:sp>
        <p:nvSpPr>
          <p:cNvPr id="6" name="Footer Placeholder 5">
            <a:extLst>
              <a:ext uri="{FF2B5EF4-FFF2-40B4-BE49-F238E27FC236}">
                <a16:creationId xmlns:a16="http://schemas.microsoft.com/office/drawing/2014/main" id="{C3EDE3A7-E046-2B16-B5A2-4C20BB2AB90E}"/>
              </a:ext>
            </a:extLst>
          </p:cNvPr>
          <p:cNvSpPr>
            <a:spLocks noGrp="1"/>
          </p:cNvSpPr>
          <p:nvPr>
            <p:ph type="ftr" sz="quarter" idx="3"/>
          </p:nvPr>
        </p:nvSpPr>
        <p:spPr>
          <a:xfrm>
            <a:off x="640080" y="6479007"/>
            <a:ext cx="5455920" cy="230832"/>
          </a:xfrm>
          <a:prstGeom prst="rect">
            <a:avLst/>
          </a:prstGeom>
        </p:spPr>
        <p:txBody>
          <a:bodyPr wrap="square">
            <a:noAutofit/>
          </a:bodyPr>
          <a:lstStyle>
            <a:lvl1pPr>
              <a:defRPr lang="en-US" sz="900" b="0" i="0">
                <a:solidFill>
                  <a:schemeClr val="tx1">
                    <a:lumMod val="50000"/>
                    <a:lumOff val="50000"/>
                  </a:schemeClr>
                </a:solidFill>
                <a:latin typeface="Arial" panose="020B0604020202020204" pitchFamily="34" charset="0"/>
              </a:defRPr>
            </a:lvl1pPr>
          </a:lstStyle>
          <a:p>
            <a:r>
              <a:rPr lang="da-DK"/>
              <a:t>NET-202 SIV Slides Final v2.0 31-Aug-2023</a:t>
            </a:r>
            <a:endParaRPr lang="en-US"/>
          </a:p>
        </p:txBody>
      </p:sp>
    </p:spTree>
    <p:extLst>
      <p:ext uri="{BB962C8B-B14F-4D97-AF65-F5344CB8AC3E}">
        <p14:creationId xmlns:p14="http://schemas.microsoft.com/office/powerpoint/2010/main" val="2145866645"/>
      </p:ext>
    </p:extLst>
  </p:cSld>
  <p:clrMap bg1="lt1" tx1="dk1" bg2="lt2" tx2="dk2" accent1="accent1" accent2="accent2" accent3="accent3" accent4="accent4" accent5="accent5" accent6="accent6" hlink="hlink" folHlink="folHlink"/>
  <p:sldLayoutIdLst>
    <p:sldLayoutId id="2147484837" r:id="rId1"/>
    <p:sldLayoutId id="2147484838" r:id="rId2"/>
    <p:sldLayoutId id="2147484839" r:id="rId3"/>
    <p:sldLayoutId id="2147484840" r:id="rId4"/>
    <p:sldLayoutId id="2147484841" r:id="rId5"/>
    <p:sldLayoutId id="2147484842" r:id="rId6"/>
    <p:sldLayoutId id="2147484843" r:id="rId7"/>
    <p:sldLayoutId id="2147484844" r:id="rId8"/>
    <p:sldLayoutId id="2147484845" r:id="rId9"/>
    <p:sldLayoutId id="2147484846" r:id="rId10"/>
    <p:sldLayoutId id="2147484847" r:id="rId11"/>
    <p:sldLayoutId id="2147484848" r:id="rId12"/>
    <p:sldLayoutId id="2147484849" r:id="rId13"/>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hf sldNum="0" hdr="0" ftr="0" dt="0"/>
  <p:txStyles>
    <p:titleStyle>
      <a:lvl1pPr marL="0" marR="0" indent="0" algn="l" defTabSz="914240" eaLnBrk="1" latinLnBrk="0" hangingPunct="1">
        <a:lnSpc>
          <a:spcPct val="95000"/>
        </a:lnSpc>
        <a:spcBef>
          <a:spcPts val="0"/>
        </a:spcBef>
        <a:spcAft>
          <a:spcPts val="0"/>
        </a:spcAft>
        <a:buClrTx/>
        <a:buSzTx/>
        <a:buFontTx/>
        <a:buNone/>
        <a:tabLst/>
        <a:defRPr sz="2600" b="1" i="0" u="none" strike="noStrike" cap="none" spc="0" baseline="0">
          <a:solidFill>
            <a:schemeClr val="accent4"/>
          </a:solidFill>
          <a:uFillTx/>
          <a:latin typeface="+mj-lt"/>
          <a:ea typeface="Arial" panose="020B0604020202020204" pitchFamily="34" charset="0"/>
          <a:cs typeface="Arial" panose="020B0604020202020204" pitchFamily="34" charset="0"/>
          <a:sym typeface="Avenir Black"/>
        </a:defRPr>
      </a:lvl1pPr>
      <a:lvl2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2pPr>
      <a:lvl3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3pPr>
      <a:lvl4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4pPr>
      <a:lvl5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5pPr>
      <a:lvl6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6pPr>
      <a:lvl7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7pPr>
      <a:lvl8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8pPr>
      <a:lvl9pPr marL="0" marR="0" indent="0" algn="l" defTabSz="914240" eaLnBrk="1" latinLnBrk="0" hangingPunct="1">
        <a:lnSpc>
          <a:spcPct val="80000"/>
        </a:lnSpc>
        <a:spcBef>
          <a:spcPts val="0"/>
        </a:spcBef>
        <a:spcAft>
          <a:spcPts val="0"/>
        </a:spcAft>
        <a:buClrTx/>
        <a:buSzTx/>
        <a:buFontTx/>
        <a:buNone/>
        <a:tabLst/>
        <a:defRPr sz="2600" b="0" i="0" u="none" strike="noStrike" cap="none" spc="0" baseline="0">
          <a:solidFill>
            <a:schemeClr val="accent1"/>
          </a:solidFill>
          <a:uFillTx/>
          <a:latin typeface="Avenir Black"/>
          <a:ea typeface="Avenir Black"/>
          <a:cs typeface="Avenir Black"/>
          <a:sym typeface="Avenir Black"/>
        </a:defRPr>
      </a:lvl9pPr>
    </p:titleStyle>
    <p:bodyStyle>
      <a:lvl1pPr marL="228560" marR="0" indent="-228560" algn="l" defTabSz="914240" eaLnBrk="1" latinLnBrk="0" hangingPunct="1">
        <a:lnSpc>
          <a:spcPct val="90000"/>
        </a:lnSpc>
        <a:spcBef>
          <a:spcPts val="1000"/>
        </a:spcBef>
        <a:spcAft>
          <a:spcPts val="400"/>
        </a:spcAft>
        <a:buClr>
          <a:schemeClr val="accent4"/>
        </a:buClr>
        <a:buSzPct val="100000"/>
        <a:buFont typeface="Arial" panose="020B0604020202020204" pitchFamily="34" charset="0"/>
        <a:buChar char="•"/>
        <a:tabLst/>
        <a:defRPr sz="16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1pPr>
      <a:lvl2pPr marL="463550" marR="0" indent="-165100" algn="l" defTabSz="914240" eaLnBrk="1" latinLnBrk="0" hangingPunct="1">
        <a:lnSpc>
          <a:spcPct val="90000"/>
        </a:lnSpc>
        <a:spcBef>
          <a:spcPts val="400"/>
        </a:spcBef>
        <a:spcAft>
          <a:spcPts val="400"/>
        </a:spcAft>
        <a:buClr>
          <a:schemeClr val="accent4"/>
        </a:buClr>
        <a:buSzPct val="100000"/>
        <a:buFont typeface="System Font Regular"/>
        <a:buChar char="–"/>
        <a:tabLst/>
        <a:defRPr sz="14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2pPr>
      <a:lvl3pPr marL="687388" marR="0" indent="-173038"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3pPr>
      <a:lvl4pPr marL="862013" marR="0" indent="-157163" algn="l" defTabSz="914240" eaLnBrk="1" latinLnBrk="0" hangingPunct="1">
        <a:lnSpc>
          <a:spcPct val="90000"/>
        </a:lnSpc>
        <a:spcBef>
          <a:spcPts val="400"/>
        </a:spcBef>
        <a:spcAft>
          <a:spcPts val="400"/>
        </a:spcAft>
        <a:buClr>
          <a:schemeClr val="accent4"/>
        </a:buClr>
        <a:buSzPct val="100000"/>
        <a:buFont typeface="System Font Regular"/>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4pPr>
      <a:lvl5pPr marL="1085850" marR="0" indent="-157163" algn="l" defTabSz="914240" eaLnBrk="1" latinLnBrk="0" hangingPunct="1">
        <a:lnSpc>
          <a:spcPct val="90000"/>
        </a:lnSpc>
        <a:spcBef>
          <a:spcPts val="400"/>
        </a:spcBef>
        <a:spcAft>
          <a:spcPts val="400"/>
        </a:spcAft>
        <a:buClr>
          <a:schemeClr val="accent4"/>
        </a:buClr>
        <a:buSzPct val="100000"/>
        <a:buFont typeface="Arial" panose="020B0604020202020204" pitchFamily="34" charset="0"/>
        <a:buChar char="•"/>
        <a:tabLst/>
        <a:defRPr sz="1200" b="0" i="0" u="none" strike="noStrike" cap="none" spc="0" baseline="0">
          <a:solidFill>
            <a:schemeClr val="bg2"/>
          </a:solidFill>
          <a:uFillTx/>
          <a:latin typeface="Arial" panose="020B0604020202020204" pitchFamily="34" charset="0"/>
          <a:ea typeface="Arial" panose="020B0604020202020204" pitchFamily="34" charset="0"/>
          <a:cs typeface="Arial" panose="020B0604020202020204" pitchFamily="34" charset="0"/>
          <a:sym typeface="Avenir Book"/>
        </a:defRPr>
      </a:lvl5pPr>
      <a:lvl6pPr marL="250213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6pPr>
      <a:lvl7pPr marL="295925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7pPr>
      <a:lvl8pPr marL="341637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8pPr>
      <a:lvl9pPr marL="3873490" marR="0" indent="-216530" algn="l" defTabSz="914240" eaLnBrk="1" latinLnBrk="0" hangingPunct="1">
        <a:lnSpc>
          <a:spcPct val="90000"/>
        </a:lnSpc>
        <a:spcBef>
          <a:spcPts val="1000"/>
        </a:spcBef>
        <a:spcAft>
          <a:spcPts val="0"/>
        </a:spcAft>
        <a:buClrTx/>
        <a:buSzPct val="100000"/>
        <a:buFont typeface="Arial"/>
        <a:buChar char="•"/>
        <a:tabLst/>
        <a:defRPr sz="1800" b="0" i="0" u="none" strike="noStrike" cap="none" spc="0" baseline="0">
          <a:solidFill>
            <a:srgbClr val="50626A"/>
          </a:solidFill>
          <a:uFillTx/>
          <a:latin typeface="Avenir Book"/>
          <a:ea typeface="Avenir Book"/>
          <a:cs typeface="Avenir Book"/>
          <a:sym typeface="Avenir Book"/>
        </a:defRPr>
      </a:lvl9pPr>
    </p:bodyStyle>
    <p:otherStyle>
      <a:lvl1pPr marL="0" marR="0" indent="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1pPr>
      <a:lvl2pPr marL="0" marR="0" indent="457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2pPr>
      <a:lvl3pPr marL="0" marR="0" indent="914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3pPr>
      <a:lvl4pPr marL="0" marR="0" indent="1371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4pPr>
      <a:lvl5pPr marL="0" marR="0" indent="18288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5pPr>
      <a:lvl6pPr marL="0" marR="0" indent="22860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6pPr>
      <a:lvl7pPr marL="0" marR="0" indent="27432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7pPr>
      <a:lvl8pPr marL="0" marR="0" indent="32004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8pPr>
      <a:lvl9pPr marL="0" marR="0" indent="3657600" algn="ctr" defTabSz="914400" eaLnBrk="1" latinLnBrk="0" hangingPunct="1">
        <a:lnSpc>
          <a:spcPct val="100000"/>
        </a:lnSpc>
        <a:spcBef>
          <a:spcPts val="0"/>
        </a:spcBef>
        <a:spcAft>
          <a:spcPts val="0"/>
        </a:spcAft>
        <a:buClrTx/>
        <a:buSzTx/>
        <a:buFontTx/>
        <a:buNone/>
        <a:tabLst/>
        <a:defRPr sz="800" b="0" i="0" u="none" strike="noStrike" cap="none" spc="0" baseline="0">
          <a:solidFill>
            <a:schemeClr val="tx1"/>
          </a:solidFill>
          <a:uFillTx/>
          <a:latin typeface="+mn-lt"/>
          <a:ea typeface="+mn-ea"/>
          <a:cs typeface="+mn-cs"/>
          <a:sym typeface="Montserrat Regular"/>
        </a:defRPr>
      </a:lvl9pPr>
    </p:otherStyle>
  </p:txStyles>
  <p:extLst>
    <p:ext uri="{27BBF7A9-308A-43DC-89C8-2F10F3537804}">
      <p15:sldGuideLst xmlns:p15="http://schemas.microsoft.com/office/powerpoint/2012/main">
        <p15:guide id="1" orient="horz" pos="432">
          <p15:clr>
            <a:srgbClr val="F26B43"/>
          </p15:clr>
        </p15:guide>
        <p15:guide id="2" orient="horz" pos="35">
          <p15:clr>
            <a:srgbClr val="F26B43"/>
          </p15:clr>
        </p15:guide>
        <p15:guide id="3" pos="168">
          <p15:clr>
            <a:srgbClr val="F26B43"/>
          </p15:clr>
        </p15:guide>
        <p15:guide id="4" pos="7512">
          <p15:clr>
            <a:srgbClr val="F26B43"/>
          </p15:clr>
        </p15:guide>
        <p15:guide id="9" orient="horz" pos="4173">
          <p15:clr>
            <a:srgbClr val="F26B43"/>
          </p15:clr>
        </p15:guide>
        <p15:guide id="10" pos="240">
          <p15:clr>
            <a:srgbClr val="F26B43"/>
          </p15:clr>
        </p15:guide>
        <p15:guide id="11" pos="7440">
          <p15:clr>
            <a:srgbClr val="F26B43"/>
          </p15:clr>
        </p15:guide>
        <p15:guide id="12" orient="horz" pos="720">
          <p15:clr>
            <a:srgbClr val="F26B43"/>
          </p15:clr>
        </p15:guide>
        <p15:guide id="13" orient="horz" pos="3912">
          <p15:clr>
            <a:srgbClr val="F26B43"/>
          </p15:clr>
        </p15:guide>
        <p15:guide id="14" pos="3840">
          <p15:clr>
            <a:srgbClr val="F26B43"/>
          </p15:clr>
        </p15:guide>
        <p15:guide id="15" pos="3888">
          <p15:clr>
            <a:srgbClr val="F26B43"/>
          </p15:clr>
        </p15:guide>
        <p15:guide id="16" pos="3792">
          <p15:clr>
            <a:srgbClr val="F26B43"/>
          </p15:clr>
        </p15:guide>
      </p15:sldGuideLst>
    </p:ext>
  </p:extLst>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6" name="Picture 5" descr="A close up of a sign&#10;&#10;Description automatically generated">
            <a:extLst>
              <a:ext uri="{FF2B5EF4-FFF2-40B4-BE49-F238E27FC236}">
                <a16:creationId xmlns:a16="http://schemas.microsoft.com/office/drawing/2014/main" id="{EF6EF916-92D7-B547-B155-482438CDB634}"/>
              </a:ext>
            </a:extLst>
          </p:cNvPr>
          <p:cNvPicPr>
            <a:picLocks noChangeAspect="1"/>
          </p:cNvPicPr>
          <p:nvPr userDrawn="1"/>
        </p:nvPicPr>
        <p:blipFill>
          <a:blip r:embed="rId27">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854219884"/>
      </p:ext>
    </p:extLst>
  </p:cSld>
  <p:clrMap bg1="lt1" tx1="dk1" bg2="lt2" tx2="dk2" accent1="accent1" accent2="accent2" accent3="accent3" accent4="accent4" accent5="accent5" accent6="accent6" hlink="hlink" folHlink="folHlink"/>
  <p:sldLayoutIdLst>
    <p:sldLayoutId id="2147485033" r:id="rId1"/>
    <p:sldLayoutId id="2147485034" r:id="rId2"/>
    <p:sldLayoutId id="2147485035" r:id="rId3"/>
    <p:sldLayoutId id="2147485036" r:id="rId4"/>
    <p:sldLayoutId id="2147485037" r:id="rId5"/>
    <p:sldLayoutId id="2147485038" r:id="rId6"/>
    <p:sldLayoutId id="2147485039" r:id="rId7"/>
    <p:sldLayoutId id="2147485040" r:id="rId8"/>
    <p:sldLayoutId id="2147485041" r:id="rId9"/>
    <p:sldLayoutId id="2147485042" r:id="rId10"/>
    <p:sldLayoutId id="2147485043" r:id="rId11"/>
    <p:sldLayoutId id="2147485044" r:id="rId12"/>
    <p:sldLayoutId id="2147485045" r:id="rId13"/>
    <p:sldLayoutId id="2147485046" r:id="rId14"/>
    <p:sldLayoutId id="2147485047" r:id="rId15"/>
    <p:sldLayoutId id="2147485048" r:id="rId16"/>
    <p:sldLayoutId id="2147485049" r:id="rId17"/>
    <p:sldLayoutId id="2147485050" r:id="rId18"/>
    <p:sldLayoutId id="2147485051" r:id="rId19"/>
    <p:sldLayoutId id="2147485052" r:id="rId20"/>
    <p:sldLayoutId id="2147485053" r:id="rId21"/>
    <p:sldLayoutId id="2147485054" r:id="rId22"/>
    <p:sldLayoutId id="2147485055" r:id="rId23"/>
    <p:sldLayoutId id="2147485056" r:id="rId24"/>
    <p:sldLayoutId id="2147485057"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5" name="Picture 4">
            <a:extLst>
              <a:ext uri="{FF2B5EF4-FFF2-40B4-BE49-F238E27FC236}">
                <a16:creationId xmlns:a16="http://schemas.microsoft.com/office/drawing/2014/main" id="{919556B3-89A1-A44F-B845-0089CD720DE3}"/>
              </a:ext>
            </a:extLst>
          </p:cNvPr>
          <p:cNvPicPr>
            <a:picLocks noChangeAspect="1"/>
          </p:cNvPicPr>
          <p:nvPr userDrawn="1"/>
        </p:nvPicPr>
        <p:blipFill>
          <a:blip r:embed="rId27"/>
          <a:srcRect/>
          <a:stretch/>
        </p:blipFill>
        <p:spPr>
          <a:xfrm>
            <a:off x="9798979" y="6137487"/>
            <a:ext cx="2362449" cy="557538"/>
          </a:xfrm>
          <a:prstGeom prst="rect">
            <a:avLst/>
          </a:prstGeom>
          <a:effectLst>
            <a:outerShdw blurRad="50800" dist="63500" dir="5400000" algn="t" rotWithShape="0">
              <a:srgbClr val="D0D8E1"/>
            </a:outerShdw>
          </a:effectLst>
        </p:spPr>
      </p:pic>
    </p:spTree>
    <p:extLst>
      <p:ext uri="{BB962C8B-B14F-4D97-AF65-F5344CB8AC3E}">
        <p14:creationId xmlns:p14="http://schemas.microsoft.com/office/powerpoint/2010/main" val="2668898168"/>
      </p:ext>
    </p:extLst>
  </p:cSld>
  <p:clrMap bg1="lt1" tx1="dk1" bg2="lt2" tx2="dk2" accent1="accent1" accent2="accent2" accent3="accent3" accent4="accent4" accent5="accent5" accent6="accent6" hlink="hlink" folHlink="folHlink"/>
  <p:sldLayoutIdLst>
    <p:sldLayoutId id="2147485059" r:id="rId1"/>
    <p:sldLayoutId id="2147485060" r:id="rId2"/>
    <p:sldLayoutId id="2147485061" r:id="rId3"/>
    <p:sldLayoutId id="2147485062" r:id="rId4"/>
    <p:sldLayoutId id="2147485063" r:id="rId5"/>
    <p:sldLayoutId id="2147485064" r:id="rId6"/>
    <p:sldLayoutId id="2147485065" r:id="rId7"/>
    <p:sldLayoutId id="2147485066" r:id="rId8"/>
    <p:sldLayoutId id="2147485067" r:id="rId9"/>
    <p:sldLayoutId id="2147485068" r:id="rId10"/>
    <p:sldLayoutId id="2147485069" r:id="rId11"/>
    <p:sldLayoutId id="2147485070" r:id="rId12"/>
    <p:sldLayoutId id="2147485071" r:id="rId13"/>
    <p:sldLayoutId id="2147485072" r:id="rId14"/>
    <p:sldLayoutId id="2147485073" r:id="rId15"/>
    <p:sldLayoutId id="2147485074" r:id="rId16"/>
    <p:sldLayoutId id="2147485075" r:id="rId17"/>
    <p:sldLayoutId id="2147485076" r:id="rId18"/>
    <p:sldLayoutId id="2147485077" r:id="rId19"/>
    <p:sldLayoutId id="2147485078" r:id="rId20"/>
    <p:sldLayoutId id="2147485079" r:id="rId21"/>
    <p:sldLayoutId id="2147485080" r:id="rId22"/>
    <p:sldLayoutId id="2147485081" r:id="rId23"/>
    <p:sldLayoutId id="2147485082" r:id="rId24"/>
    <p:sldLayoutId id="2147485083" r:id="rId25"/>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32.xml"/></Relationships>
</file>

<file path=ppt/slides/_rels/slide101.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27.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08.xml.rels><?xml version="1.0" encoding="UTF-8" standalone="yes"?>
<Relationships xmlns="http://schemas.openxmlformats.org/package/2006/relationships"><Relationship Id="rId3" Type="http://schemas.openxmlformats.org/officeDocument/2006/relationships/notesSlide" Target="../notesSlides/notesSlide71.xml"/><Relationship Id="rId2" Type="http://schemas.openxmlformats.org/officeDocument/2006/relationships/slideLayout" Target="../slideLayouts/slideLayout6.xml"/><Relationship Id="rId1" Type="http://schemas.openxmlformats.org/officeDocument/2006/relationships/tags" Target="../tags/tag28.xml"/></Relationships>
</file>

<file path=ppt/slides/_rels/slide109.xml.rels><?xml version="1.0" encoding="UTF-8" standalone="yes"?>
<Relationships xmlns="http://schemas.openxmlformats.org/package/2006/relationships"><Relationship Id="rId3" Type="http://schemas.openxmlformats.org/officeDocument/2006/relationships/notesSlide" Target="../notesSlides/notesSlide72.xml"/><Relationship Id="rId2" Type="http://schemas.openxmlformats.org/officeDocument/2006/relationships/slideLayout" Target="../slideLayouts/slideLayout6.xml"/><Relationship Id="rId1" Type="http://schemas.openxmlformats.org/officeDocument/2006/relationships/tags" Target="../tags/tag29.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20.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6.xml"/><Relationship Id="rId1" Type="http://schemas.openxmlformats.org/officeDocument/2006/relationships/tags" Target="../tags/tag21.xml"/></Relationships>
</file>

<file path=ppt/slides/_rels/slide1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260.xml"/></Relationships>
</file>

<file path=ppt/slides/_rels/slide14.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eg"/><Relationship Id="rId2" Type="http://schemas.openxmlformats.org/officeDocument/2006/relationships/notesSlide" Target="../notesSlides/notesSlide6.xml"/><Relationship Id="rId1" Type="http://schemas.openxmlformats.org/officeDocument/2006/relationships/slideLayout" Target="../slideLayouts/slideLayout1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1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6.xml"/><Relationship Id="rId1" Type="http://schemas.openxmlformats.org/officeDocument/2006/relationships/tags" Target="../tags/tag22.xml"/></Relationships>
</file>

<file path=ppt/slides/_rels/slide1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6.xml"/><Relationship Id="rId1" Type="http://schemas.openxmlformats.org/officeDocument/2006/relationships/tags" Target="../tags/tag23.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image" Target="../media/image5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6.xml"/><Relationship Id="rId1" Type="http://schemas.openxmlformats.org/officeDocument/2006/relationships/tags" Target="../tags/tag13.xml"/><Relationship Id="rId5" Type="http://schemas.openxmlformats.org/officeDocument/2006/relationships/image" Target="../media/image47.png"/><Relationship Id="rId4" Type="http://schemas.openxmlformats.org/officeDocument/2006/relationships/image" Target="../media/image4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6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23.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xml"/><Relationship Id="rId1" Type="http://schemas.openxmlformats.org/officeDocument/2006/relationships/slideLayout" Target="../slideLayouts/slideLayout175.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1.xml"/><Relationship Id="rId1" Type="http://schemas.openxmlformats.org/officeDocument/2006/relationships/slideLayout" Target="../slideLayouts/slideLayout175.xml"/><Relationship Id="rId4" Type="http://schemas.openxmlformats.org/officeDocument/2006/relationships/image" Target="../media/image61.png"/></Relationships>
</file>

<file path=ppt/slides/_rels/slide2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175.xml"/><Relationship Id="rId6" Type="http://schemas.microsoft.com/office/2007/relationships/hdphoto" Target="../media/hdphoto4.wdp"/><Relationship Id="rId5" Type="http://schemas.openxmlformats.org/officeDocument/2006/relationships/image" Target="../media/image63.png"/><Relationship Id="rId4" Type="http://schemas.microsoft.com/office/2007/relationships/hdphoto" Target="../media/hdphoto3.wdp"/></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175.xml"/><Relationship Id="rId6" Type="http://schemas.microsoft.com/office/2007/relationships/hdphoto" Target="../media/hdphoto6.wdp"/><Relationship Id="rId5" Type="http://schemas.openxmlformats.org/officeDocument/2006/relationships/image" Target="../media/image65.png"/><Relationship Id="rId4" Type="http://schemas.microsoft.com/office/2007/relationships/hdphoto" Target="../media/hdphoto5.wdp"/></Relationships>
</file>

<file path=ppt/slides/_rels/slide27.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image" Target="../media/image66.png"/><Relationship Id="rId7" Type="http://schemas.openxmlformats.org/officeDocument/2006/relationships/image" Target="../media/image68.png"/><Relationship Id="rId2" Type="http://schemas.openxmlformats.org/officeDocument/2006/relationships/notesSlide" Target="../notesSlides/notesSlide14.xml"/><Relationship Id="rId1" Type="http://schemas.openxmlformats.org/officeDocument/2006/relationships/slideLayout" Target="../slideLayouts/slideLayout175.xml"/><Relationship Id="rId6" Type="http://schemas.microsoft.com/office/2007/relationships/hdphoto" Target="../media/hdphoto8.wdp"/><Relationship Id="rId5" Type="http://schemas.openxmlformats.org/officeDocument/2006/relationships/image" Target="../media/image67.png"/><Relationship Id="rId10" Type="http://schemas.openxmlformats.org/officeDocument/2006/relationships/image" Target="../media/image70.jpeg"/><Relationship Id="rId4" Type="http://schemas.microsoft.com/office/2007/relationships/hdphoto" Target="../media/hdphoto7.wdp"/><Relationship Id="rId9" Type="http://schemas.openxmlformats.org/officeDocument/2006/relationships/image" Target="../media/image69.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17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75.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75.xml"/></Relationships>
</file>

<file path=ppt/slides/_rels/slide3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6.xml"/><Relationship Id="rId1" Type="http://schemas.openxmlformats.org/officeDocument/2006/relationships/slideLayout" Target="../slideLayouts/slideLayout175.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7.xml"/><Relationship Id="rId1" Type="http://schemas.openxmlformats.org/officeDocument/2006/relationships/slideLayout" Target="../slideLayouts/slideLayout175.xml"/><Relationship Id="rId6" Type="http://schemas.microsoft.com/office/2007/relationships/hdphoto" Target="../media/hdphoto11.wdp"/><Relationship Id="rId5" Type="http://schemas.openxmlformats.org/officeDocument/2006/relationships/image" Target="../media/image74.png"/><Relationship Id="rId4" Type="http://schemas.microsoft.com/office/2007/relationships/hdphoto" Target="../media/hdphoto10.wdp"/></Relationships>
</file>

<file path=ppt/slides/_rels/slide3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8.xml"/><Relationship Id="rId1" Type="http://schemas.openxmlformats.org/officeDocument/2006/relationships/slideLayout" Target="../slideLayouts/slideLayout175.xml"/></Relationships>
</file>

<file path=ppt/slides/_rels/slide3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9.xml"/><Relationship Id="rId1" Type="http://schemas.openxmlformats.org/officeDocument/2006/relationships/slideLayout" Target="../slideLayouts/slideLayout175.xml"/><Relationship Id="rId5" Type="http://schemas.openxmlformats.org/officeDocument/2006/relationships/image" Target="../media/image77.png"/><Relationship Id="rId4" Type="http://schemas.openxmlformats.org/officeDocument/2006/relationships/image" Target="../media/image76.png"/></Relationships>
</file>

<file path=ppt/slides/_rels/slide36.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xml"/><Relationship Id="rId1" Type="http://schemas.openxmlformats.org/officeDocument/2006/relationships/slideLayout" Target="../slideLayouts/slideLayout175.xml"/><Relationship Id="rId4" Type="http://schemas.microsoft.com/office/2007/relationships/hdphoto" Target="../media/hdphoto12.wdp"/></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21.xml"/><Relationship Id="rId1" Type="http://schemas.openxmlformats.org/officeDocument/2006/relationships/slideLayout" Target="../slideLayouts/slideLayout175.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5.xml"/></Relationships>
</file>

<file path=ppt/slides/_rels/slide3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jpg"/><Relationship Id="rId1" Type="http://schemas.openxmlformats.org/officeDocument/2006/relationships/slideLayout" Target="../slideLayouts/slideLayout6.xml"/><Relationship Id="rId4" Type="http://schemas.openxmlformats.org/officeDocument/2006/relationships/image" Target="../media/image82.png"/></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5.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23.xml"/><Relationship Id="rId1" Type="http://schemas.openxmlformats.org/officeDocument/2006/relationships/slideLayout" Target="../slideLayouts/slideLayout199.xml"/><Relationship Id="rId4" Type="http://schemas.openxmlformats.org/officeDocument/2006/relationships/image" Target="../media/image84.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6.xml"/></Relationships>
</file>

<file path=ppt/slides/_rels/slide46.xml.rels><?xml version="1.0" encoding="UTF-8" standalone="yes"?>
<Relationships xmlns="http://schemas.openxmlformats.org/package/2006/relationships"><Relationship Id="rId8" Type="http://schemas.microsoft.com/office/2007/relationships/hdphoto" Target="../media/hdphoto15.wdp"/><Relationship Id="rId3" Type="http://schemas.openxmlformats.org/officeDocument/2006/relationships/image" Target="../media/image85.png"/><Relationship Id="rId7" Type="http://schemas.openxmlformats.org/officeDocument/2006/relationships/image" Target="../media/image87.png"/><Relationship Id="rId12" Type="http://schemas.microsoft.com/office/2007/relationships/hdphoto" Target="../media/hdphoto17.wdp"/><Relationship Id="rId2" Type="http://schemas.openxmlformats.org/officeDocument/2006/relationships/notesSlide" Target="../notesSlides/notesSlide25.xml"/><Relationship Id="rId1" Type="http://schemas.openxmlformats.org/officeDocument/2006/relationships/slideLayout" Target="../slideLayouts/slideLayout191.xml"/><Relationship Id="rId6" Type="http://schemas.microsoft.com/office/2007/relationships/hdphoto" Target="../media/hdphoto14.wdp"/><Relationship Id="rId11" Type="http://schemas.openxmlformats.org/officeDocument/2006/relationships/image" Target="../media/image89.png"/><Relationship Id="rId5" Type="http://schemas.openxmlformats.org/officeDocument/2006/relationships/image" Target="../media/image86.png"/><Relationship Id="rId10" Type="http://schemas.microsoft.com/office/2007/relationships/hdphoto" Target="../media/hdphoto16.wdp"/><Relationship Id="rId4" Type="http://schemas.microsoft.com/office/2007/relationships/hdphoto" Target="../media/hdphoto13.wdp"/><Relationship Id="rId9" Type="http://schemas.openxmlformats.org/officeDocument/2006/relationships/image" Target="../media/image88.png"/></Relationships>
</file>

<file path=ppt/slides/_rels/slide47.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26.xml"/><Relationship Id="rId1" Type="http://schemas.openxmlformats.org/officeDocument/2006/relationships/slideLayout" Target="../slideLayouts/slideLayout190.xml"/><Relationship Id="rId4" Type="http://schemas.microsoft.com/office/2007/relationships/hdphoto" Target="../media/hdphoto18.wdp"/></Relationships>
</file>

<file path=ppt/slides/_rels/slide48.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186.xml"/><Relationship Id="rId4" Type="http://schemas.microsoft.com/office/2007/relationships/hdphoto" Target="../media/hdphoto19.wdp"/></Relationships>
</file>

<file path=ppt/slides/_rels/slide49.xml.rels><?xml version="1.0" encoding="UTF-8" standalone="yes"?>
<Relationships xmlns="http://schemas.openxmlformats.org/package/2006/relationships"><Relationship Id="rId3" Type="http://schemas.openxmlformats.org/officeDocument/2006/relationships/hyperlink" Target="https://pubmed.ncbi.nlm.nih.gov/37870536/" TargetMode="External"/><Relationship Id="rId2" Type="http://schemas.openxmlformats.org/officeDocument/2006/relationships/notesSlide" Target="../notesSlides/notesSlide28.xml"/><Relationship Id="rId1" Type="http://schemas.openxmlformats.org/officeDocument/2006/relationships/slideLayout" Target="../slideLayouts/slideLayout186.xml"/><Relationship Id="rId4" Type="http://schemas.openxmlformats.org/officeDocument/2006/relationships/hyperlink" Target="https://clinicaltrials.gov/study/NCT04482309" TargetMode="Externa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6.xml"/></Relationships>
</file>

<file path=ppt/slides/_rels/slide5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29.xml"/><Relationship Id="rId1" Type="http://schemas.openxmlformats.org/officeDocument/2006/relationships/slideLayout" Target="../slideLayouts/slideLayout186.xml"/><Relationship Id="rId6" Type="http://schemas.microsoft.com/office/2007/relationships/hdphoto" Target="../media/hdphoto21.wdp"/><Relationship Id="rId5" Type="http://schemas.openxmlformats.org/officeDocument/2006/relationships/image" Target="../media/image93.png"/><Relationship Id="rId4" Type="http://schemas.microsoft.com/office/2007/relationships/hdphoto" Target="../media/hdphoto20.wdp"/></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6.xml"/></Relationships>
</file>

<file path=ppt/slides/_rels/slide52.xml.rels><?xml version="1.0" encoding="UTF-8" standalone="yes"?>
<Relationships xmlns="http://schemas.openxmlformats.org/package/2006/relationships"><Relationship Id="rId3" Type="http://schemas.openxmlformats.org/officeDocument/2006/relationships/hyperlink" Target="https://pubmed.ncbi.nlm.nih.gov/37870536/" TargetMode="External"/><Relationship Id="rId2" Type="http://schemas.openxmlformats.org/officeDocument/2006/relationships/notesSlide" Target="../notesSlides/notesSlide31.xml"/><Relationship Id="rId1" Type="http://schemas.openxmlformats.org/officeDocument/2006/relationships/slideLayout" Target="../slideLayouts/slideLayout186.xml"/><Relationship Id="rId4" Type="http://schemas.openxmlformats.org/officeDocument/2006/relationships/hyperlink" Target="https://clinicaltrials.gov/study/NCT04482309" TargetMode="Externa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32.xml"/><Relationship Id="rId1" Type="http://schemas.openxmlformats.org/officeDocument/2006/relationships/slideLayout" Target="../slideLayouts/slideLayout186.xml"/><Relationship Id="rId6" Type="http://schemas.microsoft.com/office/2007/relationships/hdphoto" Target="../media/hdphoto23.wdp"/><Relationship Id="rId5" Type="http://schemas.openxmlformats.org/officeDocument/2006/relationships/image" Target="../media/image95.png"/><Relationship Id="rId4" Type="http://schemas.microsoft.com/office/2007/relationships/hdphoto" Target="../media/hdphoto22.wdp"/></Relationships>
</file>

<file path=ppt/slides/_rels/slide54.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33.xml"/><Relationship Id="rId1" Type="http://schemas.openxmlformats.org/officeDocument/2006/relationships/slideLayout" Target="../slideLayouts/slideLayout196.xml"/><Relationship Id="rId4" Type="http://schemas.microsoft.com/office/2007/relationships/hdphoto" Target="../media/hdphoto24.wdp"/></Relationships>
</file>

<file path=ppt/slides/_rels/slide55.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notesSlide" Target="../notesSlides/notesSlide34.xml"/><Relationship Id="rId1" Type="http://schemas.openxmlformats.org/officeDocument/2006/relationships/slideLayout" Target="../slideLayouts/slideLayout186.xml"/><Relationship Id="rId4" Type="http://schemas.openxmlformats.org/officeDocument/2006/relationships/hyperlink" Target="https://clinicaltrials.gov/study/NCT06989112" TargetMode="External"/></Relationships>
</file>

<file path=ppt/slides/_rels/slide56.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97.png"/><Relationship Id="rId7" Type="http://schemas.openxmlformats.org/officeDocument/2006/relationships/image" Target="../media/image99.png"/><Relationship Id="rId2" Type="http://schemas.openxmlformats.org/officeDocument/2006/relationships/notesSlide" Target="../notesSlides/notesSlide35.xml"/><Relationship Id="rId1" Type="http://schemas.openxmlformats.org/officeDocument/2006/relationships/slideLayout" Target="../slideLayouts/slideLayout186.xml"/><Relationship Id="rId6" Type="http://schemas.microsoft.com/office/2007/relationships/hdphoto" Target="../media/hdphoto26.wdp"/><Relationship Id="rId5" Type="http://schemas.openxmlformats.org/officeDocument/2006/relationships/image" Target="../media/image98.png"/><Relationship Id="rId4" Type="http://schemas.microsoft.com/office/2007/relationships/hdphoto" Target="../media/hdphoto25.wdp"/></Relationships>
</file>

<file path=ppt/slides/_rels/slide57.xml.rels><?xml version="1.0" encoding="UTF-8" standalone="yes"?>
<Relationships xmlns="http://schemas.openxmlformats.org/package/2006/relationships"><Relationship Id="rId3" Type="http://schemas.openxmlformats.org/officeDocument/2006/relationships/slide" Target="slide59.xml"/><Relationship Id="rId2" Type="http://schemas.openxmlformats.org/officeDocument/2006/relationships/notesSlide" Target="../notesSlides/notesSlide36.xml"/><Relationship Id="rId1" Type="http://schemas.openxmlformats.org/officeDocument/2006/relationships/slideLayout" Target="../slideLayouts/slideLayout186.xml"/><Relationship Id="rId4" Type="http://schemas.openxmlformats.org/officeDocument/2006/relationships/image" Target="../media/image101.png"/></Relationships>
</file>

<file path=ppt/slides/_rels/slide58.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7.xml"/><Relationship Id="rId1" Type="http://schemas.openxmlformats.org/officeDocument/2006/relationships/slideLayout" Target="../slideLayouts/slideLayout197.xml"/></Relationships>
</file>

<file path=ppt/slides/_rels/slide59.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3.png"/><Relationship Id="rId7" Type="http://schemas.openxmlformats.org/officeDocument/2006/relationships/image" Target="../media/image107.png"/><Relationship Id="rId2" Type="http://schemas.openxmlformats.org/officeDocument/2006/relationships/notesSlide" Target="../notesSlides/notesSlide38.xml"/><Relationship Id="rId1" Type="http://schemas.openxmlformats.org/officeDocument/2006/relationships/slideLayout" Target="../slideLayouts/slideLayout191.xml"/><Relationship Id="rId6" Type="http://schemas.openxmlformats.org/officeDocument/2006/relationships/image" Target="../media/image106.png"/><Relationship Id="rId5" Type="http://schemas.openxmlformats.org/officeDocument/2006/relationships/image" Target="../media/image105.png"/><Relationship Id="rId4" Type="http://schemas.openxmlformats.org/officeDocument/2006/relationships/image" Target="../media/image104.png"/></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7.xml"/></Relationships>
</file>

<file path=ppt/slides/_rels/slide6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9.xml"/><Relationship Id="rId1" Type="http://schemas.openxmlformats.org/officeDocument/2006/relationships/slideLayout" Target="../slideLayouts/slideLayout198.xml"/><Relationship Id="rId4" Type="http://schemas.openxmlformats.org/officeDocument/2006/relationships/image" Target="../media/image110.svg"/></Relationships>
</file>

<file path=ppt/slides/_rels/slide61.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0.xml"/><Relationship Id="rId1" Type="http://schemas.openxmlformats.org/officeDocument/2006/relationships/slideLayout" Target="../slideLayouts/slideLayout198.xml"/><Relationship Id="rId4" Type="http://schemas.openxmlformats.org/officeDocument/2006/relationships/image" Target="../media/image110.svg"/></Relationships>
</file>

<file path=ppt/slides/_rels/slide62.xml.rels><?xml version="1.0" encoding="UTF-8" standalone="yes"?>
<Relationships xmlns="http://schemas.openxmlformats.org/package/2006/relationships"><Relationship Id="rId8" Type="http://schemas.openxmlformats.org/officeDocument/2006/relationships/image" Target="../media/image116.svg"/><Relationship Id="rId3" Type="http://schemas.openxmlformats.org/officeDocument/2006/relationships/image" Target="../media/image111.png"/><Relationship Id="rId7" Type="http://schemas.openxmlformats.org/officeDocument/2006/relationships/image" Target="../media/image115.png"/><Relationship Id="rId2" Type="http://schemas.openxmlformats.org/officeDocument/2006/relationships/notesSlide" Target="../notesSlides/notesSlide41.xml"/><Relationship Id="rId1" Type="http://schemas.openxmlformats.org/officeDocument/2006/relationships/slideLayout" Target="../slideLayouts/slideLayout191.xml"/><Relationship Id="rId6" Type="http://schemas.openxmlformats.org/officeDocument/2006/relationships/image" Target="../media/image114.svg"/><Relationship Id="rId5" Type="http://schemas.openxmlformats.org/officeDocument/2006/relationships/image" Target="../media/image113.png"/><Relationship Id="rId4" Type="http://schemas.openxmlformats.org/officeDocument/2006/relationships/image" Target="../media/image112.svg"/></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05.xml"/><Relationship Id="rId1" Type="http://schemas.openxmlformats.org/officeDocument/2006/relationships/tags" Target="../tags/tag24.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43.xml"/><Relationship Id="rId2" Type="http://schemas.openxmlformats.org/officeDocument/2006/relationships/slideLayout" Target="../slideLayouts/slideLayout205.xml"/><Relationship Id="rId1" Type="http://schemas.openxmlformats.org/officeDocument/2006/relationships/tags" Target="../tags/tag25.xml"/></Relationships>
</file>

<file path=ppt/slides/_rels/slide65.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117.pn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8.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31.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30.xml"/></Relationships>
</file>

<file path=ppt/slides/_rels/slide76.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46.xml"/><Relationship Id="rId1" Type="http://schemas.openxmlformats.org/officeDocument/2006/relationships/slideLayout" Target="../slideLayouts/slideLayout233.xml"/></Relationships>
</file>

<file path=ppt/slides/_rels/slide7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33.xml"/><Relationship Id="rId1" Type="http://schemas.openxmlformats.org/officeDocument/2006/relationships/tags" Target="../tags/tag26.xml"/><Relationship Id="rId4" Type="http://schemas.openxmlformats.org/officeDocument/2006/relationships/chart" Target="../charts/chart3.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3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33.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9.xml"/></Relationships>
</file>

<file path=ppt/slides/_rels/slide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0.xml"/><Relationship Id="rId1" Type="http://schemas.openxmlformats.org/officeDocument/2006/relationships/slideLayout" Target="../slideLayouts/slideLayout22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30.xml"/></Relationships>
</file>

<file path=ppt/slides/_rels/slide82.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52.xml"/><Relationship Id="rId1" Type="http://schemas.openxmlformats.org/officeDocument/2006/relationships/slideLayout" Target="../slideLayouts/slideLayout233.xml"/></Relationships>
</file>

<file path=ppt/slides/_rels/slide83.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53.xml"/><Relationship Id="rId1" Type="http://schemas.openxmlformats.org/officeDocument/2006/relationships/slideLayout" Target="../slideLayouts/slideLayout220.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33.xml"/></Relationships>
</file>

<file path=ppt/slides/_rels/slide85.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55.xml"/><Relationship Id="rId1" Type="http://schemas.openxmlformats.org/officeDocument/2006/relationships/slideLayout" Target="../slideLayouts/slideLayout225.xml"/></Relationships>
</file>

<file path=ppt/slides/_rels/slide86.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56.xml"/><Relationship Id="rId1" Type="http://schemas.openxmlformats.org/officeDocument/2006/relationships/slideLayout" Target="../slideLayouts/slideLayout225.xml"/></Relationships>
</file>

<file path=ppt/slides/_rels/slide8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57.xml"/><Relationship Id="rId1" Type="http://schemas.openxmlformats.org/officeDocument/2006/relationships/slideLayout" Target="../slideLayouts/slideLayout233.xml"/><Relationship Id="rId4" Type="http://schemas.microsoft.com/office/2007/relationships/hdphoto" Target="../media/hdphoto27.wdp"/></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33.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3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33.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3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34.xml"/></Relationships>
</file>

<file path=ppt/slides/_rels/slide93.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63.xml"/><Relationship Id="rId1" Type="http://schemas.openxmlformats.org/officeDocument/2006/relationships/slideLayout" Target="../slideLayouts/slideLayout234.xml"/><Relationship Id="rId6" Type="http://schemas.microsoft.com/office/2007/relationships/hdphoto" Target="../media/hdphoto29.wdp"/><Relationship Id="rId5" Type="http://schemas.openxmlformats.org/officeDocument/2006/relationships/image" Target="../media/image126.png"/><Relationship Id="rId4" Type="http://schemas.microsoft.com/office/2007/relationships/hdphoto" Target="../media/hdphoto28.wdp"/></Relationships>
</file>

<file path=ppt/slides/_rels/slide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64.xml"/><Relationship Id="rId1" Type="http://schemas.openxmlformats.org/officeDocument/2006/relationships/slideLayout" Target="../slideLayouts/slideLayout234.xml"/><Relationship Id="rId4" Type="http://schemas.openxmlformats.org/officeDocument/2006/relationships/image" Target="../media/image128.png"/></Relationships>
</file>

<file path=ppt/slides/_rels/slide95.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65.xml"/><Relationship Id="rId1" Type="http://schemas.openxmlformats.org/officeDocument/2006/relationships/slideLayout" Target="../slideLayouts/slideLayout234.xml"/><Relationship Id="rId4" Type="http://schemas.openxmlformats.org/officeDocument/2006/relationships/image" Target="../media/image130.jpeg"/></Relationships>
</file>

<file path=ppt/slides/_rels/slide96.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66.xml"/><Relationship Id="rId1" Type="http://schemas.openxmlformats.org/officeDocument/2006/relationships/slideLayout" Target="../slideLayouts/slideLayout234.xml"/></Relationships>
</file>

<file path=ppt/slides/_rels/slide97.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67.xml"/><Relationship Id="rId1" Type="http://schemas.openxmlformats.org/officeDocument/2006/relationships/slideLayout" Target="../slideLayouts/slideLayout235.xml"/><Relationship Id="rId5" Type="http://schemas.openxmlformats.org/officeDocument/2006/relationships/image" Target="../media/image4.emf"/><Relationship Id="rId4" Type="http://schemas.openxmlformats.org/officeDocument/2006/relationships/image" Target="../media/image133.png"/></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33.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3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380F6B-EDDE-10DD-052E-B9AA017A052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95DC06C-1C6F-B4E9-3366-81806A19F40F}"/>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Expert Second Opinion: Investigators Provide Perspectives </a:t>
            </a:r>
            <a:br>
              <a:rPr lang="en-US" sz="3600" dirty="0"/>
            </a:br>
            <a:r>
              <a:rPr lang="en-US" sz="3600" dirty="0"/>
              <a:t>on the Management of HER2-Positive Gynecologic Cancers</a:t>
            </a:r>
          </a:p>
        </p:txBody>
      </p:sp>
      <p:sp>
        <p:nvSpPr>
          <p:cNvPr id="12" name="Text Box 3">
            <a:extLst>
              <a:ext uri="{FF2B5EF4-FFF2-40B4-BE49-F238E27FC236}">
                <a16:creationId xmlns:a16="http://schemas.microsoft.com/office/drawing/2014/main" id="{5E7F4898-69AF-B7FC-9E3D-13F121630E49}"/>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p>
        </p:txBody>
      </p:sp>
      <p:sp>
        <p:nvSpPr>
          <p:cNvPr id="13" name="Text Box 7">
            <a:extLst>
              <a:ext uri="{FF2B5EF4-FFF2-40B4-BE49-F238E27FC236}">
                <a16:creationId xmlns:a16="http://schemas.microsoft.com/office/drawing/2014/main" id="{9D38F083-61FF-5BE8-A30E-40ACFF784575}"/>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45C6E435-ACDA-EA4C-0C61-134B3345916A}"/>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April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12:45 PM – 2:15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52A9AE1-090C-B375-22FD-991572673061}"/>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F542B971-4328-F4D2-ECA4-CEC1DE71352B}"/>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F Liu,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Brian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Slomovitz</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1071094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BAF690AF-19BF-01A1-8D52-20A82A949FCD}"/>
              </a:ext>
            </a:extLst>
          </p:cNvPr>
          <p:cNvSpPr>
            <a:spLocks noGrp="1"/>
          </p:cNvSpPr>
          <p:nvPr>
            <p:ph idx="1"/>
          </p:nvPr>
        </p:nvSpPr>
        <p:spPr>
          <a:xfrm>
            <a:off x="1415480" y="1916832"/>
            <a:ext cx="9361040" cy="2520280"/>
          </a:xfrm>
          <a:solidFill>
            <a:srgbClr val="E9F8FD"/>
          </a:solidFill>
          <a:ln>
            <a:solidFill>
              <a:schemeClr val="tx2">
                <a:lumMod val="50000"/>
                <a:lumOff val="50000"/>
              </a:schemeClr>
            </a:solidFill>
          </a:ln>
        </p:spPr>
        <p:txBody>
          <a:bodyPr lIns="365760" rIns="365760" anchor="ctr"/>
          <a:lstStyle/>
          <a:p>
            <a:pPr marL="98425" indent="0">
              <a:lnSpc>
                <a:spcPct val="100000"/>
              </a:lnSpc>
              <a:buNone/>
            </a:pPr>
            <a:r>
              <a:rPr lang="en-US" sz="3200" dirty="0"/>
              <a:t>This educational activity contains discussion of </a:t>
            </a:r>
            <a:br>
              <a:rPr lang="en-US" sz="3200" dirty="0"/>
            </a:br>
            <a:r>
              <a:rPr lang="en-US" sz="3200" dirty="0"/>
              <a:t>non-FDA-approved uses of agents and regimens. Please refer to official prescribing information for each product for approved indications. </a:t>
            </a:r>
          </a:p>
        </p:txBody>
      </p:sp>
    </p:spTree>
    <p:extLst>
      <p:ext uri="{BB962C8B-B14F-4D97-AF65-F5344CB8AC3E}">
        <p14:creationId xmlns:p14="http://schemas.microsoft.com/office/powerpoint/2010/main" val="406719445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0156BF7-0891-0546-7961-5FF73A7CC999}"/>
              </a:ext>
            </a:extLst>
          </p:cNvPr>
          <p:cNvSpPr>
            <a:spLocks noGrp="1"/>
          </p:cNvSpPr>
          <p:nvPr>
            <p:ph type="title"/>
          </p:nvPr>
        </p:nvSpPr>
        <p:spPr>
          <a:xfrm>
            <a:off x="749148" y="451692"/>
            <a:ext cx="10510092" cy="851707"/>
          </a:xfrm>
        </p:spPr>
        <p:txBody>
          <a:bodyPr>
            <a:normAutofit fontScale="90000"/>
          </a:bodyPr>
          <a:lstStyle/>
          <a:p>
            <a:r>
              <a:rPr lang="en-US" dirty="0">
                <a:solidFill>
                  <a:schemeClr val="tx1"/>
                </a:solidFill>
              </a:rPr>
              <a:t>T-</a:t>
            </a:r>
            <a:r>
              <a:rPr lang="en-US" dirty="0" err="1">
                <a:solidFill>
                  <a:schemeClr val="tx1"/>
                </a:solidFill>
              </a:rPr>
              <a:t>DXd</a:t>
            </a:r>
            <a:r>
              <a:rPr lang="en-US" dirty="0">
                <a:solidFill>
                  <a:schemeClr val="tx1"/>
                </a:solidFill>
              </a:rPr>
              <a:t> Pneumonitis: What Matters – </a:t>
            </a:r>
            <a:br>
              <a:rPr lang="en-US" dirty="0">
                <a:solidFill>
                  <a:schemeClr val="tx1"/>
                </a:solidFill>
              </a:rPr>
            </a:br>
            <a:r>
              <a:rPr lang="en-US" dirty="0">
                <a:solidFill>
                  <a:schemeClr val="tx1"/>
                </a:solidFill>
              </a:rPr>
              <a:t>when it happens, who is at risk, and what you do next.</a:t>
            </a:r>
          </a:p>
        </p:txBody>
      </p:sp>
      <p:sp>
        <p:nvSpPr>
          <p:cNvPr id="5" name="Content Placeholder 4">
            <a:extLst>
              <a:ext uri="{FF2B5EF4-FFF2-40B4-BE49-F238E27FC236}">
                <a16:creationId xmlns:a16="http://schemas.microsoft.com/office/drawing/2014/main" id="{10FB8C79-1DFF-989F-CBA6-9753F16668D6}"/>
              </a:ext>
            </a:extLst>
          </p:cNvPr>
          <p:cNvSpPr>
            <a:spLocks noGrp="1"/>
          </p:cNvSpPr>
          <p:nvPr>
            <p:ph sz="half" idx="2"/>
          </p:nvPr>
        </p:nvSpPr>
        <p:spPr>
          <a:xfrm>
            <a:off x="700170" y="1386489"/>
            <a:ext cx="9806710" cy="3054107"/>
          </a:xfrm>
        </p:spPr>
        <p:txBody>
          <a:bodyPr>
            <a:normAutofit/>
          </a:bodyPr>
          <a:lstStyle/>
          <a:p>
            <a:pPr>
              <a:spcBef>
                <a:spcPts val="0"/>
              </a:spcBef>
              <a:spcAft>
                <a:spcPts val="800"/>
              </a:spcAft>
            </a:pPr>
            <a:r>
              <a:rPr lang="en-US" sz="2133" dirty="0">
                <a:solidFill>
                  <a:schemeClr val="tx1"/>
                </a:solidFill>
              </a:rPr>
              <a:t>Incidence 10–15%; fatal 1–2%</a:t>
            </a:r>
          </a:p>
          <a:p>
            <a:pPr>
              <a:spcBef>
                <a:spcPts val="0"/>
              </a:spcBef>
              <a:spcAft>
                <a:spcPts val="800"/>
              </a:spcAft>
            </a:pPr>
            <a:r>
              <a:rPr lang="en-US" sz="2133" dirty="0">
                <a:solidFill>
                  <a:schemeClr val="tx1"/>
                </a:solidFill>
              </a:rPr>
              <a:t>Median onset: 5–6 months (~cycle 7–8)</a:t>
            </a:r>
          </a:p>
          <a:p>
            <a:pPr>
              <a:spcBef>
                <a:spcPts val="0"/>
              </a:spcBef>
              <a:spcAft>
                <a:spcPts val="800"/>
              </a:spcAft>
            </a:pPr>
            <a:r>
              <a:rPr lang="en-US" sz="2133" dirty="0">
                <a:solidFill>
                  <a:schemeClr val="tx1"/>
                </a:solidFill>
              </a:rPr>
              <a:t>Most events occur within 12 months</a:t>
            </a:r>
          </a:p>
          <a:p>
            <a:pPr>
              <a:spcBef>
                <a:spcPts val="0"/>
              </a:spcBef>
              <a:spcAft>
                <a:spcPts val="800"/>
              </a:spcAft>
            </a:pPr>
            <a:r>
              <a:rPr lang="en-US" sz="2133" dirty="0">
                <a:solidFill>
                  <a:schemeClr val="tx1"/>
                </a:solidFill>
              </a:rPr>
              <a:t>High risk: ILAs, prior IO, renal dysfunction</a:t>
            </a:r>
          </a:p>
          <a:p>
            <a:pPr>
              <a:spcBef>
                <a:spcPts val="0"/>
              </a:spcBef>
              <a:spcAft>
                <a:spcPts val="800"/>
              </a:spcAft>
            </a:pPr>
            <a:r>
              <a:rPr lang="en-US" sz="2133" dirty="0">
                <a:solidFill>
                  <a:schemeClr val="tx1"/>
                </a:solidFill>
              </a:rPr>
              <a:t>Early steroids change outcomes</a:t>
            </a:r>
          </a:p>
          <a:p>
            <a:pPr>
              <a:spcBef>
                <a:spcPts val="0"/>
              </a:spcBef>
              <a:spcAft>
                <a:spcPts val="800"/>
              </a:spcAft>
            </a:pPr>
            <a:r>
              <a:rPr lang="en-US" sz="2133" dirty="0">
                <a:solidFill>
                  <a:schemeClr val="tx1"/>
                </a:solidFill>
              </a:rPr>
              <a:t>Rechallenge only after Grade 1 and with caution</a:t>
            </a:r>
          </a:p>
          <a:p>
            <a:pPr>
              <a:spcBef>
                <a:spcPts val="0"/>
              </a:spcBef>
              <a:spcAft>
                <a:spcPts val="800"/>
              </a:spcAft>
            </a:pPr>
            <a:r>
              <a:rPr lang="en-US" sz="2133" dirty="0">
                <a:solidFill>
                  <a:schemeClr val="tx1"/>
                </a:solidFill>
              </a:rPr>
              <a:t>Grade ≥2 → permanently discontinue</a:t>
            </a:r>
          </a:p>
          <a:p>
            <a:pPr>
              <a:spcBef>
                <a:spcPts val="0"/>
              </a:spcBef>
              <a:spcAft>
                <a:spcPts val="800"/>
              </a:spcAft>
            </a:pPr>
            <a:endParaRPr lang="en-US" sz="2133" dirty="0">
              <a:solidFill>
                <a:schemeClr val="tx1"/>
              </a:solidFill>
            </a:endParaRPr>
          </a:p>
        </p:txBody>
      </p:sp>
      <p:sp>
        <p:nvSpPr>
          <p:cNvPr id="2" name="Title 3">
            <a:extLst>
              <a:ext uri="{FF2B5EF4-FFF2-40B4-BE49-F238E27FC236}">
                <a16:creationId xmlns:a16="http://schemas.microsoft.com/office/drawing/2014/main" id="{A0B2E570-6A3A-2681-9073-6F92F638D08F}"/>
              </a:ext>
            </a:extLst>
          </p:cNvPr>
          <p:cNvSpPr txBox="1">
            <a:spLocks/>
          </p:cNvSpPr>
          <p:nvPr/>
        </p:nvSpPr>
        <p:spPr>
          <a:xfrm>
            <a:off x="749148" y="4440596"/>
            <a:ext cx="10510092" cy="851707"/>
          </a:xfrm>
          <a:prstGeom prst="rect">
            <a:avLst/>
          </a:prstGeom>
        </p:spPr>
        <p:txBody>
          <a:bodyPr vert="horz" lIns="114300" tIns="57150" rIns="114300" bIns="57150" rtlCol="0" anchor="ctr">
            <a:normAutofit/>
          </a:bodyPr>
          <a:lstStyle>
            <a:lvl1pPr algn="l" defTabSz="914400" rtl="0" eaLnBrk="1" latinLnBrk="0" hangingPunct="1">
              <a:lnSpc>
                <a:spcPct val="90000"/>
              </a:lnSpc>
              <a:spcBef>
                <a:spcPct val="0"/>
              </a:spcBef>
              <a:buNone/>
              <a:defRPr sz="2933"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33" b="1" i="0" u="none" strike="noStrike" kern="1200" cap="none" spc="0" normalizeH="0" baseline="0" noProof="0" dirty="0">
                <a:ln>
                  <a:noFill/>
                </a:ln>
                <a:solidFill>
                  <a:prstClr val="black"/>
                </a:solidFill>
                <a:effectLst/>
                <a:uLnTx/>
                <a:uFillTx/>
                <a:latin typeface="Aptos Display" panose="02110004020202020204"/>
                <a:ea typeface="+mj-ea"/>
                <a:cs typeface="+mj-cs"/>
              </a:rPr>
              <a:t>T-</a:t>
            </a:r>
            <a:r>
              <a:rPr kumimoji="0" lang="en-US" sz="2933" b="1" i="0" u="none" strike="noStrike" kern="1200" cap="none" spc="0" normalizeH="0" baseline="0" noProof="0" dirty="0" err="1">
                <a:ln>
                  <a:noFill/>
                </a:ln>
                <a:solidFill>
                  <a:prstClr val="black"/>
                </a:solidFill>
                <a:effectLst/>
                <a:uLnTx/>
                <a:uFillTx/>
                <a:latin typeface="Aptos Display" panose="02110004020202020204"/>
                <a:ea typeface="+mj-ea"/>
                <a:cs typeface="+mj-cs"/>
              </a:rPr>
              <a:t>DXd</a:t>
            </a:r>
            <a:r>
              <a:rPr kumimoji="0" lang="en-US" sz="2933" b="1" i="0" u="none" strike="noStrike" kern="1200" cap="none" spc="0" normalizeH="0" baseline="0" noProof="0" dirty="0">
                <a:ln>
                  <a:noFill/>
                </a:ln>
                <a:solidFill>
                  <a:prstClr val="black"/>
                </a:solidFill>
                <a:effectLst/>
                <a:uLnTx/>
                <a:uFillTx/>
                <a:latin typeface="Aptos Display" panose="02110004020202020204"/>
                <a:ea typeface="+mj-ea"/>
                <a:cs typeface="+mj-cs"/>
              </a:rPr>
              <a:t> Toxicities: Supportive Care Still Matters</a:t>
            </a:r>
          </a:p>
        </p:txBody>
      </p:sp>
      <p:sp>
        <p:nvSpPr>
          <p:cNvPr id="3" name="Content Placeholder 4">
            <a:extLst>
              <a:ext uri="{FF2B5EF4-FFF2-40B4-BE49-F238E27FC236}">
                <a16:creationId xmlns:a16="http://schemas.microsoft.com/office/drawing/2014/main" id="{53E10F98-65B8-42FA-77B1-BA44680FC0B5}"/>
              </a:ext>
            </a:extLst>
          </p:cNvPr>
          <p:cNvSpPr txBox="1">
            <a:spLocks/>
          </p:cNvSpPr>
          <p:nvPr/>
        </p:nvSpPr>
        <p:spPr>
          <a:xfrm>
            <a:off x="773058" y="5148922"/>
            <a:ext cx="9806710" cy="1225973"/>
          </a:xfrm>
          <a:prstGeom prst="rect">
            <a:avLst/>
          </a:prstGeom>
        </p:spPr>
        <p:txBody>
          <a:bodyPr vert="horz" lIns="114300" tIns="57150" rIns="114300" bIns="5715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133"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67"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67"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533"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533"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533"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533"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Aptos" panose="02110004020202020204"/>
                <a:ea typeface="+mn-ea"/>
                <a:cs typeface="+mn-cs"/>
              </a:rPr>
              <a:t>Highly emetogenic → use full prophylaxis</a:t>
            </a:r>
          </a:p>
          <a:p>
            <a:pPr marL="228600" marR="0" lvl="0" indent="-228600" algn="l" defTabSz="914400" rtl="0" eaLnBrk="1" fontAlgn="auto" latinLnBrk="0" hangingPunct="1">
              <a:lnSpc>
                <a:spcPct val="90000"/>
              </a:lnSpc>
              <a:spcBef>
                <a:spcPts val="0"/>
              </a:spcBef>
              <a:spcAft>
                <a:spcPts val="800"/>
              </a:spcAft>
              <a:buClrTx/>
              <a:buSzTx/>
              <a:buFont typeface="Arial" panose="020B0604020202020204" pitchFamily="34" charset="0"/>
              <a:buChar char="•"/>
              <a:tabLst/>
              <a:defRPr/>
            </a:pPr>
            <a:r>
              <a:rPr kumimoji="0" lang="en-US" sz="2133" b="0" i="0" u="none" strike="noStrike" kern="1200" cap="none" spc="0" normalizeH="0" baseline="0" noProof="0" dirty="0">
                <a:ln>
                  <a:noFill/>
                </a:ln>
                <a:solidFill>
                  <a:prstClr val="black"/>
                </a:solidFill>
                <a:effectLst/>
                <a:uLnTx/>
                <a:uFillTx/>
                <a:latin typeface="Aptos" panose="02110004020202020204"/>
                <a:ea typeface="+mn-ea"/>
                <a:cs typeface="+mn-cs"/>
              </a:rPr>
              <a:t>Consider growth factor support in high-risk patients</a:t>
            </a:r>
          </a:p>
        </p:txBody>
      </p:sp>
    </p:spTree>
    <p:extLst>
      <p:ext uri="{BB962C8B-B14F-4D97-AF65-F5344CB8AC3E}">
        <p14:creationId xmlns:p14="http://schemas.microsoft.com/office/powerpoint/2010/main" val="14219454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39899F-B39B-8D4B-E8D0-00004C5E85A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F4F5E4E-9643-814D-B6A0-704F7DB71E18}"/>
              </a:ext>
            </a:extLst>
          </p:cNvPr>
          <p:cNvSpPr txBox="1">
            <a:spLocks/>
          </p:cNvSpPr>
          <p:nvPr/>
        </p:nvSpPr>
        <p:spPr bwMode="auto">
          <a:xfrm>
            <a:off x="918780" y="5222732"/>
            <a:ext cx="537789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Angeles Alvarez Secord, MD, </a:t>
            </a:r>
            <a:r>
              <a:rPr kumimoji="0" lang="en-US" sz="2400" b="1" i="0" u="none" strike="noStrike" kern="1200" cap="none" spc="0" normalizeH="0" baseline="0" noProof="0" dirty="0" err="1">
                <a:ln>
                  <a:noFill/>
                </a:ln>
                <a:solidFill>
                  <a:srgbClr val="062060"/>
                </a:solidFill>
                <a:effectLst/>
                <a:uLnTx/>
                <a:uFillTx/>
                <a:latin typeface="Calibri"/>
                <a:ea typeface="MS PGothic" pitchFamily="34" charset="-128"/>
                <a:cs typeface="Calibri"/>
              </a:rPr>
              <a:t>MHSc</a:t>
            </a:r>
            <a:endPar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pic>
        <p:nvPicPr>
          <p:cNvPr id="5" name="Picture 4" descr="A person wearing a headset&#10;&#10;AI-generated content may be incorrect.">
            <a:extLst>
              <a:ext uri="{FF2B5EF4-FFF2-40B4-BE49-F238E27FC236}">
                <a16:creationId xmlns:a16="http://schemas.microsoft.com/office/drawing/2014/main" id="{5680960E-9CC0-61EF-DDEC-8C0AF2AD5DE7}"/>
              </a:ext>
            </a:extLst>
          </p:cNvPr>
          <p:cNvPicPr>
            <a:picLocks noChangeAspect="1"/>
          </p:cNvPicPr>
          <p:nvPr/>
        </p:nvPicPr>
        <p:blipFill rotWithShape="1">
          <a:blip r:embed="rId2"/>
          <a:srcRect l="27455" r="16295"/>
          <a:stretch>
            <a:fillRect/>
          </a:stretch>
        </p:blipFill>
        <p:spPr>
          <a:xfrm>
            <a:off x="2281846" y="2570971"/>
            <a:ext cx="2651761" cy="2651761"/>
          </a:xfrm>
          <a:prstGeom prst="ellipse">
            <a:avLst/>
          </a:prstGeom>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E74AB077-0B15-3285-27E5-4A12B4ACCA51}"/>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FD7BBEC1-BBEC-8741-C113-003C30F78E14}"/>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9" name="Title 1">
            <a:extLst>
              <a:ext uri="{FF2B5EF4-FFF2-40B4-BE49-F238E27FC236}">
                <a16:creationId xmlns:a16="http://schemas.microsoft.com/office/drawing/2014/main" id="{B27BE5A9-0350-C345-F44A-1143B2CD64C2}"/>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AF9DED7C-F587-4262-AAB9-DA1613B2BFA4}"/>
              </a:ext>
            </a:extLst>
          </p:cNvPr>
          <p:cNvPicPr>
            <a:picLocks noChangeAspect="1"/>
          </p:cNvPicPr>
          <p:nvPr/>
        </p:nvPicPr>
        <p:blipFill>
          <a:blip r:embed="rId3"/>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890871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8BE78-57F9-ECDF-7C36-FA1ED6D587DC}"/>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0F742DB-EB81-C409-4D09-A32E89044707}"/>
              </a:ext>
            </a:extLst>
          </p:cNvPr>
          <p:cNvSpPr txBox="1"/>
          <p:nvPr/>
        </p:nvSpPr>
        <p:spPr>
          <a:xfrm>
            <a:off x="974109" y="1261204"/>
            <a:ext cx="10074891" cy="39703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screening techniques do you employ for early detection of ILD in patients receiving T-DXd? How frequently should patients receiving T-DXd undergo radiographic scans to monitor for ILD? How do you manage Grade 1 (asymptomatic) ILD, and what are your criteria for restarting the drug after radiographic evidence of ILD has resolved? How do you manage Grade 2 (symptomatic) ILD? Are there any situations in which you would rechallenge after resolution of symptoms? </a:t>
            </a:r>
            <a:endParaRPr kumimoji="0" lang="en-US" sz="28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449E18C0-E59A-1CAF-83C7-D1E517C6F0C2}"/>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198378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7296803-9915-5B03-4A08-4DD53CF9646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FB6A897-B5CB-8DD5-E061-418FB750FEE5}"/>
              </a:ext>
            </a:extLst>
          </p:cNvPr>
          <p:cNvSpPr txBox="1"/>
          <p:nvPr/>
        </p:nvSpPr>
        <p:spPr>
          <a:xfrm>
            <a:off x="974109" y="1261204"/>
            <a:ext cx="10074891" cy="4401205"/>
          </a:xfrm>
          <a:prstGeom prst="rect">
            <a:avLst/>
          </a:prstGeom>
          <a:noFill/>
        </p:spPr>
        <p:txBody>
          <a:bodyPr wrap="square">
            <a:spAutoFit/>
          </a:bodyPr>
          <a:lstStyle/>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What preemptive antiemetic strategies do you use for patients about to start T-DXd? What has been your experience with acute GI toxicity with the drug? What would you most likely recommend for a patient experiencing breakthrough nausea and vomiting with T-DXd despite antiemetic prophylaxis?</a:t>
            </a:r>
          </a:p>
          <a:p>
            <a:pPr marR="0" lvl="0"/>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What screening techniques do you use to monitor cardiac function in patients receiving T-DXd? How often do you monitor LVEF?</a:t>
            </a:r>
          </a:p>
          <a:p>
            <a:pPr marR="0" lvl="0"/>
            <a:endPar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2F09FF6B-BA0C-A6D5-AB9B-F7F98012E6BA}"/>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3776008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0C5059-74BB-6205-19A5-31AA1D663DB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96F8E83-16D6-5EAE-27BC-E31CF8EAC99F}"/>
              </a:ext>
            </a:extLst>
          </p:cNvPr>
          <p:cNvSpPr txBox="1"/>
          <p:nvPr/>
        </p:nvSpPr>
        <p:spPr>
          <a:xfrm>
            <a:off x="974109" y="1124744"/>
            <a:ext cx="10074891" cy="6555641"/>
          </a:xfrm>
          <a:prstGeom prst="rect">
            <a:avLst/>
          </a:prstGeom>
          <a:noFill/>
        </p:spPr>
        <p:txBody>
          <a:bodyPr wrap="square">
            <a:spAutoFit/>
          </a:bodyPr>
          <a:lstStyle/>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What other side effects of interest (</a:t>
            </a:r>
            <a:r>
              <a:rPr lang="en-US" sz="28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eg</a:t>
            </a:r>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a:t>
            </a:r>
            <a:r>
              <a:rPr lang="en-US" sz="28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cytopenias</a:t>
            </a:r>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have you observed in patients receiving T-DXd? Do you employ G-CSF prophylaxis for any patients receiving this agent?</a:t>
            </a:r>
          </a:p>
          <a:p>
            <a:pPr marR="0" lvl="0"/>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Are there any patients for whom you preemptively start at a lower dose of T-DXd?</a:t>
            </a:r>
          </a:p>
          <a:p>
            <a:pPr marR="0" lvl="0"/>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What experience do you have with strategies targeting both PD-1/PD-1 and VEGF — like the atezolizumab/bevacizumab regimen used for Dr Secord’s patient — in advanced endometrial cancer? Is the PD-1 x VEGF-A bispecific antibody </a:t>
            </a:r>
            <a:r>
              <a:rPr lang="en-US" sz="2800" dirty="0" err="1">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ivonescimab</a:t>
            </a:r>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 being looked at in gynecologic cancers? </a:t>
            </a:r>
          </a:p>
          <a:p>
            <a:pPr marR="0" lvl="0"/>
            <a:endPar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R="0" lvl="0"/>
            <a:endPar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6EA2E7DD-CC37-65AD-8CE9-66DCA48B8995}"/>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02276056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186D6D-8584-E5C0-F75A-230EC5DA2E0D}"/>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0A59262-CD89-A24E-51FE-5AF6032D35D8}"/>
              </a:ext>
            </a:extLst>
          </p:cNvPr>
          <p:cNvSpPr txBox="1">
            <a:spLocks/>
          </p:cNvSpPr>
          <p:nvPr/>
        </p:nvSpPr>
        <p:spPr bwMode="auto">
          <a:xfrm>
            <a:off x="1804861" y="5222732"/>
            <a:ext cx="3636773"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Ursula Matulonis, MD</a:t>
            </a:r>
          </a:p>
        </p:txBody>
      </p:sp>
      <p:pic>
        <p:nvPicPr>
          <p:cNvPr id="9" name="Picture 8" descr="A person wearing headphones and smiling&#10;&#10;AI-generated content may be incorrect.">
            <a:extLst>
              <a:ext uri="{FF2B5EF4-FFF2-40B4-BE49-F238E27FC236}">
                <a16:creationId xmlns:a16="http://schemas.microsoft.com/office/drawing/2014/main" id="{690873B8-23ED-04CA-BDB3-2B35D800EA56}"/>
              </a:ext>
            </a:extLst>
          </p:cNvPr>
          <p:cNvPicPr>
            <a:picLocks noChangeAspect="1"/>
          </p:cNvPicPr>
          <p:nvPr/>
        </p:nvPicPr>
        <p:blipFill rotWithShape="1">
          <a:blip r:embed="rId2"/>
          <a:srcRect l="21875" r="21875"/>
          <a:stretch>
            <a:fillRect/>
          </a:stretch>
        </p:blipFill>
        <p:spPr>
          <a:xfrm>
            <a:off x="2297368" y="2545118"/>
            <a:ext cx="2651760" cy="2651760"/>
          </a:xfrm>
          <a:prstGeom prst="ellipse">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07989C0-FDCF-EAA8-900F-0BB68444C053}"/>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0" name="Title 1">
            <a:extLst>
              <a:ext uri="{FF2B5EF4-FFF2-40B4-BE49-F238E27FC236}">
                <a16:creationId xmlns:a16="http://schemas.microsoft.com/office/drawing/2014/main" id="{B36C3173-5591-7387-FB40-7B02E9DC9B65}"/>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14" name="Title 1">
            <a:extLst>
              <a:ext uri="{FF2B5EF4-FFF2-40B4-BE49-F238E27FC236}">
                <a16:creationId xmlns:a16="http://schemas.microsoft.com/office/drawing/2014/main" id="{6570BD0F-56D3-A703-F35D-C0570CE510A9}"/>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5" name="Picture 14" descr="A person in a white shirt&#10;&#10;AI-generated content may be incorrect.">
            <a:extLst>
              <a:ext uri="{FF2B5EF4-FFF2-40B4-BE49-F238E27FC236}">
                <a16:creationId xmlns:a16="http://schemas.microsoft.com/office/drawing/2014/main" id="{7C45693C-F07C-C011-DD61-C59EB0505356}"/>
              </a:ext>
            </a:extLst>
          </p:cNvPr>
          <p:cNvPicPr>
            <a:picLocks noChangeAspect="1"/>
          </p:cNvPicPr>
          <p:nvPr/>
        </p:nvPicPr>
        <p:blipFill>
          <a:blip r:embed="rId3"/>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549910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FFB903-A5BE-7AA5-7729-2C9FB63432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4920751-6FF4-4C35-5C7E-D5C52F665733}"/>
              </a:ext>
            </a:extLst>
          </p:cNvPr>
          <p:cNvSpPr txBox="1"/>
          <p:nvPr/>
        </p:nvSpPr>
        <p:spPr>
          <a:xfrm>
            <a:off x="974109" y="1261204"/>
            <a:ext cx="10074891" cy="6555641"/>
          </a:xfrm>
          <a:prstGeom prst="rect">
            <a:avLst/>
          </a:prstGeom>
          <a:noFill/>
        </p:spPr>
        <p:txBody>
          <a:bodyPr wrap="square">
            <a:spAutoFit/>
          </a:bodyPr>
          <a:lstStyle/>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In what situations would you use T-DXd for a patient with a history of cardiomyopathy? Is there a minimum LVEF that you require? </a:t>
            </a:r>
          </a:p>
          <a:p>
            <a:pPr marR="0" lvl="0"/>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How do you approach patients with drops in LVEF on T-DXd? In patients for whom treatment has been withheld, are there any circumstances in which you would reintroduce T-DXd after normalization of LVEF?</a:t>
            </a:r>
          </a:p>
          <a:p>
            <a:pPr marR="0" lvl="0"/>
            <a:endParaRPr lang="en-US" sz="2800" dirty="0">
              <a:solidFill>
                <a:schemeClr val="tx1"/>
              </a:solidFill>
              <a:latin typeface="Calibri" panose="020F0502020204030204" pitchFamily="34" charset="0"/>
              <a:ea typeface="Times New Roman" panose="02020603050405020304" pitchFamily="18" charset="0"/>
              <a:cs typeface="Calibri" panose="020F0502020204030204" pitchFamily="34" charset="0"/>
            </a:endParaRPr>
          </a:p>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Would you have any qualms about employing T-DXd before or after another antibody-drug conjugate, such as mirvetuximab soravtansine in ovarian cancer or tisotumab vedotin in cervical cancer? How do you generally sequence these strategies? </a:t>
            </a:r>
          </a:p>
          <a:p>
            <a:pPr marR="0" lvl="0"/>
            <a:endPar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R="0" lvl="0"/>
            <a:endPar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15FC090C-2AB1-F503-73F3-E453052882D9}"/>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2055195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F7277-527E-14D5-CCCF-1A2228ABD6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44A6782-3A4F-E336-05B8-5C102B55480E}"/>
              </a:ext>
            </a:extLst>
          </p:cNvPr>
          <p:cNvSpPr>
            <a:spLocks noGrp="1"/>
          </p:cNvSpPr>
          <p:nvPr>
            <p:ph type="title"/>
          </p:nvPr>
        </p:nvSpPr>
        <p:spPr>
          <a:xfrm>
            <a:off x="912286" y="5366"/>
            <a:ext cx="10358967" cy="1261872"/>
          </a:xfrm>
        </p:spPr>
        <p:txBody>
          <a:bodyPr/>
          <a:lstStyle/>
          <a:p>
            <a:r>
              <a:rPr lang="en-US" dirty="0"/>
              <a:t>Second Opinion</a:t>
            </a:r>
          </a:p>
        </p:txBody>
      </p:sp>
      <p:sp>
        <p:nvSpPr>
          <p:cNvPr id="3" name="Text Box 7">
            <a:extLst>
              <a:ext uri="{FF2B5EF4-FFF2-40B4-BE49-F238E27FC236}">
                <a16:creationId xmlns:a16="http://schemas.microsoft.com/office/drawing/2014/main" id="{063817F8-7397-9F74-D39B-7670018888EE}"/>
              </a:ext>
            </a:extLst>
          </p:cNvPr>
          <p:cNvSpPr txBox="1">
            <a:spLocks noChangeArrowheads="1"/>
          </p:cNvSpPr>
          <p:nvPr/>
        </p:nvSpPr>
        <p:spPr bwMode="auto">
          <a:xfrm>
            <a:off x="1752600" y="1494258"/>
            <a:ext cx="43434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Jonathan A Ledermann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London, United Kingdom</a:t>
            </a:r>
          </a:p>
        </p:txBody>
      </p:sp>
      <p:pic>
        <p:nvPicPr>
          <p:cNvPr id="5" name="Picture 4">
            <a:extLst>
              <a:ext uri="{FF2B5EF4-FFF2-40B4-BE49-F238E27FC236}">
                <a16:creationId xmlns:a16="http://schemas.microsoft.com/office/drawing/2014/main" id="{8327649F-6144-87BB-4835-9A177711C6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961" y="1494258"/>
            <a:ext cx="1261872" cy="1261872"/>
          </a:xfrm>
          <a:prstGeom prst="rect">
            <a:avLst/>
          </a:prstGeom>
        </p:spPr>
      </p:pic>
      <p:sp>
        <p:nvSpPr>
          <p:cNvPr id="10" name="Text Box 9">
            <a:extLst>
              <a:ext uri="{FF2B5EF4-FFF2-40B4-BE49-F238E27FC236}">
                <a16:creationId xmlns:a16="http://schemas.microsoft.com/office/drawing/2014/main" id="{589867F7-C81D-4EE3-75BD-A825381232D7}"/>
              </a:ext>
            </a:extLst>
          </p:cNvPr>
          <p:cNvSpPr txBox="1">
            <a:spLocks noChangeArrowheads="1"/>
          </p:cNvSpPr>
          <p:nvPr/>
        </p:nvSpPr>
        <p:spPr bwMode="auto">
          <a:xfrm>
            <a:off x="7280351" y="1494258"/>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Angeles Alvarez Secord,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MHSc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Gynecologic Oncology Clinical Trials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Clinical Research, Gynecologic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Obstetrics 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11" name="Picture 10">
            <a:extLst>
              <a:ext uri="{FF2B5EF4-FFF2-40B4-BE49-F238E27FC236}">
                <a16:creationId xmlns:a16="http://schemas.microsoft.com/office/drawing/2014/main" id="{8295C40E-3E8E-5390-4AAF-941CFCC340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58712" y="1494258"/>
            <a:ext cx="1261872" cy="1261872"/>
          </a:xfrm>
          <a:prstGeom prst="rect">
            <a:avLst/>
          </a:prstGeom>
        </p:spPr>
      </p:pic>
      <p:sp>
        <p:nvSpPr>
          <p:cNvPr id="9" name="Text Box 7">
            <a:extLst>
              <a:ext uri="{FF2B5EF4-FFF2-40B4-BE49-F238E27FC236}">
                <a16:creationId xmlns:a16="http://schemas.microsoft.com/office/drawing/2014/main" id="{D99B4CEB-A9F7-2A44-580C-D18109B5B835}"/>
              </a:ext>
            </a:extLst>
          </p:cNvPr>
          <p:cNvSpPr txBox="1">
            <a:spLocks noChangeArrowheads="1"/>
          </p:cNvSpPr>
          <p:nvPr/>
        </p:nvSpPr>
        <p:spPr bwMode="auto">
          <a:xfrm>
            <a:off x="1752600" y="4216170"/>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Ursula Matulonis,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Brock-Wilson Family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8" name="Picture 7">
            <a:extLst>
              <a:ext uri="{FF2B5EF4-FFF2-40B4-BE49-F238E27FC236}">
                <a16:creationId xmlns:a16="http://schemas.microsoft.com/office/drawing/2014/main" id="{41D5C284-2B83-95E2-08D5-A39F3390D6BB}"/>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0961" y="4216170"/>
            <a:ext cx="1261872" cy="1261872"/>
          </a:xfrm>
          <a:prstGeom prst="rect">
            <a:avLst/>
          </a:prstGeom>
        </p:spPr>
      </p:pic>
      <p:sp>
        <p:nvSpPr>
          <p:cNvPr id="12" name="Text Box 9">
            <a:extLst>
              <a:ext uri="{FF2B5EF4-FFF2-40B4-BE49-F238E27FC236}">
                <a16:creationId xmlns:a16="http://schemas.microsoft.com/office/drawing/2014/main" id="{D4855E7A-9C81-E7EE-BF7C-2C03A9807A0F}"/>
              </a:ext>
            </a:extLst>
          </p:cNvPr>
          <p:cNvSpPr txBox="1">
            <a:spLocks noChangeArrowheads="1"/>
          </p:cNvSpPr>
          <p:nvPr/>
        </p:nvSpPr>
        <p:spPr bwMode="auto">
          <a:xfrm>
            <a:off x="7280351" y="4216170"/>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3" name="Picture 12">
            <a:extLst>
              <a:ext uri="{FF2B5EF4-FFF2-40B4-BE49-F238E27FC236}">
                <a16:creationId xmlns:a16="http://schemas.microsoft.com/office/drawing/2014/main" id="{4A22C6F8-D687-8772-A74B-346CC589D958}"/>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58712" y="4216170"/>
            <a:ext cx="1261872" cy="1261872"/>
          </a:xfrm>
          <a:prstGeom prst="rect">
            <a:avLst/>
          </a:prstGeom>
        </p:spPr>
      </p:pic>
    </p:spTree>
    <p:custDataLst>
      <p:tags r:id="rId1"/>
    </p:custDataLst>
    <p:extLst>
      <p:ext uri="{BB962C8B-B14F-4D97-AF65-F5344CB8AC3E}">
        <p14:creationId xmlns:p14="http://schemas.microsoft.com/office/powerpoint/2010/main" val="856730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B26166-77B8-FE77-FFF5-0CE2656AFDB4}"/>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5ED36030-4061-BA50-155A-A153CDACE169}"/>
              </a:ext>
            </a:extLst>
          </p:cNvPr>
          <p:cNvSpPr>
            <a:spLocks noGrp="1" noChangeArrowheads="1"/>
          </p:cNvSpPr>
          <p:nvPr>
            <p:ph type="title"/>
          </p:nvPr>
        </p:nvSpPr>
        <p:spPr>
          <a:xfrm>
            <a:off x="-26623" y="237003"/>
            <a:ext cx="12192000" cy="1143000"/>
          </a:xfrm>
        </p:spPr>
        <p:txBody>
          <a:bodyPr wrap="square" anchor="ctr">
            <a:noAutofit/>
          </a:bodyPr>
          <a:lstStyle/>
          <a:p>
            <a:r>
              <a:rPr lang="en-US" sz="3600" dirty="0"/>
              <a:t>Expert Second Opinion: Investigators Provide Perspectives </a:t>
            </a:r>
            <a:br>
              <a:rPr lang="en-US" sz="3600" dirty="0"/>
            </a:br>
            <a:r>
              <a:rPr lang="en-US" sz="3600" dirty="0"/>
              <a:t>on the Best-Practice Management of Ovarian Cancer</a:t>
            </a:r>
          </a:p>
        </p:txBody>
      </p:sp>
      <p:sp>
        <p:nvSpPr>
          <p:cNvPr id="12" name="Text Box 3">
            <a:extLst>
              <a:ext uri="{FF2B5EF4-FFF2-40B4-BE49-F238E27FC236}">
                <a16:creationId xmlns:a16="http://schemas.microsoft.com/office/drawing/2014/main" id="{37B0FB4D-E1C5-6FAC-463E-79AACEC8E7CD}"/>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13" name="Text Box 7">
            <a:extLst>
              <a:ext uri="{FF2B5EF4-FFF2-40B4-BE49-F238E27FC236}">
                <a16:creationId xmlns:a16="http://schemas.microsoft.com/office/drawing/2014/main" id="{6AF6DB8D-97C6-0EDF-55B2-664B9AEB6611}"/>
              </a:ext>
            </a:extLst>
          </p:cNvPr>
          <p:cNvSpPr txBox="1">
            <a:spLocks noChangeArrowheads="1"/>
          </p:cNvSpPr>
          <p:nvPr/>
        </p:nvSpPr>
        <p:spPr bwMode="auto">
          <a:xfrm>
            <a:off x="4652364" y="362669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75B4A424-EDA7-BEC0-DA0F-C6AC0574838F}"/>
              </a:ext>
            </a:extLst>
          </p:cNvPr>
          <p:cNvSpPr txBox="1">
            <a:spLocks noChangeArrowheads="1"/>
          </p:cNvSpPr>
          <p:nvPr/>
        </p:nvSpPr>
        <p:spPr bwMode="auto">
          <a:xfrm>
            <a:off x="0" y="25146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2FD8C25-E5E9-88A6-799F-691B3BC4B9E7}"/>
              </a:ext>
            </a:extLst>
          </p:cNvPr>
          <p:cNvSpPr txBox="1">
            <a:spLocks noChangeArrowheads="1"/>
          </p:cNvSpPr>
          <p:nvPr/>
        </p:nvSpPr>
        <p:spPr bwMode="auto">
          <a:xfrm>
            <a:off x="0" y="1447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SGO 2026 Annual Meeting on Women’s Cancer®</a:t>
            </a:r>
          </a:p>
        </p:txBody>
      </p:sp>
      <p:sp>
        <p:nvSpPr>
          <p:cNvPr id="9" name="Text Box 6">
            <a:extLst>
              <a:ext uri="{FF2B5EF4-FFF2-40B4-BE49-F238E27FC236}">
                <a16:creationId xmlns:a16="http://schemas.microsoft.com/office/drawing/2014/main" id="{39FA1BEA-4F74-EFAF-8810-02746E226189}"/>
              </a:ext>
            </a:extLst>
          </p:cNvPr>
          <p:cNvSpPr txBox="1">
            <a:spLocks noChangeArrowheads="1"/>
          </p:cNvSpPr>
          <p:nvPr/>
        </p:nvSpPr>
        <p:spPr bwMode="auto">
          <a:xfrm>
            <a:off x="157372" y="423258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Nicoletta Colombo,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Gottfried E Konecny,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B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Olawaiye</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40215062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41915D-B763-C6BE-453E-E51B28AB12F1}"/>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FBF93A5E-964C-EBA1-85A2-CB4DE71F9C9B}"/>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Data + Perspectives: The Potential Role </a:t>
            </a:r>
            <a:br>
              <a:rPr lang="en-US" sz="3600" dirty="0"/>
            </a:br>
            <a:r>
              <a:rPr lang="en-US" sz="3600" dirty="0"/>
              <a:t>of TROP2- and CDH6-Directed Antibody-Drug </a:t>
            </a:r>
            <a:br>
              <a:rPr lang="en-US" sz="3600" dirty="0"/>
            </a:br>
            <a:r>
              <a:rPr lang="en-US" sz="3600" dirty="0"/>
              <a:t>Conjugates in Gynecologic Cancers</a:t>
            </a:r>
          </a:p>
        </p:txBody>
      </p:sp>
      <p:sp>
        <p:nvSpPr>
          <p:cNvPr id="12" name="Text Box 3">
            <a:extLst>
              <a:ext uri="{FF2B5EF4-FFF2-40B4-BE49-F238E27FC236}">
                <a16:creationId xmlns:a16="http://schemas.microsoft.com/office/drawing/2014/main" id="{C7D3AAC5-0F66-9CFB-0C3C-5C30636C4BCC}"/>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13" name="Text Box 7">
            <a:extLst>
              <a:ext uri="{FF2B5EF4-FFF2-40B4-BE49-F238E27FC236}">
                <a16:creationId xmlns:a16="http://schemas.microsoft.com/office/drawing/2014/main" id="{83A37C15-CE77-F79D-C1DE-6F63A999D9FF}"/>
              </a:ext>
            </a:extLst>
          </p:cNvPr>
          <p:cNvSpPr txBox="1">
            <a:spLocks noChangeArrowheads="1"/>
          </p:cNvSpPr>
          <p:nvPr/>
        </p:nvSpPr>
        <p:spPr bwMode="auto">
          <a:xfrm>
            <a:off x="4652364" y="39927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CC29091-E397-1B0C-7A84-2148F4750F37}"/>
              </a:ext>
            </a:extLst>
          </p:cNvPr>
          <p:cNvSpPr txBox="1">
            <a:spLocks noChangeArrowheads="1"/>
          </p:cNvSpPr>
          <p:nvPr/>
        </p:nvSpPr>
        <p:spPr bwMode="auto">
          <a:xfrm>
            <a:off x="0" y="28806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600CBF65-189E-60FF-B5D4-BFC33A664B4F}"/>
              </a:ext>
            </a:extLst>
          </p:cNvPr>
          <p:cNvSpPr txBox="1">
            <a:spLocks noChangeArrowheads="1"/>
          </p:cNvSpPr>
          <p:nvPr/>
        </p:nvSpPr>
        <p:spPr bwMode="auto">
          <a:xfrm>
            <a:off x="0" y="191801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SGO 2026 Annual Meeting on Women’s Cancer®</a:t>
            </a:r>
          </a:p>
        </p:txBody>
      </p:sp>
      <p:sp>
        <p:nvSpPr>
          <p:cNvPr id="9" name="Text Box 6">
            <a:extLst>
              <a:ext uri="{FF2B5EF4-FFF2-40B4-BE49-F238E27FC236}">
                <a16:creationId xmlns:a16="http://schemas.microsoft.com/office/drawing/2014/main" id="{52356D8E-DE68-FD63-7609-15C6F8DDE69D}"/>
              </a:ext>
            </a:extLst>
          </p:cNvPr>
          <p:cNvSpPr txBox="1">
            <a:spLocks noChangeArrowheads="1"/>
          </p:cNvSpPr>
          <p:nvPr/>
        </p:nvSpPr>
        <p:spPr bwMode="auto">
          <a:xfrm>
            <a:off x="157372" y="45986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Bradley J Monk,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2560825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15B2B8-8376-57D2-EEAA-F3997E0E7AA8}"/>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098FA7EB-491F-4654-8A5E-6D11418A0285}"/>
              </a:ext>
            </a:extLst>
          </p:cNvPr>
          <p:cNvSpPr>
            <a:spLocks noGrp="1" noChangeArrowheads="1"/>
          </p:cNvSpPr>
          <p:nvPr>
            <p:ph type="title"/>
          </p:nvPr>
        </p:nvSpPr>
        <p:spPr>
          <a:xfrm>
            <a:off x="-26623" y="237003"/>
            <a:ext cx="12192000" cy="1143000"/>
          </a:xfrm>
        </p:spPr>
        <p:txBody>
          <a:bodyPr wrap="square" anchor="ctr">
            <a:noAutofit/>
          </a:bodyPr>
          <a:lstStyle/>
          <a:p>
            <a:r>
              <a:rPr lang="en-US" sz="3600" dirty="0"/>
              <a:t>Expert Second Opinion: Investigators Provide Perspectives </a:t>
            </a:r>
            <a:br>
              <a:rPr lang="en-US" sz="3600" dirty="0"/>
            </a:br>
            <a:r>
              <a:rPr lang="en-US" sz="3600" dirty="0"/>
              <a:t>on the Best-Practice Management of Ovarian Cancer</a:t>
            </a:r>
          </a:p>
        </p:txBody>
      </p:sp>
      <p:sp>
        <p:nvSpPr>
          <p:cNvPr id="12" name="Text Box 3">
            <a:extLst>
              <a:ext uri="{FF2B5EF4-FFF2-40B4-BE49-F238E27FC236}">
                <a16:creationId xmlns:a16="http://schemas.microsoft.com/office/drawing/2014/main" id="{97B067B7-1EDB-9C0E-5370-8AA93EE73B9E}"/>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Shannon N Westin, MD, MPH, FASCO, FACOG</a:t>
            </a:r>
          </a:p>
        </p:txBody>
      </p:sp>
      <p:sp>
        <p:nvSpPr>
          <p:cNvPr id="13" name="Text Box 7">
            <a:extLst>
              <a:ext uri="{FF2B5EF4-FFF2-40B4-BE49-F238E27FC236}">
                <a16:creationId xmlns:a16="http://schemas.microsoft.com/office/drawing/2014/main" id="{35913438-1541-4FD1-A32B-386939037EFD}"/>
              </a:ext>
            </a:extLst>
          </p:cNvPr>
          <p:cNvSpPr txBox="1">
            <a:spLocks noChangeArrowheads="1"/>
          </p:cNvSpPr>
          <p:nvPr/>
        </p:nvSpPr>
        <p:spPr bwMode="auto">
          <a:xfrm>
            <a:off x="4652364" y="3626696"/>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2D3DAB64-5CB2-5283-F5F2-92E5773A84FA}"/>
              </a:ext>
            </a:extLst>
          </p:cNvPr>
          <p:cNvSpPr txBox="1">
            <a:spLocks noChangeArrowheads="1"/>
          </p:cNvSpPr>
          <p:nvPr/>
        </p:nvSpPr>
        <p:spPr bwMode="auto">
          <a:xfrm>
            <a:off x="0" y="2514600"/>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F00E484B-8DE7-4E20-9F4E-00D6D955E389}"/>
              </a:ext>
            </a:extLst>
          </p:cNvPr>
          <p:cNvSpPr txBox="1">
            <a:spLocks noChangeArrowheads="1"/>
          </p:cNvSpPr>
          <p:nvPr/>
        </p:nvSpPr>
        <p:spPr bwMode="auto">
          <a:xfrm>
            <a:off x="0" y="1447800"/>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7E4AFEE4-476A-327F-D0DD-080689555A79}"/>
              </a:ext>
            </a:extLst>
          </p:cNvPr>
          <p:cNvSpPr txBox="1">
            <a:spLocks noChangeArrowheads="1"/>
          </p:cNvSpPr>
          <p:nvPr/>
        </p:nvSpPr>
        <p:spPr bwMode="auto">
          <a:xfrm>
            <a:off x="157372" y="4232585"/>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Nicoletta Colombo,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Gottfried E Konecny,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Alexander B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Olawaiye</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96193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C1A98C-EE93-0A49-9377-CD2356126EB8}"/>
              </a:ext>
            </a:extLst>
          </p:cNvPr>
          <p:cNvSpPr>
            <a:spLocks noGrp="1"/>
          </p:cNvSpPr>
          <p:nvPr>
            <p:ph type="title"/>
          </p:nvPr>
        </p:nvSpPr>
        <p:spPr>
          <a:xfrm>
            <a:off x="916517" y="2857500"/>
            <a:ext cx="10358967" cy="1143000"/>
          </a:xfrm>
        </p:spPr>
        <p:txBody>
          <a:bodyPr/>
          <a:lstStyle/>
          <a:p>
            <a:pPr>
              <a:lnSpc>
                <a:spcPct val="100000"/>
              </a:lnSpc>
            </a:pPr>
            <a:r>
              <a:rPr lang="en-US" sz="2900" dirty="0"/>
              <a:t>Thank you for joining us!</a:t>
            </a:r>
            <a:br>
              <a:rPr lang="en-US" sz="2900" dirty="0"/>
            </a:br>
            <a:r>
              <a:rPr lang="en-US" sz="2900" dirty="0"/>
              <a:t>Your feedback is very important to us. </a:t>
            </a:r>
            <a:br>
              <a:rPr lang="en-US" sz="2900" dirty="0"/>
            </a:br>
            <a:br>
              <a:rPr lang="en-US" sz="2900" dirty="0"/>
            </a:br>
            <a:r>
              <a:rPr lang="en-US" sz="2900" dirty="0"/>
              <a:t>Please complete the </a:t>
            </a:r>
            <a:r>
              <a:rPr lang="en-US" sz="2900" dirty="0" err="1"/>
              <a:t>postmeeting</a:t>
            </a:r>
            <a:r>
              <a:rPr lang="en-US" sz="2900" dirty="0"/>
              <a:t> survey currently available via the corresponding QR code on the printed handout for attendees in the room and on Zoom for those attending virtually. The survey will remain open up to 5 minutes after the meeting ends.</a:t>
            </a:r>
            <a:r>
              <a:rPr lang="en-US" sz="2900" i="1" dirty="0"/>
              <a:t> </a:t>
            </a:r>
            <a:br>
              <a:rPr lang="en-US" sz="2900" i="1" dirty="0"/>
            </a:br>
            <a:br>
              <a:rPr lang="en-US" sz="2900" i="1" dirty="0"/>
            </a:br>
            <a:r>
              <a:rPr lang="en-US" sz="2900" i="1" u="sng" dirty="0"/>
              <a:t>How to Obtain CME Credit</a:t>
            </a:r>
            <a:br>
              <a:rPr lang="en-US" sz="2900" i="1" dirty="0"/>
            </a:br>
            <a:r>
              <a:rPr lang="en-US" sz="2900" i="1" dirty="0"/>
              <a:t>In-person attendees: Please refer to the program syllabus for the CME credit link or QR code. Online/Zoom attendees: </a:t>
            </a:r>
            <a:br>
              <a:rPr lang="en-US" sz="2900" i="1" dirty="0"/>
            </a:br>
            <a:r>
              <a:rPr lang="en-US" sz="2900" i="1" dirty="0"/>
              <a:t>The CME credit link is posted in the chat room.</a:t>
            </a:r>
          </a:p>
        </p:txBody>
      </p:sp>
    </p:spTree>
    <p:extLst>
      <p:ext uri="{BB962C8B-B14F-4D97-AF65-F5344CB8AC3E}">
        <p14:creationId xmlns:p14="http://schemas.microsoft.com/office/powerpoint/2010/main" val="36083900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2322B1-E480-16AF-28ED-542686C0112B}"/>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2F62E5E2-547B-AEC9-A326-90F59865E267}"/>
              </a:ext>
            </a:extLst>
          </p:cNvPr>
          <p:cNvSpPr>
            <a:spLocks noGrp="1" noChangeArrowheads="1"/>
          </p:cNvSpPr>
          <p:nvPr>
            <p:ph type="title"/>
          </p:nvPr>
        </p:nvSpPr>
        <p:spPr>
          <a:xfrm>
            <a:off x="-26623" y="457200"/>
            <a:ext cx="12192000" cy="1143000"/>
          </a:xfrm>
        </p:spPr>
        <p:txBody>
          <a:bodyPr wrap="square" anchor="ctr">
            <a:noAutofit/>
          </a:bodyPr>
          <a:lstStyle/>
          <a:p>
            <a:r>
              <a:rPr lang="en-US" sz="3600" dirty="0"/>
              <a:t>Data + Perspectives: The Potential Role </a:t>
            </a:r>
            <a:br>
              <a:rPr lang="en-US" sz="3600" dirty="0"/>
            </a:br>
            <a:r>
              <a:rPr lang="en-US" sz="3600" dirty="0"/>
              <a:t>of TROP2- and CDH6-Directed Antibody-Drug </a:t>
            </a:r>
            <a:br>
              <a:rPr lang="en-US" sz="3600" dirty="0"/>
            </a:br>
            <a:r>
              <a:rPr lang="en-US" sz="3600" dirty="0"/>
              <a:t>Conjugates in Gynecologic Cancers</a:t>
            </a:r>
          </a:p>
        </p:txBody>
      </p:sp>
      <p:sp>
        <p:nvSpPr>
          <p:cNvPr id="12" name="Text Box 3">
            <a:extLst>
              <a:ext uri="{FF2B5EF4-FFF2-40B4-BE49-F238E27FC236}">
                <a16:creationId xmlns:a16="http://schemas.microsoft.com/office/drawing/2014/main" id="{BB762ADE-265A-A12D-3774-4BECBAC29248}"/>
              </a:ext>
            </a:extLst>
          </p:cNvPr>
          <p:cNvSpPr txBox="1">
            <a:spLocks noChangeArrowheads="1"/>
          </p:cNvSpPr>
          <p:nvPr/>
        </p:nvSpPr>
        <p:spPr bwMode="auto">
          <a:xfrm>
            <a:off x="0" y="5760574"/>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Kathleen N Moore, MD, MS</a:t>
            </a:r>
          </a:p>
        </p:txBody>
      </p:sp>
      <p:sp>
        <p:nvSpPr>
          <p:cNvPr id="13" name="Text Box 7">
            <a:extLst>
              <a:ext uri="{FF2B5EF4-FFF2-40B4-BE49-F238E27FC236}">
                <a16:creationId xmlns:a16="http://schemas.microsoft.com/office/drawing/2014/main" id="{6BA32B9C-A3F4-27A9-417A-6A1BE9B48DD1}"/>
              </a:ext>
            </a:extLst>
          </p:cNvPr>
          <p:cNvSpPr txBox="1">
            <a:spLocks noChangeArrowheads="1"/>
          </p:cNvSpPr>
          <p:nvPr/>
        </p:nvSpPr>
        <p:spPr bwMode="auto">
          <a:xfrm>
            <a:off x="4652364" y="3992749"/>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EE983D63-1F0B-7EF0-249D-0A4BA097B811}"/>
              </a:ext>
            </a:extLst>
          </p:cNvPr>
          <p:cNvSpPr txBox="1">
            <a:spLocks noChangeArrowheads="1"/>
          </p:cNvSpPr>
          <p:nvPr/>
        </p:nvSpPr>
        <p:spPr bwMode="auto">
          <a:xfrm>
            <a:off x="0" y="2880653"/>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Sunday, April 12,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1:30 PM – 3:00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4423232E-4546-A31C-C366-2CBF131DC065}"/>
              </a:ext>
            </a:extLst>
          </p:cNvPr>
          <p:cNvSpPr txBox="1">
            <a:spLocks noChangeArrowheads="1"/>
          </p:cNvSpPr>
          <p:nvPr/>
        </p:nvSpPr>
        <p:spPr bwMode="auto">
          <a:xfrm>
            <a:off x="0" y="1918017"/>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D0AF63D4-2A24-9E22-E28C-CB33B455261E}"/>
              </a:ext>
            </a:extLst>
          </p:cNvPr>
          <p:cNvSpPr txBox="1">
            <a:spLocks noChangeArrowheads="1"/>
          </p:cNvSpPr>
          <p:nvPr/>
        </p:nvSpPr>
        <p:spPr bwMode="auto">
          <a:xfrm>
            <a:off x="157372" y="4598638"/>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Ramez N Eskander, MD</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Bradley J Monk,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7888811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69C682-4C3F-D585-F580-AE60D0A366BB}"/>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AE36947-90FA-F97D-4C83-7FB80C48667C}"/>
              </a:ext>
            </a:extLst>
          </p:cNvPr>
          <p:cNvSpPr txBox="1"/>
          <p:nvPr/>
        </p:nvSpPr>
        <p:spPr>
          <a:xfrm>
            <a:off x="445008" y="507673"/>
            <a:ext cx="11301984" cy="731520"/>
          </a:xfrm>
          <a:prstGeom prst="rect">
            <a:avLst/>
          </a:prstGeom>
          <a:solidFill>
            <a:srgbClr val="6390BD">
              <a:alpha val="60000"/>
            </a:srgb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Verdana" panose="020B0604030504040204" pitchFamily="34" charset="0"/>
                <a:ea typeface="Verdana" panose="020B0604030504040204" pitchFamily="34" charset="0"/>
                <a:cs typeface="Verdana" panose="020B0604030504040204" pitchFamily="34" charset="0"/>
              </a:rPr>
              <a:t>Save The Date</a:t>
            </a:r>
          </a:p>
        </p:txBody>
      </p:sp>
      <p:sp>
        <p:nvSpPr>
          <p:cNvPr id="5" name="TextBox 4">
            <a:extLst>
              <a:ext uri="{FF2B5EF4-FFF2-40B4-BE49-F238E27FC236}">
                <a16:creationId xmlns:a16="http://schemas.microsoft.com/office/drawing/2014/main" id="{C2D2715D-1827-90E7-0DC8-5BD7591AB403}"/>
              </a:ext>
            </a:extLst>
          </p:cNvPr>
          <p:cNvSpPr txBox="1"/>
          <p:nvPr/>
        </p:nvSpPr>
        <p:spPr>
          <a:xfrm>
            <a:off x="445008" y="2988969"/>
            <a:ext cx="11301984" cy="1655064"/>
          </a:xfrm>
          <a:prstGeom prst="rect">
            <a:avLst/>
          </a:prstGeom>
          <a:solidFill>
            <a:srgbClr val="6390BD">
              <a:alpha val="20000"/>
            </a:srgbClr>
          </a:solidFill>
        </p:spPr>
        <p:txBody>
          <a:bodyPr wrap="square" rtlCol="0" anchor="ctr">
            <a:noAutofit/>
          </a:bodyPr>
          <a:lstStyle/>
          <a:p>
            <a:pPr marL="0" marR="0" lvl="0" indent="0" algn="ctr" defTabSz="914400" rtl="0" eaLnBrk="1" fontAlgn="auto" latinLnBrk="0" hangingPunct="1">
              <a:lnSpc>
                <a:spcPts val="3400"/>
              </a:lnSpc>
              <a:spcBef>
                <a:spcPts val="0"/>
              </a:spcBef>
              <a:spcAft>
                <a:spcPts val="0"/>
              </a:spcAft>
              <a:buClrTx/>
              <a:buSzTx/>
              <a:buFontTx/>
              <a:buNone/>
              <a:tabLst/>
              <a:defRPr/>
            </a:pP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A </a:t>
            </a:r>
            <a:r>
              <a:rPr kumimoji="0" lang="en-US" sz="3100" b="1" i="1" u="none" strike="noStrike" kern="1200" cap="none" spc="0" normalizeH="0" baseline="0" noProof="0" dirty="0" err="1">
                <a:ln>
                  <a:noFill/>
                </a:ln>
                <a:solidFill>
                  <a:srgbClr val="3A558A"/>
                </a:solidFill>
                <a:effectLst/>
                <a:uLnTx/>
                <a:uFillTx/>
                <a:latin typeface="Arial" panose="020B0604020202020204"/>
                <a:ea typeface="ＭＳ Ｐゴシック" charset="0"/>
                <a:cs typeface="+mn-cs"/>
              </a:rPr>
              <a:t>Multitumor</a:t>
            </a:r>
            <a:r>
              <a:rPr kumimoji="0" lang="en-US" sz="3100" b="1" i="1" u="none" strike="noStrike" kern="1200" cap="none" spc="0" normalizeH="0" baseline="0" noProof="0" dirty="0">
                <a:ln>
                  <a:noFill/>
                </a:ln>
                <a:solidFill>
                  <a:srgbClr val="3A558A"/>
                </a:solidFill>
                <a:effectLst/>
                <a:uLnTx/>
                <a:uFillTx/>
                <a:latin typeface="Arial" panose="020B0604020202020204"/>
                <a:ea typeface="ＭＳ Ｐゴシック" charset="0"/>
                <a:cs typeface="+mn-cs"/>
              </a:rPr>
              <a:t> CME/MOC-, NCPD- and ACPE-Accredited Educational Conference Developed in Partnership with Florida Cancer Specialists &amp; Research Institute</a:t>
            </a:r>
          </a:p>
        </p:txBody>
      </p:sp>
      <p:sp>
        <p:nvSpPr>
          <p:cNvPr id="7" name="TextBox 6">
            <a:extLst>
              <a:ext uri="{FF2B5EF4-FFF2-40B4-BE49-F238E27FC236}">
                <a16:creationId xmlns:a16="http://schemas.microsoft.com/office/drawing/2014/main" id="{7539E87A-463A-E44C-889E-07A90EA2B741}"/>
              </a:ext>
            </a:extLst>
          </p:cNvPr>
          <p:cNvSpPr txBox="1"/>
          <p:nvPr/>
        </p:nvSpPr>
        <p:spPr>
          <a:xfrm>
            <a:off x="445008" y="4688671"/>
            <a:ext cx="11301984" cy="1116593"/>
          </a:xfrm>
          <a:prstGeom prst="rect">
            <a:avLst/>
          </a:prstGeom>
          <a:no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9300"/>
                </a:solidFill>
                <a:effectLst/>
                <a:uLnTx/>
                <a:uFillTx/>
                <a:latin typeface="Verdana" panose="020B0604030504040204" pitchFamily="34" charset="0"/>
                <a:ea typeface="Verdana" panose="020B0604030504040204" pitchFamily="34" charset="0"/>
                <a:cs typeface="Verdana" panose="020B0604030504040204" pitchFamily="34" charset="0"/>
              </a:rPr>
              <a:t>Friday to Sunday, April 24 to 26, 2026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2656"/>
                </a:solidFill>
                <a:effectLst/>
                <a:uLnTx/>
                <a:uFillTx/>
                <a:latin typeface="Arial" panose="020B0604020202020204"/>
                <a:ea typeface="ＭＳ Ｐゴシック" charset="0"/>
                <a:cs typeface="+mn-cs"/>
              </a:rPr>
              <a:t>The Ritz-Carlton Orlando, Grande Lakes | Orlando, Florida</a:t>
            </a:r>
          </a:p>
        </p:txBody>
      </p:sp>
      <p:sp>
        <p:nvSpPr>
          <p:cNvPr id="9" name="TextBox 8">
            <a:extLst>
              <a:ext uri="{FF2B5EF4-FFF2-40B4-BE49-F238E27FC236}">
                <a16:creationId xmlns:a16="http://schemas.microsoft.com/office/drawing/2014/main" id="{9AAFF801-8DF8-62EE-87E1-5F5A94E82C9C}"/>
              </a:ext>
            </a:extLst>
          </p:cNvPr>
          <p:cNvSpPr txBox="1"/>
          <p:nvPr/>
        </p:nvSpPr>
        <p:spPr>
          <a:xfrm>
            <a:off x="457200" y="5867400"/>
            <a:ext cx="11277600" cy="736928"/>
          </a:xfrm>
          <a:prstGeom prst="rect">
            <a:avLst/>
          </a:prstGeom>
          <a:solidFill>
            <a:srgbClr val="001F60"/>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Moderated by Neil Love, MD</a:t>
            </a:r>
          </a:p>
        </p:txBody>
      </p:sp>
      <p:pic>
        <p:nvPicPr>
          <p:cNvPr id="3" name="Picture 2">
            <a:extLst>
              <a:ext uri="{FF2B5EF4-FFF2-40B4-BE49-F238E27FC236}">
                <a16:creationId xmlns:a16="http://schemas.microsoft.com/office/drawing/2014/main" id="{F632EB10-9D79-815F-ACD6-B2B0D2797197}"/>
              </a:ext>
            </a:extLst>
          </p:cNvPr>
          <p:cNvPicPr>
            <a:picLocks noChangeAspect="1"/>
          </p:cNvPicPr>
          <p:nvPr/>
        </p:nvPicPr>
        <p:blipFill>
          <a:blip r:embed="rId3"/>
          <a:srcRect/>
          <a:stretch/>
        </p:blipFill>
        <p:spPr>
          <a:xfrm>
            <a:off x="457200" y="1239193"/>
            <a:ext cx="11301984" cy="1755646"/>
          </a:xfrm>
          <a:prstGeom prst="rect">
            <a:avLst/>
          </a:prstGeom>
        </p:spPr>
      </p:pic>
    </p:spTree>
    <p:extLst>
      <p:ext uri="{BB962C8B-B14F-4D97-AF65-F5344CB8AC3E}">
        <p14:creationId xmlns:p14="http://schemas.microsoft.com/office/powerpoint/2010/main" val="18757348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2E158A-48E0-6CB8-BE34-A8B88B29C934}"/>
            </a:ext>
          </a:extLst>
        </p:cNvPr>
        <p:cNvGrpSpPr/>
        <p:nvPr/>
      </p:nvGrpSpPr>
      <p:grpSpPr>
        <a:xfrm>
          <a:off x="0" y="0"/>
          <a:ext cx="0" cy="0"/>
          <a:chOff x="0" y="0"/>
          <a:chExt cx="0" cy="0"/>
        </a:xfrm>
      </p:grpSpPr>
      <p:sp>
        <p:nvSpPr>
          <p:cNvPr id="18" name="Rectangle 6">
            <a:extLst>
              <a:ext uri="{FF2B5EF4-FFF2-40B4-BE49-F238E27FC236}">
                <a16:creationId xmlns:a16="http://schemas.microsoft.com/office/drawing/2014/main" id="{90912EC1-3E55-B5B9-6CD8-7DD4355545F5}"/>
              </a:ext>
            </a:extLst>
          </p:cNvPr>
          <p:cNvSpPr>
            <a:spLocks noChangeArrowheads="1"/>
          </p:cNvSpPr>
          <p:nvPr/>
        </p:nvSpPr>
        <p:spPr bwMode="auto">
          <a:xfrm>
            <a:off x="623392" y="1143000"/>
            <a:ext cx="7495843" cy="609600"/>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Please refer to the printed handout provided with your meeting syllabus, and scan the corresponding QR code to</a:t>
            </a:r>
          </a:p>
        </p:txBody>
      </p:sp>
      <p:sp>
        <p:nvSpPr>
          <p:cNvPr id="20" name="Rectangle 13">
            <a:extLst>
              <a:ext uri="{FF2B5EF4-FFF2-40B4-BE49-F238E27FC236}">
                <a16:creationId xmlns:a16="http://schemas.microsoft.com/office/drawing/2014/main" id="{AB2B80CA-480D-84B4-C713-E7D32B8BD69D}"/>
              </a:ext>
            </a:extLst>
          </p:cNvPr>
          <p:cNvSpPr>
            <a:spLocks noChangeArrowheads="1"/>
          </p:cNvSpPr>
          <p:nvPr/>
        </p:nvSpPr>
        <p:spPr bwMode="auto">
          <a:xfrm>
            <a:off x="1639459" y="216893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and Download Program Slides.</a:t>
            </a:r>
          </a:p>
        </p:txBody>
      </p:sp>
      <p:sp>
        <p:nvSpPr>
          <p:cNvPr id="23" name="Rectangle 13">
            <a:extLst>
              <a:ext uri="{FF2B5EF4-FFF2-40B4-BE49-F238E27FC236}">
                <a16:creationId xmlns:a16="http://schemas.microsoft.com/office/drawing/2014/main" id="{23C7F068-072B-D9B9-087D-34010174676B}"/>
              </a:ext>
            </a:extLst>
          </p:cNvPr>
          <p:cNvSpPr>
            <a:spLocks noChangeArrowheads="1"/>
          </p:cNvSpPr>
          <p:nvPr/>
        </p:nvSpPr>
        <p:spPr bwMode="auto">
          <a:xfrm>
            <a:off x="1639459" y="3202779"/>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t>
            </a:r>
            <a:b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b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a:extLst>
              <a:ext uri="{FF2B5EF4-FFF2-40B4-BE49-F238E27FC236}">
                <a16:creationId xmlns:a16="http://schemas.microsoft.com/office/drawing/2014/main" id="{44C8861B-93DA-7535-EDDC-07D9D19E6E87}"/>
              </a:ext>
            </a:extLst>
          </p:cNvPr>
          <p:cNvSpPr>
            <a:spLocks noChangeArrowheads="1"/>
          </p:cNvSpPr>
          <p:nvPr/>
        </p:nvSpPr>
        <p:spPr bwMode="auto">
          <a:xfrm>
            <a:off x="1639459" y="4302420"/>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We will aim to address as many questions as possible during the program.</a:t>
            </a:r>
          </a:p>
        </p:txBody>
      </p:sp>
      <p:pic>
        <p:nvPicPr>
          <p:cNvPr id="27" name="Picture 26" descr="ASCO-GI-16_iPad-icons_v1fr-slides.png">
            <a:extLst>
              <a:ext uri="{FF2B5EF4-FFF2-40B4-BE49-F238E27FC236}">
                <a16:creationId xmlns:a16="http://schemas.microsoft.com/office/drawing/2014/main" id="{F25C0282-46E1-6C6F-9561-3367CCA5DBE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619" y="2122706"/>
            <a:ext cx="1005840" cy="769902"/>
          </a:xfrm>
          <a:prstGeom prst="rect">
            <a:avLst/>
          </a:prstGeom>
        </p:spPr>
      </p:pic>
      <p:pic>
        <p:nvPicPr>
          <p:cNvPr id="28" name="Picture 27" descr="ASCO-GI-16_iPad-icons_v1fr-questions.png">
            <a:extLst>
              <a:ext uri="{FF2B5EF4-FFF2-40B4-BE49-F238E27FC236}">
                <a16:creationId xmlns:a16="http://schemas.microsoft.com/office/drawing/2014/main" id="{28CC9950-DCDE-6CCA-EF23-D8E0CB655D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3619" y="4272982"/>
            <a:ext cx="1005840" cy="776111"/>
          </a:xfrm>
          <a:prstGeom prst="rect">
            <a:avLst/>
          </a:prstGeom>
        </p:spPr>
      </p:pic>
      <p:pic>
        <p:nvPicPr>
          <p:cNvPr id="29" name="Picture 28" descr="ASCO-GI-16_iPad-icons_v1fr-survey.png">
            <a:extLst>
              <a:ext uri="{FF2B5EF4-FFF2-40B4-BE49-F238E27FC236}">
                <a16:creationId xmlns:a16="http://schemas.microsoft.com/office/drawing/2014/main" id="{1E0F8757-3CBA-BFF7-9D18-F41A55E5D23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3619" y="3188308"/>
            <a:ext cx="1005840" cy="774684"/>
          </a:xfrm>
          <a:prstGeom prst="rect">
            <a:avLst/>
          </a:prstGeom>
        </p:spPr>
      </p:pic>
      <p:sp>
        <p:nvSpPr>
          <p:cNvPr id="3" name="Title 2">
            <a:extLst>
              <a:ext uri="{FF2B5EF4-FFF2-40B4-BE49-F238E27FC236}">
                <a16:creationId xmlns:a16="http://schemas.microsoft.com/office/drawing/2014/main" id="{D3CA5A3E-0891-DCEA-A3C6-958555BD280D}"/>
              </a:ext>
            </a:extLst>
          </p:cNvPr>
          <p:cNvSpPr>
            <a:spLocks noGrp="1"/>
          </p:cNvSpPr>
          <p:nvPr>
            <p:ph type="title"/>
          </p:nvPr>
        </p:nvSpPr>
        <p:spPr>
          <a:xfrm>
            <a:off x="914639" y="0"/>
            <a:ext cx="10362724" cy="1143000"/>
          </a:xfrm>
        </p:spPr>
        <p:txBody>
          <a:bodyPr/>
          <a:lstStyle/>
          <a:p>
            <a:r>
              <a:rPr lang="en-US" dirty="0"/>
              <a:t>Clinicians in the Meeting Room</a:t>
            </a:r>
          </a:p>
        </p:txBody>
      </p:sp>
      <p:pic>
        <p:nvPicPr>
          <p:cNvPr id="2" name="Picture 1" descr="ASCO-GI-16_iPad-icons_v1fr-cme.png">
            <a:extLst>
              <a:ext uri="{FF2B5EF4-FFF2-40B4-BE49-F238E27FC236}">
                <a16:creationId xmlns:a16="http://schemas.microsoft.com/office/drawing/2014/main" id="{638B5321-BCC9-2699-A886-7AE6A34595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19" y="5330821"/>
            <a:ext cx="1005840" cy="765179"/>
          </a:xfrm>
          <a:prstGeom prst="rect">
            <a:avLst/>
          </a:prstGeom>
        </p:spPr>
      </p:pic>
      <p:sp>
        <p:nvSpPr>
          <p:cNvPr id="4" name="Rectangle 13">
            <a:extLst>
              <a:ext uri="{FF2B5EF4-FFF2-40B4-BE49-F238E27FC236}">
                <a16:creationId xmlns:a16="http://schemas.microsoft.com/office/drawing/2014/main" id="{AE03C6F2-539D-E762-39EE-C5DEF29DDEF2}"/>
              </a:ext>
            </a:extLst>
          </p:cNvPr>
          <p:cNvSpPr>
            <a:spLocks noChangeArrowheads="1"/>
          </p:cNvSpPr>
          <p:nvPr/>
        </p:nvSpPr>
        <p:spPr bwMode="auto">
          <a:xfrm>
            <a:off x="1639459" y="5362122"/>
            <a:ext cx="6309360"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Complete the course evaluation.</a:t>
            </a:r>
          </a:p>
        </p:txBody>
      </p:sp>
      <p:pic>
        <p:nvPicPr>
          <p:cNvPr id="6" name="Picture 5">
            <a:extLst>
              <a:ext uri="{FF2B5EF4-FFF2-40B4-BE49-F238E27FC236}">
                <a16:creationId xmlns:a16="http://schemas.microsoft.com/office/drawing/2014/main" id="{D13C8172-68C7-B7EF-0AAC-7E8BD65FE8B7}"/>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8257617" y="1112168"/>
            <a:ext cx="3565189" cy="462048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362984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3"/>
          <p:cNvSpPr>
            <a:spLocks noChangeArrowheads="1"/>
          </p:cNvSpPr>
          <p:nvPr/>
        </p:nvSpPr>
        <p:spPr bwMode="auto">
          <a:xfrm>
            <a:off x="1920479" y="1686530"/>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Review Program Slides: A link to the program slides will be posted in the chat room at the start of the program.</a:t>
            </a:r>
          </a:p>
        </p:txBody>
      </p:sp>
      <p:sp>
        <p:nvSpPr>
          <p:cNvPr id="23" name="Rectangle 13"/>
          <p:cNvSpPr>
            <a:spLocks noChangeArrowheads="1"/>
          </p:cNvSpPr>
          <p:nvPr/>
        </p:nvSpPr>
        <p:spPr bwMode="auto">
          <a:xfrm>
            <a:off x="1920479" y="2824212"/>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Answer Survey Questions: Complete the pre- and </a:t>
            </a:r>
            <a:r>
              <a:rPr kumimoji="0" lang="en-US" sz="2100" b="1" i="0" u="none" strike="noStrike" kern="1200" cap="none" spc="0" normalizeH="0" baseline="0" noProof="0" dirty="0" err="1">
                <a:ln>
                  <a:noFill/>
                </a:ln>
                <a:solidFill>
                  <a:srgbClr val="000000"/>
                </a:solidFill>
                <a:effectLst/>
                <a:uLnTx/>
                <a:uFillTx/>
                <a:latin typeface="Calibri" panose="020F0502020204030204" pitchFamily="34" charset="0"/>
                <a:ea typeface="MS PGothic" charset="0"/>
                <a:cs typeface="Calibri" panose="020F0502020204030204" pitchFamily="34" charset="0"/>
              </a:rPr>
              <a:t>postmeeting</a:t>
            </a: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 surveys.</a:t>
            </a:r>
          </a:p>
        </p:txBody>
      </p:sp>
      <p:sp>
        <p:nvSpPr>
          <p:cNvPr id="25" name="Rectangle 13"/>
          <p:cNvSpPr>
            <a:spLocks noChangeArrowheads="1"/>
          </p:cNvSpPr>
          <p:nvPr/>
        </p:nvSpPr>
        <p:spPr bwMode="auto">
          <a:xfrm>
            <a:off x="1920479" y="4013398"/>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Ask a Question: Submit a challenging case or question for discussion using the Zoom chat room.</a:t>
            </a:r>
          </a:p>
        </p:txBody>
      </p:sp>
      <p:sp>
        <p:nvSpPr>
          <p:cNvPr id="26" name="Rectangle 13"/>
          <p:cNvSpPr>
            <a:spLocks noChangeArrowheads="1"/>
          </p:cNvSpPr>
          <p:nvPr/>
        </p:nvSpPr>
        <p:spPr bwMode="auto">
          <a:xfrm>
            <a:off x="1920479" y="5219346"/>
            <a:ext cx="9354312" cy="645696"/>
          </a:xfrm>
          <a:prstGeom prst="rect">
            <a:avLst/>
          </a:prstGeom>
          <a:noFill/>
          <a:ln w="9525">
            <a:noFill/>
            <a:miter lim="800000"/>
            <a:headEnd/>
            <a:tailEnd/>
          </a:ln>
          <a:effectLst>
            <a:prstShdw prst="shdw17" dist="17961" dir="2700000">
              <a:schemeClr val="accent1">
                <a:gamma/>
                <a:shade val="60000"/>
                <a:invGamma/>
                <a:alpha val="74998"/>
              </a:schemeClr>
            </a:prstShdw>
          </a:effectLst>
        </p:spPr>
        <p:txBody>
          <a:bodyPr lIns="274320" anchor="ctr"/>
          <a:lstStyle/>
          <a:p>
            <a:pPr marL="0" marR="0" lvl="0" indent="0" algn="l" defTabSz="455613" rtl="0" eaLnBrk="1" fontAlgn="base" latinLnBrk="0" hangingPunct="1">
              <a:lnSpc>
                <a:spcPct val="90000"/>
              </a:lnSpc>
              <a:spcBef>
                <a:spcPct val="0"/>
              </a:spcBef>
              <a:spcAft>
                <a:spcPct val="0"/>
              </a:spcAft>
              <a:buClrTx/>
              <a:buSzTx/>
              <a:buFontTx/>
              <a:buNone/>
              <a:tabLst/>
              <a:defRPr/>
            </a:pPr>
            <a:r>
              <a:rPr kumimoji="0" lang="en-US" sz="2100" b="1" i="0" u="none" strike="noStrike" kern="1200" cap="none" spc="0" normalizeH="0" baseline="0" noProof="0" dirty="0">
                <a:ln>
                  <a:noFill/>
                </a:ln>
                <a:solidFill>
                  <a:srgbClr val="000000"/>
                </a:solidFill>
                <a:effectLst/>
                <a:uLnTx/>
                <a:uFillTx/>
                <a:latin typeface="Calibri" panose="020F0502020204030204" pitchFamily="34" charset="0"/>
                <a:ea typeface="MS PGothic" charset="0"/>
                <a:cs typeface="Calibri" panose="020F0502020204030204" pitchFamily="34" charset="0"/>
              </a:rPr>
              <a:t>Get CME Credit: A credit link will be provided in the chat room at the conclusion of the program.</a:t>
            </a:r>
          </a:p>
        </p:txBody>
      </p:sp>
      <p:pic>
        <p:nvPicPr>
          <p:cNvPr id="27" name="Picture 26" descr="ASCO-GI-16_iPad-icons_v1fr-slide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4639" y="1640304"/>
            <a:ext cx="1005840" cy="769902"/>
          </a:xfrm>
          <a:prstGeom prst="rect">
            <a:avLst/>
          </a:prstGeom>
        </p:spPr>
      </p:pic>
      <p:pic>
        <p:nvPicPr>
          <p:cNvPr id="28" name="Picture 27" descr="ASCO-GI-16_iPad-icons_v1fr-question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639" y="3983960"/>
            <a:ext cx="1005840" cy="776111"/>
          </a:xfrm>
          <a:prstGeom prst="rect">
            <a:avLst/>
          </a:prstGeom>
        </p:spPr>
      </p:pic>
      <p:pic>
        <p:nvPicPr>
          <p:cNvPr id="29" name="Picture 28" descr="ASCO-GI-16_iPad-icons_v1fr-survey.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639" y="2809741"/>
            <a:ext cx="1005840" cy="774684"/>
          </a:xfrm>
          <a:prstGeom prst="rect">
            <a:avLst/>
          </a:prstGeom>
        </p:spPr>
      </p:pic>
      <p:pic>
        <p:nvPicPr>
          <p:cNvPr id="30" name="Picture 29" descr="ASCO-GI-16_iPad-icons_v1fr-c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4639" y="5159605"/>
            <a:ext cx="1005840" cy="765179"/>
          </a:xfrm>
          <a:prstGeom prst="rect">
            <a:avLst/>
          </a:prstGeom>
        </p:spPr>
      </p:pic>
      <p:sp>
        <p:nvSpPr>
          <p:cNvPr id="3" name="Title 2"/>
          <p:cNvSpPr>
            <a:spLocks noGrp="1"/>
          </p:cNvSpPr>
          <p:nvPr>
            <p:ph type="title"/>
          </p:nvPr>
        </p:nvSpPr>
        <p:spPr>
          <a:xfrm>
            <a:off x="914639" y="0"/>
            <a:ext cx="10362724" cy="1143000"/>
          </a:xfrm>
        </p:spPr>
        <p:txBody>
          <a:bodyPr/>
          <a:lstStyle/>
          <a:p>
            <a:r>
              <a:rPr lang="en-US" dirty="0"/>
              <a:t>Clinicians Attending via Zoom</a:t>
            </a:r>
          </a:p>
        </p:txBody>
      </p:sp>
    </p:spTree>
    <p:extLst>
      <p:ext uri="{BB962C8B-B14F-4D97-AF65-F5344CB8AC3E}">
        <p14:creationId xmlns:p14="http://schemas.microsoft.com/office/powerpoint/2010/main" val="27485660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p:txBody>
          <a:bodyPr/>
          <a:lstStyle/>
          <a:p>
            <a:pPr eaLnBrk="1" hangingPunct="1"/>
            <a:r>
              <a:rPr lang="en-US" dirty="0">
                <a:latin typeface="Calibri" panose="020F0502020204030204" pitchFamily="34" charset="0"/>
                <a:ea typeface="ヒラギノ角ゴ Pro W3" charset="0"/>
                <a:cs typeface="Calibri" panose="020F0502020204030204" pitchFamily="34" charset="0"/>
              </a:rPr>
              <a:t>About the Enduring Program</a:t>
            </a:r>
            <a:endParaRPr lang="en-US" dirty="0">
              <a:latin typeface="Calibri" panose="020F0502020204030204" pitchFamily="34" charset="0"/>
              <a:ea typeface="ＭＳ Ｐゴシック" charset="0"/>
              <a:cs typeface="Calibri" panose="020F0502020204030204" pitchFamily="34" charset="0"/>
            </a:endParaRPr>
          </a:p>
        </p:txBody>
      </p:sp>
      <p:sp>
        <p:nvSpPr>
          <p:cNvPr id="15362" name="Content Placeholder 2"/>
          <p:cNvSpPr>
            <a:spLocks noGrp="1"/>
          </p:cNvSpPr>
          <p:nvPr>
            <p:ph idx="1"/>
          </p:nvPr>
        </p:nvSpPr>
        <p:spPr>
          <a:xfrm>
            <a:off x="912287" y="1416053"/>
            <a:ext cx="10008250" cy="4799013"/>
          </a:xfrm>
        </p:spPr>
        <p:txBody>
          <a:bodyPr/>
          <a:lstStyle/>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live meeting is being video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and audio recorded.</a:t>
            </a: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The proceedings from today will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be edited and developed into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an enduring web-based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ヒラギノ角ゴ Pro W3" charset="0"/>
                <a:cs typeface="Calibri" panose="020F0502020204030204" pitchFamily="34" charset="0"/>
              </a:rPr>
              <a:t>program. </a:t>
            </a:r>
            <a:br>
              <a:rPr lang="en-US" b="0" dirty="0">
                <a:solidFill>
                  <a:schemeClr val="tx1"/>
                </a:solidFill>
                <a:latin typeface="Calibri" panose="020F0502020204030204" pitchFamily="34" charset="0"/>
                <a:ea typeface="ヒラギノ角ゴ Pro W3" charset="0"/>
                <a:cs typeface="Calibri" panose="020F0502020204030204" pitchFamily="34" charset="0"/>
              </a:rPr>
            </a:br>
            <a:r>
              <a:rPr lang="en-US" b="0" dirty="0">
                <a:solidFill>
                  <a:schemeClr val="tx1"/>
                </a:solidFill>
                <a:latin typeface="Calibri" panose="020F0502020204030204" pitchFamily="34" charset="0"/>
                <a:ea typeface="ＭＳ Ｐゴシック" charset="0"/>
                <a:cs typeface="Calibri" panose="020F0502020204030204" pitchFamily="34" charset="0"/>
              </a:rPr>
              <a:t>An email will be sent to all attendees when the activity is available. </a:t>
            </a:r>
            <a:endParaRPr lang="en-US" b="0" dirty="0">
              <a:solidFill>
                <a:schemeClr val="tx1"/>
              </a:solidFill>
              <a:latin typeface="Calibri" panose="020F0502020204030204" pitchFamily="34" charset="0"/>
              <a:ea typeface="ヒラギノ角ゴ Pro W3" charset="0"/>
              <a:cs typeface="Calibri" panose="020F0502020204030204" pitchFamily="34" charset="0"/>
            </a:endParaRPr>
          </a:p>
          <a:p>
            <a:pPr eaLnBrk="1" hangingPunct="1">
              <a:lnSpc>
                <a:spcPts val="3280"/>
              </a:lnSpc>
              <a:spcBef>
                <a:spcPts val="1800"/>
              </a:spcBef>
            </a:pPr>
            <a:r>
              <a:rPr lang="en-US" b="0" dirty="0">
                <a:solidFill>
                  <a:schemeClr val="tx1"/>
                </a:solidFill>
                <a:latin typeface="Calibri" panose="020F0502020204030204" pitchFamily="34" charset="0"/>
                <a:ea typeface="ヒラギノ角ゴ Pro W3" charset="0"/>
                <a:cs typeface="Calibri" panose="020F0502020204030204" pitchFamily="34" charset="0"/>
              </a:rPr>
              <a:t>To learn more about our education programs, visit our website, </a:t>
            </a:r>
            <a:r>
              <a:rPr lang="en-US" u="sng" dirty="0" err="1">
                <a:solidFill>
                  <a:srgbClr val="3233FF"/>
                </a:solidFill>
                <a:latin typeface="Calibri" panose="020F0502020204030204" pitchFamily="34" charset="0"/>
                <a:ea typeface="ヒラギノ角ゴ Pro W3" charset="0"/>
                <a:cs typeface="Calibri" panose="020F0502020204030204" pitchFamily="34" charset="0"/>
              </a:rPr>
              <a:t>www.ResearchToPractice.com</a:t>
            </a:r>
            <a:endParaRPr lang="en-US" u="sng" dirty="0">
              <a:solidFill>
                <a:srgbClr val="3233FF"/>
              </a:solidFill>
              <a:latin typeface="Calibri" panose="020F0502020204030204" pitchFamily="34" charset="0"/>
              <a:ea typeface="ヒラギノ角ゴ Pro W3" charset="0"/>
              <a:cs typeface="Calibri" panose="020F0502020204030204" pitchFamily="34" charset="0"/>
            </a:endParaRPr>
          </a:p>
        </p:txBody>
      </p:sp>
      <p:pic>
        <p:nvPicPr>
          <p:cNvPr id="3" name="Picture 2">
            <a:extLst>
              <a:ext uri="{FF2B5EF4-FFF2-40B4-BE49-F238E27FC236}">
                <a16:creationId xmlns:a16="http://schemas.microsoft.com/office/drawing/2014/main" id="{DB0842FB-B899-BC74-EC69-3C731EC2FBA3}"/>
              </a:ext>
            </a:extLst>
          </p:cNvPr>
          <p:cNvPicPr>
            <a:picLocks noChangeAspect="1"/>
          </p:cNvPicPr>
          <p:nvPr/>
        </p:nvPicPr>
        <p:blipFill>
          <a:blip r:embed="rId3">
            <a:extLst>
              <a:ext uri="{28A0092B-C50C-407E-A947-70E740481C1C}">
                <a14:useLocalDpi xmlns:a14="http://schemas.microsoft.com/office/drawing/2010/main" val="0"/>
              </a:ext>
            </a:extLst>
          </a:blip>
          <a:srcRect t="125" b="125"/>
          <a:stretch/>
        </p:blipFill>
        <p:spPr>
          <a:xfrm>
            <a:off x="7536160" y="1268760"/>
            <a:ext cx="4114800" cy="2736342"/>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599946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8C64930-6E71-F91D-BC14-813DAF45358E}"/>
            </a:ext>
          </a:extLst>
        </p:cNvPr>
        <p:cNvGrpSpPr/>
        <p:nvPr/>
      </p:nvGrpSpPr>
      <p:grpSpPr>
        <a:xfrm>
          <a:off x="0" y="0"/>
          <a:ext cx="0" cy="0"/>
          <a:chOff x="0" y="0"/>
          <a:chExt cx="0" cy="0"/>
        </a:xfrm>
      </p:grpSpPr>
      <p:sp>
        <p:nvSpPr>
          <p:cNvPr id="10" name="Rectangle 4">
            <a:extLst>
              <a:ext uri="{FF2B5EF4-FFF2-40B4-BE49-F238E27FC236}">
                <a16:creationId xmlns:a16="http://schemas.microsoft.com/office/drawing/2014/main" id="{74865272-AABA-3C91-26ED-FB56A83EAF2E}"/>
              </a:ext>
            </a:extLst>
          </p:cNvPr>
          <p:cNvSpPr>
            <a:spLocks noGrp="1" noChangeArrowheads="1"/>
          </p:cNvSpPr>
          <p:nvPr>
            <p:ph type="title"/>
          </p:nvPr>
        </p:nvSpPr>
        <p:spPr>
          <a:xfrm>
            <a:off x="-26623" y="453590"/>
            <a:ext cx="12192000" cy="1143000"/>
          </a:xfrm>
        </p:spPr>
        <p:txBody>
          <a:bodyPr wrap="square" anchor="ctr">
            <a:noAutofit/>
          </a:bodyPr>
          <a:lstStyle/>
          <a:p>
            <a:r>
              <a:rPr lang="en-US" sz="3600" dirty="0"/>
              <a:t>Expert Second Opinion: Investigators Provide Perspectives </a:t>
            </a:r>
            <a:br>
              <a:rPr lang="en-US" sz="3600" dirty="0"/>
            </a:br>
            <a:r>
              <a:rPr lang="en-US" sz="3600" dirty="0"/>
              <a:t>on the Management of HER2-Positive Gynecologic Cancers</a:t>
            </a:r>
          </a:p>
        </p:txBody>
      </p:sp>
      <p:sp>
        <p:nvSpPr>
          <p:cNvPr id="12" name="Text Box 3">
            <a:extLst>
              <a:ext uri="{FF2B5EF4-FFF2-40B4-BE49-F238E27FC236}">
                <a16:creationId xmlns:a16="http://schemas.microsoft.com/office/drawing/2014/main" id="{2C03C825-204A-885C-2D47-B2FADBF25488}"/>
              </a:ext>
            </a:extLst>
          </p:cNvPr>
          <p:cNvSpPr txBox="1">
            <a:spLocks noChangeArrowheads="1"/>
          </p:cNvSpPr>
          <p:nvPr/>
        </p:nvSpPr>
        <p:spPr bwMode="auto">
          <a:xfrm>
            <a:off x="0" y="5638800"/>
            <a:ext cx="1219200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David M O’Malley, MD</a:t>
            </a:r>
          </a:p>
        </p:txBody>
      </p:sp>
      <p:sp>
        <p:nvSpPr>
          <p:cNvPr id="13" name="Text Box 7">
            <a:extLst>
              <a:ext uri="{FF2B5EF4-FFF2-40B4-BE49-F238E27FC236}">
                <a16:creationId xmlns:a16="http://schemas.microsoft.com/office/drawing/2014/main" id="{CC60D23A-0246-87C7-2946-57728BD84D20}"/>
              </a:ext>
            </a:extLst>
          </p:cNvPr>
          <p:cNvSpPr txBox="1">
            <a:spLocks noChangeArrowheads="1"/>
          </p:cNvSpPr>
          <p:nvPr/>
        </p:nvSpPr>
        <p:spPr bwMode="auto">
          <a:xfrm>
            <a:off x="4652364" y="387097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C9839522-471E-D05E-D86F-B1EA004140CC}"/>
              </a:ext>
            </a:extLst>
          </p:cNvPr>
          <p:cNvSpPr txBox="1">
            <a:spLocks noChangeArrowheads="1"/>
          </p:cNvSpPr>
          <p:nvPr/>
        </p:nvSpPr>
        <p:spPr bwMode="auto">
          <a:xfrm>
            <a:off x="0" y="2758879"/>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Saturday, April 11, 2026</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12:45 PM – 2:15 PM AST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C7D52E57-F0DF-5AED-B24D-29677D137334}"/>
              </a:ext>
            </a:extLst>
          </p:cNvPr>
          <p:cNvSpPr txBox="1">
            <a:spLocks noChangeArrowheads="1"/>
          </p:cNvSpPr>
          <p:nvPr/>
        </p:nvSpPr>
        <p:spPr bwMode="auto">
          <a:xfrm>
            <a:off x="0" y="1739148"/>
            <a:ext cx="12192000" cy="672783"/>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lvl="0">
              <a:lnSpc>
                <a:spcPts val="3220"/>
              </a:lnSpc>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An Independent CME Symposium During the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lang="en-US" sz="2800" b="0" i="1" dirty="0">
                <a:solidFill>
                  <a:srgbClr val="015593"/>
                </a:solidFill>
              </a:rPr>
              <a:t>SGO 2026 Annual </a:t>
            </a: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Meeting on Women’s Cancer®</a:t>
            </a:r>
          </a:p>
        </p:txBody>
      </p:sp>
      <p:sp>
        <p:nvSpPr>
          <p:cNvPr id="9" name="Text Box 6">
            <a:extLst>
              <a:ext uri="{FF2B5EF4-FFF2-40B4-BE49-F238E27FC236}">
                <a16:creationId xmlns:a16="http://schemas.microsoft.com/office/drawing/2014/main" id="{25AAAA19-5E9A-2A80-67C7-C7EFD632A46B}"/>
              </a:ext>
            </a:extLst>
          </p:cNvPr>
          <p:cNvSpPr txBox="1">
            <a:spLocks noChangeArrowheads="1"/>
          </p:cNvSpPr>
          <p:nvPr/>
        </p:nvSpPr>
        <p:spPr bwMode="auto">
          <a:xfrm>
            <a:off x="157372" y="4476864"/>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Joyce F Liu, MD, MPH</a:t>
            </a:r>
          </a:p>
          <a:p>
            <a:pPr marL="0" marR="0" lvl="0" indent="0" algn="ctr" defTabSz="914400" rtl="0" eaLnBrk="0" fontAlgn="base" latinLnBrk="0" hangingPunct="0">
              <a:lnSpc>
                <a:spcPts val="32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Brian M </a:t>
            </a: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Slomovitz</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MD</a:t>
            </a:r>
            <a:endParaRPr kumimoji="0" lang="en-US" sz="3100" b="1" i="1"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endParaRPr>
          </a:p>
        </p:txBody>
      </p:sp>
    </p:spTree>
    <p:custDataLst>
      <p:tags r:id="rId1"/>
    </p:custDataLst>
    <p:extLst>
      <p:ext uri="{BB962C8B-B14F-4D97-AF65-F5344CB8AC3E}">
        <p14:creationId xmlns:p14="http://schemas.microsoft.com/office/powerpoint/2010/main" val="389062172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61872"/>
          </a:xfrm>
        </p:spPr>
        <p:txBody>
          <a:bodyPr/>
          <a:lstStyle/>
          <a:p>
            <a:r>
              <a:rPr lang="en-US" dirty="0"/>
              <a:t>Second Opinion</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752600" y="1494258"/>
            <a:ext cx="43434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Jonathan A Ledermann</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UCL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London, United Kingdom</a:t>
            </a: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30961" y="1494258"/>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280351" y="1494258"/>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Angeles Alvarez Secord, MD, </a:t>
            </a:r>
            <a:r>
              <a:rPr kumimoji="0" lang="en-US" sz="1600" b="1" i="0" u="none" strike="noStrike" kern="1200" cap="none" spc="0" normalizeH="0" baseline="0" noProof="0" dirty="0" err="1">
                <a:ln>
                  <a:noFill/>
                </a:ln>
                <a:solidFill>
                  <a:srgbClr val="000000"/>
                </a:solidFill>
                <a:effectLst/>
                <a:uLnTx/>
                <a:uFillTx/>
                <a:latin typeface="Calibri"/>
                <a:ea typeface="MS PGothic" charset="0"/>
              </a:rPr>
              <a:t>MHSc</a:t>
            </a:r>
            <a:endParaRPr kumimoji="0" lang="en-US" sz="1600" b="1" i="0" u="none" strike="noStrike" kern="1200" cap="none" spc="0" normalizeH="0" baseline="0" noProof="0" dirty="0">
              <a:ln>
                <a:noFill/>
              </a:ln>
              <a:solidFill>
                <a:srgbClr val="000000"/>
              </a:solidFill>
              <a:effectLst/>
              <a:uLnTx/>
              <a:uFillTx/>
              <a:latin typeface="Calibri"/>
              <a:ea typeface="MS PGothic" charset="0"/>
            </a:endParaRP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Director of Gynecologic Oncology Clinical Trials</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Associate Director, Clinical Research, Gynecologic Oncology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Department of Obstetrics and Gynecology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Duke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a:ea typeface="MS PGothic" charset="0"/>
              </a:rPr>
              <a:t>Durham, North Carolina</a:t>
            </a: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958712" y="1494258"/>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752600" y="4216170"/>
            <a:ext cx="4114800"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Ursula Matulonis,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Chief, Division of Gynecologic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Brock-Wilson Family Chair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Dana-Farber Cancer Institute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Harvard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Boston, Massachusetts</a:t>
            </a: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430961" y="4216170"/>
            <a:ext cx="1261872" cy="1261872"/>
          </a:xfrm>
          <a:prstGeom prst="rect">
            <a:avLst/>
          </a:prstGeom>
        </p:spPr>
      </p:pic>
      <p:sp>
        <p:nvSpPr>
          <p:cNvPr id="12" name="Text Box 9">
            <a:extLst>
              <a:ext uri="{FF2B5EF4-FFF2-40B4-BE49-F238E27FC236}">
                <a16:creationId xmlns:a16="http://schemas.microsoft.com/office/drawing/2014/main" id="{441728CD-2D3F-D688-1E25-AC52D3DB3776}"/>
              </a:ext>
            </a:extLst>
          </p:cNvPr>
          <p:cNvSpPr txBox="1">
            <a:spLocks noChangeArrowheads="1"/>
          </p:cNvSpPr>
          <p:nvPr/>
        </p:nvSpPr>
        <p:spPr bwMode="auto">
          <a:xfrm>
            <a:off x="7280351" y="4216170"/>
            <a:ext cx="4326696"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S PGothic" charset="0"/>
              </a:rPr>
              <a:t>Neil Love,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Research To Practice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Miami, Florida</a:t>
            </a:r>
          </a:p>
        </p:txBody>
      </p:sp>
      <p:pic>
        <p:nvPicPr>
          <p:cNvPr id="13" name="Picture 12">
            <a:extLst>
              <a:ext uri="{FF2B5EF4-FFF2-40B4-BE49-F238E27FC236}">
                <a16:creationId xmlns:a16="http://schemas.microsoft.com/office/drawing/2014/main" id="{9115F577-BE88-BF84-D927-870CA3C8F093}"/>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5958712" y="4216170"/>
            <a:ext cx="1261872" cy="1261872"/>
          </a:xfrm>
          <a:prstGeom prst="rect">
            <a:avLst/>
          </a:prstGeom>
        </p:spPr>
      </p:pic>
    </p:spTree>
    <p:custDataLst>
      <p:tags r:id="rId1"/>
    </p:custDataLst>
    <p:extLst>
      <p:ext uri="{BB962C8B-B14F-4D97-AF65-F5344CB8AC3E}">
        <p14:creationId xmlns:p14="http://schemas.microsoft.com/office/powerpoint/2010/main" val="25216370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1D5616-704B-A139-A791-08E7B581F9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4EFC1AB-5F92-5346-EE9B-27A647A110D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DFA44683-7CBE-DAD2-6FBD-75BA452AB39B}"/>
              </a:ext>
            </a:extLst>
          </p:cNvPr>
          <p:cNvSpPr>
            <a:spLocks noGrp="1"/>
          </p:cNvSpPr>
          <p:nvPr>
            <p:ph idx="1"/>
          </p:nvPr>
        </p:nvSpPr>
        <p:spPr>
          <a:xfrm>
            <a:off x="767407" y="1416053"/>
            <a:ext cx="9937105"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Strategies to Identify Patients with HER2-Positive Gynecologic Cancers — Dr Liu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Available Data with and Practical Application of HER2-Targeted Therapy in Advanced Gynecologic Cancers — Dr </a:t>
            </a:r>
            <a:r>
              <a:rPr lang="en-US" sz="2500" dirty="0" err="1">
                <a:solidFill>
                  <a:schemeClr val="tx1"/>
                </a:solidFill>
              </a:rPr>
              <a:t>Slomovitz</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Identification and Management of Adverse Events with T-</a:t>
            </a:r>
            <a:r>
              <a:rPr lang="en-US" sz="2500" dirty="0" err="1">
                <a:solidFill>
                  <a:schemeClr val="tx1"/>
                </a:solidFill>
              </a:rPr>
              <a:t>DXd</a:t>
            </a:r>
            <a:r>
              <a:rPr lang="en-US" sz="2500" dirty="0">
                <a:solidFill>
                  <a:schemeClr val="tx1"/>
                </a:solidFill>
              </a:rPr>
              <a:t> — Dr O’Malley</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41749988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824517"/>
          </a:xfrm>
        </p:spPr>
        <p:txBody>
          <a:bodyPr/>
          <a:lstStyle/>
          <a:p>
            <a:r>
              <a:rPr lang="en-US" dirty="0"/>
              <a:t>Faculty</a:t>
            </a:r>
          </a:p>
        </p:txBody>
      </p:sp>
      <p:sp>
        <p:nvSpPr>
          <p:cNvPr id="3" name="Text Box 7">
            <a:extLst>
              <a:ext uri="{FF2B5EF4-FFF2-40B4-BE49-F238E27FC236}">
                <a16:creationId xmlns:a16="http://schemas.microsoft.com/office/drawing/2014/main" id="{68212B66-3867-19C1-A02A-CD2F66D2DB30}"/>
              </a:ext>
            </a:extLst>
          </p:cNvPr>
          <p:cNvSpPr txBox="1">
            <a:spLocks noChangeArrowheads="1"/>
          </p:cNvSpPr>
          <p:nvPr/>
        </p:nvSpPr>
        <p:spPr bwMode="auto">
          <a:xfrm>
            <a:off x="1873023" y="1124744"/>
            <a:ext cx="4343400"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Joyce F Liu, MD, MPH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Associate Chief and Director of Clinical Research</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Division of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Dana-Farber Cancer Institute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Boston, Massachusetts</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5" name="Picture 4">
            <a:extLst>
              <a:ext uri="{FF2B5EF4-FFF2-40B4-BE49-F238E27FC236}">
                <a16:creationId xmlns:a16="http://schemas.microsoft.com/office/drawing/2014/main" id="{417E00C0-B344-9597-E2B6-70E097F1F54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51384" y="1124744"/>
            <a:ext cx="1261872" cy="1261872"/>
          </a:xfrm>
          <a:prstGeom prst="rect">
            <a:avLst/>
          </a:prstGeom>
        </p:spPr>
      </p:pic>
      <p:sp>
        <p:nvSpPr>
          <p:cNvPr id="10" name="Text Box 9">
            <a:extLst>
              <a:ext uri="{FF2B5EF4-FFF2-40B4-BE49-F238E27FC236}">
                <a16:creationId xmlns:a16="http://schemas.microsoft.com/office/drawing/2014/main" id="{218C4E00-9474-D984-3CA3-4108A5128A34}"/>
              </a:ext>
            </a:extLst>
          </p:cNvPr>
          <p:cNvSpPr txBox="1">
            <a:spLocks noChangeArrowheads="1"/>
          </p:cNvSpPr>
          <p:nvPr/>
        </p:nvSpPr>
        <p:spPr bwMode="auto">
          <a:xfrm>
            <a:off x="7673960" y="1123295"/>
            <a:ext cx="4326696" cy="1296144"/>
          </a:xfrm>
          <a:prstGeom prst="rect">
            <a:avLst/>
          </a:prstGeom>
          <a:noFill/>
          <a:ln w="9525">
            <a:noFill/>
            <a:miter lim="800000"/>
            <a:headEnd/>
            <a:tailEnd/>
          </a:ln>
        </p:spPr>
        <p:txBody>
          <a:bodyPr lIns="91440" tIns="0" rIns="0" bIns="0">
            <a:prstTxWarp prst="textNoShape">
              <a:avLst/>
            </a:prstTxWarp>
          </a:bodyPr>
          <a:lstStyle/>
          <a:p>
            <a:pPr lvl="0">
              <a:spcBef>
                <a:spcPts val="0"/>
              </a:spcBef>
              <a:spcAft>
                <a:spcPts val="0"/>
              </a:spcAft>
              <a:buClr>
                <a:srgbClr val="000000"/>
              </a:buClr>
              <a:buSzPct val="100000"/>
              <a:defRPr/>
            </a:pPr>
            <a:r>
              <a:rPr kumimoji="0" lang="en-US" sz="20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700" b="1" i="0" u="none" strike="noStrike" kern="1200" cap="none" spc="0" normalizeH="0" baseline="0" noProof="0" dirty="0">
                <a:ln>
                  <a:noFill/>
                </a:ln>
                <a:solidFill>
                  <a:srgbClr val="000000"/>
                </a:solidFill>
                <a:effectLst/>
                <a:uLnTx/>
                <a:uFillTx/>
                <a:latin typeface="Calibri" pitchFamily="-72" charset="0"/>
                <a:ea typeface="MS PGothic" charset="0"/>
              </a:rPr>
            </a:br>
            <a:r>
              <a:rPr lang="en-US" sz="1600" dirty="0">
                <a:solidFill>
                  <a:srgbClr val="000000"/>
                </a:solidFill>
                <a:latin typeface="Calibri" pitchFamily="-72" charset="0"/>
              </a:rPr>
              <a:t>David M O’Malley, MD</a:t>
            </a:r>
          </a:p>
          <a:p>
            <a:pPr lvl="0">
              <a:spcBef>
                <a:spcPts val="0"/>
              </a:spcBef>
              <a:spcAft>
                <a:spcPts val="0"/>
              </a:spcAft>
              <a:buClr>
                <a:srgbClr val="000000"/>
              </a:buClr>
              <a:buSzPct val="100000"/>
              <a:defRPr/>
            </a:pPr>
            <a:r>
              <a:rPr lang="en-US" sz="1600" b="0" dirty="0">
                <a:solidFill>
                  <a:srgbClr val="000000"/>
                </a:solidFill>
                <a:latin typeface="Calibri" pitchFamily="-72" charset="0"/>
              </a:rPr>
              <a:t>Director and Professor</a:t>
            </a:r>
          </a:p>
          <a:p>
            <a:pPr lvl="0">
              <a:spcBef>
                <a:spcPts val="0"/>
              </a:spcBef>
              <a:spcAft>
                <a:spcPts val="0"/>
              </a:spcAft>
              <a:buClr>
                <a:srgbClr val="000000"/>
              </a:buClr>
              <a:buSzPct val="100000"/>
              <a:defRPr/>
            </a:pPr>
            <a:r>
              <a:rPr lang="en-US" sz="1600" b="0" dirty="0">
                <a:solidFill>
                  <a:srgbClr val="000000"/>
                </a:solidFill>
                <a:latin typeface="Calibri" pitchFamily="-72" charset="0"/>
              </a:rPr>
              <a:t>Division of Gynecologic Oncology in Obstetrics and Gynecology</a:t>
            </a:r>
          </a:p>
          <a:p>
            <a:pPr lvl="0">
              <a:spcBef>
                <a:spcPts val="0"/>
              </a:spcBef>
              <a:spcAft>
                <a:spcPts val="0"/>
              </a:spcAft>
              <a:buClr>
                <a:srgbClr val="000000"/>
              </a:buClr>
              <a:buSzPct val="100000"/>
              <a:defRPr/>
            </a:pPr>
            <a:r>
              <a:rPr lang="en-US" sz="1600" b="0" dirty="0">
                <a:solidFill>
                  <a:srgbClr val="000000"/>
                </a:solidFill>
                <a:latin typeface="Calibri" pitchFamily="-72" charset="0"/>
              </a:rPr>
              <a:t>John G </a:t>
            </a:r>
            <a:r>
              <a:rPr lang="en-US" sz="1600" b="0" dirty="0" err="1">
                <a:solidFill>
                  <a:srgbClr val="000000"/>
                </a:solidFill>
                <a:latin typeface="Calibri" pitchFamily="-72" charset="0"/>
              </a:rPr>
              <a:t>Boutselis</a:t>
            </a:r>
            <a:r>
              <a:rPr lang="en-US" sz="1600" b="0" dirty="0">
                <a:solidFill>
                  <a:srgbClr val="000000"/>
                </a:solidFill>
                <a:latin typeface="Calibri" pitchFamily="-72" charset="0"/>
              </a:rPr>
              <a:t> Chair in Gynecologic Oncology</a:t>
            </a:r>
          </a:p>
          <a:p>
            <a:pPr lvl="0">
              <a:spcBef>
                <a:spcPts val="0"/>
              </a:spcBef>
              <a:spcAft>
                <a:spcPts val="0"/>
              </a:spcAft>
              <a:buClr>
                <a:srgbClr val="000000"/>
              </a:buClr>
              <a:buSzPct val="100000"/>
              <a:defRPr/>
            </a:pPr>
            <a:r>
              <a:rPr lang="en-US" sz="1600" b="0" dirty="0">
                <a:solidFill>
                  <a:srgbClr val="000000"/>
                </a:solidFill>
                <a:latin typeface="Calibri" pitchFamily="-72" charset="0"/>
              </a:rPr>
              <a:t>The Ohio State University and The James Comprehensive Cancer Center</a:t>
            </a:r>
          </a:p>
          <a:p>
            <a:pPr lvl="0">
              <a:spcBef>
                <a:spcPts val="0"/>
              </a:spcBef>
              <a:spcAft>
                <a:spcPts val="0"/>
              </a:spcAft>
              <a:buClr>
                <a:srgbClr val="000000"/>
              </a:buClr>
              <a:buSzPct val="100000"/>
              <a:defRPr/>
            </a:pPr>
            <a:r>
              <a:rPr lang="en-US" sz="1600" b="0" dirty="0">
                <a:solidFill>
                  <a:srgbClr val="000000"/>
                </a:solidFill>
                <a:latin typeface="Calibri" pitchFamily="-72" charset="0"/>
              </a:rPr>
              <a:t>Columbus, Ohio</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pic>
        <p:nvPicPr>
          <p:cNvPr id="11" name="Picture 10">
            <a:extLst>
              <a:ext uri="{FF2B5EF4-FFF2-40B4-BE49-F238E27FC236}">
                <a16:creationId xmlns:a16="http://schemas.microsoft.com/office/drawing/2014/main" id="{89480FE5-B669-AEDB-44BC-0FC80DD30DB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352321" y="1123295"/>
            <a:ext cx="1261872" cy="1261872"/>
          </a:xfrm>
          <a:prstGeom prst="rect">
            <a:avLst/>
          </a:prstGeom>
        </p:spPr>
      </p:pic>
      <p:sp>
        <p:nvSpPr>
          <p:cNvPr id="9" name="Text Box 7">
            <a:extLst>
              <a:ext uri="{FF2B5EF4-FFF2-40B4-BE49-F238E27FC236}">
                <a16:creationId xmlns:a16="http://schemas.microsoft.com/office/drawing/2014/main" id="{A565E22C-B02F-4D21-4F55-695D10D20EA0}"/>
              </a:ext>
            </a:extLst>
          </p:cNvPr>
          <p:cNvSpPr txBox="1">
            <a:spLocks noChangeArrowheads="1"/>
          </p:cNvSpPr>
          <p:nvPr/>
        </p:nvSpPr>
        <p:spPr bwMode="auto">
          <a:xfrm>
            <a:off x="1873023" y="3655959"/>
            <a:ext cx="4847456" cy="1531803"/>
          </a:xfrm>
          <a:prstGeom prst="rect">
            <a:avLst/>
          </a:prstGeom>
          <a:noFill/>
          <a:ln w="9525">
            <a:noFill/>
            <a:miter lim="800000"/>
            <a:headEnd/>
            <a:tailEnd/>
          </a:ln>
        </p:spPr>
        <p:txBody>
          <a:bodyPr lIns="91440" tIns="0" rIns="0" bIns="0">
            <a:prstTxWarp prst="textNoShape">
              <a:avLst/>
            </a:prstTxWarp>
          </a:bodyPr>
          <a:lstStyle/>
          <a:p>
            <a:pPr lvl="0">
              <a:defRPr/>
            </a:pPr>
            <a:r>
              <a:rPr lang="en-US" sz="1600" dirty="0">
                <a:solidFill>
                  <a:srgbClr val="000000"/>
                </a:solidFill>
                <a:latin typeface="Calibri" panose="020F0502020204030204" pitchFamily="34" charset="0"/>
                <a:ea typeface="ＭＳ Ｐゴシック" charset="0"/>
                <a:cs typeface="Calibri" panose="020F0502020204030204" pitchFamily="34" charset="0"/>
              </a:rPr>
              <a:t>Brian M </a:t>
            </a:r>
            <a:r>
              <a:rPr lang="en-US" sz="1600" dirty="0" err="1">
                <a:solidFill>
                  <a:srgbClr val="000000"/>
                </a:solidFill>
                <a:latin typeface="Calibri" panose="020F0502020204030204" pitchFamily="34" charset="0"/>
                <a:ea typeface="ＭＳ Ｐゴシック" charset="0"/>
                <a:cs typeface="Calibri" panose="020F0502020204030204" pitchFamily="34" charset="0"/>
              </a:rPr>
              <a:t>Slomovitz</a:t>
            </a:r>
            <a:r>
              <a:rPr lang="en-US" sz="1600" dirty="0">
                <a:solidFill>
                  <a:srgbClr val="000000"/>
                </a:solidFill>
                <a:latin typeface="Calibri" panose="020F0502020204030204" pitchFamily="34" charset="0"/>
                <a:ea typeface="ＭＳ Ｐゴシック" charset="0"/>
                <a:cs typeface="Calibri" panose="020F0502020204030204" pitchFamily="34" charset="0"/>
              </a:rPr>
              <a:t>, MD</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Professor, OB-GYN, Florida International University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Director, Gynecologic Oncology</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Co-Chair, Cancer Research Committee</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Mount Sinai Medical Center</a:t>
            </a:r>
          </a:p>
          <a:p>
            <a:pPr lvl="0">
              <a:defRPr/>
            </a:pPr>
            <a:r>
              <a:rPr lang="en-US" sz="1600" b="0" dirty="0">
                <a:solidFill>
                  <a:srgbClr val="000000"/>
                </a:solidFill>
                <a:latin typeface="Calibri" panose="020F0502020204030204" pitchFamily="34" charset="0"/>
                <a:ea typeface="ＭＳ Ｐゴシック" charset="0"/>
                <a:cs typeface="Calibri" panose="020F0502020204030204" pitchFamily="34" charset="0"/>
              </a:rPr>
              <a:t>Miami, Florida</a:t>
            </a: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endParaRPr>
          </a:p>
        </p:txBody>
      </p:sp>
      <p:pic>
        <p:nvPicPr>
          <p:cNvPr id="8" name="Picture 7">
            <a:extLst>
              <a:ext uri="{FF2B5EF4-FFF2-40B4-BE49-F238E27FC236}">
                <a16:creationId xmlns:a16="http://schemas.microsoft.com/office/drawing/2014/main" id="{159E2326-274A-73FC-BF0C-F6E3A0EE294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51384" y="3655959"/>
            <a:ext cx="1261872" cy="1261872"/>
          </a:xfrm>
          <a:prstGeom prst="rect">
            <a:avLst/>
          </a:prstGeom>
        </p:spPr>
      </p:pic>
    </p:spTree>
    <p:custDataLst>
      <p:tags r:id="rId1"/>
    </p:custDataLst>
    <p:extLst>
      <p:ext uri="{BB962C8B-B14F-4D97-AF65-F5344CB8AC3E}">
        <p14:creationId xmlns:p14="http://schemas.microsoft.com/office/powerpoint/2010/main" val="12646970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4F9DD6-359D-03A9-23ED-D3BCBC1433B4}"/>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E1DB40A-AFE6-9824-BF6A-6761C870B54C}"/>
              </a:ext>
            </a:extLst>
          </p:cNvPr>
          <p:cNvSpPr/>
          <p:nvPr/>
        </p:nvSpPr>
        <p:spPr bwMode="auto">
          <a:xfrm>
            <a:off x="740128" y="1370013"/>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25FED988-FE62-854A-A876-92BD144817BD}"/>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ACA59358-9A2D-9D53-246A-60CCD9E80B3D}"/>
              </a:ext>
            </a:extLst>
          </p:cNvPr>
          <p:cNvSpPr>
            <a:spLocks noGrp="1"/>
          </p:cNvSpPr>
          <p:nvPr>
            <p:ph idx="1"/>
          </p:nvPr>
        </p:nvSpPr>
        <p:spPr>
          <a:xfrm>
            <a:off x="767407" y="1416053"/>
            <a:ext cx="10009113" cy="4799013"/>
          </a:xfrm>
        </p:spPr>
        <p:txBody>
          <a:bodyPr/>
          <a:lstStyle/>
          <a:p>
            <a:pPr marL="98425" indent="0">
              <a:lnSpc>
                <a:spcPct val="100000"/>
              </a:lnSpc>
              <a:spcBef>
                <a:spcPts val="1600"/>
              </a:spcBef>
              <a:spcAft>
                <a:spcPts val="0"/>
              </a:spcAft>
              <a:buNone/>
            </a:pPr>
            <a:r>
              <a:rPr lang="en-US" sz="2500" dirty="0">
                <a:solidFill>
                  <a:schemeClr val="bg1"/>
                </a:solidFill>
              </a:rPr>
              <a:t>Module 1: Strategies to Identify Patients with HER2-Positive Gynecologic Cancers — Dr Liu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Available Data with and Practical Application of HER2-Targeted Therapy in Advanced Gynecologic Cancers — Dr </a:t>
            </a:r>
            <a:r>
              <a:rPr lang="en-US" sz="2500" dirty="0" err="1">
                <a:solidFill>
                  <a:schemeClr val="tx1"/>
                </a:solidFill>
              </a:rPr>
              <a:t>Slomovitz</a:t>
            </a:r>
            <a:endParaRPr lang="en-US" sz="2500" dirty="0">
              <a:solidFill>
                <a:schemeClr val="tx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Identification and Management of Adverse Events with T-</a:t>
            </a:r>
            <a:r>
              <a:rPr lang="en-US" sz="2500" dirty="0" err="1">
                <a:solidFill>
                  <a:schemeClr val="tx1"/>
                </a:solidFill>
              </a:rPr>
              <a:t>DXd</a:t>
            </a:r>
            <a:r>
              <a:rPr lang="en-US" sz="2500" dirty="0">
                <a:solidFill>
                  <a:schemeClr val="tx1"/>
                </a:solidFill>
              </a:rPr>
              <a:t> — Dr O’Malley</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13524192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a:extLst>
              <a:ext uri="{FF2B5EF4-FFF2-40B4-BE49-F238E27FC236}">
                <a16:creationId xmlns:a16="http://schemas.microsoft.com/office/drawing/2014/main" id="{AFBA8906-DF21-5EBB-F417-B2A156B30D56}"/>
              </a:ext>
            </a:extLst>
          </p:cNvPr>
          <p:cNvSpPr>
            <a:spLocks noGrp="1"/>
          </p:cNvSpPr>
          <p:nvPr>
            <p:ph type="body" sz="quarter" idx="11"/>
          </p:nvPr>
        </p:nvSpPr>
        <p:spPr>
          <a:xfrm>
            <a:off x="1329178" y="4267200"/>
            <a:ext cx="10024621" cy="1815548"/>
          </a:xfrm>
        </p:spPr>
        <p:txBody>
          <a:bodyPr>
            <a:normAutofit/>
          </a:bodyPr>
          <a:lstStyle/>
          <a:p>
            <a:pPr marL="0" indent="0">
              <a:lnSpc>
                <a:spcPct val="100000"/>
              </a:lnSpc>
              <a:buNone/>
            </a:pPr>
            <a:r>
              <a:rPr lang="en-US" sz="2400" dirty="0"/>
              <a:t>Joyce Liu, MD, MPH</a:t>
            </a:r>
          </a:p>
          <a:p>
            <a:pPr marL="0" indent="0">
              <a:lnSpc>
                <a:spcPct val="100000"/>
              </a:lnSpc>
              <a:buNone/>
            </a:pPr>
            <a:r>
              <a:rPr lang="en-US" sz="2400" dirty="0"/>
              <a:t>Associate Chief and Director of Clinical Research</a:t>
            </a:r>
          </a:p>
          <a:p>
            <a:pPr marL="0" indent="0">
              <a:lnSpc>
                <a:spcPct val="100000"/>
              </a:lnSpc>
              <a:buNone/>
            </a:pPr>
            <a:r>
              <a:rPr lang="en-US" sz="2400" dirty="0"/>
              <a:t>Division of Gynecologic Oncology</a:t>
            </a:r>
          </a:p>
          <a:p>
            <a:pPr marL="0" indent="0">
              <a:lnSpc>
                <a:spcPct val="100000"/>
              </a:lnSpc>
              <a:buNone/>
            </a:pPr>
            <a:r>
              <a:rPr lang="en-US" sz="2400" dirty="0"/>
              <a:t>Dana-Farber Cancer Institute, Boston, MA</a:t>
            </a:r>
          </a:p>
        </p:txBody>
      </p:sp>
      <p:sp>
        <p:nvSpPr>
          <p:cNvPr id="13" name="Text Placeholder 12">
            <a:extLst>
              <a:ext uri="{FF2B5EF4-FFF2-40B4-BE49-F238E27FC236}">
                <a16:creationId xmlns:a16="http://schemas.microsoft.com/office/drawing/2014/main" id="{E272539F-FB4B-2BD0-1411-251DD40EC53A}"/>
              </a:ext>
            </a:extLst>
          </p:cNvPr>
          <p:cNvSpPr>
            <a:spLocks noGrp="1"/>
          </p:cNvSpPr>
          <p:nvPr>
            <p:ph type="body" sz="quarter" idx="12"/>
          </p:nvPr>
        </p:nvSpPr>
        <p:spPr>
          <a:xfrm>
            <a:off x="1329178" y="2354302"/>
            <a:ext cx="10415451" cy="1105520"/>
          </a:xfrm>
        </p:spPr>
        <p:txBody>
          <a:bodyPr>
            <a:normAutofit lnSpcReduction="10000"/>
          </a:bodyPr>
          <a:lstStyle/>
          <a:p>
            <a:r>
              <a:rPr lang="en-US" dirty="0"/>
              <a:t>Identifying Patients with HER2-“Positive” Gynecologic Cancers</a:t>
            </a:r>
          </a:p>
        </p:txBody>
      </p:sp>
    </p:spTree>
    <p:extLst>
      <p:ext uri="{BB962C8B-B14F-4D97-AF65-F5344CB8AC3E}">
        <p14:creationId xmlns:p14="http://schemas.microsoft.com/office/powerpoint/2010/main" val="19331806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6D50-0F17-F60C-B01C-CAC33C5BB1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A2AB0E9-F1F2-ABCD-B94D-596747D7BDD9}"/>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Agenda</a:t>
            </a:r>
          </a:p>
        </p:txBody>
      </p:sp>
      <p:sp>
        <p:nvSpPr>
          <p:cNvPr id="5" name="Content Placeholder 2">
            <a:extLst>
              <a:ext uri="{FF2B5EF4-FFF2-40B4-BE49-F238E27FC236}">
                <a16:creationId xmlns:a16="http://schemas.microsoft.com/office/drawing/2014/main" id="{59F03570-C9B1-F884-428E-9B830BF032E7}"/>
              </a:ext>
            </a:extLst>
          </p:cNvPr>
          <p:cNvSpPr>
            <a:spLocks noGrp="1"/>
          </p:cNvSpPr>
          <p:nvPr/>
        </p:nvSpPr>
        <p:spPr>
          <a:xfrm>
            <a:off x="681829" y="1495425"/>
            <a:ext cx="10662446" cy="453879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HER2 biology and the significance of HER2 addiction</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What does it mean to be HER2-“positive”?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HER2 expression in gynecologic cancers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Considerations for HER2 testing in gynecologic cancers in the ADC era</a:t>
            </a:r>
          </a:p>
        </p:txBody>
      </p:sp>
    </p:spTree>
    <p:extLst>
      <p:ext uri="{BB962C8B-B14F-4D97-AF65-F5344CB8AC3E}">
        <p14:creationId xmlns:p14="http://schemas.microsoft.com/office/powerpoint/2010/main" val="28470344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6F6D50-0F17-F60C-B01C-CAC33C5BB18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EA2AB0E9-F1F2-ABCD-B94D-596747D7BDD9}"/>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Biology of HER2</a:t>
            </a:r>
          </a:p>
        </p:txBody>
      </p:sp>
      <p:sp>
        <p:nvSpPr>
          <p:cNvPr id="10" name="TextBox 9">
            <a:extLst>
              <a:ext uri="{FF2B5EF4-FFF2-40B4-BE49-F238E27FC236}">
                <a16:creationId xmlns:a16="http://schemas.microsoft.com/office/drawing/2014/main" id="{EA5C67D4-F589-6BB2-C184-AFA90E21CE78}"/>
              </a:ext>
            </a:extLst>
          </p:cNvPr>
          <p:cNvSpPr txBox="1"/>
          <p:nvPr/>
        </p:nvSpPr>
        <p:spPr>
          <a:xfrm>
            <a:off x="9870950" y="5894239"/>
            <a:ext cx="196399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Cheng in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Genes (Basel) </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2024</a:t>
            </a:r>
          </a:p>
        </p:txBody>
      </p:sp>
      <p:sp>
        <p:nvSpPr>
          <p:cNvPr id="17" name="Content Placeholder 2">
            <a:extLst>
              <a:ext uri="{FF2B5EF4-FFF2-40B4-BE49-F238E27FC236}">
                <a16:creationId xmlns:a16="http://schemas.microsoft.com/office/drawing/2014/main" id="{8D1724C8-94F4-10A7-2343-061C37365F53}"/>
              </a:ext>
            </a:extLst>
          </p:cNvPr>
          <p:cNvSpPr>
            <a:spLocks noGrp="1"/>
          </p:cNvSpPr>
          <p:nvPr/>
        </p:nvSpPr>
        <p:spPr>
          <a:xfrm>
            <a:off x="495126" y="1390921"/>
            <a:ext cx="5328731" cy="472249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Encoded by gene </a:t>
            </a:r>
            <a:r>
              <a:rPr kumimoji="0" lang="en-US" sz="2800" b="0" i="1" u="none" strike="noStrike" kern="1200" cap="none" spc="0" normalizeH="0" baseline="0" noProof="0" dirty="0">
                <a:ln>
                  <a:noFill/>
                </a:ln>
                <a:solidFill>
                  <a:srgbClr val="000000"/>
                </a:solidFill>
                <a:effectLst/>
                <a:uLnTx/>
                <a:uFillTx/>
                <a:latin typeface="Arial" panose="020B0604020202020204"/>
                <a:ea typeface="+mn-ea"/>
                <a:cs typeface="+mn-cs"/>
              </a:rPr>
              <a:t>ERBB2</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Member of the EGFR family</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Does not have a known direct ligand</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Activates through dimerization and cross-phosphorylation</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With other EGFR family members in presence of their ligands</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With self or other EGFR family members in setting of high receptor density</a:t>
            </a:r>
          </a:p>
        </p:txBody>
      </p:sp>
      <p:pic>
        <p:nvPicPr>
          <p:cNvPr id="1028" name="Picture 4" descr="Figure 1">
            <a:extLst>
              <a:ext uri="{FF2B5EF4-FFF2-40B4-BE49-F238E27FC236}">
                <a16:creationId xmlns:a16="http://schemas.microsoft.com/office/drawing/2014/main" id="{7D1F7065-70C7-3C9F-0AFA-63BDB56D9C16}"/>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5906316" y="954114"/>
            <a:ext cx="6080035" cy="4818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9705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7DC60C-FBB8-2284-30DB-A187452A3EE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AE5F36D8-FC2F-E595-BC8B-9525D83B77F3}"/>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HER2 amplification and the concept of HER2 addiction</a:t>
            </a:r>
          </a:p>
        </p:txBody>
      </p:sp>
      <p:pic>
        <p:nvPicPr>
          <p:cNvPr id="15" name="Picture 14">
            <a:extLst>
              <a:ext uri="{FF2B5EF4-FFF2-40B4-BE49-F238E27FC236}">
                <a16:creationId xmlns:a16="http://schemas.microsoft.com/office/drawing/2014/main" id="{6DEC2ED9-256B-6C26-CB6A-E38C4ADC119E}"/>
              </a:ext>
            </a:extLst>
          </p:cNvPr>
          <p:cNvPicPr>
            <a:picLocks noChangeAspect="1"/>
          </p:cNvPicPr>
          <p:nvPr/>
        </p:nvPicPr>
        <p:blipFill>
          <a:blip r:embed="rId3"/>
          <a:srcRect t="19186" b="13387"/>
          <a:stretch>
            <a:fillRect/>
          </a:stretch>
        </p:blipFill>
        <p:spPr>
          <a:xfrm>
            <a:off x="1868160" y="2118736"/>
            <a:ext cx="3171200" cy="2580641"/>
          </a:xfrm>
          <a:prstGeom prst="rect">
            <a:avLst/>
          </a:prstGeom>
        </p:spPr>
      </p:pic>
      <p:pic>
        <p:nvPicPr>
          <p:cNvPr id="18" name="Picture 17">
            <a:extLst>
              <a:ext uri="{FF2B5EF4-FFF2-40B4-BE49-F238E27FC236}">
                <a16:creationId xmlns:a16="http://schemas.microsoft.com/office/drawing/2014/main" id="{6C192ABD-7B4D-D0BA-E2B1-77603289B5FF}"/>
              </a:ext>
            </a:extLst>
          </p:cNvPr>
          <p:cNvPicPr>
            <a:picLocks noChangeAspect="1"/>
          </p:cNvPicPr>
          <p:nvPr/>
        </p:nvPicPr>
        <p:blipFill>
          <a:blip r:embed="rId4"/>
          <a:srcRect t="14139" b="15001"/>
          <a:stretch>
            <a:fillRect/>
          </a:stretch>
        </p:blipFill>
        <p:spPr>
          <a:xfrm>
            <a:off x="7152640" y="1918812"/>
            <a:ext cx="3171200" cy="2763520"/>
          </a:xfrm>
          <a:prstGeom prst="rect">
            <a:avLst/>
          </a:prstGeom>
        </p:spPr>
      </p:pic>
      <p:sp>
        <p:nvSpPr>
          <p:cNvPr id="19" name="Rectangle 18">
            <a:extLst>
              <a:ext uri="{FF2B5EF4-FFF2-40B4-BE49-F238E27FC236}">
                <a16:creationId xmlns:a16="http://schemas.microsoft.com/office/drawing/2014/main" id="{291807BB-ABDD-679A-E40E-F522E1C5F788}"/>
              </a:ext>
            </a:extLst>
          </p:cNvPr>
          <p:cNvSpPr/>
          <p:nvPr/>
        </p:nvSpPr>
        <p:spPr>
          <a:xfrm>
            <a:off x="1939280" y="1323355"/>
            <a:ext cx="3171200" cy="5954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HER2-non-amplified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cancer cell</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102FA3A2-4677-9F20-FFCE-990BD7B44285}"/>
              </a:ext>
            </a:extLst>
          </p:cNvPr>
          <p:cNvSpPr/>
          <p:nvPr/>
        </p:nvSpPr>
        <p:spPr>
          <a:xfrm>
            <a:off x="7152640" y="1323355"/>
            <a:ext cx="3171200" cy="5954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HER2-amplified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cancer cell</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B70223D6-7540-5F29-9B81-561E37D84C81}"/>
              </a:ext>
            </a:extLst>
          </p:cNvPr>
          <p:cNvSpPr txBox="1"/>
          <p:nvPr/>
        </p:nvSpPr>
        <p:spPr>
          <a:xfrm>
            <a:off x="1371601" y="4750938"/>
            <a:ext cx="4164318" cy="10002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HER2-non-addicted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Cell growth and survival are </a:t>
            </a: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independent</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of HER2 signaling</a:t>
            </a:r>
          </a:p>
        </p:txBody>
      </p:sp>
      <p:sp>
        <p:nvSpPr>
          <p:cNvPr id="22" name="TextBox 21">
            <a:extLst>
              <a:ext uri="{FF2B5EF4-FFF2-40B4-BE49-F238E27FC236}">
                <a16:creationId xmlns:a16="http://schemas.microsoft.com/office/drawing/2014/main" id="{1855EF67-6EE9-C74E-1D2E-9298714F38E7}"/>
              </a:ext>
            </a:extLst>
          </p:cNvPr>
          <p:cNvSpPr txBox="1"/>
          <p:nvPr/>
        </p:nvSpPr>
        <p:spPr>
          <a:xfrm>
            <a:off x="6656081" y="4751590"/>
            <a:ext cx="4164318" cy="10002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HER2-addicted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Cell growth and survival are </a:t>
            </a: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dependent</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on HER2 signaling</a:t>
            </a:r>
          </a:p>
        </p:txBody>
      </p:sp>
      <p:sp>
        <p:nvSpPr>
          <p:cNvPr id="23" name="TextBox 22">
            <a:extLst>
              <a:ext uri="{FF2B5EF4-FFF2-40B4-BE49-F238E27FC236}">
                <a16:creationId xmlns:a16="http://schemas.microsoft.com/office/drawing/2014/main" id="{92CB3B9A-4513-8293-C726-B2D90C52AD10}"/>
              </a:ext>
            </a:extLst>
          </p:cNvPr>
          <p:cNvSpPr txBox="1"/>
          <p:nvPr/>
        </p:nvSpPr>
        <p:spPr>
          <a:xfrm>
            <a:off x="9516942" y="6544391"/>
            <a:ext cx="2359941"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Images created with </a:t>
            </a:r>
            <a:r>
              <a:rPr kumimoji="0" lang="en-US" sz="1050" b="0" i="0" u="none" strike="noStrike" kern="1200" cap="none" spc="0" normalizeH="0" baseline="0" noProof="0" dirty="0" err="1">
                <a:ln>
                  <a:noFill/>
                </a:ln>
                <a:solidFill>
                  <a:srgbClr val="000000"/>
                </a:solidFill>
                <a:effectLst/>
                <a:uLnTx/>
                <a:uFillTx/>
                <a:latin typeface="Arial" panose="020B0604020202020204"/>
                <a:ea typeface="+mn-ea"/>
                <a:cs typeface="+mn-cs"/>
              </a:rPr>
              <a:t>BioRender.com</a:t>
            </a:r>
            <a:endPar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pSp>
        <p:nvGrpSpPr>
          <p:cNvPr id="24" name="Group 23">
            <a:extLst>
              <a:ext uri="{FF2B5EF4-FFF2-40B4-BE49-F238E27FC236}">
                <a16:creationId xmlns:a16="http://schemas.microsoft.com/office/drawing/2014/main" id="{69243D91-54BE-0E24-2688-BF3FAA1618CB}"/>
              </a:ext>
            </a:extLst>
          </p:cNvPr>
          <p:cNvGrpSpPr/>
          <p:nvPr/>
        </p:nvGrpSpPr>
        <p:grpSpPr>
          <a:xfrm rot="16200000">
            <a:off x="528015" y="2710098"/>
            <a:ext cx="429683" cy="308788"/>
            <a:chOff x="508000" y="3403388"/>
            <a:chExt cx="441593" cy="317347"/>
          </a:xfrm>
        </p:grpSpPr>
        <p:sp>
          <p:nvSpPr>
            <p:cNvPr id="27" name="Rectangle: Rounded Corners 26">
              <a:extLst>
                <a:ext uri="{FF2B5EF4-FFF2-40B4-BE49-F238E27FC236}">
                  <a16:creationId xmlns:a16="http://schemas.microsoft.com/office/drawing/2014/main" id="{2CF6D5EC-BEFF-D839-72D8-0421AB49D9DD}"/>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 name="Rectangle: Rounded Corners 27">
              <a:extLst>
                <a:ext uri="{FF2B5EF4-FFF2-40B4-BE49-F238E27FC236}">
                  <a16:creationId xmlns:a16="http://schemas.microsoft.com/office/drawing/2014/main" id="{6BAB702E-1DC4-C42A-73A0-7F874DE4C4B7}"/>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 name="Rectangle: Rounded Corners 28">
              <a:extLst>
                <a:ext uri="{FF2B5EF4-FFF2-40B4-BE49-F238E27FC236}">
                  <a16:creationId xmlns:a16="http://schemas.microsoft.com/office/drawing/2014/main" id="{6DFD2B67-F33D-2800-5A46-CDB3DBECE5B3}"/>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0" name="Rectangle: Rounded Corners 29">
              <a:extLst>
                <a:ext uri="{FF2B5EF4-FFF2-40B4-BE49-F238E27FC236}">
                  <a16:creationId xmlns:a16="http://schemas.microsoft.com/office/drawing/2014/main" id="{CA42808A-9AE4-ABF5-4231-2F19BA98E6F4}"/>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1" name="Rectangle: Rounded Corners 30">
              <a:extLst>
                <a:ext uri="{FF2B5EF4-FFF2-40B4-BE49-F238E27FC236}">
                  <a16:creationId xmlns:a16="http://schemas.microsoft.com/office/drawing/2014/main" id="{51A6EBBD-6241-9E1B-72DA-BC6FC8CE5510}"/>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2" name="Rectangle: Rounded Corners 31">
              <a:extLst>
                <a:ext uri="{FF2B5EF4-FFF2-40B4-BE49-F238E27FC236}">
                  <a16:creationId xmlns:a16="http://schemas.microsoft.com/office/drawing/2014/main" id="{DDC1C9AB-AF48-F80D-EB15-ADD1CA749B0F}"/>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35" name="TextBox 34">
            <a:extLst>
              <a:ext uri="{FF2B5EF4-FFF2-40B4-BE49-F238E27FC236}">
                <a16:creationId xmlns:a16="http://schemas.microsoft.com/office/drawing/2014/main" id="{BD95B7B4-7FF2-050C-1E71-6677BBFA12DC}"/>
              </a:ext>
            </a:extLst>
          </p:cNvPr>
          <p:cNvSpPr txBox="1"/>
          <p:nvPr/>
        </p:nvSpPr>
        <p:spPr>
          <a:xfrm>
            <a:off x="-8961" y="2188627"/>
            <a:ext cx="1615412"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HER2-directed monoclonal antibody</a:t>
            </a:r>
          </a:p>
        </p:txBody>
      </p:sp>
      <p:grpSp>
        <p:nvGrpSpPr>
          <p:cNvPr id="181" name="Group 180">
            <a:extLst>
              <a:ext uri="{FF2B5EF4-FFF2-40B4-BE49-F238E27FC236}">
                <a16:creationId xmlns:a16="http://schemas.microsoft.com/office/drawing/2014/main" id="{E3F0F862-A67C-3466-464D-0D627CB925B0}"/>
              </a:ext>
            </a:extLst>
          </p:cNvPr>
          <p:cNvGrpSpPr/>
          <p:nvPr/>
        </p:nvGrpSpPr>
        <p:grpSpPr>
          <a:xfrm>
            <a:off x="1979516" y="2412627"/>
            <a:ext cx="2765376" cy="1979052"/>
            <a:chOff x="1979516" y="2412627"/>
            <a:chExt cx="2765376" cy="1979052"/>
          </a:xfrm>
        </p:grpSpPr>
        <p:grpSp>
          <p:nvGrpSpPr>
            <p:cNvPr id="36" name="Group 35">
              <a:extLst>
                <a:ext uri="{FF2B5EF4-FFF2-40B4-BE49-F238E27FC236}">
                  <a16:creationId xmlns:a16="http://schemas.microsoft.com/office/drawing/2014/main" id="{D90B0E79-7DFA-2FE0-50CB-938CFD56F0E5}"/>
                </a:ext>
              </a:extLst>
            </p:cNvPr>
            <p:cNvGrpSpPr/>
            <p:nvPr/>
          </p:nvGrpSpPr>
          <p:grpSpPr>
            <a:xfrm rot="18140726">
              <a:off x="2238384" y="3462222"/>
              <a:ext cx="208216" cy="149633"/>
              <a:chOff x="508000" y="3403388"/>
              <a:chExt cx="441593" cy="317347"/>
            </a:xfrm>
          </p:grpSpPr>
          <p:sp>
            <p:nvSpPr>
              <p:cNvPr id="37" name="Rectangle: Rounded Corners 36">
                <a:extLst>
                  <a:ext uri="{FF2B5EF4-FFF2-40B4-BE49-F238E27FC236}">
                    <a16:creationId xmlns:a16="http://schemas.microsoft.com/office/drawing/2014/main" id="{84521D23-080A-6D59-3D14-A41A4C01351B}"/>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Rectangle: Rounded Corners 37">
                <a:extLst>
                  <a:ext uri="{FF2B5EF4-FFF2-40B4-BE49-F238E27FC236}">
                    <a16:creationId xmlns:a16="http://schemas.microsoft.com/office/drawing/2014/main" id="{88957902-4B85-31F9-633F-1A1E16087A31}"/>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Rectangle: Rounded Corners 38">
                <a:extLst>
                  <a:ext uri="{FF2B5EF4-FFF2-40B4-BE49-F238E27FC236}">
                    <a16:creationId xmlns:a16="http://schemas.microsoft.com/office/drawing/2014/main" id="{CC6D221E-2A76-B44E-4839-724D571CEF2D}"/>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0" name="Rectangle: Rounded Corners 39">
                <a:extLst>
                  <a:ext uri="{FF2B5EF4-FFF2-40B4-BE49-F238E27FC236}">
                    <a16:creationId xmlns:a16="http://schemas.microsoft.com/office/drawing/2014/main" id="{788C87FA-FAF6-3E8F-D7ED-778C3CB64EBF}"/>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1" name="Rectangle: Rounded Corners 40">
                <a:extLst>
                  <a:ext uri="{FF2B5EF4-FFF2-40B4-BE49-F238E27FC236}">
                    <a16:creationId xmlns:a16="http://schemas.microsoft.com/office/drawing/2014/main" id="{841B5766-AF28-0910-22D2-12518C2ABF5E}"/>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2" name="Rectangle: Rounded Corners 41">
                <a:extLst>
                  <a:ext uri="{FF2B5EF4-FFF2-40B4-BE49-F238E27FC236}">
                    <a16:creationId xmlns:a16="http://schemas.microsoft.com/office/drawing/2014/main" id="{E4E2123A-02A5-97C0-EE42-14540B865078}"/>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3" name="Group 42">
              <a:extLst>
                <a:ext uri="{FF2B5EF4-FFF2-40B4-BE49-F238E27FC236}">
                  <a16:creationId xmlns:a16="http://schemas.microsoft.com/office/drawing/2014/main" id="{70EFAF29-9A77-FCDF-9D5A-C403E078A09E}"/>
                </a:ext>
              </a:extLst>
            </p:cNvPr>
            <p:cNvGrpSpPr/>
            <p:nvPr/>
          </p:nvGrpSpPr>
          <p:grpSpPr>
            <a:xfrm rot="14367585">
              <a:off x="1950225" y="3710653"/>
              <a:ext cx="208216" cy="149633"/>
              <a:chOff x="508000" y="3403388"/>
              <a:chExt cx="441593" cy="317347"/>
            </a:xfrm>
          </p:grpSpPr>
          <p:sp>
            <p:nvSpPr>
              <p:cNvPr id="44" name="Rectangle: Rounded Corners 43">
                <a:extLst>
                  <a:ext uri="{FF2B5EF4-FFF2-40B4-BE49-F238E27FC236}">
                    <a16:creationId xmlns:a16="http://schemas.microsoft.com/office/drawing/2014/main" id="{3BE11A83-87CB-865F-FA6C-6DDEDAFB2C70}"/>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Rounded Corners 44">
                <a:extLst>
                  <a:ext uri="{FF2B5EF4-FFF2-40B4-BE49-F238E27FC236}">
                    <a16:creationId xmlns:a16="http://schemas.microsoft.com/office/drawing/2014/main" id="{3755C28A-58B7-31FC-16A0-577BD1359431}"/>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Rectangle: Rounded Corners 45">
                <a:extLst>
                  <a:ext uri="{FF2B5EF4-FFF2-40B4-BE49-F238E27FC236}">
                    <a16:creationId xmlns:a16="http://schemas.microsoft.com/office/drawing/2014/main" id="{71C5081F-054D-CC48-F835-CB07101441A4}"/>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Rounded Corners 46">
                <a:extLst>
                  <a:ext uri="{FF2B5EF4-FFF2-40B4-BE49-F238E27FC236}">
                    <a16:creationId xmlns:a16="http://schemas.microsoft.com/office/drawing/2014/main" id="{24EF820A-8C13-968F-3073-FDAD60C60154}"/>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Rectangle: Rounded Corners 47">
                <a:extLst>
                  <a:ext uri="{FF2B5EF4-FFF2-40B4-BE49-F238E27FC236}">
                    <a16:creationId xmlns:a16="http://schemas.microsoft.com/office/drawing/2014/main" id="{B75B5D6A-CCB5-0256-E50A-C8AD4C31DB3E}"/>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FE27A630-B935-B167-17C0-746C87DA44E3}"/>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0" name="Group 49">
              <a:extLst>
                <a:ext uri="{FF2B5EF4-FFF2-40B4-BE49-F238E27FC236}">
                  <a16:creationId xmlns:a16="http://schemas.microsoft.com/office/drawing/2014/main" id="{99C654E8-1C0A-D2F8-65B0-DAB106D41E2E}"/>
                </a:ext>
              </a:extLst>
            </p:cNvPr>
            <p:cNvGrpSpPr/>
            <p:nvPr/>
          </p:nvGrpSpPr>
          <p:grpSpPr>
            <a:xfrm>
              <a:off x="2359032" y="2520308"/>
              <a:ext cx="208216" cy="149633"/>
              <a:chOff x="508000" y="3403388"/>
              <a:chExt cx="441593" cy="317347"/>
            </a:xfrm>
          </p:grpSpPr>
          <p:sp>
            <p:nvSpPr>
              <p:cNvPr id="51" name="Rectangle: Rounded Corners 50">
                <a:extLst>
                  <a:ext uri="{FF2B5EF4-FFF2-40B4-BE49-F238E27FC236}">
                    <a16:creationId xmlns:a16="http://schemas.microsoft.com/office/drawing/2014/main" id="{A703E73E-39DC-1A3E-56B1-6C767E4D0BA3}"/>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2" name="Rectangle: Rounded Corners 51">
                <a:extLst>
                  <a:ext uri="{FF2B5EF4-FFF2-40B4-BE49-F238E27FC236}">
                    <a16:creationId xmlns:a16="http://schemas.microsoft.com/office/drawing/2014/main" id="{610612C9-7FD9-ADB4-40D7-444932309B89}"/>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3" name="Rectangle: Rounded Corners 52">
                <a:extLst>
                  <a:ext uri="{FF2B5EF4-FFF2-40B4-BE49-F238E27FC236}">
                    <a16:creationId xmlns:a16="http://schemas.microsoft.com/office/drawing/2014/main" id="{30616EF9-F4FE-4C2C-387A-174B5ACD3713}"/>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4" name="Rectangle: Rounded Corners 53">
                <a:extLst>
                  <a:ext uri="{FF2B5EF4-FFF2-40B4-BE49-F238E27FC236}">
                    <a16:creationId xmlns:a16="http://schemas.microsoft.com/office/drawing/2014/main" id="{83B1394F-DC6D-F61A-6F7E-B1029F19ABA6}"/>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88E687A2-5A7E-A343-FC63-CB678FE316FD}"/>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Rectangle: Rounded Corners 55">
                <a:extLst>
                  <a:ext uri="{FF2B5EF4-FFF2-40B4-BE49-F238E27FC236}">
                    <a16:creationId xmlns:a16="http://schemas.microsoft.com/office/drawing/2014/main" id="{16BB7620-5D93-9EFD-49C5-52DF681D55ED}"/>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7" name="Group 56">
              <a:extLst>
                <a:ext uri="{FF2B5EF4-FFF2-40B4-BE49-F238E27FC236}">
                  <a16:creationId xmlns:a16="http://schemas.microsoft.com/office/drawing/2014/main" id="{AE84340C-75D8-966D-BEF7-C6EA1CFBD051}"/>
                </a:ext>
              </a:extLst>
            </p:cNvPr>
            <p:cNvGrpSpPr/>
            <p:nvPr/>
          </p:nvGrpSpPr>
          <p:grpSpPr>
            <a:xfrm rot="3874184">
              <a:off x="4225931" y="2441918"/>
              <a:ext cx="208216" cy="149633"/>
              <a:chOff x="508000" y="3403388"/>
              <a:chExt cx="441593" cy="317347"/>
            </a:xfrm>
          </p:grpSpPr>
          <p:sp>
            <p:nvSpPr>
              <p:cNvPr id="58" name="Rectangle: Rounded Corners 57">
                <a:extLst>
                  <a:ext uri="{FF2B5EF4-FFF2-40B4-BE49-F238E27FC236}">
                    <a16:creationId xmlns:a16="http://schemas.microsoft.com/office/drawing/2014/main" id="{4ADB3C86-8543-7C45-A7CF-2482D9ADD87B}"/>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Rectangle: Rounded Corners 58">
                <a:extLst>
                  <a:ext uri="{FF2B5EF4-FFF2-40B4-BE49-F238E27FC236}">
                    <a16:creationId xmlns:a16="http://schemas.microsoft.com/office/drawing/2014/main" id="{C931895A-83A0-7A20-B6EF-4495039AA2C9}"/>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 name="Rectangle: Rounded Corners 59">
                <a:extLst>
                  <a:ext uri="{FF2B5EF4-FFF2-40B4-BE49-F238E27FC236}">
                    <a16:creationId xmlns:a16="http://schemas.microsoft.com/office/drawing/2014/main" id="{6FF42BA9-CA6A-E93B-FBA6-EFD4DC29E3E8}"/>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Rectangle: Rounded Corners 60">
                <a:extLst>
                  <a:ext uri="{FF2B5EF4-FFF2-40B4-BE49-F238E27FC236}">
                    <a16:creationId xmlns:a16="http://schemas.microsoft.com/office/drawing/2014/main" id="{AD6B1583-49D5-8F54-6E4C-E4315074FB10}"/>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2" name="Rectangle: Rounded Corners 61">
                <a:extLst>
                  <a:ext uri="{FF2B5EF4-FFF2-40B4-BE49-F238E27FC236}">
                    <a16:creationId xmlns:a16="http://schemas.microsoft.com/office/drawing/2014/main" id="{3D867782-3F7A-6A39-E6B4-578D500DE50E}"/>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3" name="Rectangle: Rounded Corners 62">
                <a:extLst>
                  <a:ext uri="{FF2B5EF4-FFF2-40B4-BE49-F238E27FC236}">
                    <a16:creationId xmlns:a16="http://schemas.microsoft.com/office/drawing/2014/main" id="{63536A9A-FE35-7619-B001-BB3476415632}"/>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4" name="Group 63">
              <a:extLst>
                <a:ext uri="{FF2B5EF4-FFF2-40B4-BE49-F238E27FC236}">
                  <a16:creationId xmlns:a16="http://schemas.microsoft.com/office/drawing/2014/main" id="{25BC1611-716A-0294-F3F2-0612732043CE}"/>
                </a:ext>
              </a:extLst>
            </p:cNvPr>
            <p:cNvGrpSpPr/>
            <p:nvPr/>
          </p:nvGrpSpPr>
          <p:grpSpPr>
            <a:xfrm rot="7108727">
              <a:off x="4565968" y="3132872"/>
              <a:ext cx="208216" cy="149633"/>
              <a:chOff x="508000" y="3403388"/>
              <a:chExt cx="441593" cy="317347"/>
            </a:xfrm>
          </p:grpSpPr>
          <p:sp>
            <p:nvSpPr>
              <p:cNvPr id="65" name="Rectangle: Rounded Corners 64">
                <a:extLst>
                  <a:ext uri="{FF2B5EF4-FFF2-40B4-BE49-F238E27FC236}">
                    <a16:creationId xmlns:a16="http://schemas.microsoft.com/office/drawing/2014/main" id="{D890D9FE-4FF4-10A4-7FC3-5A83D63225B0}"/>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Rectangle: Rounded Corners 65">
                <a:extLst>
                  <a:ext uri="{FF2B5EF4-FFF2-40B4-BE49-F238E27FC236}">
                    <a16:creationId xmlns:a16="http://schemas.microsoft.com/office/drawing/2014/main" id="{3C04684F-2A58-0FB5-49C2-1D14072F925F}"/>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Rectangle: Rounded Corners 66">
                <a:extLst>
                  <a:ext uri="{FF2B5EF4-FFF2-40B4-BE49-F238E27FC236}">
                    <a16:creationId xmlns:a16="http://schemas.microsoft.com/office/drawing/2014/main" id="{6E51ACC6-A701-01BC-112C-5875701C590B}"/>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Rectangle: Rounded Corners 67">
                <a:extLst>
                  <a:ext uri="{FF2B5EF4-FFF2-40B4-BE49-F238E27FC236}">
                    <a16:creationId xmlns:a16="http://schemas.microsoft.com/office/drawing/2014/main" id="{DE756545-0B0E-8645-664A-B20167664FD6}"/>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Rectangle: Rounded Corners 68">
                <a:extLst>
                  <a:ext uri="{FF2B5EF4-FFF2-40B4-BE49-F238E27FC236}">
                    <a16:creationId xmlns:a16="http://schemas.microsoft.com/office/drawing/2014/main" id="{CE2E074F-D358-C2B3-4900-1A7D132D5037}"/>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ectangle: Rounded Corners 69">
                <a:extLst>
                  <a:ext uri="{FF2B5EF4-FFF2-40B4-BE49-F238E27FC236}">
                    <a16:creationId xmlns:a16="http://schemas.microsoft.com/office/drawing/2014/main" id="{1D1FA5CD-9F67-83C3-400A-A8BDB029633D}"/>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1" name="Group 70">
              <a:extLst>
                <a:ext uri="{FF2B5EF4-FFF2-40B4-BE49-F238E27FC236}">
                  <a16:creationId xmlns:a16="http://schemas.microsoft.com/office/drawing/2014/main" id="{BD491C6A-5BCA-4095-1776-1417D7A92D77}"/>
                </a:ext>
              </a:extLst>
            </p:cNvPr>
            <p:cNvGrpSpPr/>
            <p:nvPr/>
          </p:nvGrpSpPr>
          <p:grpSpPr>
            <a:xfrm rot="12013782">
              <a:off x="4345975" y="3765796"/>
              <a:ext cx="208216" cy="149633"/>
              <a:chOff x="508000" y="3403388"/>
              <a:chExt cx="441593" cy="317347"/>
            </a:xfrm>
          </p:grpSpPr>
          <p:sp>
            <p:nvSpPr>
              <p:cNvPr id="72" name="Rectangle: Rounded Corners 71">
                <a:extLst>
                  <a:ext uri="{FF2B5EF4-FFF2-40B4-BE49-F238E27FC236}">
                    <a16:creationId xmlns:a16="http://schemas.microsoft.com/office/drawing/2014/main" id="{E9ECC215-7439-C699-EBEE-8356994A54DB}"/>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3" name="Rectangle: Rounded Corners 72">
                <a:extLst>
                  <a:ext uri="{FF2B5EF4-FFF2-40B4-BE49-F238E27FC236}">
                    <a16:creationId xmlns:a16="http://schemas.microsoft.com/office/drawing/2014/main" id="{A03ABF36-E39C-B8FF-AF73-272DBE425EC5}"/>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4" name="Rectangle: Rounded Corners 73">
                <a:extLst>
                  <a:ext uri="{FF2B5EF4-FFF2-40B4-BE49-F238E27FC236}">
                    <a16:creationId xmlns:a16="http://schemas.microsoft.com/office/drawing/2014/main" id="{214A745B-DF2E-C06E-D496-8FEAE4503FE3}"/>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5" name="Rectangle: Rounded Corners 74">
                <a:extLst>
                  <a:ext uri="{FF2B5EF4-FFF2-40B4-BE49-F238E27FC236}">
                    <a16:creationId xmlns:a16="http://schemas.microsoft.com/office/drawing/2014/main" id="{5212EB71-0DBB-AA8B-8C54-77CAB228BB98}"/>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6" name="Rectangle: Rounded Corners 75">
                <a:extLst>
                  <a:ext uri="{FF2B5EF4-FFF2-40B4-BE49-F238E27FC236}">
                    <a16:creationId xmlns:a16="http://schemas.microsoft.com/office/drawing/2014/main" id="{4B1F3914-DBB5-F071-27DF-78D4D9F06B5C}"/>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ctangle: Rounded Corners 76">
                <a:extLst>
                  <a:ext uri="{FF2B5EF4-FFF2-40B4-BE49-F238E27FC236}">
                    <a16:creationId xmlns:a16="http://schemas.microsoft.com/office/drawing/2014/main" id="{B0B00638-0224-BEB1-2BC4-6CD5A85DF243}"/>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8" name="Group 77">
              <a:extLst>
                <a:ext uri="{FF2B5EF4-FFF2-40B4-BE49-F238E27FC236}">
                  <a16:creationId xmlns:a16="http://schemas.microsoft.com/office/drawing/2014/main" id="{3B3077F0-630E-D058-124F-B3FB89A84656}"/>
                </a:ext>
              </a:extLst>
            </p:cNvPr>
            <p:cNvGrpSpPr/>
            <p:nvPr/>
          </p:nvGrpSpPr>
          <p:grpSpPr>
            <a:xfrm rot="9390636">
              <a:off x="3745900" y="4242046"/>
              <a:ext cx="208216" cy="149633"/>
              <a:chOff x="508000" y="3403388"/>
              <a:chExt cx="441593" cy="317347"/>
            </a:xfrm>
          </p:grpSpPr>
          <p:sp>
            <p:nvSpPr>
              <p:cNvPr id="79" name="Rectangle: Rounded Corners 78">
                <a:extLst>
                  <a:ext uri="{FF2B5EF4-FFF2-40B4-BE49-F238E27FC236}">
                    <a16:creationId xmlns:a16="http://schemas.microsoft.com/office/drawing/2014/main" id="{DC5F8D76-EF04-98E7-A907-749BBB081F7D}"/>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Rectangle: Rounded Corners 79">
                <a:extLst>
                  <a:ext uri="{FF2B5EF4-FFF2-40B4-BE49-F238E27FC236}">
                    <a16:creationId xmlns:a16="http://schemas.microsoft.com/office/drawing/2014/main" id="{3EF93DD7-7D67-078C-2235-C0B84453A207}"/>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Rectangle: Rounded Corners 80">
                <a:extLst>
                  <a:ext uri="{FF2B5EF4-FFF2-40B4-BE49-F238E27FC236}">
                    <a16:creationId xmlns:a16="http://schemas.microsoft.com/office/drawing/2014/main" id="{BA66D871-1303-C0D3-06D4-182C558B26C9}"/>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Rectangle: Rounded Corners 81">
                <a:extLst>
                  <a:ext uri="{FF2B5EF4-FFF2-40B4-BE49-F238E27FC236}">
                    <a16:creationId xmlns:a16="http://schemas.microsoft.com/office/drawing/2014/main" id="{7FCE6647-892A-BF55-19DF-AC78008BCC39}"/>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3" name="Rectangle: Rounded Corners 82">
                <a:extLst>
                  <a:ext uri="{FF2B5EF4-FFF2-40B4-BE49-F238E27FC236}">
                    <a16:creationId xmlns:a16="http://schemas.microsoft.com/office/drawing/2014/main" id="{222A3857-B360-099C-B85B-21C58F8AA89A}"/>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4" name="Rectangle: Rounded Corners 83">
                <a:extLst>
                  <a:ext uri="{FF2B5EF4-FFF2-40B4-BE49-F238E27FC236}">
                    <a16:creationId xmlns:a16="http://schemas.microsoft.com/office/drawing/2014/main" id="{CF2A28CE-94BD-7F9D-129B-2592B564A5A6}"/>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85" name="Multiplication Sign 84">
              <a:extLst>
                <a:ext uri="{FF2B5EF4-FFF2-40B4-BE49-F238E27FC236}">
                  <a16:creationId xmlns:a16="http://schemas.microsoft.com/office/drawing/2014/main" id="{60B3B7A3-3F11-2D0D-9925-A0254A1DCD10}"/>
                </a:ext>
              </a:extLst>
            </p:cNvPr>
            <p:cNvSpPr/>
            <p:nvPr/>
          </p:nvSpPr>
          <p:spPr>
            <a:xfrm>
              <a:off x="3458425" y="3899189"/>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6" name="Multiplication Sign 85">
              <a:extLst>
                <a:ext uri="{FF2B5EF4-FFF2-40B4-BE49-F238E27FC236}">
                  <a16:creationId xmlns:a16="http://schemas.microsoft.com/office/drawing/2014/main" id="{68CB625A-98ED-272D-2DD5-71CCCB62030B}"/>
                </a:ext>
              </a:extLst>
            </p:cNvPr>
            <p:cNvSpPr/>
            <p:nvPr/>
          </p:nvSpPr>
          <p:spPr>
            <a:xfrm>
              <a:off x="3399129" y="3203867"/>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80" name="Group 179">
            <a:extLst>
              <a:ext uri="{FF2B5EF4-FFF2-40B4-BE49-F238E27FC236}">
                <a16:creationId xmlns:a16="http://schemas.microsoft.com/office/drawing/2014/main" id="{28A0C6B0-FCA6-3528-6B64-D6B6BB8BE739}"/>
              </a:ext>
            </a:extLst>
          </p:cNvPr>
          <p:cNvGrpSpPr/>
          <p:nvPr/>
        </p:nvGrpSpPr>
        <p:grpSpPr>
          <a:xfrm>
            <a:off x="7081520" y="2086671"/>
            <a:ext cx="3318604" cy="2399705"/>
            <a:chOff x="7081520" y="2086671"/>
            <a:chExt cx="3318604" cy="2399705"/>
          </a:xfrm>
        </p:grpSpPr>
        <p:grpSp>
          <p:nvGrpSpPr>
            <p:cNvPr id="87" name="Group 86">
              <a:extLst>
                <a:ext uri="{FF2B5EF4-FFF2-40B4-BE49-F238E27FC236}">
                  <a16:creationId xmlns:a16="http://schemas.microsoft.com/office/drawing/2014/main" id="{16273F89-2E4D-8AB3-04AD-441E27B92A37}"/>
                </a:ext>
              </a:extLst>
            </p:cNvPr>
            <p:cNvGrpSpPr/>
            <p:nvPr/>
          </p:nvGrpSpPr>
          <p:grpSpPr>
            <a:xfrm rot="17707490">
              <a:off x="7508223" y="3653469"/>
              <a:ext cx="208216" cy="149633"/>
              <a:chOff x="508000" y="3403388"/>
              <a:chExt cx="441593" cy="317347"/>
            </a:xfrm>
          </p:grpSpPr>
          <p:sp>
            <p:nvSpPr>
              <p:cNvPr id="88" name="Rectangle: Rounded Corners 87">
                <a:extLst>
                  <a:ext uri="{FF2B5EF4-FFF2-40B4-BE49-F238E27FC236}">
                    <a16:creationId xmlns:a16="http://schemas.microsoft.com/office/drawing/2014/main" id="{751B55A6-FC87-BBD4-0E5B-10B3CCE3B55B}"/>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Rectangle: Rounded Corners 88">
                <a:extLst>
                  <a:ext uri="{FF2B5EF4-FFF2-40B4-BE49-F238E27FC236}">
                    <a16:creationId xmlns:a16="http://schemas.microsoft.com/office/drawing/2014/main" id="{F933E9EF-DC3A-57FB-C97B-14A6AA69E4A9}"/>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ctangle: Rounded Corners 89">
                <a:extLst>
                  <a:ext uri="{FF2B5EF4-FFF2-40B4-BE49-F238E27FC236}">
                    <a16:creationId xmlns:a16="http://schemas.microsoft.com/office/drawing/2014/main" id="{610447FB-7D77-8F2E-11DC-CAC2EDB5720F}"/>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1" name="Rectangle: Rounded Corners 90">
                <a:extLst>
                  <a:ext uri="{FF2B5EF4-FFF2-40B4-BE49-F238E27FC236}">
                    <a16:creationId xmlns:a16="http://schemas.microsoft.com/office/drawing/2014/main" id="{E8BA90AD-B9EF-E54B-C498-0E2DC0667FAF}"/>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2" name="Rectangle: Rounded Corners 91">
                <a:extLst>
                  <a:ext uri="{FF2B5EF4-FFF2-40B4-BE49-F238E27FC236}">
                    <a16:creationId xmlns:a16="http://schemas.microsoft.com/office/drawing/2014/main" id="{2C4C1D89-1DF1-DF4A-19E9-0DC2A2D6A713}"/>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Rectangle: Rounded Corners 92">
                <a:extLst>
                  <a:ext uri="{FF2B5EF4-FFF2-40B4-BE49-F238E27FC236}">
                    <a16:creationId xmlns:a16="http://schemas.microsoft.com/office/drawing/2014/main" id="{2F2EC75C-2872-ED7A-9765-DE979E4F6696}"/>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4" name="Group 93">
              <a:extLst>
                <a:ext uri="{FF2B5EF4-FFF2-40B4-BE49-F238E27FC236}">
                  <a16:creationId xmlns:a16="http://schemas.microsoft.com/office/drawing/2014/main" id="{EE779C72-7F53-0C4D-7253-2CF2D3E4B190}"/>
                </a:ext>
              </a:extLst>
            </p:cNvPr>
            <p:cNvGrpSpPr/>
            <p:nvPr/>
          </p:nvGrpSpPr>
          <p:grpSpPr>
            <a:xfrm rot="17707490">
              <a:off x="7440750" y="3109188"/>
              <a:ext cx="208216" cy="149633"/>
              <a:chOff x="508000" y="3403388"/>
              <a:chExt cx="441593" cy="317347"/>
            </a:xfrm>
          </p:grpSpPr>
          <p:sp>
            <p:nvSpPr>
              <p:cNvPr id="95" name="Rectangle: Rounded Corners 94">
                <a:extLst>
                  <a:ext uri="{FF2B5EF4-FFF2-40B4-BE49-F238E27FC236}">
                    <a16:creationId xmlns:a16="http://schemas.microsoft.com/office/drawing/2014/main" id="{49F01812-8281-D836-C464-CABC022CE1B0}"/>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6" name="Rectangle: Rounded Corners 95">
                <a:extLst>
                  <a:ext uri="{FF2B5EF4-FFF2-40B4-BE49-F238E27FC236}">
                    <a16:creationId xmlns:a16="http://schemas.microsoft.com/office/drawing/2014/main" id="{0981117B-5A6B-6EE1-4107-0FA813148ED3}"/>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7" name="Rectangle: Rounded Corners 96">
                <a:extLst>
                  <a:ext uri="{FF2B5EF4-FFF2-40B4-BE49-F238E27FC236}">
                    <a16:creationId xmlns:a16="http://schemas.microsoft.com/office/drawing/2014/main" id="{0EEDF54A-0DEF-1690-4DB1-19DED72DFFD3}"/>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8" name="Rectangle: Rounded Corners 97">
                <a:extLst>
                  <a:ext uri="{FF2B5EF4-FFF2-40B4-BE49-F238E27FC236}">
                    <a16:creationId xmlns:a16="http://schemas.microsoft.com/office/drawing/2014/main" id="{AE22D70B-FDE8-6208-15F0-0AFB55AF1C28}"/>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9" name="Rectangle: Rounded Corners 98">
                <a:extLst>
                  <a:ext uri="{FF2B5EF4-FFF2-40B4-BE49-F238E27FC236}">
                    <a16:creationId xmlns:a16="http://schemas.microsoft.com/office/drawing/2014/main" id="{B478B603-4310-50BE-B5A5-53613F263504}"/>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Rectangle: Rounded Corners 99">
                <a:extLst>
                  <a:ext uri="{FF2B5EF4-FFF2-40B4-BE49-F238E27FC236}">
                    <a16:creationId xmlns:a16="http://schemas.microsoft.com/office/drawing/2014/main" id="{7FCCF138-4CFB-760E-A28C-EDDEEF2A3FD7}"/>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1" name="Group 100">
              <a:extLst>
                <a:ext uri="{FF2B5EF4-FFF2-40B4-BE49-F238E27FC236}">
                  <a16:creationId xmlns:a16="http://schemas.microsoft.com/office/drawing/2014/main" id="{8F629686-C51F-7A7C-12E6-0DF87C6130B4}"/>
                </a:ext>
              </a:extLst>
            </p:cNvPr>
            <p:cNvGrpSpPr/>
            <p:nvPr/>
          </p:nvGrpSpPr>
          <p:grpSpPr>
            <a:xfrm rot="5400000">
              <a:off x="7790520" y="2385472"/>
              <a:ext cx="208216" cy="149633"/>
              <a:chOff x="508000" y="3403388"/>
              <a:chExt cx="441593" cy="317347"/>
            </a:xfrm>
          </p:grpSpPr>
          <p:sp>
            <p:nvSpPr>
              <p:cNvPr id="102" name="Rectangle: Rounded Corners 101">
                <a:extLst>
                  <a:ext uri="{FF2B5EF4-FFF2-40B4-BE49-F238E27FC236}">
                    <a16:creationId xmlns:a16="http://schemas.microsoft.com/office/drawing/2014/main" id="{7CB68AA9-C428-D193-B990-D4E4B1E322ED}"/>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 name="Rectangle: Rounded Corners 102">
                <a:extLst>
                  <a:ext uri="{FF2B5EF4-FFF2-40B4-BE49-F238E27FC236}">
                    <a16:creationId xmlns:a16="http://schemas.microsoft.com/office/drawing/2014/main" id="{6E3CA706-82AF-7D35-3B84-3A2BD423DA1A}"/>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 name="Rectangle: Rounded Corners 103">
                <a:extLst>
                  <a:ext uri="{FF2B5EF4-FFF2-40B4-BE49-F238E27FC236}">
                    <a16:creationId xmlns:a16="http://schemas.microsoft.com/office/drawing/2014/main" id="{20C9AC96-5E16-9322-CCCF-08006DE3CCC7}"/>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 name="Rectangle: Rounded Corners 104">
                <a:extLst>
                  <a:ext uri="{FF2B5EF4-FFF2-40B4-BE49-F238E27FC236}">
                    <a16:creationId xmlns:a16="http://schemas.microsoft.com/office/drawing/2014/main" id="{66CF73B3-F28E-6B81-7A89-A7D960D35D80}"/>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6" name="Rectangle: Rounded Corners 105">
                <a:extLst>
                  <a:ext uri="{FF2B5EF4-FFF2-40B4-BE49-F238E27FC236}">
                    <a16:creationId xmlns:a16="http://schemas.microsoft.com/office/drawing/2014/main" id="{637CE2D9-3FDE-B71D-136A-8D62D6BA469E}"/>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7" name="Rectangle: Rounded Corners 106">
                <a:extLst>
                  <a:ext uri="{FF2B5EF4-FFF2-40B4-BE49-F238E27FC236}">
                    <a16:creationId xmlns:a16="http://schemas.microsoft.com/office/drawing/2014/main" id="{9F048F83-61DF-AA71-6525-21A1FBD79375}"/>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8" name="Group 107">
              <a:extLst>
                <a:ext uri="{FF2B5EF4-FFF2-40B4-BE49-F238E27FC236}">
                  <a16:creationId xmlns:a16="http://schemas.microsoft.com/office/drawing/2014/main" id="{4D530078-F29F-1713-CBB9-A63235609950}"/>
                </a:ext>
              </a:extLst>
            </p:cNvPr>
            <p:cNvGrpSpPr/>
            <p:nvPr/>
          </p:nvGrpSpPr>
          <p:grpSpPr>
            <a:xfrm rot="2923499">
              <a:off x="8333445" y="2115962"/>
              <a:ext cx="208216" cy="149633"/>
              <a:chOff x="508000" y="3403388"/>
              <a:chExt cx="441593" cy="317347"/>
            </a:xfrm>
          </p:grpSpPr>
          <p:sp>
            <p:nvSpPr>
              <p:cNvPr id="109" name="Rectangle: Rounded Corners 108">
                <a:extLst>
                  <a:ext uri="{FF2B5EF4-FFF2-40B4-BE49-F238E27FC236}">
                    <a16:creationId xmlns:a16="http://schemas.microsoft.com/office/drawing/2014/main" id="{3AEC2B8C-0F18-A98A-A180-4ADB1116B881}"/>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Rectangle: Rounded Corners 109">
                <a:extLst>
                  <a:ext uri="{FF2B5EF4-FFF2-40B4-BE49-F238E27FC236}">
                    <a16:creationId xmlns:a16="http://schemas.microsoft.com/office/drawing/2014/main" id="{B1C72991-E27A-2487-5F98-3C08D5E756B0}"/>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 name="Rectangle: Rounded Corners 110">
                <a:extLst>
                  <a:ext uri="{FF2B5EF4-FFF2-40B4-BE49-F238E27FC236}">
                    <a16:creationId xmlns:a16="http://schemas.microsoft.com/office/drawing/2014/main" id="{DD5A1115-B689-E2F9-C2C3-971F21A81CFE}"/>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 name="Rectangle: Rounded Corners 111">
                <a:extLst>
                  <a:ext uri="{FF2B5EF4-FFF2-40B4-BE49-F238E27FC236}">
                    <a16:creationId xmlns:a16="http://schemas.microsoft.com/office/drawing/2014/main" id="{9F65119C-F09F-7B1A-695A-D51E5074CA77}"/>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 name="Rectangle: Rounded Corners 112">
                <a:extLst>
                  <a:ext uri="{FF2B5EF4-FFF2-40B4-BE49-F238E27FC236}">
                    <a16:creationId xmlns:a16="http://schemas.microsoft.com/office/drawing/2014/main" id="{39B3B6CD-9030-066F-9C60-68FC44DCF15F}"/>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4" name="Rectangle: Rounded Corners 113">
                <a:extLst>
                  <a:ext uri="{FF2B5EF4-FFF2-40B4-BE49-F238E27FC236}">
                    <a16:creationId xmlns:a16="http://schemas.microsoft.com/office/drawing/2014/main" id="{4E99F6E3-4EF0-CE3A-1F74-840DFB289099}"/>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15" name="Group 114">
              <a:extLst>
                <a:ext uri="{FF2B5EF4-FFF2-40B4-BE49-F238E27FC236}">
                  <a16:creationId xmlns:a16="http://schemas.microsoft.com/office/drawing/2014/main" id="{CFD0CD23-BCCF-B2F2-B38D-5438E5AE7B85}"/>
                </a:ext>
              </a:extLst>
            </p:cNvPr>
            <p:cNvGrpSpPr/>
            <p:nvPr/>
          </p:nvGrpSpPr>
          <p:grpSpPr>
            <a:xfrm rot="7154034">
              <a:off x="9514545" y="2668913"/>
              <a:ext cx="208216" cy="149633"/>
              <a:chOff x="508000" y="3403388"/>
              <a:chExt cx="441593" cy="317347"/>
            </a:xfrm>
          </p:grpSpPr>
          <p:sp>
            <p:nvSpPr>
              <p:cNvPr id="116" name="Rectangle: Rounded Corners 115">
                <a:extLst>
                  <a:ext uri="{FF2B5EF4-FFF2-40B4-BE49-F238E27FC236}">
                    <a16:creationId xmlns:a16="http://schemas.microsoft.com/office/drawing/2014/main" id="{A6112476-B064-50A4-17AE-E71F8A4187A2}"/>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7" name="Rectangle: Rounded Corners 116">
                <a:extLst>
                  <a:ext uri="{FF2B5EF4-FFF2-40B4-BE49-F238E27FC236}">
                    <a16:creationId xmlns:a16="http://schemas.microsoft.com/office/drawing/2014/main" id="{AECD066D-43FF-0787-371D-DFE706153FF5}"/>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8" name="Rectangle: Rounded Corners 117">
                <a:extLst>
                  <a:ext uri="{FF2B5EF4-FFF2-40B4-BE49-F238E27FC236}">
                    <a16:creationId xmlns:a16="http://schemas.microsoft.com/office/drawing/2014/main" id="{EBC846D4-E914-9930-1381-0E52E8154459}"/>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9" name="Rectangle: Rounded Corners 118">
                <a:extLst>
                  <a:ext uri="{FF2B5EF4-FFF2-40B4-BE49-F238E27FC236}">
                    <a16:creationId xmlns:a16="http://schemas.microsoft.com/office/drawing/2014/main" id="{D1091836-1753-9AF4-09B1-402436AAE1F2}"/>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0" name="Rectangle: Rounded Corners 119">
                <a:extLst>
                  <a:ext uri="{FF2B5EF4-FFF2-40B4-BE49-F238E27FC236}">
                    <a16:creationId xmlns:a16="http://schemas.microsoft.com/office/drawing/2014/main" id="{60D2A850-F5D6-B486-A54C-DF4D1F2476AD}"/>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1" name="Rectangle: Rounded Corners 120">
                <a:extLst>
                  <a:ext uri="{FF2B5EF4-FFF2-40B4-BE49-F238E27FC236}">
                    <a16:creationId xmlns:a16="http://schemas.microsoft.com/office/drawing/2014/main" id="{BBEBFF2A-7436-CA3D-9048-37C937E81F1A}"/>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22" name="Group 121">
              <a:extLst>
                <a:ext uri="{FF2B5EF4-FFF2-40B4-BE49-F238E27FC236}">
                  <a16:creationId xmlns:a16="http://schemas.microsoft.com/office/drawing/2014/main" id="{EBC33D93-50F0-E82E-EB3A-6534B516E3FA}"/>
                </a:ext>
              </a:extLst>
            </p:cNvPr>
            <p:cNvGrpSpPr/>
            <p:nvPr/>
          </p:nvGrpSpPr>
          <p:grpSpPr>
            <a:xfrm rot="8846581">
              <a:off x="9673878" y="3537080"/>
              <a:ext cx="208216" cy="149633"/>
              <a:chOff x="508000" y="3403388"/>
              <a:chExt cx="441593" cy="317347"/>
            </a:xfrm>
          </p:grpSpPr>
          <p:sp>
            <p:nvSpPr>
              <p:cNvPr id="123" name="Rectangle: Rounded Corners 122">
                <a:extLst>
                  <a:ext uri="{FF2B5EF4-FFF2-40B4-BE49-F238E27FC236}">
                    <a16:creationId xmlns:a16="http://schemas.microsoft.com/office/drawing/2014/main" id="{86865C9A-9B3F-9B14-BFFB-A3837C0CC0C6}"/>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4" name="Rectangle: Rounded Corners 123">
                <a:extLst>
                  <a:ext uri="{FF2B5EF4-FFF2-40B4-BE49-F238E27FC236}">
                    <a16:creationId xmlns:a16="http://schemas.microsoft.com/office/drawing/2014/main" id="{EB63FEF3-7D70-9CB7-4AC8-EC4EDEA82B73}"/>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5" name="Rectangle: Rounded Corners 124">
                <a:extLst>
                  <a:ext uri="{FF2B5EF4-FFF2-40B4-BE49-F238E27FC236}">
                    <a16:creationId xmlns:a16="http://schemas.microsoft.com/office/drawing/2014/main" id="{10C2BDFF-01D7-C0E0-B92B-8B431FD07A0A}"/>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6" name="Rectangle: Rounded Corners 125">
                <a:extLst>
                  <a:ext uri="{FF2B5EF4-FFF2-40B4-BE49-F238E27FC236}">
                    <a16:creationId xmlns:a16="http://schemas.microsoft.com/office/drawing/2014/main" id="{14F32406-0B01-E9CC-0322-50D25A4CABFA}"/>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7" name="Rectangle: Rounded Corners 126">
                <a:extLst>
                  <a:ext uri="{FF2B5EF4-FFF2-40B4-BE49-F238E27FC236}">
                    <a16:creationId xmlns:a16="http://schemas.microsoft.com/office/drawing/2014/main" id="{1D8C9499-8756-9904-D53C-F757FF116B9E}"/>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8" name="Rectangle: Rounded Corners 127">
                <a:extLst>
                  <a:ext uri="{FF2B5EF4-FFF2-40B4-BE49-F238E27FC236}">
                    <a16:creationId xmlns:a16="http://schemas.microsoft.com/office/drawing/2014/main" id="{5831007D-F837-0B38-E5EF-BFE774AE7893}"/>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29" name="Group 128">
              <a:extLst>
                <a:ext uri="{FF2B5EF4-FFF2-40B4-BE49-F238E27FC236}">
                  <a16:creationId xmlns:a16="http://schemas.microsoft.com/office/drawing/2014/main" id="{9344D73C-827E-9A07-BDB7-B1AA4475EE85}"/>
                </a:ext>
              </a:extLst>
            </p:cNvPr>
            <p:cNvGrpSpPr/>
            <p:nvPr/>
          </p:nvGrpSpPr>
          <p:grpSpPr>
            <a:xfrm rot="13946396">
              <a:off x="9511222" y="3813377"/>
              <a:ext cx="208216" cy="149633"/>
              <a:chOff x="508000" y="3403388"/>
              <a:chExt cx="441593" cy="317347"/>
            </a:xfrm>
          </p:grpSpPr>
          <p:sp>
            <p:nvSpPr>
              <p:cNvPr id="130" name="Rectangle: Rounded Corners 129">
                <a:extLst>
                  <a:ext uri="{FF2B5EF4-FFF2-40B4-BE49-F238E27FC236}">
                    <a16:creationId xmlns:a16="http://schemas.microsoft.com/office/drawing/2014/main" id="{9CBE53ED-BA06-4FB4-C328-AD79780B8905}"/>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1" name="Rectangle: Rounded Corners 130">
                <a:extLst>
                  <a:ext uri="{FF2B5EF4-FFF2-40B4-BE49-F238E27FC236}">
                    <a16:creationId xmlns:a16="http://schemas.microsoft.com/office/drawing/2014/main" id="{670893D3-E7FB-9A61-27A4-1B5E264D460A}"/>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2" name="Rectangle: Rounded Corners 131">
                <a:extLst>
                  <a:ext uri="{FF2B5EF4-FFF2-40B4-BE49-F238E27FC236}">
                    <a16:creationId xmlns:a16="http://schemas.microsoft.com/office/drawing/2014/main" id="{BB3ADF96-17E6-B269-24FD-798E5BA006BE}"/>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3" name="Rectangle: Rounded Corners 132">
                <a:extLst>
                  <a:ext uri="{FF2B5EF4-FFF2-40B4-BE49-F238E27FC236}">
                    <a16:creationId xmlns:a16="http://schemas.microsoft.com/office/drawing/2014/main" id="{67BC80F7-1412-1EF1-84AF-35A4192E0CE5}"/>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4" name="Rectangle: Rounded Corners 133">
                <a:extLst>
                  <a:ext uri="{FF2B5EF4-FFF2-40B4-BE49-F238E27FC236}">
                    <a16:creationId xmlns:a16="http://schemas.microsoft.com/office/drawing/2014/main" id="{459850B6-C559-70BB-474B-4B067B99EA60}"/>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 name="Rectangle: Rounded Corners 134">
                <a:extLst>
                  <a:ext uri="{FF2B5EF4-FFF2-40B4-BE49-F238E27FC236}">
                    <a16:creationId xmlns:a16="http://schemas.microsoft.com/office/drawing/2014/main" id="{4A92293D-D85B-AF64-5F84-46CFCB443896}"/>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6" name="Group 135">
              <a:extLst>
                <a:ext uri="{FF2B5EF4-FFF2-40B4-BE49-F238E27FC236}">
                  <a16:creationId xmlns:a16="http://schemas.microsoft.com/office/drawing/2014/main" id="{A937D7B5-8F78-C1C1-8618-D508889D662A}"/>
                </a:ext>
              </a:extLst>
            </p:cNvPr>
            <p:cNvGrpSpPr/>
            <p:nvPr/>
          </p:nvGrpSpPr>
          <p:grpSpPr>
            <a:xfrm rot="16200000">
              <a:off x="8982797" y="4271995"/>
              <a:ext cx="208216" cy="149633"/>
              <a:chOff x="508000" y="3403388"/>
              <a:chExt cx="441593" cy="317347"/>
            </a:xfrm>
          </p:grpSpPr>
          <p:sp>
            <p:nvSpPr>
              <p:cNvPr id="137" name="Rectangle: Rounded Corners 136">
                <a:extLst>
                  <a:ext uri="{FF2B5EF4-FFF2-40B4-BE49-F238E27FC236}">
                    <a16:creationId xmlns:a16="http://schemas.microsoft.com/office/drawing/2014/main" id="{DD803F01-5DB0-6D1F-0D40-D922DA522EDB}"/>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8" name="Rectangle: Rounded Corners 137">
                <a:extLst>
                  <a:ext uri="{FF2B5EF4-FFF2-40B4-BE49-F238E27FC236}">
                    <a16:creationId xmlns:a16="http://schemas.microsoft.com/office/drawing/2014/main" id="{47366E16-8F4B-CE06-6C3B-B14ED56ADF6A}"/>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9" name="Rectangle: Rounded Corners 138">
                <a:extLst>
                  <a:ext uri="{FF2B5EF4-FFF2-40B4-BE49-F238E27FC236}">
                    <a16:creationId xmlns:a16="http://schemas.microsoft.com/office/drawing/2014/main" id="{812513FF-ECD9-C9A8-24DA-56F17CDE0B30}"/>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0" name="Rectangle: Rounded Corners 139">
                <a:extLst>
                  <a:ext uri="{FF2B5EF4-FFF2-40B4-BE49-F238E27FC236}">
                    <a16:creationId xmlns:a16="http://schemas.microsoft.com/office/drawing/2014/main" id="{E0D2CDDC-B06A-C828-8617-072D91FBCE99}"/>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1" name="Rectangle: Rounded Corners 140">
                <a:extLst>
                  <a:ext uri="{FF2B5EF4-FFF2-40B4-BE49-F238E27FC236}">
                    <a16:creationId xmlns:a16="http://schemas.microsoft.com/office/drawing/2014/main" id="{EDDE13C4-1BBE-D380-6D4C-5BA9624506EC}"/>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2" name="Rectangle: Rounded Corners 141">
                <a:extLst>
                  <a:ext uri="{FF2B5EF4-FFF2-40B4-BE49-F238E27FC236}">
                    <a16:creationId xmlns:a16="http://schemas.microsoft.com/office/drawing/2014/main" id="{CAE5C646-4D25-CECB-4B34-B7637E209C2E}"/>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43" name="Group 142">
              <a:extLst>
                <a:ext uri="{FF2B5EF4-FFF2-40B4-BE49-F238E27FC236}">
                  <a16:creationId xmlns:a16="http://schemas.microsoft.com/office/drawing/2014/main" id="{176C2D92-4C4C-7CF9-14B9-11FB014050A0}"/>
                </a:ext>
              </a:extLst>
            </p:cNvPr>
            <p:cNvGrpSpPr/>
            <p:nvPr/>
          </p:nvGrpSpPr>
          <p:grpSpPr>
            <a:xfrm rot="16200000">
              <a:off x="8039822" y="4307451"/>
              <a:ext cx="208216" cy="149633"/>
              <a:chOff x="508000" y="3403388"/>
              <a:chExt cx="441593" cy="317347"/>
            </a:xfrm>
          </p:grpSpPr>
          <p:sp>
            <p:nvSpPr>
              <p:cNvPr id="144" name="Rectangle: Rounded Corners 143">
                <a:extLst>
                  <a:ext uri="{FF2B5EF4-FFF2-40B4-BE49-F238E27FC236}">
                    <a16:creationId xmlns:a16="http://schemas.microsoft.com/office/drawing/2014/main" id="{28ECB610-8856-B2E0-CD01-30A86EF27AC1}"/>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5" name="Rectangle: Rounded Corners 144">
                <a:extLst>
                  <a:ext uri="{FF2B5EF4-FFF2-40B4-BE49-F238E27FC236}">
                    <a16:creationId xmlns:a16="http://schemas.microsoft.com/office/drawing/2014/main" id="{8E0B035F-740A-5F0E-1689-43FA034E9F11}"/>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6" name="Rectangle: Rounded Corners 145">
                <a:extLst>
                  <a:ext uri="{FF2B5EF4-FFF2-40B4-BE49-F238E27FC236}">
                    <a16:creationId xmlns:a16="http://schemas.microsoft.com/office/drawing/2014/main" id="{DD16FB04-819D-6C19-9A0F-DAB427AB08D7}"/>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7" name="Rectangle: Rounded Corners 146">
                <a:extLst>
                  <a:ext uri="{FF2B5EF4-FFF2-40B4-BE49-F238E27FC236}">
                    <a16:creationId xmlns:a16="http://schemas.microsoft.com/office/drawing/2014/main" id="{C51C89F7-8963-A45D-CAFC-8CAEE0C6D246}"/>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8" name="Rectangle: Rounded Corners 147">
                <a:extLst>
                  <a:ext uri="{FF2B5EF4-FFF2-40B4-BE49-F238E27FC236}">
                    <a16:creationId xmlns:a16="http://schemas.microsoft.com/office/drawing/2014/main" id="{F9CA5D04-B6DD-49CA-38C9-65BCBA5810F4}"/>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9" name="Rectangle: Rounded Corners 148">
                <a:extLst>
                  <a:ext uri="{FF2B5EF4-FFF2-40B4-BE49-F238E27FC236}">
                    <a16:creationId xmlns:a16="http://schemas.microsoft.com/office/drawing/2014/main" id="{878F0A1B-2330-62A2-AD63-EECF8C62D817}"/>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0" name="Group 149">
              <a:extLst>
                <a:ext uri="{FF2B5EF4-FFF2-40B4-BE49-F238E27FC236}">
                  <a16:creationId xmlns:a16="http://schemas.microsoft.com/office/drawing/2014/main" id="{F5813970-B159-6B1E-4ADC-45C4D9566DB5}"/>
                </a:ext>
              </a:extLst>
            </p:cNvPr>
            <p:cNvGrpSpPr/>
            <p:nvPr/>
          </p:nvGrpSpPr>
          <p:grpSpPr>
            <a:xfrm rot="13977938">
              <a:off x="7052229" y="3658776"/>
              <a:ext cx="208216" cy="149633"/>
              <a:chOff x="508000" y="3403388"/>
              <a:chExt cx="441593" cy="317347"/>
            </a:xfrm>
          </p:grpSpPr>
          <p:sp>
            <p:nvSpPr>
              <p:cNvPr id="151" name="Rectangle: Rounded Corners 150">
                <a:extLst>
                  <a:ext uri="{FF2B5EF4-FFF2-40B4-BE49-F238E27FC236}">
                    <a16:creationId xmlns:a16="http://schemas.microsoft.com/office/drawing/2014/main" id="{76104548-E450-CDB0-5CDD-211273A91F6E}"/>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2" name="Rectangle: Rounded Corners 151">
                <a:extLst>
                  <a:ext uri="{FF2B5EF4-FFF2-40B4-BE49-F238E27FC236}">
                    <a16:creationId xmlns:a16="http://schemas.microsoft.com/office/drawing/2014/main" id="{7F0A7781-045B-DAE0-C9A7-AC338734EA09}"/>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3" name="Rectangle: Rounded Corners 152">
                <a:extLst>
                  <a:ext uri="{FF2B5EF4-FFF2-40B4-BE49-F238E27FC236}">
                    <a16:creationId xmlns:a16="http://schemas.microsoft.com/office/drawing/2014/main" id="{FABE1C15-35BC-7A10-50E7-63165E857BD2}"/>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4" name="Rectangle: Rounded Corners 153">
                <a:extLst>
                  <a:ext uri="{FF2B5EF4-FFF2-40B4-BE49-F238E27FC236}">
                    <a16:creationId xmlns:a16="http://schemas.microsoft.com/office/drawing/2014/main" id="{352D9874-C373-F6EC-42D4-FB422282E20C}"/>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5" name="Rectangle: Rounded Corners 154">
                <a:extLst>
                  <a:ext uri="{FF2B5EF4-FFF2-40B4-BE49-F238E27FC236}">
                    <a16:creationId xmlns:a16="http://schemas.microsoft.com/office/drawing/2014/main" id="{DC4E4A8D-69BC-33A2-9D41-366E7C284BAB}"/>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Rectangle: Rounded Corners 155">
                <a:extLst>
                  <a:ext uri="{FF2B5EF4-FFF2-40B4-BE49-F238E27FC236}">
                    <a16:creationId xmlns:a16="http://schemas.microsoft.com/office/drawing/2014/main" id="{FA1A9952-8006-E9C2-73C1-1587A2D6D3AD}"/>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7" name="Group 156">
              <a:extLst>
                <a:ext uri="{FF2B5EF4-FFF2-40B4-BE49-F238E27FC236}">
                  <a16:creationId xmlns:a16="http://schemas.microsoft.com/office/drawing/2014/main" id="{F1C62C1E-0508-5F57-7553-592B60F8A0FB}"/>
                </a:ext>
              </a:extLst>
            </p:cNvPr>
            <p:cNvGrpSpPr/>
            <p:nvPr/>
          </p:nvGrpSpPr>
          <p:grpSpPr>
            <a:xfrm rot="13977938">
              <a:off x="10097304" y="3078058"/>
              <a:ext cx="208216" cy="149633"/>
              <a:chOff x="508000" y="3403388"/>
              <a:chExt cx="441593" cy="317347"/>
            </a:xfrm>
          </p:grpSpPr>
          <p:sp>
            <p:nvSpPr>
              <p:cNvPr id="158" name="Rectangle: Rounded Corners 157">
                <a:extLst>
                  <a:ext uri="{FF2B5EF4-FFF2-40B4-BE49-F238E27FC236}">
                    <a16:creationId xmlns:a16="http://schemas.microsoft.com/office/drawing/2014/main" id="{1F83DC54-025B-5986-05BB-6FD2626F4500}"/>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9" name="Rectangle: Rounded Corners 158">
                <a:extLst>
                  <a:ext uri="{FF2B5EF4-FFF2-40B4-BE49-F238E27FC236}">
                    <a16:creationId xmlns:a16="http://schemas.microsoft.com/office/drawing/2014/main" id="{5A354244-A398-CC8B-7E99-3D4C4A736AEE}"/>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0" name="Rectangle: Rounded Corners 159">
                <a:extLst>
                  <a:ext uri="{FF2B5EF4-FFF2-40B4-BE49-F238E27FC236}">
                    <a16:creationId xmlns:a16="http://schemas.microsoft.com/office/drawing/2014/main" id="{219C9CAE-1316-71B6-F2B6-2D8924A2486A}"/>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1" name="Rectangle: Rounded Corners 160">
                <a:extLst>
                  <a:ext uri="{FF2B5EF4-FFF2-40B4-BE49-F238E27FC236}">
                    <a16:creationId xmlns:a16="http://schemas.microsoft.com/office/drawing/2014/main" id="{00DB0ED3-D8E1-2DC0-21DC-0D0A1B469A6B}"/>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2" name="Rectangle: Rounded Corners 161">
                <a:extLst>
                  <a:ext uri="{FF2B5EF4-FFF2-40B4-BE49-F238E27FC236}">
                    <a16:creationId xmlns:a16="http://schemas.microsoft.com/office/drawing/2014/main" id="{BEEBDB78-AA25-CAB9-1D43-E1096B86E4E6}"/>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3" name="Rectangle: Rounded Corners 162">
                <a:extLst>
                  <a:ext uri="{FF2B5EF4-FFF2-40B4-BE49-F238E27FC236}">
                    <a16:creationId xmlns:a16="http://schemas.microsoft.com/office/drawing/2014/main" id="{57356426-D3AC-FBA0-6CD2-0442B692436B}"/>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4" name="Group 163">
              <a:extLst>
                <a:ext uri="{FF2B5EF4-FFF2-40B4-BE49-F238E27FC236}">
                  <a16:creationId xmlns:a16="http://schemas.microsoft.com/office/drawing/2014/main" id="{612F4098-C741-9DD0-2418-F6F34BCBA9D2}"/>
                </a:ext>
              </a:extLst>
            </p:cNvPr>
            <p:cNvGrpSpPr/>
            <p:nvPr/>
          </p:nvGrpSpPr>
          <p:grpSpPr>
            <a:xfrm rot="16200000">
              <a:off x="10221200" y="3832151"/>
              <a:ext cx="208216" cy="149633"/>
              <a:chOff x="508000" y="3403388"/>
              <a:chExt cx="441593" cy="317347"/>
            </a:xfrm>
          </p:grpSpPr>
          <p:sp>
            <p:nvSpPr>
              <p:cNvPr id="165" name="Rectangle: Rounded Corners 164">
                <a:extLst>
                  <a:ext uri="{FF2B5EF4-FFF2-40B4-BE49-F238E27FC236}">
                    <a16:creationId xmlns:a16="http://schemas.microsoft.com/office/drawing/2014/main" id="{D173363C-68CE-279C-358E-AA117C217523}"/>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6" name="Rectangle: Rounded Corners 165">
                <a:extLst>
                  <a:ext uri="{FF2B5EF4-FFF2-40B4-BE49-F238E27FC236}">
                    <a16:creationId xmlns:a16="http://schemas.microsoft.com/office/drawing/2014/main" id="{5772ADCD-4163-DB1B-214D-6F1ADD7F128E}"/>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7" name="Rectangle: Rounded Corners 166">
                <a:extLst>
                  <a:ext uri="{FF2B5EF4-FFF2-40B4-BE49-F238E27FC236}">
                    <a16:creationId xmlns:a16="http://schemas.microsoft.com/office/drawing/2014/main" id="{EC369922-766D-36B1-97AE-5EC3A5C9C086}"/>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8" name="Rectangle: Rounded Corners 167">
                <a:extLst>
                  <a:ext uri="{FF2B5EF4-FFF2-40B4-BE49-F238E27FC236}">
                    <a16:creationId xmlns:a16="http://schemas.microsoft.com/office/drawing/2014/main" id="{10BF453F-D736-B005-5D71-EAB5BFD564B4}"/>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9" name="Rectangle: Rounded Corners 168">
                <a:extLst>
                  <a:ext uri="{FF2B5EF4-FFF2-40B4-BE49-F238E27FC236}">
                    <a16:creationId xmlns:a16="http://schemas.microsoft.com/office/drawing/2014/main" id="{1AA4FCA4-061F-D7C6-353F-29991ADD8371}"/>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0" name="Rectangle: Rounded Corners 169">
                <a:extLst>
                  <a:ext uri="{FF2B5EF4-FFF2-40B4-BE49-F238E27FC236}">
                    <a16:creationId xmlns:a16="http://schemas.microsoft.com/office/drawing/2014/main" id="{8D40E0F6-0C71-5A6A-A91A-684144811674}"/>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171" name="Multiplication Sign 170">
              <a:extLst>
                <a:ext uri="{FF2B5EF4-FFF2-40B4-BE49-F238E27FC236}">
                  <a16:creationId xmlns:a16="http://schemas.microsoft.com/office/drawing/2014/main" id="{4F049215-E2F5-610C-1A59-06A5340C6597}"/>
                </a:ext>
              </a:extLst>
            </p:cNvPr>
            <p:cNvSpPr/>
            <p:nvPr/>
          </p:nvSpPr>
          <p:spPr>
            <a:xfrm>
              <a:off x="8134556" y="3812720"/>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2" name="Multiplication Sign 171">
              <a:extLst>
                <a:ext uri="{FF2B5EF4-FFF2-40B4-BE49-F238E27FC236}">
                  <a16:creationId xmlns:a16="http://schemas.microsoft.com/office/drawing/2014/main" id="{6610CAC0-3AA1-1F7D-9746-E4C1375BCB5D}"/>
                </a:ext>
              </a:extLst>
            </p:cNvPr>
            <p:cNvSpPr/>
            <p:nvPr/>
          </p:nvSpPr>
          <p:spPr>
            <a:xfrm>
              <a:off x="7903384" y="3387218"/>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3" name="Multiplication Sign 172">
              <a:extLst>
                <a:ext uri="{FF2B5EF4-FFF2-40B4-BE49-F238E27FC236}">
                  <a16:creationId xmlns:a16="http://schemas.microsoft.com/office/drawing/2014/main" id="{A92A2C8E-1635-7CC2-9703-2F45A9AD069E}"/>
                </a:ext>
              </a:extLst>
            </p:cNvPr>
            <p:cNvSpPr/>
            <p:nvPr/>
          </p:nvSpPr>
          <p:spPr>
            <a:xfrm>
              <a:off x="7867545" y="3092005"/>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4" name="Multiplication Sign 173">
              <a:extLst>
                <a:ext uri="{FF2B5EF4-FFF2-40B4-BE49-F238E27FC236}">
                  <a16:creationId xmlns:a16="http://schemas.microsoft.com/office/drawing/2014/main" id="{A0C5F475-A70B-CFF9-6A64-8AECD22FA3DD}"/>
                </a:ext>
              </a:extLst>
            </p:cNvPr>
            <p:cNvSpPr/>
            <p:nvPr/>
          </p:nvSpPr>
          <p:spPr>
            <a:xfrm>
              <a:off x="8016687" y="2768404"/>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5" name="Multiplication Sign 174">
              <a:extLst>
                <a:ext uri="{FF2B5EF4-FFF2-40B4-BE49-F238E27FC236}">
                  <a16:creationId xmlns:a16="http://schemas.microsoft.com/office/drawing/2014/main" id="{2CE36CD1-6543-B10C-938C-6DC05E754F31}"/>
                </a:ext>
              </a:extLst>
            </p:cNvPr>
            <p:cNvSpPr/>
            <p:nvPr/>
          </p:nvSpPr>
          <p:spPr>
            <a:xfrm>
              <a:off x="8490822" y="2540527"/>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Multiplication Sign 175">
              <a:extLst>
                <a:ext uri="{FF2B5EF4-FFF2-40B4-BE49-F238E27FC236}">
                  <a16:creationId xmlns:a16="http://schemas.microsoft.com/office/drawing/2014/main" id="{0CC47098-000D-2599-6752-4CE0E16AB394}"/>
                </a:ext>
              </a:extLst>
            </p:cNvPr>
            <p:cNvSpPr/>
            <p:nvPr/>
          </p:nvSpPr>
          <p:spPr>
            <a:xfrm>
              <a:off x="9263131" y="2941420"/>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7" name="Multiplication Sign 176">
              <a:extLst>
                <a:ext uri="{FF2B5EF4-FFF2-40B4-BE49-F238E27FC236}">
                  <a16:creationId xmlns:a16="http://schemas.microsoft.com/office/drawing/2014/main" id="{EDAC3B8D-CFD4-21AC-F5F8-7129DF5E23D4}"/>
                </a:ext>
              </a:extLst>
            </p:cNvPr>
            <p:cNvSpPr/>
            <p:nvPr/>
          </p:nvSpPr>
          <p:spPr>
            <a:xfrm>
              <a:off x="9218657" y="3472395"/>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8" name="Multiplication Sign 177">
              <a:extLst>
                <a:ext uri="{FF2B5EF4-FFF2-40B4-BE49-F238E27FC236}">
                  <a16:creationId xmlns:a16="http://schemas.microsoft.com/office/drawing/2014/main" id="{D5D85E7B-65A3-F0E7-3DF6-07569A564C0E}"/>
                </a:ext>
              </a:extLst>
            </p:cNvPr>
            <p:cNvSpPr/>
            <p:nvPr/>
          </p:nvSpPr>
          <p:spPr>
            <a:xfrm>
              <a:off x="8867249" y="3804816"/>
              <a:ext cx="298285" cy="252251"/>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9" name="Multiplication Sign 178">
              <a:extLst>
                <a:ext uri="{FF2B5EF4-FFF2-40B4-BE49-F238E27FC236}">
                  <a16:creationId xmlns:a16="http://schemas.microsoft.com/office/drawing/2014/main" id="{E5C9C2C6-B95F-C3E5-B93A-6A01CB5C5618}"/>
                </a:ext>
              </a:extLst>
            </p:cNvPr>
            <p:cNvSpPr/>
            <p:nvPr/>
          </p:nvSpPr>
          <p:spPr>
            <a:xfrm>
              <a:off x="8527424" y="3000668"/>
              <a:ext cx="622404" cy="526349"/>
            </a:xfrm>
            <a:prstGeom prst="mathMultiply">
              <a:avLst/>
            </a:prstGeom>
            <a:solidFill>
              <a:srgbClr val="FF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0731265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8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D2990-5C89-3D58-D48F-02533718B269}"/>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FB348C62-0A01-6D26-3E42-47AEA664B3E4}"/>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Trastuzumab inactive in HER2-non-amplified tumors</a:t>
            </a:r>
          </a:p>
        </p:txBody>
      </p:sp>
      <p:sp>
        <p:nvSpPr>
          <p:cNvPr id="17" name="Content Placeholder 2">
            <a:extLst>
              <a:ext uri="{FF2B5EF4-FFF2-40B4-BE49-F238E27FC236}">
                <a16:creationId xmlns:a16="http://schemas.microsoft.com/office/drawing/2014/main" id="{0E8B6E03-55E9-F3B3-445C-144C2A7AEA2E}"/>
              </a:ext>
            </a:extLst>
          </p:cNvPr>
          <p:cNvSpPr>
            <a:spLocks noGrp="1"/>
          </p:cNvSpPr>
          <p:nvPr/>
        </p:nvSpPr>
        <p:spPr>
          <a:xfrm>
            <a:off x="495126" y="1390921"/>
            <a:ext cx="4939023" cy="4722495"/>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Trastuzumab monotherapy with limited to no activity in HER2 non-amplified breast cancer</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Trastuzumab + chemotherapy with no PFS or OS benefit in adjuvant setting for HER2 IHC 1+ or 2+ breast cancer (NSABP-47)</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1" i="0" u="none" strike="noStrike" kern="1200" cap="none" spc="0" normalizeH="0" baseline="0" noProof="0" dirty="0">
                <a:ln>
                  <a:noFill/>
                </a:ln>
                <a:solidFill>
                  <a:srgbClr val="000000"/>
                </a:solidFill>
                <a:effectLst/>
                <a:uLnTx/>
                <a:uFillTx/>
                <a:latin typeface="Arial" panose="020B0604020202020204"/>
                <a:ea typeface="+mn-ea"/>
                <a:cs typeface="+mn-cs"/>
              </a:rPr>
              <a:t>Conclusion</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HER2 non-amplified breast cancers not “addicted” to HER2 signaling and therefore insensitive to HER2-directed therapies</a:t>
            </a:r>
          </a:p>
        </p:txBody>
      </p:sp>
      <p:pic>
        <p:nvPicPr>
          <p:cNvPr id="7" name="Picture 6">
            <a:extLst>
              <a:ext uri="{FF2B5EF4-FFF2-40B4-BE49-F238E27FC236}">
                <a16:creationId xmlns:a16="http://schemas.microsoft.com/office/drawing/2014/main" id="{4A202EC6-00F0-0BC4-F664-B5200653EAB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984708" y="1299130"/>
            <a:ext cx="5594316" cy="1836172"/>
          </a:xfrm>
          <a:prstGeom prst="rect">
            <a:avLst/>
          </a:prstGeom>
        </p:spPr>
      </p:pic>
      <p:sp>
        <p:nvSpPr>
          <p:cNvPr id="10" name="TextBox 9">
            <a:extLst>
              <a:ext uri="{FF2B5EF4-FFF2-40B4-BE49-F238E27FC236}">
                <a16:creationId xmlns:a16="http://schemas.microsoft.com/office/drawing/2014/main" id="{82E123C3-F363-C06D-17B9-FDCDAAB48386}"/>
              </a:ext>
            </a:extLst>
          </p:cNvPr>
          <p:cNvSpPr txBox="1"/>
          <p:nvPr/>
        </p:nvSpPr>
        <p:spPr>
          <a:xfrm>
            <a:off x="9316094" y="2881386"/>
            <a:ext cx="238078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Mass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Clin Breast Cancer</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2005</a:t>
            </a:r>
          </a:p>
        </p:txBody>
      </p:sp>
      <p:pic>
        <p:nvPicPr>
          <p:cNvPr id="9" name="Picture 8">
            <a:extLst>
              <a:ext uri="{FF2B5EF4-FFF2-40B4-BE49-F238E27FC236}">
                <a16:creationId xmlns:a16="http://schemas.microsoft.com/office/drawing/2014/main" id="{D573C5EC-35FE-3BFA-444E-1062BD4550B9}"/>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5434149" y="3822983"/>
            <a:ext cx="6374674" cy="2322337"/>
          </a:xfrm>
          <a:prstGeom prst="rect">
            <a:avLst/>
          </a:prstGeom>
        </p:spPr>
      </p:pic>
      <p:sp>
        <p:nvSpPr>
          <p:cNvPr id="11" name="TextBox 10">
            <a:extLst>
              <a:ext uri="{FF2B5EF4-FFF2-40B4-BE49-F238E27FC236}">
                <a16:creationId xmlns:a16="http://schemas.microsoft.com/office/drawing/2014/main" id="{EA2A4483-EF38-8168-7B68-B2F1F9DFF109}"/>
              </a:ext>
            </a:extLst>
          </p:cNvPr>
          <p:cNvSpPr txBox="1"/>
          <p:nvPr/>
        </p:nvSpPr>
        <p:spPr>
          <a:xfrm>
            <a:off x="5811261" y="3399027"/>
            <a:ext cx="5620449" cy="338554"/>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n-ea"/>
                <a:cs typeface="+mn-cs"/>
              </a:rPr>
              <a:t>PFS and OS for chemotherapy + trastuzumab in NSABP-47</a:t>
            </a:r>
          </a:p>
        </p:txBody>
      </p:sp>
      <p:sp>
        <p:nvSpPr>
          <p:cNvPr id="12" name="TextBox 11">
            <a:extLst>
              <a:ext uri="{FF2B5EF4-FFF2-40B4-BE49-F238E27FC236}">
                <a16:creationId xmlns:a16="http://schemas.microsoft.com/office/drawing/2014/main" id="{6DF28C29-6682-346B-CBED-7215DDF220B6}"/>
              </a:ext>
            </a:extLst>
          </p:cNvPr>
          <p:cNvSpPr txBox="1"/>
          <p:nvPr/>
        </p:nvSpPr>
        <p:spPr>
          <a:xfrm>
            <a:off x="9442369" y="6100569"/>
            <a:ext cx="2494594"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Fehrenbacher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J Clin Oncol</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2019</a:t>
            </a:r>
          </a:p>
        </p:txBody>
      </p:sp>
      <p:sp>
        <p:nvSpPr>
          <p:cNvPr id="13" name="Rectangle 12">
            <a:extLst>
              <a:ext uri="{FF2B5EF4-FFF2-40B4-BE49-F238E27FC236}">
                <a16:creationId xmlns:a16="http://schemas.microsoft.com/office/drawing/2014/main" id="{4C29BCB3-D8D1-6493-78F3-C1563EA2909C}"/>
              </a:ext>
            </a:extLst>
          </p:cNvPr>
          <p:cNvSpPr/>
          <p:nvPr/>
        </p:nvSpPr>
        <p:spPr>
          <a:xfrm>
            <a:off x="6792686" y="1959429"/>
            <a:ext cx="3091543" cy="92195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AFE6CF64-DACF-87A1-3D85-CF3978E72051}"/>
              </a:ext>
            </a:extLst>
          </p:cNvPr>
          <p:cNvSpPr txBox="1"/>
          <p:nvPr/>
        </p:nvSpPr>
        <p:spPr>
          <a:xfrm>
            <a:off x="1879568" y="5304734"/>
            <a:ext cx="851469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HER2-“positive” as HER2-amplified (IHC 3+ or 2+ and positive by FISH) as the biomarker for trastuzumab activity </a:t>
            </a:r>
          </a:p>
        </p:txBody>
      </p:sp>
    </p:spTree>
    <p:extLst>
      <p:ext uri="{BB962C8B-B14F-4D97-AF65-F5344CB8AC3E}">
        <p14:creationId xmlns:p14="http://schemas.microsoft.com/office/powerpoint/2010/main" val="22935266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2"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117E2B-3C3E-135E-500C-C0FAFD2A899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27999996-0921-655A-6D71-5CBF46E44D92}"/>
              </a:ext>
            </a:extLst>
          </p:cNvPr>
          <p:cNvSpPr txBox="1">
            <a:spLocks/>
          </p:cNvSpPr>
          <p:nvPr/>
        </p:nvSpPr>
        <p:spPr>
          <a:xfrm>
            <a:off x="685799" y="424895"/>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HER2 expression as a vulnerability for antibody-drug conjugates, independent of HER2 addiction/amplification</a:t>
            </a:r>
          </a:p>
        </p:txBody>
      </p:sp>
      <p:pic>
        <p:nvPicPr>
          <p:cNvPr id="15" name="Picture 14">
            <a:extLst>
              <a:ext uri="{FF2B5EF4-FFF2-40B4-BE49-F238E27FC236}">
                <a16:creationId xmlns:a16="http://schemas.microsoft.com/office/drawing/2014/main" id="{81A00AE5-0815-947B-AF15-8929AFDBE7BE}"/>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t="19186" b="13387"/>
          <a:stretch>
            <a:fillRect/>
          </a:stretch>
        </p:blipFill>
        <p:spPr>
          <a:xfrm>
            <a:off x="1868160" y="2362576"/>
            <a:ext cx="3171200" cy="2580641"/>
          </a:xfrm>
          <a:prstGeom prst="rect">
            <a:avLst/>
          </a:prstGeom>
        </p:spPr>
      </p:pic>
      <p:pic>
        <p:nvPicPr>
          <p:cNvPr id="18" name="Picture 17">
            <a:extLst>
              <a:ext uri="{FF2B5EF4-FFF2-40B4-BE49-F238E27FC236}">
                <a16:creationId xmlns:a16="http://schemas.microsoft.com/office/drawing/2014/main" id="{3732AD2A-4D5C-56E9-B872-2312ECA9B140}"/>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t="14139" b="15001"/>
          <a:stretch>
            <a:fillRect/>
          </a:stretch>
        </p:blipFill>
        <p:spPr>
          <a:xfrm>
            <a:off x="7152640" y="2162652"/>
            <a:ext cx="3171200" cy="2763520"/>
          </a:xfrm>
          <a:prstGeom prst="rect">
            <a:avLst/>
          </a:prstGeom>
        </p:spPr>
      </p:pic>
      <p:sp>
        <p:nvSpPr>
          <p:cNvPr id="19" name="Rectangle 18">
            <a:extLst>
              <a:ext uri="{FF2B5EF4-FFF2-40B4-BE49-F238E27FC236}">
                <a16:creationId xmlns:a16="http://schemas.microsoft.com/office/drawing/2014/main" id="{B0CC2D6D-CC08-A117-7AD3-E4AFB77D4EDC}"/>
              </a:ext>
            </a:extLst>
          </p:cNvPr>
          <p:cNvSpPr/>
          <p:nvPr/>
        </p:nvSpPr>
        <p:spPr>
          <a:xfrm>
            <a:off x="1939280" y="1567195"/>
            <a:ext cx="3171200" cy="5954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HER2-non-amplified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cancer cell</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0" name="Rectangle 19">
            <a:extLst>
              <a:ext uri="{FF2B5EF4-FFF2-40B4-BE49-F238E27FC236}">
                <a16:creationId xmlns:a16="http://schemas.microsoft.com/office/drawing/2014/main" id="{0EFE00DD-3EF2-73C5-4FF0-799B37C86436}"/>
              </a:ext>
            </a:extLst>
          </p:cNvPr>
          <p:cNvSpPr/>
          <p:nvPr/>
        </p:nvSpPr>
        <p:spPr>
          <a:xfrm>
            <a:off x="7152640" y="1567195"/>
            <a:ext cx="3171200" cy="59545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HER2-amplified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cancer cell</a:t>
            </a:r>
            <a:endPar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1" name="TextBox 20">
            <a:extLst>
              <a:ext uri="{FF2B5EF4-FFF2-40B4-BE49-F238E27FC236}">
                <a16:creationId xmlns:a16="http://schemas.microsoft.com/office/drawing/2014/main" id="{1B13C9B1-E85A-24F2-D229-D3397D49161D}"/>
              </a:ext>
            </a:extLst>
          </p:cNvPr>
          <p:cNvSpPr txBox="1"/>
          <p:nvPr/>
        </p:nvSpPr>
        <p:spPr>
          <a:xfrm>
            <a:off x="1371601" y="4994778"/>
            <a:ext cx="4164318" cy="10002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HER2-non-addicted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Cell growth and survival are </a:t>
            </a: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independent</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of HER2 signaling</a:t>
            </a:r>
          </a:p>
        </p:txBody>
      </p:sp>
      <p:sp>
        <p:nvSpPr>
          <p:cNvPr id="22" name="TextBox 21">
            <a:extLst>
              <a:ext uri="{FF2B5EF4-FFF2-40B4-BE49-F238E27FC236}">
                <a16:creationId xmlns:a16="http://schemas.microsoft.com/office/drawing/2014/main" id="{60EDCC02-6DB8-FB3B-76BF-3764122D43AB}"/>
              </a:ext>
            </a:extLst>
          </p:cNvPr>
          <p:cNvSpPr txBox="1"/>
          <p:nvPr/>
        </p:nvSpPr>
        <p:spPr>
          <a:xfrm>
            <a:off x="6656081" y="4995430"/>
            <a:ext cx="4164318" cy="10002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HER2-addicted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Cell growth and survival are </a:t>
            </a:r>
            <a:r>
              <a:rPr kumimoji="0" lang="en-US" sz="1800" b="1" i="0" u="none" strike="noStrike" kern="1200" cap="none" spc="0" normalizeH="0" baseline="0" noProof="0" dirty="0">
                <a:ln>
                  <a:noFill/>
                </a:ln>
                <a:solidFill>
                  <a:srgbClr val="FF0000"/>
                </a:solidFill>
                <a:effectLst/>
                <a:uLnTx/>
                <a:uFillTx/>
                <a:latin typeface="Arial" panose="020B0604020202020204"/>
                <a:ea typeface="+mn-ea"/>
                <a:cs typeface="+mn-cs"/>
              </a:rPr>
              <a:t>dependent</a:t>
            </a: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 on HER2 signaling</a:t>
            </a:r>
          </a:p>
        </p:txBody>
      </p:sp>
      <p:sp>
        <p:nvSpPr>
          <p:cNvPr id="23" name="TextBox 22">
            <a:extLst>
              <a:ext uri="{FF2B5EF4-FFF2-40B4-BE49-F238E27FC236}">
                <a16:creationId xmlns:a16="http://schemas.microsoft.com/office/drawing/2014/main" id="{08A6008B-EC62-D610-7AB5-3657D292A411}"/>
              </a:ext>
            </a:extLst>
          </p:cNvPr>
          <p:cNvSpPr txBox="1"/>
          <p:nvPr/>
        </p:nvSpPr>
        <p:spPr>
          <a:xfrm>
            <a:off x="9505916" y="6433105"/>
            <a:ext cx="2427268"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Images adapted from BioRender.com</a:t>
            </a:r>
          </a:p>
        </p:txBody>
      </p:sp>
      <p:grpSp>
        <p:nvGrpSpPr>
          <p:cNvPr id="27" name="Group 26">
            <a:extLst>
              <a:ext uri="{FF2B5EF4-FFF2-40B4-BE49-F238E27FC236}">
                <a16:creationId xmlns:a16="http://schemas.microsoft.com/office/drawing/2014/main" id="{DC2540F4-8F92-BA32-89BE-59C206465A4C}"/>
              </a:ext>
            </a:extLst>
          </p:cNvPr>
          <p:cNvGrpSpPr/>
          <p:nvPr/>
        </p:nvGrpSpPr>
        <p:grpSpPr>
          <a:xfrm rot="16200000">
            <a:off x="528015" y="2710098"/>
            <a:ext cx="429683" cy="308788"/>
            <a:chOff x="508000" y="3403388"/>
            <a:chExt cx="441593" cy="317347"/>
          </a:xfrm>
        </p:grpSpPr>
        <p:cxnSp>
          <p:nvCxnSpPr>
            <p:cNvPr id="13" name="Straight Connector 12">
              <a:extLst>
                <a:ext uri="{FF2B5EF4-FFF2-40B4-BE49-F238E27FC236}">
                  <a16:creationId xmlns:a16="http://schemas.microsoft.com/office/drawing/2014/main" id="{0E18FC80-E065-EB43-93D8-9EE7FD76B5B2}"/>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C9CE3FE-27B2-158E-2E22-268B884FAF7B}"/>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5" name="Rectangle: Rounded Corners 4">
              <a:extLst>
                <a:ext uri="{FF2B5EF4-FFF2-40B4-BE49-F238E27FC236}">
                  <a16:creationId xmlns:a16="http://schemas.microsoft.com/office/drawing/2014/main" id="{2D8DE988-4592-8596-B639-964C364F773D}"/>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 name="Rectangle: Rounded Corners 5">
              <a:extLst>
                <a:ext uri="{FF2B5EF4-FFF2-40B4-BE49-F238E27FC236}">
                  <a16:creationId xmlns:a16="http://schemas.microsoft.com/office/drawing/2014/main" id="{F244C5E8-EDB1-EE94-D207-358EE3D31AD7}"/>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Rounded Corners 6">
              <a:extLst>
                <a:ext uri="{FF2B5EF4-FFF2-40B4-BE49-F238E27FC236}">
                  <a16:creationId xmlns:a16="http://schemas.microsoft.com/office/drawing/2014/main" id="{BB116767-55CD-3D45-0129-592B5473FFFA}"/>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Rounded Corners 7">
              <a:extLst>
                <a:ext uri="{FF2B5EF4-FFF2-40B4-BE49-F238E27FC236}">
                  <a16:creationId xmlns:a16="http://schemas.microsoft.com/office/drawing/2014/main" id="{6B0ABFF9-9413-C3E0-1172-EE08C66F20B8}"/>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 name="Rectangle: Rounded Corners 8">
              <a:extLst>
                <a:ext uri="{FF2B5EF4-FFF2-40B4-BE49-F238E27FC236}">
                  <a16:creationId xmlns:a16="http://schemas.microsoft.com/office/drawing/2014/main" id="{790C8090-E348-00A4-4DC4-FC8EB8414F96}"/>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 name="Rectangle: Rounded Corners 10">
              <a:extLst>
                <a:ext uri="{FF2B5EF4-FFF2-40B4-BE49-F238E27FC236}">
                  <a16:creationId xmlns:a16="http://schemas.microsoft.com/office/drawing/2014/main" id="{0C6AF63B-D6B4-2605-5C63-C8DF58C982EC}"/>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 name="Star: 12 Points 24">
              <a:extLst>
                <a:ext uri="{FF2B5EF4-FFF2-40B4-BE49-F238E27FC236}">
                  <a16:creationId xmlns:a16="http://schemas.microsoft.com/office/drawing/2014/main" id="{22A13842-C3EC-C064-D630-372BC3830B14}"/>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 name="Star: 12 Points 25">
              <a:extLst>
                <a:ext uri="{FF2B5EF4-FFF2-40B4-BE49-F238E27FC236}">
                  <a16:creationId xmlns:a16="http://schemas.microsoft.com/office/drawing/2014/main" id="{F430DA15-2AC8-6478-FF02-C87E7CDCAE19}"/>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
        <p:nvSpPr>
          <p:cNvPr id="28" name="TextBox 27">
            <a:extLst>
              <a:ext uri="{FF2B5EF4-FFF2-40B4-BE49-F238E27FC236}">
                <a16:creationId xmlns:a16="http://schemas.microsoft.com/office/drawing/2014/main" id="{0FF4C06A-7F08-5F3A-8A8B-46BCBF813C61}"/>
              </a:ext>
            </a:extLst>
          </p:cNvPr>
          <p:cNvSpPr txBox="1"/>
          <p:nvPr/>
        </p:nvSpPr>
        <p:spPr>
          <a:xfrm>
            <a:off x="72894" y="2373529"/>
            <a:ext cx="1548373"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HER2-directed ADC</a:t>
            </a:r>
          </a:p>
        </p:txBody>
      </p:sp>
      <p:grpSp>
        <p:nvGrpSpPr>
          <p:cNvPr id="29" name="Group 28">
            <a:extLst>
              <a:ext uri="{FF2B5EF4-FFF2-40B4-BE49-F238E27FC236}">
                <a16:creationId xmlns:a16="http://schemas.microsoft.com/office/drawing/2014/main" id="{0DC8488A-42B9-B305-EFBB-C86079FAC064}"/>
              </a:ext>
            </a:extLst>
          </p:cNvPr>
          <p:cNvGrpSpPr/>
          <p:nvPr/>
        </p:nvGrpSpPr>
        <p:grpSpPr>
          <a:xfrm rot="485201">
            <a:off x="2203047" y="3378012"/>
            <a:ext cx="200854" cy="144342"/>
            <a:chOff x="508000" y="3403388"/>
            <a:chExt cx="441593" cy="317347"/>
          </a:xfrm>
        </p:grpSpPr>
        <p:cxnSp>
          <p:nvCxnSpPr>
            <p:cNvPr id="30" name="Straight Connector 29">
              <a:extLst>
                <a:ext uri="{FF2B5EF4-FFF2-40B4-BE49-F238E27FC236}">
                  <a16:creationId xmlns:a16="http://schemas.microsoft.com/office/drawing/2014/main" id="{51348094-05EE-7287-E44E-E5FC249912B6}"/>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34396DA2-78EF-5FD8-2605-7358EDBA2D0A}"/>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32" name="Rectangle: Rounded Corners 31">
              <a:extLst>
                <a:ext uri="{FF2B5EF4-FFF2-40B4-BE49-F238E27FC236}">
                  <a16:creationId xmlns:a16="http://schemas.microsoft.com/office/drawing/2014/main" id="{8AC4E8F7-173D-8FDC-F032-D818B018A91D}"/>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Rounded Corners 32">
              <a:extLst>
                <a:ext uri="{FF2B5EF4-FFF2-40B4-BE49-F238E27FC236}">
                  <a16:creationId xmlns:a16="http://schemas.microsoft.com/office/drawing/2014/main" id="{08B0152D-FF0B-84A3-C361-DBB12276200E}"/>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Rectangle: Rounded Corners 33">
              <a:extLst>
                <a:ext uri="{FF2B5EF4-FFF2-40B4-BE49-F238E27FC236}">
                  <a16:creationId xmlns:a16="http://schemas.microsoft.com/office/drawing/2014/main" id="{1AA44443-1149-2122-BF35-72BFE066C9C6}"/>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5" name="Rectangle: Rounded Corners 34">
              <a:extLst>
                <a:ext uri="{FF2B5EF4-FFF2-40B4-BE49-F238E27FC236}">
                  <a16:creationId xmlns:a16="http://schemas.microsoft.com/office/drawing/2014/main" id="{4C6CD03B-F7DA-8835-E8E5-08DEEEF3264A}"/>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6" name="Rectangle: Rounded Corners 35">
              <a:extLst>
                <a:ext uri="{FF2B5EF4-FFF2-40B4-BE49-F238E27FC236}">
                  <a16:creationId xmlns:a16="http://schemas.microsoft.com/office/drawing/2014/main" id="{DE17F854-559C-0AE1-FDFF-C53AE3856CF3}"/>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7" name="Rectangle: Rounded Corners 36">
              <a:extLst>
                <a:ext uri="{FF2B5EF4-FFF2-40B4-BE49-F238E27FC236}">
                  <a16:creationId xmlns:a16="http://schemas.microsoft.com/office/drawing/2014/main" id="{C9F04A5C-D735-D375-AC79-2FA2B32DC5C3}"/>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8" name="Star: 12 Points 37">
              <a:extLst>
                <a:ext uri="{FF2B5EF4-FFF2-40B4-BE49-F238E27FC236}">
                  <a16:creationId xmlns:a16="http://schemas.microsoft.com/office/drawing/2014/main" id="{92A6557E-8DDE-7FF8-8E7E-CFEACFC0AAEF}"/>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9" name="Star: 12 Points 38">
              <a:extLst>
                <a:ext uri="{FF2B5EF4-FFF2-40B4-BE49-F238E27FC236}">
                  <a16:creationId xmlns:a16="http://schemas.microsoft.com/office/drawing/2014/main" id="{73398376-2569-AB6F-75B6-23D059A6C9D1}"/>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40" name="Group 39">
            <a:extLst>
              <a:ext uri="{FF2B5EF4-FFF2-40B4-BE49-F238E27FC236}">
                <a16:creationId xmlns:a16="http://schemas.microsoft.com/office/drawing/2014/main" id="{331AF6E1-6D62-E6F9-B486-9F3347EB1543}"/>
              </a:ext>
            </a:extLst>
          </p:cNvPr>
          <p:cNvGrpSpPr/>
          <p:nvPr/>
        </p:nvGrpSpPr>
        <p:grpSpPr>
          <a:xfrm rot="19225787">
            <a:off x="1767733" y="3735240"/>
            <a:ext cx="200854" cy="144342"/>
            <a:chOff x="508000" y="3403388"/>
            <a:chExt cx="441593" cy="317347"/>
          </a:xfrm>
        </p:grpSpPr>
        <p:cxnSp>
          <p:nvCxnSpPr>
            <p:cNvPr id="41" name="Straight Connector 40">
              <a:extLst>
                <a:ext uri="{FF2B5EF4-FFF2-40B4-BE49-F238E27FC236}">
                  <a16:creationId xmlns:a16="http://schemas.microsoft.com/office/drawing/2014/main" id="{53C4C772-0597-7645-EE7E-28DEC4E24B3F}"/>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2A6351EE-A069-B78B-95D9-BA99387559F1}"/>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43" name="Rectangle: Rounded Corners 42">
              <a:extLst>
                <a:ext uri="{FF2B5EF4-FFF2-40B4-BE49-F238E27FC236}">
                  <a16:creationId xmlns:a16="http://schemas.microsoft.com/office/drawing/2014/main" id="{F700C9C1-B9AA-72B5-C30D-0666633678FB}"/>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4" name="Rectangle: Rounded Corners 43">
              <a:extLst>
                <a:ext uri="{FF2B5EF4-FFF2-40B4-BE49-F238E27FC236}">
                  <a16:creationId xmlns:a16="http://schemas.microsoft.com/office/drawing/2014/main" id="{A9CE3342-B317-6428-CE27-C8166631220D}"/>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5" name="Rectangle: Rounded Corners 44">
              <a:extLst>
                <a:ext uri="{FF2B5EF4-FFF2-40B4-BE49-F238E27FC236}">
                  <a16:creationId xmlns:a16="http://schemas.microsoft.com/office/drawing/2014/main" id="{B51E9657-CFB3-8CBB-69A5-DACDAE00ECEF}"/>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6" name="Rectangle: Rounded Corners 45">
              <a:extLst>
                <a:ext uri="{FF2B5EF4-FFF2-40B4-BE49-F238E27FC236}">
                  <a16:creationId xmlns:a16="http://schemas.microsoft.com/office/drawing/2014/main" id="{0052404B-088F-C0CF-F088-112DDA186521}"/>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7" name="Rectangle: Rounded Corners 46">
              <a:extLst>
                <a:ext uri="{FF2B5EF4-FFF2-40B4-BE49-F238E27FC236}">
                  <a16:creationId xmlns:a16="http://schemas.microsoft.com/office/drawing/2014/main" id="{82422DE8-E473-8106-D4E4-6EDC2409677D}"/>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8" name="Rectangle: Rounded Corners 47">
              <a:extLst>
                <a:ext uri="{FF2B5EF4-FFF2-40B4-BE49-F238E27FC236}">
                  <a16:creationId xmlns:a16="http://schemas.microsoft.com/office/drawing/2014/main" id="{7E193120-8456-C7C4-E16E-C7AC6C5CA2B2}"/>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49" name="Star: 12 Points 48">
              <a:extLst>
                <a:ext uri="{FF2B5EF4-FFF2-40B4-BE49-F238E27FC236}">
                  <a16:creationId xmlns:a16="http://schemas.microsoft.com/office/drawing/2014/main" id="{84ECC6A1-DEAD-EE50-9B11-84C14A0D6E06}"/>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0" name="Star: 12 Points 49">
              <a:extLst>
                <a:ext uri="{FF2B5EF4-FFF2-40B4-BE49-F238E27FC236}">
                  <a16:creationId xmlns:a16="http://schemas.microsoft.com/office/drawing/2014/main" id="{AF292C7F-B972-E81E-F74E-94AB8A8B2E15}"/>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51" name="Group 50">
            <a:extLst>
              <a:ext uri="{FF2B5EF4-FFF2-40B4-BE49-F238E27FC236}">
                <a16:creationId xmlns:a16="http://schemas.microsoft.com/office/drawing/2014/main" id="{6D1BCDF0-1A81-0872-4BCF-D65374AC844A}"/>
              </a:ext>
            </a:extLst>
          </p:cNvPr>
          <p:cNvGrpSpPr/>
          <p:nvPr/>
        </p:nvGrpSpPr>
        <p:grpSpPr>
          <a:xfrm rot="19225787">
            <a:off x="2354932" y="2784254"/>
            <a:ext cx="200854" cy="144342"/>
            <a:chOff x="508000" y="3403388"/>
            <a:chExt cx="441593" cy="317347"/>
          </a:xfrm>
        </p:grpSpPr>
        <p:cxnSp>
          <p:nvCxnSpPr>
            <p:cNvPr id="52" name="Straight Connector 51">
              <a:extLst>
                <a:ext uri="{FF2B5EF4-FFF2-40B4-BE49-F238E27FC236}">
                  <a16:creationId xmlns:a16="http://schemas.microsoft.com/office/drawing/2014/main" id="{4254EB2E-7EB0-88F5-AAB4-1CA8BB9F81BC}"/>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16BAA685-B7AE-D5A1-1FE3-4AA5321F0533}"/>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54" name="Rectangle: Rounded Corners 53">
              <a:extLst>
                <a:ext uri="{FF2B5EF4-FFF2-40B4-BE49-F238E27FC236}">
                  <a16:creationId xmlns:a16="http://schemas.microsoft.com/office/drawing/2014/main" id="{FD660D22-8521-F5D2-7638-58DC3F2562BF}"/>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5" name="Rectangle: Rounded Corners 54">
              <a:extLst>
                <a:ext uri="{FF2B5EF4-FFF2-40B4-BE49-F238E27FC236}">
                  <a16:creationId xmlns:a16="http://schemas.microsoft.com/office/drawing/2014/main" id="{50F00206-3C10-7847-FD32-A4F572E88335}"/>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6" name="Rectangle: Rounded Corners 55">
              <a:extLst>
                <a:ext uri="{FF2B5EF4-FFF2-40B4-BE49-F238E27FC236}">
                  <a16:creationId xmlns:a16="http://schemas.microsoft.com/office/drawing/2014/main" id="{ECEC7299-2FC3-BB12-86BB-47B4834478FD}"/>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7" name="Rectangle: Rounded Corners 56">
              <a:extLst>
                <a:ext uri="{FF2B5EF4-FFF2-40B4-BE49-F238E27FC236}">
                  <a16:creationId xmlns:a16="http://schemas.microsoft.com/office/drawing/2014/main" id="{88C4DE11-F5F9-40AA-003D-15E95C8D8884}"/>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8" name="Rectangle: Rounded Corners 57">
              <a:extLst>
                <a:ext uri="{FF2B5EF4-FFF2-40B4-BE49-F238E27FC236}">
                  <a16:creationId xmlns:a16="http://schemas.microsoft.com/office/drawing/2014/main" id="{E3DA3C2F-95B0-3002-E1C7-C94F4B54DC2F}"/>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59" name="Rectangle: Rounded Corners 58">
              <a:extLst>
                <a:ext uri="{FF2B5EF4-FFF2-40B4-BE49-F238E27FC236}">
                  <a16:creationId xmlns:a16="http://schemas.microsoft.com/office/drawing/2014/main" id="{3730781F-975A-6673-2B66-A0AAFC5D3B78}"/>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0" name="Star: 12 Points 59">
              <a:extLst>
                <a:ext uri="{FF2B5EF4-FFF2-40B4-BE49-F238E27FC236}">
                  <a16:creationId xmlns:a16="http://schemas.microsoft.com/office/drawing/2014/main" id="{393C2EC2-7A16-D571-CEA0-630368132625}"/>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1" name="Star: 12 Points 60">
              <a:extLst>
                <a:ext uri="{FF2B5EF4-FFF2-40B4-BE49-F238E27FC236}">
                  <a16:creationId xmlns:a16="http://schemas.microsoft.com/office/drawing/2014/main" id="{2E3183F3-F21B-0D76-FB88-3174D996849B}"/>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62" name="Group 61">
            <a:extLst>
              <a:ext uri="{FF2B5EF4-FFF2-40B4-BE49-F238E27FC236}">
                <a16:creationId xmlns:a16="http://schemas.microsoft.com/office/drawing/2014/main" id="{0E3A14A2-0961-AFCB-333A-AA2BACAC09BE}"/>
              </a:ext>
            </a:extLst>
          </p:cNvPr>
          <p:cNvGrpSpPr/>
          <p:nvPr/>
        </p:nvGrpSpPr>
        <p:grpSpPr>
          <a:xfrm rot="2388317">
            <a:off x="3131175" y="2261778"/>
            <a:ext cx="200854" cy="144342"/>
            <a:chOff x="508000" y="3403388"/>
            <a:chExt cx="441593" cy="317347"/>
          </a:xfrm>
        </p:grpSpPr>
        <p:cxnSp>
          <p:nvCxnSpPr>
            <p:cNvPr id="63" name="Straight Connector 62">
              <a:extLst>
                <a:ext uri="{FF2B5EF4-FFF2-40B4-BE49-F238E27FC236}">
                  <a16:creationId xmlns:a16="http://schemas.microsoft.com/office/drawing/2014/main" id="{4CF547D3-A479-1354-7296-4EEAE25342D5}"/>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BA378CA2-1F73-B5F9-DFFF-CD1F7285D401}"/>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65" name="Rectangle: Rounded Corners 64">
              <a:extLst>
                <a:ext uri="{FF2B5EF4-FFF2-40B4-BE49-F238E27FC236}">
                  <a16:creationId xmlns:a16="http://schemas.microsoft.com/office/drawing/2014/main" id="{F27ABD91-C78F-48F7-B829-82D4B2588B60}"/>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6" name="Rectangle: Rounded Corners 65">
              <a:extLst>
                <a:ext uri="{FF2B5EF4-FFF2-40B4-BE49-F238E27FC236}">
                  <a16:creationId xmlns:a16="http://schemas.microsoft.com/office/drawing/2014/main" id="{0794F3C6-1B25-65E0-1D1E-A8569368B230}"/>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7" name="Rectangle: Rounded Corners 66">
              <a:extLst>
                <a:ext uri="{FF2B5EF4-FFF2-40B4-BE49-F238E27FC236}">
                  <a16:creationId xmlns:a16="http://schemas.microsoft.com/office/drawing/2014/main" id="{25A7F04E-8EA6-7384-1F1D-7C25DFA4905B}"/>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8" name="Rectangle: Rounded Corners 67">
              <a:extLst>
                <a:ext uri="{FF2B5EF4-FFF2-40B4-BE49-F238E27FC236}">
                  <a16:creationId xmlns:a16="http://schemas.microsoft.com/office/drawing/2014/main" id="{5C680FEF-5BF0-38B5-9AAB-AA09CAFE367C}"/>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69" name="Rectangle: Rounded Corners 68">
              <a:extLst>
                <a:ext uri="{FF2B5EF4-FFF2-40B4-BE49-F238E27FC236}">
                  <a16:creationId xmlns:a16="http://schemas.microsoft.com/office/drawing/2014/main" id="{9D0ED3C7-3DDB-F5B9-4A2F-3411E05B0A23}"/>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0" name="Rectangle: Rounded Corners 69">
              <a:extLst>
                <a:ext uri="{FF2B5EF4-FFF2-40B4-BE49-F238E27FC236}">
                  <a16:creationId xmlns:a16="http://schemas.microsoft.com/office/drawing/2014/main" id="{7A2C242B-3F3F-A208-7ED0-1D29DD899841}"/>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1" name="Star: 12 Points 70">
              <a:extLst>
                <a:ext uri="{FF2B5EF4-FFF2-40B4-BE49-F238E27FC236}">
                  <a16:creationId xmlns:a16="http://schemas.microsoft.com/office/drawing/2014/main" id="{47505898-BA54-7780-6741-BBE6EF4621D4}"/>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2" name="Star: 12 Points 71">
              <a:extLst>
                <a:ext uri="{FF2B5EF4-FFF2-40B4-BE49-F238E27FC236}">
                  <a16:creationId xmlns:a16="http://schemas.microsoft.com/office/drawing/2014/main" id="{F8BDBD1C-9CA2-7BC3-AA39-C00C6073C166}"/>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73" name="Group 72">
            <a:extLst>
              <a:ext uri="{FF2B5EF4-FFF2-40B4-BE49-F238E27FC236}">
                <a16:creationId xmlns:a16="http://schemas.microsoft.com/office/drawing/2014/main" id="{D98CAA7C-BEAE-53E7-B3C4-29D5505B9987}"/>
              </a:ext>
            </a:extLst>
          </p:cNvPr>
          <p:cNvGrpSpPr/>
          <p:nvPr/>
        </p:nvGrpSpPr>
        <p:grpSpPr>
          <a:xfrm rot="6945050">
            <a:off x="4044151" y="2515515"/>
            <a:ext cx="200854" cy="144342"/>
            <a:chOff x="508000" y="3403388"/>
            <a:chExt cx="441593" cy="317347"/>
          </a:xfrm>
        </p:grpSpPr>
        <p:cxnSp>
          <p:nvCxnSpPr>
            <p:cNvPr id="74" name="Straight Connector 73">
              <a:extLst>
                <a:ext uri="{FF2B5EF4-FFF2-40B4-BE49-F238E27FC236}">
                  <a16:creationId xmlns:a16="http://schemas.microsoft.com/office/drawing/2014/main" id="{46EC55DF-E63A-6CA7-1542-A9AE38172E9A}"/>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427C94DF-5864-7350-C2DA-F689FFAB2976}"/>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76" name="Rectangle: Rounded Corners 75">
              <a:extLst>
                <a:ext uri="{FF2B5EF4-FFF2-40B4-BE49-F238E27FC236}">
                  <a16:creationId xmlns:a16="http://schemas.microsoft.com/office/drawing/2014/main" id="{96920137-32D5-103B-E52D-6BBDEDA71971}"/>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7" name="Rectangle: Rounded Corners 76">
              <a:extLst>
                <a:ext uri="{FF2B5EF4-FFF2-40B4-BE49-F238E27FC236}">
                  <a16:creationId xmlns:a16="http://schemas.microsoft.com/office/drawing/2014/main" id="{49922402-9521-BA76-B726-AA4E75435FBF}"/>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8" name="Rectangle: Rounded Corners 77">
              <a:extLst>
                <a:ext uri="{FF2B5EF4-FFF2-40B4-BE49-F238E27FC236}">
                  <a16:creationId xmlns:a16="http://schemas.microsoft.com/office/drawing/2014/main" id="{F8C70D49-FBBB-F8B2-2C31-76909488AA0E}"/>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9" name="Rectangle: Rounded Corners 78">
              <a:extLst>
                <a:ext uri="{FF2B5EF4-FFF2-40B4-BE49-F238E27FC236}">
                  <a16:creationId xmlns:a16="http://schemas.microsoft.com/office/drawing/2014/main" id="{E1BC6366-48F5-EA80-0A01-0BE5D1CED59E}"/>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0" name="Rectangle: Rounded Corners 79">
              <a:extLst>
                <a:ext uri="{FF2B5EF4-FFF2-40B4-BE49-F238E27FC236}">
                  <a16:creationId xmlns:a16="http://schemas.microsoft.com/office/drawing/2014/main" id="{3F164C1C-BBE1-FBB9-DC70-E58AB7025BE1}"/>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1" name="Rectangle: Rounded Corners 80">
              <a:extLst>
                <a:ext uri="{FF2B5EF4-FFF2-40B4-BE49-F238E27FC236}">
                  <a16:creationId xmlns:a16="http://schemas.microsoft.com/office/drawing/2014/main" id="{231A00F3-2464-A1E9-3CA7-086ACEDEF2C0}"/>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2" name="Star: 12 Points 81">
              <a:extLst>
                <a:ext uri="{FF2B5EF4-FFF2-40B4-BE49-F238E27FC236}">
                  <a16:creationId xmlns:a16="http://schemas.microsoft.com/office/drawing/2014/main" id="{CF2EAA57-51A7-F7B5-3F53-BE4A382AEE57}"/>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3" name="Star: 12 Points 82">
              <a:extLst>
                <a:ext uri="{FF2B5EF4-FFF2-40B4-BE49-F238E27FC236}">
                  <a16:creationId xmlns:a16="http://schemas.microsoft.com/office/drawing/2014/main" id="{FC07BEC4-5CEF-064A-5C8C-F57A7206CA45}"/>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84" name="Group 83">
            <a:extLst>
              <a:ext uri="{FF2B5EF4-FFF2-40B4-BE49-F238E27FC236}">
                <a16:creationId xmlns:a16="http://schemas.microsoft.com/office/drawing/2014/main" id="{4E71839C-5F49-2B58-DF88-5E2BF099E1EF}"/>
              </a:ext>
            </a:extLst>
          </p:cNvPr>
          <p:cNvGrpSpPr/>
          <p:nvPr/>
        </p:nvGrpSpPr>
        <p:grpSpPr>
          <a:xfrm rot="6945050">
            <a:off x="3709440" y="4434731"/>
            <a:ext cx="200854" cy="144342"/>
            <a:chOff x="508000" y="3403388"/>
            <a:chExt cx="441593" cy="317347"/>
          </a:xfrm>
        </p:grpSpPr>
        <p:cxnSp>
          <p:nvCxnSpPr>
            <p:cNvPr id="85" name="Straight Connector 84">
              <a:extLst>
                <a:ext uri="{FF2B5EF4-FFF2-40B4-BE49-F238E27FC236}">
                  <a16:creationId xmlns:a16="http://schemas.microsoft.com/office/drawing/2014/main" id="{6E3253AB-C2D6-E1E5-B8C1-EF9D163A11A7}"/>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A06B658F-B993-FD7F-00AE-9C74CE74129D}"/>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87" name="Rectangle: Rounded Corners 86">
              <a:extLst>
                <a:ext uri="{FF2B5EF4-FFF2-40B4-BE49-F238E27FC236}">
                  <a16:creationId xmlns:a16="http://schemas.microsoft.com/office/drawing/2014/main" id="{5AFF216E-7B5C-E602-7FE0-28F29E399F1E}"/>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8" name="Rectangle: Rounded Corners 87">
              <a:extLst>
                <a:ext uri="{FF2B5EF4-FFF2-40B4-BE49-F238E27FC236}">
                  <a16:creationId xmlns:a16="http://schemas.microsoft.com/office/drawing/2014/main" id="{29E09D83-FEFE-A746-8214-F09A7A1545F4}"/>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9" name="Rectangle: Rounded Corners 88">
              <a:extLst>
                <a:ext uri="{FF2B5EF4-FFF2-40B4-BE49-F238E27FC236}">
                  <a16:creationId xmlns:a16="http://schemas.microsoft.com/office/drawing/2014/main" id="{BF0AC539-BB30-3644-0922-BF4F6B94BFCD}"/>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0" name="Rectangle: Rounded Corners 89">
              <a:extLst>
                <a:ext uri="{FF2B5EF4-FFF2-40B4-BE49-F238E27FC236}">
                  <a16:creationId xmlns:a16="http://schemas.microsoft.com/office/drawing/2014/main" id="{E98C2B44-C63F-0D73-FC0F-65350A4A770D}"/>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1" name="Rectangle: Rounded Corners 90">
              <a:extLst>
                <a:ext uri="{FF2B5EF4-FFF2-40B4-BE49-F238E27FC236}">
                  <a16:creationId xmlns:a16="http://schemas.microsoft.com/office/drawing/2014/main" id="{304AFDC2-CBC2-95CA-0DFE-4519B2FF0328}"/>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2" name="Rectangle: Rounded Corners 91">
              <a:extLst>
                <a:ext uri="{FF2B5EF4-FFF2-40B4-BE49-F238E27FC236}">
                  <a16:creationId xmlns:a16="http://schemas.microsoft.com/office/drawing/2014/main" id="{4B2C2262-7B53-AE61-5AB4-9B7FE90AD7D5}"/>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3" name="Star: 12 Points 92">
              <a:extLst>
                <a:ext uri="{FF2B5EF4-FFF2-40B4-BE49-F238E27FC236}">
                  <a16:creationId xmlns:a16="http://schemas.microsoft.com/office/drawing/2014/main" id="{47C17F9C-9BFC-F9E5-48FA-4AF5DAFB2FB6}"/>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4" name="Star: 12 Points 93">
              <a:extLst>
                <a:ext uri="{FF2B5EF4-FFF2-40B4-BE49-F238E27FC236}">
                  <a16:creationId xmlns:a16="http://schemas.microsoft.com/office/drawing/2014/main" id="{FCFE254E-EB95-2B44-A536-733DB60B7CBA}"/>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95" name="Group 94">
            <a:extLst>
              <a:ext uri="{FF2B5EF4-FFF2-40B4-BE49-F238E27FC236}">
                <a16:creationId xmlns:a16="http://schemas.microsoft.com/office/drawing/2014/main" id="{895EE397-5726-74F4-CC68-66C375AD41DF}"/>
              </a:ext>
            </a:extLst>
          </p:cNvPr>
          <p:cNvGrpSpPr/>
          <p:nvPr/>
        </p:nvGrpSpPr>
        <p:grpSpPr>
          <a:xfrm rot="6577673">
            <a:off x="4597894" y="3449248"/>
            <a:ext cx="200854" cy="144342"/>
            <a:chOff x="508000" y="3403388"/>
            <a:chExt cx="441593" cy="317347"/>
          </a:xfrm>
        </p:grpSpPr>
        <p:cxnSp>
          <p:nvCxnSpPr>
            <p:cNvPr id="96" name="Straight Connector 95">
              <a:extLst>
                <a:ext uri="{FF2B5EF4-FFF2-40B4-BE49-F238E27FC236}">
                  <a16:creationId xmlns:a16="http://schemas.microsoft.com/office/drawing/2014/main" id="{F0A66428-ED41-27BE-D3CF-06A680E0FA5E}"/>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838FFEB6-AD5F-50C2-04A7-F6B6E95BF223}"/>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98" name="Rectangle: Rounded Corners 97">
              <a:extLst>
                <a:ext uri="{FF2B5EF4-FFF2-40B4-BE49-F238E27FC236}">
                  <a16:creationId xmlns:a16="http://schemas.microsoft.com/office/drawing/2014/main" id="{C058D91B-9A93-7B8C-D668-A2E74E0D65D6}"/>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99" name="Rectangle: Rounded Corners 98">
              <a:extLst>
                <a:ext uri="{FF2B5EF4-FFF2-40B4-BE49-F238E27FC236}">
                  <a16:creationId xmlns:a16="http://schemas.microsoft.com/office/drawing/2014/main" id="{3D4F265B-E660-7A0B-FBAD-5EB751BF2867}"/>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0" name="Rectangle: Rounded Corners 99">
              <a:extLst>
                <a:ext uri="{FF2B5EF4-FFF2-40B4-BE49-F238E27FC236}">
                  <a16:creationId xmlns:a16="http://schemas.microsoft.com/office/drawing/2014/main" id="{C8E0F47C-1B51-0803-92DA-55F0476346D5}"/>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1" name="Rectangle: Rounded Corners 100">
              <a:extLst>
                <a:ext uri="{FF2B5EF4-FFF2-40B4-BE49-F238E27FC236}">
                  <a16:creationId xmlns:a16="http://schemas.microsoft.com/office/drawing/2014/main" id="{003D65E8-9A54-E19D-36DB-217A003BBBF5}"/>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2" name="Rectangle: Rounded Corners 101">
              <a:extLst>
                <a:ext uri="{FF2B5EF4-FFF2-40B4-BE49-F238E27FC236}">
                  <a16:creationId xmlns:a16="http://schemas.microsoft.com/office/drawing/2014/main" id="{B42E61BE-CB5E-A11A-4979-E1545700176D}"/>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3" name="Rectangle: Rounded Corners 102">
              <a:extLst>
                <a:ext uri="{FF2B5EF4-FFF2-40B4-BE49-F238E27FC236}">
                  <a16:creationId xmlns:a16="http://schemas.microsoft.com/office/drawing/2014/main" id="{135CA0C9-2284-DF6D-9560-14AA5E3631D9}"/>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4" name="Star: 12 Points 103">
              <a:extLst>
                <a:ext uri="{FF2B5EF4-FFF2-40B4-BE49-F238E27FC236}">
                  <a16:creationId xmlns:a16="http://schemas.microsoft.com/office/drawing/2014/main" id="{7D99951B-84E9-5BFE-F747-86FAF215F696}"/>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05" name="Star: 12 Points 104">
              <a:extLst>
                <a:ext uri="{FF2B5EF4-FFF2-40B4-BE49-F238E27FC236}">
                  <a16:creationId xmlns:a16="http://schemas.microsoft.com/office/drawing/2014/main" id="{1E6F5DEE-6A18-8AA8-A621-2EA4DE875DBB}"/>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06" name="Group 105">
            <a:extLst>
              <a:ext uri="{FF2B5EF4-FFF2-40B4-BE49-F238E27FC236}">
                <a16:creationId xmlns:a16="http://schemas.microsoft.com/office/drawing/2014/main" id="{A7631AEF-C22B-A741-9665-0909688D523B}"/>
              </a:ext>
            </a:extLst>
          </p:cNvPr>
          <p:cNvGrpSpPr/>
          <p:nvPr/>
        </p:nvGrpSpPr>
        <p:grpSpPr>
          <a:xfrm rot="12292724">
            <a:off x="2466489" y="4347617"/>
            <a:ext cx="200854" cy="144342"/>
            <a:chOff x="508000" y="3403388"/>
            <a:chExt cx="441593" cy="317347"/>
          </a:xfrm>
        </p:grpSpPr>
        <p:cxnSp>
          <p:nvCxnSpPr>
            <p:cNvPr id="107" name="Straight Connector 106">
              <a:extLst>
                <a:ext uri="{FF2B5EF4-FFF2-40B4-BE49-F238E27FC236}">
                  <a16:creationId xmlns:a16="http://schemas.microsoft.com/office/drawing/2014/main" id="{E17BF8F6-6EBE-2EF6-5743-D6B668768F8B}"/>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F8B2CE90-05F7-36A6-2E75-8D557D63AEF0}"/>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109" name="Rectangle: Rounded Corners 108">
              <a:extLst>
                <a:ext uri="{FF2B5EF4-FFF2-40B4-BE49-F238E27FC236}">
                  <a16:creationId xmlns:a16="http://schemas.microsoft.com/office/drawing/2014/main" id="{18B01140-828A-2B6E-2C27-4A9FD8C79641}"/>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0" name="Rectangle: Rounded Corners 109">
              <a:extLst>
                <a:ext uri="{FF2B5EF4-FFF2-40B4-BE49-F238E27FC236}">
                  <a16:creationId xmlns:a16="http://schemas.microsoft.com/office/drawing/2014/main" id="{B63DCC0B-5684-1537-A0CB-DB60C1865673}"/>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1" name="Rectangle: Rounded Corners 110">
              <a:extLst>
                <a:ext uri="{FF2B5EF4-FFF2-40B4-BE49-F238E27FC236}">
                  <a16:creationId xmlns:a16="http://schemas.microsoft.com/office/drawing/2014/main" id="{CB7660F0-D20B-587E-42F2-6793B954BD0A}"/>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2" name="Rectangle: Rounded Corners 111">
              <a:extLst>
                <a:ext uri="{FF2B5EF4-FFF2-40B4-BE49-F238E27FC236}">
                  <a16:creationId xmlns:a16="http://schemas.microsoft.com/office/drawing/2014/main" id="{7B524682-49E9-E2A2-B263-42270150DAD3}"/>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3" name="Rectangle: Rounded Corners 112">
              <a:extLst>
                <a:ext uri="{FF2B5EF4-FFF2-40B4-BE49-F238E27FC236}">
                  <a16:creationId xmlns:a16="http://schemas.microsoft.com/office/drawing/2014/main" id="{5A73F93E-0912-9226-A471-A1C4580E812F}"/>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4" name="Rectangle: Rounded Corners 113">
              <a:extLst>
                <a:ext uri="{FF2B5EF4-FFF2-40B4-BE49-F238E27FC236}">
                  <a16:creationId xmlns:a16="http://schemas.microsoft.com/office/drawing/2014/main" id="{CBF00270-5841-3FD3-9B85-700F141F178E}"/>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5" name="Star: 12 Points 114">
              <a:extLst>
                <a:ext uri="{FF2B5EF4-FFF2-40B4-BE49-F238E27FC236}">
                  <a16:creationId xmlns:a16="http://schemas.microsoft.com/office/drawing/2014/main" id="{3632EF94-3FF9-07ED-7F50-2E59B178CF6C}"/>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16" name="Star: 12 Points 115">
              <a:extLst>
                <a:ext uri="{FF2B5EF4-FFF2-40B4-BE49-F238E27FC236}">
                  <a16:creationId xmlns:a16="http://schemas.microsoft.com/office/drawing/2014/main" id="{B7482F2B-08CE-31DE-78FC-3ECABD45C630}"/>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28" name="Group 127">
            <a:extLst>
              <a:ext uri="{FF2B5EF4-FFF2-40B4-BE49-F238E27FC236}">
                <a16:creationId xmlns:a16="http://schemas.microsoft.com/office/drawing/2014/main" id="{6D09012C-2172-C019-61EE-FCB8A53AFA1E}"/>
              </a:ext>
            </a:extLst>
          </p:cNvPr>
          <p:cNvGrpSpPr/>
          <p:nvPr/>
        </p:nvGrpSpPr>
        <p:grpSpPr>
          <a:xfrm rot="10629190">
            <a:off x="4570657" y="4003301"/>
            <a:ext cx="200854" cy="144342"/>
            <a:chOff x="508000" y="3403388"/>
            <a:chExt cx="441593" cy="317347"/>
          </a:xfrm>
        </p:grpSpPr>
        <p:cxnSp>
          <p:nvCxnSpPr>
            <p:cNvPr id="129" name="Straight Connector 128">
              <a:extLst>
                <a:ext uri="{FF2B5EF4-FFF2-40B4-BE49-F238E27FC236}">
                  <a16:creationId xmlns:a16="http://schemas.microsoft.com/office/drawing/2014/main" id="{56EB3FBC-94A2-240C-13E9-683798C6BC18}"/>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563B835F-DDB7-6D05-939E-8D257B9F58C2}"/>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131" name="Rectangle: Rounded Corners 130">
              <a:extLst>
                <a:ext uri="{FF2B5EF4-FFF2-40B4-BE49-F238E27FC236}">
                  <a16:creationId xmlns:a16="http://schemas.microsoft.com/office/drawing/2014/main" id="{524110D2-E9AD-ED08-02AD-EAC1739A2E36}"/>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2" name="Rectangle: Rounded Corners 131">
              <a:extLst>
                <a:ext uri="{FF2B5EF4-FFF2-40B4-BE49-F238E27FC236}">
                  <a16:creationId xmlns:a16="http://schemas.microsoft.com/office/drawing/2014/main" id="{D3383C85-88DD-D12D-5593-AB202D094A36}"/>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3" name="Rectangle: Rounded Corners 132">
              <a:extLst>
                <a:ext uri="{FF2B5EF4-FFF2-40B4-BE49-F238E27FC236}">
                  <a16:creationId xmlns:a16="http://schemas.microsoft.com/office/drawing/2014/main" id="{4DF17F4C-0B16-06A4-3699-ED8029C45D41}"/>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4" name="Rectangle: Rounded Corners 133">
              <a:extLst>
                <a:ext uri="{FF2B5EF4-FFF2-40B4-BE49-F238E27FC236}">
                  <a16:creationId xmlns:a16="http://schemas.microsoft.com/office/drawing/2014/main" id="{13A69B43-20BF-EE77-AB4D-5396D0E0B7CA}"/>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5" name="Rectangle: Rounded Corners 134">
              <a:extLst>
                <a:ext uri="{FF2B5EF4-FFF2-40B4-BE49-F238E27FC236}">
                  <a16:creationId xmlns:a16="http://schemas.microsoft.com/office/drawing/2014/main" id="{F46827CD-6C75-8C30-210E-D90B5B663318}"/>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6" name="Rectangle: Rounded Corners 135">
              <a:extLst>
                <a:ext uri="{FF2B5EF4-FFF2-40B4-BE49-F238E27FC236}">
                  <a16:creationId xmlns:a16="http://schemas.microsoft.com/office/drawing/2014/main" id="{98FE153B-B14B-2BC4-8E36-FF2CC2B29622}"/>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7" name="Star: 12 Points 136">
              <a:extLst>
                <a:ext uri="{FF2B5EF4-FFF2-40B4-BE49-F238E27FC236}">
                  <a16:creationId xmlns:a16="http://schemas.microsoft.com/office/drawing/2014/main" id="{63E54B70-D089-3ED1-D8B1-C568330616D7}"/>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38" name="Star: 12 Points 137">
              <a:extLst>
                <a:ext uri="{FF2B5EF4-FFF2-40B4-BE49-F238E27FC236}">
                  <a16:creationId xmlns:a16="http://schemas.microsoft.com/office/drawing/2014/main" id="{3ED16626-085B-31E8-0FE5-246B0694F415}"/>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39" name="Group 138">
            <a:extLst>
              <a:ext uri="{FF2B5EF4-FFF2-40B4-BE49-F238E27FC236}">
                <a16:creationId xmlns:a16="http://schemas.microsoft.com/office/drawing/2014/main" id="{22F70752-229F-5D2E-5B5A-4A48D4CDC99E}"/>
              </a:ext>
            </a:extLst>
          </p:cNvPr>
          <p:cNvGrpSpPr/>
          <p:nvPr/>
        </p:nvGrpSpPr>
        <p:grpSpPr>
          <a:xfrm rot="18527447">
            <a:off x="7543168" y="3931561"/>
            <a:ext cx="200854" cy="144342"/>
            <a:chOff x="508000" y="3403388"/>
            <a:chExt cx="441593" cy="317347"/>
          </a:xfrm>
        </p:grpSpPr>
        <p:cxnSp>
          <p:nvCxnSpPr>
            <p:cNvPr id="140" name="Straight Connector 139">
              <a:extLst>
                <a:ext uri="{FF2B5EF4-FFF2-40B4-BE49-F238E27FC236}">
                  <a16:creationId xmlns:a16="http://schemas.microsoft.com/office/drawing/2014/main" id="{50E8B20D-A49A-7DE1-4A8F-94E35B5096AA}"/>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FDE2F8EB-6C1E-7345-9786-35091A8896C4}"/>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142" name="Rectangle: Rounded Corners 141">
              <a:extLst>
                <a:ext uri="{FF2B5EF4-FFF2-40B4-BE49-F238E27FC236}">
                  <a16:creationId xmlns:a16="http://schemas.microsoft.com/office/drawing/2014/main" id="{8CB64927-63B6-F8C6-DB9A-2238821AC742}"/>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3" name="Rectangle: Rounded Corners 142">
              <a:extLst>
                <a:ext uri="{FF2B5EF4-FFF2-40B4-BE49-F238E27FC236}">
                  <a16:creationId xmlns:a16="http://schemas.microsoft.com/office/drawing/2014/main" id="{06D1C738-AB6F-CA9A-01A7-F2245401061A}"/>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4" name="Rectangle: Rounded Corners 143">
              <a:extLst>
                <a:ext uri="{FF2B5EF4-FFF2-40B4-BE49-F238E27FC236}">
                  <a16:creationId xmlns:a16="http://schemas.microsoft.com/office/drawing/2014/main" id="{E5D1C478-8D93-D683-63CA-E9D94C92EF9A}"/>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5" name="Rectangle: Rounded Corners 144">
              <a:extLst>
                <a:ext uri="{FF2B5EF4-FFF2-40B4-BE49-F238E27FC236}">
                  <a16:creationId xmlns:a16="http://schemas.microsoft.com/office/drawing/2014/main" id="{6970E89B-75AB-0945-E5A4-6D56A96FFF61}"/>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6" name="Rectangle: Rounded Corners 145">
              <a:extLst>
                <a:ext uri="{FF2B5EF4-FFF2-40B4-BE49-F238E27FC236}">
                  <a16:creationId xmlns:a16="http://schemas.microsoft.com/office/drawing/2014/main" id="{66B55304-EB1F-D698-76C0-14B6B467DFD5}"/>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7" name="Rectangle: Rounded Corners 146">
              <a:extLst>
                <a:ext uri="{FF2B5EF4-FFF2-40B4-BE49-F238E27FC236}">
                  <a16:creationId xmlns:a16="http://schemas.microsoft.com/office/drawing/2014/main" id="{CAAE303A-725A-60E0-1CF7-FE71E5004761}"/>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8" name="Star: 12 Points 147">
              <a:extLst>
                <a:ext uri="{FF2B5EF4-FFF2-40B4-BE49-F238E27FC236}">
                  <a16:creationId xmlns:a16="http://schemas.microsoft.com/office/drawing/2014/main" id="{02F22DCD-003D-4729-9E18-756EABEAA8A0}"/>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9" name="Star: 12 Points 148">
              <a:extLst>
                <a:ext uri="{FF2B5EF4-FFF2-40B4-BE49-F238E27FC236}">
                  <a16:creationId xmlns:a16="http://schemas.microsoft.com/office/drawing/2014/main" id="{EF12F583-A9C1-9F63-A5A9-27C5E5E7E2B2}"/>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50" name="Group 149">
            <a:extLst>
              <a:ext uri="{FF2B5EF4-FFF2-40B4-BE49-F238E27FC236}">
                <a16:creationId xmlns:a16="http://schemas.microsoft.com/office/drawing/2014/main" id="{FBED7F4E-CA4B-ECC3-1CFD-A28387E2F5FB}"/>
              </a:ext>
            </a:extLst>
          </p:cNvPr>
          <p:cNvGrpSpPr/>
          <p:nvPr/>
        </p:nvGrpSpPr>
        <p:grpSpPr>
          <a:xfrm rot="18527447">
            <a:off x="7447924" y="3409455"/>
            <a:ext cx="200854" cy="144342"/>
            <a:chOff x="508000" y="3403388"/>
            <a:chExt cx="441593" cy="317347"/>
          </a:xfrm>
        </p:grpSpPr>
        <p:cxnSp>
          <p:nvCxnSpPr>
            <p:cNvPr id="151" name="Straight Connector 150">
              <a:extLst>
                <a:ext uri="{FF2B5EF4-FFF2-40B4-BE49-F238E27FC236}">
                  <a16:creationId xmlns:a16="http://schemas.microsoft.com/office/drawing/2014/main" id="{E1D62349-5480-C076-F867-4CAB4703735C}"/>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52" name="Straight Connector 151">
              <a:extLst>
                <a:ext uri="{FF2B5EF4-FFF2-40B4-BE49-F238E27FC236}">
                  <a16:creationId xmlns:a16="http://schemas.microsoft.com/office/drawing/2014/main" id="{C82BA18F-28BA-CAEB-C741-C5A979C02614}"/>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153" name="Rectangle: Rounded Corners 152">
              <a:extLst>
                <a:ext uri="{FF2B5EF4-FFF2-40B4-BE49-F238E27FC236}">
                  <a16:creationId xmlns:a16="http://schemas.microsoft.com/office/drawing/2014/main" id="{7E382605-9317-B4C3-A3CD-1FC59AA57099}"/>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4" name="Rectangle: Rounded Corners 153">
              <a:extLst>
                <a:ext uri="{FF2B5EF4-FFF2-40B4-BE49-F238E27FC236}">
                  <a16:creationId xmlns:a16="http://schemas.microsoft.com/office/drawing/2014/main" id="{726CB534-0ED3-97A5-F5CF-D3F315009D91}"/>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5" name="Rectangle: Rounded Corners 154">
              <a:extLst>
                <a:ext uri="{FF2B5EF4-FFF2-40B4-BE49-F238E27FC236}">
                  <a16:creationId xmlns:a16="http://schemas.microsoft.com/office/drawing/2014/main" id="{ACB0A3DA-2FB8-EF4A-3381-ED03ED6DAED3}"/>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6" name="Rectangle: Rounded Corners 155">
              <a:extLst>
                <a:ext uri="{FF2B5EF4-FFF2-40B4-BE49-F238E27FC236}">
                  <a16:creationId xmlns:a16="http://schemas.microsoft.com/office/drawing/2014/main" id="{33F4B455-54B5-B215-F9D6-B5F07EC880E0}"/>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7" name="Rectangle: Rounded Corners 156">
              <a:extLst>
                <a:ext uri="{FF2B5EF4-FFF2-40B4-BE49-F238E27FC236}">
                  <a16:creationId xmlns:a16="http://schemas.microsoft.com/office/drawing/2014/main" id="{185052B5-4A3D-99E2-0FED-0F1837AE4BC3}"/>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8" name="Rectangle: Rounded Corners 157">
              <a:extLst>
                <a:ext uri="{FF2B5EF4-FFF2-40B4-BE49-F238E27FC236}">
                  <a16:creationId xmlns:a16="http://schemas.microsoft.com/office/drawing/2014/main" id="{66506278-6934-8007-6CA6-6DBDAAEDE44F}"/>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59" name="Star: 12 Points 158">
              <a:extLst>
                <a:ext uri="{FF2B5EF4-FFF2-40B4-BE49-F238E27FC236}">
                  <a16:creationId xmlns:a16="http://schemas.microsoft.com/office/drawing/2014/main" id="{7D05B37A-68DA-523D-20BC-7D89CA07EC46}"/>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0" name="Star: 12 Points 159">
              <a:extLst>
                <a:ext uri="{FF2B5EF4-FFF2-40B4-BE49-F238E27FC236}">
                  <a16:creationId xmlns:a16="http://schemas.microsoft.com/office/drawing/2014/main" id="{68088383-81FA-6942-A548-4669C490C4E2}"/>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61" name="Group 160">
            <a:extLst>
              <a:ext uri="{FF2B5EF4-FFF2-40B4-BE49-F238E27FC236}">
                <a16:creationId xmlns:a16="http://schemas.microsoft.com/office/drawing/2014/main" id="{B1E89FEA-CB00-0673-0D87-F40FA7884848}"/>
              </a:ext>
            </a:extLst>
          </p:cNvPr>
          <p:cNvGrpSpPr/>
          <p:nvPr/>
        </p:nvGrpSpPr>
        <p:grpSpPr>
          <a:xfrm rot="1939004">
            <a:off x="7481403" y="3587450"/>
            <a:ext cx="200854" cy="144342"/>
            <a:chOff x="508000" y="3403388"/>
            <a:chExt cx="441593" cy="317347"/>
          </a:xfrm>
        </p:grpSpPr>
        <p:cxnSp>
          <p:nvCxnSpPr>
            <p:cNvPr id="162" name="Straight Connector 161">
              <a:extLst>
                <a:ext uri="{FF2B5EF4-FFF2-40B4-BE49-F238E27FC236}">
                  <a16:creationId xmlns:a16="http://schemas.microsoft.com/office/drawing/2014/main" id="{12127EAF-6275-54F6-0985-DE6989160255}"/>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23097D75-BFAF-B924-63F3-32664D44EB3F}"/>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164" name="Rectangle: Rounded Corners 163">
              <a:extLst>
                <a:ext uri="{FF2B5EF4-FFF2-40B4-BE49-F238E27FC236}">
                  <a16:creationId xmlns:a16="http://schemas.microsoft.com/office/drawing/2014/main" id="{5B521159-EB84-00DF-A38E-6126DE63F286}"/>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5" name="Rectangle: Rounded Corners 164">
              <a:extLst>
                <a:ext uri="{FF2B5EF4-FFF2-40B4-BE49-F238E27FC236}">
                  <a16:creationId xmlns:a16="http://schemas.microsoft.com/office/drawing/2014/main" id="{604CC71D-ECDA-95F3-DDB3-3AE2DE0CEA4F}"/>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6" name="Rectangle: Rounded Corners 165">
              <a:extLst>
                <a:ext uri="{FF2B5EF4-FFF2-40B4-BE49-F238E27FC236}">
                  <a16:creationId xmlns:a16="http://schemas.microsoft.com/office/drawing/2014/main" id="{B08B4A2C-47A5-A0C6-3B56-B952DAC09ECB}"/>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7" name="Rectangle: Rounded Corners 166">
              <a:extLst>
                <a:ext uri="{FF2B5EF4-FFF2-40B4-BE49-F238E27FC236}">
                  <a16:creationId xmlns:a16="http://schemas.microsoft.com/office/drawing/2014/main" id="{19FBBB62-3EB5-B6B3-5B68-88914874C64C}"/>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8" name="Rectangle: Rounded Corners 167">
              <a:extLst>
                <a:ext uri="{FF2B5EF4-FFF2-40B4-BE49-F238E27FC236}">
                  <a16:creationId xmlns:a16="http://schemas.microsoft.com/office/drawing/2014/main" id="{232C653A-9E88-5834-2B8A-511DB600E172}"/>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69" name="Rectangle: Rounded Corners 168">
              <a:extLst>
                <a:ext uri="{FF2B5EF4-FFF2-40B4-BE49-F238E27FC236}">
                  <a16:creationId xmlns:a16="http://schemas.microsoft.com/office/drawing/2014/main" id="{BCE914AC-5CEE-3893-3B17-ABE03EC71BA9}"/>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0" name="Star: 12 Points 169">
              <a:extLst>
                <a:ext uri="{FF2B5EF4-FFF2-40B4-BE49-F238E27FC236}">
                  <a16:creationId xmlns:a16="http://schemas.microsoft.com/office/drawing/2014/main" id="{4F92936A-8494-D23B-771D-E166386B4BF1}"/>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1" name="Star: 12 Points 170">
              <a:extLst>
                <a:ext uri="{FF2B5EF4-FFF2-40B4-BE49-F238E27FC236}">
                  <a16:creationId xmlns:a16="http://schemas.microsoft.com/office/drawing/2014/main" id="{0B4A6244-CEE4-EA31-CAE2-0326539FA683}"/>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72" name="Group 171">
            <a:extLst>
              <a:ext uri="{FF2B5EF4-FFF2-40B4-BE49-F238E27FC236}">
                <a16:creationId xmlns:a16="http://schemas.microsoft.com/office/drawing/2014/main" id="{1DFDF8F0-5FEB-BE79-6D15-7025F453FAD9}"/>
              </a:ext>
            </a:extLst>
          </p:cNvPr>
          <p:cNvGrpSpPr/>
          <p:nvPr/>
        </p:nvGrpSpPr>
        <p:grpSpPr>
          <a:xfrm rot="16200000">
            <a:off x="7505273" y="2851224"/>
            <a:ext cx="200854" cy="144342"/>
            <a:chOff x="508000" y="3403388"/>
            <a:chExt cx="441593" cy="317347"/>
          </a:xfrm>
        </p:grpSpPr>
        <p:cxnSp>
          <p:nvCxnSpPr>
            <p:cNvPr id="173" name="Straight Connector 172">
              <a:extLst>
                <a:ext uri="{FF2B5EF4-FFF2-40B4-BE49-F238E27FC236}">
                  <a16:creationId xmlns:a16="http://schemas.microsoft.com/office/drawing/2014/main" id="{61855320-E20F-55A8-494F-A21CCA4A13BA}"/>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644D5BB2-66AF-B667-2FCE-A055583CC872}"/>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175" name="Rectangle: Rounded Corners 174">
              <a:extLst>
                <a:ext uri="{FF2B5EF4-FFF2-40B4-BE49-F238E27FC236}">
                  <a16:creationId xmlns:a16="http://schemas.microsoft.com/office/drawing/2014/main" id="{DA7F15EC-0ACD-5F0A-639C-007BD398FD09}"/>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6" name="Rectangle: Rounded Corners 175">
              <a:extLst>
                <a:ext uri="{FF2B5EF4-FFF2-40B4-BE49-F238E27FC236}">
                  <a16:creationId xmlns:a16="http://schemas.microsoft.com/office/drawing/2014/main" id="{421C293A-DEBC-ACE0-6375-ACCAA47EEEF9}"/>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7" name="Rectangle: Rounded Corners 176">
              <a:extLst>
                <a:ext uri="{FF2B5EF4-FFF2-40B4-BE49-F238E27FC236}">
                  <a16:creationId xmlns:a16="http://schemas.microsoft.com/office/drawing/2014/main" id="{FC214489-95D3-6364-84F4-1BB1A8AD441C}"/>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8" name="Rectangle: Rounded Corners 177">
              <a:extLst>
                <a:ext uri="{FF2B5EF4-FFF2-40B4-BE49-F238E27FC236}">
                  <a16:creationId xmlns:a16="http://schemas.microsoft.com/office/drawing/2014/main" id="{80683D98-4652-5320-1CA1-86A3B93827C3}"/>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79" name="Rectangle: Rounded Corners 178">
              <a:extLst>
                <a:ext uri="{FF2B5EF4-FFF2-40B4-BE49-F238E27FC236}">
                  <a16:creationId xmlns:a16="http://schemas.microsoft.com/office/drawing/2014/main" id="{632822EB-62B9-013B-8487-FB4202FC6358}"/>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0" name="Rectangle: Rounded Corners 179">
              <a:extLst>
                <a:ext uri="{FF2B5EF4-FFF2-40B4-BE49-F238E27FC236}">
                  <a16:creationId xmlns:a16="http://schemas.microsoft.com/office/drawing/2014/main" id="{869948F1-2861-524B-3A4C-90841DBA6125}"/>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1" name="Star: 12 Points 180">
              <a:extLst>
                <a:ext uri="{FF2B5EF4-FFF2-40B4-BE49-F238E27FC236}">
                  <a16:creationId xmlns:a16="http://schemas.microsoft.com/office/drawing/2014/main" id="{735A2BA9-4D3F-C8BF-75C9-E656C695BE5A}"/>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2" name="Star: 12 Points 181">
              <a:extLst>
                <a:ext uri="{FF2B5EF4-FFF2-40B4-BE49-F238E27FC236}">
                  <a16:creationId xmlns:a16="http://schemas.microsoft.com/office/drawing/2014/main" id="{FA528EEC-6CFA-049F-22D6-3C6B1DF6D24F}"/>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83" name="Group 182">
            <a:extLst>
              <a:ext uri="{FF2B5EF4-FFF2-40B4-BE49-F238E27FC236}">
                <a16:creationId xmlns:a16="http://schemas.microsoft.com/office/drawing/2014/main" id="{C1E82011-16DC-ACD5-FC04-D86445F2D975}"/>
              </a:ext>
            </a:extLst>
          </p:cNvPr>
          <p:cNvGrpSpPr/>
          <p:nvPr/>
        </p:nvGrpSpPr>
        <p:grpSpPr>
          <a:xfrm rot="19352383">
            <a:off x="8358428" y="2371590"/>
            <a:ext cx="200854" cy="144342"/>
            <a:chOff x="508000" y="3403388"/>
            <a:chExt cx="441593" cy="317347"/>
          </a:xfrm>
        </p:grpSpPr>
        <p:cxnSp>
          <p:nvCxnSpPr>
            <p:cNvPr id="184" name="Straight Connector 183">
              <a:extLst>
                <a:ext uri="{FF2B5EF4-FFF2-40B4-BE49-F238E27FC236}">
                  <a16:creationId xmlns:a16="http://schemas.microsoft.com/office/drawing/2014/main" id="{601F5A1C-6B8C-640F-21D9-E0A4C44E4FBD}"/>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85" name="Straight Connector 184">
              <a:extLst>
                <a:ext uri="{FF2B5EF4-FFF2-40B4-BE49-F238E27FC236}">
                  <a16:creationId xmlns:a16="http://schemas.microsoft.com/office/drawing/2014/main" id="{3015C1D4-22A8-A678-0064-956502730B0A}"/>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186" name="Rectangle: Rounded Corners 185">
              <a:extLst>
                <a:ext uri="{FF2B5EF4-FFF2-40B4-BE49-F238E27FC236}">
                  <a16:creationId xmlns:a16="http://schemas.microsoft.com/office/drawing/2014/main" id="{325FFCEA-7112-84EC-7AC4-57BE29147008}"/>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7" name="Rectangle: Rounded Corners 186">
              <a:extLst>
                <a:ext uri="{FF2B5EF4-FFF2-40B4-BE49-F238E27FC236}">
                  <a16:creationId xmlns:a16="http://schemas.microsoft.com/office/drawing/2014/main" id="{63800999-36B4-71E3-ED74-F4576E80C0D9}"/>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8" name="Rectangle: Rounded Corners 187">
              <a:extLst>
                <a:ext uri="{FF2B5EF4-FFF2-40B4-BE49-F238E27FC236}">
                  <a16:creationId xmlns:a16="http://schemas.microsoft.com/office/drawing/2014/main" id="{58BEFF0B-9581-2D74-6CA5-CE307976E755}"/>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89" name="Rectangle: Rounded Corners 188">
              <a:extLst>
                <a:ext uri="{FF2B5EF4-FFF2-40B4-BE49-F238E27FC236}">
                  <a16:creationId xmlns:a16="http://schemas.microsoft.com/office/drawing/2014/main" id="{C48E2BAA-7176-E647-E83A-9C8E83943125}"/>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0" name="Rectangle: Rounded Corners 189">
              <a:extLst>
                <a:ext uri="{FF2B5EF4-FFF2-40B4-BE49-F238E27FC236}">
                  <a16:creationId xmlns:a16="http://schemas.microsoft.com/office/drawing/2014/main" id="{21F14DFE-1021-C37E-218C-CE3A6DBB4EC8}"/>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1" name="Rectangle: Rounded Corners 190">
              <a:extLst>
                <a:ext uri="{FF2B5EF4-FFF2-40B4-BE49-F238E27FC236}">
                  <a16:creationId xmlns:a16="http://schemas.microsoft.com/office/drawing/2014/main" id="{6DA3E7F2-7914-574C-A661-933E2AE8A31D}"/>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2" name="Star: 12 Points 191">
              <a:extLst>
                <a:ext uri="{FF2B5EF4-FFF2-40B4-BE49-F238E27FC236}">
                  <a16:creationId xmlns:a16="http://schemas.microsoft.com/office/drawing/2014/main" id="{D7A13B81-B234-5D68-E747-D3E53F7CCECB}"/>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3" name="Star: 12 Points 192">
              <a:extLst>
                <a:ext uri="{FF2B5EF4-FFF2-40B4-BE49-F238E27FC236}">
                  <a16:creationId xmlns:a16="http://schemas.microsoft.com/office/drawing/2014/main" id="{CFF57B90-BCE9-E038-B929-634C64E5BB95}"/>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194" name="Group 193">
            <a:extLst>
              <a:ext uri="{FF2B5EF4-FFF2-40B4-BE49-F238E27FC236}">
                <a16:creationId xmlns:a16="http://schemas.microsoft.com/office/drawing/2014/main" id="{61EEDE34-6540-4325-7D4B-3FE1DD9CDD15}"/>
              </a:ext>
            </a:extLst>
          </p:cNvPr>
          <p:cNvGrpSpPr/>
          <p:nvPr/>
        </p:nvGrpSpPr>
        <p:grpSpPr>
          <a:xfrm rot="7347978">
            <a:off x="8702932" y="2344163"/>
            <a:ext cx="200854" cy="144342"/>
            <a:chOff x="508000" y="3403388"/>
            <a:chExt cx="441593" cy="317347"/>
          </a:xfrm>
        </p:grpSpPr>
        <p:cxnSp>
          <p:nvCxnSpPr>
            <p:cNvPr id="195" name="Straight Connector 194">
              <a:extLst>
                <a:ext uri="{FF2B5EF4-FFF2-40B4-BE49-F238E27FC236}">
                  <a16:creationId xmlns:a16="http://schemas.microsoft.com/office/drawing/2014/main" id="{7BEA5BC4-F1AD-C9B5-FA5C-C3FE15429DC6}"/>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688E5725-258F-D96B-DE39-D44355E662BB}"/>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197" name="Rectangle: Rounded Corners 196">
              <a:extLst>
                <a:ext uri="{FF2B5EF4-FFF2-40B4-BE49-F238E27FC236}">
                  <a16:creationId xmlns:a16="http://schemas.microsoft.com/office/drawing/2014/main" id="{462B237E-6D1B-132F-46AB-54C1016A127F}"/>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8" name="Rectangle: Rounded Corners 197">
              <a:extLst>
                <a:ext uri="{FF2B5EF4-FFF2-40B4-BE49-F238E27FC236}">
                  <a16:creationId xmlns:a16="http://schemas.microsoft.com/office/drawing/2014/main" id="{005F7F26-C6E2-390B-93CC-88618FDF9D1B}"/>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99" name="Rectangle: Rounded Corners 198">
              <a:extLst>
                <a:ext uri="{FF2B5EF4-FFF2-40B4-BE49-F238E27FC236}">
                  <a16:creationId xmlns:a16="http://schemas.microsoft.com/office/drawing/2014/main" id="{589A747E-6BA0-409F-9404-A1129F55436F}"/>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0" name="Rectangle: Rounded Corners 199">
              <a:extLst>
                <a:ext uri="{FF2B5EF4-FFF2-40B4-BE49-F238E27FC236}">
                  <a16:creationId xmlns:a16="http://schemas.microsoft.com/office/drawing/2014/main" id="{B4328AC5-2280-C8C6-984C-5A6383377C6A}"/>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1" name="Rectangle: Rounded Corners 200">
              <a:extLst>
                <a:ext uri="{FF2B5EF4-FFF2-40B4-BE49-F238E27FC236}">
                  <a16:creationId xmlns:a16="http://schemas.microsoft.com/office/drawing/2014/main" id="{B93BB030-122E-5C17-A8FC-49B7C851C631}"/>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2" name="Rectangle: Rounded Corners 201">
              <a:extLst>
                <a:ext uri="{FF2B5EF4-FFF2-40B4-BE49-F238E27FC236}">
                  <a16:creationId xmlns:a16="http://schemas.microsoft.com/office/drawing/2014/main" id="{8469B1FF-5961-1A33-80F3-AFC81E9DD4CF}"/>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3" name="Star: 12 Points 202">
              <a:extLst>
                <a:ext uri="{FF2B5EF4-FFF2-40B4-BE49-F238E27FC236}">
                  <a16:creationId xmlns:a16="http://schemas.microsoft.com/office/drawing/2014/main" id="{47ED4D6C-4D4D-50D9-E533-E4B3ADF0C6CC}"/>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4" name="Star: 12 Points 203">
              <a:extLst>
                <a:ext uri="{FF2B5EF4-FFF2-40B4-BE49-F238E27FC236}">
                  <a16:creationId xmlns:a16="http://schemas.microsoft.com/office/drawing/2014/main" id="{296120F7-524A-1F08-D04C-0B0A874E0EA4}"/>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05" name="Group 204">
            <a:extLst>
              <a:ext uri="{FF2B5EF4-FFF2-40B4-BE49-F238E27FC236}">
                <a16:creationId xmlns:a16="http://schemas.microsoft.com/office/drawing/2014/main" id="{BDF77B6C-A46F-52BB-F625-8C8076109131}"/>
              </a:ext>
            </a:extLst>
          </p:cNvPr>
          <p:cNvGrpSpPr/>
          <p:nvPr/>
        </p:nvGrpSpPr>
        <p:grpSpPr>
          <a:xfrm rot="7347978">
            <a:off x="9530449" y="2871106"/>
            <a:ext cx="200854" cy="144342"/>
            <a:chOff x="508000" y="3403388"/>
            <a:chExt cx="441593" cy="317347"/>
          </a:xfrm>
        </p:grpSpPr>
        <p:cxnSp>
          <p:nvCxnSpPr>
            <p:cNvPr id="206" name="Straight Connector 205">
              <a:extLst>
                <a:ext uri="{FF2B5EF4-FFF2-40B4-BE49-F238E27FC236}">
                  <a16:creationId xmlns:a16="http://schemas.microsoft.com/office/drawing/2014/main" id="{9460A01B-EBB7-6897-2243-3A4F3897470B}"/>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806459DC-0483-D2AB-1818-C2C77956B248}"/>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208" name="Rectangle: Rounded Corners 207">
              <a:extLst>
                <a:ext uri="{FF2B5EF4-FFF2-40B4-BE49-F238E27FC236}">
                  <a16:creationId xmlns:a16="http://schemas.microsoft.com/office/drawing/2014/main" id="{D3A37864-CE23-F4B7-8213-9CA6FD82FA04}"/>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09" name="Rectangle: Rounded Corners 208">
              <a:extLst>
                <a:ext uri="{FF2B5EF4-FFF2-40B4-BE49-F238E27FC236}">
                  <a16:creationId xmlns:a16="http://schemas.microsoft.com/office/drawing/2014/main" id="{AC496837-5774-13F0-A377-C4ECC73795A1}"/>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0" name="Rectangle: Rounded Corners 209">
              <a:extLst>
                <a:ext uri="{FF2B5EF4-FFF2-40B4-BE49-F238E27FC236}">
                  <a16:creationId xmlns:a16="http://schemas.microsoft.com/office/drawing/2014/main" id="{CD70DBD6-BD7F-4102-0927-AD6A32774BB4}"/>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1" name="Rectangle: Rounded Corners 210">
              <a:extLst>
                <a:ext uri="{FF2B5EF4-FFF2-40B4-BE49-F238E27FC236}">
                  <a16:creationId xmlns:a16="http://schemas.microsoft.com/office/drawing/2014/main" id="{F807B86E-0B3A-3BED-DFD7-6CBB62396E2D}"/>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2" name="Rectangle: Rounded Corners 211">
              <a:extLst>
                <a:ext uri="{FF2B5EF4-FFF2-40B4-BE49-F238E27FC236}">
                  <a16:creationId xmlns:a16="http://schemas.microsoft.com/office/drawing/2014/main" id="{CB814C6E-D36A-32B3-CB0B-97FAE1B3D5C3}"/>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3" name="Rectangle: Rounded Corners 212">
              <a:extLst>
                <a:ext uri="{FF2B5EF4-FFF2-40B4-BE49-F238E27FC236}">
                  <a16:creationId xmlns:a16="http://schemas.microsoft.com/office/drawing/2014/main" id="{791B3918-2486-2778-6AA5-141B6B3E86B1}"/>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4" name="Star: 12 Points 213">
              <a:extLst>
                <a:ext uri="{FF2B5EF4-FFF2-40B4-BE49-F238E27FC236}">
                  <a16:creationId xmlns:a16="http://schemas.microsoft.com/office/drawing/2014/main" id="{BA604046-5572-7A29-88DC-00B0FC1210BD}"/>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15" name="Star: 12 Points 214">
              <a:extLst>
                <a:ext uri="{FF2B5EF4-FFF2-40B4-BE49-F238E27FC236}">
                  <a16:creationId xmlns:a16="http://schemas.microsoft.com/office/drawing/2014/main" id="{BC4EEFA8-8B8C-7C19-E3C9-A209A3C09178}"/>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16" name="Group 215">
            <a:extLst>
              <a:ext uri="{FF2B5EF4-FFF2-40B4-BE49-F238E27FC236}">
                <a16:creationId xmlns:a16="http://schemas.microsoft.com/office/drawing/2014/main" id="{B2126B43-2310-9B9A-6065-E148849542CB}"/>
              </a:ext>
            </a:extLst>
          </p:cNvPr>
          <p:cNvGrpSpPr/>
          <p:nvPr/>
        </p:nvGrpSpPr>
        <p:grpSpPr>
          <a:xfrm rot="12421688">
            <a:off x="9588369" y="4100517"/>
            <a:ext cx="200854" cy="144342"/>
            <a:chOff x="508000" y="3403388"/>
            <a:chExt cx="441593" cy="317347"/>
          </a:xfrm>
        </p:grpSpPr>
        <p:cxnSp>
          <p:nvCxnSpPr>
            <p:cNvPr id="217" name="Straight Connector 216">
              <a:extLst>
                <a:ext uri="{FF2B5EF4-FFF2-40B4-BE49-F238E27FC236}">
                  <a16:creationId xmlns:a16="http://schemas.microsoft.com/office/drawing/2014/main" id="{BE6E4847-9A60-FCAD-8F4C-30C85044A3BF}"/>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80FC79CC-B03C-60FC-FF20-31CEFCC937FD}"/>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219" name="Rectangle: Rounded Corners 218">
              <a:extLst>
                <a:ext uri="{FF2B5EF4-FFF2-40B4-BE49-F238E27FC236}">
                  <a16:creationId xmlns:a16="http://schemas.microsoft.com/office/drawing/2014/main" id="{C5E56A47-E35C-CE98-4319-DD6148A5F9C8}"/>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0" name="Rectangle: Rounded Corners 219">
              <a:extLst>
                <a:ext uri="{FF2B5EF4-FFF2-40B4-BE49-F238E27FC236}">
                  <a16:creationId xmlns:a16="http://schemas.microsoft.com/office/drawing/2014/main" id="{4DEE7528-2787-791E-8EF7-EE9AB7E1DDB0}"/>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1" name="Rectangle: Rounded Corners 220">
              <a:extLst>
                <a:ext uri="{FF2B5EF4-FFF2-40B4-BE49-F238E27FC236}">
                  <a16:creationId xmlns:a16="http://schemas.microsoft.com/office/drawing/2014/main" id="{1BB315C7-09AF-CC96-FD20-94AFE0A3B69C}"/>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2" name="Rectangle: Rounded Corners 221">
              <a:extLst>
                <a:ext uri="{FF2B5EF4-FFF2-40B4-BE49-F238E27FC236}">
                  <a16:creationId xmlns:a16="http://schemas.microsoft.com/office/drawing/2014/main" id="{0FDE6A61-BF3D-EEDB-DB86-230CF9599F4C}"/>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3" name="Rectangle: Rounded Corners 222">
              <a:extLst>
                <a:ext uri="{FF2B5EF4-FFF2-40B4-BE49-F238E27FC236}">
                  <a16:creationId xmlns:a16="http://schemas.microsoft.com/office/drawing/2014/main" id="{64E8A6CF-3332-5603-8887-F21CF9BBEE85}"/>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4" name="Rectangle: Rounded Corners 223">
              <a:extLst>
                <a:ext uri="{FF2B5EF4-FFF2-40B4-BE49-F238E27FC236}">
                  <a16:creationId xmlns:a16="http://schemas.microsoft.com/office/drawing/2014/main" id="{B3022CA7-1706-E618-F4A4-7E52DEAA2559}"/>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5" name="Star: 12 Points 224">
              <a:extLst>
                <a:ext uri="{FF2B5EF4-FFF2-40B4-BE49-F238E27FC236}">
                  <a16:creationId xmlns:a16="http://schemas.microsoft.com/office/drawing/2014/main" id="{EBFEE39E-CACC-6500-0DE7-C77E17FD9EA7}"/>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26" name="Star: 12 Points 225">
              <a:extLst>
                <a:ext uri="{FF2B5EF4-FFF2-40B4-BE49-F238E27FC236}">
                  <a16:creationId xmlns:a16="http://schemas.microsoft.com/office/drawing/2014/main" id="{5B04AD9B-B82B-2285-5D22-EFCF0D445BB7}"/>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27" name="Group 226">
            <a:extLst>
              <a:ext uri="{FF2B5EF4-FFF2-40B4-BE49-F238E27FC236}">
                <a16:creationId xmlns:a16="http://schemas.microsoft.com/office/drawing/2014/main" id="{96531224-6426-F2A7-C6E4-D6FE2E4C332D}"/>
              </a:ext>
            </a:extLst>
          </p:cNvPr>
          <p:cNvGrpSpPr/>
          <p:nvPr/>
        </p:nvGrpSpPr>
        <p:grpSpPr>
          <a:xfrm rot="16614501">
            <a:off x="8980190" y="4525622"/>
            <a:ext cx="200854" cy="144342"/>
            <a:chOff x="508000" y="3403388"/>
            <a:chExt cx="441593" cy="317347"/>
          </a:xfrm>
        </p:grpSpPr>
        <p:cxnSp>
          <p:nvCxnSpPr>
            <p:cNvPr id="228" name="Straight Connector 227">
              <a:extLst>
                <a:ext uri="{FF2B5EF4-FFF2-40B4-BE49-F238E27FC236}">
                  <a16:creationId xmlns:a16="http://schemas.microsoft.com/office/drawing/2014/main" id="{9E2A3F6D-394D-469D-39FD-78D60A87CA07}"/>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0586FC13-980C-295F-8363-5592B336D03D}"/>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230" name="Rectangle: Rounded Corners 229">
              <a:extLst>
                <a:ext uri="{FF2B5EF4-FFF2-40B4-BE49-F238E27FC236}">
                  <a16:creationId xmlns:a16="http://schemas.microsoft.com/office/drawing/2014/main" id="{BDD3456D-1F65-E93D-408E-39902B4D4A79}"/>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1" name="Rectangle: Rounded Corners 230">
              <a:extLst>
                <a:ext uri="{FF2B5EF4-FFF2-40B4-BE49-F238E27FC236}">
                  <a16:creationId xmlns:a16="http://schemas.microsoft.com/office/drawing/2014/main" id="{CE939600-DF1D-48CA-06AF-E9B3A178F2A9}"/>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2" name="Rectangle: Rounded Corners 231">
              <a:extLst>
                <a:ext uri="{FF2B5EF4-FFF2-40B4-BE49-F238E27FC236}">
                  <a16:creationId xmlns:a16="http://schemas.microsoft.com/office/drawing/2014/main" id="{F1500A99-DCA4-7B2C-CC65-74C8FC7290E8}"/>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3" name="Rectangle: Rounded Corners 232">
              <a:extLst>
                <a:ext uri="{FF2B5EF4-FFF2-40B4-BE49-F238E27FC236}">
                  <a16:creationId xmlns:a16="http://schemas.microsoft.com/office/drawing/2014/main" id="{DF6C476E-858F-5F1A-C07F-08B5D53917F4}"/>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4" name="Rectangle: Rounded Corners 233">
              <a:extLst>
                <a:ext uri="{FF2B5EF4-FFF2-40B4-BE49-F238E27FC236}">
                  <a16:creationId xmlns:a16="http://schemas.microsoft.com/office/drawing/2014/main" id="{9C2C0CA6-D224-5175-A26E-7BFD2299E59D}"/>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5" name="Rectangle: Rounded Corners 234">
              <a:extLst>
                <a:ext uri="{FF2B5EF4-FFF2-40B4-BE49-F238E27FC236}">
                  <a16:creationId xmlns:a16="http://schemas.microsoft.com/office/drawing/2014/main" id="{07CF3159-A18E-8E3B-EC9D-A5F714FB97E4}"/>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6" name="Star: 12 Points 235">
              <a:extLst>
                <a:ext uri="{FF2B5EF4-FFF2-40B4-BE49-F238E27FC236}">
                  <a16:creationId xmlns:a16="http://schemas.microsoft.com/office/drawing/2014/main" id="{AA4E4E1C-E32F-8459-2080-E51FA4117F37}"/>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37" name="Star: 12 Points 236">
              <a:extLst>
                <a:ext uri="{FF2B5EF4-FFF2-40B4-BE49-F238E27FC236}">
                  <a16:creationId xmlns:a16="http://schemas.microsoft.com/office/drawing/2014/main" id="{7BBAD87D-392E-4CDC-95B7-CCA82B23E1F5}"/>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38" name="Group 237">
            <a:extLst>
              <a:ext uri="{FF2B5EF4-FFF2-40B4-BE49-F238E27FC236}">
                <a16:creationId xmlns:a16="http://schemas.microsoft.com/office/drawing/2014/main" id="{788BC3C7-F647-B7F7-28D9-0E6818BD473B}"/>
              </a:ext>
            </a:extLst>
          </p:cNvPr>
          <p:cNvGrpSpPr/>
          <p:nvPr/>
        </p:nvGrpSpPr>
        <p:grpSpPr>
          <a:xfrm rot="20066117">
            <a:off x="7783907" y="4301868"/>
            <a:ext cx="200854" cy="144342"/>
            <a:chOff x="508000" y="3403388"/>
            <a:chExt cx="441593" cy="317347"/>
          </a:xfrm>
        </p:grpSpPr>
        <p:cxnSp>
          <p:nvCxnSpPr>
            <p:cNvPr id="239" name="Straight Connector 238">
              <a:extLst>
                <a:ext uri="{FF2B5EF4-FFF2-40B4-BE49-F238E27FC236}">
                  <a16:creationId xmlns:a16="http://schemas.microsoft.com/office/drawing/2014/main" id="{74975E92-DF9E-BDB5-DA3A-B6C2240AA708}"/>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40" name="Straight Connector 239">
              <a:extLst>
                <a:ext uri="{FF2B5EF4-FFF2-40B4-BE49-F238E27FC236}">
                  <a16:creationId xmlns:a16="http://schemas.microsoft.com/office/drawing/2014/main" id="{20B9F07B-386B-FC85-7A6B-2098A9F26263}"/>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241" name="Rectangle: Rounded Corners 240">
              <a:extLst>
                <a:ext uri="{FF2B5EF4-FFF2-40B4-BE49-F238E27FC236}">
                  <a16:creationId xmlns:a16="http://schemas.microsoft.com/office/drawing/2014/main" id="{200807DD-AC9F-8812-181B-A6D56F40CE49}"/>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2" name="Rectangle: Rounded Corners 241">
              <a:extLst>
                <a:ext uri="{FF2B5EF4-FFF2-40B4-BE49-F238E27FC236}">
                  <a16:creationId xmlns:a16="http://schemas.microsoft.com/office/drawing/2014/main" id="{2A44EEF2-E4FF-7032-92EE-3C0AE893F9C3}"/>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3" name="Rectangle: Rounded Corners 242">
              <a:extLst>
                <a:ext uri="{FF2B5EF4-FFF2-40B4-BE49-F238E27FC236}">
                  <a16:creationId xmlns:a16="http://schemas.microsoft.com/office/drawing/2014/main" id="{6A1DA189-AA75-8C62-FA76-5B1626A2571F}"/>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4" name="Rectangle: Rounded Corners 243">
              <a:extLst>
                <a:ext uri="{FF2B5EF4-FFF2-40B4-BE49-F238E27FC236}">
                  <a16:creationId xmlns:a16="http://schemas.microsoft.com/office/drawing/2014/main" id="{F21E1BC3-78D0-176F-666C-D0F005F6A12F}"/>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5" name="Rectangle: Rounded Corners 244">
              <a:extLst>
                <a:ext uri="{FF2B5EF4-FFF2-40B4-BE49-F238E27FC236}">
                  <a16:creationId xmlns:a16="http://schemas.microsoft.com/office/drawing/2014/main" id="{A08B83A3-7446-18DC-76C6-00085156F468}"/>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6" name="Rectangle: Rounded Corners 245">
              <a:extLst>
                <a:ext uri="{FF2B5EF4-FFF2-40B4-BE49-F238E27FC236}">
                  <a16:creationId xmlns:a16="http://schemas.microsoft.com/office/drawing/2014/main" id="{CD52AEB1-53BC-E1F8-AB13-B32E768D5FA4}"/>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7" name="Star: 12 Points 246">
              <a:extLst>
                <a:ext uri="{FF2B5EF4-FFF2-40B4-BE49-F238E27FC236}">
                  <a16:creationId xmlns:a16="http://schemas.microsoft.com/office/drawing/2014/main" id="{6AB1159F-0929-AD00-B940-48F03DBB5F20}"/>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8" name="Star: 12 Points 247">
              <a:extLst>
                <a:ext uri="{FF2B5EF4-FFF2-40B4-BE49-F238E27FC236}">
                  <a16:creationId xmlns:a16="http://schemas.microsoft.com/office/drawing/2014/main" id="{BB2631A7-ED0D-681E-6F5B-D2265611CCEF}"/>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49" name="Group 248">
            <a:extLst>
              <a:ext uri="{FF2B5EF4-FFF2-40B4-BE49-F238E27FC236}">
                <a16:creationId xmlns:a16="http://schemas.microsoft.com/office/drawing/2014/main" id="{86F11B28-F1D8-7FF3-E27C-353F03E96186}"/>
              </a:ext>
            </a:extLst>
          </p:cNvPr>
          <p:cNvGrpSpPr/>
          <p:nvPr/>
        </p:nvGrpSpPr>
        <p:grpSpPr>
          <a:xfrm rot="20066117">
            <a:off x="7102832" y="4213879"/>
            <a:ext cx="200854" cy="144342"/>
            <a:chOff x="508000" y="3403388"/>
            <a:chExt cx="441593" cy="317347"/>
          </a:xfrm>
        </p:grpSpPr>
        <p:cxnSp>
          <p:nvCxnSpPr>
            <p:cNvPr id="250" name="Straight Connector 249">
              <a:extLst>
                <a:ext uri="{FF2B5EF4-FFF2-40B4-BE49-F238E27FC236}">
                  <a16:creationId xmlns:a16="http://schemas.microsoft.com/office/drawing/2014/main" id="{89157D8A-1F72-2936-420E-F0619D300826}"/>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E17FE348-5A4B-F5AC-AD98-CEBD3529121F}"/>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252" name="Rectangle: Rounded Corners 251">
              <a:extLst>
                <a:ext uri="{FF2B5EF4-FFF2-40B4-BE49-F238E27FC236}">
                  <a16:creationId xmlns:a16="http://schemas.microsoft.com/office/drawing/2014/main" id="{36CB4438-53ED-2513-79CE-E13923F26C2B}"/>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3" name="Rectangle: Rounded Corners 252">
              <a:extLst>
                <a:ext uri="{FF2B5EF4-FFF2-40B4-BE49-F238E27FC236}">
                  <a16:creationId xmlns:a16="http://schemas.microsoft.com/office/drawing/2014/main" id="{19FD0A11-DBCE-677F-ADF7-BADCF6A69176}"/>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4" name="Rectangle: Rounded Corners 253">
              <a:extLst>
                <a:ext uri="{FF2B5EF4-FFF2-40B4-BE49-F238E27FC236}">
                  <a16:creationId xmlns:a16="http://schemas.microsoft.com/office/drawing/2014/main" id="{1E4AD8A3-2732-2C99-2AE5-726EF04010FB}"/>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5" name="Rectangle: Rounded Corners 254">
              <a:extLst>
                <a:ext uri="{FF2B5EF4-FFF2-40B4-BE49-F238E27FC236}">
                  <a16:creationId xmlns:a16="http://schemas.microsoft.com/office/drawing/2014/main" id="{6F84A04B-D52A-2D90-0ED5-EFFC4AD3BF5A}"/>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6" name="Rectangle: Rounded Corners 255">
              <a:extLst>
                <a:ext uri="{FF2B5EF4-FFF2-40B4-BE49-F238E27FC236}">
                  <a16:creationId xmlns:a16="http://schemas.microsoft.com/office/drawing/2014/main" id="{E5313855-FE67-3ECA-0CAB-81B7897DC441}"/>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7" name="Rectangle: Rounded Corners 256">
              <a:extLst>
                <a:ext uri="{FF2B5EF4-FFF2-40B4-BE49-F238E27FC236}">
                  <a16:creationId xmlns:a16="http://schemas.microsoft.com/office/drawing/2014/main" id="{BF76332E-1724-B2FC-77AD-26A7D7DCCD0E}"/>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8" name="Star: 12 Points 257">
              <a:extLst>
                <a:ext uri="{FF2B5EF4-FFF2-40B4-BE49-F238E27FC236}">
                  <a16:creationId xmlns:a16="http://schemas.microsoft.com/office/drawing/2014/main" id="{B529B179-5E7C-9FA9-D154-01EDEAFC33CC}"/>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59" name="Star: 12 Points 258">
              <a:extLst>
                <a:ext uri="{FF2B5EF4-FFF2-40B4-BE49-F238E27FC236}">
                  <a16:creationId xmlns:a16="http://schemas.microsoft.com/office/drawing/2014/main" id="{436B50B8-C9F4-E5B8-3D6B-ABEF3EB70278}"/>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60" name="Group 259">
            <a:extLst>
              <a:ext uri="{FF2B5EF4-FFF2-40B4-BE49-F238E27FC236}">
                <a16:creationId xmlns:a16="http://schemas.microsoft.com/office/drawing/2014/main" id="{C4E229E5-D0E3-02AE-2017-6E6367AE9070}"/>
              </a:ext>
            </a:extLst>
          </p:cNvPr>
          <p:cNvGrpSpPr/>
          <p:nvPr/>
        </p:nvGrpSpPr>
        <p:grpSpPr>
          <a:xfrm rot="16200000">
            <a:off x="7128236" y="3375055"/>
            <a:ext cx="200854" cy="144342"/>
            <a:chOff x="508000" y="3403388"/>
            <a:chExt cx="441593" cy="317347"/>
          </a:xfrm>
        </p:grpSpPr>
        <p:cxnSp>
          <p:nvCxnSpPr>
            <p:cNvPr id="261" name="Straight Connector 260">
              <a:extLst>
                <a:ext uri="{FF2B5EF4-FFF2-40B4-BE49-F238E27FC236}">
                  <a16:creationId xmlns:a16="http://schemas.microsoft.com/office/drawing/2014/main" id="{936E1431-4EFF-2C23-6898-24840DB0CB03}"/>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2" name="Straight Connector 261">
              <a:extLst>
                <a:ext uri="{FF2B5EF4-FFF2-40B4-BE49-F238E27FC236}">
                  <a16:creationId xmlns:a16="http://schemas.microsoft.com/office/drawing/2014/main" id="{48CE7DEA-7704-3B1A-B75D-484222CC1941}"/>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263" name="Rectangle: Rounded Corners 262">
              <a:extLst>
                <a:ext uri="{FF2B5EF4-FFF2-40B4-BE49-F238E27FC236}">
                  <a16:creationId xmlns:a16="http://schemas.microsoft.com/office/drawing/2014/main" id="{F3560E2B-9650-4BB8-6F4B-C0C34ACF76EF}"/>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4" name="Rectangle: Rounded Corners 263">
              <a:extLst>
                <a:ext uri="{FF2B5EF4-FFF2-40B4-BE49-F238E27FC236}">
                  <a16:creationId xmlns:a16="http://schemas.microsoft.com/office/drawing/2014/main" id="{088B5F34-0053-2799-69E8-4C393DDA54D6}"/>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5" name="Rectangle: Rounded Corners 264">
              <a:extLst>
                <a:ext uri="{FF2B5EF4-FFF2-40B4-BE49-F238E27FC236}">
                  <a16:creationId xmlns:a16="http://schemas.microsoft.com/office/drawing/2014/main" id="{507EDF4C-466E-A6C3-EDE2-895C6C1DCB2F}"/>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6" name="Rectangle: Rounded Corners 265">
              <a:extLst>
                <a:ext uri="{FF2B5EF4-FFF2-40B4-BE49-F238E27FC236}">
                  <a16:creationId xmlns:a16="http://schemas.microsoft.com/office/drawing/2014/main" id="{DBDD8DF5-D81D-C4E1-E0E7-0BB192EACB32}"/>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7" name="Rectangle: Rounded Corners 266">
              <a:extLst>
                <a:ext uri="{FF2B5EF4-FFF2-40B4-BE49-F238E27FC236}">
                  <a16:creationId xmlns:a16="http://schemas.microsoft.com/office/drawing/2014/main" id="{296CAE23-A4E9-00C0-6CB9-723960D90E90}"/>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8" name="Rectangle: Rounded Corners 267">
              <a:extLst>
                <a:ext uri="{FF2B5EF4-FFF2-40B4-BE49-F238E27FC236}">
                  <a16:creationId xmlns:a16="http://schemas.microsoft.com/office/drawing/2014/main" id="{57039A64-0CDA-61A6-AFFA-35C8B58F1B63}"/>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69" name="Star: 12 Points 268">
              <a:extLst>
                <a:ext uri="{FF2B5EF4-FFF2-40B4-BE49-F238E27FC236}">
                  <a16:creationId xmlns:a16="http://schemas.microsoft.com/office/drawing/2014/main" id="{5C44D01F-3DC3-9C77-B820-93372A9DD8DF}"/>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0" name="Star: 12 Points 269">
              <a:extLst>
                <a:ext uri="{FF2B5EF4-FFF2-40B4-BE49-F238E27FC236}">
                  <a16:creationId xmlns:a16="http://schemas.microsoft.com/office/drawing/2014/main" id="{58A595D4-C7B7-7CF5-3CF2-36F8E642E3D5}"/>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71" name="Group 270">
            <a:extLst>
              <a:ext uri="{FF2B5EF4-FFF2-40B4-BE49-F238E27FC236}">
                <a16:creationId xmlns:a16="http://schemas.microsoft.com/office/drawing/2014/main" id="{BDE56F88-29F3-9ED5-A631-437E5B47C58D}"/>
              </a:ext>
            </a:extLst>
          </p:cNvPr>
          <p:cNvGrpSpPr/>
          <p:nvPr/>
        </p:nvGrpSpPr>
        <p:grpSpPr>
          <a:xfrm rot="16200000">
            <a:off x="10049473" y="3407953"/>
            <a:ext cx="200854" cy="144342"/>
            <a:chOff x="508000" y="3403388"/>
            <a:chExt cx="441593" cy="317347"/>
          </a:xfrm>
        </p:grpSpPr>
        <p:cxnSp>
          <p:nvCxnSpPr>
            <p:cNvPr id="272" name="Straight Connector 271">
              <a:extLst>
                <a:ext uri="{FF2B5EF4-FFF2-40B4-BE49-F238E27FC236}">
                  <a16:creationId xmlns:a16="http://schemas.microsoft.com/office/drawing/2014/main" id="{F0A4C7B2-1993-47F6-7EFE-65C7EBB46F5C}"/>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C537722A-DCB8-8632-647B-674BC77B7744}"/>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274" name="Rectangle: Rounded Corners 273">
              <a:extLst>
                <a:ext uri="{FF2B5EF4-FFF2-40B4-BE49-F238E27FC236}">
                  <a16:creationId xmlns:a16="http://schemas.microsoft.com/office/drawing/2014/main" id="{E60D8E0C-0176-6038-6556-18D5461A65F6}"/>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5" name="Rectangle: Rounded Corners 274">
              <a:extLst>
                <a:ext uri="{FF2B5EF4-FFF2-40B4-BE49-F238E27FC236}">
                  <a16:creationId xmlns:a16="http://schemas.microsoft.com/office/drawing/2014/main" id="{FA990D55-650D-A1DE-D659-51D36A17F622}"/>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6" name="Rectangle: Rounded Corners 275">
              <a:extLst>
                <a:ext uri="{FF2B5EF4-FFF2-40B4-BE49-F238E27FC236}">
                  <a16:creationId xmlns:a16="http://schemas.microsoft.com/office/drawing/2014/main" id="{C95CD8A9-B6BE-00D0-5FC5-6B4CA28E48BF}"/>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7" name="Rectangle: Rounded Corners 276">
              <a:extLst>
                <a:ext uri="{FF2B5EF4-FFF2-40B4-BE49-F238E27FC236}">
                  <a16:creationId xmlns:a16="http://schemas.microsoft.com/office/drawing/2014/main" id="{A5A95463-93CB-436D-01AF-1754B8B2DFDD}"/>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8" name="Rectangle: Rounded Corners 277">
              <a:extLst>
                <a:ext uri="{FF2B5EF4-FFF2-40B4-BE49-F238E27FC236}">
                  <a16:creationId xmlns:a16="http://schemas.microsoft.com/office/drawing/2014/main" id="{9555FC25-5785-C82C-5CB4-7F63D674D4FF}"/>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79" name="Rectangle: Rounded Corners 278">
              <a:extLst>
                <a:ext uri="{FF2B5EF4-FFF2-40B4-BE49-F238E27FC236}">
                  <a16:creationId xmlns:a16="http://schemas.microsoft.com/office/drawing/2014/main" id="{C564C523-0CC1-C48D-7968-B948002B6B65}"/>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0" name="Star: 12 Points 279">
              <a:extLst>
                <a:ext uri="{FF2B5EF4-FFF2-40B4-BE49-F238E27FC236}">
                  <a16:creationId xmlns:a16="http://schemas.microsoft.com/office/drawing/2014/main" id="{8D5B0C46-F762-BBA5-7930-658A5D196748}"/>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1" name="Star: 12 Points 280">
              <a:extLst>
                <a:ext uri="{FF2B5EF4-FFF2-40B4-BE49-F238E27FC236}">
                  <a16:creationId xmlns:a16="http://schemas.microsoft.com/office/drawing/2014/main" id="{58C21F7C-5786-0147-9E68-0FBD98013AD9}"/>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grpSp>
        <p:nvGrpSpPr>
          <p:cNvPr id="282" name="Group 281">
            <a:extLst>
              <a:ext uri="{FF2B5EF4-FFF2-40B4-BE49-F238E27FC236}">
                <a16:creationId xmlns:a16="http://schemas.microsoft.com/office/drawing/2014/main" id="{DDADCE50-3369-3052-B83E-D2F121CBFD51}"/>
              </a:ext>
            </a:extLst>
          </p:cNvPr>
          <p:cNvGrpSpPr/>
          <p:nvPr/>
        </p:nvGrpSpPr>
        <p:grpSpPr>
          <a:xfrm rot="13164274">
            <a:off x="9356944" y="2381911"/>
            <a:ext cx="200854" cy="144342"/>
            <a:chOff x="508000" y="3403388"/>
            <a:chExt cx="441593" cy="317347"/>
          </a:xfrm>
        </p:grpSpPr>
        <p:cxnSp>
          <p:nvCxnSpPr>
            <p:cNvPr id="283" name="Straight Connector 282">
              <a:extLst>
                <a:ext uri="{FF2B5EF4-FFF2-40B4-BE49-F238E27FC236}">
                  <a16:creationId xmlns:a16="http://schemas.microsoft.com/office/drawing/2014/main" id="{982807AC-3FCD-B1DB-68CA-331FDC60670B}"/>
                </a:ext>
              </a:extLst>
            </p:cNvPr>
            <p:cNvCxnSpPr>
              <a:cxnSpLocks/>
            </p:cNvCxnSpPr>
            <p:nvPr/>
          </p:nvCxnSpPr>
          <p:spPr>
            <a:xfrm flipV="1">
              <a:off x="584201" y="3473807"/>
              <a:ext cx="0" cy="48445"/>
            </a:xfrm>
            <a:prstGeom prst="line">
              <a:avLst/>
            </a:prstGeom>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E35B6ED7-27AA-25E8-6F77-86CD04FFBC54}"/>
                </a:ext>
              </a:extLst>
            </p:cNvPr>
            <p:cNvCxnSpPr>
              <a:cxnSpLocks/>
            </p:cNvCxnSpPr>
            <p:nvPr/>
          </p:nvCxnSpPr>
          <p:spPr>
            <a:xfrm flipV="1">
              <a:off x="584201" y="3603982"/>
              <a:ext cx="0" cy="48445"/>
            </a:xfrm>
            <a:prstGeom prst="line">
              <a:avLst/>
            </a:prstGeom>
          </p:spPr>
          <p:style>
            <a:lnRef idx="1">
              <a:schemeClr val="accent1"/>
            </a:lnRef>
            <a:fillRef idx="0">
              <a:schemeClr val="accent1"/>
            </a:fillRef>
            <a:effectRef idx="0">
              <a:schemeClr val="accent1"/>
            </a:effectRef>
            <a:fontRef idx="minor">
              <a:schemeClr val="tx1"/>
            </a:fontRef>
          </p:style>
        </p:cxnSp>
        <p:sp>
          <p:nvSpPr>
            <p:cNvPr id="285" name="Rectangle: Rounded Corners 284">
              <a:extLst>
                <a:ext uri="{FF2B5EF4-FFF2-40B4-BE49-F238E27FC236}">
                  <a16:creationId xmlns:a16="http://schemas.microsoft.com/office/drawing/2014/main" id="{46A5C1D6-1659-7406-B090-76A9934EB040}"/>
                </a:ext>
              </a:extLst>
            </p:cNvPr>
            <p:cNvSpPr/>
            <p:nvPr/>
          </p:nvSpPr>
          <p:spPr>
            <a:xfrm>
              <a:off x="508001" y="3507555"/>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6" name="Rectangle: Rounded Corners 285">
              <a:extLst>
                <a:ext uri="{FF2B5EF4-FFF2-40B4-BE49-F238E27FC236}">
                  <a16:creationId xmlns:a16="http://schemas.microsoft.com/office/drawing/2014/main" id="{C60C0AEF-5419-8C24-4E72-4C8C9D32BF07}"/>
                </a:ext>
              </a:extLst>
            </p:cNvPr>
            <p:cNvSpPr/>
            <p:nvPr/>
          </p:nvSpPr>
          <p:spPr>
            <a:xfrm>
              <a:off x="508000" y="3568700"/>
              <a:ext cx="284480" cy="50800"/>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7" name="Rectangle: Rounded Corners 286">
              <a:extLst>
                <a:ext uri="{FF2B5EF4-FFF2-40B4-BE49-F238E27FC236}">
                  <a16:creationId xmlns:a16="http://schemas.microsoft.com/office/drawing/2014/main" id="{1AAC8452-0456-9228-2FDD-3EB0D143B7EE}"/>
                </a:ext>
              </a:extLst>
            </p:cNvPr>
            <p:cNvSpPr/>
            <p:nvPr/>
          </p:nvSpPr>
          <p:spPr>
            <a:xfrm rot="2361942" flipV="1">
              <a:off x="751376" y="3627585"/>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8" name="Rectangle: Rounded Corners 287">
              <a:extLst>
                <a:ext uri="{FF2B5EF4-FFF2-40B4-BE49-F238E27FC236}">
                  <a16:creationId xmlns:a16="http://schemas.microsoft.com/office/drawing/2014/main" id="{258F0EDF-B210-8DAC-AF62-F423FBE5B829}"/>
                </a:ext>
              </a:extLst>
            </p:cNvPr>
            <p:cNvSpPr/>
            <p:nvPr/>
          </p:nvSpPr>
          <p:spPr>
            <a:xfrm rot="8823153" flipV="1">
              <a:off x="756595" y="3460432"/>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89" name="Rectangle: Rounded Corners 288">
              <a:extLst>
                <a:ext uri="{FF2B5EF4-FFF2-40B4-BE49-F238E27FC236}">
                  <a16:creationId xmlns:a16="http://schemas.microsoft.com/office/drawing/2014/main" id="{B6303A66-5BBE-A377-E281-7249BECD45A8}"/>
                </a:ext>
              </a:extLst>
            </p:cNvPr>
            <p:cNvSpPr/>
            <p:nvPr/>
          </p:nvSpPr>
          <p:spPr>
            <a:xfrm rot="8823153" flipV="1">
              <a:off x="719992" y="3403388"/>
              <a:ext cx="192998" cy="49727"/>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0" name="Rectangle: Rounded Corners 289">
              <a:extLst>
                <a:ext uri="{FF2B5EF4-FFF2-40B4-BE49-F238E27FC236}">
                  <a16:creationId xmlns:a16="http://schemas.microsoft.com/office/drawing/2014/main" id="{8E9B7BAB-CC5B-D59D-168F-D1453076A7EF}"/>
                </a:ext>
              </a:extLst>
            </p:cNvPr>
            <p:cNvSpPr/>
            <p:nvPr/>
          </p:nvSpPr>
          <p:spPr>
            <a:xfrm rot="2361942" flipV="1">
              <a:off x="714773" y="3675016"/>
              <a:ext cx="191412" cy="45719"/>
            </a:xfrm>
            <a:prstGeom prst="roundRect">
              <a:avLst/>
            </a:prstGeom>
            <a:solidFill>
              <a:srgbClr val="C00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1" name="Star: 12 Points 290">
              <a:extLst>
                <a:ext uri="{FF2B5EF4-FFF2-40B4-BE49-F238E27FC236}">
                  <a16:creationId xmlns:a16="http://schemas.microsoft.com/office/drawing/2014/main" id="{F6C7B733-234B-FDA2-29A9-A9805DE4774C}"/>
                </a:ext>
              </a:extLst>
            </p:cNvPr>
            <p:cNvSpPr/>
            <p:nvPr/>
          </p:nvSpPr>
          <p:spPr>
            <a:xfrm>
              <a:off x="558889" y="3650444"/>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92" name="Star: 12 Points 291">
              <a:extLst>
                <a:ext uri="{FF2B5EF4-FFF2-40B4-BE49-F238E27FC236}">
                  <a16:creationId xmlns:a16="http://schemas.microsoft.com/office/drawing/2014/main" id="{E9A94127-E3A0-3706-28FD-D3345E9B89E1}"/>
                </a:ext>
              </a:extLst>
            </p:cNvPr>
            <p:cNvSpPr/>
            <p:nvPr/>
          </p:nvSpPr>
          <p:spPr>
            <a:xfrm>
              <a:off x="561341" y="3442863"/>
              <a:ext cx="45719" cy="45719"/>
            </a:xfrm>
            <a:prstGeom prst="star12">
              <a:avLst/>
            </a:prstGeom>
            <a:solidFill>
              <a:srgbClr val="FFC000"/>
            </a:solidFill>
            <a:ln w="3175">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9781703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95"/>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5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0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28"/>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39"/>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50"/>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161"/>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72"/>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83"/>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4"/>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05"/>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216"/>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227"/>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23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249"/>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60"/>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71"/>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2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1B239A-533E-87B5-45CA-FC27510ADA80}"/>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DC0BF4E-4B57-54C0-B5EF-C57CCBEA442E}"/>
              </a:ext>
            </a:extLst>
          </p:cNvPr>
          <p:cNvSpPr txBox="1">
            <a:spLocks/>
          </p:cNvSpPr>
          <p:nvPr/>
        </p:nvSpPr>
        <p:spPr>
          <a:xfrm>
            <a:off x="681830" y="192613"/>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Re-visiting HER2 as a biomarker: Trastuzumab deruxtecan</a:t>
            </a:r>
          </a:p>
        </p:txBody>
      </p:sp>
      <p:grpSp>
        <p:nvGrpSpPr>
          <p:cNvPr id="52" name="Group 51">
            <a:extLst>
              <a:ext uri="{FF2B5EF4-FFF2-40B4-BE49-F238E27FC236}">
                <a16:creationId xmlns:a16="http://schemas.microsoft.com/office/drawing/2014/main" id="{C942A089-6451-B5F0-9A64-BB7DAC44FCAB}"/>
              </a:ext>
            </a:extLst>
          </p:cNvPr>
          <p:cNvGrpSpPr/>
          <p:nvPr/>
        </p:nvGrpSpPr>
        <p:grpSpPr>
          <a:xfrm>
            <a:off x="4273913" y="945315"/>
            <a:ext cx="3429396" cy="5469156"/>
            <a:chOff x="4273913" y="945315"/>
            <a:chExt cx="3429396" cy="5469156"/>
          </a:xfrm>
        </p:grpSpPr>
        <p:pic>
          <p:nvPicPr>
            <p:cNvPr id="3" name="Picture 2">
              <a:extLst>
                <a:ext uri="{FF2B5EF4-FFF2-40B4-BE49-F238E27FC236}">
                  <a16:creationId xmlns:a16="http://schemas.microsoft.com/office/drawing/2014/main" id="{459A8072-7C45-CCB2-54D4-2A3FE7F409D8}"/>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880611" y="1808889"/>
              <a:ext cx="2822698" cy="2055865"/>
            </a:xfrm>
            <a:prstGeom prst="rect">
              <a:avLst/>
            </a:prstGeom>
          </p:spPr>
        </p:pic>
        <p:sp>
          <p:nvSpPr>
            <p:cNvPr id="5" name="TextBox 4">
              <a:extLst>
                <a:ext uri="{FF2B5EF4-FFF2-40B4-BE49-F238E27FC236}">
                  <a16:creationId xmlns:a16="http://schemas.microsoft.com/office/drawing/2014/main" id="{6E6C125E-7057-3F84-8A3C-F26198830067}"/>
                </a:ext>
              </a:extLst>
            </p:cNvPr>
            <p:cNvSpPr txBox="1"/>
            <p:nvPr/>
          </p:nvSpPr>
          <p:spPr>
            <a:xfrm>
              <a:off x="5566089" y="3423939"/>
              <a:ext cx="1141659" cy="307777"/>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a:ea typeface="+mn-ea"/>
                  <a:cs typeface="+mn-cs"/>
                </a:rPr>
                <a:t>ORR 37.5%</a:t>
              </a:r>
            </a:p>
          </p:txBody>
        </p:sp>
        <p:pic>
          <p:nvPicPr>
            <p:cNvPr id="8" name="Picture 7">
              <a:extLst>
                <a:ext uri="{FF2B5EF4-FFF2-40B4-BE49-F238E27FC236}">
                  <a16:creationId xmlns:a16="http://schemas.microsoft.com/office/drawing/2014/main" id="{FFE075F7-A6DD-14B7-BC87-56DF78EC847E}"/>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4851314" y="3928349"/>
              <a:ext cx="2851995" cy="1926513"/>
            </a:xfrm>
            <a:prstGeom prst="rect">
              <a:avLst/>
            </a:prstGeom>
          </p:spPr>
        </p:pic>
        <p:sp>
          <p:nvSpPr>
            <p:cNvPr id="14" name="TextBox 13">
              <a:extLst>
                <a:ext uri="{FF2B5EF4-FFF2-40B4-BE49-F238E27FC236}">
                  <a16:creationId xmlns:a16="http://schemas.microsoft.com/office/drawing/2014/main" id="{C9788573-B046-E801-1B24-39392A32DC85}"/>
                </a:ext>
              </a:extLst>
            </p:cNvPr>
            <p:cNvSpPr txBox="1"/>
            <p:nvPr/>
          </p:nvSpPr>
          <p:spPr>
            <a:xfrm>
              <a:off x="5566088" y="5483264"/>
              <a:ext cx="1141659" cy="307777"/>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0000"/>
                  </a:solidFill>
                  <a:effectLst/>
                  <a:uLnTx/>
                  <a:uFillTx/>
                  <a:latin typeface="Arial" panose="020B0604020202020204"/>
                  <a:ea typeface="+mn-ea"/>
                  <a:cs typeface="+mn-cs"/>
                </a:rPr>
                <a:t>ORR 29.7%</a:t>
              </a:r>
            </a:p>
          </p:txBody>
        </p:sp>
        <p:sp>
          <p:nvSpPr>
            <p:cNvPr id="15" name="TextBox 14">
              <a:extLst>
                <a:ext uri="{FF2B5EF4-FFF2-40B4-BE49-F238E27FC236}">
                  <a16:creationId xmlns:a16="http://schemas.microsoft.com/office/drawing/2014/main" id="{F9E037CA-F5DF-D13F-0684-B237DEB86A50}"/>
                </a:ext>
              </a:extLst>
            </p:cNvPr>
            <p:cNvSpPr txBox="1"/>
            <p:nvPr/>
          </p:nvSpPr>
          <p:spPr>
            <a:xfrm>
              <a:off x="4370990" y="3928350"/>
              <a:ext cx="577402" cy="276999"/>
            </a:xfrm>
            <a:prstGeom prst="rect">
              <a:avLst/>
            </a:prstGeom>
            <a:ln/>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IHC 0</a:t>
              </a:r>
            </a:p>
          </p:txBody>
        </p:sp>
        <p:sp>
          <p:nvSpPr>
            <p:cNvPr id="16" name="TextBox 15">
              <a:extLst>
                <a:ext uri="{FF2B5EF4-FFF2-40B4-BE49-F238E27FC236}">
                  <a16:creationId xmlns:a16="http://schemas.microsoft.com/office/drawing/2014/main" id="{4B9A6F9C-DE33-7914-5C8E-ADF7F71378C7}"/>
                </a:ext>
              </a:extLst>
            </p:cNvPr>
            <p:cNvSpPr txBox="1"/>
            <p:nvPr/>
          </p:nvSpPr>
          <p:spPr>
            <a:xfrm>
              <a:off x="4273913" y="1791624"/>
              <a:ext cx="885179" cy="276999"/>
            </a:xfrm>
            <a:prstGeom prst="rect">
              <a:avLst/>
            </a:prstGeom>
            <a:ln/>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IHC 1+/2+</a:t>
              </a:r>
            </a:p>
          </p:txBody>
        </p:sp>
        <p:sp>
          <p:nvSpPr>
            <p:cNvPr id="18" name="Rectangle 17">
              <a:extLst>
                <a:ext uri="{FF2B5EF4-FFF2-40B4-BE49-F238E27FC236}">
                  <a16:creationId xmlns:a16="http://schemas.microsoft.com/office/drawing/2014/main" id="{D9404DA6-A4B7-A81C-4F0D-848765BFDB0A}"/>
                </a:ext>
              </a:extLst>
            </p:cNvPr>
            <p:cNvSpPr/>
            <p:nvPr/>
          </p:nvSpPr>
          <p:spPr>
            <a:xfrm>
              <a:off x="4491297" y="945315"/>
              <a:ext cx="3201466" cy="7392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DAISY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2L+ met breast cancer</a:t>
              </a:r>
            </a:p>
          </p:txBody>
        </p:sp>
        <p:sp>
          <p:nvSpPr>
            <p:cNvPr id="19" name="TextBox 18">
              <a:extLst>
                <a:ext uri="{FF2B5EF4-FFF2-40B4-BE49-F238E27FC236}">
                  <a16:creationId xmlns:a16="http://schemas.microsoft.com/office/drawing/2014/main" id="{E7CF8DB5-9697-0990-C121-6C1588CBCCC8}"/>
                </a:ext>
              </a:extLst>
            </p:cNvPr>
            <p:cNvSpPr txBox="1"/>
            <p:nvPr/>
          </p:nvSpPr>
          <p:spPr>
            <a:xfrm>
              <a:off x="5832284" y="6160555"/>
              <a:ext cx="1871025"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Mosele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Nat Med</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2023</a:t>
              </a:r>
            </a:p>
          </p:txBody>
        </p:sp>
      </p:grpSp>
      <p:grpSp>
        <p:nvGrpSpPr>
          <p:cNvPr id="51" name="Group 50">
            <a:extLst>
              <a:ext uri="{FF2B5EF4-FFF2-40B4-BE49-F238E27FC236}">
                <a16:creationId xmlns:a16="http://schemas.microsoft.com/office/drawing/2014/main" id="{E59C421B-1491-45D9-B51A-8158510E41FA}"/>
              </a:ext>
            </a:extLst>
          </p:cNvPr>
          <p:cNvGrpSpPr/>
          <p:nvPr/>
        </p:nvGrpSpPr>
        <p:grpSpPr>
          <a:xfrm>
            <a:off x="292209" y="945314"/>
            <a:ext cx="3662919" cy="5451892"/>
            <a:chOff x="292209" y="945314"/>
            <a:chExt cx="3662919" cy="5451892"/>
          </a:xfrm>
        </p:grpSpPr>
        <p:sp>
          <p:nvSpPr>
            <p:cNvPr id="20" name="Rectangle 19">
              <a:extLst>
                <a:ext uri="{FF2B5EF4-FFF2-40B4-BE49-F238E27FC236}">
                  <a16:creationId xmlns:a16="http://schemas.microsoft.com/office/drawing/2014/main" id="{BFE7F9CD-1172-2A55-5293-DF0DB2EFA6CD}"/>
                </a:ext>
              </a:extLst>
            </p:cNvPr>
            <p:cNvSpPr/>
            <p:nvPr/>
          </p:nvSpPr>
          <p:spPr>
            <a:xfrm>
              <a:off x="521090" y="945314"/>
              <a:ext cx="3201466" cy="73929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DESTINY-Breast04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2/3L HER2 low met breast cancer</a:t>
              </a:r>
            </a:p>
          </p:txBody>
        </p:sp>
        <p:pic>
          <p:nvPicPr>
            <p:cNvPr id="22" name="Picture 21">
              <a:extLst>
                <a:ext uri="{FF2B5EF4-FFF2-40B4-BE49-F238E27FC236}">
                  <a16:creationId xmlns:a16="http://schemas.microsoft.com/office/drawing/2014/main" id="{579C1D12-A929-0C2D-6F9D-8C490B9A5036}"/>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rcRect t="9392"/>
            <a:stretch>
              <a:fillRect/>
            </a:stretch>
          </p:blipFill>
          <p:spPr>
            <a:xfrm>
              <a:off x="661614" y="1902558"/>
              <a:ext cx="3020824" cy="1815580"/>
            </a:xfrm>
            <a:prstGeom prst="rect">
              <a:avLst/>
            </a:prstGeom>
          </p:spPr>
        </p:pic>
        <p:sp>
          <p:nvSpPr>
            <p:cNvPr id="23" name="Rectangle 22">
              <a:extLst>
                <a:ext uri="{FF2B5EF4-FFF2-40B4-BE49-F238E27FC236}">
                  <a16:creationId xmlns:a16="http://schemas.microsoft.com/office/drawing/2014/main" id="{9E86170A-D10F-F3E1-CF51-B92F7C5DB6CD}"/>
                </a:ext>
              </a:extLst>
            </p:cNvPr>
            <p:cNvSpPr/>
            <p:nvPr/>
          </p:nvSpPr>
          <p:spPr>
            <a:xfrm>
              <a:off x="2300869" y="1912858"/>
              <a:ext cx="1381569" cy="6019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6" name="TextBox 25">
              <a:extLst>
                <a:ext uri="{FF2B5EF4-FFF2-40B4-BE49-F238E27FC236}">
                  <a16:creationId xmlns:a16="http://schemas.microsoft.com/office/drawing/2014/main" id="{878330C4-C23C-69C2-21DA-2F8239CD2985}"/>
                </a:ext>
              </a:extLst>
            </p:cNvPr>
            <p:cNvSpPr txBox="1"/>
            <p:nvPr/>
          </p:nvSpPr>
          <p:spPr>
            <a:xfrm>
              <a:off x="2196094" y="1971826"/>
              <a:ext cx="7021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T-</a:t>
              </a:r>
              <a:r>
                <a:rPr kumimoji="0" lang="en-US" sz="1400" b="1" i="0" u="none" strike="noStrike" kern="1200" cap="none" spc="0" normalizeH="0" baseline="0" noProof="0" dirty="0" err="1">
                  <a:ln>
                    <a:noFill/>
                  </a:ln>
                  <a:solidFill>
                    <a:srgbClr val="FF0000"/>
                  </a:solidFill>
                  <a:effectLst/>
                  <a:uLnTx/>
                  <a:uFillTx/>
                  <a:latin typeface="Arial" panose="020B0604020202020204"/>
                  <a:ea typeface="+mn-ea"/>
                  <a:cs typeface="+mn-cs"/>
                </a:rPr>
                <a:t>DXd</a:t>
              </a:r>
              <a:endPar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cxnSp>
          <p:nvCxnSpPr>
            <p:cNvPr id="28" name="Straight Arrow Connector 27">
              <a:extLst>
                <a:ext uri="{FF2B5EF4-FFF2-40B4-BE49-F238E27FC236}">
                  <a16:creationId xmlns:a16="http://schemas.microsoft.com/office/drawing/2014/main" id="{3A8B6511-9A0B-36CC-B8A8-FE1D6D8DD010}"/>
                </a:ext>
              </a:extLst>
            </p:cNvPr>
            <p:cNvCxnSpPr/>
            <p:nvPr/>
          </p:nvCxnSpPr>
          <p:spPr>
            <a:xfrm flipH="1">
              <a:off x="2220162" y="2263855"/>
              <a:ext cx="209550" cy="2372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54AB7145-5E4D-BC2A-591A-F14789ED89DE}"/>
                </a:ext>
              </a:extLst>
            </p:cNvPr>
            <p:cNvSpPr txBox="1"/>
            <p:nvPr/>
          </p:nvSpPr>
          <p:spPr>
            <a:xfrm>
              <a:off x="292209" y="1764057"/>
              <a:ext cx="484428" cy="276999"/>
            </a:xfrm>
            <a:prstGeom prst="rect">
              <a:avLst/>
            </a:prstGeom>
            <a:ln/>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PFS</a:t>
              </a:r>
            </a:p>
          </p:txBody>
        </p:sp>
        <p:pic>
          <p:nvPicPr>
            <p:cNvPr id="31" name="Picture 30">
              <a:extLst>
                <a:ext uri="{FF2B5EF4-FFF2-40B4-BE49-F238E27FC236}">
                  <a16:creationId xmlns:a16="http://schemas.microsoft.com/office/drawing/2014/main" id="{92E2E0BD-E17F-AC7B-CC8F-342417798B75}"/>
                </a:ext>
              </a:extLst>
            </p:cNvPr>
            <p:cNvPicPr>
              <a:picLocks noChangeAspect="1"/>
            </p:cNvPicPr>
            <p:nvPr/>
          </p:nvPicPr>
          <p:blipFill>
            <a:blip r:embed="rId9"/>
            <a:stretch>
              <a:fillRect/>
            </a:stretch>
          </p:blipFill>
          <p:spPr>
            <a:xfrm>
              <a:off x="706224" y="4074920"/>
              <a:ext cx="3020824" cy="1898104"/>
            </a:xfrm>
            <a:prstGeom prst="rect">
              <a:avLst/>
            </a:prstGeom>
          </p:spPr>
        </p:pic>
        <p:sp>
          <p:nvSpPr>
            <p:cNvPr id="32" name="Rectangle 31">
              <a:extLst>
                <a:ext uri="{FF2B5EF4-FFF2-40B4-BE49-F238E27FC236}">
                  <a16:creationId xmlns:a16="http://schemas.microsoft.com/office/drawing/2014/main" id="{1A7BEC75-3952-25B4-7FFA-5BB2F12AF312}"/>
                </a:ext>
              </a:extLst>
            </p:cNvPr>
            <p:cNvSpPr/>
            <p:nvPr/>
          </p:nvSpPr>
          <p:spPr>
            <a:xfrm>
              <a:off x="2481845" y="4040059"/>
              <a:ext cx="1246064" cy="614423"/>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3" name="Rectangle 32">
              <a:extLst>
                <a:ext uri="{FF2B5EF4-FFF2-40B4-BE49-F238E27FC236}">
                  <a16:creationId xmlns:a16="http://schemas.microsoft.com/office/drawing/2014/main" id="{79616B3E-1621-D68E-7CE6-C35A70882EAF}"/>
                </a:ext>
              </a:extLst>
            </p:cNvPr>
            <p:cNvSpPr/>
            <p:nvPr/>
          </p:nvSpPr>
          <p:spPr>
            <a:xfrm>
              <a:off x="2324937" y="4257910"/>
              <a:ext cx="1246064" cy="29259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4" name="TextBox 33">
              <a:extLst>
                <a:ext uri="{FF2B5EF4-FFF2-40B4-BE49-F238E27FC236}">
                  <a16:creationId xmlns:a16="http://schemas.microsoft.com/office/drawing/2014/main" id="{678D54B2-AF7E-4889-A226-40461FBA7057}"/>
                </a:ext>
              </a:extLst>
            </p:cNvPr>
            <p:cNvSpPr txBox="1"/>
            <p:nvPr/>
          </p:nvSpPr>
          <p:spPr>
            <a:xfrm>
              <a:off x="2160342" y="3975858"/>
              <a:ext cx="7021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T-</a:t>
              </a:r>
              <a:r>
                <a:rPr kumimoji="0" lang="en-US" sz="1400" b="1" i="0" u="none" strike="noStrike" kern="1200" cap="none" spc="0" normalizeH="0" baseline="0" noProof="0" dirty="0" err="1">
                  <a:ln>
                    <a:noFill/>
                  </a:ln>
                  <a:solidFill>
                    <a:srgbClr val="FF0000"/>
                  </a:solidFill>
                  <a:effectLst/>
                  <a:uLnTx/>
                  <a:uFillTx/>
                  <a:latin typeface="Arial" panose="020B0604020202020204"/>
                  <a:ea typeface="+mn-ea"/>
                  <a:cs typeface="+mn-cs"/>
                </a:rPr>
                <a:t>DXd</a:t>
              </a:r>
              <a:endPar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cxnSp>
          <p:nvCxnSpPr>
            <p:cNvPr id="35" name="Straight Arrow Connector 34">
              <a:extLst>
                <a:ext uri="{FF2B5EF4-FFF2-40B4-BE49-F238E27FC236}">
                  <a16:creationId xmlns:a16="http://schemas.microsoft.com/office/drawing/2014/main" id="{51C74087-6E21-371C-DB15-6E6D394DF20D}"/>
                </a:ext>
              </a:extLst>
            </p:cNvPr>
            <p:cNvCxnSpPr/>
            <p:nvPr/>
          </p:nvCxnSpPr>
          <p:spPr>
            <a:xfrm flipH="1">
              <a:off x="2184410" y="4267887"/>
              <a:ext cx="209550" cy="2372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6" name="TextBox 35">
              <a:extLst>
                <a:ext uri="{FF2B5EF4-FFF2-40B4-BE49-F238E27FC236}">
                  <a16:creationId xmlns:a16="http://schemas.microsoft.com/office/drawing/2014/main" id="{AC62E9AF-EF8B-A7AE-1C4E-47193B378C09}"/>
                </a:ext>
              </a:extLst>
            </p:cNvPr>
            <p:cNvSpPr txBox="1"/>
            <p:nvPr/>
          </p:nvSpPr>
          <p:spPr>
            <a:xfrm>
              <a:off x="299397" y="3936986"/>
              <a:ext cx="407484" cy="276999"/>
            </a:xfrm>
            <a:prstGeom prst="rect">
              <a:avLst/>
            </a:prstGeom>
            <a:ln/>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OS</a:t>
              </a:r>
            </a:p>
          </p:txBody>
        </p:sp>
        <p:sp>
          <p:nvSpPr>
            <p:cNvPr id="37" name="TextBox 36">
              <a:extLst>
                <a:ext uri="{FF2B5EF4-FFF2-40B4-BE49-F238E27FC236}">
                  <a16:creationId xmlns:a16="http://schemas.microsoft.com/office/drawing/2014/main" id="{9ED44841-3256-638B-F49B-828E2D506666}"/>
                </a:ext>
              </a:extLst>
            </p:cNvPr>
            <p:cNvSpPr txBox="1"/>
            <p:nvPr/>
          </p:nvSpPr>
          <p:spPr>
            <a:xfrm>
              <a:off x="1927009" y="6143290"/>
              <a:ext cx="202811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Modi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N Engl J Med</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2022</a:t>
              </a:r>
            </a:p>
          </p:txBody>
        </p:sp>
      </p:grpSp>
      <p:grpSp>
        <p:nvGrpSpPr>
          <p:cNvPr id="7" name="Group 6">
            <a:extLst>
              <a:ext uri="{FF2B5EF4-FFF2-40B4-BE49-F238E27FC236}">
                <a16:creationId xmlns:a16="http://schemas.microsoft.com/office/drawing/2014/main" id="{5620F6BE-28FD-CFC8-E14D-CCA1983956D8}"/>
              </a:ext>
            </a:extLst>
          </p:cNvPr>
          <p:cNvGrpSpPr/>
          <p:nvPr/>
        </p:nvGrpSpPr>
        <p:grpSpPr>
          <a:xfrm>
            <a:off x="8036474" y="945316"/>
            <a:ext cx="3965797" cy="5469155"/>
            <a:chOff x="8036474" y="945316"/>
            <a:chExt cx="3965797" cy="5469155"/>
          </a:xfrm>
        </p:grpSpPr>
        <p:pic>
          <p:nvPicPr>
            <p:cNvPr id="6" name="Picture 2">
              <a:extLst>
                <a:ext uri="{FF2B5EF4-FFF2-40B4-BE49-F238E27FC236}">
                  <a16:creationId xmlns:a16="http://schemas.microsoft.com/office/drawing/2014/main" id="{6C38F6D9-0842-F8C5-76A1-A36D8F491A0E}"/>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228" t="68657" r="39205" b="5922"/>
            <a:stretch>
              <a:fillRect/>
            </a:stretch>
          </p:blipFill>
          <p:spPr bwMode="auto">
            <a:xfrm>
              <a:off x="8394154" y="4267887"/>
              <a:ext cx="3453573" cy="199310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2ABB92BF-EAE0-A708-2603-979F3D7E201F}"/>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1471" t="3509" r="29233" b="75208"/>
            <a:stretch>
              <a:fillRect/>
            </a:stretch>
          </p:blipFill>
          <p:spPr bwMode="auto">
            <a:xfrm>
              <a:off x="8354702" y="2089274"/>
              <a:ext cx="3453573" cy="1768049"/>
            </a:xfrm>
            <a:prstGeom prst="rect">
              <a:avLst/>
            </a:prstGeom>
            <a:noFill/>
            <a:extLst>
              <a:ext uri="{909E8E84-426E-40DD-AFC4-6F175D3DCCD1}">
                <a14:hiddenFill xmlns:a14="http://schemas.microsoft.com/office/drawing/2010/main">
                  <a:solidFill>
                    <a:srgbClr val="FFFFFF"/>
                  </a:solidFill>
                </a14:hiddenFill>
              </a:ext>
            </a:extLst>
          </p:spPr>
        </p:pic>
        <p:sp>
          <p:nvSpPr>
            <p:cNvPr id="38" name="Rectangle 37">
              <a:extLst>
                <a:ext uri="{FF2B5EF4-FFF2-40B4-BE49-F238E27FC236}">
                  <a16:creationId xmlns:a16="http://schemas.microsoft.com/office/drawing/2014/main" id="{38458877-7F01-96F8-94DC-A1738838D611}"/>
                </a:ext>
              </a:extLst>
            </p:cNvPr>
            <p:cNvSpPr/>
            <p:nvPr/>
          </p:nvSpPr>
          <p:spPr>
            <a:xfrm>
              <a:off x="8469446" y="945316"/>
              <a:ext cx="3201466" cy="7425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DESTINY-Breast06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1L HER2 low met breast cancer</a:t>
              </a:r>
            </a:p>
          </p:txBody>
        </p:sp>
        <p:sp>
          <p:nvSpPr>
            <p:cNvPr id="41" name="Rectangle 40">
              <a:extLst>
                <a:ext uri="{FF2B5EF4-FFF2-40B4-BE49-F238E27FC236}">
                  <a16:creationId xmlns:a16="http://schemas.microsoft.com/office/drawing/2014/main" id="{5CC3E2F1-D2B4-2C07-E9A9-54EC9F279901}"/>
                </a:ext>
              </a:extLst>
            </p:cNvPr>
            <p:cNvSpPr/>
            <p:nvPr/>
          </p:nvSpPr>
          <p:spPr>
            <a:xfrm>
              <a:off x="11282108" y="2480576"/>
              <a:ext cx="720163" cy="60197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2" name="TextBox 41">
              <a:extLst>
                <a:ext uri="{FF2B5EF4-FFF2-40B4-BE49-F238E27FC236}">
                  <a16:creationId xmlns:a16="http://schemas.microsoft.com/office/drawing/2014/main" id="{99003FCB-24BC-FC3D-D8E7-F7AFB5E49A9C}"/>
                </a:ext>
              </a:extLst>
            </p:cNvPr>
            <p:cNvSpPr txBox="1"/>
            <p:nvPr/>
          </p:nvSpPr>
          <p:spPr>
            <a:xfrm>
              <a:off x="8098507" y="1791624"/>
              <a:ext cx="865943" cy="276999"/>
            </a:xfrm>
            <a:prstGeom prst="rect">
              <a:avLst/>
            </a:prstGeom>
            <a:ln/>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HER2 low</a:t>
              </a:r>
            </a:p>
          </p:txBody>
        </p:sp>
        <p:sp>
          <p:nvSpPr>
            <p:cNvPr id="43" name="TextBox 42">
              <a:extLst>
                <a:ext uri="{FF2B5EF4-FFF2-40B4-BE49-F238E27FC236}">
                  <a16:creationId xmlns:a16="http://schemas.microsoft.com/office/drawing/2014/main" id="{EF4541FB-E966-768B-FC25-E68D8564309C}"/>
                </a:ext>
              </a:extLst>
            </p:cNvPr>
            <p:cNvSpPr txBox="1"/>
            <p:nvPr/>
          </p:nvSpPr>
          <p:spPr>
            <a:xfrm>
              <a:off x="8036474" y="3928349"/>
              <a:ext cx="1164101" cy="276999"/>
            </a:xfrm>
            <a:prstGeom prst="rect">
              <a:avLst/>
            </a:prstGeom>
            <a:ln/>
          </p:spPr>
          <p:style>
            <a:lnRef idx="1">
              <a:schemeClr val="accent2"/>
            </a:lnRef>
            <a:fillRef idx="2">
              <a:schemeClr val="accent2"/>
            </a:fillRef>
            <a:effectRef idx="1">
              <a:schemeClr val="accent2"/>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HER2 ultralow</a:t>
              </a:r>
            </a:p>
          </p:txBody>
        </p:sp>
        <p:sp>
          <p:nvSpPr>
            <p:cNvPr id="46" name="TextBox 45">
              <a:extLst>
                <a:ext uri="{FF2B5EF4-FFF2-40B4-BE49-F238E27FC236}">
                  <a16:creationId xmlns:a16="http://schemas.microsoft.com/office/drawing/2014/main" id="{25D0D13B-9268-D619-BAFC-13845DACA1CE}"/>
                </a:ext>
              </a:extLst>
            </p:cNvPr>
            <p:cNvSpPr txBox="1"/>
            <p:nvPr/>
          </p:nvSpPr>
          <p:spPr>
            <a:xfrm>
              <a:off x="9876368" y="6160555"/>
              <a:ext cx="212590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Bardia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N Engl J Med </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2024</a:t>
              </a:r>
            </a:p>
          </p:txBody>
        </p:sp>
        <p:sp>
          <p:nvSpPr>
            <p:cNvPr id="47" name="TextBox 46">
              <a:extLst>
                <a:ext uri="{FF2B5EF4-FFF2-40B4-BE49-F238E27FC236}">
                  <a16:creationId xmlns:a16="http://schemas.microsoft.com/office/drawing/2014/main" id="{6D6480DC-ED38-5A84-E975-ADCAC494F130}"/>
                </a:ext>
              </a:extLst>
            </p:cNvPr>
            <p:cNvSpPr txBox="1"/>
            <p:nvPr/>
          </p:nvSpPr>
          <p:spPr>
            <a:xfrm>
              <a:off x="10158362" y="4444990"/>
              <a:ext cx="7021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T-</a:t>
              </a:r>
              <a:r>
                <a:rPr kumimoji="0" lang="en-US" sz="1400" b="1" i="0" u="none" strike="noStrike" kern="1200" cap="none" spc="0" normalizeH="0" baseline="0" noProof="0" dirty="0" err="1">
                  <a:ln>
                    <a:noFill/>
                  </a:ln>
                  <a:solidFill>
                    <a:srgbClr val="FF0000"/>
                  </a:solidFill>
                  <a:effectLst/>
                  <a:uLnTx/>
                  <a:uFillTx/>
                  <a:latin typeface="Arial" panose="020B0604020202020204"/>
                  <a:ea typeface="+mn-ea"/>
                  <a:cs typeface="+mn-cs"/>
                </a:rPr>
                <a:t>DXd</a:t>
              </a:r>
              <a:endPar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cxnSp>
          <p:nvCxnSpPr>
            <p:cNvPr id="48" name="Straight Arrow Connector 47">
              <a:extLst>
                <a:ext uri="{FF2B5EF4-FFF2-40B4-BE49-F238E27FC236}">
                  <a16:creationId xmlns:a16="http://schemas.microsoft.com/office/drawing/2014/main" id="{BD25FABE-A26D-CF62-271E-9723E4869610}"/>
                </a:ext>
              </a:extLst>
            </p:cNvPr>
            <p:cNvCxnSpPr/>
            <p:nvPr/>
          </p:nvCxnSpPr>
          <p:spPr>
            <a:xfrm flipH="1">
              <a:off x="10182430" y="4737019"/>
              <a:ext cx="209550" cy="2372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E7CFCB5-4A44-FDEF-48F5-50A98334C3C9}"/>
                </a:ext>
              </a:extLst>
            </p:cNvPr>
            <p:cNvSpPr txBox="1"/>
            <p:nvPr/>
          </p:nvSpPr>
          <p:spPr>
            <a:xfrm>
              <a:off x="9946537" y="2306431"/>
              <a:ext cx="70218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rPr>
                <a:t>T-</a:t>
              </a:r>
              <a:r>
                <a:rPr kumimoji="0" lang="en-US" sz="1400" b="1" i="0" u="none" strike="noStrike" kern="1200" cap="none" spc="0" normalizeH="0" baseline="0" noProof="0" dirty="0" err="1">
                  <a:ln>
                    <a:noFill/>
                  </a:ln>
                  <a:solidFill>
                    <a:srgbClr val="FF0000"/>
                  </a:solidFill>
                  <a:effectLst/>
                  <a:uLnTx/>
                  <a:uFillTx/>
                  <a:latin typeface="Arial" panose="020B0604020202020204"/>
                  <a:ea typeface="+mn-ea"/>
                  <a:cs typeface="+mn-cs"/>
                </a:rPr>
                <a:t>DXd</a:t>
              </a:r>
              <a:endParaRPr kumimoji="0" lang="en-US" sz="1400" b="1" i="0" u="none" strike="noStrike" kern="1200" cap="none" spc="0" normalizeH="0" baseline="0" noProof="0" dirty="0">
                <a:ln>
                  <a:noFill/>
                </a:ln>
                <a:solidFill>
                  <a:srgbClr val="FF0000"/>
                </a:solidFill>
                <a:effectLst/>
                <a:uLnTx/>
                <a:uFillTx/>
                <a:latin typeface="Arial" panose="020B0604020202020204"/>
                <a:ea typeface="+mn-ea"/>
                <a:cs typeface="+mn-cs"/>
              </a:endParaRPr>
            </a:p>
          </p:txBody>
        </p:sp>
        <p:cxnSp>
          <p:nvCxnSpPr>
            <p:cNvPr id="50" name="Straight Arrow Connector 49">
              <a:extLst>
                <a:ext uri="{FF2B5EF4-FFF2-40B4-BE49-F238E27FC236}">
                  <a16:creationId xmlns:a16="http://schemas.microsoft.com/office/drawing/2014/main" id="{2193B491-8C14-48C0-7AE8-719CA585DFDE}"/>
                </a:ext>
              </a:extLst>
            </p:cNvPr>
            <p:cNvCxnSpPr/>
            <p:nvPr/>
          </p:nvCxnSpPr>
          <p:spPr>
            <a:xfrm flipH="1">
              <a:off x="9970605" y="2598460"/>
              <a:ext cx="209550" cy="23721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54" name="TextBox 53">
            <a:extLst>
              <a:ext uri="{FF2B5EF4-FFF2-40B4-BE49-F238E27FC236}">
                <a16:creationId xmlns:a16="http://schemas.microsoft.com/office/drawing/2014/main" id="{72E9DD1E-308B-8993-FA33-340823CDA889}"/>
              </a:ext>
            </a:extLst>
          </p:cNvPr>
          <p:cNvSpPr txBox="1"/>
          <p:nvPr/>
        </p:nvSpPr>
        <p:spPr>
          <a:xfrm>
            <a:off x="1879568" y="5304734"/>
            <a:ext cx="8514698" cy="830997"/>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ADCs leverage HER2 as a delivery mechanism </a:t>
            </a:r>
            <a:r>
              <a:rPr kumimoji="0" lang="en-US" sz="2400" b="1" i="0" u="none" strike="noStrike" kern="1200" cap="none" spc="0" normalizeH="0" baseline="0" noProof="0" dirty="0">
                <a:ln>
                  <a:noFill/>
                </a:ln>
                <a:solidFill>
                  <a:srgbClr val="FF0000"/>
                </a:solidFill>
                <a:effectLst/>
                <a:uLnTx/>
                <a:uFillTx/>
                <a:latin typeface="Arial" panose="020B0604020202020204"/>
                <a:ea typeface="+mn-ea"/>
                <a:cs typeface="+mn-cs"/>
              </a:rPr>
              <a:t>independent </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of biological HER2-dependency/addiction</a:t>
            </a:r>
          </a:p>
        </p:txBody>
      </p:sp>
    </p:spTree>
    <p:extLst>
      <p:ext uri="{BB962C8B-B14F-4D97-AF65-F5344CB8AC3E}">
        <p14:creationId xmlns:p14="http://schemas.microsoft.com/office/powerpoint/2010/main" val="51014907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9322C0-96F8-8102-3294-5D818353D5EC}"/>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C9175DBF-680C-47CA-4A13-AB7F96DFA9D7}"/>
              </a:ext>
            </a:extLst>
          </p:cNvPr>
          <p:cNvSpPr txBox="1">
            <a:spLocks/>
          </p:cNvSpPr>
          <p:nvPr/>
        </p:nvSpPr>
        <p:spPr>
          <a:xfrm>
            <a:off x="681830" y="301615"/>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HER2 expression evaluation by ASCO/CAP guidelines: two components</a:t>
            </a:r>
          </a:p>
        </p:txBody>
      </p:sp>
      <p:sp>
        <p:nvSpPr>
          <p:cNvPr id="10" name="TextBox 9">
            <a:extLst>
              <a:ext uri="{FF2B5EF4-FFF2-40B4-BE49-F238E27FC236}">
                <a16:creationId xmlns:a16="http://schemas.microsoft.com/office/drawing/2014/main" id="{358E8025-0620-6894-D4BC-1DD2AA5B6C71}"/>
              </a:ext>
            </a:extLst>
          </p:cNvPr>
          <p:cNvSpPr txBox="1"/>
          <p:nvPr/>
        </p:nvSpPr>
        <p:spPr>
          <a:xfrm>
            <a:off x="4161027" y="5986458"/>
            <a:ext cx="183415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Plotkin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Cancers</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2024</a:t>
            </a:r>
          </a:p>
        </p:txBody>
      </p:sp>
      <p:pic>
        <p:nvPicPr>
          <p:cNvPr id="6" name="Picture 5">
            <a:extLst>
              <a:ext uri="{FF2B5EF4-FFF2-40B4-BE49-F238E27FC236}">
                <a16:creationId xmlns:a16="http://schemas.microsoft.com/office/drawing/2014/main" id="{C8150711-A3D6-3E64-68A2-A3E07F66EA28}"/>
              </a:ext>
            </a:extLst>
          </p:cNvPr>
          <p:cNvPicPr>
            <a:picLocks noChangeAspect="1"/>
          </p:cNvPicPr>
          <p:nvPr/>
        </p:nvPicPr>
        <p:blipFill>
          <a:blip r:embed="rId2"/>
          <a:stretch>
            <a:fillRect/>
          </a:stretch>
        </p:blipFill>
        <p:spPr>
          <a:xfrm>
            <a:off x="393456" y="1990960"/>
            <a:ext cx="5505676" cy="3491404"/>
          </a:xfrm>
          <a:prstGeom prst="rect">
            <a:avLst/>
          </a:prstGeom>
        </p:spPr>
      </p:pic>
      <p:sp>
        <p:nvSpPr>
          <p:cNvPr id="8" name="Rectangle 7">
            <a:extLst>
              <a:ext uri="{FF2B5EF4-FFF2-40B4-BE49-F238E27FC236}">
                <a16:creationId xmlns:a16="http://schemas.microsoft.com/office/drawing/2014/main" id="{2ED06E97-4AF6-3E37-DB03-789F32A749F3}"/>
              </a:ext>
            </a:extLst>
          </p:cNvPr>
          <p:cNvSpPr/>
          <p:nvPr/>
        </p:nvSpPr>
        <p:spPr>
          <a:xfrm>
            <a:off x="393455" y="1419225"/>
            <a:ext cx="5505676" cy="371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Immunohistochemistry (IHC)</a:t>
            </a:r>
          </a:p>
        </p:txBody>
      </p:sp>
      <p:sp>
        <p:nvSpPr>
          <p:cNvPr id="9" name="Rectangle 8">
            <a:extLst>
              <a:ext uri="{FF2B5EF4-FFF2-40B4-BE49-F238E27FC236}">
                <a16:creationId xmlns:a16="http://schemas.microsoft.com/office/drawing/2014/main" id="{AE8E95B9-778E-FB18-4615-8B03F8C9F33D}"/>
              </a:ext>
            </a:extLst>
          </p:cNvPr>
          <p:cNvSpPr/>
          <p:nvPr/>
        </p:nvSpPr>
        <p:spPr>
          <a:xfrm>
            <a:off x="6292871" y="1419225"/>
            <a:ext cx="5505676" cy="371475"/>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Arial" panose="020B0604020202020204"/>
                <a:ea typeface="+mn-ea"/>
                <a:cs typeface="+mn-cs"/>
              </a:rPr>
              <a:t>In situ</a:t>
            </a:r>
            <a:r>
              <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rPr>
              <a:t> hybridization (ISH)</a:t>
            </a:r>
          </a:p>
        </p:txBody>
      </p:sp>
      <p:sp>
        <p:nvSpPr>
          <p:cNvPr id="11" name="TextBox 10">
            <a:extLst>
              <a:ext uri="{FF2B5EF4-FFF2-40B4-BE49-F238E27FC236}">
                <a16:creationId xmlns:a16="http://schemas.microsoft.com/office/drawing/2014/main" id="{74EA9C17-9893-C739-6646-723BA4B4DEF0}"/>
              </a:ext>
            </a:extLst>
          </p:cNvPr>
          <p:cNvSpPr txBox="1"/>
          <p:nvPr/>
        </p:nvSpPr>
        <p:spPr>
          <a:xfrm>
            <a:off x="393456" y="5590196"/>
            <a:ext cx="5505677"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Definitions for 0, 1+, 2+, and 3+ scoring differ based upon tumor type</a:t>
            </a:r>
          </a:p>
        </p:txBody>
      </p:sp>
      <p:pic>
        <p:nvPicPr>
          <p:cNvPr id="13" name="Picture 12">
            <a:extLst>
              <a:ext uri="{FF2B5EF4-FFF2-40B4-BE49-F238E27FC236}">
                <a16:creationId xmlns:a16="http://schemas.microsoft.com/office/drawing/2014/main" id="{2A2C606D-E456-1827-F168-20B786E65825}"/>
              </a:ext>
            </a:extLst>
          </p:cNvPr>
          <p:cNvPicPr>
            <a:picLocks noChangeAspect="1"/>
          </p:cNvPicPr>
          <p:nvPr/>
        </p:nvPicPr>
        <p:blipFill>
          <a:blip r:embed="rId3"/>
          <a:stretch>
            <a:fillRect/>
          </a:stretch>
        </p:blipFill>
        <p:spPr>
          <a:xfrm>
            <a:off x="6292870" y="1990960"/>
            <a:ext cx="4674486" cy="3491404"/>
          </a:xfrm>
          <a:prstGeom prst="rect">
            <a:avLst/>
          </a:prstGeom>
        </p:spPr>
      </p:pic>
      <p:sp>
        <p:nvSpPr>
          <p:cNvPr id="14" name="TextBox 13">
            <a:extLst>
              <a:ext uri="{FF2B5EF4-FFF2-40B4-BE49-F238E27FC236}">
                <a16:creationId xmlns:a16="http://schemas.microsoft.com/office/drawing/2014/main" id="{A6BF01EF-1817-39F9-6BD8-288C945B24F6}"/>
              </a:ext>
            </a:extLst>
          </p:cNvPr>
          <p:cNvSpPr txBox="1"/>
          <p:nvPr/>
        </p:nvSpPr>
        <p:spPr>
          <a:xfrm>
            <a:off x="10967356" y="2083742"/>
            <a:ext cx="1200970"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B050"/>
                </a:solidFill>
                <a:effectLst/>
                <a:uLnTx/>
                <a:uFillTx/>
                <a:latin typeface="Arial" panose="020B0604020202020204"/>
                <a:ea typeface="+mn-ea"/>
                <a:cs typeface="+mn-cs"/>
              </a:rPr>
              <a:t>Green</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CEP17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0000"/>
                </a:solidFill>
                <a:effectLst/>
                <a:uLnTx/>
                <a:uFillTx/>
                <a:latin typeface="Arial" panose="020B0604020202020204"/>
                <a:ea typeface="+mn-ea"/>
                <a:cs typeface="+mn-cs"/>
              </a:rPr>
              <a:t>Red</a:t>
            </a:r>
            <a:r>
              <a:rPr kumimoji="0" lang="en-US" sz="1200" b="0" i="0" u="none" strike="noStrike" kern="1200" cap="none" spc="0" normalizeH="0" baseline="0" noProof="0" dirty="0">
                <a:ln>
                  <a:noFill/>
                </a:ln>
                <a:solidFill>
                  <a:srgbClr val="000000"/>
                </a:solidFill>
                <a:effectLst/>
                <a:uLnTx/>
                <a:uFillTx/>
                <a:latin typeface="Arial" panose="020B0604020202020204"/>
                <a:ea typeface="+mn-ea"/>
                <a:cs typeface="+mn-cs"/>
              </a:rPr>
              <a:t>: HER2</a:t>
            </a:r>
          </a:p>
        </p:txBody>
      </p:sp>
      <p:sp>
        <p:nvSpPr>
          <p:cNvPr id="15" name="TextBox 14">
            <a:extLst>
              <a:ext uri="{FF2B5EF4-FFF2-40B4-BE49-F238E27FC236}">
                <a16:creationId xmlns:a16="http://schemas.microsoft.com/office/drawing/2014/main" id="{F3A2BE42-6380-3BC7-EAF7-9B9B8DE3463F}"/>
              </a:ext>
            </a:extLst>
          </p:cNvPr>
          <p:cNvSpPr txBox="1"/>
          <p:nvPr/>
        </p:nvSpPr>
        <p:spPr>
          <a:xfrm>
            <a:off x="7334713" y="1995425"/>
            <a:ext cx="12954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HER2:CEP17 4.5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Mean HER2 12.4</a:t>
            </a:r>
          </a:p>
        </p:txBody>
      </p:sp>
      <p:sp>
        <p:nvSpPr>
          <p:cNvPr id="16" name="TextBox 15">
            <a:extLst>
              <a:ext uri="{FF2B5EF4-FFF2-40B4-BE49-F238E27FC236}">
                <a16:creationId xmlns:a16="http://schemas.microsoft.com/office/drawing/2014/main" id="{DADA3D54-5930-C277-AC29-E62C1D34608A}"/>
              </a:ext>
            </a:extLst>
          </p:cNvPr>
          <p:cNvSpPr txBox="1"/>
          <p:nvPr/>
        </p:nvSpPr>
        <p:spPr>
          <a:xfrm>
            <a:off x="9671956" y="1995425"/>
            <a:ext cx="12954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HER2:CEP17 2.6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Mean HER2 6.4</a:t>
            </a:r>
          </a:p>
        </p:txBody>
      </p:sp>
      <p:sp>
        <p:nvSpPr>
          <p:cNvPr id="20" name="TextBox 19">
            <a:extLst>
              <a:ext uri="{FF2B5EF4-FFF2-40B4-BE49-F238E27FC236}">
                <a16:creationId xmlns:a16="http://schemas.microsoft.com/office/drawing/2014/main" id="{EEC9367C-0A94-C938-E014-E7FA8BDCCD2B}"/>
              </a:ext>
            </a:extLst>
          </p:cNvPr>
          <p:cNvSpPr txBox="1"/>
          <p:nvPr/>
        </p:nvSpPr>
        <p:spPr>
          <a:xfrm>
            <a:off x="7334713" y="3736467"/>
            <a:ext cx="12954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HER2:CEP17 1.5</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Mean HER2 3.3</a:t>
            </a:r>
          </a:p>
        </p:txBody>
      </p:sp>
      <p:sp>
        <p:nvSpPr>
          <p:cNvPr id="23" name="TextBox 22">
            <a:extLst>
              <a:ext uri="{FF2B5EF4-FFF2-40B4-BE49-F238E27FC236}">
                <a16:creationId xmlns:a16="http://schemas.microsoft.com/office/drawing/2014/main" id="{29A8D1F8-E57D-1E40-C1C0-3A07BA113599}"/>
              </a:ext>
            </a:extLst>
          </p:cNvPr>
          <p:cNvSpPr txBox="1"/>
          <p:nvPr/>
        </p:nvSpPr>
        <p:spPr>
          <a:xfrm>
            <a:off x="9671956" y="3736467"/>
            <a:ext cx="12954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HER2:CEP17 1.7</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panose="020B0604020202020204"/>
                <a:ea typeface="+mn-ea"/>
                <a:cs typeface="+mn-cs"/>
              </a:rPr>
              <a:t>Mean HER2 3.6</a:t>
            </a:r>
          </a:p>
        </p:txBody>
      </p:sp>
      <p:sp>
        <p:nvSpPr>
          <p:cNvPr id="24" name="TextBox 23">
            <a:extLst>
              <a:ext uri="{FF2B5EF4-FFF2-40B4-BE49-F238E27FC236}">
                <a16:creationId xmlns:a16="http://schemas.microsoft.com/office/drawing/2014/main" id="{CE2D6220-7840-34E1-1458-1ABD54BE394A}"/>
              </a:ext>
            </a:extLst>
          </p:cNvPr>
          <p:cNvSpPr txBox="1"/>
          <p:nvPr/>
        </p:nvSpPr>
        <p:spPr>
          <a:xfrm>
            <a:off x="6292867" y="5590196"/>
            <a:ext cx="550567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Definitions for ISH amplification differ based upon tumor type</a:t>
            </a:r>
          </a:p>
        </p:txBody>
      </p:sp>
      <p:sp>
        <p:nvSpPr>
          <p:cNvPr id="25" name="TextBox 24">
            <a:extLst>
              <a:ext uri="{FF2B5EF4-FFF2-40B4-BE49-F238E27FC236}">
                <a16:creationId xmlns:a16="http://schemas.microsoft.com/office/drawing/2014/main" id="{530A80DB-C42F-9DBD-221F-A3A98F85D02C}"/>
              </a:ext>
            </a:extLst>
          </p:cNvPr>
          <p:cNvSpPr txBox="1"/>
          <p:nvPr/>
        </p:nvSpPr>
        <p:spPr>
          <a:xfrm>
            <a:off x="9390252" y="5986458"/>
            <a:ext cx="2268570"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err="1">
                <a:ln>
                  <a:noFill/>
                </a:ln>
                <a:solidFill>
                  <a:srgbClr val="000000"/>
                </a:solidFill>
                <a:effectLst/>
                <a:uLnTx/>
                <a:uFillTx/>
                <a:latin typeface="Arial" panose="020B0604020202020204"/>
                <a:ea typeface="+mn-ea"/>
                <a:cs typeface="+mn-cs"/>
              </a:rPr>
              <a:t>Menshikova</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Lab Invest</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2025</a:t>
            </a:r>
          </a:p>
        </p:txBody>
      </p:sp>
    </p:spTree>
    <p:extLst>
      <p:ext uri="{BB962C8B-B14F-4D97-AF65-F5344CB8AC3E}">
        <p14:creationId xmlns:p14="http://schemas.microsoft.com/office/powerpoint/2010/main" val="31354544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651C13-BAB9-6903-28EB-AE3D0DE7B5C6}"/>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4A4E7F1-687A-152F-6078-F036000F46F4}"/>
              </a:ext>
            </a:extLst>
          </p:cNvPr>
          <p:cNvSpPr txBox="1">
            <a:spLocks/>
          </p:cNvSpPr>
          <p:nvPr/>
        </p:nvSpPr>
        <p:spPr>
          <a:xfrm>
            <a:off x="681830" y="301615"/>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Current HER2 scoring guidelines</a:t>
            </a:r>
          </a:p>
        </p:txBody>
      </p:sp>
      <p:graphicFrame>
        <p:nvGraphicFramePr>
          <p:cNvPr id="2" name="Table 1">
            <a:extLst>
              <a:ext uri="{FF2B5EF4-FFF2-40B4-BE49-F238E27FC236}">
                <a16:creationId xmlns:a16="http://schemas.microsoft.com/office/drawing/2014/main" id="{9F6F2B17-6B51-EFD1-25BA-55BCBCFF4B70}"/>
              </a:ext>
            </a:extLst>
          </p:cNvPr>
          <p:cNvGraphicFramePr>
            <a:graphicFrameLocks noGrp="1"/>
          </p:cNvGraphicFramePr>
          <p:nvPr/>
        </p:nvGraphicFramePr>
        <p:xfrm>
          <a:off x="516334" y="904509"/>
          <a:ext cx="11151390" cy="5191491"/>
        </p:xfrm>
        <a:graphic>
          <a:graphicData uri="http://schemas.openxmlformats.org/drawingml/2006/table">
            <a:tbl>
              <a:tblPr firstRow="1" bandRow="1">
                <a:tableStyleId>{B301B821-A1FF-4177-AEE7-76D212191A09}</a:tableStyleId>
              </a:tblPr>
              <a:tblGrid>
                <a:gridCol w="1555716">
                  <a:extLst>
                    <a:ext uri="{9D8B030D-6E8A-4147-A177-3AD203B41FA5}">
                      <a16:colId xmlns:a16="http://schemas.microsoft.com/office/drawing/2014/main" val="2911689402"/>
                    </a:ext>
                  </a:extLst>
                </a:gridCol>
                <a:gridCol w="3198558">
                  <a:extLst>
                    <a:ext uri="{9D8B030D-6E8A-4147-A177-3AD203B41FA5}">
                      <a16:colId xmlns:a16="http://schemas.microsoft.com/office/drawing/2014/main" val="1058380560"/>
                    </a:ext>
                  </a:extLst>
                </a:gridCol>
                <a:gridCol w="3198558">
                  <a:extLst>
                    <a:ext uri="{9D8B030D-6E8A-4147-A177-3AD203B41FA5}">
                      <a16:colId xmlns:a16="http://schemas.microsoft.com/office/drawing/2014/main" val="3538867067"/>
                    </a:ext>
                  </a:extLst>
                </a:gridCol>
                <a:gridCol w="3198558">
                  <a:extLst>
                    <a:ext uri="{9D8B030D-6E8A-4147-A177-3AD203B41FA5}">
                      <a16:colId xmlns:a16="http://schemas.microsoft.com/office/drawing/2014/main" val="167605007"/>
                    </a:ext>
                  </a:extLst>
                </a:gridCol>
              </a:tblGrid>
              <a:tr h="467091">
                <a:tc>
                  <a:txBody>
                    <a:bodyPr/>
                    <a:lstStyle/>
                    <a:p>
                      <a:r>
                        <a:rPr lang="en-US" sz="1600" dirty="0"/>
                        <a:t>Criteria</a:t>
                      </a:r>
                    </a:p>
                  </a:txBody>
                  <a:tcPr anchor="ctr"/>
                </a:tc>
                <a:tc>
                  <a:txBody>
                    <a:bodyPr/>
                    <a:lstStyle/>
                    <a:p>
                      <a:r>
                        <a:rPr lang="en-US" sz="1600" dirty="0"/>
                        <a:t>Endometrial-specific</a:t>
                      </a:r>
                    </a:p>
                  </a:txBody>
                  <a:tcPr anchor="ctr"/>
                </a:tc>
                <a:tc>
                  <a:txBody>
                    <a:bodyPr/>
                    <a:lstStyle/>
                    <a:p>
                      <a:r>
                        <a:rPr lang="en-US" sz="1600" dirty="0"/>
                        <a:t>Breast ASCO/CAP (2018/2023)</a:t>
                      </a:r>
                    </a:p>
                  </a:txBody>
                  <a:tcPr anchor="ctr"/>
                </a:tc>
                <a:tc>
                  <a:txBody>
                    <a:bodyPr/>
                    <a:lstStyle/>
                    <a:p>
                      <a:r>
                        <a:rPr lang="en-US" sz="1600" dirty="0"/>
                        <a:t>Gastric ASCO/CAP</a:t>
                      </a:r>
                    </a:p>
                  </a:txBody>
                  <a:tcPr anchor="ctr"/>
                </a:tc>
                <a:extLst>
                  <a:ext uri="{0D108BD9-81ED-4DB2-BD59-A6C34878D82A}">
                    <a16:rowId xmlns:a16="http://schemas.microsoft.com/office/drawing/2014/main" val="1763830637"/>
                  </a:ext>
                </a:extLst>
              </a:tr>
              <a:tr h="370840">
                <a:tc>
                  <a:txBody>
                    <a:bodyPr/>
                    <a:lstStyle/>
                    <a:p>
                      <a:r>
                        <a:rPr lang="en-US" sz="1400" dirty="0"/>
                        <a:t>IHC 3+</a:t>
                      </a:r>
                    </a:p>
                  </a:txBody>
                  <a:tcPr/>
                </a:tc>
                <a:tc>
                  <a:txBody>
                    <a:bodyPr/>
                    <a:lstStyle/>
                    <a:p>
                      <a:r>
                        <a:rPr lang="en-US" sz="1400" dirty="0"/>
                        <a:t>Strong, complete circumferential or basolateral membranous staining in ≥30% of tumor cells</a:t>
                      </a:r>
                    </a:p>
                  </a:txBody>
                  <a:tcPr/>
                </a:tc>
                <a:tc>
                  <a:txBody>
                    <a:bodyPr/>
                    <a:lstStyle/>
                    <a:p>
                      <a:r>
                        <a:rPr lang="en-US" sz="1400" dirty="0"/>
                        <a:t>Intense, complete circumferential staining in ≥10% of tumor cells</a:t>
                      </a:r>
                    </a:p>
                  </a:txBody>
                  <a:tcPr/>
                </a:tc>
                <a:tc>
                  <a:txBody>
                    <a:bodyPr/>
                    <a:lstStyle/>
                    <a:p>
                      <a:r>
                        <a:rPr lang="en-US" sz="1400" dirty="0"/>
                        <a:t>Strong basolateral or complete membranous staining in ≥10% of tumor cells (resections) or in clusters of ≥5 cells (biopsies)</a:t>
                      </a:r>
                    </a:p>
                  </a:txBody>
                  <a:tcPr/>
                </a:tc>
                <a:extLst>
                  <a:ext uri="{0D108BD9-81ED-4DB2-BD59-A6C34878D82A}">
                    <a16:rowId xmlns:a16="http://schemas.microsoft.com/office/drawing/2014/main" val="1451910372"/>
                  </a:ext>
                </a:extLst>
              </a:tr>
              <a:tr h="370840">
                <a:tc>
                  <a:txBody>
                    <a:bodyPr/>
                    <a:lstStyle/>
                    <a:p>
                      <a:r>
                        <a:rPr lang="en-US" sz="1400" dirty="0"/>
                        <a:t>IHC 2+</a:t>
                      </a:r>
                    </a:p>
                  </a:txBody>
                  <a:tcPr/>
                </a:tc>
                <a:tc>
                  <a:txBody>
                    <a:bodyPr/>
                    <a:lstStyle/>
                    <a:p>
                      <a:r>
                        <a:rPr lang="en-US" sz="1400" dirty="0"/>
                        <a:t>Incomplete or weak-to-moderate membranous staining in ≥10% but ≤30% of tumor cells</a:t>
                      </a:r>
                    </a:p>
                  </a:txBody>
                  <a:tcPr/>
                </a:tc>
                <a:tc>
                  <a:txBody>
                    <a:bodyPr/>
                    <a:lstStyle/>
                    <a:p>
                      <a:r>
                        <a:rPr lang="en-US" sz="1400" dirty="0"/>
                        <a:t>Weak-to-moderate staining in ≥10% of tumor cells</a:t>
                      </a:r>
                    </a:p>
                  </a:txBody>
                  <a:tcPr/>
                </a:tc>
                <a:tc>
                  <a:txBody>
                    <a:bodyPr/>
                    <a:lstStyle/>
                    <a:p>
                      <a:r>
                        <a:rPr lang="en-US" sz="1400" dirty="0"/>
                        <a:t>Weak-to-moderate basolateral or complete staining in ≥10% of tumor cells (resections) or in clusters of ≥5 cells (biopsies)</a:t>
                      </a:r>
                    </a:p>
                  </a:txBody>
                  <a:tcPr/>
                </a:tc>
                <a:extLst>
                  <a:ext uri="{0D108BD9-81ED-4DB2-BD59-A6C34878D82A}">
                    <a16:rowId xmlns:a16="http://schemas.microsoft.com/office/drawing/2014/main" val="2768151424"/>
                  </a:ext>
                </a:extLst>
              </a:tr>
              <a:tr h="370840">
                <a:tc>
                  <a:txBody>
                    <a:bodyPr/>
                    <a:lstStyle/>
                    <a:p>
                      <a:r>
                        <a:rPr lang="en-US" sz="1400" dirty="0"/>
                        <a:t>IHC 1+</a:t>
                      </a:r>
                    </a:p>
                  </a:txBody>
                  <a:tcPr/>
                </a:tc>
                <a:tc>
                  <a:txBody>
                    <a:bodyPr/>
                    <a:lstStyle/>
                    <a:p>
                      <a:r>
                        <a:rPr lang="en-US" sz="1400" dirty="0"/>
                        <a:t>Faint/incomplete membranous staining in any proportion of tumor cells</a:t>
                      </a:r>
                    </a:p>
                  </a:txBody>
                  <a:tcPr/>
                </a:tc>
                <a:tc>
                  <a:txBody>
                    <a:bodyPr/>
                    <a:lstStyle/>
                    <a:p>
                      <a:r>
                        <a:rPr lang="en-US" sz="1400" dirty="0"/>
                        <a:t>Faint membranous staining in ≤10% of tumor cells</a:t>
                      </a:r>
                    </a:p>
                  </a:txBody>
                  <a:tcPr/>
                </a:tc>
                <a:tc>
                  <a:txBody>
                    <a:bodyPr/>
                    <a:lstStyle/>
                    <a:p>
                      <a:r>
                        <a:rPr lang="en-US" sz="1400" dirty="0"/>
                        <a:t>Faint or barely perceptible membranous reactivity in ≥10% of tumor cells (resections) or in clusters of ≥5 cells (biopsies)</a:t>
                      </a:r>
                    </a:p>
                  </a:txBody>
                  <a:tcPr/>
                </a:tc>
                <a:extLst>
                  <a:ext uri="{0D108BD9-81ED-4DB2-BD59-A6C34878D82A}">
                    <a16:rowId xmlns:a16="http://schemas.microsoft.com/office/drawing/2014/main" val="3001258114"/>
                  </a:ext>
                </a:extLst>
              </a:tr>
              <a:tr h="370840">
                <a:tc>
                  <a:txBody>
                    <a:bodyPr/>
                    <a:lstStyle/>
                    <a:p>
                      <a:r>
                        <a:rPr lang="en-US" sz="1400" dirty="0"/>
                        <a:t>IHC 0</a:t>
                      </a:r>
                    </a:p>
                  </a:txBody>
                  <a:tcPr/>
                </a:tc>
                <a:tc>
                  <a:txBody>
                    <a:bodyPr/>
                    <a:lstStyle/>
                    <a:p>
                      <a:r>
                        <a:rPr lang="en-US" sz="1400" dirty="0"/>
                        <a:t>No staining</a:t>
                      </a:r>
                    </a:p>
                  </a:txBody>
                  <a:tcPr/>
                </a:tc>
                <a:tc>
                  <a:txBody>
                    <a:bodyPr/>
                    <a:lstStyle/>
                    <a:p>
                      <a:r>
                        <a:rPr lang="en-US" sz="1400" dirty="0"/>
                        <a:t>No staining</a:t>
                      </a:r>
                    </a:p>
                  </a:txBody>
                  <a:tcPr/>
                </a:tc>
                <a:tc>
                  <a:txBody>
                    <a:bodyPr/>
                    <a:lstStyle/>
                    <a:p>
                      <a:r>
                        <a:rPr lang="en-US" sz="1400" dirty="0"/>
                        <a:t>No reactivity or membranous staining in &lt;10 % of tumor cells (resections) or no reactivity in any tumor cell (biopsies)</a:t>
                      </a:r>
                    </a:p>
                  </a:txBody>
                  <a:tcPr/>
                </a:tc>
                <a:extLst>
                  <a:ext uri="{0D108BD9-81ED-4DB2-BD59-A6C34878D82A}">
                    <a16:rowId xmlns:a16="http://schemas.microsoft.com/office/drawing/2014/main" val="4179689844"/>
                  </a:ext>
                </a:extLst>
              </a:tr>
              <a:tr h="370840">
                <a:tc>
                  <a:txBody>
                    <a:bodyPr/>
                    <a:lstStyle/>
                    <a:p>
                      <a:r>
                        <a:rPr lang="en-US" sz="1400" dirty="0"/>
                        <a:t>ISH amplification</a:t>
                      </a:r>
                    </a:p>
                  </a:txBody>
                  <a:tcPr/>
                </a:tc>
                <a:tc>
                  <a:txBody>
                    <a:bodyPr/>
                    <a:lstStyle/>
                    <a:p>
                      <a:r>
                        <a:rPr lang="en-US" sz="1400" dirty="0"/>
                        <a:t>HER2/CEP17 signal ratio ≥2.0 or HER2 copy number ≥6 per nucleus</a:t>
                      </a:r>
                    </a:p>
                  </a:txBody>
                  <a:tcPr/>
                </a:tc>
                <a:tc>
                  <a:txBody>
                    <a:bodyPr/>
                    <a:lstStyle/>
                    <a:p>
                      <a:r>
                        <a:rPr lang="en-US" sz="1400" dirty="0"/>
                        <a:t>5-tier system; all HER2/CEP ratio ≥2.0 with average HER2 copy number ≥4.0 positive. Other categories require additional evaluation</a:t>
                      </a:r>
                    </a:p>
                  </a:txBody>
                  <a:tcPr/>
                </a:tc>
                <a:tc>
                  <a:txBody>
                    <a:bodyPr/>
                    <a:lstStyle/>
                    <a:p>
                      <a:r>
                        <a:rPr lang="en-US" sz="1400" dirty="0"/>
                        <a:t>HER2/CEP17 signal ratio ≥2.0</a:t>
                      </a:r>
                    </a:p>
                  </a:txBody>
                  <a:tcPr/>
                </a:tc>
                <a:extLst>
                  <a:ext uri="{0D108BD9-81ED-4DB2-BD59-A6C34878D82A}">
                    <a16:rowId xmlns:a16="http://schemas.microsoft.com/office/drawing/2014/main" val="3771021187"/>
                  </a:ext>
                </a:extLst>
              </a:tr>
            </a:tbl>
          </a:graphicData>
        </a:graphic>
      </p:graphicFrame>
      <p:sp>
        <p:nvSpPr>
          <p:cNvPr id="5" name="TextBox 4">
            <a:extLst>
              <a:ext uri="{FF2B5EF4-FFF2-40B4-BE49-F238E27FC236}">
                <a16:creationId xmlns:a16="http://schemas.microsoft.com/office/drawing/2014/main" id="{7A36987C-7175-D362-1384-905BAD875BBF}"/>
              </a:ext>
            </a:extLst>
          </p:cNvPr>
          <p:cNvSpPr txBox="1"/>
          <p:nvPr/>
        </p:nvSpPr>
        <p:spPr>
          <a:xfrm>
            <a:off x="4325300" y="6103437"/>
            <a:ext cx="754244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Adapted from Zannoni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Crit Rev in Oncol/Hem </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2026; Wolff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Arch </a:t>
            </a:r>
            <a:r>
              <a:rPr kumimoji="0" lang="en-US" sz="1050" b="0" i="1" u="none" strike="noStrike" kern="1200" cap="none" spc="0" normalizeH="0" baseline="0" noProof="0" dirty="0" err="1">
                <a:ln>
                  <a:noFill/>
                </a:ln>
                <a:solidFill>
                  <a:srgbClr val="000000"/>
                </a:solidFill>
                <a:effectLst/>
                <a:uLnTx/>
                <a:uFillTx/>
                <a:latin typeface="Arial" panose="020B0604020202020204"/>
                <a:ea typeface="+mn-ea"/>
                <a:cs typeface="+mn-cs"/>
              </a:rPr>
              <a:t>Pathol</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 Lab Med </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2023; Bartley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J Clin Oncol</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2016</a:t>
            </a:r>
          </a:p>
        </p:txBody>
      </p:sp>
    </p:spTree>
    <p:extLst>
      <p:ext uri="{BB962C8B-B14F-4D97-AF65-F5344CB8AC3E}">
        <p14:creationId xmlns:p14="http://schemas.microsoft.com/office/powerpoint/2010/main" val="976480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6516" y="116632"/>
            <a:ext cx="10358967" cy="1196752"/>
          </a:xfrm>
        </p:spPr>
        <p:txBody>
          <a:bodyPr/>
          <a:lstStyle/>
          <a:p>
            <a:r>
              <a:rPr lang="en-US" sz="3200" dirty="0">
                <a:solidFill>
                  <a:srgbClr val="0432FF"/>
                </a:solidFill>
              </a:rPr>
              <a:t>Dr Liu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AC54A03E-3DC1-4C41-A07A-B20EBF4DEA0B}"/>
              </a:ext>
            </a:extLst>
          </p:cNvPr>
          <p:cNvGraphicFramePr>
            <a:graphicFrameLocks/>
          </p:cNvGraphicFramePr>
          <p:nvPr>
            <p:extLst>
              <p:ext uri="{D42A27DB-BD31-4B8C-83A1-F6EECF244321}">
                <p14:modId xmlns:p14="http://schemas.microsoft.com/office/powerpoint/2010/main" val="2123633037"/>
              </p:ext>
            </p:extLst>
          </p:nvPr>
        </p:nvGraphicFramePr>
        <p:xfrm>
          <a:off x="1236095" y="1960849"/>
          <a:ext cx="9719807" cy="1824608"/>
        </p:xfrm>
        <a:graphic>
          <a:graphicData uri="http://schemas.openxmlformats.org/drawingml/2006/table">
            <a:tbl>
              <a:tblPr firstRow="1" bandRow="1">
                <a:tableStyleId>{F2DE63D5-997A-4646-A377-4702673A728D}</a:tableStyleId>
              </a:tblPr>
              <a:tblGrid>
                <a:gridCol w="2726305">
                  <a:extLst>
                    <a:ext uri="{9D8B030D-6E8A-4147-A177-3AD203B41FA5}">
                      <a16:colId xmlns:a16="http://schemas.microsoft.com/office/drawing/2014/main" val="20000"/>
                    </a:ext>
                  </a:extLst>
                </a:gridCol>
                <a:gridCol w="6993502">
                  <a:extLst>
                    <a:ext uri="{9D8B030D-6E8A-4147-A177-3AD203B41FA5}">
                      <a16:colId xmlns:a16="http://schemas.microsoft.com/office/drawing/2014/main" val="20001"/>
                    </a:ext>
                  </a:extLst>
                </a:gridCol>
              </a:tblGrid>
              <a:tr h="1824608">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AstraZeneca Pharmaceuticals LP, Bristol Myers Squibb, Cullinan Therapeutics, Daiichi Sankyo Inc, Eisai Inc, Genmab US Inc, GSK, </a:t>
                      </a:r>
                      <a:r>
                        <a:rPr lang="en-US" sz="2000" b="0" kern="1200" dirty="0" err="1">
                          <a:solidFill>
                            <a:schemeClr val="tx1"/>
                          </a:solidFill>
                          <a:effectLst/>
                          <a:latin typeface="+mn-lt"/>
                          <a:ea typeface="+mn-ea"/>
                          <a:cs typeface="+mn-cs"/>
                        </a:rPr>
                        <a:t>Loxo</a:t>
                      </a:r>
                      <a:r>
                        <a:rPr lang="en-US" sz="2000" b="0" kern="1200" dirty="0">
                          <a:solidFill>
                            <a:schemeClr val="tx1"/>
                          </a:solidFill>
                          <a:effectLst/>
                          <a:latin typeface="+mn-lt"/>
                          <a:ea typeface="+mn-ea"/>
                          <a:cs typeface="+mn-cs"/>
                        </a:rPr>
                        <a:t> Oncology Inc, a wholly owned subsidiary of Eli Lilly &amp; Company, Merck, Revolution Medicines Inc, </a:t>
                      </a:r>
                      <a:r>
                        <a:rPr lang="en-US" sz="2000" b="0" kern="1200" dirty="0" err="1">
                          <a:solidFill>
                            <a:schemeClr val="tx1"/>
                          </a:solidFill>
                          <a:effectLst/>
                          <a:latin typeface="+mn-lt"/>
                          <a:ea typeface="+mn-ea"/>
                          <a:cs typeface="+mn-cs"/>
                        </a:rPr>
                        <a:t>SystImmune</a:t>
                      </a:r>
                      <a:r>
                        <a:rPr lang="en-US" sz="20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8327922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77A04-BAE3-EBF0-9D1B-3763C93D146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6242CE79-7F53-3DBE-6D33-0CCFBBA8B769}"/>
              </a:ext>
            </a:extLst>
          </p:cNvPr>
          <p:cNvSpPr txBox="1">
            <a:spLocks/>
          </p:cNvSpPr>
          <p:nvPr/>
        </p:nvSpPr>
        <p:spPr>
          <a:xfrm>
            <a:off x="681830" y="301615"/>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Current HER2 scoring guidelines</a:t>
            </a:r>
          </a:p>
        </p:txBody>
      </p:sp>
      <p:graphicFrame>
        <p:nvGraphicFramePr>
          <p:cNvPr id="2" name="Table 1">
            <a:extLst>
              <a:ext uri="{FF2B5EF4-FFF2-40B4-BE49-F238E27FC236}">
                <a16:creationId xmlns:a16="http://schemas.microsoft.com/office/drawing/2014/main" id="{FBEE9175-323E-D5DD-4B03-D6A3E4E980D9}"/>
              </a:ext>
            </a:extLst>
          </p:cNvPr>
          <p:cNvGraphicFramePr>
            <a:graphicFrameLocks noGrp="1"/>
          </p:cNvGraphicFramePr>
          <p:nvPr/>
        </p:nvGraphicFramePr>
        <p:xfrm>
          <a:off x="516334" y="904509"/>
          <a:ext cx="11151390" cy="5191491"/>
        </p:xfrm>
        <a:graphic>
          <a:graphicData uri="http://schemas.openxmlformats.org/drawingml/2006/table">
            <a:tbl>
              <a:tblPr firstRow="1" bandRow="1">
                <a:tableStyleId>{B301B821-A1FF-4177-AEE7-76D212191A09}</a:tableStyleId>
              </a:tblPr>
              <a:tblGrid>
                <a:gridCol w="1555716">
                  <a:extLst>
                    <a:ext uri="{9D8B030D-6E8A-4147-A177-3AD203B41FA5}">
                      <a16:colId xmlns:a16="http://schemas.microsoft.com/office/drawing/2014/main" val="2911689402"/>
                    </a:ext>
                  </a:extLst>
                </a:gridCol>
                <a:gridCol w="3198558">
                  <a:extLst>
                    <a:ext uri="{9D8B030D-6E8A-4147-A177-3AD203B41FA5}">
                      <a16:colId xmlns:a16="http://schemas.microsoft.com/office/drawing/2014/main" val="1058380560"/>
                    </a:ext>
                  </a:extLst>
                </a:gridCol>
                <a:gridCol w="3198558">
                  <a:extLst>
                    <a:ext uri="{9D8B030D-6E8A-4147-A177-3AD203B41FA5}">
                      <a16:colId xmlns:a16="http://schemas.microsoft.com/office/drawing/2014/main" val="3538867067"/>
                    </a:ext>
                  </a:extLst>
                </a:gridCol>
                <a:gridCol w="3198558">
                  <a:extLst>
                    <a:ext uri="{9D8B030D-6E8A-4147-A177-3AD203B41FA5}">
                      <a16:colId xmlns:a16="http://schemas.microsoft.com/office/drawing/2014/main" val="167605007"/>
                    </a:ext>
                  </a:extLst>
                </a:gridCol>
              </a:tblGrid>
              <a:tr h="467091">
                <a:tc>
                  <a:txBody>
                    <a:bodyPr/>
                    <a:lstStyle/>
                    <a:p>
                      <a:r>
                        <a:rPr lang="en-US" sz="1600" dirty="0"/>
                        <a:t>Criteria</a:t>
                      </a:r>
                    </a:p>
                  </a:txBody>
                  <a:tcPr anchor="ctr"/>
                </a:tc>
                <a:tc>
                  <a:txBody>
                    <a:bodyPr/>
                    <a:lstStyle/>
                    <a:p>
                      <a:r>
                        <a:rPr lang="en-US" sz="1600" dirty="0"/>
                        <a:t>Endometrial-specific</a:t>
                      </a:r>
                    </a:p>
                  </a:txBody>
                  <a:tcPr anchor="ctr"/>
                </a:tc>
                <a:tc>
                  <a:txBody>
                    <a:bodyPr/>
                    <a:lstStyle/>
                    <a:p>
                      <a:r>
                        <a:rPr lang="en-US" sz="1600" dirty="0"/>
                        <a:t>Breast ASCO/CAP (2018/2023)</a:t>
                      </a:r>
                    </a:p>
                  </a:txBody>
                  <a:tcPr anchor="ctr"/>
                </a:tc>
                <a:tc>
                  <a:txBody>
                    <a:bodyPr/>
                    <a:lstStyle/>
                    <a:p>
                      <a:r>
                        <a:rPr lang="en-US" sz="1600" dirty="0"/>
                        <a:t>Gastric ASCO/CAP</a:t>
                      </a:r>
                    </a:p>
                  </a:txBody>
                  <a:tcPr anchor="ctr"/>
                </a:tc>
                <a:extLst>
                  <a:ext uri="{0D108BD9-81ED-4DB2-BD59-A6C34878D82A}">
                    <a16:rowId xmlns:a16="http://schemas.microsoft.com/office/drawing/2014/main" val="1763830637"/>
                  </a:ext>
                </a:extLst>
              </a:tr>
              <a:tr h="370840">
                <a:tc>
                  <a:txBody>
                    <a:bodyPr/>
                    <a:lstStyle/>
                    <a:p>
                      <a:r>
                        <a:rPr lang="en-US" sz="1400" dirty="0"/>
                        <a:t>IHC 3+</a:t>
                      </a:r>
                    </a:p>
                  </a:txBody>
                  <a:tcPr/>
                </a:tc>
                <a:tc>
                  <a:txBody>
                    <a:bodyPr/>
                    <a:lstStyle/>
                    <a:p>
                      <a:r>
                        <a:rPr lang="en-US" sz="1400" dirty="0"/>
                        <a:t>Strong, complete circumferential or basolateral membranous staining in </a:t>
                      </a:r>
                      <a:r>
                        <a:rPr lang="en-US" sz="1400" b="1" dirty="0">
                          <a:solidFill>
                            <a:srgbClr val="FF0000"/>
                          </a:solidFill>
                        </a:rPr>
                        <a:t>≥30% </a:t>
                      </a:r>
                      <a:r>
                        <a:rPr lang="en-US" sz="1400" dirty="0"/>
                        <a:t>of tumor cells</a:t>
                      </a:r>
                    </a:p>
                  </a:txBody>
                  <a:tcPr/>
                </a:tc>
                <a:tc>
                  <a:txBody>
                    <a:bodyPr/>
                    <a:lstStyle/>
                    <a:p>
                      <a:r>
                        <a:rPr lang="en-US" sz="1400" dirty="0"/>
                        <a:t>Intense, complete circumferential staining in </a:t>
                      </a:r>
                      <a:r>
                        <a:rPr lang="en-US" sz="1400" b="1" dirty="0">
                          <a:solidFill>
                            <a:srgbClr val="FF0000"/>
                          </a:solidFill>
                        </a:rPr>
                        <a:t>≥10% </a:t>
                      </a:r>
                      <a:r>
                        <a:rPr lang="en-US" sz="1400" dirty="0"/>
                        <a:t>of tumor cells</a:t>
                      </a:r>
                    </a:p>
                  </a:txBody>
                  <a:tcPr/>
                </a:tc>
                <a:tc>
                  <a:txBody>
                    <a:bodyPr/>
                    <a:lstStyle/>
                    <a:p>
                      <a:r>
                        <a:rPr lang="en-US" sz="1400" dirty="0"/>
                        <a:t>Strong basolateral or complete membranous staining in </a:t>
                      </a:r>
                      <a:r>
                        <a:rPr lang="en-US" sz="1400" b="1" dirty="0">
                          <a:solidFill>
                            <a:srgbClr val="FF0000"/>
                          </a:solidFill>
                        </a:rPr>
                        <a:t>≥10% </a:t>
                      </a:r>
                      <a:r>
                        <a:rPr lang="en-US" sz="1400" dirty="0"/>
                        <a:t>of tumor cells (resections) or in clusters of ≥5 cells (biopsies)</a:t>
                      </a:r>
                    </a:p>
                  </a:txBody>
                  <a:tcPr/>
                </a:tc>
                <a:extLst>
                  <a:ext uri="{0D108BD9-81ED-4DB2-BD59-A6C34878D82A}">
                    <a16:rowId xmlns:a16="http://schemas.microsoft.com/office/drawing/2014/main" val="1451910372"/>
                  </a:ext>
                </a:extLst>
              </a:tr>
              <a:tr h="370840">
                <a:tc>
                  <a:txBody>
                    <a:bodyPr/>
                    <a:lstStyle/>
                    <a:p>
                      <a:r>
                        <a:rPr lang="en-US" sz="1400" dirty="0"/>
                        <a:t>IHC 2+</a:t>
                      </a:r>
                    </a:p>
                  </a:txBody>
                  <a:tcPr/>
                </a:tc>
                <a:tc>
                  <a:txBody>
                    <a:bodyPr/>
                    <a:lstStyle/>
                    <a:p>
                      <a:r>
                        <a:rPr lang="en-US" sz="1400" dirty="0"/>
                        <a:t>Incomplete or weak-to-moderate membranous staining in </a:t>
                      </a:r>
                      <a:r>
                        <a:rPr lang="en-US" sz="1400" b="1" dirty="0">
                          <a:solidFill>
                            <a:srgbClr val="FF0000"/>
                          </a:solidFill>
                        </a:rPr>
                        <a:t>≥10% but ≤30%</a:t>
                      </a:r>
                      <a:r>
                        <a:rPr lang="en-US" sz="1400" dirty="0"/>
                        <a:t> of tumor cells</a:t>
                      </a:r>
                    </a:p>
                  </a:txBody>
                  <a:tcPr/>
                </a:tc>
                <a:tc>
                  <a:txBody>
                    <a:bodyPr/>
                    <a:lstStyle/>
                    <a:p>
                      <a:r>
                        <a:rPr lang="en-US" sz="1400" dirty="0"/>
                        <a:t>Weak-to-moderate staining in </a:t>
                      </a:r>
                      <a:r>
                        <a:rPr lang="en-US" sz="1400" b="1" dirty="0">
                          <a:solidFill>
                            <a:srgbClr val="FF0000"/>
                          </a:solidFill>
                        </a:rPr>
                        <a:t>≥10% </a:t>
                      </a:r>
                      <a:r>
                        <a:rPr lang="en-US" sz="1400" dirty="0"/>
                        <a:t>of tumor cells</a:t>
                      </a:r>
                    </a:p>
                  </a:txBody>
                  <a:tcPr/>
                </a:tc>
                <a:tc>
                  <a:txBody>
                    <a:bodyPr/>
                    <a:lstStyle/>
                    <a:p>
                      <a:r>
                        <a:rPr lang="en-US" sz="1400" dirty="0"/>
                        <a:t>Weak-to-moderate basolateral or complete staining in </a:t>
                      </a:r>
                      <a:r>
                        <a:rPr lang="en-US" sz="1400" b="1" dirty="0">
                          <a:solidFill>
                            <a:srgbClr val="FF0000"/>
                          </a:solidFill>
                        </a:rPr>
                        <a:t>≥10% of tumor </a:t>
                      </a:r>
                      <a:r>
                        <a:rPr lang="en-US" sz="1400" dirty="0"/>
                        <a:t>cells (resections) or in clusters of ≥5 cells (biopsies)</a:t>
                      </a:r>
                    </a:p>
                  </a:txBody>
                  <a:tcPr/>
                </a:tc>
                <a:extLst>
                  <a:ext uri="{0D108BD9-81ED-4DB2-BD59-A6C34878D82A}">
                    <a16:rowId xmlns:a16="http://schemas.microsoft.com/office/drawing/2014/main" val="2768151424"/>
                  </a:ext>
                </a:extLst>
              </a:tr>
              <a:tr h="370840">
                <a:tc>
                  <a:txBody>
                    <a:bodyPr/>
                    <a:lstStyle/>
                    <a:p>
                      <a:r>
                        <a:rPr lang="en-US" sz="1400" dirty="0"/>
                        <a:t>IHC 1+</a:t>
                      </a:r>
                    </a:p>
                  </a:txBody>
                  <a:tcPr/>
                </a:tc>
                <a:tc>
                  <a:txBody>
                    <a:bodyPr/>
                    <a:lstStyle/>
                    <a:p>
                      <a:r>
                        <a:rPr lang="en-US" sz="1400" dirty="0"/>
                        <a:t>Faint/incomplete membranous staining in </a:t>
                      </a:r>
                      <a:r>
                        <a:rPr lang="en-US" sz="1400" b="1" dirty="0">
                          <a:solidFill>
                            <a:srgbClr val="FF0000"/>
                          </a:solidFill>
                        </a:rPr>
                        <a:t>any proportion of tumor cells</a:t>
                      </a:r>
                    </a:p>
                  </a:txBody>
                  <a:tcPr/>
                </a:tc>
                <a:tc>
                  <a:txBody>
                    <a:bodyPr/>
                    <a:lstStyle/>
                    <a:p>
                      <a:r>
                        <a:rPr lang="en-US" sz="1400" dirty="0"/>
                        <a:t>Faint membranous staining in </a:t>
                      </a:r>
                      <a:r>
                        <a:rPr lang="en-US" sz="1400" b="1" dirty="0">
                          <a:solidFill>
                            <a:srgbClr val="FF0000"/>
                          </a:solidFill>
                        </a:rPr>
                        <a:t>≤10% </a:t>
                      </a:r>
                      <a:r>
                        <a:rPr lang="en-US" sz="1400" dirty="0"/>
                        <a:t>of tumor cells</a:t>
                      </a:r>
                    </a:p>
                  </a:txBody>
                  <a:tcPr/>
                </a:tc>
                <a:tc>
                  <a:txBody>
                    <a:bodyPr/>
                    <a:lstStyle/>
                    <a:p>
                      <a:r>
                        <a:rPr lang="en-US" sz="1400" dirty="0"/>
                        <a:t>Faint or barely perceptible membranous reactivity in </a:t>
                      </a:r>
                      <a:r>
                        <a:rPr lang="en-US" sz="1400" b="1" dirty="0">
                          <a:solidFill>
                            <a:srgbClr val="FF0000"/>
                          </a:solidFill>
                        </a:rPr>
                        <a:t>≥10% </a:t>
                      </a:r>
                      <a:r>
                        <a:rPr lang="en-US" sz="1400" dirty="0"/>
                        <a:t>of tumor cells (resections) or in clusters of ≥5 cells (biopsies)</a:t>
                      </a:r>
                    </a:p>
                  </a:txBody>
                  <a:tcPr/>
                </a:tc>
                <a:extLst>
                  <a:ext uri="{0D108BD9-81ED-4DB2-BD59-A6C34878D82A}">
                    <a16:rowId xmlns:a16="http://schemas.microsoft.com/office/drawing/2014/main" val="3001258114"/>
                  </a:ext>
                </a:extLst>
              </a:tr>
              <a:tr h="370840">
                <a:tc>
                  <a:txBody>
                    <a:bodyPr/>
                    <a:lstStyle/>
                    <a:p>
                      <a:r>
                        <a:rPr lang="en-US" sz="1400" dirty="0"/>
                        <a:t>IHC 0</a:t>
                      </a:r>
                    </a:p>
                  </a:txBody>
                  <a:tcPr/>
                </a:tc>
                <a:tc>
                  <a:txBody>
                    <a:bodyPr/>
                    <a:lstStyle/>
                    <a:p>
                      <a:r>
                        <a:rPr lang="en-US" sz="1400" b="1" dirty="0">
                          <a:solidFill>
                            <a:srgbClr val="FF0000"/>
                          </a:solidFill>
                        </a:rPr>
                        <a:t>No staining</a:t>
                      </a:r>
                    </a:p>
                  </a:txBody>
                  <a:tcPr/>
                </a:tc>
                <a:tc>
                  <a:txBody>
                    <a:bodyPr/>
                    <a:lstStyle/>
                    <a:p>
                      <a:r>
                        <a:rPr lang="en-US" sz="1400" b="1" dirty="0">
                          <a:solidFill>
                            <a:srgbClr val="FF0000"/>
                          </a:solidFill>
                        </a:rPr>
                        <a:t>No staining</a:t>
                      </a:r>
                    </a:p>
                  </a:txBody>
                  <a:tcPr/>
                </a:tc>
                <a:tc>
                  <a:txBody>
                    <a:bodyPr/>
                    <a:lstStyle/>
                    <a:p>
                      <a:r>
                        <a:rPr lang="en-US" sz="1400" dirty="0"/>
                        <a:t>No reactivity or membranous staining in </a:t>
                      </a:r>
                      <a:r>
                        <a:rPr lang="en-US" sz="1400" b="1" dirty="0">
                          <a:solidFill>
                            <a:srgbClr val="FF0000"/>
                          </a:solidFill>
                        </a:rPr>
                        <a:t>&lt;10% </a:t>
                      </a:r>
                      <a:r>
                        <a:rPr lang="en-US" sz="1400" dirty="0"/>
                        <a:t>of tumor cells (resections) or no reactivity in any tumor cell (biopsies)</a:t>
                      </a:r>
                    </a:p>
                  </a:txBody>
                  <a:tcPr/>
                </a:tc>
                <a:extLst>
                  <a:ext uri="{0D108BD9-81ED-4DB2-BD59-A6C34878D82A}">
                    <a16:rowId xmlns:a16="http://schemas.microsoft.com/office/drawing/2014/main" val="4179689844"/>
                  </a:ext>
                </a:extLst>
              </a:tr>
              <a:tr h="370840">
                <a:tc>
                  <a:txBody>
                    <a:bodyPr/>
                    <a:lstStyle/>
                    <a:p>
                      <a:r>
                        <a:rPr lang="en-US" sz="1400" dirty="0"/>
                        <a:t>ISH amplification</a:t>
                      </a:r>
                    </a:p>
                  </a:txBody>
                  <a:tcPr/>
                </a:tc>
                <a:tc>
                  <a:txBody>
                    <a:bodyPr/>
                    <a:lstStyle/>
                    <a:p>
                      <a:r>
                        <a:rPr lang="en-US" sz="1400" dirty="0"/>
                        <a:t>HER2/CEP17 signal ratio ≥2.0 or HER2 copy number ≥6 per nucleus</a:t>
                      </a:r>
                    </a:p>
                  </a:txBody>
                  <a:tcPr/>
                </a:tc>
                <a:tc>
                  <a:txBody>
                    <a:bodyPr/>
                    <a:lstStyle/>
                    <a:p>
                      <a:r>
                        <a:rPr lang="en-US" sz="1400" dirty="0"/>
                        <a:t>5-tier system; all HER2/CEP ratio ≥2.0 with average HER2 copy number ≥4.0 positive. Other categories require additional evaluation</a:t>
                      </a:r>
                    </a:p>
                  </a:txBody>
                  <a:tcPr/>
                </a:tc>
                <a:tc>
                  <a:txBody>
                    <a:bodyPr/>
                    <a:lstStyle/>
                    <a:p>
                      <a:r>
                        <a:rPr lang="en-US" sz="1400" dirty="0"/>
                        <a:t>HER2/CEP17 signal ratio ≥2.0</a:t>
                      </a:r>
                    </a:p>
                  </a:txBody>
                  <a:tcPr/>
                </a:tc>
                <a:extLst>
                  <a:ext uri="{0D108BD9-81ED-4DB2-BD59-A6C34878D82A}">
                    <a16:rowId xmlns:a16="http://schemas.microsoft.com/office/drawing/2014/main" val="3771021187"/>
                  </a:ext>
                </a:extLst>
              </a:tr>
            </a:tbl>
          </a:graphicData>
        </a:graphic>
      </p:graphicFrame>
      <p:sp>
        <p:nvSpPr>
          <p:cNvPr id="5" name="TextBox 4">
            <a:extLst>
              <a:ext uri="{FF2B5EF4-FFF2-40B4-BE49-F238E27FC236}">
                <a16:creationId xmlns:a16="http://schemas.microsoft.com/office/drawing/2014/main" id="{5110F405-AFAB-9115-B188-0A980F3A8C48}"/>
              </a:ext>
            </a:extLst>
          </p:cNvPr>
          <p:cNvSpPr txBox="1"/>
          <p:nvPr/>
        </p:nvSpPr>
        <p:spPr>
          <a:xfrm>
            <a:off x="4325300" y="6103437"/>
            <a:ext cx="754244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Adapted from Zannoni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Crit Rev in Oncol/Hem </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2026; Wolff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Arch </a:t>
            </a:r>
            <a:r>
              <a:rPr kumimoji="0" lang="en-US" sz="1050" b="0" i="1" u="none" strike="noStrike" kern="1200" cap="none" spc="0" normalizeH="0" baseline="0" noProof="0" dirty="0" err="1">
                <a:ln>
                  <a:noFill/>
                </a:ln>
                <a:solidFill>
                  <a:srgbClr val="000000"/>
                </a:solidFill>
                <a:effectLst/>
                <a:uLnTx/>
                <a:uFillTx/>
                <a:latin typeface="Arial" panose="020B0604020202020204"/>
                <a:ea typeface="+mn-ea"/>
                <a:cs typeface="+mn-cs"/>
              </a:rPr>
              <a:t>Pathol</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 Lab Med </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2023; Bartley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J Clin Oncol</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2016</a:t>
            </a:r>
          </a:p>
        </p:txBody>
      </p:sp>
      <p:sp>
        <p:nvSpPr>
          <p:cNvPr id="3" name="Speech Bubble: Rectangle 2">
            <a:extLst>
              <a:ext uri="{FF2B5EF4-FFF2-40B4-BE49-F238E27FC236}">
                <a16:creationId xmlns:a16="http://schemas.microsoft.com/office/drawing/2014/main" id="{60BAE5C6-CD6A-8EC9-FF7A-A955FD382FE2}"/>
              </a:ext>
            </a:extLst>
          </p:cNvPr>
          <p:cNvSpPr/>
          <p:nvPr/>
        </p:nvSpPr>
        <p:spPr>
          <a:xfrm>
            <a:off x="295675" y="1762124"/>
            <a:ext cx="1218799" cy="1009651"/>
          </a:xfrm>
          <a:prstGeom prst="wedgeRectCallout">
            <a:avLst>
              <a:gd name="adj1" fmla="val 94235"/>
              <a:gd name="adj2" fmla="val -103642"/>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Fader et 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2007 ASCO CAP Breast Criteria</a:t>
            </a:r>
          </a:p>
        </p:txBody>
      </p:sp>
      <p:sp>
        <p:nvSpPr>
          <p:cNvPr id="6" name="Speech Bubble: Rectangle 5">
            <a:extLst>
              <a:ext uri="{FF2B5EF4-FFF2-40B4-BE49-F238E27FC236}">
                <a16:creationId xmlns:a16="http://schemas.microsoft.com/office/drawing/2014/main" id="{2D453CFE-E81F-C747-C3C5-445EDE1B313C}"/>
              </a:ext>
            </a:extLst>
          </p:cNvPr>
          <p:cNvSpPr/>
          <p:nvPr/>
        </p:nvSpPr>
        <p:spPr>
          <a:xfrm>
            <a:off x="8020524" y="56418"/>
            <a:ext cx="1218799" cy="1009651"/>
          </a:xfrm>
          <a:prstGeom prst="wedgeRectCallout">
            <a:avLst>
              <a:gd name="adj1" fmla="val -94889"/>
              <a:gd name="adj2" fmla="val 45351"/>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NRG-GY026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2018 ASCO CAP Breast Criteria</a:t>
            </a:r>
            <a:endPar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7" name="Speech Bubble: Rectangle 6">
            <a:extLst>
              <a:ext uri="{FF2B5EF4-FFF2-40B4-BE49-F238E27FC236}">
                <a16:creationId xmlns:a16="http://schemas.microsoft.com/office/drawing/2014/main" id="{1EA32D24-36A2-5D81-9A04-5B04E5ADC676}"/>
              </a:ext>
            </a:extLst>
          </p:cNvPr>
          <p:cNvSpPr/>
          <p:nvPr/>
        </p:nvSpPr>
        <p:spPr>
          <a:xfrm>
            <a:off x="10503767" y="213948"/>
            <a:ext cx="1585438" cy="690561"/>
          </a:xfrm>
          <a:prstGeom prst="wedgeRectCallout">
            <a:avLst>
              <a:gd name="adj1" fmla="val -55239"/>
              <a:gd name="adj2" fmla="val 87385"/>
            </a:avLst>
          </a:prstGeom>
        </p:spPr>
        <p:style>
          <a:lnRef idx="1">
            <a:schemeClr val="accent2"/>
          </a:lnRef>
          <a:fillRef idx="2">
            <a:schemeClr val="accent2"/>
          </a:fillRef>
          <a:effectRef idx="1">
            <a:schemeClr val="accent2"/>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Arial" panose="020B0604020202020204"/>
                <a:ea typeface="+mn-ea"/>
                <a:cs typeface="+mn-cs"/>
              </a:rPr>
              <a:t>DESTINY-PanTumor02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0000"/>
                </a:solidFill>
                <a:effectLst/>
                <a:uLnTx/>
                <a:uFillTx/>
                <a:latin typeface="Arial" panose="020B0604020202020204"/>
                <a:ea typeface="+mn-ea"/>
                <a:cs typeface="+mn-cs"/>
              </a:rPr>
              <a:t>IHC only</a:t>
            </a:r>
          </a:p>
        </p:txBody>
      </p:sp>
    </p:spTree>
    <p:extLst>
      <p:ext uri="{BB962C8B-B14F-4D97-AF65-F5344CB8AC3E}">
        <p14:creationId xmlns:p14="http://schemas.microsoft.com/office/powerpoint/2010/main" val="9634265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58C990-FB0F-45AB-2792-6C39AF72EA1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5C566013-B239-41FC-0ABA-F528A0CF7A77}"/>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HER2 “positive” is context-dependent</a:t>
            </a:r>
          </a:p>
        </p:txBody>
      </p:sp>
      <p:sp>
        <p:nvSpPr>
          <p:cNvPr id="17" name="Content Placeholder 2">
            <a:extLst>
              <a:ext uri="{FF2B5EF4-FFF2-40B4-BE49-F238E27FC236}">
                <a16:creationId xmlns:a16="http://schemas.microsoft.com/office/drawing/2014/main" id="{5A70962D-03F4-5548-E4DB-DF8272A173EC}"/>
              </a:ext>
            </a:extLst>
          </p:cNvPr>
          <p:cNvSpPr>
            <a:spLocks noGrp="1"/>
          </p:cNvSpPr>
          <p:nvPr/>
        </p:nvSpPr>
        <p:spPr>
          <a:xfrm>
            <a:off x="495126" y="1390921"/>
            <a:ext cx="11007105" cy="47224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Historically, referred to HER2-amplified tumors by IHC and ISH criteria</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Sometimes now used interchangeably to mean HER2 2+/3+ IHC expression (DESTINY PanTumor02 definition)</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HER2 status (positive vs negative) can vary depending upon the definition used</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Tumor that is HER2-“positive” for trastuzumab deruxtecan per PanTumor02 criteria might have been HER2-“negative” when evaluated as candidate for 1L therapy with carboplatin/paclitaxel/trastuzumab </a:t>
            </a:r>
          </a:p>
        </p:txBody>
      </p:sp>
    </p:spTree>
    <p:extLst>
      <p:ext uri="{BB962C8B-B14F-4D97-AF65-F5344CB8AC3E}">
        <p14:creationId xmlns:p14="http://schemas.microsoft.com/office/powerpoint/2010/main" val="14750266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DE2D40-F596-3823-68EC-D6E809364143}"/>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FF0E6AE-A32D-9310-1A29-BF0612C5DA94}"/>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HER2 expression in gyn cancers: ovarian cancer</a:t>
            </a:r>
          </a:p>
        </p:txBody>
      </p:sp>
      <p:sp>
        <p:nvSpPr>
          <p:cNvPr id="17" name="Content Placeholder 2">
            <a:extLst>
              <a:ext uri="{FF2B5EF4-FFF2-40B4-BE49-F238E27FC236}">
                <a16:creationId xmlns:a16="http://schemas.microsoft.com/office/drawing/2014/main" id="{C429F84B-1BF7-FD27-F219-7C30243B67CE}"/>
              </a:ext>
            </a:extLst>
          </p:cNvPr>
          <p:cNvSpPr>
            <a:spLocks noGrp="1"/>
          </p:cNvSpPr>
          <p:nvPr/>
        </p:nvSpPr>
        <p:spPr>
          <a:xfrm>
            <a:off x="495126" y="1390921"/>
            <a:ext cx="11007105" cy="4722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graphicFrame>
        <p:nvGraphicFramePr>
          <p:cNvPr id="3" name="Chart 2">
            <a:extLst>
              <a:ext uri="{FF2B5EF4-FFF2-40B4-BE49-F238E27FC236}">
                <a16:creationId xmlns:a16="http://schemas.microsoft.com/office/drawing/2014/main" id="{611DA5A5-09E3-7FA2-5607-0B82CE4DAF09}"/>
              </a:ext>
            </a:extLst>
          </p:cNvPr>
          <p:cNvGraphicFramePr>
            <a:graphicFrameLocks/>
          </p:cNvGraphicFramePr>
          <p:nvPr/>
        </p:nvGraphicFramePr>
        <p:xfrm>
          <a:off x="4695825" y="1488901"/>
          <a:ext cx="7410450" cy="4311553"/>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F9F678D-04B5-CFF4-FB74-B015BF95B6E1}"/>
              </a:ext>
            </a:extLst>
          </p:cNvPr>
          <p:cNvSpPr txBox="1"/>
          <p:nvPr/>
        </p:nvSpPr>
        <p:spPr>
          <a:xfrm>
            <a:off x="8846537" y="5781933"/>
            <a:ext cx="2933816"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Adapted from Park et al., </a:t>
            </a:r>
            <a:r>
              <a:rPr kumimoji="0" lang="en-US" sz="1050" b="0" i="1" u="none" strike="noStrike" kern="1200" cap="none" spc="0" normalizeH="0" baseline="0" noProof="0" dirty="0" err="1">
                <a:ln>
                  <a:noFill/>
                </a:ln>
                <a:solidFill>
                  <a:srgbClr val="000000"/>
                </a:solidFill>
                <a:effectLst/>
                <a:uLnTx/>
                <a:uFillTx/>
                <a:latin typeface="Arial" panose="020B0604020202020204"/>
                <a:ea typeface="+mn-ea"/>
                <a:cs typeface="+mn-cs"/>
              </a:rPr>
              <a:t>Gynecol</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 Oncol</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2025</a:t>
            </a:r>
          </a:p>
        </p:txBody>
      </p:sp>
      <p:sp>
        <p:nvSpPr>
          <p:cNvPr id="6" name="Content Placeholder 2">
            <a:extLst>
              <a:ext uri="{FF2B5EF4-FFF2-40B4-BE49-F238E27FC236}">
                <a16:creationId xmlns:a16="http://schemas.microsoft.com/office/drawing/2014/main" id="{FD4123BB-86A5-9641-E47A-0AB1D8768248}"/>
              </a:ext>
            </a:extLst>
          </p:cNvPr>
          <p:cNvSpPr>
            <a:spLocks noGrp="1"/>
          </p:cNvSpPr>
          <p:nvPr/>
        </p:nvSpPr>
        <p:spPr>
          <a:xfrm>
            <a:off x="192010" y="1565763"/>
            <a:ext cx="4478821" cy="4311554"/>
          </a:xfrm>
          <a:prstGeom prst="rect">
            <a:avLst/>
          </a:prstGeom>
        </p:spPr>
        <p:txBody>
          <a:bodyPr vert="horz" lIns="91440" tIns="45720" rIns="91440" bIns="45720" rtlCol="0">
            <a:normAutofit fontScale="8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Most historical series do not distinguish between HER2 IHC 0 and 1+ cancers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HER2 amplification rare in high-grade serous ovarian cancer</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Single-digit percentage range</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Highest levels of HER2 expression in mucinous and clear cell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histologies</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24A34C3F-53B0-AD8E-7570-D1A148252FAB}"/>
              </a:ext>
            </a:extLst>
          </p:cNvPr>
          <p:cNvSpPr/>
          <p:nvPr/>
        </p:nvSpPr>
        <p:spPr>
          <a:xfrm>
            <a:off x="4695825" y="1390921"/>
            <a:ext cx="1832566" cy="46449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64D1AC7D-CB8F-63EB-3D08-12764A1E66ED}"/>
              </a:ext>
            </a:extLst>
          </p:cNvPr>
          <p:cNvSpPr/>
          <p:nvPr/>
        </p:nvSpPr>
        <p:spPr>
          <a:xfrm>
            <a:off x="7484767" y="1390921"/>
            <a:ext cx="1159503" cy="46449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8" name="Rectangle 7">
            <a:extLst>
              <a:ext uri="{FF2B5EF4-FFF2-40B4-BE49-F238E27FC236}">
                <a16:creationId xmlns:a16="http://schemas.microsoft.com/office/drawing/2014/main" id="{4BD5E477-80EC-DF07-2485-39B2700BAE01}"/>
              </a:ext>
            </a:extLst>
          </p:cNvPr>
          <p:cNvSpPr/>
          <p:nvPr/>
        </p:nvSpPr>
        <p:spPr>
          <a:xfrm>
            <a:off x="9733693" y="1390921"/>
            <a:ext cx="1159503" cy="46449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8408178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2" end="2"/>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2"/>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7" grpId="0" animBg="1"/>
      <p:bldP spid="8"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F15068-C72F-BE86-6DD0-B3B3F0A1996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6A53E18-08D5-F591-6462-7E710B5CA028}"/>
              </a:ext>
            </a:extLst>
          </p:cNvPr>
          <p:cNvSpPr txBox="1">
            <a:spLocks/>
          </p:cNvSpPr>
          <p:nvPr/>
        </p:nvSpPr>
        <p:spPr>
          <a:xfrm>
            <a:off x="681830" y="337300"/>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HER2 expression in gyn cancers: endometrial cancer</a:t>
            </a:r>
          </a:p>
        </p:txBody>
      </p:sp>
      <p:sp>
        <p:nvSpPr>
          <p:cNvPr id="17" name="Content Placeholder 2">
            <a:extLst>
              <a:ext uri="{FF2B5EF4-FFF2-40B4-BE49-F238E27FC236}">
                <a16:creationId xmlns:a16="http://schemas.microsoft.com/office/drawing/2014/main" id="{40A33D3A-77E1-0E56-3AC1-346531B3C61C}"/>
              </a:ext>
            </a:extLst>
          </p:cNvPr>
          <p:cNvSpPr>
            <a:spLocks noGrp="1"/>
          </p:cNvSpPr>
          <p:nvPr/>
        </p:nvSpPr>
        <p:spPr>
          <a:xfrm>
            <a:off x="495126" y="1390921"/>
            <a:ext cx="11007105" cy="4722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5" name="TextBox 4">
            <a:extLst>
              <a:ext uri="{FF2B5EF4-FFF2-40B4-BE49-F238E27FC236}">
                <a16:creationId xmlns:a16="http://schemas.microsoft.com/office/drawing/2014/main" id="{A1B8F5D5-A202-6FCA-BDD4-C50F494812EC}"/>
              </a:ext>
            </a:extLst>
          </p:cNvPr>
          <p:cNvSpPr txBox="1"/>
          <p:nvPr/>
        </p:nvSpPr>
        <p:spPr>
          <a:xfrm>
            <a:off x="9467820" y="6434288"/>
            <a:ext cx="189987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Aro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BJC Reports</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2025</a:t>
            </a:r>
          </a:p>
        </p:txBody>
      </p:sp>
      <p:sp>
        <p:nvSpPr>
          <p:cNvPr id="6" name="Content Placeholder 2">
            <a:extLst>
              <a:ext uri="{FF2B5EF4-FFF2-40B4-BE49-F238E27FC236}">
                <a16:creationId xmlns:a16="http://schemas.microsoft.com/office/drawing/2014/main" id="{74980F65-819E-B2D8-B72B-91BD53BCDB86}"/>
              </a:ext>
            </a:extLst>
          </p:cNvPr>
          <p:cNvSpPr>
            <a:spLocks noGrp="1"/>
          </p:cNvSpPr>
          <p:nvPr/>
        </p:nvSpPr>
        <p:spPr>
          <a:xfrm>
            <a:off x="285749" y="1565763"/>
            <a:ext cx="5419497" cy="4311554"/>
          </a:xfrm>
          <a:prstGeom prst="rect">
            <a:avLst/>
          </a:prstGeom>
        </p:spPr>
        <p:txBody>
          <a:bodyPr vert="horz" lIns="91440" tIns="45720" rIns="91440" bIns="45720" rtlCol="0">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HER2 amplification and expression rate highest in uterine serous carcinomas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HER2-low expression seen across </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histologies</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and molecular subtypes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HER2 amplification reported to be associated with poorer prognosis</a:t>
            </a:r>
          </a:p>
        </p:txBody>
      </p:sp>
      <p:pic>
        <p:nvPicPr>
          <p:cNvPr id="11" name="Picture 10">
            <a:extLst>
              <a:ext uri="{FF2B5EF4-FFF2-40B4-BE49-F238E27FC236}">
                <a16:creationId xmlns:a16="http://schemas.microsoft.com/office/drawing/2014/main" id="{8AE75615-CA1A-CB68-78C2-5EE410B126D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5839779" y="862175"/>
            <a:ext cx="5527920" cy="2316873"/>
          </a:xfrm>
          <a:prstGeom prst="rect">
            <a:avLst/>
          </a:prstGeom>
        </p:spPr>
      </p:pic>
      <p:sp>
        <p:nvSpPr>
          <p:cNvPr id="12" name="TextBox 11">
            <a:extLst>
              <a:ext uri="{FF2B5EF4-FFF2-40B4-BE49-F238E27FC236}">
                <a16:creationId xmlns:a16="http://schemas.microsoft.com/office/drawing/2014/main" id="{8FCA2413-24B6-FEA0-7331-B437C1CDAD7E}"/>
              </a:ext>
            </a:extLst>
          </p:cNvPr>
          <p:cNvSpPr txBox="1"/>
          <p:nvPr/>
        </p:nvSpPr>
        <p:spPr>
          <a:xfrm>
            <a:off x="8529867" y="3191541"/>
            <a:ext cx="298030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Adapted from van Dijk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J Clin Oncol</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2024</a:t>
            </a:r>
          </a:p>
        </p:txBody>
      </p:sp>
      <p:pic>
        <p:nvPicPr>
          <p:cNvPr id="14" name="Picture 13">
            <a:extLst>
              <a:ext uri="{FF2B5EF4-FFF2-40B4-BE49-F238E27FC236}">
                <a16:creationId xmlns:a16="http://schemas.microsoft.com/office/drawing/2014/main" id="{69C97F01-AF14-3807-DD60-88C9E143854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6307921" y="3429000"/>
            <a:ext cx="4832449" cy="3042342"/>
          </a:xfrm>
          <a:prstGeom prst="rect">
            <a:avLst/>
          </a:prstGeom>
        </p:spPr>
      </p:pic>
      <p:sp>
        <p:nvSpPr>
          <p:cNvPr id="2" name="Rectangle 1">
            <a:extLst>
              <a:ext uri="{FF2B5EF4-FFF2-40B4-BE49-F238E27FC236}">
                <a16:creationId xmlns:a16="http://schemas.microsoft.com/office/drawing/2014/main" id="{3D1C60EE-8553-F0C1-E75B-7FFF8A69674F}"/>
              </a:ext>
            </a:extLst>
          </p:cNvPr>
          <p:cNvSpPr/>
          <p:nvPr/>
        </p:nvSpPr>
        <p:spPr>
          <a:xfrm>
            <a:off x="8108876" y="808074"/>
            <a:ext cx="694882" cy="24040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Rectangle 2">
            <a:extLst>
              <a:ext uri="{FF2B5EF4-FFF2-40B4-BE49-F238E27FC236}">
                <a16:creationId xmlns:a16="http://schemas.microsoft.com/office/drawing/2014/main" id="{6EFF9238-358A-B57B-D9BE-EE1E46BC41EF}"/>
              </a:ext>
            </a:extLst>
          </p:cNvPr>
          <p:cNvSpPr/>
          <p:nvPr/>
        </p:nvSpPr>
        <p:spPr>
          <a:xfrm>
            <a:off x="9339313" y="808074"/>
            <a:ext cx="694882" cy="24040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EE815B5F-84B3-92D6-90B1-6ECB2576F5E0}"/>
              </a:ext>
            </a:extLst>
          </p:cNvPr>
          <p:cNvSpPr/>
          <p:nvPr/>
        </p:nvSpPr>
        <p:spPr>
          <a:xfrm>
            <a:off x="9917013" y="3577404"/>
            <a:ext cx="1119581" cy="240406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0892343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E9B79D-6251-B099-92C0-F0858ABD9AFD}"/>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D0F53541-F185-C549-12D8-BCA4DFA1188E}"/>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HER2 expression in gyn cancers: cervical cancer</a:t>
            </a:r>
          </a:p>
        </p:txBody>
      </p:sp>
      <p:sp>
        <p:nvSpPr>
          <p:cNvPr id="17" name="Content Placeholder 2">
            <a:extLst>
              <a:ext uri="{FF2B5EF4-FFF2-40B4-BE49-F238E27FC236}">
                <a16:creationId xmlns:a16="http://schemas.microsoft.com/office/drawing/2014/main" id="{C8101F80-5CA9-E488-8304-E7919AFFD279}"/>
              </a:ext>
            </a:extLst>
          </p:cNvPr>
          <p:cNvSpPr>
            <a:spLocks noGrp="1"/>
          </p:cNvSpPr>
          <p:nvPr/>
        </p:nvSpPr>
        <p:spPr>
          <a:xfrm>
            <a:off x="495126" y="1390921"/>
            <a:ext cx="11007105" cy="472249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6" name="Content Placeholder 2">
            <a:extLst>
              <a:ext uri="{FF2B5EF4-FFF2-40B4-BE49-F238E27FC236}">
                <a16:creationId xmlns:a16="http://schemas.microsoft.com/office/drawing/2014/main" id="{25F76FF5-E50E-5120-4390-24A792EADBF7}"/>
              </a:ext>
            </a:extLst>
          </p:cNvPr>
          <p:cNvSpPr>
            <a:spLocks noGrp="1"/>
          </p:cNvSpPr>
          <p:nvPr/>
        </p:nvSpPr>
        <p:spPr>
          <a:xfrm>
            <a:off x="282857" y="1565763"/>
            <a:ext cx="5309073" cy="431155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Limited data currently available on prevalence of HER2 expression by IHC</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HER2 overexpression in ~4-12%, with higher rates in certain histological subtypes</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HER2 amplification most common in gastric-type cervical cancer</a:t>
            </a:r>
          </a:p>
        </p:txBody>
      </p:sp>
      <p:sp>
        <p:nvSpPr>
          <p:cNvPr id="12" name="TextBox 11">
            <a:extLst>
              <a:ext uri="{FF2B5EF4-FFF2-40B4-BE49-F238E27FC236}">
                <a16:creationId xmlns:a16="http://schemas.microsoft.com/office/drawing/2014/main" id="{2EA66382-10F8-439A-4C0C-8AE88002217A}"/>
              </a:ext>
            </a:extLst>
          </p:cNvPr>
          <p:cNvSpPr txBox="1"/>
          <p:nvPr/>
        </p:nvSpPr>
        <p:spPr>
          <a:xfrm>
            <a:off x="9352745" y="6385825"/>
            <a:ext cx="2289409"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Liu W et al. NPJ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Precis Oncol</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2025</a:t>
            </a:r>
          </a:p>
        </p:txBody>
      </p:sp>
      <p:grpSp>
        <p:nvGrpSpPr>
          <p:cNvPr id="8" name="Group 7">
            <a:extLst>
              <a:ext uri="{FF2B5EF4-FFF2-40B4-BE49-F238E27FC236}">
                <a16:creationId xmlns:a16="http://schemas.microsoft.com/office/drawing/2014/main" id="{5C056739-B21F-735B-F388-5BD58F3F7EF9}"/>
              </a:ext>
            </a:extLst>
          </p:cNvPr>
          <p:cNvGrpSpPr/>
          <p:nvPr/>
        </p:nvGrpSpPr>
        <p:grpSpPr>
          <a:xfrm>
            <a:off x="4483081" y="980683"/>
            <a:ext cx="8128000" cy="5418667"/>
            <a:chOff x="4483081" y="980683"/>
            <a:chExt cx="8128000" cy="5418667"/>
          </a:xfrm>
        </p:grpSpPr>
        <p:graphicFrame>
          <p:nvGraphicFramePr>
            <p:cNvPr id="3" name="Chart 2">
              <a:extLst>
                <a:ext uri="{FF2B5EF4-FFF2-40B4-BE49-F238E27FC236}">
                  <a16:creationId xmlns:a16="http://schemas.microsoft.com/office/drawing/2014/main" id="{F7E04125-07AA-3E98-1033-3E6A4DC4F044}"/>
                </a:ext>
              </a:extLst>
            </p:cNvPr>
            <p:cNvGraphicFramePr/>
            <p:nvPr/>
          </p:nvGraphicFramePr>
          <p:xfrm>
            <a:off x="4483081" y="980683"/>
            <a:ext cx="8128000" cy="5418667"/>
          </p:xfrm>
          <a:graphic>
            <a:graphicData uri="http://schemas.openxmlformats.org/drawingml/2006/chart">
              <c:chart xmlns:c="http://schemas.openxmlformats.org/drawingml/2006/chart" xmlns:r="http://schemas.openxmlformats.org/officeDocument/2006/relationships" r:id="rId3"/>
            </a:graphicData>
          </a:graphic>
        </p:graphicFrame>
        <p:sp>
          <p:nvSpPr>
            <p:cNvPr id="5" name="TextBox 4">
              <a:extLst>
                <a:ext uri="{FF2B5EF4-FFF2-40B4-BE49-F238E27FC236}">
                  <a16:creationId xmlns:a16="http://schemas.microsoft.com/office/drawing/2014/main" id="{EBB33A17-A4A1-FFAB-F6B9-8F8F748CC465}"/>
                </a:ext>
              </a:extLst>
            </p:cNvPr>
            <p:cNvSpPr txBox="1"/>
            <p:nvPr/>
          </p:nvSpPr>
          <p:spPr>
            <a:xfrm>
              <a:off x="6366076" y="5983471"/>
              <a:ext cx="80021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Arial" panose="020B0604020202020204"/>
                  <a:ea typeface="+mn-ea"/>
                  <a:cs typeface="+mn-cs"/>
                </a:rPr>
                <a:t>HER2</a:t>
              </a:r>
            </a:p>
          </p:txBody>
        </p:sp>
      </p:grpSp>
    </p:spTree>
    <p:extLst>
      <p:ext uri="{BB962C8B-B14F-4D97-AF65-F5344CB8AC3E}">
        <p14:creationId xmlns:p14="http://schemas.microsoft.com/office/powerpoint/2010/main" val="39760622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C93888-A5C8-D57B-94A7-001FBE1CD899}"/>
            </a:ext>
          </a:extLst>
        </p:cNvPr>
        <p:cNvGrpSpPr/>
        <p:nvPr/>
      </p:nvGrpSpPr>
      <p:grpSpPr>
        <a:xfrm>
          <a:off x="0" y="0"/>
          <a:ext cx="0" cy="0"/>
          <a:chOff x="0" y="0"/>
          <a:chExt cx="0" cy="0"/>
        </a:xfrm>
      </p:grpSpPr>
      <p:pic>
        <p:nvPicPr>
          <p:cNvPr id="31" name="Picture 30">
            <a:extLst>
              <a:ext uri="{FF2B5EF4-FFF2-40B4-BE49-F238E27FC236}">
                <a16:creationId xmlns:a16="http://schemas.microsoft.com/office/drawing/2014/main" id="{3E99E73D-62F7-706B-147B-8F082E875257}"/>
              </a:ext>
            </a:extLst>
          </p:cNvPr>
          <p:cNvPicPr>
            <a:picLocks noChangeAspect="1"/>
          </p:cNvPicPr>
          <p:nvPr/>
        </p:nvPicPr>
        <p:blipFill>
          <a:blip r:embed="rId3"/>
          <a:stretch>
            <a:fillRect/>
          </a:stretch>
        </p:blipFill>
        <p:spPr>
          <a:xfrm>
            <a:off x="2860595" y="3937662"/>
            <a:ext cx="2316787" cy="2179097"/>
          </a:xfrm>
          <a:prstGeom prst="rect">
            <a:avLst/>
          </a:prstGeom>
        </p:spPr>
      </p:pic>
      <p:sp>
        <p:nvSpPr>
          <p:cNvPr id="4" name="Title 1">
            <a:extLst>
              <a:ext uri="{FF2B5EF4-FFF2-40B4-BE49-F238E27FC236}">
                <a16:creationId xmlns:a16="http://schemas.microsoft.com/office/drawing/2014/main" id="{792C4A1D-C881-53D5-44C0-39D11656D92E}"/>
              </a:ext>
            </a:extLst>
          </p:cNvPr>
          <p:cNvSpPr txBox="1">
            <a:spLocks/>
          </p:cNvSpPr>
          <p:nvPr/>
        </p:nvSpPr>
        <p:spPr>
          <a:xfrm>
            <a:off x="685799" y="218192"/>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Challenges in HER2 testing in gyn cancers:  Intratumoral heterogeneity</a:t>
            </a:r>
          </a:p>
        </p:txBody>
      </p:sp>
      <p:pic>
        <p:nvPicPr>
          <p:cNvPr id="10" name="Picture 9">
            <a:extLst>
              <a:ext uri="{FF2B5EF4-FFF2-40B4-BE49-F238E27FC236}">
                <a16:creationId xmlns:a16="http://schemas.microsoft.com/office/drawing/2014/main" id="{D61721C2-FB4A-F6C5-5DF2-CBF7EF6B02C1}"/>
              </a:ext>
            </a:extLst>
          </p:cNvPr>
          <p:cNvPicPr>
            <a:picLocks noChangeAspect="1"/>
          </p:cNvPicPr>
          <p:nvPr/>
        </p:nvPicPr>
        <p:blipFill>
          <a:blip r:embed="rId4"/>
          <a:stretch>
            <a:fillRect/>
          </a:stretch>
        </p:blipFill>
        <p:spPr>
          <a:xfrm>
            <a:off x="1475951" y="1302655"/>
            <a:ext cx="8192074" cy="2280191"/>
          </a:xfrm>
          <a:prstGeom prst="rect">
            <a:avLst/>
          </a:prstGeom>
        </p:spPr>
      </p:pic>
      <p:sp>
        <p:nvSpPr>
          <p:cNvPr id="13" name="TextBox 12">
            <a:extLst>
              <a:ext uri="{FF2B5EF4-FFF2-40B4-BE49-F238E27FC236}">
                <a16:creationId xmlns:a16="http://schemas.microsoft.com/office/drawing/2014/main" id="{94BFC174-CB3B-63C9-56AB-E0A70BD69BE6}"/>
              </a:ext>
            </a:extLst>
          </p:cNvPr>
          <p:cNvSpPr txBox="1"/>
          <p:nvPr/>
        </p:nvSpPr>
        <p:spPr>
          <a:xfrm>
            <a:off x="9922026" y="2235001"/>
            <a:ext cx="140362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Ross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Modern Pathology</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2022</a:t>
            </a:r>
          </a:p>
        </p:txBody>
      </p:sp>
      <p:sp>
        <p:nvSpPr>
          <p:cNvPr id="22" name="TextBox 21">
            <a:extLst>
              <a:ext uri="{FF2B5EF4-FFF2-40B4-BE49-F238E27FC236}">
                <a16:creationId xmlns:a16="http://schemas.microsoft.com/office/drawing/2014/main" id="{BABB2328-4370-1669-F9B0-963C9C75ED89}"/>
              </a:ext>
            </a:extLst>
          </p:cNvPr>
          <p:cNvSpPr txBox="1"/>
          <p:nvPr/>
        </p:nvSpPr>
        <p:spPr>
          <a:xfrm>
            <a:off x="1524001" y="4655558"/>
            <a:ext cx="1229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“Cluster” pattern</a:t>
            </a:r>
          </a:p>
        </p:txBody>
      </p:sp>
      <p:sp>
        <p:nvSpPr>
          <p:cNvPr id="23" name="Rectangle 22">
            <a:extLst>
              <a:ext uri="{FF2B5EF4-FFF2-40B4-BE49-F238E27FC236}">
                <a16:creationId xmlns:a16="http://schemas.microsoft.com/office/drawing/2014/main" id="{59B026F1-482E-1E35-8ED1-EEF56504B502}"/>
              </a:ext>
            </a:extLst>
          </p:cNvPr>
          <p:cNvSpPr/>
          <p:nvPr/>
        </p:nvSpPr>
        <p:spPr>
          <a:xfrm>
            <a:off x="1524000" y="3734981"/>
            <a:ext cx="3809999" cy="25196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4" name="TextBox 23">
            <a:extLst>
              <a:ext uri="{FF2B5EF4-FFF2-40B4-BE49-F238E27FC236}">
                <a16:creationId xmlns:a16="http://schemas.microsoft.com/office/drawing/2014/main" id="{DEA6A35F-F047-D48F-9E54-7DE4D27C00D7}"/>
              </a:ext>
            </a:extLst>
          </p:cNvPr>
          <p:cNvSpPr txBox="1"/>
          <p:nvPr/>
        </p:nvSpPr>
        <p:spPr>
          <a:xfrm>
            <a:off x="5858026" y="4671655"/>
            <a:ext cx="122936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“Mosaic” pattern</a:t>
            </a:r>
          </a:p>
        </p:txBody>
      </p:sp>
      <p:sp>
        <p:nvSpPr>
          <p:cNvPr id="25" name="Rectangle 24">
            <a:extLst>
              <a:ext uri="{FF2B5EF4-FFF2-40B4-BE49-F238E27FC236}">
                <a16:creationId xmlns:a16="http://schemas.microsoft.com/office/drawing/2014/main" id="{FD882790-7811-8677-BA1C-9C5D464BEC42}"/>
              </a:ext>
            </a:extLst>
          </p:cNvPr>
          <p:cNvSpPr/>
          <p:nvPr/>
        </p:nvSpPr>
        <p:spPr>
          <a:xfrm>
            <a:off x="5858026" y="3734981"/>
            <a:ext cx="3809999" cy="2519680"/>
          </a:xfrm>
          <a:prstGeom prst="rec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pic>
        <p:nvPicPr>
          <p:cNvPr id="27" name="Picture 26">
            <a:extLst>
              <a:ext uri="{FF2B5EF4-FFF2-40B4-BE49-F238E27FC236}">
                <a16:creationId xmlns:a16="http://schemas.microsoft.com/office/drawing/2014/main" id="{ADCC2403-871C-ED4F-8F87-2DAD90364E9B}"/>
              </a:ext>
            </a:extLst>
          </p:cNvPr>
          <p:cNvPicPr>
            <a:picLocks noChangeAspect="1"/>
          </p:cNvPicPr>
          <p:nvPr/>
        </p:nvPicPr>
        <p:blipFill>
          <a:blip r:embed="rId5"/>
          <a:stretch>
            <a:fillRect/>
          </a:stretch>
        </p:blipFill>
        <p:spPr>
          <a:xfrm>
            <a:off x="7080823" y="3962213"/>
            <a:ext cx="2455276" cy="2154546"/>
          </a:xfrm>
          <a:prstGeom prst="rect">
            <a:avLst/>
          </a:prstGeom>
        </p:spPr>
      </p:pic>
      <p:sp>
        <p:nvSpPr>
          <p:cNvPr id="32" name="TextBox 31">
            <a:extLst>
              <a:ext uri="{FF2B5EF4-FFF2-40B4-BE49-F238E27FC236}">
                <a16:creationId xmlns:a16="http://schemas.microsoft.com/office/drawing/2014/main" id="{0DB68CD0-B2B5-A1D6-FCF5-A043D6747F0B}"/>
              </a:ext>
            </a:extLst>
          </p:cNvPr>
          <p:cNvSpPr txBox="1"/>
          <p:nvPr/>
        </p:nvSpPr>
        <p:spPr>
          <a:xfrm>
            <a:off x="7498081" y="6283880"/>
            <a:ext cx="242394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Shen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Modern Pathology</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2023</a:t>
            </a:r>
          </a:p>
        </p:txBody>
      </p:sp>
      <p:sp>
        <p:nvSpPr>
          <p:cNvPr id="33" name="TextBox 32">
            <a:extLst>
              <a:ext uri="{FF2B5EF4-FFF2-40B4-BE49-F238E27FC236}">
                <a16:creationId xmlns:a16="http://schemas.microsoft.com/office/drawing/2014/main" id="{451130EA-3F88-3292-A330-71E0DD96DF8B}"/>
              </a:ext>
            </a:extLst>
          </p:cNvPr>
          <p:cNvSpPr txBox="1"/>
          <p:nvPr/>
        </p:nvSpPr>
        <p:spPr>
          <a:xfrm>
            <a:off x="3058161" y="6283880"/>
            <a:ext cx="2423945" cy="2539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Shen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Modern Pathology</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2023</a:t>
            </a:r>
          </a:p>
        </p:txBody>
      </p:sp>
    </p:spTree>
    <p:extLst>
      <p:ext uri="{BB962C8B-B14F-4D97-AF65-F5344CB8AC3E}">
        <p14:creationId xmlns:p14="http://schemas.microsoft.com/office/powerpoint/2010/main" val="41969774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animBg="1"/>
      <p:bldP spid="24" grpId="0"/>
      <p:bldP spid="25" grpId="0" animBg="1"/>
      <p:bldP spid="32" grpId="0"/>
      <p:bldP spid="33"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A5917-6B8A-9FF3-B71B-F46079CF313B}"/>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BC0DC30-1508-1757-D2C3-14DA612F4977}"/>
              </a:ext>
            </a:extLst>
          </p:cNvPr>
          <p:cNvSpPr txBox="1">
            <a:spLocks/>
          </p:cNvSpPr>
          <p:nvPr/>
        </p:nvSpPr>
        <p:spPr>
          <a:xfrm>
            <a:off x="681830" y="551497"/>
            <a:ext cx="1082040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Challenges in HER2 testing in gyn cancers:  Intra-test variability</a:t>
            </a:r>
          </a:p>
        </p:txBody>
      </p:sp>
      <p:pic>
        <p:nvPicPr>
          <p:cNvPr id="6" name="Picture 5">
            <a:extLst>
              <a:ext uri="{FF2B5EF4-FFF2-40B4-BE49-F238E27FC236}">
                <a16:creationId xmlns:a16="http://schemas.microsoft.com/office/drawing/2014/main" id="{06CB35A8-C0B6-C7EC-4B90-A0FDE4BC593F}"/>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Layer>
                </a14:imgProps>
              </a:ext>
            </a:extLst>
          </a:blip>
          <a:stretch>
            <a:fillRect/>
          </a:stretch>
        </p:blipFill>
        <p:spPr>
          <a:xfrm>
            <a:off x="515258" y="2477129"/>
            <a:ext cx="11460824" cy="3205213"/>
          </a:xfrm>
          <a:prstGeom prst="rect">
            <a:avLst/>
          </a:prstGeom>
        </p:spPr>
      </p:pic>
      <p:sp>
        <p:nvSpPr>
          <p:cNvPr id="7" name="TextBox 6">
            <a:extLst>
              <a:ext uri="{FF2B5EF4-FFF2-40B4-BE49-F238E27FC236}">
                <a16:creationId xmlns:a16="http://schemas.microsoft.com/office/drawing/2014/main" id="{57790CCA-8EA8-648E-0516-95F1F7F7F9C0}"/>
              </a:ext>
            </a:extLst>
          </p:cNvPr>
          <p:cNvSpPr txBox="1"/>
          <p:nvPr/>
        </p:nvSpPr>
        <p:spPr>
          <a:xfrm>
            <a:off x="1174418" y="1847334"/>
            <a:ext cx="9589164" cy="369332"/>
          </a:xfrm>
          <a:prstGeom prst="rect">
            <a:avLst/>
          </a:prstGeom>
          <a:noFill/>
          <a:ln>
            <a:solidFill>
              <a:schemeClr val="tx1"/>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Arial" panose="020B0604020202020204"/>
                <a:ea typeface="+mn-ea"/>
                <a:cs typeface="+mn-cs"/>
              </a:rPr>
              <a:t>Significant variability between central and local HER2 testing in DESTINY-Breast06 samples</a:t>
            </a:r>
          </a:p>
        </p:txBody>
      </p:sp>
      <p:sp>
        <p:nvSpPr>
          <p:cNvPr id="8" name="TextBox 7">
            <a:extLst>
              <a:ext uri="{FF2B5EF4-FFF2-40B4-BE49-F238E27FC236}">
                <a16:creationId xmlns:a16="http://schemas.microsoft.com/office/drawing/2014/main" id="{80E6CA9F-05C1-D780-9CF6-3AA1F21E0941}"/>
              </a:ext>
            </a:extLst>
          </p:cNvPr>
          <p:cNvSpPr txBox="1"/>
          <p:nvPr/>
        </p:nvSpPr>
        <p:spPr>
          <a:xfrm>
            <a:off x="9141088" y="6108030"/>
            <a:ext cx="223811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Viale et al., 2024 ESMO Congress</a:t>
            </a:r>
          </a:p>
        </p:txBody>
      </p:sp>
    </p:spTree>
    <p:extLst>
      <p:ext uri="{BB962C8B-B14F-4D97-AF65-F5344CB8AC3E}">
        <p14:creationId xmlns:p14="http://schemas.microsoft.com/office/powerpoint/2010/main" val="326867113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738B07-C824-1F08-EE85-9584C2CDFE0F}"/>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0483C473-EAB3-B235-0D61-39A66B6AE58E}"/>
              </a:ext>
            </a:extLst>
          </p:cNvPr>
          <p:cNvSpPr txBox="1">
            <a:spLocks/>
          </p:cNvSpPr>
          <p:nvPr/>
        </p:nvSpPr>
        <p:spPr>
          <a:xfrm>
            <a:off x="685799" y="551497"/>
            <a:ext cx="1107948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Alternative testing approaches:  Next generation sequencing</a:t>
            </a:r>
          </a:p>
        </p:txBody>
      </p:sp>
      <p:sp>
        <p:nvSpPr>
          <p:cNvPr id="10" name="TextBox 9">
            <a:extLst>
              <a:ext uri="{FF2B5EF4-FFF2-40B4-BE49-F238E27FC236}">
                <a16:creationId xmlns:a16="http://schemas.microsoft.com/office/drawing/2014/main" id="{94D5AC24-1FEA-14FE-21E0-59C5E040D0E5}"/>
              </a:ext>
            </a:extLst>
          </p:cNvPr>
          <p:cNvSpPr txBox="1"/>
          <p:nvPr/>
        </p:nvSpPr>
        <p:spPr>
          <a:xfrm>
            <a:off x="9322000" y="5753174"/>
            <a:ext cx="196560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Ettorre et al., </a:t>
            </a:r>
            <a:r>
              <a:rPr kumimoji="0" lang="en-US" sz="1050" b="0" i="1" u="none" strike="noStrike" kern="1200" cap="none" spc="0" normalizeH="0" baseline="0" noProof="0" dirty="0">
                <a:ln>
                  <a:noFill/>
                </a:ln>
                <a:solidFill>
                  <a:srgbClr val="000000"/>
                </a:solidFill>
                <a:effectLst/>
                <a:uLnTx/>
                <a:uFillTx/>
                <a:latin typeface="Arial" panose="020B0604020202020204"/>
                <a:ea typeface="+mn-ea"/>
                <a:cs typeface="+mn-cs"/>
              </a:rPr>
              <a:t>Gyn Oncol</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2025</a:t>
            </a:r>
          </a:p>
        </p:txBody>
      </p:sp>
      <p:sp>
        <p:nvSpPr>
          <p:cNvPr id="17" name="Content Placeholder 2">
            <a:extLst>
              <a:ext uri="{FF2B5EF4-FFF2-40B4-BE49-F238E27FC236}">
                <a16:creationId xmlns:a16="http://schemas.microsoft.com/office/drawing/2014/main" id="{C4843928-4256-A2B9-E042-945DB9D9D4BD}"/>
              </a:ext>
            </a:extLst>
          </p:cNvPr>
          <p:cNvSpPr>
            <a:spLocks noGrp="1"/>
          </p:cNvSpPr>
          <p:nvPr/>
        </p:nvSpPr>
        <p:spPr>
          <a:xfrm>
            <a:off x="495125" y="1712314"/>
            <a:ext cx="6264904" cy="429477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NGS can identify copy number amplifications or mutations in </a:t>
            </a:r>
            <a:r>
              <a:rPr kumimoji="0" lang="en-US" sz="2800" b="0" i="1" u="none" strike="noStrike" kern="1200" cap="none" spc="0" normalizeH="0" baseline="0" noProof="0" dirty="0">
                <a:ln>
                  <a:noFill/>
                </a:ln>
                <a:solidFill>
                  <a:srgbClr val="000000"/>
                </a:solidFill>
                <a:effectLst/>
                <a:uLnTx/>
                <a:uFillTx/>
                <a:latin typeface="Arial" panose="020B0604020202020204"/>
                <a:ea typeface="+mn-ea"/>
                <a:cs typeface="+mn-cs"/>
              </a:rPr>
              <a:t>ERBB2</a:t>
            </a:r>
            <a:endPar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endParaRP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Almost all </a:t>
            </a:r>
            <a:r>
              <a:rPr kumimoji="0" lang="en-US" sz="2800" b="0" i="1" u="none" strike="noStrike" kern="1200" cap="none" spc="0" normalizeH="0" baseline="0" noProof="0" dirty="0">
                <a:ln>
                  <a:noFill/>
                </a:ln>
                <a:solidFill>
                  <a:srgbClr val="000000"/>
                </a:solidFill>
                <a:effectLst/>
                <a:uLnTx/>
                <a:uFillTx/>
                <a:latin typeface="Arial" panose="020B0604020202020204"/>
                <a:ea typeface="+mn-ea"/>
                <a:cs typeface="+mn-cs"/>
              </a:rPr>
              <a:t>ERBB2-</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amplified tumors demonstrate high HER2 expression by IHC</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HER2 high-expressing cancers may not have detectable amplification by NGS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NGS cannot detect low/moderate IHC 1+/2+ HER2 expression levels </a:t>
            </a:r>
          </a:p>
        </p:txBody>
      </p:sp>
      <p:pic>
        <p:nvPicPr>
          <p:cNvPr id="5" name="Picture 4">
            <a:extLst>
              <a:ext uri="{FF2B5EF4-FFF2-40B4-BE49-F238E27FC236}">
                <a16:creationId xmlns:a16="http://schemas.microsoft.com/office/drawing/2014/main" id="{015C2099-A97E-73E1-B32B-287B267432C8}"/>
              </a:ext>
            </a:extLst>
          </p:cNvPr>
          <p:cNvPicPr>
            <a:picLocks noChangeAspect="1"/>
          </p:cNvPicPr>
          <p:nvPr/>
        </p:nvPicPr>
        <p:blipFill>
          <a:blip r:embed="rId3"/>
          <a:stretch>
            <a:fillRect/>
          </a:stretch>
        </p:blipFill>
        <p:spPr>
          <a:xfrm>
            <a:off x="7109653" y="1712314"/>
            <a:ext cx="4340972" cy="3786944"/>
          </a:xfrm>
          <a:prstGeom prst="rect">
            <a:avLst/>
          </a:prstGeom>
        </p:spPr>
      </p:pic>
    </p:spTree>
    <p:extLst>
      <p:ext uri="{BB962C8B-B14F-4D97-AF65-F5344CB8AC3E}">
        <p14:creationId xmlns:p14="http://schemas.microsoft.com/office/powerpoint/2010/main" val="211852392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87309-F6C1-3978-5401-A7F9CE3CC9A7}"/>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70BBD215-CF56-0A88-845D-4DCB99C84077}"/>
              </a:ext>
            </a:extLst>
          </p:cNvPr>
          <p:cNvSpPr txBox="1">
            <a:spLocks/>
          </p:cNvSpPr>
          <p:nvPr/>
        </p:nvSpPr>
        <p:spPr>
          <a:xfrm>
            <a:off x="685799" y="551497"/>
            <a:ext cx="11079481" cy="595457"/>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646569"/>
                </a:solidFill>
                <a:effectLst/>
                <a:uLnTx/>
                <a:uFillTx/>
                <a:latin typeface="Arial" panose="020B0604020202020204"/>
                <a:ea typeface="+mj-ea"/>
                <a:cs typeface="+mj-cs"/>
              </a:rPr>
              <a:t>Considerations for clinical HER2 testing in Gyn cancers: current state</a:t>
            </a:r>
          </a:p>
        </p:txBody>
      </p:sp>
      <p:sp>
        <p:nvSpPr>
          <p:cNvPr id="17" name="Content Placeholder 2">
            <a:extLst>
              <a:ext uri="{FF2B5EF4-FFF2-40B4-BE49-F238E27FC236}">
                <a16:creationId xmlns:a16="http://schemas.microsoft.com/office/drawing/2014/main" id="{92EC64B2-CE7F-FAAA-3052-C7367B593CFA}"/>
              </a:ext>
            </a:extLst>
          </p:cNvPr>
          <p:cNvSpPr>
            <a:spLocks noGrp="1"/>
          </p:cNvSpPr>
          <p:nvPr/>
        </p:nvSpPr>
        <p:spPr>
          <a:xfrm>
            <a:off x="495126" y="1747520"/>
            <a:ext cx="10741834" cy="4365896"/>
          </a:xfrm>
          <a:prstGeom prst="rect">
            <a:avLst/>
          </a:prstGeom>
        </p:spPr>
        <p:txBody>
          <a:bodyPr vert="horz" lIns="91440" tIns="45720" rIns="91440" bIns="45720" rtlCol="0">
            <a:normAutofit fontScale="77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Consider HER2 testing for all recurrent gynecologic cancers, given T-</a:t>
            </a:r>
            <a:r>
              <a:rPr kumimoji="0" lang="en-US" sz="2800" b="0" i="0" u="none" strike="noStrike" kern="1200" cap="none" spc="0" normalizeH="0" baseline="0" noProof="0" dirty="0" err="1">
                <a:ln>
                  <a:noFill/>
                </a:ln>
                <a:solidFill>
                  <a:srgbClr val="000000"/>
                </a:solidFill>
                <a:effectLst/>
                <a:uLnTx/>
                <a:uFillTx/>
                <a:latin typeface="Arial" panose="020B0604020202020204"/>
                <a:ea typeface="+mn-ea"/>
                <a:cs typeface="+mn-cs"/>
              </a:rPr>
              <a:t>DXd</a:t>
            </a: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 FDA approval in HER2 IHC 3+ solid tumors and NCCN listing in HER2 IHC 2+/3+ gyn cancers</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For potential T-</a:t>
            </a:r>
            <a:r>
              <a:rPr kumimoji="0" lang="en-US" sz="2400" b="0" i="0" u="none" strike="noStrike" kern="1200" cap="none" spc="0" normalizeH="0" baseline="0" noProof="0" dirty="0" err="1">
                <a:ln>
                  <a:noFill/>
                </a:ln>
                <a:solidFill>
                  <a:srgbClr val="000000"/>
                </a:solidFill>
                <a:effectLst/>
                <a:uLnTx/>
                <a:uFillTx/>
                <a:latin typeface="Arial" panose="020B0604020202020204"/>
                <a:ea typeface="+mn-ea"/>
                <a:cs typeface="+mn-cs"/>
              </a:rPr>
              <a:t>DXd</a:t>
            </a: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 use, DESTINY-PanTumor02 utilized gastric HER2 IHC criteria</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Test for HER2 in newly diagnosed advanced/recurrent p53-mutated endometrial cancer</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Addition of trastuzumab to chemotherapy in HER2-positive cancers by modified ASCO CAP 2007 breast guidelines</a:t>
            </a:r>
          </a:p>
          <a:p>
            <a:pPr marL="685800" marR="0" lvl="1" indent="-228600" algn="l" defTabSz="914400" rtl="0" eaLnBrk="1" fontAlgn="auto" latinLnBrk="0" hangingPunct="1">
              <a:lnSpc>
                <a:spcPct val="120000"/>
              </a:lnSpc>
              <a:spcBef>
                <a:spcPts val="5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0000"/>
                </a:solidFill>
                <a:effectLst/>
                <a:uLnTx/>
                <a:uFillTx/>
                <a:latin typeface="Arial" panose="020B0604020202020204"/>
                <a:ea typeface="+mn-ea"/>
                <a:cs typeface="+mn-cs"/>
              </a:rPr>
              <a:t>Eligibility for NRG-GY026 in HER2-positive tumors by ASCO CAP 2018 breast guidelines</a:t>
            </a:r>
          </a:p>
          <a:p>
            <a:pPr marL="228600" marR="0" lvl="0" indent="-228600" algn="l" defTabSz="914400" rtl="0" eaLnBrk="1" fontAlgn="auto" latinLnBrk="0" hangingPunct="1">
              <a:lnSpc>
                <a:spcPct val="12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srgbClr val="000000"/>
                </a:solidFill>
                <a:effectLst/>
                <a:uLnTx/>
                <a:uFillTx/>
                <a:latin typeface="Arial" panose="020B0604020202020204"/>
                <a:ea typeface="+mn-ea"/>
                <a:cs typeface="+mn-cs"/>
              </a:rPr>
              <a:t>Consider HER2 re-testing for recurrent disease if feasible, recognizing intratumoral heterogeneity and intra-test variability.</a:t>
            </a:r>
          </a:p>
        </p:txBody>
      </p:sp>
    </p:spTree>
    <p:extLst>
      <p:ext uri="{BB962C8B-B14F-4D97-AF65-F5344CB8AC3E}">
        <p14:creationId xmlns:p14="http://schemas.microsoft.com/office/powerpoint/2010/main" val="26507376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7">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7">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7">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9B48524-6D9B-DF70-0801-64C4F9C5153E}"/>
            </a:ext>
          </a:extLst>
        </p:cNvPr>
        <p:cNvGrpSpPr/>
        <p:nvPr/>
      </p:nvGrpSpPr>
      <p:grpSpPr>
        <a:xfrm>
          <a:off x="0" y="0"/>
          <a:ext cx="0" cy="0"/>
          <a:chOff x="0" y="0"/>
          <a:chExt cx="0" cy="0"/>
        </a:xfrm>
      </p:grpSpPr>
      <p:sp>
        <p:nvSpPr>
          <p:cNvPr id="6" name="Rectangle 5">
            <a:extLst>
              <a:ext uri="{FF2B5EF4-FFF2-40B4-BE49-F238E27FC236}">
                <a16:creationId xmlns:a16="http://schemas.microsoft.com/office/drawing/2014/main" id="{0DD9732B-1D38-7816-698F-1F086E472392}"/>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7" name="Title 1">
            <a:extLst>
              <a:ext uri="{FF2B5EF4-FFF2-40B4-BE49-F238E27FC236}">
                <a16:creationId xmlns:a16="http://schemas.microsoft.com/office/drawing/2014/main" id="{F7FDBFAD-3B6D-2BA8-E60A-2541AA8CCCF1}"/>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9" name="Title 1">
            <a:extLst>
              <a:ext uri="{FF2B5EF4-FFF2-40B4-BE49-F238E27FC236}">
                <a16:creationId xmlns:a16="http://schemas.microsoft.com/office/drawing/2014/main" id="{8F15D2F8-E231-CC26-C404-CB2665C7D9F5}"/>
              </a:ext>
            </a:extLst>
          </p:cNvPr>
          <p:cNvSpPr txBox="1">
            <a:spLocks/>
          </p:cNvSpPr>
          <p:nvPr/>
        </p:nvSpPr>
        <p:spPr bwMode="auto">
          <a:xfrm>
            <a:off x="8485006" y="5222731"/>
            <a:ext cx="3025917"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D9FFD053-FC8B-E0F2-6523-411698FE45FF}"/>
              </a:ext>
            </a:extLst>
          </p:cNvPr>
          <p:cNvPicPr>
            <a:picLocks noChangeAspect="1"/>
          </p:cNvPicPr>
          <p:nvPr/>
        </p:nvPicPr>
        <p:blipFill>
          <a:blip r:embed="rId2"/>
          <a:srcRect l="22367" r="19429" b="17523"/>
          <a:stretch>
            <a:fillRect/>
          </a:stretch>
        </p:blipFill>
        <p:spPr>
          <a:xfrm>
            <a:off x="8672084" y="2570971"/>
            <a:ext cx="2651760" cy="2651760"/>
          </a:xfrm>
          <a:prstGeom prst="ellipse">
            <a:avLst/>
          </a:prstGeom>
          <a:effectLst>
            <a:outerShdw blurRad="50800" dist="38100" dir="2700000" algn="tl" rotWithShape="0">
              <a:prstClr val="black">
                <a:alpha val="40000"/>
              </a:prstClr>
            </a:outerShdw>
          </a:effectLst>
        </p:spPr>
      </p:pic>
      <p:pic>
        <p:nvPicPr>
          <p:cNvPr id="12" name="Picture 11" descr="A person wearing glasses and a headset&#10;&#10;AI-generated content may be incorrect.">
            <a:extLst>
              <a:ext uri="{FF2B5EF4-FFF2-40B4-BE49-F238E27FC236}">
                <a16:creationId xmlns:a16="http://schemas.microsoft.com/office/drawing/2014/main" id="{6301EA5F-F10D-7C86-CDDB-B9E589E7DB3D}"/>
              </a:ext>
            </a:extLst>
          </p:cNvPr>
          <p:cNvPicPr>
            <a:picLocks noChangeAspect="1"/>
          </p:cNvPicPr>
          <p:nvPr/>
        </p:nvPicPr>
        <p:blipFill rotWithShape="1">
          <a:blip r:embed="rId3"/>
          <a:srcRect l="19298" r="24452"/>
          <a:stretch>
            <a:fillRect/>
          </a:stretch>
        </p:blipFill>
        <p:spPr>
          <a:xfrm>
            <a:off x="868156" y="2570971"/>
            <a:ext cx="2651760" cy="2651760"/>
          </a:xfrm>
          <a:prstGeom prst="ellipse">
            <a:avLst/>
          </a:prstGeom>
          <a:effectLst>
            <a:outerShdw blurRad="50800" dist="38100" dir="2700000" algn="tl" rotWithShape="0">
              <a:prstClr val="black">
                <a:alpha val="40000"/>
              </a:prstClr>
            </a:outerShdw>
          </a:effectLst>
        </p:spPr>
      </p:pic>
      <p:grpSp>
        <p:nvGrpSpPr>
          <p:cNvPr id="3" name="Group 2">
            <a:extLst>
              <a:ext uri="{FF2B5EF4-FFF2-40B4-BE49-F238E27FC236}">
                <a16:creationId xmlns:a16="http://schemas.microsoft.com/office/drawing/2014/main" id="{05C84C9D-0CD2-D63F-523F-4FC45EC6A73C}"/>
              </a:ext>
            </a:extLst>
          </p:cNvPr>
          <p:cNvGrpSpPr/>
          <p:nvPr/>
        </p:nvGrpSpPr>
        <p:grpSpPr>
          <a:xfrm>
            <a:off x="4101946" y="2570971"/>
            <a:ext cx="3988107" cy="3442598"/>
            <a:chOff x="4288170" y="2570971"/>
            <a:chExt cx="3988107" cy="3442598"/>
          </a:xfrm>
        </p:grpSpPr>
        <p:pic>
          <p:nvPicPr>
            <p:cNvPr id="11" name="Picture 10" descr="A person wearing a headset&#10;&#10;AI-generated content may be incorrect.">
              <a:extLst>
                <a:ext uri="{FF2B5EF4-FFF2-40B4-BE49-F238E27FC236}">
                  <a16:creationId xmlns:a16="http://schemas.microsoft.com/office/drawing/2014/main" id="{B13BF128-E50B-E742-3322-6E58494442AF}"/>
                </a:ext>
              </a:extLst>
            </p:cNvPr>
            <p:cNvPicPr>
              <a:picLocks noChangeAspect="1"/>
            </p:cNvPicPr>
            <p:nvPr/>
          </p:nvPicPr>
          <p:blipFill rotWithShape="1">
            <a:blip r:embed="rId4"/>
            <a:srcRect l="27455" r="16295"/>
            <a:stretch>
              <a:fillRect/>
            </a:stretch>
          </p:blipFill>
          <p:spPr>
            <a:xfrm>
              <a:off x="4973350" y="2570971"/>
              <a:ext cx="2651761" cy="2651761"/>
            </a:xfrm>
            <a:prstGeom prst="ellipse">
              <a:avLst/>
            </a:prstGeom>
            <a:effectLst>
              <a:outerShdw blurRad="50800" dist="38100" dir="2700000" algn="tl" rotWithShape="0">
                <a:prstClr val="black">
                  <a:alpha val="40000"/>
                </a:prstClr>
              </a:outerShdw>
            </a:effectLst>
          </p:spPr>
        </p:pic>
        <p:sp>
          <p:nvSpPr>
            <p:cNvPr id="13" name="Title 1">
              <a:extLst>
                <a:ext uri="{FF2B5EF4-FFF2-40B4-BE49-F238E27FC236}">
                  <a16:creationId xmlns:a16="http://schemas.microsoft.com/office/drawing/2014/main" id="{328C8B9F-32BD-6AD5-B96A-725028ED1307}"/>
                </a:ext>
              </a:extLst>
            </p:cNvPr>
            <p:cNvSpPr txBox="1">
              <a:spLocks/>
            </p:cNvSpPr>
            <p:nvPr/>
          </p:nvSpPr>
          <p:spPr bwMode="auto">
            <a:xfrm>
              <a:off x="4288170" y="5222731"/>
              <a:ext cx="3988107"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Angeles Alvarez Secord, MD, </a:t>
              </a:r>
              <a:r>
                <a:rPr kumimoji="0" lang="en-US" sz="2000" b="1" i="0" u="none" strike="noStrike" kern="1200" cap="none" spc="0" normalizeH="0" baseline="0" noProof="0" dirty="0" err="1">
                  <a:ln>
                    <a:noFill/>
                  </a:ln>
                  <a:solidFill>
                    <a:srgbClr val="062060"/>
                  </a:solidFill>
                  <a:effectLst/>
                  <a:uLnTx/>
                  <a:uFillTx/>
                  <a:latin typeface="Calibri"/>
                  <a:ea typeface="MS PGothic" pitchFamily="34" charset="-128"/>
                  <a:cs typeface="Calibri"/>
                </a:rPr>
                <a:t>MHSc</a:t>
              </a:r>
              <a:endPar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endParaRPr>
            </a:p>
          </p:txBody>
        </p:sp>
      </p:grpSp>
      <p:sp>
        <p:nvSpPr>
          <p:cNvPr id="14" name="Title 1">
            <a:extLst>
              <a:ext uri="{FF2B5EF4-FFF2-40B4-BE49-F238E27FC236}">
                <a16:creationId xmlns:a16="http://schemas.microsoft.com/office/drawing/2014/main" id="{41BF1FE9-9E07-2C00-ED7C-2FE693643E35}"/>
              </a:ext>
            </a:extLst>
          </p:cNvPr>
          <p:cNvSpPr txBox="1">
            <a:spLocks/>
          </p:cNvSpPr>
          <p:nvPr/>
        </p:nvSpPr>
        <p:spPr bwMode="auto">
          <a:xfrm>
            <a:off x="394096" y="5222731"/>
            <a:ext cx="3598831"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000" b="1" i="0" u="none" strike="noStrike" kern="1200" cap="none" spc="0" normalizeH="0" baseline="0" noProof="0" dirty="0">
                <a:ln>
                  <a:noFill/>
                </a:ln>
                <a:solidFill>
                  <a:srgbClr val="062060"/>
                </a:solidFill>
                <a:effectLst/>
                <a:uLnTx/>
                <a:uFillTx/>
                <a:latin typeface="Calibri"/>
                <a:ea typeface="MS PGothic" pitchFamily="34" charset="-128"/>
                <a:cs typeface="Calibri"/>
              </a:rPr>
              <a:t>Professor Jonathan A Ledermann</a:t>
            </a:r>
          </a:p>
        </p:txBody>
      </p:sp>
    </p:spTree>
    <p:extLst>
      <p:ext uri="{BB962C8B-B14F-4D97-AF65-F5344CB8AC3E}">
        <p14:creationId xmlns:p14="http://schemas.microsoft.com/office/powerpoint/2010/main" val="9663432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FB5595-B6CF-8D0D-EC8F-3335AABE3C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5493B2F-9D11-81BA-6C2F-210BC4D1882D}"/>
              </a:ext>
            </a:extLst>
          </p:cNvPr>
          <p:cNvSpPr>
            <a:spLocks noGrp="1"/>
          </p:cNvSpPr>
          <p:nvPr>
            <p:ph type="title"/>
          </p:nvPr>
        </p:nvSpPr>
        <p:spPr>
          <a:xfrm>
            <a:off x="916516" y="116632"/>
            <a:ext cx="10358967" cy="1196752"/>
          </a:xfrm>
        </p:spPr>
        <p:txBody>
          <a:bodyPr/>
          <a:lstStyle/>
          <a:p>
            <a:r>
              <a:rPr lang="en-US" sz="3200" dirty="0">
                <a:solidFill>
                  <a:srgbClr val="0432FF"/>
                </a:solidFill>
              </a:rPr>
              <a:t>Dr </a:t>
            </a:r>
            <a:r>
              <a:rPr lang="en-US" sz="3200" dirty="0" err="1">
                <a:solidFill>
                  <a:srgbClr val="0432FF"/>
                </a:solidFill>
              </a:rPr>
              <a:t>Slomovitz</a:t>
            </a:r>
            <a:r>
              <a:rPr lang="en-US" sz="3200" dirty="0">
                <a:solidFill>
                  <a:srgbClr val="0432FF"/>
                </a:solidFill>
              </a:rPr>
              <a:t> — Disclosures</a:t>
            </a:r>
            <a:br>
              <a:rPr lang="en-US" sz="3200" dirty="0">
                <a:solidFill>
                  <a:srgbClr val="0432FF"/>
                </a:solidFill>
              </a:rPr>
            </a:br>
            <a:r>
              <a:rPr lang="en-US" sz="3200" dirty="0">
                <a:solidFill>
                  <a:srgbClr val="0432FF"/>
                </a:solidFill>
              </a:rPr>
              <a:t>Faculty</a:t>
            </a:r>
          </a:p>
        </p:txBody>
      </p:sp>
      <p:graphicFrame>
        <p:nvGraphicFramePr>
          <p:cNvPr id="5" name="Content Placeholder 3">
            <a:extLst>
              <a:ext uri="{FF2B5EF4-FFF2-40B4-BE49-F238E27FC236}">
                <a16:creationId xmlns:a16="http://schemas.microsoft.com/office/drawing/2014/main" id="{91AD8D69-A41C-746C-66D1-CD72CCCFD9C7}"/>
              </a:ext>
            </a:extLst>
          </p:cNvPr>
          <p:cNvGraphicFramePr>
            <a:graphicFrameLocks/>
          </p:cNvGraphicFramePr>
          <p:nvPr>
            <p:extLst>
              <p:ext uri="{D42A27DB-BD31-4B8C-83A1-F6EECF244321}">
                <p14:modId xmlns:p14="http://schemas.microsoft.com/office/powerpoint/2010/main" val="818441819"/>
              </p:ext>
            </p:extLst>
          </p:nvPr>
        </p:nvGraphicFramePr>
        <p:xfrm>
          <a:off x="1035208" y="1553417"/>
          <a:ext cx="10121582" cy="3751165"/>
        </p:xfrm>
        <a:graphic>
          <a:graphicData uri="http://schemas.openxmlformats.org/drawingml/2006/table">
            <a:tbl>
              <a:tblPr firstRow="1" bandRow="1">
                <a:tableStyleId>{F2DE63D5-997A-4646-A377-4702673A728D}</a:tableStyleId>
              </a:tblPr>
              <a:tblGrid>
                <a:gridCol w="2843681">
                  <a:extLst>
                    <a:ext uri="{9D8B030D-6E8A-4147-A177-3AD203B41FA5}">
                      <a16:colId xmlns:a16="http://schemas.microsoft.com/office/drawing/2014/main" val="20000"/>
                    </a:ext>
                  </a:extLst>
                </a:gridCol>
                <a:gridCol w="7277901">
                  <a:extLst>
                    <a:ext uri="{9D8B030D-6E8A-4147-A177-3AD203B41FA5}">
                      <a16:colId xmlns:a16="http://schemas.microsoft.com/office/drawing/2014/main" val="20001"/>
                    </a:ext>
                  </a:extLst>
                </a:gridCol>
              </a:tblGrid>
              <a:tr h="1629935">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Aadi Bioscience, AstraZeneca Pharmaceuticals LP, </a:t>
                      </a:r>
                      <a:r>
                        <a:rPr lang="en-US" sz="2000" b="0" kern="1200" dirty="0" err="1">
                          <a:solidFill>
                            <a:schemeClr val="tx1"/>
                          </a:solidFill>
                          <a:effectLst/>
                          <a:latin typeface="+mn-lt"/>
                          <a:ea typeface="+mn-ea"/>
                          <a:cs typeface="+mn-cs"/>
                        </a:rPr>
                        <a:t>BeOne</a:t>
                      </a:r>
                      <a:r>
                        <a:rPr lang="en-US" sz="2000" b="0" kern="1200" dirty="0">
                          <a:solidFill>
                            <a:schemeClr val="tx1"/>
                          </a:solidFill>
                          <a:effectLst/>
                          <a:latin typeface="+mn-lt"/>
                          <a:ea typeface="+mn-ea"/>
                          <a:cs typeface="+mn-cs"/>
                        </a:rPr>
                        <a:t>, Daiichi Sankyo Inc, Eisai Inc, Genmab US Inc, Gilead Sciences Inc, GSK, Immunocore, Incyte Corporation, </a:t>
                      </a:r>
                      <a:r>
                        <a:rPr lang="en-US" sz="2000" b="0" kern="1200" dirty="0" err="1">
                          <a:solidFill>
                            <a:schemeClr val="tx1"/>
                          </a:solidFill>
                          <a:effectLst/>
                          <a:latin typeface="+mn-lt"/>
                          <a:ea typeface="+mn-ea"/>
                          <a:cs typeface="+mn-cs"/>
                        </a:rPr>
                        <a:t>Karyopharm</a:t>
                      </a:r>
                      <a:r>
                        <a:rPr lang="en-US" sz="2000" b="0" kern="1200" dirty="0">
                          <a:solidFill>
                            <a:schemeClr val="tx1"/>
                          </a:solidFill>
                          <a:effectLst/>
                          <a:latin typeface="+mn-lt"/>
                          <a:ea typeface="+mn-ea"/>
                          <a:cs typeface="+mn-cs"/>
                        </a:rPr>
                        <a:t> Therapeutics, Merck, </a:t>
                      </a:r>
                      <a:r>
                        <a:rPr lang="en-US" sz="2000" b="0" kern="1200" dirty="0" err="1">
                          <a:solidFill>
                            <a:schemeClr val="tx1"/>
                          </a:solidFill>
                          <a:effectLst/>
                          <a:latin typeface="+mn-lt"/>
                          <a:ea typeface="+mn-ea"/>
                          <a:cs typeface="+mn-cs"/>
                        </a:rPr>
                        <a:t>Novocure</a:t>
                      </a:r>
                      <a:r>
                        <a:rPr lang="en-US" sz="2000" b="0" kern="1200" dirty="0">
                          <a:solidFill>
                            <a:schemeClr val="tx1"/>
                          </a:solidFill>
                          <a:effectLst/>
                          <a:latin typeface="+mn-lt"/>
                          <a:ea typeface="+mn-ea"/>
                          <a:cs typeface="+mn-cs"/>
                        </a:rPr>
                        <a:t> Inc, Regeneron Pharmaceuticals Inc, </a:t>
                      </a:r>
                      <a:r>
                        <a:rPr lang="en-US" sz="2000" b="0" kern="1200" dirty="0" err="1">
                          <a:solidFill>
                            <a:schemeClr val="tx1"/>
                          </a:solidFill>
                          <a:effectLst/>
                          <a:latin typeface="+mn-lt"/>
                          <a:ea typeface="+mn-ea"/>
                          <a:cs typeface="+mn-cs"/>
                        </a:rPr>
                        <a:t>Seagen</a:t>
                      </a:r>
                      <a:r>
                        <a:rPr lang="en-US" sz="20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877078">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Aadi Bioscience, AstraZeneca Pharmaceuticals LP, Genmab US Inc, GSK, </a:t>
                      </a:r>
                      <a:r>
                        <a:rPr lang="en-US" sz="2000" b="0" kern="1200" dirty="0" err="1">
                          <a:solidFill>
                            <a:schemeClr val="tx1"/>
                          </a:solidFill>
                          <a:effectLst/>
                          <a:latin typeface="+mn-lt"/>
                          <a:ea typeface="+mn-ea"/>
                          <a:cs typeface="+mn-cs"/>
                        </a:rPr>
                        <a:t>Karyopharm</a:t>
                      </a:r>
                      <a:r>
                        <a:rPr lang="en-US" sz="2000" b="0" kern="1200" dirty="0">
                          <a:solidFill>
                            <a:schemeClr val="tx1"/>
                          </a:solidFill>
                          <a:effectLst/>
                          <a:latin typeface="+mn-lt"/>
                          <a:ea typeface="+mn-ea"/>
                          <a:cs typeface="+mn-cs"/>
                        </a:rPr>
                        <a:t> Therapeutics, </a:t>
                      </a:r>
                      <a:r>
                        <a:rPr lang="en-US" sz="2000" b="0" kern="1200" dirty="0" err="1">
                          <a:solidFill>
                            <a:schemeClr val="tx1"/>
                          </a:solidFill>
                          <a:effectLst/>
                          <a:latin typeface="+mn-lt"/>
                          <a:ea typeface="+mn-ea"/>
                          <a:cs typeface="+mn-cs"/>
                        </a:rPr>
                        <a:t>Seagen</a:t>
                      </a:r>
                      <a:r>
                        <a:rPr lang="en-US" sz="20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50787178"/>
                  </a:ext>
                </a:extLst>
              </a:tr>
              <a:tr h="1244152">
                <a:tc>
                  <a:txBody>
                    <a:bodyPr/>
                    <a:lstStyle/>
                    <a:p>
                      <a:r>
                        <a:rPr lang="en-US" sz="20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err="1">
                          <a:solidFill>
                            <a:schemeClr val="tx1"/>
                          </a:solidFill>
                          <a:effectLst/>
                          <a:latin typeface="+mn-lt"/>
                          <a:ea typeface="+mn-ea"/>
                          <a:cs typeface="+mn-cs"/>
                        </a:rPr>
                        <a:t>Genelux</a:t>
                      </a:r>
                      <a:endParaRPr lang="en-US" sz="20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30160206"/>
                  </a:ext>
                </a:extLst>
              </a:tr>
            </a:tbl>
          </a:graphicData>
        </a:graphic>
      </p:graphicFrame>
    </p:spTree>
    <p:custDataLst>
      <p:tags r:id="rId1"/>
    </p:custDataLst>
    <p:extLst>
      <p:ext uri="{BB962C8B-B14F-4D97-AF65-F5344CB8AC3E}">
        <p14:creationId xmlns:p14="http://schemas.microsoft.com/office/powerpoint/2010/main" val="5307582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7FA3D3-2ED9-3C48-F1C9-4ECCB8BF167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EC180E5-E338-80C8-C17A-798FCB48A6A7}"/>
              </a:ext>
            </a:extLst>
          </p:cNvPr>
          <p:cNvSpPr txBox="1"/>
          <p:nvPr/>
        </p:nvSpPr>
        <p:spPr>
          <a:xfrm>
            <a:off x="974109" y="1261204"/>
            <a:ext cx="1007489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In which situations do you conduct HER2 testing for patients with gynecologic cancers? Do you test all patients regardless of tumor type, histology or stage? Or only patients with metastatic disease, certain </a:t>
            </a:r>
            <a:r>
              <a:rPr kumimoji="0" lang="en-US" sz="2800" b="1" i="0" u="none" strike="noStrike" kern="10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histologies</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a:t>
            </a:r>
            <a:r>
              <a:rPr kumimoji="0" lang="en-US" sz="2800" b="1" i="0" u="none" strike="noStrike" kern="10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etc</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What criteria do you use to decide whether to test?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To what extent do you believe HER2 testing is being done in the “real-world” community-based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What type of HER2 testing do you employ? Do you recommend HER2 testing using IHC staining in all cases? Do your pathologists employ the IHC scoring criteria for breast cancer or gastric cancer?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1E92B7DD-CA8B-8AC6-16B0-2E7CC2160D4D}"/>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7058002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A01A88-145B-5D54-6666-C0E6E1C82A2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31CBAB8-33AF-C7C8-B6AA-CC568A187D1A}"/>
              </a:ext>
            </a:extLst>
          </p:cNvPr>
          <p:cNvSpPr txBox="1"/>
          <p:nvPr/>
        </p:nvSpPr>
        <p:spPr>
          <a:xfrm>
            <a:off x="974109" y="1261204"/>
            <a:ext cx="10074891" cy="526297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For a patient </a:t>
            </a:r>
            <a:r>
              <a:rPr kumimoji="0" lang="en-US" sz="2800" b="1" i="0" u="none" strike="noStrike" kern="100" cap="none" spc="0" normalizeH="0" baseline="0" noProof="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like Prof </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Ledermann’s with an IHC score of 1+ (or 2+), would you order ISH or NGS testing and treat as if HER2-positive if amplification were seen? What is the correlation between IHC, ISH and NGS when determining HER2 status?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How, if at all, does the benefit of T-DXd vary based on level of HER2 expression in gynecologic cancers? Would you anticipate an antitumor effect in HER2-ultralow disease (</a:t>
            </a:r>
            <a:r>
              <a:rPr kumimoji="0" lang="en-US" sz="2800" b="1" i="0" u="none" strike="noStrike" kern="10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ie</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with incomplete, faint membrane staining in &lt;10% of tumor cells), as is seen in breast cancer?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3BBF9F25-E061-0B5B-3630-3E046173FDCC}"/>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3554569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FF63E8-E220-8D31-43AA-E99693D6377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10E6CD5-F1AE-5594-CA58-8B1F024F9063}"/>
              </a:ext>
            </a:extLst>
          </p:cNvPr>
          <p:cNvSpPr txBox="1"/>
          <p:nvPr/>
        </p:nvSpPr>
        <p:spPr>
          <a:xfrm>
            <a:off x="974109" y="1124744"/>
            <a:ext cx="10074891" cy="65556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Where does liquid biopsy fit into HER2 assessment? Can HER2 status be accurately assessed using liquid biopsy?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chemeClr val="tx1"/>
              </a:solidFill>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How important is having recent versus archival tissue for the purposes of HER2 testing? Does HER2 testing need to be repeated after disease progression?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How often do you see HER2 mutations in gynecologic cancers? For a patient with a HER2 mutation, are there any specific TKIs or other targeted therapies you would recommend? Is there any experience with </a:t>
            </a:r>
            <a:r>
              <a:rPr kumimoji="0" lang="en-US" sz="2800" b="1" i="0" u="none" strike="noStrike" kern="10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sevabertinib</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or </a:t>
            </a:r>
            <a:r>
              <a:rPr kumimoji="0" lang="en-US" sz="2800" b="1" i="0" u="none" strike="noStrike" kern="100" cap="none" spc="0" normalizeH="0" baseline="0" noProof="0" dirty="0" err="1">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zongertinib</a:t>
            </a:r>
            <a:r>
              <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rPr>
              <a:t> — TKIs targeting HER2 TKD mutations, including exon 20 insertion mutations, in non-small cell lung cancer — in patients with gynecologic cancers?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chemeClr val="tx1"/>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6E4C2684-FD73-745B-2416-61776191B9D0}"/>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33278977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50541C-AD3B-A432-DE05-46A1257CBDF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879B7D59-A8D3-F76F-2EEB-CDBDFF1619E2}"/>
              </a:ext>
            </a:extLst>
          </p:cNvPr>
          <p:cNvSpPr/>
          <p:nvPr/>
        </p:nvSpPr>
        <p:spPr bwMode="auto">
          <a:xfrm>
            <a:off x="740128" y="2348880"/>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1E35D6D8-2DFF-46C8-BC14-A51428BA85AA}"/>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B015296E-3155-F901-E3EC-860A9F187BDB}"/>
              </a:ext>
            </a:extLst>
          </p:cNvPr>
          <p:cNvSpPr>
            <a:spLocks noGrp="1"/>
          </p:cNvSpPr>
          <p:nvPr>
            <p:ph idx="1"/>
          </p:nvPr>
        </p:nvSpPr>
        <p:spPr>
          <a:xfrm>
            <a:off x="767407" y="1416053"/>
            <a:ext cx="10009113"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Strategies to Identify Patients with HER2-Positive Gynecologic Cancers — Dr Liu </a:t>
            </a:r>
          </a:p>
          <a:p>
            <a:pPr marL="98425" indent="0">
              <a:lnSpc>
                <a:spcPct val="100000"/>
              </a:lnSpc>
              <a:spcBef>
                <a:spcPts val="1600"/>
              </a:spcBef>
              <a:spcAft>
                <a:spcPts val="0"/>
              </a:spcAft>
              <a:buNone/>
            </a:pPr>
            <a:r>
              <a:rPr lang="en-US" sz="2500" dirty="0">
                <a:solidFill>
                  <a:schemeClr val="bg1"/>
                </a:solidFill>
              </a:rPr>
              <a:t>Module 2: Available Data with and Practical Application of HER2-Targeted Therapy in Advanced Gynecologic Cancers — Dr </a:t>
            </a:r>
            <a:r>
              <a:rPr lang="en-US" sz="2500" dirty="0" err="1">
                <a:solidFill>
                  <a:schemeClr val="bg1"/>
                </a:solidFill>
              </a:rPr>
              <a:t>Slomovitz</a:t>
            </a:r>
            <a:endParaRPr lang="en-US" sz="2500" dirty="0">
              <a:solidFill>
                <a:schemeClr val="bg1"/>
              </a:solidFill>
            </a:endParaRP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Identification and Management of Adverse Events with T-</a:t>
            </a:r>
            <a:r>
              <a:rPr lang="en-US" sz="2500" dirty="0" err="1">
                <a:solidFill>
                  <a:schemeClr val="tx1"/>
                </a:solidFill>
              </a:rPr>
              <a:t>DXd</a:t>
            </a:r>
            <a:r>
              <a:rPr lang="en-US" sz="2500" dirty="0">
                <a:solidFill>
                  <a:schemeClr val="tx1"/>
                </a:solidFill>
              </a:rPr>
              <a:t> — Dr O’Malley</a:t>
            </a:r>
          </a:p>
        </p:txBody>
      </p:sp>
    </p:spTree>
    <p:extLst>
      <p:ext uri="{BB962C8B-B14F-4D97-AF65-F5344CB8AC3E}">
        <p14:creationId xmlns:p14="http://schemas.microsoft.com/office/powerpoint/2010/main" val="30426222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1">
            <a:extLst>
              <a:ext uri="{FF2B5EF4-FFF2-40B4-BE49-F238E27FC236}">
                <a16:creationId xmlns:a16="http://schemas.microsoft.com/office/drawing/2014/main" id="{62348626-39E5-77D8-15D0-4B7D5FC89F74}"/>
              </a:ext>
            </a:extLst>
          </p:cNvPr>
          <p:cNvPicPr>
            <a:picLocks noChangeAspect="1"/>
          </p:cNvPicPr>
          <p:nvPr/>
        </p:nvPicPr>
        <p:blipFill>
          <a:blip r:embed="rId3">
            <a:extLst>
              <a:ext uri="{28A0092B-C50C-407E-A947-70E740481C1C}">
                <a14:useLocalDpi xmlns:a14="http://schemas.microsoft.com/office/drawing/2010/main" val="0"/>
              </a:ext>
            </a:extLst>
          </a:blip>
          <a:srcRect l="44" r="44"/>
          <a:stretch/>
        </p:blipFill>
        <p:spPr>
          <a:xfrm>
            <a:off x="-6" y="-71120"/>
            <a:ext cx="12192000" cy="6858000"/>
          </a:xfrm>
          <a:prstGeom prst="rect">
            <a:avLst/>
          </a:prstGeom>
          <a:solidFill>
            <a:schemeClr val="bg1">
              <a:lumMod val="85000"/>
              <a:alpha val="90000"/>
            </a:schemeClr>
          </a:solidFill>
        </p:spPr>
      </p:pic>
      <p:sp>
        <p:nvSpPr>
          <p:cNvPr id="2" name="Subtitle 1"/>
          <p:cNvSpPr>
            <a:spLocks noGrp="1"/>
          </p:cNvSpPr>
          <p:nvPr>
            <p:ph type="subTitle" idx="4294967295"/>
          </p:nvPr>
        </p:nvSpPr>
        <p:spPr>
          <a:xfrm>
            <a:off x="2058589" y="4095751"/>
            <a:ext cx="8074815" cy="2552700"/>
          </a:xfrm>
        </p:spPr>
        <p:txBody>
          <a:bodyPr vert="horz" lIns="91440" tIns="45720" rIns="91440" bIns="45720" rtlCol="0" anchor="t">
            <a:normAutofit/>
          </a:bodyPr>
          <a:lstStyle/>
          <a:p>
            <a:pPr marL="0" indent="0" algn="ctr">
              <a:buNone/>
            </a:pPr>
            <a:r>
              <a:rPr lang="en-US" sz="2400" b="1" i="1" dirty="0">
                <a:solidFill>
                  <a:schemeClr val="bg1"/>
                </a:solidFill>
              </a:rPr>
              <a:t>Brian M. </a:t>
            </a:r>
            <a:r>
              <a:rPr lang="en-US" sz="2400" b="1" i="1" dirty="0" err="1">
                <a:solidFill>
                  <a:schemeClr val="bg1"/>
                </a:solidFill>
              </a:rPr>
              <a:t>Slomovitz</a:t>
            </a:r>
            <a:r>
              <a:rPr lang="en-US" sz="2400" b="1" i="1" dirty="0">
                <a:solidFill>
                  <a:schemeClr val="bg1"/>
                </a:solidFill>
              </a:rPr>
              <a:t>, MD, FACOG </a:t>
            </a:r>
          </a:p>
          <a:p>
            <a:pPr marL="0" lvl="0" indent="0" algn="ctr">
              <a:buNone/>
            </a:pPr>
            <a:r>
              <a:rPr lang="en-US" sz="2000" i="1" dirty="0">
                <a:solidFill>
                  <a:schemeClr val="bg1"/>
                </a:solidFill>
              </a:rPr>
              <a:t>Director, Gynecologic Oncology, Mount Sinai Medical Center</a:t>
            </a:r>
          </a:p>
          <a:p>
            <a:pPr marL="0" lvl="0" indent="0" algn="ctr">
              <a:buNone/>
            </a:pPr>
            <a:r>
              <a:rPr lang="en-US" sz="2000" i="1" dirty="0">
                <a:solidFill>
                  <a:schemeClr val="bg1"/>
                </a:solidFill>
              </a:rPr>
              <a:t>Professor, Obstetrics and Gynecology, Florida International University </a:t>
            </a:r>
          </a:p>
          <a:p>
            <a:pPr marL="0" lvl="0" indent="0" algn="ctr">
              <a:buNone/>
            </a:pPr>
            <a:r>
              <a:rPr lang="en-US" sz="2000" i="1" dirty="0">
                <a:solidFill>
                  <a:schemeClr val="bg1"/>
                </a:solidFill>
              </a:rPr>
              <a:t>Member, Board of Directors, GOG Foundation</a:t>
            </a:r>
          </a:p>
          <a:p>
            <a:pPr marL="0" lvl="0" indent="0" algn="ctr">
              <a:buNone/>
            </a:pPr>
            <a:r>
              <a:rPr lang="en-US" sz="2000" i="1" dirty="0">
                <a:solidFill>
                  <a:schemeClr val="bg1"/>
                </a:solidFill>
              </a:rPr>
              <a:t>Uterine Cancer Clinical Trial Lead, GOG Partners</a:t>
            </a:r>
          </a:p>
          <a:p>
            <a:pPr marL="0" lvl="0" indent="0" algn="ctr">
              <a:buNone/>
            </a:pPr>
            <a:r>
              <a:rPr lang="en-US" sz="2000" i="1" dirty="0">
                <a:solidFill>
                  <a:schemeClr val="bg1"/>
                </a:solidFill>
              </a:rPr>
              <a:t>Miami Beach, FL</a:t>
            </a:r>
          </a:p>
        </p:txBody>
      </p:sp>
      <p:pic>
        <p:nvPicPr>
          <p:cNvPr id="10" name="Picture 9">
            <a:extLst>
              <a:ext uri="{FF2B5EF4-FFF2-40B4-BE49-F238E27FC236}">
                <a16:creationId xmlns:a16="http://schemas.microsoft.com/office/drawing/2014/main" id="{C8549AB6-99FF-9155-D154-F07FA52C6F7B}"/>
              </a:ext>
            </a:extLst>
          </p:cNvPr>
          <p:cNvPicPr>
            <a:picLocks noChangeAspect="1"/>
          </p:cNvPicPr>
          <p:nvPr/>
        </p:nvPicPr>
        <p:blipFill>
          <a:blip r:embed="rId4"/>
          <a:stretch>
            <a:fillRect/>
          </a:stretch>
        </p:blipFill>
        <p:spPr>
          <a:xfrm>
            <a:off x="5924530" y="2377418"/>
            <a:ext cx="342930" cy="266723"/>
          </a:xfrm>
          <a:prstGeom prst="rect">
            <a:avLst/>
          </a:prstGeom>
        </p:spPr>
      </p:pic>
      <p:sp>
        <p:nvSpPr>
          <p:cNvPr id="4" name="Title 3"/>
          <p:cNvSpPr>
            <a:spLocks noGrp="1"/>
          </p:cNvSpPr>
          <p:nvPr>
            <p:ph type="title"/>
          </p:nvPr>
        </p:nvSpPr>
        <p:spPr>
          <a:xfrm>
            <a:off x="1596111" y="724812"/>
            <a:ext cx="8999767" cy="1618489"/>
          </a:xfrm>
        </p:spPr>
        <p:txBody>
          <a:bodyPr vert="horz" lIns="91440" tIns="45720" rIns="91440" bIns="45720" rtlCol="0" anchor="ctr">
            <a:normAutofit fontScale="90000"/>
          </a:bodyPr>
          <a:lstStyle/>
          <a:p>
            <a:pPr algn="ctr"/>
            <a:r>
              <a:rPr lang="en-US" b="1" dirty="0">
                <a:solidFill>
                  <a:srgbClr val="002060"/>
                </a:solidFill>
              </a:rPr>
              <a:t>Practical Application of </a:t>
            </a:r>
            <a:br>
              <a:rPr lang="en-US" b="1" dirty="0">
                <a:solidFill>
                  <a:srgbClr val="002060"/>
                </a:solidFill>
              </a:rPr>
            </a:br>
            <a:r>
              <a:rPr lang="en-US" b="1" dirty="0">
                <a:solidFill>
                  <a:srgbClr val="002060"/>
                </a:solidFill>
              </a:rPr>
              <a:t>HER2-Targeted Therapy in </a:t>
            </a:r>
            <a:br>
              <a:rPr lang="en-US" b="1" dirty="0">
                <a:solidFill>
                  <a:srgbClr val="002060"/>
                </a:solidFill>
              </a:rPr>
            </a:br>
            <a:r>
              <a:rPr lang="en-US" b="1" dirty="0">
                <a:solidFill>
                  <a:srgbClr val="002060"/>
                </a:solidFill>
              </a:rPr>
              <a:t>Advanced Gynecologic Cancers</a:t>
            </a:r>
            <a:r>
              <a:rPr lang="en-US" sz="3600" dirty="0">
                <a:solidFill>
                  <a:srgbClr val="002060"/>
                </a:solidFill>
              </a:rPr>
              <a:t> </a:t>
            </a:r>
            <a:endParaRPr lang="en-US" sz="3400" b="1" i="0" kern="1200" cap="all" dirty="0">
              <a:solidFill>
                <a:srgbClr val="002060"/>
              </a:solidFill>
              <a:effectLst/>
              <a:latin typeface="+mj-lt"/>
              <a:ea typeface="+mj-ea"/>
              <a:cs typeface="+mj-cs"/>
            </a:endParaRPr>
          </a:p>
        </p:txBody>
      </p:sp>
    </p:spTree>
    <p:extLst>
      <p:ext uri="{BB962C8B-B14F-4D97-AF65-F5344CB8AC3E}">
        <p14:creationId xmlns:p14="http://schemas.microsoft.com/office/powerpoint/2010/main" val="132744402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D81672-59F5-7E01-FBE9-98943CD3AF7B}"/>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AB13312A-116C-C6D7-D404-C4F236CAEAE4}"/>
              </a:ext>
            </a:extLst>
          </p:cNvPr>
          <p:cNvSpPr>
            <a:spLocks noGrp="1"/>
          </p:cNvSpPr>
          <p:nvPr>
            <p:ph type="title"/>
          </p:nvPr>
        </p:nvSpPr>
        <p:spPr>
          <a:xfrm>
            <a:off x="838200" y="41960"/>
            <a:ext cx="10515600" cy="1325563"/>
          </a:xfrm>
        </p:spPr>
        <p:txBody>
          <a:bodyPr/>
          <a:lstStyle/>
          <a:p>
            <a:r>
              <a:rPr lang="en-US" b="1" dirty="0">
                <a:solidFill>
                  <a:schemeClr val="accent1"/>
                </a:solidFill>
              </a:rPr>
              <a:t>History of Approvals for HER2-Targeted Therapies for Cancer</a:t>
            </a:r>
          </a:p>
        </p:txBody>
      </p:sp>
      <p:sp>
        <p:nvSpPr>
          <p:cNvPr id="5" name="Content Placeholder 4">
            <a:extLst>
              <a:ext uri="{FF2B5EF4-FFF2-40B4-BE49-F238E27FC236}">
                <a16:creationId xmlns:a16="http://schemas.microsoft.com/office/drawing/2014/main" id="{4D1075B1-4D42-A1B3-6E98-E27DF6E3E87A}"/>
              </a:ext>
            </a:extLst>
          </p:cNvPr>
          <p:cNvSpPr>
            <a:spLocks noGrp="1"/>
          </p:cNvSpPr>
          <p:nvPr>
            <p:ph idx="1"/>
          </p:nvPr>
        </p:nvSpPr>
        <p:spPr>
          <a:xfrm>
            <a:off x="838200" y="1260986"/>
            <a:ext cx="10515600" cy="4809440"/>
          </a:xfrm>
        </p:spPr>
        <p:txBody>
          <a:bodyPr/>
          <a:lstStyle/>
          <a:p>
            <a:r>
              <a:rPr lang="en-US" sz="1600" dirty="0"/>
              <a:t>HER2 protein expression, gene amplification, and gene mutation are therapeutic targets in several types of tumors</a:t>
            </a:r>
          </a:p>
          <a:p>
            <a:r>
              <a:rPr lang="en-US" sz="1600" dirty="0"/>
              <a:t>HER2-directed therapy is the standard of care for HER2-expressing unresectable or metastatic breast cancer, HER2-positive locally advanced or metastatic gastric cancers, CRC and GEJ adenocarcinomas, and </a:t>
            </a:r>
            <a:r>
              <a:rPr lang="en-US" sz="1600" i="1" dirty="0"/>
              <a:t>HER2</a:t>
            </a:r>
            <a:r>
              <a:rPr lang="en-US" sz="1600" dirty="0"/>
              <a:t>-mutant NSCLC</a:t>
            </a:r>
          </a:p>
          <a:p>
            <a:pPr marL="0" indent="0">
              <a:buNone/>
            </a:pPr>
            <a:endParaRPr lang="en-US" dirty="0"/>
          </a:p>
        </p:txBody>
      </p:sp>
      <p:sp>
        <p:nvSpPr>
          <p:cNvPr id="7" name="TextBox 6">
            <a:extLst>
              <a:ext uri="{FF2B5EF4-FFF2-40B4-BE49-F238E27FC236}">
                <a16:creationId xmlns:a16="http://schemas.microsoft.com/office/drawing/2014/main" id="{D3997AD6-525E-9505-28BF-9100C274C73E}"/>
              </a:ext>
            </a:extLst>
          </p:cNvPr>
          <p:cNvSpPr txBox="1"/>
          <p:nvPr/>
        </p:nvSpPr>
        <p:spPr>
          <a:xfrm>
            <a:off x="287866" y="6169709"/>
            <a:ext cx="11328400"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2L = second line; 3L = third line; ADC = antibody-drug conjugate; adj = adjuvant; BC = breast cancer; BTC = biliary tract cancer; MBC = metastatic breast cancer;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mG</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/GEJ = metastatic gastric/gastroesophageal junction cancer;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mAb</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 monoclonal antibody; mCRC = metastatic colorectal cancer;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neoadj</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 neoadjuvant;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mNSCLC</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 metastatic non-small cell lung cancer; </a:t>
            </a:r>
            <a:r>
              <a:rPr kumimoji="0" lang="en-US" sz="1200" b="0" i="1" u="none" strike="noStrike" kern="1200" cap="none" spc="0" normalizeH="0" baseline="0" noProof="0" dirty="0" err="1">
                <a:ln>
                  <a:noFill/>
                </a:ln>
                <a:solidFill>
                  <a:prstClr val="black"/>
                </a:solidFill>
                <a:effectLst/>
                <a:uLnTx/>
                <a:uFillTx/>
                <a:latin typeface="Aptos" panose="02110004020202020204"/>
                <a:ea typeface="+mn-ea"/>
                <a:cs typeface="+mn-cs"/>
              </a:rPr>
              <a:t>RAS</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wt</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 </a:t>
            </a:r>
            <a:r>
              <a:rPr kumimoji="0" lang="en-US" sz="1200" b="0" i="1" u="none" strike="noStrike" kern="1200" cap="none" spc="0" normalizeH="0" baseline="0" noProof="0" dirty="0">
                <a:ln>
                  <a:noFill/>
                </a:ln>
                <a:solidFill>
                  <a:prstClr val="black"/>
                </a:solidFill>
                <a:effectLst/>
                <a:uLnTx/>
                <a:uFillTx/>
                <a:latin typeface="Aptos" panose="02110004020202020204"/>
                <a:ea typeface="+mn-ea"/>
                <a:cs typeface="+mn-cs"/>
              </a:rPr>
              <a:t>RAS</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wild type; T-DM1 = trastuzumab emtansine;        T-</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 trastuzumab deruxtecan; TKI = tyrosine kinase inhibitor.</a:t>
            </a:r>
          </a:p>
        </p:txBody>
      </p:sp>
      <p:grpSp>
        <p:nvGrpSpPr>
          <p:cNvPr id="130" name="Group 129">
            <a:extLst>
              <a:ext uri="{FF2B5EF4-FFF2-40B4-BE49-F238E27FC236}">
                <a16:creationId xmlns:a16="http://schemas.microsoft.com/office/drawing/2014/main" id="{27F74D7C-134F-5430-2F84-0C326B2F2862}"/>
              </a:ext>
            </a:extLst>
          </p:cNvPr>
          <p:cNvGrpSpPr>
            <a:grpSpLocks noChangeAspect="1"/>
          </p:cNvGrpSpPr>
          <p:nvPr/>
        </p:nvGrpSpPr>
        <p:grpSpPr>
          <a:xfrm>
            <a:off x="180278" y="2127393"/>
            <a:ext cx="11396602" cy="3843750"/>
            <a:chOff x="147908" y="2236449"/>
            <a:chExt cx="11863815" cy="3919900"/>
          </a:xfrm>
        </p:grpSpPr>
        <p:cxnSp>
          <p:nvCxnSpPr>
            <p:cNvPr id="131" name="Straight Connector 130">
              <a:extLst>
                <a:ext uri="{FF2B5EF4-FFF2-40B4-BE49-F238E27FC236}">
                  <a16:creationId xmlns:a16="http://schemas.microsoft.com/office/drawing/2014/main" id="{FED86931-4940-31D2-A58B-07476498E668}"/>
                </a:ext>
              </a:extLst>
            </p:cNvPr>
            <p:cNvCxnSpPr/>
            <p:nvPr/>
          </p:nvCxnSpPr>
          <p:spPr>
            <a:xfrm>
              <a:off x="9138677" y="4059175"/>
              <a:ext cx="0" cy="488628"/>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34" name="TextBox 133">
              <a:extLst>
                <a:ext uri="{FF2B5EF4-FFF2-40B4-BE49-F238E27FC236}">
                  <a16:creationId xmlns:a16="http://schemas.microsoft.com/office/drawing/2014/main" id="{F02787A5-BA02-491C-FE96-DC93694687E5}"/>
                </a:ext>
              </a:extLst>
            </p:cNvPr>
            <p:cNvSpPr txBox="1"/>
            <p:nvPr/>
          </p:nvSpPr>
          <p:spPr>
            <a:xfrm>
              <a:off x="9445020" y="5880094"/>
              <a:ext cx="1309461" cy="276255"/>
            </a:xfrm>
            <a:prstGeom prst="rect">
              <a:avLst/>
            </a:prstGeom>
            <a:solidFill>
              <a:srgbClr val="FBC9C5"/>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a:t>
              </a:r>
              <a:r>
                <a:rPr kumimoji="0" lang="en-US" sz="1200" b="1" i="0" u="none" strike="noStrike" kern="1200" cap="none" spc="0" normalizeH="0" baseline="0" noProof="0" dirty="0" err="1">
                  <a:ln>
                    <a:noFill/>
                  </a:ln>
                  <a:solidFill>
                    <a:prstClr val="black"/>
                  </a:solidFill>
                  <a:effectLst/>
                  <a:uLnTx/>
                  <a:uFillTx/>
                  <a:latin typeface="Calibri"/>
                  <a:ea typeface="+mn-ea"/>
                  <a:cs typeface="+mn-cs"/>
                </a:rPr>
                <a:t>DXd</a:t>
              </a:r>
              <a:r>
                <a:rPr kumimoji="0" lang="en-US" sz="1200" b="1" i="0" u="none" strike="noStrike" kern="1200" cap="none" spc="0" normalizeH="0" baseline="0" noProof="0" dirty="0">
                  <a:ln>
                    <a:noFill/>
                  </a:ln>
                  <a:solidFill>
                    <a:prstClr val="black"/>
                  </a:solidFill>
                  <a:effectLst/>
                  <a:uLnTx/>
                  <a:uFillTx/>
                  <a:latin typeface="Calibri"/>
                  <a:ea typeface="+mn-ea"/>
                  <a:cs typeface="+mn-cs"/>
                </a:rPr>
                <a:t> (HER2-low)</a:t>
              </a:r>
            </a:p>
          </p:txBody>
        </p:sp>
        <p:sp>
          <p:nvSpPr>
            <p:cNvPr id="136" name="TextBox 135">
              <a:extLst>
                <a:ext uri="{FF2B5EF4-FFF2-40B4-BE49-F238E27FC236}">
                  <a16:creationId xmlns:a16="http://schemas.microsoft.com/office/drawing/2014/main" id="{8D5F9032-FD4B-DB61-9634-BC0D463551B5}"/>
                </a:ext>
              </a:extLst>
            </p:cNvPr>
            <p:cNvSpPr txBox="1"/>
            <p:nvPr/>
          </p:nvSpPr>
          <p:spPr>
            <a:xfrm>
              <a:off x="10079533" y="5411456"/>
              <a:ext cx="1079052" cy="460425"/>
            </a:xfrm>
            <a:prstGeom prst="rect">
              <a:avLst/>
            </a:prstGeom>
            <a:solidFill>
              <a:srgbClr val="FBC9C5"/>
            </a:solidFill>
            <a:ln w="38100">
              <a:solidFill>
                <a:schemeClr val="accent1"/>
              </a:solidFill>
            </a:ln>
          </p:spPr>
          <p:txBody>
            <a:bodyPr wrap="squar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a:t>
              </a:r>
              <a:r>
                <a:rPr kumimoji="0" lang="en-US" sz="1200" b="1" i="0" u="none" strike="noStrike" kern="1200" cap="none" spc="0" normalizeH="0" baseline="0" noProof="0" dirty="0" err="1">
                  <a:ln>
                    <a:noFill/>
                  </a:ln>
                  <a:solidFill>
                    <a:prstClr val="black"/>
                  </a:solidFill>
                  <a:effectLst/>
                  <a:uLnTx/>
                  <a:uFillTx/>
                  <a:latin typeface="Calibri"/>
                  <a:ea typeface="+mn-ea"/>
                  <a:cs typeface="+mn-cs"/>
                </a:rPr>
                <a:t>DXd</a:t>
              </a:r>
              <a:r>
                <a:rPr kumimoji="0" lang="en-US" sz="1200" b="1" i="0" u="none" strike="noStrike" kern="1200" cap="none" spc="0" normalizeH="0" baseline="0" noProof="0" dirty="0">
                  <a:ln>
                    <a:noFill/>
                  </a:ln>
                  <a:solidFill>
                    <a:prstClr val="black"/>
                  </a:solidFill>
                  <a:effectLst/>
                  <a:uLnTx/>
                  <a:uFillTx/>
                  <a:latin typeface="Calibri"/>
                  <a:ea typeface="+mn-ea"/>
                  <a:cs typeface="+mn-cs"/>
                </a:rPr>
                <a:t> (HER2 </a:t>
              </a:r>
              <a:r>
                <a:rPr kumimoji="0" lang="en-US" sz="1200" b="1" i="0" u="none" strike="noStrike" kern="1200" cap="none" spc="0" normalizeH="0" baseline="0" noProof="0" dirty="0" err="1">
                  <a:ln>
                    <a:noFill/>
                  </a:ln>
                  <a:solidFill>
                    <a:prstClr val="black"/>
                  </a:solidFill>
                  <a:effectLst/>
                  <a:uLnTx/>
                  <a:uFillTx/>
                  <a:latin typeface="Calibri"/>
                  <a:ea typeface="+mn-ea"/>
                  <a:cs typeface="+mn-cs"/>
                </a:rPr>
                <a:t>mNSCLC</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37" name="TextBox 136">
              <a:extLst>
                <a:ext uri="{FF2B5EF4-FFF2-40B4-BE49-F238E27FC236}">
                  <a16:creationId xmlns:a16="http://schemas.microsoft.com/office/drawing/2014/main" id="{2973CDC5-0806-89A3-85DB-82B35D54A17B}"/>
                </a:ext>
              </a:extLst>
            </p:cNvPr>
            <p:cNvSpPr txBox="1"/>
            <p:nvPr/>
          </p:nvSpPr>
          <p:spPr>
            <a:xfrm>
              <a:off x="5752611" y="5411456"/>
              <a:ext cx="1042978" cy="276255"/>
            </a:xfrm>
            <a:prstGeom prst="rect">
              <a:avLst/>
            </a:prstGeom>
            <a:solidFill>
              <a:srgbClr val="FBC9C5"/>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T-DM1 (MBC)</a:t>
              </a:r>
            </a:p>
          </p:txBody>
        </p:sp>
        <p:sp>
          <p:nvSpPr>
            <p:cNvPr id="138" name="TextBox 137">
              <a:extLst>
                <a:ext uri="{FF2B5EF4-FFF2-40B4-BE49-F238E27FC236}">
                  <a16:creationId xmlns:a16="http://schemas.microsoft.com/office/drawing/2014/main" id="{D90A1550-BFB5-D7CA-01F9-1B08E1654722}"/>
                </a:ext>
              </a:extLst>
            </p:cNvPr>
            <p:cNvSpPr txBox="1"/>
            <p:nvPr/>
          </p:nvSpPr>
          <p:spPr>
            <a:xfrm>
              <a:off x="3296226" y="2697409"/>
              <a:ext cx="1213987" cy="276255"/>
            </a:xfrm>
            <a:prstGeom prst="rect">
              <a:avLst/>
            </a:prstGeom>
            <a:solidFill>
              <a:srgbClr val="FFC000"/>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Lapatinib (MBC)</a:t>
              </a:r>
            </a:p>
          </p:txBody>
        </p:sp>
        <p:sp>
          <p:nvSpPr>
            <p:cNvPr id="139" name="TextBox 138">
              <a:extLst>
                <a:ext uri="{FF2B5EF4-FFF2-40B4-BE49-F238E27FC236}">
                  <a16:creationId xmlns:a16="http://schemas.microsoft.com/office/drawing/2014/main" id="{654F682B-F8BD-6405-FA05-5994014D8540}"/>
                </a:ext>
              </a:extLst>
            </p:cNvPr>
            <p:cNvSpPr txBox="1"/>
            <p:nvPr/>
          </p:nvSpPr>
          <p:spPr>
            <a:xfrm>
              <a:off x="10189877" y="2236449"/>
              <a:ext cx="1200773" cy="282487"/>
            </a:xfrm>
            <a:prstGeom prst="rect">
              <a:avLst/>
            </a:prstGeom>
            <a:solidFill>
              <a:srgbClr val="FFC000"/>
            </a:solidFill>
            <a:ln w="38100">
              <a:solidFill>
                <a:schemeClr val="accent1"/>
              </a:solidFill>
            </a:ln>
          </p:spPr>
          <p:txBody>
            <a:bodyPr wrap="squar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Tucatinib +</a:t>
              </a:r>
            </a:p>
          </p:txBody>
        </p:sp>
        <p:cxnSp>
          <p:nvCxnSpPr>
            <p:cNvPr id="140" name="Straight Connector 139">
              <a:extLst>
                <a:ext uri="{FF2B5EF4-FFF2-40B4-BE49-F238E27FC236}">
                  <a16:creationId xmlns:a16="http://schemas.microsoft.com/office/drawing/2014/main" id="{E4380F2E-9E1B-4333-2ED4-940F4F17C509}"/>
                </a:ext>
              </a:extLst>
            </p:cNvPr>
            <p:cNvCxnSpPr>
              <a:cxnSpLocks/>
            </p:cNvCxnSpPr>
            <p:nvPr/>
          </p:nvCxnSpPr>
          <p:spPr>
            <a:xfrm flipV="1">
              <a:off x="10377762" y="2673135"/>
              <a:ext cx="0" cy="1101057"/>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41" name="TextBox 140">
              <a:extLst>
                <a:ext uri="{FF2B5EF4-FFF2-40B4-BE49-F238E27FC236}">
                  <a16:creationId xmlns:a16="http://schemas.microsoft.com/office/drawing/2014/main" id="{F3F2B394-916B-702C-941B-36E7C51F2F8E}"/>
                </a:ext>
              </a:extLst>
            </p:cNvPr>
            <p:cNvSpPr txBox="1"/>
            <p:nvPr/>
          </p:nvSpPr>
          <p:spPr>
            <a:xfrm>
              <a:off x="180277" y="2404532"/>
              <a:ext cx="2549827" cy="948050"/>
            </a:xfrm>
            <a:prstGeom prst="rect">
              <a:avLst/>
            </a:prstGeom>
            <a:noFill/>
            <a:ln>
              <a:solidFill>
                <a:schemeClr val="accent1"/>
              </a:solidFill>
            </a:ln>
          </p:spPr>
          <p:txBody>
            <a:bodyPr wrap="square" rtlCol="0">
              <a:no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867" b="1" i="0" u="none" strike="noStrike" kern="1200" cap="none" spc="0" normalizeH="0" baseline="0" noProof="0" dirty="0">
                  <a:ln>
                    <a:noFill/>
                  </a:ln>
                  <a:solidFill>
                    <a:prstClr val="black"/>
                  </a:solidFill>
                  <a:effectLst/>
                  <a:uLnTx/>
                  <a:uFillTx/>
                  <a:latin typeface="Calibri"/>
                  <a:ea typeface="+mn-ea"/>
                  <a:cs typeface="+mn-cs"/>
                </a:rPr>
                <a:t>Approval of anti-HER2 therapeutics in the USA</a:t>
              </a:r>
            </a:p>
          </p:txBody>
        </p:sp>
        <p:sp>
          <p:nvSpPr>
            <p:cNvPr id="142" name="Rectangle 141">
              <a:extLst>
                <a:ext uri="{FF2B5EF4-FFF2-40B4-BE49-F238E27FC236}">
                  <a16:creationId xmlns:a16="http://schemas.microsoft.com/office/drawing/2014/main" id="{682024E0-9C43-DB00-1B36-5551F92BDEF2}"/>
                </a:ext>
              </a:extLst>
            </p:cNvPr>
            <p:cNvSpPr/>
            <p:nvPr/>
          </p:nvSpPr>
          <p:spPr>
            <a:xfrm>
              <a:off x="180277" y="5844412"/>
              <a:ext cx="206521" cy="205966"/>
            </a:xfrm>
            <a:prstGeom prst="rect">
              <a:avLst/>
            </a:prstGeom>
            <a:solidFill>
              <a:srgbClr val="FFC000"/>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prstClr val="white"/>
                </a:solidFill>
                <a:effectLst/>
                <a:uLnTx/>
                <a:uFillTx/>
                <a:latin typeface="Calibri"/>
                <a:ea typeface="+mn-ea"/>
                <a:cs typeface="+mn-cs"/>
              </a:endParaRPr>
            </a:p>
          </p:txBody>
        </p:sp>
        <p:sp>
          <p:nvSpPr>
            <p:cNvPr id="143" name="Rectangle 142">
              <a:extLst>
                <a:ext uri="{FF2B5EF4-FFF2-40B4-BE49-F238E27FC236}">
                  <a16:creationId xmlns:a16="http://schemas.microsoft.com/office/drawing/2014/main" id="{8C81BD7A-5222-4BB6-C6E1-4B6F71F47C98}"/>
                </a:ext>
              </a:extLst>
            </p:cNvPr>
            <p:cNvSpPr/>
            <p:nvPr/>
          </p:nvSpPr>
          <p:spPr>
            <a:xfrm>
              <a:off x="1000085" y="5844412"/>
              <a:ext cx="206521" cy="205966"/>
            </a:xfrm>
            <a:prstGeom prst="rect">
              <a:avLst/>
            </a:prstGeom>
            <a:solidFill>
              <a:schemeClr val="accent3"/>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prstClr val="white"/>
                </a:solidFill>
                <a:effectLst/>
                <a:uLnTx/>
                <a:uFillTx/>
                <a:latin typeface="Calibri"/>
                <a:ea typeface="+mn-ea"/>
                <a:cs typeface="+mn-cs"/>
              </a:endParaRPr>
            </a:p>
          </p:txBody>
        </p:sp>
        <p:sp>
          <p:nvSpPr>
            <p:cNvPr id="144" name="Rectangle 143">
              <a:extLst>
                <a:ext uri="{FF2B5EF4-FFF2-40B4-BE49-F238E27FC236}">
                  <a16:creationId xmlns:a16="http://schemas.microsoft.com/office/drawing/2014/main" id="{BB0DF5F7-04DC-F10C-1224-C7D9111E5117}"/>
                </a:ext>
              </a:extLst>
            </p:cNvPr>
            <p:cNvSpPr/>
            <p:nvPr/>
          </p:nvSpPr>
          <p:spPr>
            <a:xfrm>
              <a:off x="1819891" y="5844412"/>
              <a:ext cx="206521" cy="205966"/>
            </a:xfrm>
            <a:prstGeom prst="rect">
              <a:avLst/>
            </a:prstGeom>
            <a:solidFill>
              <a:srgbClr val="FBC9C5"/>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a:ln>
                  <a:noFill/>
                </a:ln>
                <a:solidFill>
                  <a:prstClr val="white"/>
                </a:solidFill>
                <a:effectLst/>
                <a:uLnTx/>
                <a:uFillTx/>
                <a:latin typeface="Calibri"/>
                <a:ea typeface="+mn-ea"/>
                <a:cs typeface="+mn-cs"/>
              </a:endParaRPr>
            </a:p>
          </p:txBody>
        </p:sp>
        <p:sp>
          <p:nvSpPr>
            <p:cNvPr id="145" name="TextBox 144">
              <a:extLst>
                <a:ext uri="{FF2B5EF4-FFF2-40B4-BE49-F238E27FC236}">
                  <a16:creationId xmlns:a16="http://schemas.microsoft.com/office/drawing/2014/main" id="{B729A124-98BB-4DEF-4886-A145E7D4088E}"/>
                </a:ext>
              </a:extLst>
            </p:cNvPr>
            <p:cNvSpPr txBox="1"/>
            <p:nvPr/>
          </p:nvSpPr>
          <p:spPr>
            <a:xfrm>
              <a:off x="397308" y="5781520"/>
              <a:ext cx="442750" cy="337645"/>
            </a:xfrm>
            <a:prstGeom prst="rect">
              <a:avLst/>
            </a:prstGeom>
            <a:noFill/>
            <a:ln>
              <a:solidFill>
                <a:schemeClr val="accent1"/>
              </a:solidFill>
            </a:ln>
          </p:spPr>
          <p:txBody>
            <a:bodyPr wrap="none"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TKI</a:t>
              </a:r>
            </a:p>
          </p:txBody>
        </p:sp>
        <p:sp>
          <p:nvSpPr>
            <p:cNvPr id="146" name="TextBox 145">
              <a:extLst>
                <a:ext uri="{FF2B5EF4-FFF2-40B4-BE49-F238E27FC236}">
                  <a16:creationId xmlns:a16="http://schemas.microsoft.com/office/drawing/2014/main" id="{9DA366E9-E27D-56DE-2E29-611695309D90}"/>
                </a:ext>
              </a:extLst>
            </p:cNvPr>
            <p:cNvSpPr txBox="1"/>
            <p:nvPr/>
          </p:nvSpPr>
          <p:spPr>
            <a:xfrm>
              <a:off x="1206605" y="5781520"/>
              <a:ext cx="574196" cy="337645"/>
            </a:xfrm>
            <a:prstGeom prst="rect">
              <a:avLst/>
            </a:prstGeom>
            <a:noFill/>
            <a:ln>
              <a:solidFill>
                <a:schemeClr val="accent1"/>
              </a:solidFill>
            </a:ln>
          </p:spPr>
          <p:txBody>
            <a:bodyPr wrap="none"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prstClr val="black"/>
                  </a:solidFill>
                  <a:effectLst/>
                  <a:uLnTx/>
                  <a:uFillTx/>
                  <a:latin typeface="Calibri"/>
                  <a:ea typeface="+mn-ea"/>
                  <a:cs typeface="+mn-cs"/>
                </a:rPr>
                <a:t>mAb</a:t>
              </a:r>
              <a:endParaRPr kumimoji="0" lang="en-US" sz="1600" b="0" i="0" u="none" strike="noStrike" kern="1200" cap="none" spc="0" normalizeH="0" baseline="0" noProof="0" dirty="0">
                <a:ln>
                  <a:noFill/>
                </a:ln>
                <a:solidFill>
                  <a:prstClr val="black"/>
                </a:solidFill>
                <a:effectLst/>
                <a:uLnTx/>
                <a:uFillTx/>
                <a:latin typeface="Calibri"/>
                <a:ea typeface="+mn-ea"/>
                <a:cs typeface="+mn-cs"/>
              </a:endParaRPr>
            </a:p>
          </p:txBody>
        </p:sp>
        <p:sp>
          <p:nvSpPr>
            <p:cNvPr id="147" name="TextBox 146">
              <a:extLst>
                <a:ext uri="{FF2B5EF4-FFF2-40B4-BE49-F238E27FC236}">
                  <a16:creationId xmlns:a16="http://schemas.microsoft.com/office/drawing/2014/main" id="{7AE7F48F-E6DC-4A26-1988-B1938FD5A5CD}"/>
                </a:ext>
              </a:extLst>
            </p:cNvPr>
            <p:cNvSpPr txBox="1"/>
            <p:nvPr/>
          </p:nvSpPr>
          <p:spPr>
            <a:xfrm>
              <a:off x="2015902" y="5781520"/>
              <a:ext cx="538930" cy="337645"/>
            </a:xfrm>
            <a:prstGeom prst="rect">
              <a:avLst/>
            </a:prstGeom>
            <a:noFill/>
            <a:ln>
              <a:solidFill>
                <a:schemeClr val="accent1"/>
              </a:solidFill>
            </a:ln>
          </p:spPr>
          <p:txBody>
            <a:bodyPr wrap="none"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ADC</a:t>
              </a:r>
            </a:p>
          </p:txBody>
        </p:sp>
        <p:cxnSp>
          <p:nvCxnSpPr>
            <p:cNvPr id="148" name="Straight Connector 147">
              <a:extLst>
                <a:ext uri="{FF2B5EF4-FFF2-40B4-BE49-F238E27FC236}">
                  <a16:creationId xmlns:a16="http://schemas.microsoft.com/office/drawing/2014/main" id="{7ADC32B5-13CB-8CD9-238B-48A3D1B14E08}"/>
                </a:ext>
              </a:extLst>
            </p:cNvPr>
            <p:cNvCxnSpPr/>
            <p:nvPr/>
          </p:nvCxnSpPr>
          <p:spPr>
            <a:xfrm>
              <a:off x="414169" y="4059175"/>
              <a:ext cx="0" cy="2469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41F2A5AB-7320-E819-E390-E49BF5EE03DE}"/>
                </a:ext>
              </a:extLst>
            </p:cNvPr>
            <p:cNvCxnSpPr/>
            <p:nvPr/>
          </p:nvCxnSpPr>
          <p:spPr>
            <a:xfrm>
              <a:off x="3459126" y="4059175"/>
              <a:ext cx="0" cy="2469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0" name="TextBox 149">
              <a:extLst>
                <a:ext uri="{FF2B5EF4-FFF2-40B4-BE49-F238E27FC236}">
                  <a16:creationId xmlns:a16="http://schemas.microsoft.com/office/drawing/2014/main" id="{D0EC6729-FE1A-D54D-BAEE-E2C4D95E4664}"/>
                </a:ext>
              </a:extLst>
            </p:cNvPr>
            <p:cNvSpPr txBox="1"/>
            <p:nvPr/>
          </p:nvSpPr>
          <p:spPr>
            <a:xfrm>
              <a:off x="4291039" y="3220771"/>
              <a:ext cx="1647247" cy="276255"/>
            </a:xfrm>
            <a:prstGeom prst="rect">
              <a:avLst/>
            </a:prstGeom>
            <a:solidFill>
              <a:schemeClr val="accent3"/>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Trastuzumab (</a:t>
              </a:r>
              <a:r>
                <a:rPr kumimoji="0" lang="en-US" sz="1200" b="1" i="0" u="none" strike="noStrike" kern="1200" cap="none" spc="0" normalizeH="0" baseline="0" noProof="0" dirty="0" err="1">
                  <a:ln>
                    <a:noFill/>
                  </a:ln>
                  <a:solidFill>
                    <a:prstClr val="white"/>
                  </a:solidFill>
                  <a:effectLst/>
                  <a:uLnTx/>
                  <a:uFillTx/>
                  <a:latin typeface="Calibri"/>
                  <a:ea typeface="+mn-ea"/>
                  <a:cs typeface="+mn-cs"/>
                </a:rPr>
                <a:t>mG</a:t>
              </a:r>
              <a:r>
                <a:rPr kumimoji="0" lang="en-US" sz="1200" b="1" i="0" u="none" strike="noStrike" kern="1200" cap="none" spc="0" normalizeH="0" baseline="0" noProof="0" dirty="0">
                  <a:ln>
                    <a:noFill/>
                  </a:ln>
                  <a:solidFill>
                    <a:prstClr val="white"/>
                  </a:solidFill>
                  <a:effectLst/>
                  <a:uLnTx/>
                  <a:uFillTx/>
                  <a:latin typeface="Calibri"/>
                  <a:ea typeface="+mn-ea"/>
                  <a:cs typeface="+mn-cs"/>
                </a:rPr>
                <a:t>/GEJ)</a:t>
              </a:r>
            </a:p>
          </p:txBody>
        </p:sp>
        <p:cxnSp>
          <p:nvCxnSpPr>
            <p:cNvPr id="151" name="Straight Connector 150">
              <a:extLst>
                <a:ext uri="{FF2B5EF4-FFF2-40B4-BE49-F238E27FC236}">
                  <a16:creationId xmlns:a16="http://schemas.microsoft.com/office/drawing/2014/main" id="{EBB4E4C2-5FBE-3CBC-B49B-69BE2C2B1EC6}"/>
                </a:ext>
              </a:extLst>
            </p:cNvPr>
            <p:cNvCxnSpPr/>
            <p:nvPr/>
          </p:nvCxnSpPr>
          <p:spPr>
            <a:xfrm>
              <a:off x="5118939" y="3467044"/>
              <a:ext cx="0" cy="2469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a:extLst>
                <a:ext uri="{FF2B5EF4-FFF2-40B4-BE49-F238E27FC236}">
                  <a16:creationId xmlns:a16="http://schemas.microsoft.com/office/drawing/2014/main" id="{53BD20DB-5EA1-8240-3040-D725A00B20E4}"/>
                </a:ext>
              </a:extLst>
            </p:cNvPr>
            <p:cNvCxnSpPr/>
            <p:nvPr/>
          </p:nvCxnSpPr>
          <p:spPr>
            <a:xfrm>
              <a:off x="3900778" y="2950909"/>
              <a:ext cx="0" cy="763120"/>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a:extLst>
                <a:ext uri="{FF2B5EF4-FFF2-40B4-BE49-F238E27FC236}">
                  <a16:creationId xmlns:a16="http://schemas.microsoft.com/office/drawing/2014/main" id="{EB08C684-E54D-6BEA-F023-56786E6787AA}"/>
                </a:ext>
              </a:extLst>
            </p:cNvPr>
            <p:cNvCxnSpPr/>
            <p:nvPr/>
          </p:nvCxnSpPr>
          <p:spPr>
            <a:xfrm>
              <a:off x="5834678" y="4059175"/>
              <a:ext cx="0" cy="2469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a:extLst>
                <a:ext uri="{FF2B5EF4-FFF2-40B4-BE49-F238E27FC236}">
                  <a16:creationId xmlns:a16="http://schemas.microsoft.com/office/drawing/2014/main" id="{C60E5016-062B-9CB5-97E4-64B89D3D250D}"/>
                </a:ext>
              </a:extLst>
            </p:cNvPr>
            <p:cNvCxnSpPr/>
            <p:nvPr/>
          </p:nvCxnSpPr>
          <p:spPr>
            <a:xfrm>
              <a:off x="6370543" y="4059175"/>
              <a:ext cx="0" cy="791619"/>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5" name="TextBox 154">
              <a:extLst>
                <a:ext uri="{FF2B5EF4-FFF2-40B4-BE49-F238E27FC236}">
                  <a16:creationId xmlns:a16="http://schemas.microsoft.com/office/drawing/2014/main" id="{19A07BBD-AAD6-20C2-EDBE-114C1AE26F66}"/>
                </a:ext>
              </a:extLst>
            </p:cNvPr>
            <p:cNvSpPr txBox="1"/>
            <p:nvPr/>
          </p:nvSpPr>
          <p:spPr>
            <a:xfrm>
              <a:off x="6310912" y="4843383"/>
              <a:ext cx="1736309" cy="276255"/>
            </a:xfrm>
            <a:prstGeom prst="rect">
              <a:avLst/>
            </a:prstGeom>
            <a:solidFill>
              <a:schemeClr val="accent3"/>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Calibri"/>
                  <a:ea typeface="+mn-ea"/>
                  <a:cs typeface="+mn-cs"/>
                </a:rPr>
                <a:t>Pertuzumab</a:t>
              </a:r>
              <a:r>
                <a:rPr kumimoji="0" lang="en-US" sz="1200" b="1" i="0" u="none" strike="noStrike" kern="1200" cap="none" spc="0" normalizeH="0" baseline="0" noProof="0" dirty="0">
                  <a:ln>
                    <a:noFill/>
                  </a:ln>
                  <a:solidFill>
                    <a:prstClr val="white"/>
                  </a:solidFill>
                  <a:effectLst/>
                  <a:uLnTx/>
                  <a:uFillTx/>
                  <a:latin typeface="Calibri"/>
                  <a:ea typeface="+mn-ea"/>
                  <a:cs typeface="+mn-cs"/>
                </a:rPr>
                <a:t> (</a:t>
              </a:r>
              <a:r>
                <a:rPr kumimoji="0" lang="en-US" sz="1200" b="1" i="0" u="none" strike="noStrike" kern="1200" cap="none" spc="0" normalizeH="0" baseline="0" noProof="0" dirty="0" err="1">
                  <a:ln>
                    <a:noFill/>
                  </a:ln>
                  <a:solidFill>
                    <a:prstClr val="white"/>
                  </a:solidFill>
                  <a:effectLst/>
                  <a:uLnTx/>
                  <a:uFillTx/>
                  <a:latin typeface="Calibri"/>
                  <a:ea typeface="+mn-ea"/>
                  <a:cs typeface="+mn-cs"/>
                </a:rPr>
                <a:t>neoadj</a:t>
              </a:r>
              <a:r>
                <a:rPr kumimoji="0" lang="en-US" sz="1200" b="1" i="0" u="none" strike="noStrike" kern="1200" cap="none" spc="0" normalizeH="0" baseline="0" noProof="0" dirty="0">
                  <a:ln>
                    <a:noFill/>
                  </a:ln>
                  <a:solidFill>
                    <a:prstClr val="white"/>
                  </a:solidFill>
                  <a:effectLst/>
                  <a:uLnTx/>
                  <a:uFillTx/>
                  <a:latin typeface="Calibri"/>
                  <a:ea typeface="+mn-ea"/>
                  <a:cs typeface="+mn-cs"/>
                </a:rPr>
                <a:t> BC)</a:t>
              </a:r>
            </a:p>
          </p:txBody>
        </p:sp>
        <p:cxnSp>
          <p:nvCxnSpPr>
            <p:cNvPr id="156" name="Straight Connector 155">
              <a:extLst>
                <a:ext uri="{FF2B5EF4-FFF2-40B4-BE49-F238E27FC236}">
                  <a16:creationId xmlns:a16="http://schemas.microsoft.com/office/drawing/2014/main" id="{5FD54846-E039-13BB-DA3B-AF04D7088699}"/>
                </a:ext>
              </a:extLst>
            </p:cNvPr>
            <p:cNvCxnSpPr/>
            <p:nvPr/>
          </p:nvCxnSpPr>
          <p:spPr>
            <a:xfrm>
              <a:off x="6268943" y="4059175"/>
              <a:ext cx="0" cy="13425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a:extLst>
                <a:ext uri="{FF2B5EF4-FFF2-40B4-BE49-F238E27FC236}">
                  <a16:creationId xmlns:a16="http://schemas.microsoft.com/office/drawing/2014/main" id="{919C1CE3-CB85-A972-D4AE-B0580183F8E2}"/>
                </a:ext>
              </a:extLst>
            </p:cNvPr>
            <p:cNvCxnSpPr/>
            <p:nvPr/>
          </p:nvCxnSpPr>
          <p:spPr>
            <a:xfrm>
              <a:off x="7930179" y="4059175"/>
              <a:ext cx="0" cy="2469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58" name="TextBox 157">
              <a:extLst>
                <a:ext uri="{FF2B5EF4-FFF2-40B4-BE49-F238E27FC236}">
                  <a16:creationId xmlns:a16="http://schemas.microsoft.com/office/drawing/2014/main" id="{67998C37-DBF9-C39A-05FA-B04D7BB18F21}"/>
                </a:ext>
              </a:extLst>
            </p:cNvPr>
            <p:cNvSpPr txBox="1"/>
            <p:nvPr/>
          </p:nvSpPr>
          <p:spPr>
            <a:xfrm>
              <a:off x="6963165" y="3220771"/>
              <a:ext cx="1317990" cy="276255"/>
            </a:xfrm>
            <a:prstGeom prst="rect">
              <a:avLst/>
            </a:prstGeom>
            <a:solidFill>
              <a:srgbClr val="FFC000"/>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Neratinib (adj BC)</a:t>
              </a:r>
            </a:p>
          </p:txBody>
        </p:sp>
        <p:cxnSp>
          <p:nvCxnSpPr>
            <p:cNvPr id="159" name="Straight Connector 158">
              <a:extLst>
                <a:ext uri="{FF2B5EF4-FFF2-40B4-BE49-F238E27FC236}">
                  <a16:creationId xmlns:a16="http://schemas.microsoft.com/office/drawing/2014/main" id="{132BBD95-33FB-6BEF-1BE4-CBF916A8D72E}"/>
                </a:ext>
              </a:extLst>
            </p:cNvPr>
            <p:cNvCxnSpPr/>
            <p:nvPr/>
          </p:nvCxnSpPr>
          <p:spPr>
            <a:xfrm>
              <a:off x="7777780" y="3467044"/>
              <a:ext cx="0" cy="2469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62C79E58-421A-B0A4-84D9-8DFD72F65571}"/>
                </a:ext>
              </a:extLst>
            </p:cNvPr>
            <p:cNvCxnSpPr/>
            <p:nvPr/>
          </p:nvCxnSpPr>
          <p:spPr>
            <a:xfrm>
              <a:off x="9092039" y="3467044"/>
              <a:ext cx="0" cy="2469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1" name="TextBox 160">
              <a:extLst>
                <a:ext uri="{FF2B5EF4-FFF2-40B4-BE49-F238E27FC236}">
                  <a16:creationId xmlns:a16="http://schemas.microsoft.com/office/drawing/2014/main" id="{48C0343E-5900-431A-F009-2614EBE914C8}"/>
                </a:ext>
              </a:extLst>
            </p:cNvPr>
            <p:cNvSpPr txBox="1"/>
            <p:nvPr/>
          </p:nvSpPr>
          <p:spPr>
            <a:xfrm>
              <a:off x="8878879" y="2630406"/>
              <a:ext cx="1218603" cy="276255"/>
            </a:xfrm>
            <a:prstGeom prst="rect">
              <a:avLst/>
            </a:prstGeom>
            <a:solidFill>
              <a:srgbClr val="FFC000"/>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Neratinib (MBC)</a:t>
              </a:r>
            </a:p>
          </p:txBody>
        </p:sp>
        <p:cxnSp>
          <p:nvCxnSpPr>
            <p:cNvPr id="162" name="Straight Connector 161">
              <a:extLst>
                <a:ext uri="{FF2B5EF4-FFF2-40B4-BE49-F238E27FC236}">
                  <a16:creationId xmlns:a16="http://schemas.microsoft.com/office/drawing/2014/main" id="{A5A2C7B1-CB8B-747E-C329-207AA1CA1B74}"/>
                </a:ext>
              </a:extLst>
            </p:cNvPr>
            <p:cNvCxnSpPr/>
            <p:nvPr/>
          </p:nvCxnSpPr>
          <p:spPr>
            <a:xfrm>
              <a:off x="9244439" y="2938243"/>
              <a:ext cx="0" cy="775786"/>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3" name="TextBox 162">
              <a:extLst>
                <a:ext uri="{FF2B5EF4-FFF2-40B4-BE49-F238E27FC236}">
                  <a16:creationId xmlns:a16="http://schemas.microsoft.com/office/drawing/2014/main" id="{9734B247-9435-7C12-1AA8-5A19D8E1908F}"/>
                </a:ext>
              </a:extLst>
            </p:cNvPr>
            <p:cNvSpPr txBox="1"/>
            <p:nvPr/>
          </p:nvSpPr>
          <p:spPr>
            <a:xfrm>
              <a:off x="8537541" y="3130671"/>
              <a:ext cx="796655" cy="470811"/>
            </a:xfrm>
            <a:prstGeom prst="rect">
              <a:avLst/>
            </a:prstGeom>
            <a:solidFill>
              <a:srgbClr val="FFC000"/>
            </a:solidFill>
            <a:ln w="38100">
              <a:solidFill>
                <a:schemeClr val="accent1"/>
              </a:solidFill>
            </a:ln>
          </p:spPr>
          <p:txBody>
            <a:bodyPr wrap="squar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Tucatinib (MBC)</a:t>
              </a:r>
            </a:p>
          </p:txBody>
        </p:sp>
        <p:cxnSp>
          <p:nvCxnSpPr>
            <p:cNvPr id="164" name="Straight Connector 163">
              <a:extLst>
                <a:ext uri="{FF2B5EF4-FFF2-40B4-BE49-F238E27FC236}">
                  <a16:creationId xmlns:a16="http://schemas.microsoft.com/office/drawing/2014/main" id="{F6F418A6-4671-03ED-371E-6DD311640DFE}"/>
                </a:ext>
              </a:extLst>
            </p:cNvPr>
            <p:cNvCxnSpPr/>
            <p:nvPr/>
          </p:nvCxnSpPr>
          <p:spPr>
            <a:xfrm>
              <a:off x="9370590" y="4059175"/>
              <a:ext cx="0" cy="2469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5" name="Straight Connector 164">
              <a:extLst>
                <a:ext uri="{FF2B5EF4-FFF2-40B4-BE49-F238E27FC236}">
                  <a16:creationId xmlns:a16="http://schemas.microsoft.com/office/drawing/2014/main" id="{CB95ED05-9D18-E679-C175-FF0621A28C63}"/>
                </a:ext>
              </a:extLst>
            </p:cNvPr>
            <p:cNvCxnSpPr/>
            <p:nvPr/>
          </p:nvCxnSpPr>
          <p:spPr>
            <a:xfrm>
              <a:off x="8567953" y="4059175"/>
              <a:ext cx="0" cy="13425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66" name="TextBox 165">
              <a:extLst>
                <a:ext uri="{FF2B5EF4-FFF2-40B4-BE49-F238E27FC236}">
                  <a16:creationId xmlns:a16="http://schemas.microsoft.com/office/drawing/2014/main" id="{EF747B1E-0E2B-1DA4-0A0D-B303B7CED76D}"/>
                </a:ext>
              </a:extLst>
            </p:cNvPr>
            <p:cNvSpPr txBox="1"/>
            <p:nvPr/>
          </p:nvSpPr>
          <p:spPr>
            <a:xfrm>
              <a:off x="7493927" y="5411456"/>
              <a:ext cx="1142364" cy="276255"/>
            </a:xfrm>
            <a:prstGeom prst="rect">
              <a:avLst/>
            </a:prstGeom>
            <a:solidFill>
              <a:srgbClr val="FBC9C5"/>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T-DM1 (adj BC)</a:t>
              </a:r>
            </a:p>
          </p:txBody>
        </p:sp>
        <p:sp>
          <p:nvSpPr>
            <p:cNvPr id="167" name="TextBox 166">
              <a:extLst>
                <a:ext uri="{FF2B5EF4-FFF2-40B4-BE49-F238E27FC236}">
                  <a16:creationId xmlns:a16="http://schemas.microsoft.com/office/drawing/2014/main" id="{F266F7F2-153B-C986-3D86-C90A40E116FE}"/>
                </a:ext>
              </a:extLst>
            </p:cNvPr>
            <p:cNvSpPr txBox="1"/>
            <p:nvPr/>
          </p:nvSpPr>
          <p:spPr>
            <a:xfrm>
              <a:off x="7704352" y="5880094"/>
              <a:ext cx="1170320" cy="276255"/>
            </a:xfrm>
            <a:prstGeom prst="rect">
              <a:avLst/>
            </a:prstGeom>
            <a:solidFill>
              <a:srgbClr val="FBC9C5"/>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a:t>
              </a:r>
              <a:r>
                <a:rPr kumimoji="0" lang="en-US" sz="1200" b="1" i="0" u="none" strike="noStrike" kern="1200" cap="none" spc="0" normalizeH="0" baseline="0" noProof="0" dirty="0" err="1">
                  <a:ln>
                    <a:noFill/>
                  </a:ln>
                  <a:solidFill>
                    <a:prstClr val="black"/>
                  </a:solidFill>
                  <a:effectLst/>
                  <a:uLnTx/>
                  <a:uFillTx/>
                  <a:latin typeface="Calibri"/>
                  <a:ea typeface="+mn-ea"/>
                  <a:cs typeface="+mn-cs"/>
                </a:rPr>
                <a:t>DXd</a:t>
              </a:r>
              <a:r>
                <a:rPr kumimoji="0" lang="en-US" sz="1200" b="1" i="0" u="none" strike="noStrike" kern="1200" cap="none" spc="0" normalizeH="0" baseline="0" noProof="0" dirty="0">
                  <a:ln>
                    <a:noFill/>
                  </a:ln>
                  <a:solidFill>
                    <a:prstClr val="black"/>
                  </a:solidFill>
                  <a:effectLst/>
                  <a:uLnTx/>
                  <a:uFillTx/>
                  <a:latin typeface="Calibri"/>
                  <a:ea typeface="+mn-ea"/>
                  <a:cs typeface="+mn-cs"/>
                </a:rPr>
                <a:t> (3L MBC)</a:t>
              </a:r>
            </a:p>
          </p:txBody>
        </p:sp>
        <p:cxnSp>
          <p:nvCxnSpPr>
            <p:cNvPr id="168" name="Straight Connector 167">
              <a:extLst>
                <a:ext uri="{FF2B5EF4-FFF2-40B4-BE49-F238E27FC236}">
                  <a16:creationId xmlns:a16="http://schemas.microsoft.com/office/drawing/2014/main" id="{0CAFC0AF-B542-854C-02C1-447B9B9C97DE}"/>
                </a:ext>
              </a:extLst>
            </p:cNvPr>
            <p:cNvCxnSpPr/>
            <p:nvPr/>
          </p:nvCxnSpPr>
          <p:spPr>
            <a:xfrm>
              <a:off x="8684406" y="4059175"/>
              <a:ext cx="0" cy="1811223"/>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69" name="Straight Connector 168">
              <a:extLst>
                <a:ext uri="{FF2B5EF4-FFF2-40B4-BE49-F238E27FC236}">
                  <a16:creationId xmlns:a16="http://schemas.microsoft.com/office/drawing/2014/main" id="{ACB455C2-CCED-CCDD-EB00-90151D1F30CC}"/>
                </a:ext>
              </a:extLst>
            </p:cNvPr>
            <p:cNvCxnSpPr/>
            <p:nvPr/>
          </p:nvCxnSpPr>
          <p:spPr>
            <a:xfrm>
              <a:off x="9971905" y="4059175"/>
              <a:ext cx="0" cy="13425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0" name="TextBox 169">
              <a:extLst>
                <a:ext uri="{FF2B5EF4-FFF2-40B4-BE49-F238E27FC236}">
                  <a16:creationId xmlns:a16="http://schemas.microsoft.com/office/drawing/2014/main" id="{9DED6867-22F9-CCFC-377C-AB43AD6EFB23}"/>
                </a:ext>
              </a:extLst>
            </p:cNvPr>
            <p:cNvSpPr txBox="1"/>
            <p:nvPr/>
          </p:nvSpPr>
          <p:spPr>
            <a:xfrm>
              <a:off x="8846797" y="5411456"/>
              <a:ext cx="1170320" cy="276255"/>
            </a:xfrm>
            <a:prstGeom prst="rect">
              <a:avLst/>
            </a:prstGeom>
            <a:solidFill>
              <a:srgbClr val="FBC9C5"/>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a:t>
              </a:r>
              <a:r>
                <a:rPr kumimoji="0" lang="en-US" sz="1200" b="1" i="0" u="none" strike="noStrike" kern="1200" cap="none" spc="0" normalizeH="0" baseline="0" noProof="0" dirty="0" err="1">
                  <a:ln>
                    <a:noFill/>
                  </a:ln>
                  <a:solidFill>
                    <a:prstClr val="black"/>
                  </a:solidFill>
                  <a:effectLst/>
                  <a:uLnTx/>
                  <a:uFillTx/>
                  <a:latin typeface="Calibri"/>
                  <a:ea typeface="+mn-ea"/>
                  <a:cs typeface="+mn-cs"/>
                </a:rPr>
                <a:t>DXd</a:t>
              </a:r>
              <a:r>
                <a:rPr kumimoji="0" lang="en-US" sz="1200" b="1" i="0" u="none" strike="noStrike" kern="1200" cap="none" spc="0" normalizeH="0" baseline="0" noProof="0" dirty="0">
                  <a:ln>
                    <a:noFill/>
                  </a:ln>
                  <a:solidFill>
                    <a:prstClr val="black"/>
                  </a:solidFill>
                  <a:effectLst/>
                  <a:uLnTx/>
                  <a:uFillTx/>
                  <a:latin typeface="Calibri"/>
                  <a:ea typeface="+mn-ea"/>
                  <a:cs typeface="+mn-cs"/>
                </a:rPr>
                <a:t> (2L MBC)</a:t>
              </a:r>
            </a:p>
          </p:txBody>
        </p:sp>
        <p:cxnSp>
          <p:nvCxnSpPr>
            <p:cNvPr id="171" name="Straight Connector 170">
              <a:extLst>
                <a:ext uri="{FF2B5EF4-FFF2-40B4-BE49-F238E27FC236}">
                  <a16:creationId xmlns:a16="http://schemas.microsoft.com/office/drawing/2014/main" id="{CB439345-EDC2-BA32-EB55-F5CD9CCC79BD}"/>
                </a:ext>
              </a:extLst>
            </p:cNvPr>
            <p:cNvCxnSpPr/>
            <p:nvPr/>
          </p:nvCxnSpPr>
          <p:spPr>
            <a:xfrm>
              <a:off x="10027951" y="4078174"/>
              <a:ext cx="0" cy="179222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2" name="TextBox 171">
              <a:extLst>
                <a:ext uri="{FF2B5EF4-FFF2-40B4-BE49-F238E27FC236}">
                  <a16:creationId xmlns:a16="http://schemas.microsoft.com/office/drawing/2014/main" id="{1F7944F6-A993-E67D-6942-D9CB1EF819F4}"/>
                </a:ext>
              </a:extLst>
            </p:cNvPr>
            <p:cNvSpPr txBox="1"/>
            <p:nvPr/>
          </p:nvSpPr>
          <p:spPr>
            <a:xfrm>
              <a:off x="8741333" y="4541441"/>
              <a:ext cx="1328806" cy="828765"/>
            </a:xfrm>
            <a:prstGeom prst="rect">
              <a:avLst/>
            </a:prstGeom>
            <a:solidFill>
              <a:schemeClr val="accent3"/>
            </a:solidFill>
            <a:ln w="38100">
              <a:solidFill>
                <a:schemeClr val="accent1"/>
              </a:solidFill>
            </a:ln>
          </p:spPr>
          <p:txBody>
            <a:bodyPr wrap="square" lIns="30480" rIns="30480"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Pertuzumab–</a:t>
              </a:r>
            </a:p>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trastuzumab–</a:t>
              </a:r>
              <a:br>
                <a:rPr kumimoji="0" lang="en-US" sz="1200" b="1" i="0" u="none" strike="noStrike" kern="1200" cap="none" spc="0" normalizeH="0" baseline="0" noProof="0" dirty="0">
                  <a:ln>
                    <a:noFill/>
                  </a:ln>
                  <a:solidFill>
                    <a:prstClr val="white"/>
                  </a:solidFill>
                  <a:effectLst/>
                  <a:uLnTx/>
                  <a:uFillTx/>
                  <a:latin typeface="Calibri"/>
                  <a:ea typeface="+mn-ea"/>
                  <a:cs typeface="+mn-cs"/>
                </a:rPr>
              </a:br>
              <a:r>
                <a:rPr kumimoji="0" lang="en-US" sz="1200" b="1" i="0" u="none" strike="noStrike" kern="1200" cap="none" spc="0" normalizeH="0" baseline="0" noProof="0" dirty="0">
                  <a:ln>
                    <a:noFill/>
                  </a:ln>
                  <a:solidFill>
                    <a:prstClr val="white"/>
                  </a:solidFill>
                  <a:effectLst/>
                  <a:uLnTx/>
                  <a:uFillTx/>
                  <a:latin typeface="Calibri"/>
                  <a:ea typeface="+mn-ea"/>
                  <a:cs typeface="+mn-cs"/>
                </a:rPr>
                <a:t>hyaluronidase-</a:t>
              </a:r>
              <a:r>
                <a:rPr kumimoji="0" lang="en-US" sz="1200" b="1" i="0" u="none" strike="noStrike" kern="1200" cap="none" spc="0" normalizeH="0" baseline="0" noProof="0" dirty="0" err="1">
                  <a:ln>
                    <a:noFill/>
                  </a:ln>
                  <a:solidFill>
                    <a:prstClr val="white"/>
                  </a:solidFill>
                  <a:effectLst/>
                  <a:uLnTx/>
                  <a:uFillTx/>
                  <a:latin typeface="Calibri"/>
                  <a:ea typeface="+mn-ea"/>
                  <a:cs typeface="+mn-cs"/>
                </a:rPr>
                <a:t>zzxf</a:t>
              </a:r>
              <a:r>
                <a:rPr kumimoji="0" lang="en-US" sz="1200" b="1" i="0" u="none" strike="noStrike" kern="1200" cap="none" spc="0" normalizeH="0" baseline="0" noProof="0" dirty="0">
                  <a:ln>
                    <a:noFill/>
                  </a:ln>
                  <a:solidFill>
                    <a:prstClr val="white"/>
                  </a:solidFill>
                  <a:effectLst/>
                  <a:uLnTx/>
                  <a:uFillTx/>
                  <a:latin typeface="Calibri"/>
                  <a:ea typeface="+mn-ea"/>
                  <a:cs typeface="+mn-cs"/>
                </a:rPr>
                <a:t> (MBC, adj BC) </a:t>
              </a:r>
            </a:p>
          </p:txBody>
        </p:sp>
        <p:sp>
          <p:nvSpPr>
            <p:cNvPr id="173" name="TextBox 172">
              <a:extLst>
                <a:ext uri="{FF2B5EF4-FFF2-40B4-BE49-F238E27FC236}">
                  <a16:creationId xmlns:a16="http://schemas.microsoft.com/office/drawing/2014/main" id="{A923FC00-6B74-82F3-2E2F-E62FE3D0521F}"/>
                </a:ext>
              </a:extLst>
            </p:cNvPr>
            <p:cNvSpPr txBox="1"/>
            <p:nvPr/>
          </p:nvSpPr>
          <p:spPr>
            <a:xfrm>
              <a:off x="147908" y="4239916"/>
              <a:ext cx="1437253" cy="276255"/>
            </a:xfrm>
            <a:prstGeom prst="rect">
              <a:avLst/>
            </a:prstGeom>
            <a:solidFill>
              <a:schemeClr val="accent3"/>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Trastuzumab (MBC)</a:t>
              </a:r>
            </a:p>
          </p:txBody>
        </p:sp>
        <p:sp>
          <p:nvSpPr>
            <p:cNvPr id="174" name="TextBox 173">
              <a:extLst>
                <a:ext uri="{FF2B5EF4-FFF2-40B4-BE49-F238E27FC236}">
                  <a16:creationId xmlns:a16="http://schemas.microsoft.com/office/drawing/2014/main" id="{8A2D309E-51CA-0ACB-3198-F019CEBB4AB8}"/>
                </a:ext>
              </a:extLst>
            </p:cNvPr>
            <p:cNvSpPr txBox="1"/>
            <p:nvPr/>
          </p:nvSpPr>
          <p:spPr>
            <a:xfrm>
              <a:off x="2692879" y="4239916"/>
              <a:ext cx="1536639" cy="276255"/>
            </a:xfrm>
            <a:prstGeom prst="rect">
              <a:avLst/>
            </a:prstGeom>
            <a:solidFill>
              <a:schemeClr val="accent3"/>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Trastuzumab (adj BC)</a:t>
              </a:r>
            </a:p>
          </p:txBody>
        </p:sp>
        <p:sp>
          <p:nvSpPr>
            <p:cNvPr id="175" name="TextBox 174">
              <a:extLst>
                <a:ext uri="{FF2B5EF4-FFF2-40B4-BE49-F238E27FC236}">
                  <a16:creationId xmlns:a16="http://schemas.microsoft.com/office/drawing/2014/main" id="{4DE1656A-125D-0492-D467-C698245001FF}"/>
                </a:ext>
              </a:extLst>
            </p:cNvPr>
            <p:cNvSpPr txBox="1"/>
            <p:nvPr/>
          </p:nvSpPr>
          <p:spPr>
            <a:xfrm>
              <a:off x="4816267" y="4239916"/>
              <a:ext cx="1393267" cy="276255"/>
            </a:xfrm>
            <a:prstGeom prst="rect">
              <a:avLst/>
            </a:prstGeom>
            <a:solidFill>
              <a:schemeClr val="accent3"/>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Pertuzumab (MBC)</a:t>
              </a:r>
            </a:p>
          </p:txBody>
        </p:sp>
        <p:sp>
          <p:nvSpPr>
            <p:cNvPr id="176" name="TextBox 175">
              <a:extLst>
                <a:ext uri="{FF2B5EF4-FFF2-40B4-BE49-F238E27FC236}">
                  <a16:creationId xmlns:a16="http://schemas.microsoft.com/office/drawing/2014/main" id="{BC7D8143-B72B-D798-D329-0114DDB09E02}"/>
                </a:ext>
              </a:extLst>
            </p:cNvPr>
            <p:cNvSpPr txBox="1"/>
            <p:nvPr/>
          </p:nvSpPr>
          <p:spPr>
            <a:xfrm>
              <a:off x="7033526" y="4239916"/>
              <a:ext cx="1492653" cy="276255"/>
            </a:xfrm>
            <a:prstGeom prst="rect">
              <a:avLst/>
            </a:prstGeom>
            <a:solidFill>
              <a:schemeClr val="accent3"/>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white"/>
                  </a:solidFill>
                  <a:effectLst/>
                  <a:uLnTx/>
                  <a:uFillTx/>
                  <a:latin typeface="Calibri"/>
                  <a:ea typeface="+mn-ea"/>
                  <a:cs typeface="+mn-cs"/>
                </a:rPr>
                <a:t>Pertuzumab</a:t>
              </a:r>
              <a:r>
                <a:rPr kumimoji="0" lang="en-US" sz="1200" b="1" i="0" u="none" strike="noStrike" kern="1200" cap="none" spc="0" normalizeH="0" baseline="0" noProof="0" dirty="0">
                  <a:ln>
                    <a:noFill/>
                  </a:ln>
                  <a:solidFill>
                    <a:prstClr val="white"/>
                  </a:solidFill>
                  <a:effectLst/>
                  <a:uLnTx/>
                  <a:uFillTx/>
                  <a:latin typeface="Calibri"/>
                  <a:ea typeface="+mn-ea"/>
                  <a:cs typeface="+mn-cs"/>
                </a:rPr>
                <a:t> (adj BC)</a:t>
              </a:r>
            </a:p>
          </p:txBody>
        </p:sp>
        <p:cxnSp>
          <p:nvCxnSpPr>
            <p:cNvPr id="177" name="Straight Connector 176">
              <a:extLst>
                <a:ext uri="{FF2B5EF4-FFF2-40B4-BE49-F238E27FC236}">
                  <a16:creationId xmlns:a16="http://schemas.microsoft.com/office/drawing/2014/main" id="{89612AD0-EF07-5BD7-F284-9B4DA72DADFB}"/>
                </a:ext>
              </a:extLst>
            </p:cNvPr>
            <p:cNvCxnSpPr/>
            <p:nvPr/>
          </p:nvCxnSpPr>
          <p:spPr>
            <a:xfrm>
              <a:off x="10093826" y="4059175"/>
              <a:ext cx="0" cy="13425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78" name="TextBox 177">
              <a:extLst>
                <a:ext uri="{FF2B5EF4-FFF2-40B4-BE49-F238E27FC236}">
                  <a16:creationId xmlns:a16="http://schemas.microsoft.com/office/drawing/2014/main" id="{0E0CC112-5DD3-8052-25ED-17BD6BEC360B}"/>
                </a:ext>
              </a:extLst>
            </p:cNvPr>
            <p:cNvSpPr txBox="1"/>
            <p:nvPr/>
          </p:nvSpPr>
          <p:spPr>
            <a:xfrm>
              <a:off x="9159053" y="4248946"/>
              <a:ext cx="1615293" cy="282487"/>
            </a:xfrm>
            <a:prstGeom prst="rect">
              <a:avLst/>
            </a:prstGeom>
            <a:solidFill>
              <a:schemeClr val="accent3"/>
            </a:solidFill>
            <a:ln w="38100">
              <a:solidFill>
                <a:schemeClr val="accent1"/>
              </a:solidFill>
            </a:ln>
          </p:spPr>
          <p:txBody>
            <a:bodyPr wrap="squar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Margetuximab (MBC)</a:t>
              </a:r>
            </a:p>
          </p:txBody>
        </p:sp>
        <p:cxnSp>
          <p:nvCxnSpPr>
            <p:cNvPr id="179" name="Straight Connector 178">
              <a:extLst>
                <a:ext uri="{FF2B5EF4-FFF2-40B4-BE49-F238E27FC236}">
                  <a16:creationId xmlns:a16="http://schemas.microsoft.com/office/drawing/2014/main" id="{3E8287E8-6716-AD1B-BFD4-B8A697CFBFAB}"/>
                </a:ext>
              </a:extLst>
            </p:cNvPr>
            <p:cNvCxnSpPr/>
            <p:nvPr/>
          </p:nvCxnSpPr>
          <p:spPr>
            <a:xfrm>
              <a:off x="9758112" y="3467044"/>
              <a:ext cx="0" cy="246985"/>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180" name="Straight Connector 179">
              <a:extLst>
                <a:ext uri="{FF2B5EF4-FFF2-40B4-BE49-F238E27FC236}">
                  <a16:creationId xmlns:a16="http://schemas.microsoft.com/office/drawing/2014/main" id="{01684A26-A048-98FB-06F4-A2314062E6ED}"/>
                </a:ext>
              </a:extLst>
            </p:cNvPr>
            <p:cNvCxnSpPr/>
            <p:nvPr/>
          </p:nvCxnSpPr>
          <p:spPr>
            <a:xfrm>
              <a:off x="10477704" y="2938243"/>
              <a:ext cx="0" cy="775786"/>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1" name="TextBox 180">
              <a:extLst>
                <a:ext uri="{FF2B5EF4-FFF2-40B4-BE49-F238E27FC236}">
                  <a16:creationId xmlns:a16="http://schemas.microsoft.com/office/drawing/2014/main" id="{5683FD65-4F44-32E8-362B-1C8B54B82556}"/>
                </a:ext>
              </a:extLst>
            </p:cNvPr>
            <p:cNvSpPr txBox="1"/>
            <p:nvPr/>
          </p:nvSpPr>
          <p:spPr>
            <a:xfrm>
              <a:off x="9383845" y="3142005"/>
              <a:ext cx="830051" cy="470811"/>
            </a:xfrm>
            <a:prstGeom prst="rect">
              <a:avLst/>
            </a:prstGeom>
            <a:solidFill>
              <a:srgbClr val="FBC9C5"/>
            </a:solidFill>
            <a:ln w="38100">
              <a:solidFill>
                <a:schemeClr val="accent1"/>
              </a:solidFill>
            </a:ln>
          </p:spPr>
          <p:txBody>
            <a:bodyPr wrap="squar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a:ea typeface="+mn-ea"/>
                  <a:cs typeface="+mn-cs"/>
                </a:rPr>
                <a:t>T-</a:t>
              </a:r>
              <a:r>
                <a:rPr kumimoji="0" lang="en-US" sz="1200" b="1" i="0" u="none" strike="noStrike" kern="1200" cap="none" spc="0" normalizeH="0" baseline="0" noProof="0" dirty="0" err="1">
                  <a:ln>
                    <a:noFill/>
                  </a:ln>
                  <a:solidFill>
                    <a:prstClr val="black"/>
                  </a:solidFill>
                  <a:effectLst/>
                  <a:uLnTx/>
                  <a:uFillTx/>
                  <a:latin typeface="Calibri"/>
                  <a:ea typeface="+mn-ea"/>
                  <a:cs typeface="+mn-cs"/>
                </a:rPr>
                <a:t>DXd</a:t>
              </a:r>
              <a:r>
                <a:rPr kumimoji="0" lang="en-US" sz="1200" b="1" i="0" u="none" strike="noStrike" kern="1200" cap="none" spc="0" normalizeH="0" baseline="0" noProof="0" dirty="0">
                  <a:ln>
                    <a:noFill/>
                  </a:ln>
                  <a:solidFill>
                    <a:prstClr val="black"/>
                  </a:solidFill>
                  <a:effectLst/>
                  <a:uLnTx/>
                  <a:uFillTx/>
                  <a:latin typeface="Calibri"/>
                  <a:ea typeface="+mn-ea"/>
                  <a:cs typeface="+mn-cs"/>
                </a:rPr>
                <a:t> (</a:t>
              </a:r>
              <a:r>
                <a:rPr kumimoji="0" lang="en-US" sz="1200" b="1" i="0" u="none" strike="noStrike" kern="1200" cap="none" spc="0" normalizeH="0" baseline="0" noProof="0" dirty="0" err="1">
                  <a:ln>
                    <a:noFill/>
                  </a:ln>
                  <a:solidFill>
                    <a:prstClr val="black"/>
                  </a:solidFill>
                  <a:effectLst/>
                  <a:uLnTx/>
                  <a:uFillTx/>
                  <a:latin typeface="Calibri"/>
                  <a:ea typeface="+mn-ea"/>
                  <a:cs typeface="+mn-cs"/>
                </a:rPr>
                <a:t>mG</a:t>
              </a:r>
              <a:r>
                <a:rPr kumimoji="0" lang="en-US" sz="1200" b="1" i="0" u="none" strike="noStrike" kern="1200" cap="none" spc="0" normalizeH="0" baseline="0" noProof="0" dirty="0">
                  <a:ln>
                    <a:noFill/>
                  </a:ln>
                  <a:solidFill>
                    <a:prstClr val="black"/>
                  </a:solidFill>
                  <a:effectLst/>
                  <a:uLnTx/>
                  <a:uFillTx/>
                  <a:latin typeface="Calibri"/>
                  <a:ea typeface="+mn-ea"/>
                  <a:cs typeface="+mn-cs"/>
                </a:rPr>
                <a:t>/GEJ)</a:t>
              </a:r>
            </a:p>
          </p:txBody>
        </p:sp>
        <p:sp>
          <p:nvSpPr>
            <p:cNvPr id="182" name="TextBox 181">
              <a:extLst>
                <a:ext uri="{FF2B5EF4-FFF2-40B4-BE49-F238E27FC236}">
                  <a16:creationId xmlns:a16="http://schemas.microsoft.com/office/drawing/2014/main" id="{F9851A82-5050-CDB6-2E99-03252E259A17}"/>
                </a:ext>
              </a:extLst>
            </p:cNvPr>
            <p:cNvSpPr txBox="1"/>
            <p:nvPr/>
          </p:nvSpPr>
          <p:spPr>
            <a:xfrm>
              <a:off x="10202726" y="2586425"/>
              <a:ext cx="1218602" cy="470811"/>
            </a:xfrm>
            <a:prstGeom prst="rect">
              <a:avLst/>
            </a:prstGeom>
            <a:solidFill>
              <a:schemeClr val="accent3"/>
            </a:solidFill>
            <a:ln w="38100">
              <a:solidFill>
                <a:schemeClr val="accent1"/>
              </a:solidFill>
            </a:ln>
          </p:spPr>
          <p:txBody>
            <a:bodyPr wrap="squar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Calibri"/>
                  <a:ea typeface="+mn-ea"/>
                  <a:cs typeface="+mn-cs"/>
                </a:rPr>
                <a:t>Trastuzumab (</a:t>
              </a:r>
              <a:r>
                <a:rPr kumimoji="0" lang="en-US" sz="1200" b="1" i="1" u="none" strike="noStrike" kern="1200" cap="none" spc="0" normalizeH="0" baseline="0" noProof="0" dirty="0" err="1">
                  <a:ln>
                    <a:noFill/>
                  </a:ln>
                  <a:solidFill>
                    <a:prstClr val="white"/>
                  </a:solidFill>
                  <a:effectLst/>
                  <a:uLnTx/>
                  <a:uFillTx/>
                  <a:latin typeface="Calibri"/>
                  <a:ea typeface="+mn-ea"/>
                  <a:cs typeface="+mn-cs"/>
                </a:rPr>
                <a:t>RAS</a:t>
              </a:r>
              <a:r>
                <a:rPr kumimoji="0" lang="en-US" sz="1200" b="1" i="0" u="none" strike="noStrike" kern="1200" cap="none" spc="0" normalizeH="0" baseline="0" noProof="0" dirty="0" err="1">
                  <a:ln>
                    <a:noFill/>
                  </a:ln>
                  <a:solidFill>
                    <a:prstClr val="white"/>
                  </a:solidFill>
                  <a:effectLst/>
                  <a:uLnTx/>
                  <a:uFillTx/>
                  <a:latin typeface="Calibri"/>
                  <a:ea typeface="+mn-ea"/>
                  <a:cs typeface="+mn-cs"/>
                </a:rPr>
                <a:t>wt</a:t>
              </a:r>
              <a:r>
                <a:rPr kumimoji="0" lang="en-US" sz="1200" b="1" i="0" u="none" strike="noStrike" kern="1200" cap="none" spc="0" normalizeH="0" baseline="0" noProof="0" dirty="0">
                  <a:ln>
                    <a:noFill/>
                  </a:ln>
                  <a:solidFill>
                    <a:prstClr val="white"/>
                  </a:solidFill>
                  <a:effectLst/>
                  <a:uLnTx/>
                  <a:uFillTx/>
                  <a:latin typeface="Calibri"/>
                  <a:ea typeface="+mn-ea"/>
                  <a:cs typeface="+mn-cs"/>
                </a:rPr>
                <a:t> mCRC)</a:t>
              </a:r>
            </a:p>
          </p:txBody>
        </p:sp>
        <p:grpSp>
          <p:nvGrpSpPr>
            <p:cNvPr id="183" name="Group 182">
              <a:extLst>
                <a:ext uri="{FF2B5EF4-FFF2-40B4-BE49-F238E27FC236}">
                  <a16:creationId xmlns:a16="http://schemas.microsoft.com/office/drawing/2014/main" id="{7E940BD8-8A7F-B73C-402F-9480741EA675}"/>
                </a:ext>
              </a:extLst>
            </p:cNvPr>
            <p:cNvGrpSpPr/>
            <p:nvPr/>
          </p:nvGrpSpPr>
          <p:grpSpPr>
            <a:xfrm>
              <a:off x="180277" y="3564550"/>
              <a:ext cx="11831446" cy="644486"/>
              <a:chOff x="573088" y="5794075"/>
              <a:chExt cx="17747168" cy="969332"/>
            </a:xfrm>
          </p:grpSpPr>
          <p:sp>
            <p:nvSpPr>
              <p:cNvPr id="188" name="Arrow: Right 39">
                <a:extLst>
                  <a:ext uri="{FF2B5EF4-FFF2-40B4-BE49-F238E27FC236}">
                    <a16:creationId xmlns:a16="http://schemas.microsoft.com/office/drawing/2014/main" id="{EB5B8642-A2EF-184A-109D-5C2FECEFD863}"/>
                  </a:ext>
                </a:extLst>
              </p:cNvPr>
              <p:cNvSpPr/>
              <p:nvPr/>
            </p:nvSpPr>
            <p:spPr>
              <a:xfrm>
                <a:off x="573088" y="5794075"/>
                <a:ext cx="17747168" cy="969332"/>
              </a:xfrm>
              <a:prstGeom prst="rightArrow">
                <a:avLst>
                  <a:gd name="adj1" fmla="val 61792"/>
                  <a:gd name="adj2" fmla="val 83120"/>
                </a:avLst>
              </a:prstGeom>
              <a:solidFill>
                <a:schemeClr val="accent2"/>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prstClr val="white"/>
                  </a:solidFill>
                  <a:effectLst/>
                  <a:uLnTx/>
                  <a:uFillTx/>
                  <a:latin typeface="Calibri"/>
                  <a:ea typeface="+mn-ea"/>
                  <a:cs typeface="+mn-cs"/>
                </a:endParaRPr>
              </a:p>
            </p:txBody>
          </p:sp>
          <p:sp>
            <p:nvSpPr>
              <p:cNvPr id="189" name="TextBox 188">
                <a:extLst>
                  <a:ext uri="{FF2B5EF4-FFF2-40B4-BE49-F238E27FC236}">
                    <a16:creationId xmlns:a16="http://schemas.microsoft.com/office/drawing/2014/main" id="{41FB3A35-535E-FFDC-4A0E-FF0C7D06FC8D}"/>
                  </a:ext>
                </a:extLst>
              </p:cNvPr>
              <p:cNvSpPr txBox="1">
                <a:spLocks noChangeAspect="1"/>
              </p:cNvSpPr>
              <p:nvPr/>
            </p:nvSpPr>
            <p:spPr>
              <a:xfrm>
                <a:off x="588851" y="6069730"/>
                <a:ext cx="17079868" cy="424871"/>
              </a:xfrm>
              <a:prstGeom prst="rect">
                <a:avLst/>
              </a:prstGeom>
              <a:noFill/>
              <a:ln>
                <a:solidFill>
                  <a:schemeClr val="accent1"/>
                </a:solidFill>
              </a:ln>
            </p:spPr>
            <p:txBody>
              <a:bodyPr wrap="square"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7" normalizeH="0" baseline="0" noProof="0" dirty="0">
                    <a:ln>
                      <a:noFill/>
                    </a:ln>
                    <a:solidFill>
                      <a:prstClr val="white"/>
                    </a:solidFill>
                    <a:effectLst/>
                    <a:uLnTx/>
                    <a:uFillTx/>
                    <a:latin typeface="Calibri"/>
                    <a:ea typeface="+mn-ea"/>
                    <a:cs typeface="+mn-cs"/>
                  </a:rPr>
                  <a:t>1998  1999  2000  2001  2002  2003  2004  2005  2006  2007  2008  2009  2010  2011  2012  2013  2014  2015  2016  2017  2018  2019  2020 2021  2022  2023 2024 2025 2026</a:t>
                </a:r>
              </a:p>
            </p:txBody>
          </p:sp>
        </p:grpSp>
        <p:cxnSp>
          <p:nvCxnSpPr>
            <p:cNvPr id="184" name="Straight Connector 183">
              <a:extLst>
                <a:ext uri="{FF2B5EF4-FFF2-40B4-BE49-F238E27FC236}">
                  <a16:creationId xmlns:a16="http://schemas.microsoft.com/office/drawing/2014/main" id="{50732A6E-CE92-EB82-EB5D-B393A3D0A957}"/>
                </a:ext>
              </a:extLst>
            </p:cNvPr>
            <p:cNvCxnSpPr/>
            <p:nvPr/>
          </p:nvCxnSpPr>
          <p:spPr>
            <a:xfrm>
              <a:off x="10670965" y="4057056"/>
              <a:ext cx="0" cy="668759"/>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185" name="TextBox 184">
              <a:extLst>
                <a:ext uri="{FF2B5EF4-FFF2-40B4-BE49-F238E27FC236}">
                  <a16:creationId xmlns:a16="http://schemas.microsoft.com/office/drawing/2014/main" id="{1CE0FB8B-733D-7527-F04A-D967DED3AD01}"/>
                </a:ext>
              </a:extLst>
            </p:cNvPr>
            <p:cNvSpPr txBox="1"/>
            <p:nvPr/>
          </p:nvSpPr>
          <p:spPr>
            <a:xfrm>
              <a:off x="10348272" y="4731050"/>
              <a:ext cx="1057854" cy="460425"/>
            </a:xfrm>
            <a:prstGeom prst="rect">
              <a:avLst/>
            </a:prstGeom>
            <a:solidFill>
              <a:srgbClr val="CC66FF"/>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a:ea typeface="+mn-ea"/>
                  <a:cs typeface="+mn-cs"/>
                </a:rPr>
                <a:t>Zanidatamab</a:t>
              </a:r>
              <a:r>
                <a:rPr kumimoji="0" lang="en-US" sz="1200" b="1" i="0" u="none" strike="noStrike" kern="1200" cap="none" spc="0" normalizeH="0" baseline="0" noProof="0" dirty="0">
                  <a:ln>
                    <a:noFill/>
                  </a:ln>
                  <a:solidFill>
                    <a:prstClr val="black"/>
                  </a:solidFill>
                  <a:effectLst/>
                  <a:uLnTx/>
                  <a:uFillTx/>
                  <a:latin typeface="Calibri"/>
                  <a:ea typeface="+mn-ea"/>
                  <a:cs typeface="+mn-cs"/>
                </a:rPr>
                <a:t> </a:t>
              </a:r>
              <a:br>
                <a:rPr kumimoji="0" lang="en-US" sz="1200" b="1" i="0" u="none" strike="noStrike" kern="1200" cap="none" spc="0" normalizeH="0" baseline="0" noProof="0" dirty="0">
                  <a:ln>
                    <a:noFill/>
                  </a:ln>
                  <a:solidFill>
                    <a:prstClr val="black"/>
                  </a:solidFill>
                  <a:effectLst/>
                  <a:uLnTx/>
                  <a:uFillTx/>
                  <a:latin typeface="Calibri"/>
                  <a:ea typeface="+mn-ea"/>
                  <a:cs typeface="+mn-cs"/>
                </a:rPr>
              </a:br>
              <a:r>
                <a:rPr kumimoji="0" lang="en-US" sz="1200" b="1" i="0" u="none" strike="noStrike" kern="1200" cap="none" spc="0" normalizeH="0" baseline="0" noProof="0" dirty="0">
                  <a:ln>
                    <a:noFill/>
                  </a:ln>
                  <a:solidFill>
                    <a:prstClr val="black"/>
                  </a:solidFill>
                  <a:effectLst/>
                  <a:uLnTx/>
                  <a:uFillTx/>
                  <a:latin typeface="Calibri"/>
                  <a:ea typeface="+mn-ea"/>
                  <a:cs typeface="+mn-cs"/>
                </a:rPr>
                <a:t>(2L </a:t>
              </a:r>
              <a:r>
                <a:rPr kumimoji="0" lang="en-US" sz="1200" b="1" i="0" u="none" strike="noStrike" kern="1200" cap="none" spc="0" normalizeH="0" baseline="0" noProof="0" dirty="0" err="1">
                  <a:ln>
                    <a:noFill/>
                  </a:ln>
                  <a:solidFill>
                    <a:prstClr val="black"/>
                  </a:solidFill>
                  <a:effectLst/>
                  <a:uLnTx/>
                  <a:uFillTx/>
                  <a:latin typeface="Calibri"/>
                  <a:ea typeface="+mn-ea"/>
                  <a:cs typeface="+mn-cs"/>
                </a:rPr>
                <a:t>mBTC</a:t>
              </a:r>
              <a:r>
                <a:rPr kumimoji="0" lang="en-US" sz="1200" b="1" i="0" u="none" strike="noStrike" kern="1200" cap="none" spc="0" normalizeH="0" baseline="0" noProof="0" dirty="0">
                  <a:ln>
                    <a:noFill/>
                  </a:ln>
                  <a:solidFill>
                    <a:prstClr val="black"/>
                  </a:solidFill>
                  <a:effectLst/>
                  <a:uLnTx/>
                  <a:uFillTx/>
                  <a:latin typeface="Calibri"/>
                  <a:ea typeface="+mn-ea"/>
                  <a:cs typeface="+mn-cs"/>
                </a:rPr>
                <a:t>)</a:t>
              </a:r>
            </a:p>
          </p:txBody>
        </p:sp>
        <p:sp>
          <p:nvSpPr>
            <p:cNvPr id="186" name="Rectangle 185">
              <a:extLst>
                <a:ext uri="{FF2B5EF4-FFF2-40B4-BE49-F238E27FC236}">
                  <a16:creationId xmlns:a16="http://schemas.microsoft.com/office/drawing/2014/main" id="{19A29484-EA46-7E73-6009-DE474BAFA39F}"/>
                </a:ext>
              </a:extLst>
            </p:cNvPr>
            <p:cNvSpPr/>
            <p:nvPr/>
          </p:nvSpPr>
          <p:spPr>
            <a:xfrm>
              <a:off x="2576625" y="5839666"/>
              <a:ext cx="206521" cy="205966"/>
            </a:xfrm>
            <a:prstGeom prst="rect">
              <a:avLst/>
            </a:prstGeom>
            <a:solidFill>
              <a:srgbClr val="CC66FF"/>
            </a:solidFill>
            <a:ln w="28575">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prstClr val="white"/>
                </a:solidFill>
                <a:effectLst/>
                <a:uLnTx/>
                <a:uFillTx/>
                <a:latin typeface="Calibri"/>
                <a:ea typeface="+mn-ea"/>
                <a:cs typeface="+mn-cs"/>
              </a:endParaRPr>
            </a:p>
          </p:txBody>
        </p:sp>
        <p:sp>
          <p:nvSpPr>
            <p:cNvPr id="187" name="TextBox 186">
              <a:extLst>
                <a:ext uri="{FF2B5EF4-FFF2-40B4-BE49-F238E27FC236}">
                  <a16:creationId xmlns:a16="http://schemas.microsoft.com/office/drawing/2014/main" id="{B1BAF45B-E207-9A37-77E4-1698696FFA14}"/>
                </a:ext>
              </a:extLst>
            </p:cNvPr>
            <p:cNvSpPr txBox="1"/>
            <p:nvPr/>
          </p:nvSpPr>
          <p:spPr>
            <a:xfrm>
              <a:off x="2795923" y="5802306"/>
              <a:ext cx="1726755" cy="337645"/>
            </a:xfrm>
            <a:prstGeom prst="rect">
              <a:avLst/>
            </a:prstGeom>
            <a:noFill/>
            <a:ln>
              <a:solidFill>
                <a:schemeClr val="accent1"/>
              </a:solidFill>
            </a:ln>
          </p:spPr>
          <p:txBody>
            <a:bodyPr wrap="none" rtlCol="0">
              <a:spAutoFit/>
            </a:bodyPr>
            <a:lstStyle/>
            <a:p>
              <a:pPr marL="0" marR="0" lvl="0" indent="0" algn="l" defTabSz="424481"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a:ea typeface="+mn-ea"/>
                  <a:cs typeface="+mn-cs"/>
                </a:rPr>
                <a:t>Bispecific HER2 Ab</a:t>
              </a:r>
            </a:p>
          </p:txBody>
        </p:sp>
      </p:grpSp>
      <p:cxnSp>
        <p:nvCxnSpPr>
          <p:cNvPr id="3" name="Straight Connector 2">
            <a:extLst>
              <a:ext uri="{FF2B5EF4-FFF2-40B4-BE49-F238E27FC236}">
                <a16:creationId xmlns:a16="http://schemas.microsoft.com/office/drawing/2014/main" id="{4D7C5BB5-5663-626D-C038-C51DCE33E0E7}"/>
              </a:ext>
            </a:extLst>
          </p:cNvPr>
          <p:cNvCxnSpPr/>
          <p:nvPr/>
        </p:nvCxnSpPr>
        <p:spPr>
          <a:xfrm>
            <a:off x="10592569" y="3343260"/>
            <a:ext cx="0" cy="242187"/>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BFD46630-788C-A362-3FFC-45172F7727F1}"/>
              </a:ext>
            </a:extLst>
          </p:cNvPr>
          <p:cNvSpPr txBox="1"/>
          <p:nvPr/>
        </p:nvSpPr>
        <p:spPr>
          <a:xfrm>
            <a:off x="10356956" y="4177472"/>
            <a:ext cx="1455207" cy="276999"/>
          </a:xfrm>
          <a:prstGeom prst="rect">
            <a:avLst/>
          </a:prstGeom>
          <a:solidFill>
            <a:srgbClr val="FFC000"/>
          </a:solidFill>
          <a:ln w="38100">
            <a:solidFill>
              <a:schemeClr val="accent1"/>
            </a:solidFill>
          </a:ln>
        </p:spPr>
        <p:txBody>
          <a:bodyPr wrap="non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a:ea typeface="+mn-ea"/>
                <a:cs typeface="+mn-cs"/>
              </a:rPr>
              <a:t>Zongertinib</a:t>
            </a:r>
            <a:r>
              <a:rPr kumimoji="0" lang="en-US" sz="1200" b="1" i="0" u="none" strike="noStrike" kern="1200" cap="none" spc="0" normalizeH="0" baseline="0" noProof="0" dirty="0">
                <a:ln>
                  <a:noFill/>
                </a:ln>
                <a:solidFill>
                  <a:prstClr val="black"/>
                </a:solidFill>
                <a:effectLst/>
                <a:uLnTx/>
                <a:uFillTx/>
                <a:latin typeface="Calibri"/>
                <a:ea typeface="+mn-ea"/>
                <a:cs typeface="+mn-cs"/>
              </a:rPr>
              <a:t> (NSCLC)</a:t>
            </a:r>
          </a:p>
        </p:txBody>
      </p:sp>
      <p:cxnSp>
        <p:nvCxnSpPr>
          <p:cNvPr id="8" name="Straight Connector 7">
            <a:extLst>
              <a:ext uri="{FF2B5EF4-FFF2-40B4-BE49-F238E27FC236}">
                <a16:creationId xmlns:a16="http://schemas.microsoft.com/office/drawing/2014/main" id="{8A0DE4CE-3B8D-A921-BF67-344C32B9B310}"/>
              </a:ext>
            </a:extLst>
          </p:cNvPr>
          <p:cNvCxnSpPr/>
          <p:nvPr/>
        </p:nvCxnSpPr>
        <p:spPr>
          <a:xfrm>
            <a:off x="10773825" y="3933339"/>
            <a:ext cx="0" cy="242187"/>
          </a:xfrm>
          <a:prstGeom prst="line">
            <a:avLst/>
          </a:prstGeom>
          <a:ln w="3810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2" name="TextBox 1">
            <a:extLst>
              <a:ext uri="{FF2B5EF4-FFF2-40B4-BE49-F238E27FC236}">
                <a16:creationId xmlns:a16="http://schemas.microsoft.com/office/drawing/2014/main" id="{79358E6E-B5F2-D38A-AE2E-BA5756FF0D42}"/>
              </a:ext>
            </a:extLst>
          </p:cNvPr>
          <p:cNvSpPr txBox="1"/>
          <p:nvPr/>
        </p:nvSpPr>
        <p:spPr>
          <a:xfrm>
            <a:off x="9869641" y="3014154"/>
            <a:ext cx="1143672" cy="461665"/>
          </a:xfrm>
          <a:prstGeom prst="rect">
            <a:avLst/>
          </a:prstGeom>
          <a:solidFill>
            <a:srgbClr val="FFC000"/>
          </a:solidFill>
          <a:ln w="38100">
            <a:solidFill>
              <a:schemeClr val="accent1"/>
            </a:solidFill>
          </a:ln>
        </p:spPr>
        <p:txBody>
          <a:bodyPr wrap="square" rtlCol="0">
            <a:spAutoFit/>
          </a:bodyP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err="1">
                <a:ln>
                  <a:noFill/>
                </a:ln>
                <a:solidFill>
                  <a:prstClr val="black"/>
                </a:solidFill>
                <a:effectLst/>
                <a:uLnTx/>
                <a:uFillTx/>
                <a:latin typeface="Calibri"/>
                <a:ea typeface="+mn-ea"/>
                <a:cs typeface="+mn-cs"/>
              </a:rPr>
              <a:t>Sevabertinib</a:t>
            </a:r>
            <a:r>
              <a:rPr kumimoji="0" lang="en-US" sz="1200" b="1" i="0" u="none" strike="noStrike" kern="1200" cap="none" spc="0" normalizeH="0" baseline="0" noProof="0" dirty="0">
                <a:ln>
                  <a:noFill/>
                </a:ln>
                <a:solidFill>
                  <a:prstClr val="black"/>
                </a:solidFill>
                <a:effectLst/>
                <a:uLnTx/>
                <a:uFillTx/>
                <a:latin typeface="Calibri"/>
                <a:ea typeface="+mn-ea"/>
                <a:cs typeface="+mn-cs"/>
              </a:rPr>
              <a:t> (NSCLC)</a:t>
            </a:r>
          </a:p>
        </p:txBody>
      </p:sp>
    </p:spTree>
    <p:extLst>
      <p:ext uri="{BB962C8B-B14F-4D97-AF65-F5344CB8AC3E}">
        <p14:creationId xmlns:p14="http://schemas.microsoft.com/office/powerpoint/2010/main" val="79921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496B27E-98E5-DE4B-86F2-052AC3FC5A01}"/>
              </a:ext>
            </a:extLst>
          </p:cNvPr>
          <p:cNvSpPr>
            <a:spLocks noGrp="1"/>
          </p:cNvSpPr>
          <p:nvPr>
            <p:ph type="title" idx="4294967295"/>
          </p:nvPr>
        </p:nvSpPr>
        <p:spPr>
          <a:xfrm>
            <a:off x="410368" y="119100"/>
            <a:ext cx="11371263" cy="914400"/>
          </a:xfrm>
        </p:spPr>
        <p:txBody>
          <a:bodyPr>
            <a:noAutofit/>
          </a:bodyPr>
          <a:lstStyle/>
          <a:p>
            <a:r>
              <a:rPr lang="en-US" sz="3200" b="1" dirty="0">
                <a:solidFill>
                  <a:schemeClr val="accent1"/>
                </a:solidFill>
              </a:rPr>
              <a:t>Incorporation </a:t>
            </a:r>
            <a:r>
              <a:rPr lang="en-US" sz="3200" b="1">
                <a:solidFill>
                  <a:schemeClr val="accent1"/>
                </a:solidFill>
              </a:rPr>
              <a:t>of anti-HER2 </a:t>
            </a:r>
            <a:r>
              <a:rPr lang="en-US" sz="3200" b="1" dirty="0">
                <a:solidFill>
                  <a:schemeClr val="accent1"/>
                </a:solidFill>
              </a:rPr>
              <a:t>treatment: Trastuzumab with Chemotherapy in Uterine Serous Carcinomas</a:t>
            </a:r>
          </a:p>
        </p:txBody>
      </p:sp>
      <p:sp>
        <p:nvSpPr>
          <p:cNvPr id="10" name="Content Placeholder 1">
            <a:extLst>
              <a:ext uri="{FF2B5EF4-FFF2-40B4-BE49-F238E27FC236}">
                <a16:creationId xmlns:a16="http://schemas.microsoft.com/office/drawing/2014/main" id="{75B555E0-0C33-7826-0D18-19B3BCA45E78}"/>
              </a:ext>
            </a:extLst>
          </p:cNvPr>
          <p:cNvSpPr>
            <a:spLocks noGrp="1"/>
          </p:cNvSpPr>
          <p:nvPr>
            <p:ph idx="4294967295"/>
          </p:nvPr>
        </p:nvSpPr>
        <p:spPr>
          <a:xfrm>
            <a:off x="5119688" y="3681685"/>
            <a:ext cx="7072312" cy="765175"/>
          </a:xfrm>
        </p:spPr>
        <p:txBody>
          <a:bodyPr/>
          <a:lstStyle/>
          <a:p>
            <a:pPr marL="0" indent="0">
              <a:buNone/>
            </a:pPr>
            <a:r>
              <a:rPr lang="en-US" sz="1600" b="1" u="sng" dirty="0">
                <a:solidFill>
                  <a:schemeClr val="tx1">
                    <a:lumMod val="50000"/>
                  </a:schemeClr>
                </a:solidFill>
              </a:rPr>
              <a:t>OS benefit particularly striking in stage III–IV patients, OS median of 25.4 months (control) versus NR (p = 0.041, HR = 0.49, 90% CI 0.25–0.97). </a:t>
            </a:r>
          </a:p>
          <a:p>
            <a:pPr marL="0" indent="0">
              <a:buNone/>
            </a:pPr>
            <a:endParaRPr lang="en-US" sz="1600" dirty="0">
              <a:solidFill>
                <a:schemeClr val="tx1">
                  <a:lumMod val="50000"/>
                </a:schemeClr>
              </a:solidFill>
            </a:endParaRPr>
          </a:p>
        </p:txBody>
      </p:sp>
      <p:pic>
        <p:nvPicPr>
          <p:cNvPr id="5" name="Picture 4">
            <a:extLst>
              <a:ext uri="{FF2B5EF4-FFF2-40B4-BE49-F238E27FC236}">
                <a16:creationId xmlns:a16="http://schemas.microsoft.com/office/drawing/2014/main" id="{4CD111B5-332C-0142-A597-B8E90EEF7710}"/>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10367" y="3321266"/>
            <a:ext cx="4273000" cy="3197243"/>
          </a:xfrm>
          <a:prstGeom prst="rect">
            <a:avLst/>
          </a:prstGeom>
        </p:spPr>
      </p:pic>
      <p:sp>
        <p:nvSpPr>
          <p:cNvPr id="6" name="TextBox 5">
            <a:extLst>
              <a:ext uri="{FF2B5EF4-FFF2-40B4-BE49-F238E27FC236}">
                <a16:creationId xmlns:a16="http://schemas.microsoft.com/office/drawing/2014/main" id="{290A985F-F1C8-DE4A-8AC7-F0F7D3D48680}"/>
              </a:ext>
            </a:extLst>
          </p:cNvPr>
          <p:cNvSpPr txBox="1"/>
          <p:nvPr/>
        </p:nvSpPr>
        <p:spPr>
          <a:xfrm>
            <a:off x="745067" y="6518510"/>
            <a:ext cx="3439403" cy="276999"/>
          </a:xfrm>
          <a:prstGeom prst="rect">
            <a:avLst/>
          </a:prstGeom>
          <a:noFill/>
          <a:ln>
            <a:noFill/>
          </a:ln>
        </p:spPr>
        <p:txBody>
          <a:bodyPr wrap="none" rtlCol="0">
            <a:spAutoFit/>
          </a:bodyPr>
          <a:lstStyle/>
          <a:p>
            <a:pPr marL="0" marR="0" lvl="0" indent="0" algn="l" defTabSz="457189" rtl="0" eaLnBrk="1" fontAlgn="base" latinLnBrk="0" hangingPunct="1">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pitchFamily="34" charset="0"/>
                <a:ea typeface="ＭＳ Ｐゴシック" charset="0"/>
                <a:cs typeface="Calibri" panose="020F0502020204030204" pitchFamily="34" charset="0"/>
              </a:rPr>
              <a:t>Fader J Clin Oncol 2018; Fader Clin Cancer Res 2020.</a:t>
            </a:r>
          </a:p>
        </p:txBody>
      </p:sp>
      <p:sp>
        <p:nvSpPr>
          <p:cNvPr id="9" name="TextBox 8">
            <a:extLst>
              <a:ext uri="{FF2B5EF4-FFF2-40B4-BE49-F238E27FC236}">
                <a16:creationId xmlns:a16="http://schemas.microsoft.com/office/drawing/2014/main" id="{E63F5BFA-369D-0049-9135-D8ACB5591C7D}"/>
              </a:ext>
            </a:extLst>
          </p:cNvPr>
          <p:cNvSpPr txBox="1"/>
          <p:nvPr/>
        </p:nvSpPr>
        <p:spPr>
          <a:xfrm>
            <a:off x="211266" y="1387912"/>
            <a:ext cx="4479150" cy="187743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3294B"/>
                </a:solidFill>
                <a:effectLst/>
                <a:uLnTx/>
                <a:uFillTx/>
                <a:latin typeface="Aptos" panose="02110004020202020204"/>
                <a:ea typeface="+mn-ea"/>
                <a:cs typeface="+mn-cs"/>
              </a:rPr>
              <a:t>Key eligibility criteria</a:t>
            </a:r>
          </a:p>
          <a:p>
            <a:pPr marL="742883" marR="0" lvl="1"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294B"/>
                </a:solidFill>
                <a:effectLst/>
                <a:uLnTx/>
                <a:uFillTx/>
                <a:latin typeface="Aptos" panose="02110004020202020204"/>
                <a:ea typeface="+mn-ea"/>
                <a:cs typeface="+mn-cs"/>
              </a:rPr>
              <a:t>Primary stage III or IV or recurrent HER2/neu-positive USC: IHC score 3+, or 2+ with + FISH</a:t>
            </a:r>
          </a:p>
          <a:p>
            <a:pPr marL="742883" marR="0" lvl="1"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294B"/>
                </a:solidFill>
                <a:effectLst/>
                <a:uLnTx/>
                <a:uFillTx/>
                <a:latin typeface="Aptos" panose="02110004020202020204"/>
                <a:ea typeface="+mn-ea"/>
                <a:cs typeface="+mn-cs"/>
              </a:rPr>
              <a:t>ECOG 0-2</a:t>
            </a:r>
          </a:p>
          <a:p>
            <a:pPr marL="742883" marR="0" lvl="1"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294B"/>
                </a:solidFill>
                <a:effectLst/>
                <a:uLnTx/>
                <a:uFillTx/>
                <a:latin typeface="Aptos" panose="02110004020202020204"/>
                <a:ea typeface="+mn-ea"/>
                <a:cs typeface="+mn-cs"/>
              </a:rPr>
              <a:t>≤3 prior lines of therapy</a:t>
            </a:r>
          </a:p>
          <a:p>
            <a:pPr marL="742883" marR="0" lvl="1" indent="-285744"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13294B"/>
                </a:solidFill>
                <a:effectLst/>
                <a:uLnTx/>
                <a:uFillTx/>
                <a:latin typeface="Aptos" panose="02110004020202020204"/>
                <a:ea typeface="+mn-ea"/>
                <a:cs typeface="+mn-cs"/>
              </a:rPr>
              <a:t>“platinum sensitive” recurrence (6 </a:t>
            </a:r>
            <a:r>
              <a:rPr kumimoji="0" lang="en-US" sz="1600" b="0" i="0" u="none" strike="noStrike" kern="1200" cap="none" spc="0" normalizeH="0" baseline="0" noProof="0" dirty="0" err="1">
                <a:ln>
                  <a:noFill/>
                </a:ln>
                <a:solidFill>
                  <a:srgbClr val="13294B"/>
                </a:solidFill>
                <a:effectLst/>
                <a:uLnTx/>
                <a:uFillTx/>
                <a:latin typeface="Aptos" panose="02110004020202020204"/>
                <a:ea typeface="+mn-ea"/>
                <a:cs typeface="+mn-cs"/>
              </a:rPr>
              <a:t>mo</a:t>
            </a:r>
            <a:r>
              <a:rPr kumimoji="0" lang="en-US" sz="1600" b="0" i="0" u="none" strike="noStrike" kern="1200" cap="none" spc="0" normalizeH="0" baseline="0" noProof="0" dirty="0">
                <a:ln>
                  <a:noFill/>
                </a:ln>
                <a:solidFill>
                  <a:srgbClr val="13294B"/>
                </a:solidFill>
                <a:effectLst/>
                <a:uLnTx/>
                <a:uFillTx/>
                <a:latin typeface="Aptos" panose="02110004020202020204"/>
                <a:ea typeface="+mn-ea"/>
                <a:cs typeface="+mn-cs"/>
              </a:rPr>
              <a:t>)</a:t>
            </a:r>
          </a:p>
        </p:txBody>
      </p:sp>
      <p:pic>
        <p:nvPicPr>
          <p:cNvPr id="2" name="Picture 1">
            <a:extLst>
              <a:ext uri="{FF2B5EF4-FFF2-40B4-BE49-F238E27FC236}">
                <a16:creationId xmlns:a16="http://schemas.microsoft.com/office/drawing/2014/main" id="{D0989EDB-259B-39CB-FF9C-328D6A02FBFD}"/>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tretch>
            <a:fillRect/>
          </a:stretch>
        </p:blipFill>
        <p:spPr>
          <a:xfrm>
            <a:off x="8634909" y="1161287"/>
            <a:ext cx="3229439" cy="2397659"/>
          </a:xfrm>
          <a:prstGeom prst="rect">
            <a:avLst/>
          </a:prstGeom>
        </p:spPr>
      </p:pic>
      <p:pic>
        <p:nvPicPr>
          <p:cNvPr id="7" name="Picture 6">
            <a:extLst>
              <a:ext uri="{FF2B5EF4-FFF2-40B4-BE49-F238E27FC236}">
                <a16:creationId xmlns:a16="http://schemas.microsoft.com/office/drawing/2014/main" id="{DDB770B0-B8FE-4390-93EF-E60A20D7F273}"/>
              </a:ext>
            </a:extLst>
          </p:cNvPr>
          <p:cNvPicPr>
            <a:picLocks noChangeAspect="1"/>
          </p:cNvPicPr>
          <p:nvPr/>
        </p:nvPicPr>
        <p:blipFill>
          <a:blip r:embed="rId7">
            <a:extLst>
              <a:ext uri="{BEBA8EAE-BF5A-486C-A8C5-ECC9F3942E4B}">
                <a14:imgProps xmlns:a14="http://schemas.microsoft.com/office/drawing/2010/main">
                  <a14:imgLayer r:embed="rId8">
                    <a14:imgEffect>
                      <a14:sharpenSoften amount="25000"/>
                    </a14:imgEffect>
                  </a14:imgLayer>
                </a14:imgProps>
              </a:ext>
            </a:extLst>
          </a:blip>
          <a:stretch>
            <a:fillRect/>
          </a:stretch>
        </p:blipFill>
        <p:spPr>
          <a:xfrm>
            <a:off x="5002331" y="1161287"/>
            <a:ext cx="3095067" cy="2481026"/>
          </a:xfrm>
          <a:prstGeom prst="rect">
            <a:avLst/>
          </a:prstGeom>
        </p:spPr>
      </p:pic>
      <p:pic>
        <p:nvPicPr>
          <p:cNvPr id="11" name="Picture 10" descr="Chart&#10;&#10;Description automatically generated">
            <a:extLst>
              <a:ext uri="{FF2B5EF4-FFF2-40B4-BE49-F238E27FC236}">
                <a16:creationId xmlns:a16="http://schemas.microsoft.com/office/drawing/2014/main" id="{9CC3D8C4-AF2F-E57E-940B-91B75997EF4C}"/>
              </a:ext>
            </a:extLst>
          </p:cNvPr>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Layer>
                </a14:imgProps>
              </a:ext>
            </a:extLst>
          </a:blip>
          <a:stretch>
            <a:fillRect/>
          </a:stretch>
        </p:blipFill>
        <p:spPr>
          <a:xfrm>
            <a:off x="4793010" y="4343057"/>
            <a:ext cx="3651575" cy="2273104"/>
          </a:xfrm>
          <a:prstGeom prst="rect">
            <a:avLst/>
          </a:prstGeom>
          <a:noFill/>
        </p:spPr>
      </p:pic>
      <p:pic>
        <p:nvPicPr>
          <p:cNvPr id="12" name="Picture 11" descr="Timeline&#10;&#10;Description automatically generated">
            <a:extLst>
              <a:ext uri="{FF2B5EF4-FFF2-40B4-BE49-F238E27FC236}">
                <a16:creationId xmlns:a16="http://schemas.microsoft.com/office/drawing/2014/main" id="{6AD5242E-DF14-759E-6E1F-BE656795FB3B}"/>
              </a:ext>
            </a:extLst>
          </p:cNvPr>
          <p:cNvPicPr>
            <a:picLocks noChangeAspect="1"/>
          </p:cNvPicPr>
          <p:nvPr/>
        </p:nvPicPr>
        <p:blipFill>
          <a:blip r:embed="rId11">
            <a:extLst>
              <a:ext uri="{BEBA8EAE-BF5A-486C-A8C5-ECC9F3942E4B}">
                <a14:imgProps xmlns:a14="http://schemas.microsoft.com/office/drawing/2010/main">
                  <a14:imgLayer r:embed="rId12">
                    <a14:imgEffect>
                      <a14:sharpenSoften amount="25000"/>
                    </a14:imgEffect>
                  </a14:imgLayer>
                </a14:imgProps>
              </a:ext>
            </a:extLst>
          </a:blip>
          <a:stretch>
            <a:fillRect/>
          </a:stretch>
        </p:blipFill>
        <p:spPr>
          <a:xfrm>
            <a:off x="8444585" y="4330357"/>
            <a:ext cx="3610088" cy="2408543"/>
          </a:xfrm>
          <a:prstGeom prst="rect">
            <a:avLst/>
          </a:prstGeom>
          <a:noFill/>
        </p:spPr>
      </p:pic>
    </p:spTree>
    <p:extLst>
      <p:ext uri="{BB962C8B-B14F-4D97-AF65-F5344CB8AC3E}">
        <p14:creationId xmlns:p14="http://schemas.microsoft.com/office/powerpoint/2010/main" val="18204123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EFAD8-A6AB-4740-9AAE-853F112CB75F}"/>
              </a:ext>
            </a:extLst>
          </p:cNvPr>
          <p:cNvSpPr>
            <a:spLocks noGrp="1"/>
          </p:cNvSpPr>
          <p:nvPr>
            <p:ph type="title"/>
          </p:nvPr>
        </p:nvSpPr>
        <p:spPr>
          <a:xfrm>
            <a:off x="1981200" y="198501"/>
            <a:ext cx="8229600" cy="601639"/>
          </a:xfrm>
        </p:spPr>
        <p:txBody>
          <a:bodyPr>
            <a:normAutofit/>
          </a:bodyPr>
          <a:lstStyle/>
          <a:p>
            <a:pPr algn="ctr"/>
            <a:r>
              <a:rPr lang="en-US" sz="3200" b="1" dirty="0">
                <a:solidFill>
                  <a:schemeClr val="accent1"/>
                </a:solidFill>
              </a:rPr>
              <a:t>NRG-GY026</a:t>
            </a:r>
          </a:p>
        </p:txBody>
      </p:sp>
      <p:sp>
        <p:nvSpPr>
          <p:cNvPr id="4" name="TextBox 3">
            <a:extLst>
              <a:ext uri="{FF2B5EF4-FFF2-40B4-BE49-F238E27FC236}">
                <a16:creationId xmlns:a16="http://schemas.microsoft.com/office/drawing/2014/main" id="{2CF28A24-453A-4C67-BB6E-7ED811ECDDB5}"/>
              </a:ext>
            </a:extLst>
          </p:cNvPr>
          <p:cNvSpPr txBox="1"/>
          <p:nvPr/>
        </p:nvSpPr>
        <p:spPr>
          <a:xfrm>
            <a:off x="274481" y="6490222"/>
            <a:ext cx="404812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Helvetica"/>
              </a:rPr>
              <a:t>Study Chair: Britt Erickson, MD</a:t>
            </a:r>
          </a:p>
        </p:txBody>
      </p:sp>
      <p:pic>
        <p:nvPicPr>
          <p:cNvPr id="5" name="Picture 4">
            <a:extLst>
              <a:ext uri="{FF2B5EF4-FFF2-40B4-BE49-F238E27FC236}">
                <a16:creationId xmlns:a16="http://schemas.microsoft.com/office/drawing/2014/main" id="{EBE68712-54D9-4715-9F79-493525564720}"/>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3959"/>
          <a:stretch/>
        </p:blipFill>
        <p:spPr>
          <a:xfrm>
            <a:off x="1529810" y="912006"/>
            <a:ext cx="6201434" cy="5569836"/>
          </a:xfrm>
          <a:prstGeom prst="rect">
            <a:avLst/>
          </a:prstGeom>
        </p:spPr>
      </p:pic>
      <p:sp>
        <p:nvSpPr>
          <p:cNvPr id="6" name="TextBox 5">
            <a:extLst>
              <a:ext uri="{FF2B5EF4-FFF2-40B4-BE49-F238E27FC236}">
                <a16:creationId xmlns:a16="http://schemas.microsoft.com/office/drawing/2014/main" id="{5E5A22C9-3709-4E9A-B845-E1AE4BE4ED32}"/>
              </a:ext>
            </a:extLst>
          </p:cNvPr>
          <p:cNvSpPr txBox="1"/>
          <p:nvPr/>
        </p:nvSpPr>
        <p:spPr>
          <a:xfrm>
            <a:off x="8070274" y="1265381"/>
            <a:ext cx="2270676"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6082"/>
                </a:solidFill>
                <a:effectLst/>
                <a:uLnTx/>
                <a:uFillTx/>
                <a:latin typeface="Aptos" panose="02110004020202020204"/>
                <a:ea typeface="+mn-ea"/>
                <a:cs typeface="Helvetica"/>
              </a:rPr>
              <a:t>Activation Date: 8/12/22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6082"/>
                </a:solidFill>
                <a:effectLst/>
                <a:uLnTx/>
                <a:uFillTx/>
                <a:latin typeface="Aptos" panose="02110004020202020204"/>
                <a:ea typeface="+mn-ea"/>
                <a:cs typeface="Helvetica"/>
              </a:rPr>
              <a:t>Accrual goal 326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56082"/>
                </a:solidFill>
                <a:effectLst/>
                <a:uLnTx/>
                <a:uFillTx/>
                <a:latin typeface="Aptos" panose="02110004020202020204"/>
                <a:ea typeface="+mn-ea"/>
                <a:cs typeface="Helvetica"/>
              </a:rPr>
              <a:t>N= 259</a:t>
            </a:r>
          </a:p>
        </p:txBody>
      </p:sp>
      <p:sp>
        <p:nvSpPr>
          <p:cNvPr id="8" name="TextBox 7">
            <a:extLst>
              <a:ext uri="{FF2B5EF4-FFF2-40B4-BE49-F238E27FC236}">
                <a16:creationId xmlns:a16="http://schemas.microsoft.com/office/drawing/2014/main" id="{F146F772-1ACA-9445-33D5-70E6FDB240F4}"/>
              </a:ext>
            </a:extLst>
          </p:cNvPr>
          <p:cNvSpPr txBox="1"/>
          <p:nvPr/>
        </p:nvSpPr>
        <p:spPr>
          <a:xfrm>
            <a:off x="8291408" y="5125480"/>
            <a:ext cx="3217547" cy="156966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110004020202020204"/>
                <a:ea typeface="+mn-ea"/>
                <a:cs typeface="Helvetica"/>
              </a:rPr>
              <a:t>Issues: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110004020202020204"/>
                <a:ea typeface="+mn-ea"/>
                <a:cs typeface="Helvetica"/>
              </a:rPr>
              <a:t>Fear of PC alone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panose="02110004020202020204"/>
                <a:ea typeface="+mn-ea"/>
                <a:cs typeface="Helvetica"/>
              </a:rPr>
              <a:t>New </a:t>
            </a:r>
            <a:r>
              <a:rPr kumimoji="0" lang="en-US" sz="3200" b="1" i="0" u="none" strike="noStrike" kern="1200" cap="none" spc="0" normalizeH="0" baseline="0" noProof="0" dirty="0" err="1">
                <a:ln>
                  <a:noFill/>
                </a:ln>
                <a:solidFill>
                  <a:srgbClr val="156082"/>
                </a:solidFill>
                <a:effectLst/>
                <a:uLnTx/>
                <a:uFillTx/>
                <a:latin typeface="Aptos" panose="02110004020202020204"/>
                <a:ea typeface="+mn-ea"/>
                <a:cs typeface="Helvetica"/>
              </a:rPr>
              <a:t>TDxD</a:t>
            </a:r>
            <a:endParaRPr kumimoji="0" lang="en-US" sz="3200" b="1" i="0" u="none" strike="noStrike" kern="1200" cap="none" spc="0" normalizeH="0" baseline="0" noProof="0" dirty="0">
              <a:ln>
                <a:noFill/>
              </a:ln>
              <a:solidFill>
                <a:srgbClr val="156082"/>
              </a:solidFill>
              <a:effectLst/>
              <a:uLnTx/>
              <a:uFillTx/>
              <a:latin typeface="Aptos" panose="02110004020202020204"/>
              <a:ea typeface="+mn-ea"/>
              <a:cs typeface="Helvetica"/>
            </a:endParaRPr>
          </a:p>
        </p:txBody>
      </p:sp>
      <p:sp>
        <p:nvSpPr>
          <p:cNvPr id="3" name="TextBox 2">
            <a:extLst>
              <a:ext uri="{FF2B5EF4-FFF2-40B4-BE49-F238E27FC236}">
                <a16:creationId xmlns:a16="http://schemas.microsoft.com/office/drawing/2014/main" id="{9DE3F13B-19AC-2BA1-4715-82EC6AD8E02D}"/>
              </a:ext>
            </a:extLst>
          </p:cNvPr>
          <p:cNvSpPr txBox="1"/>
          <p:nvPr/>
        </p:nvSpPr>
        <p:spPr>
          <a:xfrm>
            <a:off x="5934808" y="3607306"/>
            <a:ext cx="1600200" cy="314064"/>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Maintenance: every 3 weeks for up to 1 year.</a:t>
            </a:r>
          </a:p>
        </p:txBody>
      </p:sp>
      <p:sp>
        <p:nvSpPr>
          <p:cNvPr id="7" name="Rectangle 6">
            <a:extLst>
              <a:ext uri="{FF2B5EF4-FFF2-40B4-BE49-F238E27FC236}">
                <a16:creationId xmlns:a16="http://schemas.microsoft.com/office/drawing/2014/main" id="{142264D8-1FB4-A0C8-5B1C-4F380BC1CE33}"/>
              </a:ext>
            </a:extLst>
          </p:cNvPr>
          <p:cNvSpPr/>
          <p:nvPr/>
        </p:nvSpPr>
        <p:spPr>
          <a:xfrm>
            <a:off x="6937375" y="3219450"/>
            <a:ext cx="597633" cy="1304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TextBox 9">
            <a:extLst>
              <a:ext uri="{FF2B5EF4-FFF2-40B4-BE49-F238E27FC236}">
                <a16:creationId xmlns:a16="http://schemas.microsoft.com/office/drawing/2014/main" id="{DCEC3B55-8BE7-860C-D149-CB51A8BA4A43}"/>
              </a:ext>
            </a:extLst>
          </p:cNvPr>
          <p:cNvSpPr txBox="1"/>
          <p:nvPr/>
        </p:nvSpPr>
        <p:spPr>
          <a:xfrm>
            <a:off x="3744058" y="3539892"/>
            <a:ext cx="1851720" cy="454258"/>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Maintenance every 3 weeks for up to 1 year.</a:t>
            </a:r>
          </a:p>
        </p:txBody>
      </p:sp>
      <p:sp>
        <p:nvSpPr>
          <p:cNvPr id="11" name="TextBox 10">
            <a:extLst>
              <a:ext uri="{FF2B5EF4-FFF2-40B4-BE49-F238E27FC236}">
                <a16:creationId xmlns:a16="http://schemas.microsoft.com/office/drawing/2014/main" id="{217E29C8-CB8E-E196-3EC2-DEB7D9BA2733}"/>
              </a:ext>
            </a:extLst>
          </p:cNvPr>
          <p:cNvSpPr txBox="1"/>
          <p:nvPr/>
        </p:nvSpPr>
        <p:spPr>
          <a:xfrm>
            <a:off x="3744058" y="3165486"/>
            <a:ext cx="1851720" cy="262540"/>
          </a:xfrm>
          <a:prstGeom prst="rect">
            <a:avLst/>
          </a:prstGeom>
          <a:solidFill>
            <a:schemeClr val="bg1"/>
          </a:solidFill>
        </p:spPr>
        <p:txBody>
          <a:bodyPr wrap="square" lIns="0" tIns="0" rIns="0" bIns="0" rtlCol="0">
            <a:noAutofit/>
          </a:bodyPr>
          <a:lstStyle/>
          <a:p>
            <a:pPr marL="0" marR="0" lvl="0" indent="0" algn="l" defTabSz="914400" rtl="0" eaLnBrk="1" fontAlgn="auto" latinLnBrk="0" hangingPunct="1">
              <a:lnSpc>
                <a:spcPts val="9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q 3 weeks x 6 cycles.</a:t>
            </a:r>
          </a:p>
        </p:txBody>
      </p:sp>
    </p:spTree>
    <p:extLst>
      <p:ext uri="{BB962C8B-B14F-4D97-AF65-F5344CB8AC3E}">
        <p14:creationId xmlns:p14="http://schemas.microsoft.com/office/powerpoint/2010/main" val="3789799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4B9D21-3AA7-9289-5A99-9BEEEA3A7ADE}"/>
              </a:ext>
            </a:extLst>
          </p:cNvPr>
          <p:cNvSpPr>
            <a:spLocks noGrp="1"/>
          </p:cNvSpPr>
          <p:nvPr>
            <p:ph type="title"/>
          </p:nvPr>
        </p:nvSpPr>
        <p:spPr>
          <a:xfrm>
            <a:off x="567756" y="95307"/>
            <a:ext cx="10515600" cy="1325563"/>
          </a:xfrm>
        </p:spPr>
        <p:txBody>
          <a:bodyPr>
            <a:normAutofit fontScale="90000"/>
          </a:bodyPr>
          <a:lstStyle/>
          <a:p>
            <a:r>
              <a:rPr lang="en-US" b="1" dirty="0">
                <a:solidFill>
                  <a:schemeClr val="accent1"/>
                </a:solidFill>
              </a:rPr>
              <a:t>Phase 2 DESTINY-PanTumor02 Study of T-DXd for HER2-Expressing Solid Tumors: Design</a:t>
            </a:r>
          </a:p>
        </p:txBody>
      </p:sp>
      <p:grpSp>
        <p:nvGrpSpPr>
          <p:cNvPr id="6" name="Group 5">
            <a:extLst>
              <a:ext uri="{FF2B5EF4-FFF2-40B4-BE49-F238E27FC236}">
                <a16:creationId xmlns:a16="http://schemas.microsoft.com/office/drawing/2014/main" id="{8026D514-0353-AF2D-3D8B-79F1942EF0B4}"/>
              </a:ext>
            </a:extLst>
          </p:cNvPr>
          <p:cNvGrpSpPr/>
          <p:nvPr/>
        </p:nvGrpSpPr>
        <p:grpSpPr>
          <a:xfrm>
            <a:off x="411480" y="1943805"/>
            <a:ext cx="11246795" cy="3390382"/>
            <a:chOff x="708903" y="2168525"/>
            <a:chExt cx="16870193" cy="5085573"/>
          </a:xfrm>
        </p:grpSpPr>
        <p:pic>
          <p:nvPicPr>
            <p:cNvPr id="7" name="Picture 6">
              <a:extLst>
                <a:ext uri="{FF2B5EF4-FFF2-40B4-BE49-F238E27FC236}">
                  <a16:creationId xmlns:a16="http://schemas.microsoft.com/office/drawing/2014/main" id="{3C2D8C65-9EC7-CD83-3474-E2B28FC8CC3C}"/>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t="28711"/>
            <a:stretch/>
          </p:blipFill>
          <p:spPr>
            <a:xfrm>
              <a:off x="708903" y="2168525"/>
              <a:ext cx="16870193" cy="5085573"/>
            </a:xfrm>
            <a:prstGeom prst="rect">
              <a:avLst/>
            </a:prstGeom>
          </p:spPr>
        </p:pic>
        <p:sp>
          <p:nvSpPr>
            <p:cNvPr id="8" name="Rectangle 7">
              <a:extLst>
                <a:ext uri="{FF2B5EF4-FFF2-40B4-BE49-F238E27FC236}">
                  <a16:creationId xmlns:a16="http://schemas.microsoft.com/office/drawing/2014/main" id="{74989C6A-64AC-F6B1-03BB-404291F6FF3A}"/>
                </a:ext>
              </a:extLst>
            </p:cNvPr>
            <p:cNvSpPr/>
            <p:nvPr/>
          </p:nvSpPr>
          <p:spPr>
            <a:xfrm>
              <a:off x="4299284" y="5223710"/>
              <a:ext cx="176463" cy="331134"/>
            </a:xfrm>
            <a:prstGeom prst="rect">
              <a:avLst/>
            </a:prstGeom>
            <a:solidFill>
              <a:schemeClr val="bg1"/>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862BCAA2-F0F8-C1A5-07A5-56E05475B30B}"/>
                </a:ext>
              </a:extLst>
            </p:cNvPr>
            <p:cNvSpPr/>
            <p:nvPr/>
          </p:nvSpPr>
          <p:spPr>
            <a:xfrm>
              <a:off x="14558211" y="3980447"/>
              <a:ext cx="176463" cy="331134"/>
            </a:xfrm>
            <a:prstGeom prst="rect">
              <a:avLst/>
            </a:prstGeom>
            <a:solidFill>
              <a:schemeClr val="bg1"/>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Rectangle 9">
              <a:extLst>
                <a:ext uri="{FF2B5EF4-FFF2-40B4-BE49-F238E27FC236}">
                  <a16:creationId xmlns:a16="http://schemas.microsoft.com/office/drawing/2014/main" id="{83D494D5-4292-709A-A990-EFF172B32954}"/>
                </a:ext>
              </a:extLst>
            </p:cNvPr>
            <p:cNvSpPr/>
            <p:nvPr/>
          </p:nvSpPr>
          <p:spPr>
            <a:xfrm>
              <a:off x="14526127" y="4517943"/>
              <a:ext cx="176463" cy="331134"/>
            </a:xfrm>
            <a:prstGeom prst="rect">
              <a:avLst/>
            </a:prstGeom>
            <a:solidFill>
              <a:schemeClr val="bg1"/>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B4896A99-AD89-EB13-EA69-BFA9FE5C99DD}"/>
                </a:ext>
              </a:extLst>
            </p:cNvPr>
            <p:cNvSpPr/>
            <p:nvPr/>
          </p:nvSpPr>
          <p:spPr>
            <a:xfrm>
              <a:off x="14469979" y="5006803"/>
              <a:ext cx="176463" cy="331134"/>
            </a:xfrm>
            <a:prstGeom prst="rect">
              <a:avLst/>
            </a:prstGeom>
            <a:solidFill>
              <a:schemeClr val="bg1"/>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prstClr val="white"/>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254CC716-46B4-7754-E990-4DE68B048D02}"/>
                </a:ext>
              </a:extLst>
            </p:cNvPr>
            <p:cNvSpPr/>
            <p:nvPr/>
          </p:nvSpPr>
          <p:spPr>
            <a:xfrm>
              <a:off x="15584905" y="3201642"/>
              <a:ext cx="176463" cy="331134"/>
            </a:xfrm>
            <a:prstGeom prst="rect">
              <a:avLst/>
            </a:prstGeom>
            <a:solidFill>
              <a:schemeClr val="bg1"/>
            </a:solidFill>
            <a:ln w="28575">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endParaRPr kumimoji="0" lang="en-US" sz="1667" b="0" i="0" u="none" strike="noStrike" kern="1200" cap="none" spc="0" normalizeH="0" baseline="0" noProof="0" dirty="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EA027044-CE84-B6CE-5B94-BA31AE15E744}"/>
                </a:ext>
              </a:extLst>
            </p:cNvPr>
            <p:cNvSpPr/>
            <p:nvPr/>
          </p:nvSpPr>
          <p:spPr>
            <a:xfrm>
              <a:off x="11782926" y="6586950"/>
              <a:ext cx="176463" cy="331134"/>
            </a:xfrm>
            <a:prstGeom prst="rect">
              <a:avLst/>
            </a:prstGeom>
            <a:solidFill>
              <a:srgbClr val="EF7C67"/>
            </a:solidFill>
            <a:ln w="28575">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24481" rtl="0" eaLnBrk="1" fontAlgn="auto" latinLnBrk="0" hangingPunct="1">
                <a:lnSpc>
                  <a:spcPct val="100000"/>
                </a:lnSpc>
                <a:spcBef>
                  <a:spcPts val="0"/>
                </a:spcBef>
                <a:spcAft>
                  <a:spcPts val="0"/>
                </a:spcAft>
                <a:buClrTx/>
                <a:buSzTx/>
                <a:buFontTx/>
                <a:buNone/>
                <a:tabLst/>
                <a:defRPr/>
              </a:pPr>
              <a:r>
                <a:rPr kumimoji="0" lang="en-US" sz="1667" b="0" i="0" u="none" strike="noStrike" kern="1200" cap="none" spc="0" normalizeH="0" baseline="30000" noProof="0" dirty="0">
                  <a:ln>
                    <a:noFill/>
                  </a:ln>
                  <a:solidFill>
                    <a:prstClr val="white"/>
                  </a:solidFill>
                  <a:effectLst/>
                  <a:uLnTx/>
                  <a:uFillTx/>
                  <a:latin typeface="Calibri"/>
                  <a:ea typeface="+mn-ea"/>
                  <a:cs typeface="+mn-cs"/>
                </a:rPr>
                <a:t>a</a:t>
              </a:r>
            </a:p>
          </p:txBody>
        </p:sp>
      </p:grpSp>
      <p:sp>
        <p:nvSpPr>
          <p:cNvPr id="15" name="TextBox 14">
            <a:extLst>
              <a:ext uri="{FF2B5EF4-FFF2-40B4-BE49-F238E27FC236}">
                <a16:creationId xmlns:a16="http://schemas.microsoft.com/office/drawing/2014/main" id="{0F25B0C9-1E56-4998-4F92-FD0486D53A38}"/>
              </a:ext>
            </a:extLst>
          </p:cNvPr>
          <p:cNvSpPr txBox="1"/>
          <p:nvPr/>
        </p:nvSpPr>
        <p:spPr>
          <a:xfrm>
            <a:off x="411480" y="1253964"/>
            <a:ext cx="11522612"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Tumor types were selected based on epidemiological frequency, prevalence of HER2 expression, and unmet medical need</a:t>
            </a:r>
          </a:p>
        </p:txBody>
      </p:sp>
      <p:sp>
        <p:nvSpPr>
          <p:cNvPr id="17" name="TextBox 16">
            <a:extLst>
              <a:ext uri="{FF2B5EF4-FFF2-40B4-BE49-F238E27FC236}">
                <a16:creationId xmlns:a16="http://schemas.microsoft.com/office/drawing/2014/main" id="{99086874-C212-35A8-8E92-B694C16E56D5}"/>
              </a:ext>
            </a:extLst>
          </p:cNvPr>
          <p:cNvSpPr txBox="1"/>
          <p:nvPr/>
        </p:nvSpPr>
        <p:spPr>
          <a:xfrm>
            <a:off x="3402442" y="5654697"/>
            <a:ext cx="5926613"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30000" noProof="0" dirty="0">
                <a:ln>
                  <a:noFill/>
                </a:ln>
                <a:solidFill>
                  <a:srgbClr val="000000"/>
                </a:solidFill>
                <a:effectLst/>
                <a:uLnTx/>
                <a:uFillTx/>
                <a:latin typeface="Calibri"/>
                <a:ea typeface="+mn-ea"/>
                <a:cs typeface="+mn-cs"/>
              </a:rPr>
              <a:t>a</a:t>
            </a:r>
            <a:r>
              <a:rPr kumimoji="0" lang="en-US" sz="900" b="0" i="0" u="none" strike="noStrike" kern="1200" cap="none" spc="0" normalizeH="0" baseline="0" noProof="0" dirty="0">
                <a:ln>
                  <a:noFill/>
                </a:ln>
                <a:solidFill>
                  <a:srgbClr val="000000"/>
                </a:solidFill>
                <a:effectLst/>
                <a:uLnTx/>
                <a:uFillTx/>
                <a:latin typeface="Calibri"/>
                <a:ea typeface="+mn-ea"/>
                <a:cs typeface="+mn-cs"/>
              </a:rPr>
              <a:t>Other tumors cohort: salivary gland cancer (n = 19), malignant neoplasm of unknown primary site (n = 5), extramammary Paget disease (n = 3), cutaneous melanoma (n = 2), oropharyngeal neoplasm (n = 2), adenoid cystic carcinoma, head and neck cancer, lip and/or oral cavity cancer, esophageal adenocarcinoma, intestinal adenocarcinoma, appendiceal adenocarcinoma, esophageal squamous cell carcinoma, testicular cancer, and vulvar carcinoma (all n =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2L+ = second-line or beyond; DCR = disease control rate; DOR = duration of response; ECOG = Eastern Cooperative Oncology Group; PS = performance status; WHO = World Health Organization.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Calibri"/>
                <a:ea typeface="+mn-ea"/>
                <a:cs typeface="+mn-cs"/>
              </a:rPr>
              <a:t>Meric-Bernstam F, et al. </a:t>
            </a:r>
            <a:r>
              <a:rPr kumimoji="0" lang="en-US" sz="1000" b="0" i="1" u="none" strike="noStrike" kern="1200" cap="none" spc="0" normalizeH="0" baseline="0" noProof="0" dirty="0">
                <a:ln>
                  <a:noFill/>
                </a:ln>
                <a:solidFill>
                  <a:srgbClr val="000000"/>
                </a:solidFill>
                <a:effectLst/>
                <a:uLnTx/>
                <a:uFillTx/>
                <a:latin typeface="Calibri"/>
                <a:ea typeface="+mn-ea"/>
                <a:cs typeface="+mn-cs"/>
              </a:rPr>
              <a:t>J Clin Oncol</a:t>
            </a:r>
            <a:r>
              <a:rPr kumimoji="0" lang="en-US" sz="1000" b="0" i="0" u="none" strike="noStrike" kern="1200" cap="none" spc="0" normalizeH="0" baseline="0" noProof="0" dirty="0">
                <a:ln>
                  <a:noFill/>
                </a:ln>
                <a:solidFill>
                  <a:srgbClr val="000000"/>
                </a:solidFill>
                <a:effectLst/>
                <a:uLnTx/>
                <a:uFillTx/>
                <a:latin typeface="Calibri"/>
                <a:ea typeface="+mn-ea"/>
                <a:cs typeface="+mn-cs"/>
              </a:rPr>
              <a:t>. October 23, 2023. DOI: 10.1200/JCO.23.02005. NCTID: NCT04482309.</a:t>
            </a:r>
          </a:p>
        </p:txBody>
      </p:sp>
    </p:spTree>
    <p:extLst>
      <p:ext uri="{BB962C8B-B14F-4D97-AF65-F5344CB8AC3E}">
        <p14:creationId xmlns:p14="http://schemas.microsoft.com/office/powerpoint/2010/main" val="41776586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051A-1903-4930-0E5A-AF3FC209ED21}"/>
            </a:ext>
          </a:extLst>
        </p:cNvPr>
        <p:cNvGrpSpPr/>
        <p:nvPr/>
      </p:nvGrpSpPr>
      <p:grpSpPr>
        <a:xfrm>
          <a:off x="0" y="0"/>
          <a:ext cx="0" cy="0"/>
          <a:chOff x="0" y="0"/>
          <a:chExt cx="0" cy="0"/>
        </a:xfrm>
      </p:grpSpPr>
      <p:sp>
        <p:nvSpPr>
          <p:cNvPr id="26" name="Text Placeholder 1">
            <a:extLst>
              <a:ext uri="{FF2B5EF4-FFF2-40B4-BE49-F238E27FC236}">
                <a16:creationId xmlns:a16="http://schemas.microsoft.com/office/drawing/2014/main" id="{3EBF7CF3-F5A7-572F-727B-4D596E73AF6F}"/>
              </a:ext>
            </a:extLst>
          </p:cNvPr>
          <p:cNvSpPr txBox="1">
            <a:spLocks/>
          </p:cNvSpPr>
          <p:nvPr/>
        </p:nvSpPr>
        <p:spPr>
          <a:xfrm>
            <a:off x="462843" y="196888"/>
            <a:ext cx="10645424" cy="670052"/>
          </a:xfrm>
          <a:prstGeom prst="rect">
            <a:avLst/>
          </a:prstGeom>
        </p:spPr>
        <p:txBody>
          <a:bodyPr/>
          <a:lstStyle>
            <a:lvl1pPr marL="0" indent="0" algn="l" defTabSz="609630" rtl="0" eaLnBrk="1" latinLnBrk="0" hangingPunct="1">
              <a:spcBef>
                <a:spcPct val="20000"/>
              </a:spcBef>
              <a:buFont typeface="Arial" pitchFamily="34" charset="0"/>
              <a:buNone/>
              <a:defRPr sz="3754" b="1" i="0" kern="1200">
                <a:solidFill>
                  <a:srgbClr val="D67337"/>
                </a:solidFill>
                <a:latin typeface="Arial Narrow" panose="020B0604020202020204" pitchFamily="34" charset="0"/>
                <a:ea typeface="+mn-ea"/>
                <a:cs typeface="Arial Narrow" panose="020B0604020202020204" pitchFamily="34" charset="0"/>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4000" b="1" i="0" u="none" strike="noStrike" kern="1200" cap="none" spc="0" normalizeH="0" baseline="0" noProof="0" dirty="0">
                <a:ln>
                  <a:noFill/>
                </a:ln>
                <a:solidFill>
                  <a:srgbClr val="156082"/>
                </a:solidFill>
                <a:effectLst/>
                <a:uLnTx/>
                <a:uFillTx/>
                <a:latin typeface="Aptos Display" panose="02110004020202020204"/>
                <a:ea typeface="+mn-ea"/>
                <a:cs typeface="Arial" panose="020B0604020202020204" pitchFamily="34" charset="0"/>
              </a:rPr>
              <a:t>DESTINY-PanTumor02 – Design and Analysis</a:t>
            </a:r>
          </a:p>
        </p:txBody>
      </p:sp>
      <p:sp>
        <p:nvSpPr>
          <p:cNvPr id="27" name="Text Placeholder 2">
            <a:extLst>
              <a:ext uri="{FF2B5EF4-FFF2-40B4-BE49-F238E27FC236}">
                <a16:creationId xmlns:a16="http://schemas.microsoft.com/office/drawing/2014/main" id="{09F3D05E-D346-09B8-DCEB-9AC6E721A268}"/>
              </a:ext>
            </a:extLst>
          </p:cNvPr>
          <p:cNvSpPr txBox="1">
            <a:spLocks/>
          </p:cNvSpPr>
          <p:nvPr/>
        </p:nvSpPr>
        <p:spPr>
          <a:xfrm>
            <a:off x="497420" y="1202104"/>
            <a:ext cx="3855504" cy="4580657"/>
          </a:xfrm>
          <a:prstGeom prst="rect">
            <a:avLst/>
          </a:prstGeom>
        </p:spPr>
        <p:txBody>
          <a:bodyPr lIns="60960" tIns="30480" rIns="60960" bIns="30480" anchor="t"/>
          <a:lstStyle>
            <a:lvl1pPr marL="0" indent="0" algn="l" defTabSz="609630" rtl="0" eaLnBrk="1" latinLnBrk="0" hangingPunct="1">
              <a:spcBef>
                <a:spcPct val="20000"/>
              </a:spcBef>
              <a:buFont typeface="Arial" pitchFamily="34" charset="0"/>
              <a:buNone/>
              <a:defRPr sz="2500" b="0" i="0" kern="1200">
                <a:solidFill>
                  <a:srgbClr val="2E5C7F"/>
                </a:solidFill>
                <a:latin typeface="Arial Narrow" panose="020B0604020202020204" pitchFamily="34" charset="0"/>
                <a:ea typeface="+mn-ea"/>
                <a:cs typeface="Arial Narrow" panose="020B0604020202020204" pitchFamily="34" charset="0"/>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41935" marR="0" lvl="0" indent="-241935" algn="l" defTabSz="609630" rtl="0" eaLnBrk="1" fontAlgn="auto" latinLnBrk="0" hangingPunct="1">
              <a:lnSpc>
                <a:spcPct val="100000"/>
              </a:lnSpc>
              <a:spcBef>
                <a:spcPct val="20000"/>
              </a:spcBef>
              <a:spcAft>
                <a:spcPts val="400"/>
              </a:spcAft>
              <a:buClrTx/>
              <a:buSzTx/>
              <a:buFont typeface="Arial" panose="020B0604020202020204" pitchFamily="34" charset="0"/>
              <a:buChar char="•"/>
              <a:tabLst>
                <a:tab pos="541894" algn="l"/>
              </a:tabLst>
              <a:defRPr/>
            </a:pPr>
            <a:r>
              <a:rPr kumimoji="0" lang="en-US" sz="1800" b="1"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Patient Group</a:t>
            </a:r>
            <a:endParaRPr kumimoji="0" lang="en-US" sz="25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sym typeface="Calibri"/>
              </a:rPr>
              <a:t>Advanced solid tumors not eligible for curative therapy</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sym typeface="Calibri"/>
              </a:rPr>
              <a:t>2L+ patient </a:t>
            </a:r>
            <a:r>
              <a:rPr kumimoji="0" lang="en-US" sz="1400" b="0" i="0" u="none" strike="noStrike" kern="1200" cap="none" spc="0" normalizeH="0" baseline="0" noProof="0" dirty="0" err="1">
                <a:ln>
                  <a:noFill/>
                </a:ln>
                <a:solidFill>
                  <a:prstClr val="black"/>
                </a:solidFill>
                <a:effectLst/>
                <a:uLnTx/>
                <a:uFillTx/>
                <a:latin typeface="Arial"/>
                <a:ea typeface="+mn-ea"/>
                <a:cs typeface="Arial"/>
                <a:sym typeface="Calibri"/>
              </a:rPr>
              <a:t>population</a:t>
            </a:r>
            <a:r>
              <a:rPr kumimoji="0" lang="en-US" sz="1400" b="0" i="0" u="none" strike="noStrike" kern="1200" cap="none" spc="0" normalizeH="0" baseline="30000" noProof="0" dirty="0" err="1">
                <a:ln>
                  <a:noFill/>
                </a:ln>
                <a:solidFill>
                  <a:prstClr val="black"/>
                </a:solidFill>
                <a:effectLst/>
                <a:uLnTx/>
                <a:uFillTx/>
                <a:latin typeface="Arial"/>
                <a:ea typeface="+mn-ea"/>
                <a:cs typeface="Arial"/>
                <a:sym typeface="Calibri"/>
              </a:rPr>
              <a:t>a</a:t>
            </a:r>
            <a:endParaRPr kumimoji="0" lang="en-US" sz="1400" b="0" i="0" u="none" strike="noStrike" kern="1200" cap="none" spc="0" normalizeH="0" baseline="30000" noProof="0" dirty="0">
              <a:ln>
                <a:noFill/>
              </a:ln>
              <a:solidFill>
                <a:prstClr val="black"/>
              </a:solidFill>
              <a:effectLst/>
              <a:uLnTx/>
              <a:uFillTx/>
              <a:latin typeface="Arial"/>
              <a:ea typeface="+mn-ea"/>
              <a:cs typeface="Arial"/>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sym typeface="Calibri"/>
              </a:rPr>
              <a:t>HER2 expression (by ASCO/CAP gastric cancer guidelines) </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942340" marR="0" lvl="1" indent="-180340"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
                <a:ea typeface="+mn-ea"/>
                <a:cs typeface="Arial"/>
                <a:sym typeface="Calibri"/>
              </a:rPr>
              <a:t>Part 1</a:t>
            </a:r>
            <a:r>
              <a:rPr kumimoji="0" lang="en-US" sz="1400" b="0" i="0" u="none" strike="noStrike" kern="1200" cap="none" spc="0" normalizeH="0" baseline="0" noProof="0" dirty="0">
                <a:ln>
                  <a:noFill/>
                </a:ln>
                <a:solidFill>
                  <a:prstClr val="black"/>
                </a:solidFill>
                <a:effectLst/>
                <a:uLnTx/>
                <a:uFillTx/>
                <a:latin typeface="Arial "/>
                <a:ea typeface="+mn-ea"/>
                <a:cs typeface="Arial"/>
                <a:sym typeface="Calibri"/>
              </a:rPr>
              <a:t>: IHC 3+ or IHC 2+ Local test or central </a:t>
            </a:r>
            <a:r>
              <a:rPr kumimoji="0" lang="en-US" sz="1400" b="0" i="0" u="none" strike="noStrike" kern="1200" cap="none" spc="0" normalizeH="0" baseline="0" noProof="0" dirty="0" err="1">
                <a:ln>
                  <a:noFill/>
                </a:ln>
                <a:solidFill>
                  <a:prstClr val="black"/>
                </a:solidFill>
                <a:effectLst/>
                <a:uLnTx/>
                <a:uFillTx/>
                <a:latin typeface="Arial "/>
                <a:ea typeface="+mn-ea"/>
                <a:cs typeface="Arial"/>
                <a:sym typeface="Calibri"/>
              </a:rPr>
              <a:t>test</a:t>
            </a:r>
            <a:r>
              <a:rPr kumimoji="0" lang="en-US" sz="1400" b="0" i="0" u="none" strike="noStrike" kern="1200" cap="none" spc="0" normalizeH="0" baseline="30000" noProof="0" dirty="0" err="1">
                <a:ln>
                  <a:noFill/>
                </a:ln>
                <a:solidFill>
                  <a:prstClr val="black"/>
                </a:solidFill>
                <a:effectLst/>
                <a:uLnTx/>
                <a:uFillTx/>
                <a:latin typeface="Arial "/>
                <a:ea typeface="+mn-ea"/>
                <a:cs typeface="Calibri"/>
                <a:sym typeface="Calibri"/>
              </a:rPr>
              <a:t>b</a:t>
            </a:r>
            <a:endParaRPr kumimoji="0" lang="en-US" sz="1400" b="0" i="0" u="none" strike="noStrike" kern="1200" cap="none" spc="0" normalizeH="0" baseline="30000" noProof="0" dirty="0">
              <a:ln>
                <a:noFill/>
              </a:ln>
              <a:solidFill>
                <a:prstClr val="black"/>
              </a:solidFill>
              <a:effectLst/>
              <a:uLnTx/>
              <a:uFillTx/>
              <a:latin typeface="Arial "/>
              <a:ea typeface="+mn-ea"/>
              <a:cs typeface="Calibri"/>
            </a:endParaRPr>
          </a:p>
          <a:p>
            <a:pPr marL="942340" marR="0" lvl="1" indent="-180340"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
                <a:ea typeface="+mn-ea"/>
                <a:cs typeface="Calibri"/>
                <a:sym typeface="Calibri"/>
              </a:rPr>
              <a:t>Part 2</a:t>
            </a:r>
            <a:r>
              <a:rPr kumimoji="0" lang="en-US" sz="1400" b="0" i="0" u="none" strike="noStrike" kern="1200" cap="none" spc="0" normalizeH="0" baseline="0" noProof="0" dirty="0">
                <a:ln>
                  <a:noFill/>
                </a:ln>
                <a:solidFill>
                  <a:prstClr val="black"/>
                </a:solidFill>
                <a:effectLst/>
                <a:uLnTx/>
                <a:uFillTx/>
                <a:latin typeface="Arial "/>
                <a:ea typeface="+mn-ea"/>
                <a:cs typeface="Calibri"/>
                <a:sym typeface="Calibri"/>
              </a:rPr>
              <a:t>: IHC and ISH (cohort B only) results by central assessment as pre-defined for each cohort</a:t>
            </a:r>
            <a:endParaRPr kumimoji="0" lang="en-US" sz="1400" b="0" i="0" u="none" strike="noStrike" kern="1200" cap="none" spc="0" normalizeH="0" baseline="0" noProof="0" dirty="0">
              <a:ln>
                <a:noFill/>
              </a:ln>
              <a:solidFill>
                <a:prstClr val="black"/>
              </a:solidFill>
              <a:effectLst/>
              <a:uLnTx/>
              <a:uFillTx/>
              <a:latin typeface="Arial "/>
              <a:ea typeface="+mn-ea"/>
              <a:cs typeface="Calibri"/>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
                <a:ea typeface="+mn-ea"/>
                <a:cs typeface="Arial"/>
                <a:sym typeface="Calibri"/>
              </a:rPr>
              <a:t>Prior HER2-targeting therapy allowed</a:t>
            </a:r>
            <a:endParaRPr kumimoji="0" lang="en-US" sz="1400" b="0" i="0" u="none" strike="noStrike" kern="1200" cap="none" spc="0" normalizeH="0" baseline="0" noProof="0" dirty="0">
              <a:ln>
                <a:noFill/>
              </a:ln>
              <a:solidFill>
                <a:prstClr val="black"/>
              </a:solidFill>
              <a:effectLst/>
              <a:uLnTx/>
              <a:uFillTx/>
              <a:latin typeface="Arial "/>
              <a:ea typeface="+mn-ea"/>
              <a:cs typeface="Arial"/>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sym typeface="Calibri"/>
              </a:rPr>
              <a:t>ECOG/WHO PS 0–1</a:t>
            </a:r>
            <a:endParaRPr kumimoji="0" lang="en-US" sz="1800" b="1" i="0" u="none" strike="noStrike" kern="1200" cap="none" spc="0" normalizeH="0" baseline="0" noProof="0" dirty="0">
              <a:ln>
                <a:noFill/>
              </a:ln>
              <a:solidFill>
                <a:prstClr val="black"/>
              </a:solidFill>
              <a:effectLst/>
              <a:uLnTx/>
              <a:uFillTx/>
              <a:latin typeface="Arial Narrow"/>
              <a:ea typeface="+mn-ea"/>
              <a:cs typeface="+mn-cs"/>
            </a:endParaRPr>
          </a:p>
          <a:p>
            <a:pPr marL="241935" marR="0" lvl="0" indent="-241935" algn="l" defTabSz="609630" rtl="0" eaLnBrk="1" fontAlgn="auto" latinLnBrk="0" hangingPunct="1">
              <a:lnSpc>
                <a:spcPct val="100000"/>
              </a:lnSpc>
              <a:spcBef>
                <a:spcPct val="20000"/>
              </a:spcBef>
              <a:spcAft>
                <a:spcPts val="600"/>
              </a:spcAft>
              <a:buClrTx/>
              <a:buSzTx/>
              <a:buFont typeface="Arial" pitchFamily="34" charset="0"/>
              <a:buChar char="•"/>
              <a:tabLst>
                <a:tab pos="541894" algn="l"/>
              </a:tabLst>
              <a:defRPr/>
            </a:pPr>
            <a:r>
              <a:rPr kumimoji="0" lang="en-US" sz="1800" b="1"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Primary analysis </a:t>
            </a:r>
            <a:r>
              <a:rPr kumimoji="0" lang="en-US" sz="18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(DCO June 08, 2023) has been published </a:t>
            </a:r>
            <a:r>
              <a:rPr kumimoji="0" lang="en-US" sz="12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hlinkClick r:id="rId3">
                  <a:extLst>
                    <a:ext uri="{A12FA001-AC4F-418D-AE19-62706E023703}">
                      <ahyp:hlinkClr xmlns:ahyp="http://schemas.microsoft.com/office/drawing/2018/hyperlinkcolor" val="tx"/>
                    </a:ext>
                  </a:extLst>
                </a:hlinkClick>
              </a:rPr>
              <a:t>Meric-Bernstein F, et al. J Clin Oncol. 2024; 42: 47-48</a:t>
            </a:r>
            <a:r>
              <a:rPr kumimoji="0" lang="en-US" sz="12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a:t>
            </a:r>
            <a:endParaRPr kumimoji="0" lang="en-US" sz="1200" b="0" i="0" u="none" strike="noStrike" kern="1200" cap="none" spc="0" normalizeH="0" baseline="30000" noProof="0" dirty="0">
              <a:ln>
                <a:noFill/>
              </a:ln>
              <a:solidFill>
                <a:prstClr val="black"/>
              </a:solidFill>
              <a:effectLst/>
              <a:uLnTx/>
              <a:uFillTx/>
              <a:latin typeface="Arial Narrow"/>
              <a:ea typeface="+mn-ea"/>
              <a:cs typeface="Arial Narrow" panose="020B0604020202020204" pitchFamily="34" charset="0"/>
            </a:endParaRPr>
          </a:p>
          <a:p>
            <a:pPr marL="241935" marR="0" lvl="0" indent="-241935" algn="l" defTabSz="609630" rtl="0" eaLnBrk="1" fontAlgn="auto" latinLnBrk="0" hangingPunct="1">
              <a:lnSpc>
                <a:spcPct val="100000"/>
              </a:lnSpc>
              <a:spcBef>
                <a:spcPct val="20000"/>
              </a:spcBef>
              <a:spcAft>
                <a:spcPts val="600"/>
              </a:spcAft>
              <a:buClrTx/>
              <a:buSzTx/>
              <a:buFont typeface="Arial" pitchFamily="34" charset="0"/>
              <a:buChar char="•"/>
              <a:tabLst>
                <a:tab pos="541894" algn="l"/>
              </a:tabLst>
              <a:defRPr/>
            </a:pPr>
            <a:r>
              <a:rPr kumimoji="0" lang="en-US" sz="1800" b="1"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Final analysis</a:t>
            </a:r>
            <a:r>
              <a:rPr kumimoji="0" lang="en-US" sz="18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 DCO October 10, 2024</a:t>
            </a:r>
            <a:endPar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28" name="TextBox 27">
            <a:extLst>
              <a:ext uri="{FF2B5EF4-FFF2-40B4-BE49-F238E27FC236}">
                <a16:creationId xmlns:a16="http://schemas.microsoft.com/office/drawing/2014/main" id="{026F305F-29EB-6483-02EA-6DDE1273EF98}"/>
              </a:ext>
            </a:extLst>
          </p:cNvPr>
          <p:cNvSpPr txBox="1"/>
          <p:nvPr/>
        </p:nvSpPr>
        <p:spPr>
          <a:xfrm>
            <a:off x="496416" y="5772746"/>
            <a:ext cx="11323106" cy="923330"/>
          </a:xfrm>
          <a:prstGeom prst="rect">
            <a:avLst/>
          </a:prstGeom>
          <a:noFill/>
        </p:spPr>
        <p:txBody>
          <a:bodyPr wrap="square" lIns="0" tIns="45720" rIns="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tab pos="2685513" algn="l"/>
              </a:tabLst>
              <a:defRPr/>
            </a:pPr>
            <a:r>
              <a:rPr kumimoji="0" lang="en-US" sz="900" b="0" i="0" u="none" strike="noStrike" kern="1200" cap="none" spc="0" normalizeH="0" baseline="30000" noProof="0" dirty="0" err="1">
                <a:ln>
                  <a:noFill/>
                </a:ln>
                <a:solidFill>
                  <a:srgbClr val="FFFFFF">
                    <a:lumMod val="50000"/>
                  </a:srgbClr>
                </a:solidFill>
                <a:effectLst/>
                <a:uLnTx/>
                <a:uFillTx/>
                <a:latin typeface="Arial"/>
                <a:ea typeface="+mn-ea"/>
                <a:cs typeface="Arial"/>
              </a:rPr>
              <a:t>a</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Patients</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with no satisfactory treatment options were also included; </a:t>
            </a:r>
            <a:r>
              <a:rPr kumimoji="0" lang="en-US" sz="900" b="0" i="0" u="none" strike="noStrike" kern="1200" cap="none" spc="0" normalizeH="0" baseline="30000" noProof="0" dirty="0" err="1">
                <a:ln>
                  <a:noFill/>
                </a:ln>
                <a:solidFill>
                  <a:srgbClr val="FFFFFF">
                    <a:lumMod val="50000"/>
                  </a:srgbClr>
                </a:solidFill>
                <a:effectLst/>
                <a:uLnTx/>
                <a:uFillTx/>
                <a:latin typeface="Arial"/>
                <a:ea typeface="+mn-ea"/>
                <a:cs typeface="Arial"/>
              </a:rPr>
              <a:t>b</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Patients</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were eligible for either test. All patients were centrally confirmed; </a:t>
            </a:r>
            <a:r>
              <a:rPr kumimoji="0" lang="en-US" sz="900" b="0" i="0" u="none" strike="noStrike" kern="1200" cap="none" spc="0" normalizeH="0" baseline="30000" noProof="0" dirty="0" err="1">
                <a:ln>
                  <a:noFill/>
                </a:ln>
                <a:solidFill>
                  <a:srgbClr val="FFFFFF">
                    <a:lumMod val="50000"/>
                  </a:srgbClr>
                </a:solidFill>
                <a:effectLst/>
                <a:uLnTx/>
                <a:uFillTx/>
                <a:latin typeface="Arial"/>
                <a:ea typeface="+mn-ea"/>
                <a:cs typeface="Arial"/>
              </a:rPr>
              <a:t>c</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Excluding</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breast, gastric, colorectal cancer; </a:t>
            </a:r>
            <a:r>
              <a:rPr kumimoji="0" lang="en-US" sz="900" b="0" i="0" u="none" strike="noStrike" kern="1200" cap="none" spc="0" normalizeH="0" baseline="30000" noProof="0" dirty="0" err="1">
                <a:ln>
                  <a:noFill/>
                </a:ln>
                <a:solidFill>
                  <a:srgbClr val="FFFFFF">
                    <a:lumMod val="50000"/>
                  </a:srgbClr>
                </a:solidFill>
                <a:effectLst/>
                <a:uLnTx/>
                <a:uFillTx/>
                <a:latin typeface="Arial"/>
                <a:ea typeface="+mn-ea"/>
                <a:cs typeface="Arial"/>
              </a:rPr>
              <a:t>d</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Cohorts</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with no objective response in the first 15 patients were closed; </a:t>
            </a:r>
            <a:r>
              <a:rPr kumimoji="0" lang="en-US" sz="900" b="0" i="0" u="none" strike="noStrike" kern="1200" cap="none" spc="0" normalizeH="0" baseline="30000" noProof="0" dirty="0" err="1">
                <a:ln>
                  <a:noFill/>
                </a:ln>
                <a:solidFill>
                  <a:srgbClr val="FFFFFF">
                    <a:lumMod val="50000"/>
                  </a:srgbClr>
                </a:solidFill>
                <a:effectLst/>
                <a:uLnTx/>
                <a:uFillTx/>
                <a:latin typeface="Arial"/>
                <a:ea typeface="+mn-ea"/>
                <a:cs typeface="Arial"/>
              </a:rPr>
              <a:t>e</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Cervical</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cohort was expanded to include five IHC1+ patients; </a:t>
            </a:r>
            <a:r>
              <a:rPr kumimoji="0" lang="en-US" sz="900" b="0" i="0" u="none" strike="noStrike" kern="1200" cap="none" spc="0" normalizeH="0" baseline="30000" noProof="0" dirty="0" err="1">
                <a:ln>
                  <a:noFill/>
                </a:ln>
                <a:solidFill>
                  <a:srgbClr val="FFFFFF">
                    <a:lumMod val="50000"/>
                  </a:srgbClr>
                </a:solidFill>
                <a:effectLst/>
                <a:uLnTx/>
                <a:uFillTx/>
                <a:latin typeface="Arial"/>
                <a:ea typeface="+mn-ea"/>
                <a:cs typeface="Arial"/>
              </a:rPr>
              <a:t>f</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Patients</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with tumors that express HER2, excluding tumors in the tumor-specific cohorts, and breast cancer, non-small cell lung cancer, gastric cancer, and colorectal cancer; </a:t>
            </a:r>
            <a:r>
              <a:rPr kumimoji="0" lang="en-US" sz="900" b="0" i="0" u="none" strike="noStrike" kern="1200" cap="none" spc="0" normalizeH="0" baseline="30000" noProof="0" dirty="0" err="1">
                <a:ln>
                  <a:noFill/>
                </a:ln>
                <a:solidFill>
                  <a:srgbClr val="FFFFFF">
                    <a:lumMod val="50000"/>
                  </a:srgbClr>
                </a:solidFill>
                <a:effectLst/>
                <a:uLnTx/>
                <a:uFillTx/>
                <a:latin typeface="Arial"/>
                <a:ea typeface="+mn-ea"/>
                <a:cs typeface="Arial"/>
              </a:rPr>
              <a:t>g</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Enrollment</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started in 2024; </a:t>
            </a:r>
            <a:r>
              <a:rPr kumimoji="0" lang="en-US" sz="900" b="0" i="0" u="none" strike="noStrike" kern="1200" cap="none" spc="0" normalizeH="0" baseline="30000" noProof="0" dirty="0" err="1">
                <a:ln>
                  <a:noFill/>
                </a:ln>
                <a:solidFill>
                  <a:srgbClr val="FFFFFF">
                    <a:lumMod val="50000"/>
                  </a:srgbClr>
                </a:solidFill>
                <a:effectLst/>
                <a:uLnTx/>
                <a:uFillTx/>
                <a:latin typeface="Arial"/>
                <a:ea typeface="+mn-ea"/>
                <a:cs typeface="Arial"/>
              </a:rPr>
              <a:t>h</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Excluding</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breast, gastric cancer, and colorectal cancer. Patients with non-small cell lung cancer can be included; </a:t>
            </a:r>
            <a:r>
              <a:rPr kumimoji="0" lang="en-US" sz="900" b="0" i="0" u="none" strike="noStrike" kern="1200" cap="none" spc="0" normalizeH="0" baseline="30000" noProof="0" dirty="0" err="1">
                <a:ln>
                  <a:noFill/>
                </a:ln>
                <a:solidFill>
                  <a:srgbClr val="FFFFFF">
                    <a:lumMod val="50000"/>
                  </a:srgbClr>
                </a:solidFill>
                <a:effectLst/>
                <a:uLnTx/>
                <a:uFillTx/>
                <a:latin typeface="Arial"/>
                <a:ea typeface="+mn-ea"/>
                <a:cs typeface="Arial"/>
              </a:rPr>
              <a:t>i</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Investigator</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-assessed per Response Evaluation Criteria In Solid Tumors version 1.1; j Subgroup analyses were based on central HER2 testing.</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ASCO/CAP, American Society of Clinical Oncology and the College of American Pathologists; DCO, data cut off; DCR, duration of complete response; </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DoR</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duration of response; ECOG, Eastern Cooperative Oncology Group; IHC, immunohistochemistry; ORR, objective response rate; OS, overall survival; PFS, progression-free survival; PS, performance score; T-</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DXd</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trastuzumab </a:t>
            </a:r>
            <a:r>
              <a:rPr kumimoji="0" lang="en-US" sz="900" b="0" i="0" u="none" strike="noStrike" kern="1200" cap="none" spc="0" normalizeH="0" baseline="0" noProof="0" dirty="0" err="1">
                <a:ln>
                  <a:noFill/>
                </a:ln>
                <a:solidFill>
                  <a:srgbClr val="FFFFFF">
                    <a:lumMod val="50000"/>
                  </a:srgbClr>
                </a:solidFill>
                <a:effectLst/>
                <a:uLnTx/>
                <a:uFillTx/>
                <a:latin typeface="Arial"/>
                <a:ea typeface="+mn-ea"/>
                <a:cs typeface="Arial"/>
              </a:rPr>
              <a:t>deruxtecan</a:t>
            </a:r>
            <a:r>
              <a:rPr kumimoji="0" lang="en-US" sz="900" b="0" i="0" u="none" strike="noStrike" kern="1200" cap="none" spc="0" normalizeH="0" baseline="0" noProof="0" dirty="0">
                <a:ln>
                  <a:noFill/>
                </a:ln>
                <a:solidFill>
                  <a:srgbClr val="FFFFFF">
                    <a:lumMod val="50000"/>
                  </a:srgbClr>
                </a:solidFill>
                <a:effectLst/>
                <a:uLnTx/>
                <a:uFillTx/>
                <a:latin typeface="Arial"/>
                <a:ea typeface="+mn-ea"/>
                <a:cs typeface="Arial"/>
              </a:rPr>
              <a:t>; WHO, World Health Organization.</a:t>
            </a:r>
            <a:endParaRPr kumimoji="0" lang="en-US" sz="900" b="0" i="0" u="none" strike="noStrike" kern="1200" cap="none" spc="0" normalizeH="0" baseline="0" noProof="0" dirty="0">
              <a:ln>
                <a:noFill/>
              </a:ln>
              <a:solidFill>
                <a:srgbClr val="FFFFFF">
                  <a:lumMod val="50000"/>
                </a:srgbClr>
              </a:solidFill>
              <a:effectLst/>
              <a:highlight>
                <a:srgbClr val="FF0000"/>
              </a:highlight>
              <a:uLnTx/>
              <a:uFillTx/>
              <a:latin typeface="Arial"/>
              <a:ea typeface="+mn-ea"/>
              <a:cs typeface="Arial"/>
            </a:endParaRPr>
          </a:p>
        </p:txBody>
      </p:sp>
      <p:sp>
        <p:nvSpPr>
          <p:cNvPr id="29" name="TextBox 28">
            <a:extLst>
              <a:ext uri="{FF2B5EF4-FFF2-40B4-BE49-F238E27FC236}">
                <a16:creationId xmlns:a16="http://schemas.microsoft.com/office/drawing/2014/main" id="{2D52FFB6-884D-5505-42D2-A281F9E6ADE5}"/>
              </a:ext>
            </a:extLst>
          </p:cNvPr>
          <p:cNvSpPr txBox="1"/>
          <p:nvPr/>
        </p:nvSpPr>
        <p:spPr>
          <a:xfrm>
            <a:off x="5408812" y="1018935"/>
            <a:ext cx="4860530" cy="338554"/>
          </a:xfrm>
          <a:prstGeom prst="rect">
            <a:avLst/>
          </a:prstGeom>
          <a:noFill/>
        </p:spPr>
        <p:txBody>
          <a:bodyPr wrap="square" lIns="0" rIns="0">
            <a:spAutoFit/>
          </a:bodyPr>
          <a:lstStyle/>
          <a:p>
            <a:pPr marL="0" marR="0" lvl="0" indent="0" algn="ctr" defTabSz="60963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a:ln>
                  <a:noFill/>
                </a:ln>
                <a:solidFill>
                  <a:srgbClr val="002060"/>
                </a:solidFill>
                <a:effectLst/>
                <a:uLnTx/>
                <a:uFillTx/>
                <a:latin typeface="Arial Narrow" panose="020B0606020202030204" pitchFamily="34" charset="0"/>
                <a:ea typeface="+mn-ea"/>
                <a:cs typeface="+mn-cs"/>
              </a:rPr>
              <a:t>Phase 2, open label multi-center study (</a:t>
            </a:r>
            <a:r>
              <a:rPr kumimoji="0" lang="en-US" sz="1600" b="1" i="0" u="none" strike="noStrike" kern="1200" cap="none" spc="0" normalizeH="0" baseline="0" noProof="0">
                <a:ln>
                  <a:noFill/>
                </a:ln>
                <a:solidFill>
                  <a:srgbClr val="002060"/>
                </a:solidFill>
                <a:effectLst/>
                <a:uLnTx/>
                <a:uFillTx/>
                <a:latin typeface="Arial Narrow" panose="020B0606020202030204" pitchFamily="34" charset="0"/>
                <a:ea typeface="+mn-ea"/>
                <a:cs typeface="+mn-cs"/>
                <a:hlinkClick r:id="rId4">
                  <a:extLst>
                    <a:ext uri="{A12FA001-AC4F-418D-AE19-62706E023703}">
                      <ahyp:hlinkClr xmlns:ahyp="http://schemas.microsoft.com/office/drawing/2018/hyperlinkcolor" val="tx"/>
                    </a:ext>
                  </a:extLst>
                </a:hlinkClick>
              </a:rPr>
              <a:t>NCT04482309</a:t>
            </a:r>
            <a:r>
              <a:rPr kumimoji="0" lang="en-US" sz="1600" b="1" i="0" u="none" strike="noStrike" kern="1200" cap="none" spc="0" normalizeH="0" baseline="0" noProof="0">
                <a:ln>
                  <a:noFill/>
                </a:ln>
                <a:solidFill>
                  <a:srgbClr val="002060"/>
                </a:solidFill>
                <a:effectLst/>
                <a:uLnTx/>
                <a:uFillTx/>
                <a:latin typeface="Arial Narrow" panose="020B0606020202030204" pitchFamily="34" charset="0"/>
                <a:ea typeface="+mn-ea"/>
                <a:cs typeface="+mn-cs"/>
              </a:rPr>
              <a:t>)</a:t>
            </a:r>
          </a:p>
        </p:txBody>
      </p:sp>
      <p:sp>
        <p:nvSpPr>
          <p:cNvPr id="31" name="TextBox 30">
            <a:extLst>
              <a:ext uri="{FF2B5EF4-FFF2-40B4-BE49-F238E27FC236}">
                <a16:creationId xmlns:a16="http://schemas.microsoft.com/office/drawing/2014/main" id="{B838C1E6-CD3B-85EC-4CA3-5106506CCD0E}"/>
              </a:ext>
            </a:extLst>
          </p:cNvPr>
          <p:cNvSpPr txBox="1"/>
          <p:nvPr/>
        </p:nvSpPr>
        <p:spPr>
          <a:xfrm>
            <a:off x="5834248" y="1443423"/>
            <a:ext cx="2274218" cy="193917"/>
          </a:xfrm>
          <a:prstGeom prst="rect">
            <a:avLst/>
          </a:prstGeom>
        </p:spPr>
        <p:txBody>
          <a:bodyPr vert="horz" wrap="square" lIns="0" tIns="0" rIns="0" bIns="0" rtlCol="0" anchor="t" anchorCtr="0">
            <a:no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a:ln>
                  <a:noFill/>
                </a:ln>
                <a:solidFill>
                  <a:srgbClr val="003865"/>
                </a:solidFill>
                <a:effectLst/>
                <a:uLnTx/>
                <a:uFillTx/>
                <a:latin typeface="Arial"/>
                <a:ea typeface="+mn-ea"/>
                <a:cs typeface="Arial" pitchFamily="34" charset="0"/>
              </a:rPr>
              <a:t>Part 1</a:t>
            </a:r>
            <a:endParaRPr kumimoji="0" lang="en-US" sz="1400" b="1" i="0" u="none" strike="noStrike" kern="1200" cap="none" spc="0" normalizeH="0" baseline="30000" noProof="0">
              <a:ln>
                <a:noFill/>
              </a:ln>
              <a:solidFill>
                <a:srgbClr val="003865"/>
              </a:solidFill>
              <a:effectLst/>
              <a:uLnTx/>
              <a:uFillTx/>
              <a:latin typeface="Arial"/>
              <a:ea typeface="+mn-ea"/>
              <a:cs typeface="Arial" pitchFamily="34" charset="0"/>
            </a:endParaRPr>
          </a:p>
        </p:txBody>
      </p:sp>
      <p:sp>
        <p:nvSpPr>
          <p:cNvPr id="32" name="TextBox 31">
            <a:extLst>
              <a:ext uri="{FF2B5EF4-FFF2-40B4-BE49-F238E27FC236}">
                <a16:creationId xmlns:a16="http://schemas.microsoft.com/office/drawing/2014/main" id="{C432E607-7A90-7D08-DB2B-F6AA6C527078}"/>
              </a:ext>
            </a:extLst>
          </p:cNvPr>
          <p:cNvSpPr txBox="1"/>
          <p:nvPr/>
        </p:nvSpPr>
        <p:spPr>
          <a:xfrm>
            <a:off x="7839077" y="1468693"/>
            <a:ext cx="1878292" cy="168600"/>
          </a:xfrm>
          <a:prstGeom prst="rect">
            <a:avLst/>
          </a:prstGeom>
        </p:spPr>
        <p:txBody>
          <a:bodyPr vert="horz" wrap="square" lIns="0" tIns="0" rIns="0" bIns="0" rtlCol="0" anchor="ctr" anchorCtr="0">
            <a:noAutofit/>
          </a:body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20" normalizeH="0" baseline="0" noProof="0">
                <a:ln>
                  <a:noFill/>
                </a:ln>
                <a:solidFill>
                  <a:srgbClr val="003865"/>
                </a:solidFill>
                <a:effectLst/>
                <a:uLnTx/>
                <a:uFillTx/>
                <a:latin typeface="Arial"/>
                <a:ea typeface="+mn-ea"/>
                <a:cs typeface="Arial" pitchFamily="34" charset="0"/>
              </a:rPr>
              <a:t>Part 2</a:t>
            </a:r>
            <a:r>
              <a:rPr kumimoji="0" lang="en-US" sz="1400" b="1" i="0" u="none" strike="noStrike" kern="1200" cap="none" spc="-20" normalizeH="0" baseline="30000" noProof="0">
                <a:ln>
                  <a:noFill/>
                </a:ln>
                <a:solidFill>
                  <a:srgbClr val="003865"/>
                </a:solidFill>
                <a:effectLst/>
                <a:uLnTx/>
                <a:uFillTx/>
                <a:latin typeface="Arial"/>
                <a:ea typeface="+mn-ea"/>
                <a:cs typeface="Arial" pitchFamily="34" charset="0"/>
              </a:rPr>
              <a:t>g</a:t>
            </a:r>
          </a:p>
        </p:txBody>
      </p:sp>
      <p:graphicFrame>
        <p:nvGraphicFramePr>
          <p:cNvPr id="33" name="Table 32">
            <a:extLst>
              <a:ext uri="{FF2B5EF4-FFF2-40B4-BE49-F238E27FC236}">
                <a16:creationId xmlns:a16="http://schemas.microsoft.com/office/drawing/2014/main" id="{F059F1A0-D54C-58E0-1E2D-C774CC77707A}"/>
              </a:ext>
            </a:extLst>
          </p:cNvPr>
          <p:cNvGraphicFramePr>
            <a:graphicFrameLocks noGrp="1"/>
          </p:cNvGraphicFramePr>
          <p:nvPr/>
        </p:nvGraphicFramePr>
        <p:xfrm>
          <a:off x="5967530" y="1692355"/>
          <a:ext cx="1871548" cy="457200"/>
        </p:xfrm>
        <a:graphic>
          <a:graphicData uri="http://schemas.openxmlformats.org/drawingml/2006/table">
            <a:tbl>
              <a:tblPr firstRow="1" bandRow="1"/>
              <a:tblGrid>
                <a:gridCol w="1871548">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rtl="0" eaLnBrk="1" fontAlgn="auto" latinLnBrk="0" hangingPunct="1">
                        <a:lnSpc>
                          <a:spcPct val="100000"/>
                        </a:lnSpc>
                        <a:spcBef>
                          <a:spcPts val="0"/>
                        </a:spcBef>
                        <a:spcAft>
                          <a:spcPts val="0"/>
                        </a:spcAft>
                        <a:buClrTx/>
                        <a:buSzTx/>
                        <a:buFontTx/>
                        <a:buNone/>
                      </a:pPr>
                      <a:r>
                        <a:rPr lang="en-US" sz="1200" noProof="0">
                          <a:solidFill>
                            <a:schemeClr val="bg1"/>
                          </a:solidFill>
                        </a:rPr>
                        <a:t>Cohort 1 </a:t>
                      </a:r>
                      <a:r>
                        <a:rPr lang="en-US" sz="1200" b="0" noProof="0">
                          <a:solidFill>
                            <a:schemeClr val="bg1"/>
                          </a:solidFill>
                        </a:rPr>
                        <a:t>(n = 41)</a:t>
                      </a:r>
                      <a:endParaRPr lang="en-US" b="0" noProof="0">
                        <a:solidFill>
                          <a:schemeClr val="bg1"/>
                        </a:solidFill>
                      </a:endParaRPr>
                    </a:p>
                    <a:p>
                      <a:r>
                        <a:rPr lang="en-US" sz="1200" b="0" noProof="0">
                          <a:solidFill>
                            <a:schemeClr val="bg1"/>
                          </a:solidFill>
                        </a:rPr>
                        <a:t>Biliary tract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805831124"/>
                  </a:ext>
                </a:extLst>
              </a:tr>
            </a:tbl>
          </a:graphicData>
        </a:graphic>
      </p:graphicFrame>
      <p:graphicFrame>
        <p:nvGraphicFramePr>
          <p:cNvPr id="34" name="Table 33">
            <a:extLst>
              <a:ext uri="{FF2B5EF4-FFF2-40B4-BE49-F238E27FC236}">
                <a16:creationId xmlns:a16="http://schemas.microsoft.com/office/drawing/2014/main" id="{9D5519ED-5F67-31E5-AC00-F285A5D8A0D1}"/>
              </a:ext>
            </a:extLst>
          </p:cNvPr>
          <p:cNvGraphicFramePr>
            <a:graphicFrameLocks noGrp="1"/>
          </p:cNvGraphicFramePr>
          <p:nvPr/>
        </p:nvGraphicFramePr>
        <p:xfrm>
          <a:off x="5967530" y="2234245"/>
          <a:ext cx="1871548" cy="457200"/>
        </p:xfrm>
        <a:graphic>
          <a:graphicData uri="http://schemas.openxmlformats.org/drawingml/2006/table">
            <a:tbl>
              <a:tblPr firstRow="1" bandRow="1"/>
              <a:tblGrid>
                <a:gridCol w="1871548">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a:solidFill>
                            <a:schemeClr val="bg1"/>
                          </a:solidFill>
                        </a:rPr>
                        <a:t>Cohort 2 </a:t>
                      </a:r>
                      <a:r>
                        <a:rPr lang="en-US" sz="1200" b="0" noProof="0">
                          <a:solidFill>
                            <a:schemeClr val="bg1"/>
                          </a:solidFill>
                        </a:rPr>
                        <a:t>(n = 41)</a:t>
                      </a:r>
                      <a:endParaRPr lang="en-US" sz="1200" noProof="0">
                        <a:solidFill>
                          <a:schemeClr val="bg1"/>
                        </a:solidFill>
                      </a:endParaRPr>
                    </a:p>
                    <a:p>
                      <a:r>
                        <a:rPr lang="en-US" sz="1200" b="0" noProof="0">
                          <a:solidFill>
                            <a:schemeClr val="bg1"/>
                          </a:solidFill>
                        </a:rPr>
                        <a:t>Bladder cancer</a:t>
                      </a:r>
                      <a:endParaRPr lang="en-US" sz="900" b="0" noProof="0">
                        <a:solidFill>
                          <a:schemeClr val="bg1"/>
                        </a:solidFill>
                      </a:endParaRP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6D00"/>
                    </a:solidFill>
                  </a:tcPr>
                </a:tc>
                <a:extLst>
                  <a:ext uri="{0D108BD9-81ED-4DB2-BD59-A6C34878D82A}">
                    <a16:rowId xmlns:a16="http://schemas.microsoft.com/office/drawing/2014/main" val="3805831124"/>
                  </a:ext>
                </a:extLst>
              </a:tr>
            </a:tbl>
          </a:graphicData>
        </a:graphic>
      </p:graphicFrame>
      <p:graphicFrame>
        <p:nvGraphicFramePr>
          <p:cNvPr id="35" name="Table 34">
            <a:extLst>
              <a:ext uri="{FF2B5EF4-FFF2-40B4-BE49-F238E27FC236}">
                <a16:creationId xmlns:a16="http://schemas.microsoft.com/office/drawing/2014/main" id="{D930F395-AB12-B657-B375-A71FC6901F92}"/>
              </a:ext>
            </a:extLst>
          </p:cNvPr>
          <p:cNvGraphicFramePr>
            <a:graphicFrameLocks noGrp="1"/>
          </p:cNvGraphicFramePr>
          <p:nvPr/>
        </p:nvGraphicFramePr>
        <p:xfrm>
          <a:off x="5967529" y="2772290"/>
          <a:ext cx="1871549" cy="457200"/>
        </p:xfrm>
        <a:graphic>
          <a:graphicData uri="http://schemas.openxmlformats.org/drawingml/2006/table">
            <a:tbl>
              <a:tblPr firstRow="1" bandRow="1"/>
              <a:tblGrid>
                <a:gridCol w="1871549">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a:solidFill>
                            <a:schemeClr val="bg1"/>
                          </a:solidFill>
                        </a:rPr>
                        <a:t>Cohort 3 </a:t>
                      </a:r>
                      <a:r>
                        <a:rPr lang="en-US" sz="1200" b="0" noProof="0">
                          <a:solidFill>
                            <a:schemeClr val="bg1"/>
                          </a:solidFill>
                        </a:rPr>
                        <a:t>(n = 40)</a:t>
                      </a:r>
                      <a:endParaRPr lang="en-US" sz="1200" noProof="0">
                        <a:solidFill>
                          <a:schemeClr val="bg1"/>
                        </a:solidFill>
                      </a:endParaRPr>
                    </a:p>
                    <a:p>
                      <a:r>
                        <a:rPr lang="en-US" sz="1200" b="0" noProof="0">
                          <a:solidFill>
                            <a:schemeClr val="bg1"/>
                          </a:solidFill>
                        </a:rPr>
                        <a:t>Cervical cancer</a:t>
                      </a:r>
                      <a:r>
                        <a:rPr lang="en-US" sz="1200" b="0" baseline="30000" noProof="0">
                          <a:solidFill>
                            <a:schemeClr val="bg1"/>
                          </a:solidFill>
                        </a:rPr>
                        <a:t>e</a:t>
                      </a:r>
                      <a:endParaRPr lang="en-US" sz="1100" b="0" baseline="30000" noProof="0">
                        <a:solidFill>
                          <a:schemeClr val="bg1"/>
                        </a:solidFill>
                      </a:endParaRP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005843"/>
                    </a:solidFill>
                  </a:tcPr>
                </a:tc>
                <a:extLst>
                  <a:ext uri="{0D108BD9-81ED-4DB2-BD59-A6C34878D82A}">
                    <a16:rowId xmlns:a16="http://schemas.microsoft.com/office/drawing/2014/main" val="3805831124"/>
                  </a:ext>
                </a:extLst>
              </a:tr>
            </a:tbl>
          </a:graphicData>
        </a:graphic>
      </p:graphicFrame>
      <p:graphicFrame>
        <p:nvGraphicFramePr>
          <p:cNvPr id="36" name="Table 35">
            <a:extLst>
              <a:ext uri="{FF2B5EF4-FFF2-40B4-BE49-F238E27FC236}">
                <a16:creationId xmlns:a16="http://schemas.microsoft.com/office/drawing/2014/main" id="{B2E7E93F-6FDE-0536-40DC-C36DCFBD8B88}"/>
              </a:ext>
            </a:extLst>
          </p:cNvPr>
          <p:cNvGraphicFramePr>
            <a:graphicFrameLocks noGrp="1"/>
          </p:cNvGraphicFramePr>
          <p:nvPr/>
        </p:nvGraphicFramePr>
        <p:xfrm>
          <a:off x="5967529" y="3313230"/>
          <a:ext cx="1871549" cy="457200"/>
        </p:xfrm>
        <a:graphic>
          <a:graphicData uri="http://schemas.openxmlformats.org/drawingml/2006/table">
            <a:tbl>
              <a:tblPr firstRow="1" bandRow="1"/>
              <a:tblGrid>
                <a:gridCol w="1871549">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a:solidFill>
                            <a:schemeClr val="bg1"/>
                          </a:solidFill>
                        </a:rPr>
                        <a:t>Cohort 4 </a:t>
                      </a:r>
                      <a:r>
                        <a:rPr lang="en-US" sz="1200" b="0" noProof="0">
                          <a:solidFill>
                            <a:schemeClr val="bg1"/>
                          </a:solidFill>
                        </a:rPr>
                        <a:t>(n = 40)</a:t>
                      </a:r>
                      <a:endParaRPr lang="en-US" noProof="0">
                        <a:solidFill>
                          <a:schemeClr val="bg1"/>
                        </a:solidFill>
                      </a:endParaRPr>
                    </a:p>
                    <a:p>
                      <a:r>
                        <a:rPr lang="en-US" sz="1200" b="0" noProof="0">
                          <a:solidFill>
                            <a:schemeClr val="bg1"/>
                          </a:solidFill>
                        </a:rPr>
                        <a:t>Endometrial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0B679B"/>
                    </a:solidFill>
                  </a:tcPr>
                </a:tc>
                <a:extLst>
                  <a:ext uri="{0D108BD9-81ED-4DB2-BD59-A6C34878D82A}">
                    <a16:rowId xmlns:a16="http://schemas.microsoft.com/office/drawing/2014/main" val="3805831124"/>
                  </a:ext>
                </a:extLst>
              </a:tr>
            </a:tbl>
          </a:graphicData>
        </a:graphic>
      </p:graphicFrame>
      <p:graphicFrame>
        <p:nvGraphicFramePr>
          <p:cNvPr id="37" name="Table 36">
            <a:extLst>
              <a:ext uri="{FF2B5EF4-FFF2-40B4-BE49-F238E27FC236}">
                <a16:creationId xmlns:a16="http://schemas.microsoft.com/office/drawing/2014/main" id="{A654C581-1D09-17AA-3E6B-2871467E5BE8}"/>
              </a:ext>
            </a:extLst>
          </p:cNvPr>
          <p:cNvGraphicFramePr>
            <a:graphicFrameLocks noGrp="1"/>
          </p:cNvGraphicFramePr>
          <p:nvPr/>
        </p:nvGraphicFramePr>
        <p:xfrm>
          <a:off x="5956996" y="3859253"/>
          <a:ext cx="1882081" cy="457200"/>
        </p:xfrm>
        <a:graphic>
          <a:graphicData uri="http://schemas.openxmlformats.org/drawingml/2006/table">
            <a:tbl>
              <a:tblPr firstRow="1" bandRow="1"/>
              <a:tblGrid>
                <a:gridCol w="1882081">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a:solidFill>
                            <a:schemeClr val="bg1"/>
                          </a:solidFill>
                        </a:rPr>
                        <a:t>Cohort 5 </a:t>
                      </a:r>
                      <a:r>
                        <a:rPr lang="en-US" sz="1200" b="0" noProof="0">
                          <a:solidFill>
                            <a:schemeClr val="bg1"/>
                          </a:solidFill>
                        </a:rPr>
                        <a:t>(n = 40)</a:t>
                      </a:r>
                      <a:endParaRPr lang="en-US" sz="1200" noProof="0">
                        <a:solidFill>
                          <a:schemeClr val="bg1"/>
                        </a:solidFill>
                      </a:endParaRPr>
                    </a:p>
                    <a:p>
                      <a:r>
                        <a:rPr lang="en-US" sz="1200" b="0" noProof="0">
                          <a:solidFill>
                            <a:schemeClr val="bg1"/>
                          </a:solidFill>
                        </a:rPr>
                        <a:t>Ovarian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3B8D68"/>
                    </a:solidFill>
                  </a:tcPr>
                </a:tc>
                <a:extLst>
                  <a:ext uri="{0D108BD9-81ED-4DB2-BD59-A6C34878D82A}">
                    <a16:rowId xmlns:a16="http://schemas.microsoft.com/office/drawing/2014/main" val="3805831124"/>
                  </a:ext>
                </a:extLst>
              </a:tr>
            </a:tbl>
          </a:graphicData>
        </a:graphic>
      </p:graphicFrame>
      <p:graphicFrame>
        <p:nvGraphicFramePr>
          <p:cNvPr id="38" name="Table 37">
            <a:extLst>
              <a:ext uri="{FF2B5EF4-FFF2-40B4-BE49-F238E27FC236}">
                <a16:creationId xmlns:a16="http://schemas.microsoft.com/office/drawing/2014/main" id="{2F3BBFFC-D876-48F9-F4CB-F67D4501363C}"/>
              </a:ext>
            </a:extLst>
          </p:cNvPr>
          <p:cNvGraphicFramePr>
            <a:graphicFrameLocks noGrp="1"/>
          </p:cNvGraphicFramePr>
          <p:nvPr/>
        </p:nvGraphicFramePr>
        <p:xfrm>
          <a:off x="5956996" y="4396165"/>
          <a:ext cx="1882081" cy="457200"/>
        </p:xfrm>
        <a:graphic>
          <a:graphicData uri="http://schemas.openxmlformats.org/drawingml/2006/table">
            <a:tbl>
              <a:tblPr firstRow="1" bandRow="1"/>
              <a:tblGrid>
                <a:gridCol w="1882081">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a:solidFill>
                            <a:schemeClr val="bg1"/>
                          </a:solidFill>
                        </a:rPr>
                        <a:t>Cohort 6 </a:t>
                      </a:r>
                      <a:r>
                        <a:rPr lang="en-US" sz="1200" b="0" noProof="0">
                          <a:solidFill>
                            <a:schemeClr val="bg1"/>
                          </a:solidFill>
                        </a:rPr>
                        <a:t>(n = 25)</a:t>
                      </a:r>
                      <a:endParaRPr lang="en-US" sz="1200" noProof="0">
                        <a:solidFill>
                          <a:schemeClr val="bg1"/>
                        </a:solidFill>
                      </a:endParaRPr>
                    </a:p>
                    <a:p>
                      <a:r>
                        <a:rPr lang="en-US" sz="1200" b="0" noProof="0">
                          <a:solidFill>
                            <a:schemeClr val="bg1"/>
                          </a:solidFill>
                        </a:rPr>
                        <a:t>Pancreatic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953880"/>
                    </a:solidFill>
                  </a:tcPr>
                </a:tc>
                <a:extLst>
                  <a:ext uri="{0D108BD9-81ED-4DB2-BD59-A6C34878D82A}">
                    <a16:rowId xmlns:a16="http://schemas.microsoft.com/office/drawing/2014/main" val="3805831124"/>
                  </a:ext>
                </a:extLst>
              </a:tr>
            </a:tbl>
          </a:graphicData>
        </a:graphic>
      </p:graphicFrame>
      <p:graphicFrame>
        <p:nvGraphicFramePr>
          <p:cNvPr id="39" name="Table 38">
            <a:extLst>
              <a:ext uri="{FF2B5EF4-FFF2-40B4-BE49-F238E27FC236}">
                <a16:creationId xmlns:a16="http://schemas.microsoft.com/office/drawing/2014/main" id="{F9C082F3-51CD-2838-5948-0370C911029A}"/>
              </a:ext>
            </a:extLst>
          </p:cNvPr>
          <p:cNvGraphicFramePr>
            <a:graphicFrameLocks noGrp="1"/>
          </p:cNvGraphicFramePr>
          <p:nvPr/>
        </p:nvGraphicFramePr>
        <p:xfrm>
          <a:off x="5956996" y="4934896"/>
          <a:ext cx="1882081" cy="457200"/>
        </p:xfrm>
        <a:graphic>
          <a:graphicData uri="http://schemas.openxmlformats.org/drawingml/2006/table">
            <a:tbl>
              <a:tblPr firstRow="1" bandRow="1"/>
              <a:tblGrid>
                <a:gridCol w="1882081">
                  <a:extLst>
                    <a:ext uri="{9D8B030D-6E8A-4147-A177-3AD203B41FA5}">
                      <a16:colId xmlns:a16="http://schemas.microsoft.com/office/drawing/2014/main" val="477438231"/>
                    </a:ext>
                  </a:extLst>
                </a:gridCol>
              </a:tblGrid>
              <a:tr h="324716">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a:solidFill>
                            <a:schemeClr val="bg1"/>
                          </a:solidFill>
                        </a:rPr>
                        <a:t>Cohort 7 </a:t>
                      </a:r>
                      <a:r>
                        <a:rPr lang="en-US" sz="1200" b="0" noProof="0">
                          <a:solidFill>
                            <a:schemeClr val="bg1"/>
                          </a:solidFill>
                        </a:rPr>
                        <a:t>(n = 40)</a:t>
                      </a:r>
                      <a:endParaRPr lang="en-US" sz="1200" noProof="0">
                        <a:solidFill>
                          <a:schemeClr val="bg1"/>
                        </a:solidFill>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en-US" sz="1200" b="0" noProof="0">
                          <a:solidFill>
                            <a:schemeClr val="bg1"/>
                          </a:solidFill>
                        </a:rPr>
                        <a:t>Other tumors</a:t>
                      </a:r>
                      <a:r>
                        <a:rPr lang="en-US" sz="1200" b="0" baseline="30000" noProof="0">
                          <a:solidFill>
                            <a:schemeClr val="bg1"/>
                          </a:solidFill>
                        </a:rPr>
                        <a:t>f</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745F"/>
                    </a:solidFill>
                  </a:tcPr>
                </a:tc>
                <a:extLst>
                  <a:ext uri="{0D108BD9-81ED-4DB2-BD59-A6C34878D82A}">
                    <a16:rowId xmlns:a16="http://schemas.microsoft.com/office/drawing/2014/main" val="3805831124"/>
                  </a:ext>
                </a:extLst>
              </a:tr>
            </a:tbl>
          </a:graphicData>
        </a:graphic>
      </p:graphicFrame>
      <p:graphicFrame>
        <p:nvGraphicFramePr>
          <p:cNvPr id="40" name="Table 39">
            <a:extLst>
              <a:ext uri="{FF2B5EF4-FFF2-40B4-BE49-F238E27FC236}">
                <a16:creationId xmlns:a16="http://schemas.microsoft.com/office/drawing/2014/main" id="{8AA1B4C7-D5A4-27BE-71EA-2CA139149C0B}"/>
              </a:ext>
            </a:extLst>
          </p:cNvPr>
          <p:cNvGraphicFramePr>
            <a:graphicFrameLocks noGrp="1"/>
          </p:cNvGraphicFramePr>
          <p:nvPr/>
        </p:nvGraphicFramePr>
        <p:xfrm>
          <a:off x="7929125" y="1807760"/>
          <a:ext cx="1878292" cy="603504"/>
        </p:xfrm>
        <a:graphic>
          <a:graphicData uri="http://schemas.openxmlformats.org/drawingml/2006/table">
            <a:tbl>
              <a:tblPr firstRow="1" bandRow="1"/>
              <a:tblGrid>
                <a:gridCol w="1878292">
                  <a:extLst>
                    <a:ext uri="{9D8B030D-6E8A-4147-A177-3AD203B41FA5}">
                      <a16:colId xmlns:a16="http://schemas.microsoft.com/office/drawing/2014/main" val="477438231"/>
                    </a:ext>
                  </a:extLst>
                </a:gridCol>
              </a:tblGrid>
              <a:tr h="502351">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noProof="0">
                          <a:solidFill>
                            <a:schemeClr val="tx1"/>
                          </a:solidFill>
                        </a:rPr>
                        <a:t>Cohort A</a:t>
                      </a:r>
                    </a:p>
                    <a:p>
                      <a:pPr marL="0" marR="0" lvl="0" indent="0" algn="l" defTabSz="609585" rtl="0" eaLnBrk="1" fontAlgn="auto" latinLnBrk="0" hangingPunct="1">
                        <a:lnSpc>
                          <a:spcPct val="90000"/>
                        </a:lnSpc>
                        <a:spcBef>
                          <a:spcPts val="0"/>
                        </a:spcBef>
                        <a:spcAft>
                          <a:spcPts val="0"/>
                        </a:spcAft>
                        <a:buClrTx/>
                        <a:buSzTx/>
                        <a:buFontTx/>
                        <a:buNone/>
                        <a:tabLst/>
                        <a:defRPr/>
                      </a:pPr>
                      <a:r>
                        <a:rPr lang="en-US" sz="1200" b="0" noProof="0">
                          <a:solidFill>
                            <a:schemeClr val="tx1"/>
                          </a:solidFill>
                        </a:rPr>
                        <a:t>HER2 IHC 3+ Metastatic Solid Tumors</a:t>
                      </a:r>
                      <a:r>
                        <a:rPr lang="en-US" sz="1200" b="0" baseline="30000" noProof="0">
                          <a:solidFill>
                            <a:schemeClr val="accent1"/>
                          </a:solidFill>
                        </a:rPr>
                        <a:t>h</a:t>
                      </a:r>
                      <a:endParaRPr lang="en-US" sz="1200" b="0" noProof="0">
                        <a:solidFill>
                          <a:schemeClr val="tx1"/>
                        </a:solidFill>
                      </a:endParaRP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graphicFrame>
        <p:nvGraphicFramePr>
          <p:cNvPr id="41" name="Table 40">
            <a:extLst>
              <a:ext uri="{FF2B5EF4-FFF2-40B4-BE49-F238E27FC236}">
                <a16:creationId xmlns:a16="http://schemas.microsoft.com/office/drawing/2014/main" id="{862E434B-EBE8-8D36-73B4-82E49F53E53A}"/>
              </a:ext>
            </a:extLst>
          </p:cNvPr>
          <p:cNvGraphicFramePr>
            <a:graphicFrameLocks noGrp="1"/>
          </p:cNvGraphicFramePr>
          <p:nvPr/>
        </p:nvGraphicFramePr>
        <p:xfrm>
          <a:off x="7929125" y="2505218"/>
          <a:ext cx="1871548" cy="603504"/>
        </p:xfrm>
        <a:graphic>
          <a:graphicData uri="http://schemas.openxmlformats.org/drawingml/2006/table">
            <a:tbl>
              <a:tblPr firstRow="1" bandRow="1"/>
              <a:tblGrid>
                <a:gridCol w="1871548">
                  <a:extLst>
                    <a:ext uri="{9D8B030D-6E8A-4147-A177-3AD203B41FA5}">
                      <a16:colId xmlns:a16="http://schemas.microsoft.com/office/drawing/2014/main" val="477438231"/>
                    </a:ext>
                  </a:extLst>
                </a:gridCol>
              </a:tblGrid>
              <a:tr h="517964">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sz="1200" b="1" kern="1200" noProof="0">
                          <a:solidFill>
                            <a:schemeClr val="tx1"/>
                          </a:solidFill>
                          <a:latin typeface="Arial"/>
                          <a:ea typeface="+mn-ea"/>
                          <a:cs typeface="Arial"/>
                        </a:rPr>
                        <a:t>Cohort B</a:t>
                      </a:r>
                    </a:p>
                    <a:p>
                      <a:pPr marL="0" marR="0" lvl="0" indent="0" algn="l" defTabSz="609585" rtl="0" eaLnBrk="1" fontAlgn="auto" latinLnBrk="0" hangingPunct="1">
                        <a:lnSpc>
                          <a:spcPct val="90000"/>
                        </a:lnSpc>
                        <a:spcBef>
                          <a:spcPts val="0"/>
                        </a:spcBef>
                        <a:spcAft>
                          <a:spcPts val="0"/>
                        </a:spcAft>
                        <a:buClrTx/>
                        <a:buSzTx/>
                        <a:buFontTx/>
                        <a:buNone/>
                      </a:pPr>
                      <a:r>
                        <a:rPr kumimoji="1" lang="en-US" sz="1200" b="0" kern="1200" noProof="0">
                          <a:solidFill>
                            <a:schemeClr val="tx1"/>
                          </a:solidFill>
                          <a:latin typeface="Arial"/>
                          <a:ea typeface="+mn-ea"/>
                          <a:cs typeface="Arial"/>
                        </a:rPr>
                        <a:t>HER2 IHC 2+/ISH+ </a:t>
                      </a:r>
                      <a:r>
                        <a:rPr lang="en-US" sz="1200" b="0" noProof="0">
                          <a:solidFill>
                            <a:schemeClr val="tx1"/>
                          </a:solidFill>
                          <a:latin typeface="Arial"/>
                          <a:cs typeface="Arial"/>
                        </a:rPr>
                        <a:t>Metastatic Solid Tumors</a:t>
                      </a:r>
                      <a:r>
                        <a:rPr lang="en-US" sz="1200" b="0" baseline="30000" noProof="0">
                          <a:solidFill>
                            <a:schemeClr val="accent1"/>
                          </a:solidFill>
                          <a:latin typeface="Arial"/>
                          <a:cs typeface="Arial"/>
                        </a:rPr>
                        <a:t>h</a:t>
                      </a:r>
                      <a:endParaRPr kumimoji="1" lang="en-US" sz="1200" b="0" kern="1200" noProof="0">
                        <a:solidFill>
                          <a:schemeClr val="tx1"/>
                        </a:solidFill>
                        <a:latin typeface="Arial"/>
                        <a:ea typeface="+mn-ea"/>
                        <a:cs typeface="Arial"/>
                      </a:endParaRP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graphicFrame>
        <p:nvGraphicFramePr>
          <p:cNvPr id="42" name="Table 41">
            <a:extLst>
              <a:ext uri="{FF2B5EF4-FFF2-40B4-BE49-F238E27FC236}">
                <a16:creationId xmlns:a16="http://schemas.microsoft.com/office/drawing/2014/main" id="{74A0AA96-6738-413E-D9E3-035918D50BED}"/>
              </a:ext>
            </a:extLst>
          </p:cNvPr>
          <p:cNvGraphicFramePr>
            <a:graphicFrameLocks noGrp="1"/>
          </p:cNvGraphicFramePr>
          <p:nvPr/>
        </p:nvGraphicFramePr>
        <p:xfrm>
          <a:off x="7939151" y="3245610"/>
          <a:ext cx="1878292" cy="603504"/>
        </p:xfrm>
        <a:graphic>
          <a:graphicData uri="http://schemas.openxmlformats.org/drawingml/2006/table">
            <a:tbl>
              <a:tblPr firstRow="1" bandRow="1"/>
              <a:tblGrid>
                <a:gridCol w="1878292">
                  <a:extLst>
                    <a:ext uri="{9D8B030D-6E8A-4147-A177-3AD203B41FA5}">
                      <a16:colId xmlns:a16="http://schemas.microsoft.com/office/drawing/2014/main" val="477438231"/>
                    </a:ext>
                  </a:extLst>
                </a:gridCol>
              </a:tblGrid>
              <a:tr h="591552">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sz="1200" b="1" kern="1200" noProof="0">
                          <a:solidFill>
                            <a:schemeClr val="tx1"/>
                          </a:solidFill>
                          <a:latin typeface="Arial" panose="020B0604020202020204" pitchFamily="34" charset="0"/>
                          <a:ea typeface="+mn-ea"/>
                          <a:cs typeface="Arial" panose="020B0604020202020204" pitchFamily="34" charset="0"/>
                        </a:rPr>
                        <a:t>Cohort C</a:t>
                      </a:r>
                    </a:p>
                    <a:p>
                      <a:pPr marL="0" marR="0" lvl="0" indent="0" algn="l" defTabSz="609585" rtl="0" eaLnBrk="1" fontAlgn="auto" latinLnBrk="0" hangingPunct="1">
                        <a:lnSpc>
                          <a:spcPct val="90000"/>
                        </a:lnSpc>
                        <a:spcBef>
                          <a:spcPts val="0"/>
                        </a:spcBef>
                        <a:spcAft>
                          <a:spcPts val="0"/>
                        </a:spcAft>
                        <a:buClrTx/>
                        <a:buSzTx/>
                        <a:buFontTx/>
                        <a:buNone/>
                      </a:pPr>
                      <a:r>
                        <a:rPr kumimoji="1" lang="en-US" sz="1200" b="0" kern="1200" noProof="0">
                          <a:solidFill>
                            <a:schemeClr val="tx1"/>
                          </a:solidFill>
                          <a:latin typeface="Arial" panose="020B0604020202020204" pitchFamily="34" charset="0"/>
                          <a:ea typeface="+mn-ea"/>
                          <a:cs typeface="Arial" panose="020B0604020202020204" pitchFamily="34" charset="0"/>
                        </a:rPr>
                        <a:t>HER2 IHC 2+ or 1+ Endometrial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graphicFrame>
        <p:nvGraphicFramePr>
          <p:cNvPr id="43" name="Table 42">
            <a:extLst>
              <a:ext uri="{FF2B5EF4-FFF2-40B4-BE49-F238E27FC236}">
                <a16:creationId xmlns:a16="http://schemas.microsoft.com/office/drawing/2014/main" id="{830D7D74-9A80-3D6A-09CF-EB35DCD821F1}"/>
              </a:ext>
            </a:extLst>
          </p:cNvPr>
          <p:cNvGraphicFramePr>
            <a:graphicFrameLocks noGrp="1"/>
          </p:cNvGraphicFramePr>
          <p:nvPr/>
        </p:nvGraphicFramePr>
        <p:xfrm>
          <a:off x="7932915" y="3953104"/>
          <a:ext cx="1878292" cy="640080"/>
        </p:xfrm>
        <a:graphic>
          <a:graphicData uri="http://schemas.openxmlformats.org/drawingml/2006/table">
            <a:tbl>
              <a:tblPr firstRow="1" bandRow="1"/>
              <a:tblGrid>
                <a:gridCol w="1878292">
                  <a:extLst>
                    <a:ext uri="{9D8B030D-6E8A-4147-A177-3AD203B41FA5}">
                      <a16:colId xmlns:a16="http://schemas.microsoft.com/office/drawing/2014/main" val="477438231"/>
                    </a:ext>
                  </a:extLst>
                </a:gridCol>
              </a:tblGrid>
              <a:tr h="603504">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sz="1200" b="1" kern="1200" noProof="0">
                          <a:solidFill>
                            <a:schemeClr val="tx1"/>
                          </a:solidFill>
                          <a:latin typeface="Arial" panose="020B0604020202020204" pitchFamily="34" charset="0"/>
                          <a:ea typeface="+mn-ea"/>
                          <a:cs typeface="Arial" panose="020B0604020202020204" pitchFamily="34" charset="0"/>
                        </a:rPr>
                        <a:t>Cohort D</a:t>
                      </a:r>
                    </a:p>
                    <a:p>
                      <a:pPr marL="0" marR="0" lvl="0" indent="0" algn="l" defTabSz="609585" rtl="0" eaLnBrk="1" fontAlgn="auto" latinLnBrk="0" hangingPunct="1">
                        <a:lnSpc>
                          <a:spcPct val="100000"/>
                        </a:lnSpc>
                        <a:spcBef>
                          <a:spcPts val="0"/>
                        </a:spcBef>
                        <a:spcAft>
                          <a:spcPts val="0"/>
                        </a:spcAft>
                        <a:buClrTx/>
                        <a:buSzTx/>
                        <a:buFontTx/>
                        <a:buNone/>
                      </a:pPr>
                      <a:r>
                        <a:rPr kumimoji="1" lang="en-US" sz="1200" b="0" kern="1200" noProof="0">
                          <a:solidFill>
                            <a:schemeClr val="tx1"/>
                          </a:solidFill>
                          <a:latin typeface="Arial" panose="020B0604020202020204" pitchFamily="34" charset="0"/>
                          <a:ea typeface="+mn-ea"/>
                          <a:cs typeface="Arial" panose="020B0604020202020204" pitchFamily="34" charset="0"/>
                        </a:rPr>
                        <a:t>HER2 IHC 2+ or 1+ Ovarian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graphicFrame>
        <p:nvGraphicFramePr>
          <p:cNvPr id="44" name="Table 43">
            <a:extLst>
              <a:ext uri="{FF2B5EF4-FFF2-40B4-BE49-F238E27FC236}">
                <a16:creationId xmlns:a16="http://schemas.microsoft.com/office/drawing/2014/main" id="{757DC01E-A90E-9500-357C-27CEE5CC88EE}"/>
              </a:ext>
            </a:extLst>
          </p:cNvPr>
          <p:cNvGraphicFramePr>
            <a:graphicFrameLocks noGrp="1"/>
          </p:cNvGraphicFramePr>
          <p:nvPr/>
        </p:nvGraphicFramePr>
        <p:xfrm>
          <a:off x="7929125" y="4693941"/>
          <a:ext cx="1882081" cy="640080"/>
        </p:xfrm>
        <a:graphic>
          <a:graphicData uri="http://schemas.openxmlformats.org/drawingml/2006/table">
            <a:tbl>
              <a:tblPr firstRow="1" bandRow="1"/>
              <a:tblGrid>
                <a:gridCol w="1882081">
                  <a:extLst>
                    <a:ext uri="{9D8B030D-6E8A-4147-A177-3AD203B41FA5}">
                      <a16:colId xmlns:a16="http://schemas.microsoft.com/office/drawing/2014/main" val="477438231"/>
                    </a:ext>
                  </a:extLst>
                </a:gridCol>
              </a:tblGrid>
              <a:tr h="603504">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sz="1200" b="1" kern="1200" noProof="0">
                          <a:solidFill>
                            <a:schemeClr val="tx1"/>
                          </a:solidFill>
                          <a:latin typeface="Arial" panose="020B0604020202020204" pitchFamily="34" charset="0"/>
                          <a:ea typeface="+mn-ea"/>
                          <a:cs typeface="Arial" panose="020B0604020202020204" pitchFamily="34" charset="0"/>
                        </a:rPr>
                        <a:t>Cohort E</a:t>
                      </a:r>
                    </a:p>
                    <a:p>
                      <a:pPr marL="0" marR="0" lvl="0" indent="0" algn="l" defTabSz="609585" rtl="0" eaLnBrk="1" fontAlgn="auto" latinLnBrk="0" hangingPunct="1">
                        <a:lnSpc>
                          <a:spcPct val="100000"/>
                        </a:lnSpc>
                        <a:spcBef>
                          <a:spcPts val="0"/>
                        </a:spcBef>
                        <a:spcAft>
                          <a:spcPts val="0"/>
                        </a:spcAft>
                        <a:buClrTx/>
                        <a:buSzTx/>
                        <a:buFontTx/>
                        <a:buNone/>
                      </a:pPr>
                      <a:r>
                        <a:rPr kumimoji="1" lang="en-US" sz="1200" b="0" kern="1200" noProof="0">
                          <a:solidFill>
                            <a:schemeClr val="tx1"/>
                          </a:solidFill>
                          <a:latin typeface="Arial" panose="020B0604020202020204" pitchFamily="34" charset="0"/>
                          <a:ea typeface="+mn-ea"/>
                          <a:cs typeface="Arial" panose="020B0604020202020204" pitchFamily="34" charset="0"/>
                        </a:rPr>
                        <a:t>HER2 IHC 2+ or 1+ Cervical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sp>
        <p:nvSpPr>
          <p:cNvPr id="46" name="Subtitle 2">
            <a:extLst>
              <a:ext uri="{FF2B5EF4-FFF2-40B4-BE49-F238E27FC236}">
                <a16:creationId xmlns:a16="http://schemas.microsoft.com/office/drawing/2014/main" id="{32440DCE-CD62-02D7-6393-0FA95A25F259}"/>
              </a:ext>
            </a:extLst>
          </p:cNvPr>
          <p:cNvSpPr txBox="1">
            <a:spLocks/>
          </p:cNvSpPr>
          <p:nvPr/>
        </p:nvSpPr>
        <p:spPr>
          <a:xfrm>
            <a:off x="9897465" y="2183637"/>
            <a:ext cx="2042929" cy="3089022"/>
          </a:xfrm>
          <a:prstGeom prst="rect">
            <a:avLst/>
          </a:prstGeom>
          <a:noFill/>
          <a:ln w="76200">
            <a:noFill/>
          </a:ln>
        </p:spPr>
        <p:txBody>
          <a:bodyPr lIns="91440" tIns="45720" rIns="91440" bIns="4572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255" rtl="0" eaLnBrk="1" fontAlgn="auto" latinLnBrk="0" hangingPunct="1">
              <a:lnSpc>
                <a:spcPct val="100000"/>
              </a:lnSpc>
              <a:spcBef>
                <a:spcPts val="30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a:ea typeface="Calibri"/>
                <a:cs typeface="Arial"/>
                <a:sym typeface="Calibri"/>
              </a:rPr>
              <a:t>Primary endpoint</a:t>
            </a: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Calibri"/>
                <a:cs typeface="Arial"/>
                <a:sym typeface="Calibri"/>
              </a:rPr>
              <a:t>Confirmed ORR (investigator)</a:t>
            </a:r>
            <a:r>
              <a:rPr kumimoji="0" lang="en-US" sz="1200" b="0" i="0" u="none" strike="noStrike" kern="0" cap="none" spc="0" normalizeH="0" baseline="30000" noProof="0">
                <a:ln>
                  <a:noFill/>
                </a:ln>
                <a:solidFill>
                  <a:srgbClr val="000000"/>
                </a:solidFill>
                <a:effectLst/>
                <a:uLnTx/>
                <a:uFillTx/>
                <a:latin typeface="Arial"/>
                <a:ea typeface="Calibri"/>
                <a:cs typeface="Arial"/>
                <a:sym typeface="Calibri"/>
              </a:rPr>
              <a:t>*</a:t>
            </a:r>
            <a:endParaRPr kumimoji="0" lang="en-US" sz="1200" b="0" i="0" u="none" strike="noStrike" kern="0" cap="none" spc="0" normalizeH="0" baseline="0" noProof="0">
              <a:ln>
                <a:noFill/>
              </a:ln>
              <a:solidFill>
                <a:srgbClr val="000000"/>
              </a:solidFill>
              <a:effectLst/>
              <a:uLnTx/>
              <a:uFillTx/>
              <a:latin typeface="Arial"/>
              <a:ea typeface="Calibri"/>
              <a:cs typeface="Arial"/>
              <a:sym typeface="Calibri"/>
            </a:endParaRPr>
          </a:p>
          <a:p>
            <a:pPr marL="0" marR="0" lvl="0" indent="0" algn="l" defTabSz="1625255" rtl="0" eaLnBrk="1" fontAlgn="auto" latinLnBrk="0" hangingPunct="1">
              <a:lnSpc>
                <a:spcPct val="100000"/>
              </a:lnSpc>
              <a:spcBef>
                <a:spcPts val="300"/>
              </a:spcBef>
              <a:spcAft>
                <a:spcPts val="0"/>
              </a:spcAft>
              <a:buClrTx/>
              <a:buSzTx/>
              <a:buFontTx/>
              <a:buNone/>
              <a:tabLst/>
              <a:defRPr/>
            </a:pPr>
            <a:r>
              <a:rPr kumimoji="0" lang="en-US" sz="1400" b="1" i="0" u="none" strike="noStrike" kern="0" cap="none" spc="0" normalizeH="0" baseline="0" noProof="0">
                <a:ln>
                  <a:noFill/>
                </a:ln>
                <a:solidFill>
                  <a:srgbClr val="000000"/>
                </a:solidFill>
                <a:effectLst/>
                <a:uLnTx/>
                <a:uFillTx/>
                <a:latin typeface="Arial"/>
                <a:ea typeface="Calibri"/>
                <a:cs typeface="Arial"/>
                <a:sym typeface="Calibri"/>
              </a:rPr>
              <a:t>Secondary endpoints</a:t>
            </a:r>
            <a:endParaRPr kumimoji="0" lang="en-US" sz="1400" b="1" i="0" u="none" strike="noStrike" kern="0" cap="none" spc="0" normalizeH="0" baseline="30000" noProof="0">
              <a:ln>
                <a:noFill/>
              </a:ln>
              <a:solidFill>
                <a:srgbClr val="000000"/>
              </a:solidFill>
              <a:effectLst/>
              <a:uLnTx/>
              <a:uFillTx/>
              <a:latin typeface="Arial"/>
              <a:ea typeface="Calibri"/>
              <a:cs typeface="Arial"/>
              <a:sym typeface="Calibri"/>
            </a:endParaRP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DoR</a:t>
            </a:r>
            <a:r>
              <a:rPr kumimoji="0" lang="en-US" sz="1200" b="0" i="0" u="none" strike="noStrike" kern="0" cap="none" spc="0" normalizeH="0" baseline="3000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i</a:t>
            </a: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DCR</a:t>
            </a:r>
            <a:r>
              <a:rPr kumimoji="0" lang="en-US" sz="1200" b="0" i="0" u="none" strike="noStrike" kern="0" cap="none" spc="0" normalizeH="0" baseline="3000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i</a:t>
            </a: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PFS</a:t>
            </a:r>
            <a:r>
              <a:rPr kumimoji="0" lang="en-US" sz="1200" b="0" i="0" u="none" strike="noStrike" kern="0" cap="none" spc="0" normalizeH="0" baseline="3000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i</a:t>
            </a: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Calibri"/>
                <a:cs typeface="Arial"/>
                <a:sym typeface="Calibri"/>
              </a:rPr>
              <a:t>OS</a:t>
            </a: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a:ea typeface="Calibri"/>
                <a:cs typeface="Arial"/>
                <a:sym typeface="Calibri"/>
              </a:rPr>
              <a:t>Safety</a:t>
            </a:r>
          </a:p>
          <a:p>
            <a:pPr marL="0" marR="0" lvl="0" indent="0" algn="l" defTabSz="1625255" rtl="0" eaLnBrk="1" fontAlgn="auto" latinLnBrk="0" hangingPunct="1">
              <a:lnSpc>
                <a:spcPct val="100000"/>
              </a:lnSpc>
              <a:spcBef>
                <a:spcPts val="300"/>
              </a:spcBef>
              <a:spcAft>
                <a:spcPts val="0"/>
              </a:spcAft>
              <a:buClr>
                <a:srgbClr val="113468"/>
              </a:buClr>
              <a:buSzTx/>
              <a:buFontTx/>
              <a:buNone/>
              <a:tabLst/>
              <a:defRPr/>
            </a:pPr>
            <a:r>
              <a:rPr kumimoji="0" lang="en-US" sz="1400" b="1" i="0" u="none" strike="noStrike" kern="0" cap="none" spc="0" normalizeH="0" baseline="0" noProof="0">
                <a:ln>
                  <a:noFill/>
                </a:ln>
                <a:solidFill>
                  <a:srgbClr val="000000"/>
                </a:solidFill>
                <a:effectLst/>
                <a:uLnTx/>
                <a:uFillTx/>
                <a:latin typeface="Arial"/>
                <a:ea typeface="Calibri"/>
                <a:cs typeface="Arial"/>
                <a:sym typeface="Calibri"/>
              </a:rPr>
              <a:t>Exploratory endpoint</a:t>
            </a: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8594" marR="0" lvl="0" indent="-228594" algn="l" defTabSz="4334773" rtl="0" eaLnBrk="1" fontAlgn="auto" latinLnBrk="0" hangingPunct="1">
              <a:lnSpc>
                <a:spcPct val="100000"/>
              </a:lnSpc>
              <a:spcBef>
                <a:spcPts val="0"/>
              </a:spcBef>
              <a:spcAft>
                <a:spcPts val="200"/>
              </a:spcAft>
              <a:buClr>
                <a:prstClr val="black"/>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Subgroup analyses by HER2 status</a:t>
            </a:r>
            <a:r>
              <a:rPr kumimoji="0" lang="en-US" sz="1200" b="0" i="0" u="none" strike="noStrike" kern="0" cap="none" spc="0" normalizeH="0" baseline="30000" noProof="0">
                <a:ln>
                  <a:noFill/>
                </a:ln>
                <a:solidFill>
                  <a:prstClr val="black"/>
                </a:solidFill>
                <a:effectLst/>
                <a:uLnTx/>
                <a:uFillTx/>
                <a:latin typeface="Arial" panose="020B0604020202020204" pitchFamily="34" charset="0"/>
                <a:ea typeface="Calibri"/>
                <a:cs typeface="Arial" panose="020B0604020202020204" pitchFamily="34" charset="0"/>
                <a:sym typeface="Calibri"/>
              </a:rPr>
              <a:t>j</a:t>
            </a: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8594" marR="0" lvl="0" indent="-228594" algn="l" defTabSz="4334773" rtl="0" eaLnBrk="1" fontAlgn="auto" latinLnBrk="0" hangingPunct="1">
              <a:lnSpc>
                <a:spcPct val="100000"/>
              </a:lnSpc>
              <a:spcBef>
                <a:spcPts val="0"/>
              </a:spcBef>
              <a:spcAft>
                <a:spcPts val="200"/>
              </a:spcAft>
              <a:buClr>
                <a:prstClr val="black"/>
              </a:buClr>
              <a:buSzTx/>
              <a:buFont typeface="Arial" panose="020B0604020202020204" pitchFamily="34" charset="0"/>
              <a:buChar char="•"/>
              <a:tabLst/>
              <a:defRPr/>
            </a:pPr>
            <a:r>
              <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Subgroup analyses by biomarkers</a:t>
            </a:r>
            <a:r>
              <a:rPr kumimoji="0" lang="en-US" sz="1200" b="0" i="0" u="none" strike="noStrike" kern="0" cap="none" spc="0" normalizeH="0" baseline="30000" noProof="0">
                <a:ln>
                  <a:noFill/>
                </a:ln>
                <a:solidFill>
                  <a:srgbClr val="000000"/>
                </a:solidFill>
                <a:effectLst/>
                <a:uLnTx/>
                <a:uFillTx/>
                <a:latin typeface="Arial" panose="020B0604020202020204" pitchFamily="34" charset="0"/>
                <a:ea typeface="Calibri"/>
                <a:cs typeface="Arial" panose="020B0604020202020204" pitchFamily="34" charset="0"/>
                <a:sym typeface="Calibri"/>
              </a:rPr>
              <a:t>j</a:t>
            </a:r>
            <a:endParaRPr kumimoji="0" lang="en-US" sz="12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1625255" rtl="0" eaLnBrk="1" fontAlgn="auto" latinLnBrk="0" hangingPunct="1">
              <a:lnSpc>
                <a:spcPct val="100000"/>
              </a:lnSpc>
              <a:spcBef>
                <a:spcPts val="300"/>
              </a:spcBef>
              <a:spcAft>
                <a:spcPts val="0"/>
              </a:spcAft>
              <a:buClrTx/>
              <a:buSzTx/>
              <a:buFontTx/>
              <a:buNone/>
              <a:tabLst/>
              <a:defRPr/>
            </a:pPr>
            <a:endParaRPr kumimoji="0" lang="en-US" sz="1400" b="1"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1625255" rtl="0" eaLnBrk="1" fontAlgn="auto" latinLnBrk="0" hangingPunct="1">
              <a:lnSpc>
                <a:spcPct val="100000"/>
              </a:lnSpc>
              <a:spcBef>
                <a:spcPts val="300"/>
              </a:spcBef>
              <a:spcAft>
                <a:spcPts val="0"/>
              </a:spcAft>
              <a:buClr>
                <a:srgbClr val="113468"/>
              </a:buClr>
              <a:buSzTx/>
              <a:buFontTx/>
              <a:buNone/>
              <a:tabLst/>
              <a:defRPr/>
            </a:pPr>
            <a:endParaRPr kumimoji="0" lang="en-US" sz="1400" b="0" i="0" u="none" strike="noStrike" kern="0" cap="none" spc="0" normalizeH="0" baseline="0" noProof="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7" name="TextBox 46">
            <a:extLst>
              <a:ext uri="{FF2B5EF4-FFF2-40B4-BE49-F238E27FC236}">
                <a16:creationId xmlns:a16="http://schemas.microsoft.com/office/drawing/2014/main" id="{79B5695F-2B4A-DA4E-FC0C-758B0BD36E20}"/>
              </a:ext>
            </a:extLst>
          </p:cNvPr>
          <p:cNvSpPr txBox="1"/>
          <p:nvPr/>
        </p:nvSpPr>
        <p:spPr>
          <a:xfrm>
            <a:off x="5956996" y="5413429"/>
            <a:ext cx="5983398"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a:ln>
                  <a:noFill/>
                </a:ln>
                <a:solidFill>
                  <a:srgbClr val="1B1B1B"/>
                </a:solidFill>
                <a:effectLst/>
                <a:uLnTx/>
                <a:uFillTx/>
                <a:latin typeface="Roboto" panose="02000000000000000000" pitchFamily="2" charset="0"/>
                <a:ea typeface="+mn-ea"/>
                <a:cs typeface="+mn-cs"/>
              </a:rPr>
              <a:t>*Confirmed ORR per RECIST 1.1 is the percentage of patients with CR or PR that is subsequently confirmed </a:t>
            </a:r>
          </a:p>
        </p:txBody>
      </p:sp>
      <p:sp>
        <p:nvSpPr>
          <p:cNvPr id="30" name="object 205">
            <a:extLst>
              <a:ext uri="{FF2B5EF4-FFF2-40B4-BE49-F238E27FC236}">
                <a16:creationId xmlns:a16="http://schemas.microsoft.com/office/drawing/2014/main" id="{FA8169A2-0E88-F558-3E44-C6080424F404}"/>
              </a:ext>
            </a:extLst>
          </p:cNvPr>
          <p:cNvSpPr/>
          <p:nvPr/>
        </p:nvSpPr>
        <p:spPr>
          <a:xfrm>
            <a:off x="4857750" y="2783335"/>
            <a:ext cx="976498" cy="1516989"/>
          </a:xfrm>
          <a:prstGeom prst="roundRect">
            <a:avLst>
              <a:gd name="adj" fmla="val 10232"/>
            </a:avLst>
          </a:prstGeom>
          <a:solidFill>
            <a:srgbClr val="1E325F"/>
          </a:solidFill>
          <a:ln>
            <a:noFill/>
          </a:ln>
        </p:spPr>
        <p:txBody>
          <a:bodyPr wrap="squar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srgbClr val="FFFFFF"/>
                </a:solidFill>
                <a:effectLst/>
                <a:uLnTx/>
                <a:uFillTx/>
                <a:latin typeface="Arial"/>
                <a:ea typeface="+mn-ea"/>
                <a:cs typeface="Arial" panose="020B0604020202020204" pitchFamily="34" charset="0"/>
              </a:rPr>
              <a:t>HER2- expressing solid tumors</a:t>
            </a:r>
            <a:r>
              <a:rPr kumimoji="0" lang="en-US" sz="1100" b="0" i="0" u="none" strike="noStrike" kern="1200" cap="none" spc="0" normalizeH="0" baseline="30000" noProof="0">
                <a:ln>
                  <a:noFill/>
                </a:ln>
                <a:solidFill>
                  <a:srgbClr val="FFFFFF"/>
                </a:solidFill>
                <a:effectLst/>
                <a:uLnTx/>
                <a:uFillTx/>
                <a:latin typeface="Arial"/>
                <a:ea typeface="+mn-ea"/>
                <a:cs typeface="Arial" panose="020B0604020202020204" pitchFamily="34" charset="0"/>
              </a:rPr>
              <a:t>c</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a:ln>
                <a:noFill/>
              </a:ln>
              <a:solidFill>
                <a:srgbClr val="FFFFFF"/>
              </a:solidFill>
              <a:effectLst/>
              <a:uLnTx/>
              <a:uFillTx/>
              <a:latin typeface="Arial"/>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srgbClr val="FFFFFF"/>
                </a:solidFill>
                <a:effectLst/>
                <a:uLnTx/>
                <a:uFillTx/>
                <a:latin typeface="Arial"/>
                <a:ea typeface="+mn-ea"/>
                <a:cs typeface="Arial" panose="020B0604020202020204" pitchFamily="34" charset="0"/>
              </a:rPr>
              <a:t>T-DXd 5.4 mg/kg Q3w</a:t>
            </a:r>
          </a:p>
        </p:txBody>
      </p:sp>
      <p:sp>
        <p:nvSpPr>
          <p:cNvPr id="20" name="TextBox 19">
            <a:extLst>
              <a:ext uri="{FF2B5EF4-FFF2-40B4-BE49-F238E27FC236}">
                <a16:creationId xmlns:a16="http://schemas.microsoft.com/office/drawing/2014/main" id="{6FBEFF37-D614-AFA5-529E-3AE903E8D499}"/>
              </a:ext>
            </a:extLst>
          </p:cNvPr>
          <p:cNvSpPr txBox="1"/>
          <p:nvPr/>
        </p:nvSpPr>
        <p:spPr>
          <a:xfrm>
            <a:off x="4867275" y="4340634"/>
            <a:ext cx="976498"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srgbClr val="000000"/>
                </a:solidFill>
                <a:effectLst/>
                <a:uLnTx/>
                <a:uFillTx/>
                <a:latin typeface="Arial"/>
                <a:ea typeface="+mn-ea"/>
                <a:cs typeface="+mn-cs"/>
              </a:rPr>
              <a:t>n = 267</a:t>
            </a:r>
            <a:r>
              <a:rPr kumimoji="0" lang="en-US" sz="1200" b="0" i="0" u="none" strike="noStrike" kern="1200" cap="none" spc="0" normalizeH="0" baseline="30000" noProof="0">
                <a:ln>
                  <a:noFill/>
                </a:ln>
                <a:solidFill>
                  <a:srgbClr val="000000"/>
                </a:solidFill>
                <a:effectLst/>
                <a:uLnTx/>
                <a:uFillTx/>
                <a:latin typeface="Arial"/>
                <a:ea typeface="+mn-ea"/>
                <a:cs typeface="+mn-cs"/>
              </a:rPr>
              <a:t>d</a:t>
            </a:r>
            <a:r>
              <a:rPr kumimoji="0" lang="en-US" sz="1200" b="1" i="0" u="none" strike="noStrike" kern="1200" cap="none" spc="0" normalizeH="0" baseline="0" noProof="0">
                <a:ln>
                  <a:noFill/>
                </a:ln>
                <a:solidFill>
                  <a:srgbClr val="000000"/>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000000"/>
                </a:solidFill>
                <a:effectLst/>
                <a:uLnTx/>
                <a:uFillTx/>
                <a:latin typeface="Arial"/>
                <a:ea typeface="+mn-ea"/>
                <a:cs typeface="+mn-cs"/>
              </a:rPr>
              <a:t>(75 IHC3+)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a:ln>
                <a:noFill/>
              </a:ln>
              <a:solidFill>
                <a:srgbClr val="003865"/>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srgbClr val="003865"/>
                </a:solidFill>
                <a:effectLst/>
                <a:uLnTx/>
                <a:uFillTx/>
                <a:latin typeface="Arial"/>
                <a:ea typeface="+mn-ea"/>
                <a:cs typeface="+mn-cs"/>
              </a:rPr>
              <a:t>Note: HER2 subgroup analyses by central testing</a:t>
            </a:r>
          </a:p>
        </p:txBody>
      </p:sp>
    </p:spTree>
    <p:extLst>
      <p:ext uri="{BB962C8B-B14F-4D97-AF65-F5344CB8AC3E}">
        <p14:creationId xmlns:p14="http://schemas.microsoft.com/office/powerpoint/2010/main" val="24459063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4027DB-2AED-CD04-70C5-ED532B88E9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3AA47CD-B01F-D9B0-9C66-B83A51543F09}"/>
              </a:ext>
            </a:extLst>
          </p:cNvPr>
          <p:cNvSpPr>
            <a:spLocks noGrp="1"/>
          </p:cNvSpPr>
          <p:nvPr>
            <p:ph type="title"/>
          </p:nvPr>
        </p:nvSpPr>
        <p:spPr>
          <a:xfrm>
            <a:off x="916516" y="188640"/>
            <a:ext cx="10358967" cy="1008112"/>
          </a:xfrm>
        </p:spPr>
        <p:txBody>
          <a:bodyPr/>
          <a:lstStyle/>
          <a:p>
            <a:r>
              <a:rPr lang="en-US" sz="3200" dirty="0">
                <a:solidFill>
                  <a:srgbClr val="0432FF"/>
                </a:solidFill>
              </a:rPr>
              <a:t>Dr O’Malley — Disclosures</a:t>
            </a:r>
            <a:br>
              <a:rPr lang="en-US" sz="3200" dirty="0">
                <a:solidFill>
                  <a:srgbClr val="0432FF"/>
                </a:solidFill>
              </a:rPr>
            </a:br>
            <a:r>
              <a:rPr lang="en-US" sz="3200" dirty="0">
                <a:solidFill>
                  <a:srgbClr val="0432FF"/>
                </a:solidFill>
              </a:rPr>
              <a:t>Moderator</a:t>
            </a:r>
          </a:p>
        </p:txBody>
      </p:sp>
      <p:graphicFrame>
        <p:nvGraphicFramePr>
          <p:cNvPr id="4" name="Content Placeholder 3">
            <a:extLst>
              <a:ext uri="{FF2B5EF4-FFF2-40B4-BE49-F238E27FC236}">
                <a16:creationId xmlns:a16="http://schemas.microsoft.com/office/drawing/2014/main" id="{6F75925B-B395-11C3-2F2E-D2593866AB1A}"/>
              </a:ext>
            </a:extLst>
          </p:cNvPr>
          <p:cNvGraphicFramePr>
            <a:graphicFrameLocks/>
          </p:cNvGraphicFramePr>
          <p:nvPr>
            <p:extLst>
              <p:ext uri="{D42A27DB-BD31-4B8C-83A1-F6EECF244321}">
                <p14:modId xmlns:p14="http://schemas.microsoft.com/office/powerpoint/2010/main" val="658256326"/>
              </p:ext>
            </p:extLst>
          </p:nvPr>
        </p:nvGraphicFramePr>
        <p:xfrm>
          <a:off x="982000" y="1371600"/>
          <a:ext cx="10227999" cy="4670369"/>
        </p:xfrm>
        <a:graphic>
          <a:graphicData uri="http://schemas.openxmlformats.org/drawingml/2006/table">
            <a:tbl>
              <a:tblPr firstRow="1" bandRow="1">
                <a:tableStyleId>{F2DE63D5-997A-4646-A377-4702673A728D}</a:tableStyleId>
              </a:tblPr>
              <a:tblGrid>
                <a:gridCol w="3065199">
                  <a:extLst>
                    <a:ext uri="{9D8B030D-6E8A-4147-A177-3AD203B41FA5}">
                      <a16:colId xmlns:a16="http://schemas.microsoft.com/office/drawing/2014/main" val="20000"/>
                    </a:ext>
                  </a:extLst>
                </a:gridCol>
                <a:gridCol w="7162800">
                  <a:extLst>
                    <a:ext uri="{9D8B030D-6E8A-4147-A177-3AD203B41FA5}">
                      <a16:colId xmlns:a16="http://schemas.microsoft.com/office/drawing/2014/main" val="20001"/>
                    </a:ext>
                  </a:extLst>
                </a:gridCol>
              </a:tblGrid>
              <a:tr h="1187339">
                <a:tc>
                  <a:txBody>
                    <a:bodyPr/>
                    <a:lstStyle/>
                    <a:p>
                      <a:r>
                        <a:rPr lang="en-US" sz="1700" b="1" kern="1200" dirty="0">
                          <a:solidFill>
                            <a:schemeClr val="tx1"/>
                          </a:solidFill>
                          <a:effectLst/>
                          <a:latin typeface="+mn-lt"/>
                          <a:ea typeface="+mn-ea"/>
                          <a:cs typeface="+mn-cs"/>
                        </a:rPr>
                        <a:t>Consulting Agreements — Personal Fees (Consult and/or Advisory Boards)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AbbVie Inc, AstraZeneca Pharmaceuticals LP, </a:t>
                      </a:r>
                      <a:r>
                        <a:rPr lang="en-US" sz="1700" b="0" kern="1200" dirty="0" err="1">
                          <a:solidFill>
                            <a:schemeClr val="tx1"/>
                          </a:solidFill>
                          <a:effectLst/>
                          <a:latin typeface="+mn-lt"/>
                          <a:ea typeface="+mn-ea"/>
                          <a:cs typeface="+mn-cs"/>
                        </a:rPr>
                        <a:t>BeOne</a:t>
                      </a:r>
                      <a:r>
                        <a:rPr lang="en-US" sz="1700" b="0" kern="1200" dirty="0">
                          <a:solidFill>
                            <a:schemeClr val="tx1"/>
                          </a:solidFill>
                          <a:effectLst/>
                          <a:latin typeface="+mn-lt"/>
                          <a:ea typeface="+mn-ea"/>
                          <a:cs typeface="+mn-cs"/>
                        </a:rPr>
                        <a:t>, </a:t>
                      </a:r>
                      <a:r>
                        <a:rPr lang="en-US" sz="1700" b="0" kern="1200" dirty="0" err="1">
                          <a:solidFill>
                            <a:schemeClr val="tx1"/>
                          </a:solidFill>
                          <a:effectLst/>
                          <a:latin typeface="+mn-lt"/>
                          <a:ea typeface="+mn-ea"/>
                          <a:cs typeface="+mn-cs"/>
                        </a:rPr>
                        <a:t>Corcept</a:t>
                      </a:r>
                      <a:r>
                        <a:rPr lang="en-US" sz="1700" b="0" kern="1200" dirty="0">
                          <a:solidFill>
                            <a:schemeClr val="tx1"/>
                          </a:solidFill>
                          <a:effectLst/>
                          <a:latin typeface="+mn-lt"/>
                          <a:ea typeface="+mn-ea"/>
                          <a:cs typeface="+mn-cs"/>
                        </a:rPr>
                        <a:t> Therapeutics Inc, Daiichi Sankyo Inc, Duality Biologics, Genmab US Inc, GSK, Lilly, Merck, MSD, </a:t>
                      </a:r>
                      <a:r>
                        <a:rPr lang="en-US" sz="1700" b="0" kern="1200" dirty="0" err="1">
                          <a:solidFill>
                            <a:schemeClr val="tx1"/>
                          </a:solidFill>
                          <a:effectLst/>
                          <a:latin typeface="+mn-lt"/>
                          <a:ea typeface="+mn-ea"/>
                          <a:cs typeface="+mn-cs"/>
                        </a:rPr>
                        <a:t>Novocure</a:t>
                      </a:r>
                      <a:r>
                        <a:rPr lang="en-US" sz="1700" b="0" kern="1200" dirty="0">
                          <a:solidFill>
                            <a:schemeClr val="tx1"/>
                          </a:solidFill>
                          <a:effectLst/>
                          <a:latin typeface="+mn-lt"/>
                          <a:ea typeface="+mn-ea"/>
                          <a:cs typeface="+mn-cs"/>
                        </a:rPr>
                        <a:t> Inc, Pfizer Inc, Regeneron Pharmaceuticals Inc, </a:t>
                      </a:r>
                      <a:r>
                        <a:rPr lang="en-US" sz="1700" b="0" kern="1200" dirty="0" err="1">
                          <a:solidFill>
                            <a:schemeClr val="tx1"/>
                          </a:solidFill>
                          <a:effectLst/>
                          <a:latin typeface="+mn-lt"/>
                          <a:ea typeface="+mn-ea"/>
                          <a:cs typeface="+mn-cs"/>
                        </a:rPr>
                        <a:t>Verastem</a:t>
                      </a:r>
                      <a:r>
                        <a:rPr lang="en-US" sz="1700" b="0" kern="1200" dirty="0">
                          <a:solidFill>
                            <a:schemeClr val="tx1"/>
                          </a:solidFill>
                          <a:effectLst/>
                          <a:latin typeface="+mn-lt"/>
                          <a:ea typeface="+mn-ea"/>
                          <a:cs typeface="+mn-cs"/>
                        </a:rPr>
                        <a:t> Inc, </a:t>
                      </a:r>
                      <a:r>
                        <a:rPr lang="en-US" sz="1700" b="0" kern="1200" dirty="0" err="1">
                          <a:solidFill>
                            <a:schemeClr val="tx1"/>
                          </a:solidFill>
                          <a:effectLst/>
                          <a:latin typeface="+mn-lt"/>
                          <a:ea typeface="+mn-ea"/>
                          <a:cs typeface="+mn-cs"/>
                        </a:rPr>
                        <a:t>Zentalis</a:t>
                      </a:r>
                      <a:r>
                        <a:rPr lang="en-US" sz="17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2561011">
                <a:tc>
                  <a:txBody>
                    <a:bodyPr/>
                    <a:lstStyle/>
                    <a:p>
                      <a:r>
                        <a:rPr lang="en-US" sz="1700" b="1" kern="1200" dirty="0">
                          <a:solidFill>
                            <a:schemeClr val="tx1"/>
                          </a:solidFill>
                          <a:effectLst/>
                          <a:latin typeface="+mn-lt"/>
                          <a:ea typeface="+mn-ea"/>
                          <a:cs typeface="+mn-cs"/>
                        </a:rPr>
                        <a:t>Contracted Research (Institution Received Funds for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AbbVie Inc, </a:t>
                      </a:r>
                      <a:r>
                        <a:rPr lang="en-US" sz="1700" b="0" kern="1200" dirty="0" err="1">
                          <a:solidFill>
                            <a:schemeClr val="tx1"/>
                          </a:solidFill>
                          <a:effectLst/>
                          <a:latin typeface="+mn-lt"/>
                          <a:ea typeface="+mn-ea"/>
                          <a:cs typeface="+mn-cs"/>
                        </a:rPr>
                        <a:t>Advaxis</a:t>
                      </a:r>
                      <a:r>
                        <a:rPr lang="en-US" sz="1700" b="0" kern="1200" dirty="0">
                          <a:solidFill>
                            <a:schemeClr val="tx1"/>
                          </a:solidFill>
                          <a:effectLst/>
                          <a:latin typeface="+mn-lt"/>
                          <a:ea typeface="+mn-ea"/>
                          <a:cs typeface="+mn-cs"/>
                        </a:rPr>
                        <a:t> Inc, Agenus Inc, Alkermes, </a:t>
                      </a:r>
                      <a:r>
                        <a:rPr lang="en-US" sz="1700" b="0" kern="1200" dirty="0" err="1">
                          <a:solidFill>
                            <a:schemeClr val="tx1"/>
                          </a:solidFill>
                          <a:effectLst/>
                          <a:latin typeface="+mn-lt"/>
                          <a:ea typeface="+mn-ea"/>
                          <a:cs typeface="+mn-cs"/>
                        </a:rPr>
                        <a:t>Aravive</a:t>
                      </a:r>
                      <a:r>
                        <a:rPr lang="en-US" sz="1700" b="0" kern="1200" dirty="0">
                          <a:solidFill>
                            <a:schemeClr val="tx1"/>
                          </a:solidFill>
                          <a:effectLst/>
                          <a:latin typeface="+mn-lt"/>
                          <a:ea typeface="+mn-ea"/>
                          <a:cs typeface="+mn-cs"/>
                        </a:rPr>
                        <a:t> Inc, Arcus Biosciences, AstraZeneca Pharmaceuticals LP, </a:t>
                      </a:r>
                      <a:r>
                        <a:rPr lang="en-US" sz="1700" b="0" kern="1200" dirty="0" err="1">
                          <a:solidFill>
                            <a:schemeClr val="tx1"/>
                          </a:solidFill>
                          <a:effectLst/>
                          <a:latin typeface="+mn-lt"/>
                          <a:ea typeface="+mn-ea"/>
                          <a:cs typeface="+mn-cs"/>
                        </a:rPr>
                        <a:t>BeOne</a:t>
                      </a:r>
                      <a:r>
                        <a:rPr lang="en-US" sz="1700" b="0" kern="1200" dirty="0">
                          <a:solidFill>
                            <a:schemeClr val="tx1"/>
                          </a:solidFill>
                          <a:effectLst/>
                          <a:latin typeface="+mn-lt"/>
                          <a:ea typeface="+mn-ea"/>
                          <a:cs typeface="+mn-cs"/>
                        </a:rPr>
                        <a:t>, Bristol Myers Squibb, </a:t>
                      </a:r>
                      <a:r>
                        <a:rPr lang="en-US" sz="1700" b="0" kern="1200" dirty="0" err="1">
                          <a:solidFill>
                            <a:schemeClr val="tx1"/>
                          </a:solidFill>
                          <a:effectLst/>
                          <a:latin typeface="+mn-lt"/>
                          <a:ea typeface="+mn-ea"/>
                          <a:cs typeface="+mn-cs"/>
                        </a:rPr>
                        <a:t>Deciphera</a:t>
                      </a:r>
                      <a:r>
                        <a:rPr lang="en-US" sz="1700" b="0" kern="1200" dirty="0">
                          <a:solidFill>
                            <a:schemeClr val="tx1"/>
                          </a:solidFill>
                          <a:effectLst/>
                          <a:latin typeface="+mn-lt"/>
                          <a:ea typeface="+mn-ea"/>
                          <a:cs typeface="+mn-cs"/>
                        </a:rPr>
                        <a:t> Pharmaceuticals Inc, Eisai Inc, EMD Serono Inc, Exelixis Inc, F Hoffmann-La Roche Ltd, Genentech, a member of the Roche Group, Genmab US Inc, GSK, </a:t>
                      </a:r>
                      <a:r>
                        <a:rPr lang="en-US" sz="1700" b="0" kern="1200" dirty="0" err="1">
                          <a:solidFill>
                            <a:schemeClr val="tx1"/>
                          </a:solidFill>
                          <a:effectLst/>
                          <a:latin typeface="+mn-lt"/>
                          <a:ea typeface="+mn-ea"/>
                          <a:cs typeface="+mn-cs"/>
                        </a:rPr>
                        <a:t>ImmunoGen</a:t>
                      </a:r>
                      <a:r>
                        <a:rPr lang="en-US" sz="1700" b="0" kern="1200" dirty="0">
                          <a:solidFill>
                            <a:schemeClr val="tx1"/>
                          </a:solidFill>
                          <a:effectLst/>
                          <a:latin typeface="+mn-lt"/>
                          <a:ea typeface="+mn-ea"/>
                          <a:cs typeface="+mn-cs"/>
                        </a:rPr>
                        <a:t> Inc, Incyte Corporation, </a:t>
                      </a:r>
                      <a:r>
                        <a:rPr lang="en-US" sz="1700" b="0" kern="1200" dirty="0" err="1">
                          <a:solidFill>
                            <a:schemeClr val="tx1"/>
                          </a:solidFill>
                          <a:effectLst/>
                          <a:latin typeface="+mn-lt"/>
                          <a:ea typeface="+mn-ea"/>
                          <a:cs typeface="+mn-cs"/>
                        </a:rPr>
                        <a:t>Iovance</a:t>
                      </a:r>
                      <a:r>
                        <a:rPr lang="en-US" sz="1700" b="0" kern="1200" dirty="0">
                          <a:solidFill>
                            <a:schemeClr val="tx1"/>
                          </a:solidFill>
                          <a:effectLst/>
                          <a:latin typeface="+mn-lt"/>
                          <a:ea typeface="+mn-ea"/>
                          <a:cs typeface="+mn-cs"/>
                        </a:rPr>
                        <a:t> Biotherapeutics, </a:t>
                      </a:r>
                      <a:r>
                        <a:rPr lang="en-US" sz="1700" b="0" kern="1200" dirty="0" err="1">
                          <a:solidFill>
                            <a:schemeClr val="tx1"/>
                          </a:solidFill>
                          <a:effectLst/>
                          <a:latin typeface="+mn-lt"/>
                          <a:ea typeface="+mn-ea"/>
                          <a:cs typeface="+mn-cs"/>
                        </a:rPr>
                        <a:t>Karyopharm</a:t>
                      </a:r>
                      <a:r>
                        <a:rPr lang="en-US" sz="1700" b="0" kern="1200" dirty="0">
                          <a:solidFill>
                            <a:schemeClr val="tx1"/>
                          </a:solidFill>
                          <a:effectLst/>
                          <a:latin typeface="+mn-lt"/>
                          <a:ea typeface="+mn-ea"/>
                          <a:cs typeface="+mn-cs"/>
                        </a:rPr>
                        <a:t> Therapeutics, Leap Therapeutics Inc, Merck, Mersana Therapeutics Inc, MSD, Novartis, </a:t>
                      </a:r>
                      <a:r>
                        <a:rPr lang="en-US" sz="1700" b="0" kern="1200" dirty="0" err="1">
                          <a:solidFill>
                            <a:schemeClr val="tx1"/>
                          </a:solidFill>
                          <a:effectLst/>
                          <a:latin typeface="+mn-lt"/>
                          <a:ea typeface="+mn-ea"/>
                          <a:cs typeface="+mn-cs"/>
                        </a:rPr>
                        <a:t>Novocure</a:t>
                      </a:r>
                      <a:r>
                        <a:rPr lang="en-US" sz="1700" b="0" kern="1200" dirty="0">
                          <a:solidFill>
                            <a:schemeClr val="tx1"/>
                          </a:solidFill>
                          <a:effectLst/>
                          <a:latin typeface="+mn-lt"/>
                          <a:ea typeface="+mn-ea"/>
                          <a:cs typeface="+mn-cs"/>
                        </a:rPr>
                        <a:t> Inc, OncoC4, </a:t>
                      </a:r>
                      <a:r>
                        <a:rPr lang="en-US" sz="1700" b="0" kern="1200" dirty="0" err="1">
                          <a:solidFill>
                            <a:schemeClr val="tx1"/>
                          </a:solidFill>
                          <a:effectLst/>
                          <a:latin typeface="+mn-lt"/>
                          <a:ea typeface="+mn-ea"/>
                          <a:cs typeface="+mn-cs"/>
                        </a:rPr>
                        <a:t>OncoQuest</a:t>
                      </a:r>
                      <a:r>
                        <a:rPr lang="en-US" sz="1700" b="0" kern="1200" dirty="0">
                          <a:solidFill>
                            <a:schemeClr val="tx1"/>
                          </a:solidFill>
                          <a:effectLst/>
                          <a:latin typeface="+mn-lt"/>
                          <a:ea typeface="+mn-ea"/>
                          <a:cs typeface="+mn-cs"/>
                        </a:rPr>
                        <a:t> Inc, Pfizer Inc, </a:t>
                      </a:r>
                      <a:r>
                        <a:rPr lang="en-US" sz="1700" b="0" kern="1200" dirty="0" err="1">
                          <a:solidFill>
                            <a:schemeClr val="tx1"/>
                          </a:solidFill>
                          <a:effectLst/>
                          <a:latin typeface="+mn-lt"/>
                          <a:ea typeface="+mn-ea"/>
                          <a:cs typeface="+mn-cs"/>
                        </a:rPr>
                        <a:t>pharmaand</a:t>
                      </a:r>
                      <a:r>
                        <a:rPr lang="en-US" sz="1700" b="0" kern="1200" dirty="0">
                          <a:solidFill>
                            <a:schemeClr val="tx1"/>
                          </a:solidFill>
                          <a:effectLst/>
                          <a:latin typeface="+mn-lt"/>
                          <a:ea typeface="+mn-ea"/>
                          <a:cs typeface="+mn-cs"/>
                        </a:rPr>
                        <a:t> GmbH, Predictive Oncology Inc, Prelude Therapeutics, Regeneron Pharmaceuticals Inc, </a:t>
                      </a:r>
                      <a:r>
                        <a:rPr lang="en-US" sz="1700" b="0" kern="1200" dirty="0" err="1">
                          <a:solidFill>
                            <a:schemeClr val="tx1"/>
                          </a:solidFill>
                          <a:effectLst/>
                          <a:latin typeface="+mn-lt"/>
                          <a:ea typeface="+mn-ea"/>
                          <a:cs typeface="+mn-cs"/>
                        </a:rPr>
                        <a:t>Seagen</a:t>
                      </a:r>
                      <a:r>
                        <a:rPr lang="en-US" sz="1700" b="0" kern="1200" dirty="0">
                          <a:solidFill>
                            <a:schemeClr val="tx1"/>
                          </a:solidFill>
                          <a:effectLst/>
                          <a:latin typeface="+mn-lt"/>
                          <a:ea typeface="+mn-ea"/>
                          <a:cs typeface="+mn-cs"/>
                        </a:rPr>
                        <a:t> Inc, Sumitomo Pharma America, Sutro Biopharma, </a:t>
                      </a:r>
                      <a:r>
                        <a:rPr lang="en-US" sz="1700" b="0" kern="1200" dirty="0" err="1">
                          <a:solidFill>
                            <a:schemeClr val="tx1"/>
                          </a:solidFill>
                          <a:effectLst/>
                          <a:latin typeface="+mn-lt"/>
                          <a:ea typeface="+mn-ea"/>
                          <a:cs typeface="+mn-cs"/>
                        </a:rPr>
                        <a:t>Tesaro</a:t>
                      </a:r>
                      <a:r>
                        <a:rPr lang="en-US" sz="1700" b="0" kern="1200" dirty="0">
                          <a:solidFill>
                            <a:schemeClr val="tx1"/>
                          </a:solidFill>
                          <a:effectLst/>
                          <a:latin typeface="+mn-lt"/>
                          <a:ea typeface="+mn-ea"/>
                          <a:cs typeface="+mn-cs"/>
                        </a:rPr>
                        <a:t>, A GSK Company, </a:t>
                      </a:r>
                      <a:r>
                        <a:rPr lang="en-US" sz="1700" b="0" kern="1200" dirty="0" err="1">
                          <a:solidFill>
                            <a:schemeClr val="tx1"/>
                          </a:solidFill>
                          <a:effectLst/>
                          <a:latin typeface="+mn-lt"/>
                          <a:ea typeface="+mn-ea"/>
                          <a:cs typeface="+mn-cs"/>
                        </a:rPr>
                        <a:t>Verastem</a:t>
                      </a:r>
                      <a:r>
                        <a:rPr lang="en-US" sz="17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823650">
                <a:tc>
                  <a:txBody>
                    <a:bodyPr/>
                    <a:lstStyle/>
                    <a:p>
                      <a:r>
                        <a:rPr lang="en-US" sz="17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700" b="0" kern="1200" dirty="0">
                          <a:solidFill>
                            <a:schemeClr val="tx1"/>
                          </a:solidFill>
                          <a:effectLst/>
                          <a:latin typeface="+mn-lt"/>
                          <a:ea typeface="+mn-ea"/>
                          <a:cs typeface="+mn-cs"/>
                        </a:rPr>
                        <a:t>Frantz Viral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5586225"/>
                  </a:ext>
                </a:extLst>
              </a:tr>
            </a:tbl>
          </a:graphicData>
        </a:graphic>
      </p:graphicFrame>
    </p:spTree>
    <p:custDataLst>
      <p:tags r:id="rId1"/>
    </p:custDataLst>
    <p:extLst>
      <p:ext uri="{BB962C8B-B14F-4D97-AF65-F5344CB8AC3E}">
        <p14:creationId xmlns:p14="http://schemas.microsoft.com/office/powerpoint/2010/main" val="32099094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59118-A437-DB60-A64B-BAAB9641EFCF}"/>
            </a:ext>
          </a:extLst>
        </p:cNvPr>
        <p:cNvGrpSpPr/>
        <p:nvPr/>
      </p:nvGrpSpPr>
      <p:grpSpPr>
        <a:xfrm>
          <a:off x="0" y="0"/>
          <a:ext cx="0" cy="0"/>
          <a:chOff x="0" y="0"/>
          <a:chExt cx="0" cy="0"/>
        </a:xfrm>
      </p:grpSpPr>
      <p:sp>
        <p:nvSpPr>
          <p:cNvPr id="16" name="Arrow: Pentagon 15">
            <a:extLst>
              <a:ext uri="{FF2B5EF4-FFF2-40B4-BE49-F238E27FC236}">
                <a16:creationId xmlns:a16="http://schemas.microsoft.com/office/drawing/2014/main" id="{E5E16650-B529-044B-C9E8-9D76CE912236}"/>
              </a:ext>
            </a:extLst>
          </p:cNvPr>
          <p:cNvSpPr/>
          <p:nvPr/>
        </p:nvSpPr>
        <p:spPr>
          <a:xfrm rot="10800000">
            <a:off x="9446037" y="2276123"/>
            <a:ext cx="1953483" cy="747493"/>
          </a:xfrm>
          <a:prstGeom prst="homePlate">
            <a:avLst/>
          </a:prstGeom>
          <a:solidFill>
            <a:srgbClr val="830051"/>
          </a:solidFill>
          <a:ln>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2">
            <a:extLst>
              <a:ext uri="{FF2B5EF4-FFF2-40B4-BE49-F238E27FC236}">
                <a16:creationId xmlns:a16="http://schemas.microsoft.com/office/drawing/2014/main" id="{3B82AF27-98CE-27E8-AB3A-B9F6AA7C55D5}"/>
              </a:ext>
            </a:extLst>
          </p:cNvPr>
          <p:cNvSpPr txBox="1">
            <a:spLocks/>
          </p:cNvSpPr>
          <p:nvPr/>
        </p:nvSpPr>
        <p:spPr>
          <a:xfrm>
            <a:off x="314632" y="179662"/>
            <a:ext cx="11554128" cy="658540"/>
          </a:xfrm>
          <a:prstGeom prst="rect">
            <a:avLst/>
          </a:prstGeom>
        </p:spPr>
        <p:txBody>
          <a:bodyPr vert="horz" lIns="91440" tIns="45720" rIns="91440" bIns="45720" rtlCol="0" anchor="ctr">
            <a:noAutofit/>
          </a:bodyPr>
          <a:lstStyle>
            <a:lvl1pPr algn="l" defTabSz="609570" rtl="0" eaLnBrk="1" latinLnBrk="0" hangingPunct="1">
              <a:spcBef>
                <a:spcPct val="0"/>
              </a:spcBef>
              <a:buNone/>
              <a:defRPr sz="2800" b="1" kern="1200">
                <a:solidFill>
                  <a:schemeClr val="tx2"/>
                </a:solidFill>
                <a:latin typeface="+mj-lt"/>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156082"/>
                </a:solidFill>
                <a:effectLst/>
                <a:uLnTx/>
                <a:uFillTx/>
                <a:latin typeface="Aptos Display" panose="02110004020202020204"/>
                <a:ea typeface="+mj-ea"/>
                <a:cs typeface="Arial"/>
              </a:rPr>
              <a:t>DESTINY-PanTumor02 </a:t>
            </a:r>
            <a:r>
              <a:rPr kumimoji="0" lang="en-US" sz="3200" b="1" i="0" u="none" strike="noStrike" kern="1200" cap="none" spc="0" normalizeH="0" baseline="0" noProof="0" dirty="0">
                <a:ln>
                  <a:noFill/>
                </a:ln>
                <a:solidFill>
                  <a:srgbClr val="156082"/>
                </a:solidFill>
                <a:effectLst/>
                <a:uLnTx/>
                <a:uFillTx/>
                <a:latin typeface="Aptos Display" panose="02110004020202020204"/>
                <a:ea typeface="Calibri"/>
                <a:cs typeface="Calibri"/>
              </a:rPr>
              <a:t>‒</a:t>
            </a:r>
            <a:r>
              <a:rPr kumimoji="0" lang="en-US" sz="3200" b="1" i="0" u="none" strike="noStrike" kern="1200" cap="none" spc="0" normalizeH="0" baseline="0" noProof="0" dirty="0">
                <a:ln>
                  <a:noFill/>
                </a:ln>
                <a:solidFill>
                  <a:srgbClr val="156082"/>
                </a:solidFill>
                <a:effectLst/>
                <a:uLnTx/>
                <a:uFillTx/>
                <a:latin typeface="Aptos Display" panose="02110004020202020204"/>
                <a:ea typeface="+mj-ea"/>
                <a:cs typeface="+mj-cs"/>
              </a:rPr>
              <a:t> Final Analysis (confirmed ORR)</a:t>
            </a:r>
            <a:endParaRPr kumimoji="0" lang="en-US" sz="3200" b="1" i="0" u="none" strike="noStrike" kern="1200" cap="none" spc="0" normalizeH="0" baseline="0" noProof="0" dirty="0">
              <a:ln>
                <a:noFill/>
              </a:ln>
              <a:solidFill>
                <a:srgbClr val="156082"/>
              </a:solidFill>
              <a:effectLst/>
              <a:highlight>
                <a:srgbClr val="FFFF00"/>
              </a:highlight>
              <a:uLnTx/>
              <a:uFillTx/>
              <a:latin typeface="Aptos Display" panose="02110004020202020204"/>
              <a:ea typeface="+mj-ea"/>
              <a:cs typeface="Arial"/>
            </a:endParaRPr>
          </a:p>
        </p:txBody>
      </p:sp>
      <p:sp>
        <p:nvSpPr>
          <p:cNvPr id="8" name="TextBox 7">
            <a:extLst>
              <a:ext uri="{FF2B5EF4-FFF2-40B4-BE49-F238E27FC236}">
                <a16:creationId xmlns:a16="http://schemas.microsoft.com/office/drawing/2014/main" id="{D5CC4AA7-D703-BECF-9DCD-9E1BC9829033}"/>
              </a:ext>
            </a:extLst>
          </p:cNvPr>
          <p:cNvSpPr txBox="1"/>
          <p:nvPr/>
        </p:nvSpPr>
        <p:spPr>
          <a:xfrm>
            <a:off x="9741583" y="2506882"/>
            <a:ext cx="179189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Aptos" panose="02110004020202020204"/>
                <a:ea typeface="+mn-ea"/>
                <a:cs typeface="+mn-cs"/>
              </a:rPr>
              <a:t>FINAL ANALYSIS</a:t>
            </a:r>
          </a:p>
        </p:txBody>
      </p:sp>
      <p:sp>
        <p:nvSpPr>
          <p:cNvPr id="9" name="TextBox 8">
            <a:extLst>
              <a:ext uri="{FF2B5EF4-FFF2-40B4-BE49-F238E27FC236}">
                <a16:creationId xmlns:a16="http://schemas.microsoft.com/office/drawing/2014/main" id="{78C37C3D-1FBE-F516-F78B-AD01F6D14F78}"/>
              </a:ext>
            </a:extLst>
          </p:cNvPr>
          <p:cNvSpPr txBox="1"/>
          <p:nvPr/>
        </p:nvSpPr>
        <p:spPr>
          <a:xfrm>
            <a:off x="9550812" y="4682137"/>
            <a:ext cx="195348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lumMod val="50000"/>
                  </a:prstClr>
                </a:solidFill>
                <a:effectLst/>
                <a:uLnTx/>
                <a:uFillTx/>
                <a:latin typeface="Aptos" panose="02110004020202020204"/>
                <a:ea typeface="+mn-ea"/>
                <a:cs typeface="+mn-cs"/>
              </a:rPr>
              <a:t>PRIMARY  ANALYSIS</a:t>
            </a:r>
          </a:p>
        </p:txBody>
      </p:sp>
      <p:grpSp>
        <p:nvGrpSpPr>
          <p:cNvPr id="7" name="Group 6">
            <a:extLst>
              <a:ext uri="{FF2B5EF4-FFF2-40B4-BE49-F238E27FC236}">
                <a16:creationId xmlns:a16="http://schemas.microsoft.com/office/drawing/2014/main" id="{1990BFF4-B39F-D1B7-5FA8-D4E54C3A89E2}"/>
              </a:ext>
            </a:extLst>
          </p:cNvPr>
          <p:cNvGrpSpPr/>
          <p:nvPr/>
        </p:nvGrpSpPr>
        <p:grpSpPr>
          <a:xfrm>
            <a:off x="462708" y="949389"/>
            <a:ext cx="8812796" cy="5068694"/>
            <a:chOff x="1425584" y="949389"/>
            <a:chExt cx="7849920" cy="5068694"/>
          </a:xfrm>
        </p:grpSpPr>
        <p:sp>
          <p:nvSpPr>
            <p:cNvPr id="4" name="TextBox 3">
              <a:extLst>
                <a:ext uri="{FF2B5EF4-FFF2-40B4-BE49-F238E27FC236}">
                  <a16:creationId xmlns:a16="http://schemas.microsoft.com/office/drawing/2014/main" id="{C4D48617-AF4F-001A-C3F7-2D54A5DBACEE}"/>
                </a:ext>
              </a:extLst>
            </p:cNvPr>
            <p:cNvSpPr txBox="1"/>
            <p:nvPr/>
          </p:nvSpPr>
          <p:spPr>
            <a:xfrm>
              <a:off x="3555574" y="949389"/>
              <a:ext cx="1999859"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1" u="none" strike="noStrike" kern="0" cap="none" spc="0" normalizeH="0" baseline="0" noProof="0">
                  <a:ln>
                    <a:noFill/>
                  </a:ln>
                  <a:solidFill>
                    <a:srgbClr val="830051"/>
                  </a:solidFill>
                  <a:effectLst/>
                  <a:uLnTx/>
                  <a:uFillTx/>
                  <a:latin typeface="Aptos" panose="02110004020202020204"/>
                  <a:ea typeface="+mn-ea"/>
                  <a:cs typeface="+mn-cs"/>
                </a:rPr>
                <a:t>Gynecological cohort</a:t>
              </a:r>
            </a:p>
          </p:txBody>
        </p:sp>
        <p:pic>
          <p:nvPicPr>
            <p:cNvPr id="5" name="Picture 4">
              <a:extLst>
                <a:ext uri="{FF2B5EF4-FFF2-40B4-BE49-F238E27FC236}">
                  <a16:creationId xmlns:a16="http://schemas.microsoft.com/office/drawing/2014/main" id="{96832E4D-38BE-24FE-BC21-2C2E4A1E687B}"/>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1425584" y="1238580"/>
              <a:ext cx="7849920" cy="2528729"/>
            </a:xfrm>
            <a:prstGeom prst="rect">
              <a:avLst/>
            </a:prstGeom>
          </p:spPr>
        </p:pic>
        <p:pic>
          <p:nvPicPr>
            <p:cNvPr id="1028" name="Picture 4">
              <a:extLst>
                <a:ext uri="{FF2B5EF4-FFF2-40B4-BE49-F238E27FC236}">
                  <a16:creationId xmlns:a16="http://schemas.microsoft.com/office/drawing/2014/main" id="{60377EDE-B069-5284-DF4D-A57BB4BB161D}"/>
                </a:ext>
              </a:extLst>
            </p:cNvPr>
            <p:cNvPicPr>
              <a:picLocks noChangeAspect="1" noChangeArrowheads="1"/>
            </p:cNvPicPr>
            <p:nvPr/>
          </p:nvPicPr>
          <p:blipFill rotWithShape="1">
            <a:blip r:embed="rId5">
              <a:alphaModFix amt="74000"/>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b="31006"/>
            <a:stretch>
              <a:fillRect/>
            </a:stretch>
          </p:blipFill>
          <p:spPr bwMode="auto">
            <a:xfrm>
              <a:off x="2206752" y="4038202"/>
              <a:ext cx="7068752" cy="197988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A951527A-D58E-5B69-9B9C-6BC37EAC2EA6}"/>
                </a:ext>
              </a:extLst>
            </p:cNvPr>
            <p:cNvSpPr/>
            <p:nvPr/>
          </p:nvSpPr>
          <p:spPr>
            <a:xfrm>
              <a:off x="3084577" y="1238581"/>
              <a:ext cx="2592776" cy="4779502"/>
            </a:xfrm>
            <a:prstGeom prst="rect">
              <a:avLst/>
            </a:prstGeom>
            <a:noFill/>
            <a:ln w="19050" cap="flat" cmpd="sng" algn="ctr">
              <a:solidFill>
                <a:srgbClr val="830051"/>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mn-ea"/>
                <a:cs typeface="+mn-cs"/>
              </a:endParaRPr>
            </a:p>
          </p:txBody>
        </p:sp>
      </p:grpSp>
      <p:sp>
        <p:nvSpPr>
          <p:cNvPr id="10" name="TextBox 9">
            <a:extLst>
              <a:ext uri="{FF2B5EF4-FFF2-40B4-BE49-F238E27FC236}">
                <a16:creationId xmlns:a16="http://schemas.microsoft.com/office/drawing/2014/main" id="{809FCF7A-1ED1-9CD1-BD6F-56256D1A4B0C}"/>
              </a:ext>
            </a:extLst>
          </p:cNvPr>
          <p:cNvSpPr txBox="1"/>
          <p:nvPr/>
        </p:nvSpPr>
        <p:spPr>
          <a:xfrm>
            <a:off x="9420532" y="3035211"/>
            <a:ext cx="2416047"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ptos" panose="02110004020202020204"/>
                <a:ea typeface="+mn-ea"/>
                <a:cs typeface="+mn-cs"/>
              </a:rPr>
              <a:t>Median (range) follow 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Aptos" panose="02110004020202020204"/>
                <a:ea typeface="+mn-ea"/>
                <a:cs typeface="+mn-cs"/>
              </a:rPr>
              <a:t>(all cohorts) – 12.98  (0.4</a:t>
            </a:r>
            <a:r>
              <a:rPr kumimoji="0" lang="en-US" sz="1000" b="0" i="1" u="none" strike="noStrike" kern="1200" cap="none" spc="0" normalizeH="0" baseline="0" noProof="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a:t>
            </a:r>
            <a:r>
              <a:rPr kumimoji="0" lang="en-US" sz="1000" b="0" i="1" u="none" strike="noStrike" kern="1200" cap="none" spc="0" normalizeH="0" baseline="0" noProof="0">
                <a:ln>
                  <a:noFill/>
                </a:ln>
                <a:solidFill>
                  <a:prstClr val="black"/>
                </a:solidFill>
                <a:effectLst/>
                <a:uLnTx/>
                <a:uFillTx/>
                <a:latin typeface="Aptos" panose="02110004020202020204"/>
                <a:ea typeface="+mn-ea"/>
                <a:cs typeface="+mn-cs"/>
              </a:rPr>
              <a:t>47.4) months</a:t>
            </a:r>
          </a:p>
        </p:txBody>
      </p:sp>
      <p:sp>
        <p:nvSpPr>
          <p:cNvPr id="11" name="TextBox 10">
            <a:extLst>
              <a:ext uri="{FF2B5EF4-FFF2-40B4-BE49-F238E27FC236}">
                <a16:creationId xmlns:a16="http://schemas.microsoft.com/office/drawing/2014/main" id="{5484CF70-112F-D115-7EF8-F37746771204}"/>
              </a:ext>
            </a:extLst>
          </p:cNvPr>
          <p:cNvSpPr txBox="1"/>
          <p:nvPr/>
        </p:nvSpPr>
        <p:spPr>
          <a:xfrm>
            <a:off x="9420075" y="5005174"/>
            <a:ext cx="2393605" cy="400110"/>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Median (range) follow up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(all cohorts) – 12.75  (0.4</a:t>
            </a:r>
            <a:r>
              <a:rPr kumimoji="0" lang="en-US" sz="1000" b="0" i="1" u="none" strike="noStrike" kern="1200" cap="none" spc="0" normalizeH="0" baseline="0" noProof="0">
                <a:ln>
                  <a:noFill/>
                </a:ln>
                <a:solidFill>
                  <a:prstClr val="white">
                    <a:lumMod val="50000"/>
                  </a:prstClr>
                </a:solidFill>
                <a:effectLst/>
                <a:uLnTx/>
                <a:uFillTx/>
                <a:latin typeface="Aptos" panose="02110004020202020204"/>
                <a:ea typeface="Calibri" panose="020F0502020204030204" pitchFamily="34" charset="0"/>
                <a:cs typeface="Calibri" panose="020F0502020204030204" pitchFamily="34" charset="0"/>
              </a:rPr>
              <a:t>‒31.6</a:t>
            </a:r>
            <a:r>
              <a:rPr kumimoji="0" lang="en-US" sz="1000" b="0" i="1" u="none" strike="noStrike" kern="1200" cap="none" spc="0" normalizeH="0" baseline="0" noProof="0">
                <a:ln>
                  <a:noFill/>
                </a:ln>
                <a:solidFill>
                  <a:prstClr val="white">
                    <a:lumMod val="50000"/>
                  </a:prstClr>
                </a:solidFill>
                <a:effectLst/>
                <a:uLnTx/>
                <a:uFillTx/>
                <a:latin typeface="Aptos" panose="02110004020202020204"/>
                <a:ea typeface="+mn-ea"/>
                <a:cs typeface="+mn-cs"/>
              </a:rPr>
              <a:t>) months</a:t>
            </a:r>
          </a:p>
        </p:txBody>
      </p:sp>
      <p:sp>
        <p:nvSpPr>
          <p:cNvPr id="13" name="TextBox 12">
            <a:extLst>
              <a:ext uri="{FF2B5EF4-FFF2-40B4-BE49-F238E27FC236}">
                <a16:creationId xmlns:a16="http://schemas.microsoft.com/office/drawing/2014/main" id="{0A942B93-5990-DA4A-6FB6-424A45343EBD}"/>
              </a:ext>
            </a:extLst>
          </p:cNvPr>
          <p:cNvSpPr txBox="1"/>
          <p:nvPr/>
        </p:nvSpPr>
        <p:spPr>
          <a:xfrm>
            <a:off x="5036015" y="6073532"/>
            <a:ext cx="2314254" cy="21544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prstClr val="black"/>
                </a:solidFill>
                <a:effectLst/>
                <a:uLnTx/>
                <a:uFillTx/>
                <a:latin typeface="ArialMT"/>
                <a:ea typeface="+mn-ea"/>
                <a:cs typeface="+mn-cs"/>
              </a:rPr>
              <a:t>*Confirmed ORR per RECIST 1.1</a:t>
            </a: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2" name="TextBox 11">
            <a:extLst>
              <a:ext uri="{FF2B5EF4-FFF2-40B4-BE49-F238E27FC236}">
                <a16:creationId xmlns:a16="http://schemas.microsoft.com/office/drawing/2014/main" id="{B0613ED7-1EFA-BBDD-CFDF-20F3C2786328}"/>
              </a:ext>
            </a:extLst>
          </p:cNvPr>
          <p:cNvSpPr txBox="1"/>
          <p:nvPr/>
        </p:nvSpPr>
        <p:spPr>
          <a:xfrm>
            <a:off x="314632" y="6488668"/>
            <a:ext cx="8960872"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Meric-Bernstam F,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a:t>
            </a:r>
            <a:r>
              <a:rPr kumimoji="0" lang="en-US" sz="1500" b="0" i="0" u="none" strike="noStrike" kern="1200" cap="none" spc="0" normalizeH="0" baseline="0" noProof="0" dirty="0">
                <a:ln>
                  <a:noFill/>
                </a:ln>
                <a:solidFill>
                  <a:srgbClr val="000000"/>
                </a:solidFill>
                <a:effectLst/>
                <a:uLnTx/>
                <a:uFillTx/>
                <a:latin typeface="Calibri"/>
                <a:ea typeface="+mn-ea"/>
                <a:cs typeface="+mn-cs"/>
              </a:rPr>
              <a:t>. October 23, 2023; Makker V, et al. ESMO 2025;Abstract 957P.</a:t>
            </a:r>
            <a:endPar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468106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26DAB2-1E85-0083-53EB-1D8D311BFD30}"/>
            </a:ext>
          </a:extLst>
        </p:cNvPr>
        <p:cNvGrpSpPr/>
        <p:nvPr/>
      </p:nvGrpSpPr>
      <p:grpSpPr>
        <a:xfrm>
          <a:off x="0" y="0"/>
          <a:ext cx="0" cy="0"/>
          <a:chOff x="0" y="0"/>
          <a:chExt cx="0" cy="0"/>
        </a:xfrm>
      </p:grpSpPr>
      <p:sp>
        <p:nvSpPr>
          <p:cNvPr id="2" name="Title 2">
            <a:extLst>
              <a:ext uri="{FF2B5EF4-FFF2-40B4-BE49-F238E27FC236}">
                <a16:creationId xmlns:a16="http://schemas.microsoft.com/office/drawing/2014/main" id="{6C28C46B-B648-AE61-DAD0-5557D561A3FC}"/>
              </a:ext>
            </a:extLst>
          </p:cNvPr>
          <p:cNvSpPr txBox="1">
            <a:spLocks/>
          </p:cNvSpPr>
          <p:nvPr/>
        </p:nvSpPr>
        <p:spPr>
          <a:xfrm>
            <a:off x="314632" y="179662"/>
            <a:ext cx="11554128" cy="658540"/>
          </a:xfrm>
          <a:prstGeom prst="rect">
            <a:avLst/>
          </a:prstGeom>
        </p:spPr>
        <p:txBody>
          <a:bodyPr vert="horz" lIns="91440" tIns="45720" rIns="91440" bIns="45720" rtlCol="0" anchor="ctr">
            <a:normAutofit fontScale="97500"/>
          </a:bodyPr>
          <a:lstStyle>
            <a:lvl1pPr algn="l" defTabSz="609570" rtl="0" eaLnBrk="1" latinLnBrk="0" hangingPunct="1">
              <a:spcBef>
                <a:spcPct val="0"/>
              </a:spcBef>
              <a:buNone/>
              <a:defRPr sz="2800" b="1" kern="1200">
                <a:solidFill>
                  <a:schemeClr val="tx2"/>
                </a:solidFill>
                <a:latin typeface="+mj-lt"/>
                <a:ea typeface="+mj-ea"/>
                <a:cs typeface="+mj-cs"/>
              </a:defRPr>
            </a:lvl1pPr>
          </a:lstStyle>
          <a:p>
            <a:pPr marL="0" marR="0" lvl="0" indent="0" algn="l" defTabSz="609570" rtl="0" eaLnBrk="1" fontAlgn="auto" latinLnBrk="0" hangingPunct="1">
              <a:lnSpc>
                <a:spcPct val="100000"/>
              </a:lnSpc>
              <a:spcBef>
                <a:spcPct val="0"/>
              </a:spcBef>
              <a:spcAft>
                <a:spcPts val="0"/>
              </a:spcAft>
              <a:buClrTx/>
              <a:buSzTx/>
              <a:buFontTx/>
              <a:buNone/>
              <a:tabLst/>
              <a:defRPr/>
            </a:pPr>
            <a:r>
              <a:rPr kumimoji="0" lang="en-US" sz="2800" b="1" i="0" u="none" strike="noStrike" kern="1200" cap="none" spc="0" normalizeH="0" baseline="0" noProof="0" dirty="0">
                <a:ln>
                  <a:noFill/>
                </a:ln>
                <a:solidFill>
                  <a:srgbClr val="156082"/>
                </a:solidFill>
                <a:effectLst/>
                <a:uLnTx/>
                <a:uFillTx/>
                <a:latin typeface="Arial"/>
                <a:ea typeface="+mj-ea"/>
                <a:cs typeface="Arial"/>
              </a:rPr>
              <a:t>DESTINY-PanTumor02 </a:t>
            </a:r>
            <a:r>
              <a:rPr kumimoji="0" lang="en-US" sz="2800" b="1" i="0" u="none" strike="noStrike" kern="1200" cap="none" spc="0" normalizeH="0" baseline="0" noProof="0" dirty="0">
                <a:ln>
                  <a:noFill/>
                </a:ln>
                <a:solidFill>
                  <a:srgbClr val="156082"/>
                </a:solidFill>
                <a:effectLst/>
                <a:uLnTx/>
                <a:uFillTx/>
                <a:latin typeface="Calibri"/>
                <a:ea typeface="Calibri"/>
                <a:cs typeface="Calibri"/>
              </a:rPr>
              <a:t>‒</a:t>
            </a:r>
            <a:r>
              <a:rPr kumimoji="0" lang="en-US" sz="2800" b="1" i="0" u="none" strike="noStrike" kern="1200" cap="none" spc="0" normalizeH="0" baseline="0" noProof="0" dirty="0">
                <a:ln>
                  <a:noFill/>
                </a:ln>
                <a:solidFill>
                  <a:srgbClr val="156082"/>
                </a:solidFill>
                <a:effectLst/>
                <a:uLnTx/>
                <a:uFillTx/>
                <a:latin typeface="Arial"/>
                <a:ea typeface="+mj-ea"/>
                <a:cs typeface="+mj-cs"/>
              </a:rPr>
              <a:t> Final Analysis (PFS &amp; OS) </a:t>
            </a:r>
            <a:endParaRPr kumimoji="0" lang="en-US" sz="2800" b="1" i="0" u="none" strike="noStrike" kern="1200" cap="none" spc="0" normalizeH="0" baseline="0" noProof="0" dirty="0">
              <a:ln>
                <a:noFill/>
              </a:ln>
              <a:solidFill>
                <a:srgbClr val="156082"/>
              </a:solidFill>
              <a:effectLst/>
              <a:highlight>
                <a:srgbClr val="FFFF00"/>
              </a:highlight>
              <a:uLnTx/>
              <a:uFillTx/>
              <a:latin typeface="Arial"/>
              <a:ea typeface="+mj-ea"/>
              <a:cs typeface="Arial"/>
            </a:endParaRPr>
          </a:p>
        </p:txBody>
      </p:sp>
      <p:graphicFrame>
        <p:nvGraphicFramePr>
          <p:cNvPr id="11" name="Table 10">
            <a:extLst>
              <a:ext uri="{FF2B5EF4-FFF2-40B4-BE49-F238E27FC236}">
                <a16:creationId xmlns:a16="http://schemas.microsoft.com/office/drawing/2014/main" id="{35EAEC35-A0BF-C1E5-6C10-A464ECAB346B}"/>
              </a:ext>
            </a:extLst>
          </p:cNvPr>
          <p:cNvGraphicFramePr>
            <a:graphicFrameLocks noGrp="1"/>
          </p:cNvGraphicFramePr>
          <p:nvPr/>
        </p:nvGraphicFramePr>
        <p:xfrm>
          <a:off x="2293899" y="1131557"/>
          <a:ext cx="4629399" cy="2391095"/>
        </p:xfrm>
        <a:graphic>
          <a:graphicData uri="http://schemas.openxmlformats.org/drawingml/2006/table">
            <a:tbl>
              <a:tblPr firstRow="1" bandRow="1"/>
              <a:tblGrid>
                <a:gridCol w="1069698">
                  <a:extLst>
                    <a:ext uri="{9D8B030D-6E8A-4147-A177-3AD203B41FA5}">
                      <a16:colId xmlns:a16="http://schemas.microsoft.com/office/drawing/2014/main" val="3928594697"/>
                    </a:ext>
                  </a:extLst>
                </a:gridCol>
                <a:gridCol w="1163917">
                  <a:extLst>
                    <a:ext uri="{9D8B030D-6E8A-4147-A177-3AD203B41FA5}">
                      <a16:colId xmlns:a16="http://schemas.microsoft.com/office/drawing/2014/main" val="2936943110"/>
                    </a:ext>
                  </a:extLst>
                </a:gridCol>
                <a:gridCol w="1238435">
                  <a:extLst>
                    <a:ext uri="{9D8B030D-6E8A-4147-A177-3AD203B41FA5}">
                      <a16:colId xmlns:a16="http://schemas.microsoft.com/office/drawing/2014/main" val="232511808"/>
                    </a:ext>
                  </a:extLst>
                </a:gridCol>
                <a:gridCol w="1157349">
                  <a:extLst>
                    <a:ext uri="{9D8B030D-6E8A-4147-A177-3AD203B41FA5}">
                      <a16:colId xmlns:a16="http://schemas.microsoft.com/office/drawing/2014/main" val="192121754"/>
                    </a:ext>
                  </a:extLst>
                </a:gridCol>
              </a:tblGrid>
              <a:tr h="237200">
                <a:tc rowSpan="2">
                  <a:txBody>
                    <a:bodyPr/>
                    <a:lstStyle>
                      <a:lvl1pPr marL="0" algn="l" defTabSz="609585" rtl="0" eaLnBrk="1" latinLnBrk="0" hangingPunct="1">
                        <a:defRPr kumimoji="1" sz="2400" b="1" kern="1200">
                          <a:solidFill>
                            <a:schemeClr val="lt1"/>
                          </a:solidFill>
                          <a:latin typeface="Arial"/>
                        </a:defRPr>
                      </a:lvl1pPr>
                      <a:lvl2pPr marL="609585" algn="l" defTabSz="609585" rtl="0" eaLnBrk="1" latinLnBrk="0" hangingPunct="1">
                        <a:defRPr kumimoji="1" sz="2400" b="1" kern="1200">
                          <a:solidFill>
                            <a:schemeClr val="lt1"/>
                          </a:solidFill>
                          <a:latin typeface="Arial"/>
                        </a:defRPr>
                      </a:lvl2pPr>
                      <a:lvl3pPr marL="1219170" algn="l" defTabSz="609585" rtl="0" eaLnBrk="1" latinLnBrk="0" hangingPunct="1">
                        <a:defRPr kumimoji="1" sz="2400" b="1" kern="1200">
                          <a:solidFill>
                            <a:schemeClr val="lt1"/>
                          </a:solidFill>
                          <a:latin typeface="Arial"/>
                        </a:defRPr>
                      </a:lvl3pPr>
                      <a:lvl4pPr marL="1828754" algn="l" defTabSz="609585" rtl="0" eaLnBrk="1" latinLnBrk="0" hangingPunct="1">
                        <a:defRPr kumimoji="1" sz="2400" b="1" kern="1200">
                          <a:solidFill>
                            <a:schemeClr val="lt1"/>
                          </a:solidFill>
                          <a:latin typeface="Arial"/>
                        </a:defRPr>
                      </a:lvl4pPr>
                      <a:lvl5pPr marL="2438339" algn="l" defTabSz="609585" rtl="0" eaLnBrk="1" latinLnBrk="0" hangingPunct="1">
                        <a:defRPr kumimoji="1" sz="2400" b="1" kern="1200">
                          <a:solidFill>
                            <a:schemeClr val="lt1"/>
                          </a:solidFill>
                          <a:latin typeface="Arial"/>
                        </a:defRPr>
                      </a:lvl5pPr>
                      <a:lvl6pPr marL="3047924" algn="l" defTabSz="609585" rtl="0" eaLnBrk="1" latinLnBrk="0" hangingPunct="1">
                        <a:defRPr kumimoji="1" sz="2400" b="1" kern="1200">
                          <a:solidFill>
                            <a:schemeClr val="lt1"/>
                          </a:solidFill>
                          <a:latin typeface="Arial"/>
                        </a:defRPr>
                      </a:lvl6pPr>
                      <a:lvl7pPr marL="3657509" algn="l" defTabSz="609585" rtl="0" eaLnBrk="1" latinLnBrk="0" hangingPunct="1">
                        <a:defRPr kumimoji="1" sz="2400" b="1" kern="1200">
                          <a:solidFill>
                            <a:schemeClr val="lt1"/>
                          </a:solidFill>
                          <a:latin typeface="Arial"/>
                        </a:defRPr>
                      </a:lvl7pPr>
                      <a:lvl8pPr marL="4267093" algn="l" defTabSz="609585" rtl="0" eaLnBrk="1" latinLnBrk="0" hangingPunct="1">
                        <a:defRPr kumimoji="1" sz="2400" b="1" kern="1200">
                          <a:solidFill>
                            <a:schemeClr val="lt1"/>
                          </a:solidFill>
                          <a:latin typeface="Arial"/>
                        </a:defRPr>
                      </a:lvl8pPr>
                      <a:lvl9pPr marL="4876678" algn="l" defTabSz="609585" rtl="0" eaLnBrk="1" latinLnBrk="0" hangingPunct="1">
                        <a:defRPr kumimoji="1" sz="2400" b="1" kern="1200">
                          <a:solidFill>
                            <a:schemeClr val="lt1"/>
                          </a:solidFill>
                          <a:latin typeface="Arial"/>
                        </a:defRPr>
                      </a:lvl9pPr>
                    </a:lstStyle>
                    <a:p>
                      <a:r>
                        <a:rPr lang="en-US" sz="1000" noProof="0">
                          <a:solidFill>
                            <a:schemeClr val="tx1"/>
                          </a:solidFill>
                        </a:rPr>
                        <a:t>Median PFS, months </a:t>
                      </a:r>
                    </a:p>
                    <a:p>
                      <a:r>
                        <a:rPr lang="en-US" sz="1000" noProof="0">
                          <a:solidFill>
                            <a:schemeClr val="tx1"/>
                          </a:solidFill>
                        </a:rPr>
                        <a:t>(95% CI)</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4E9C1"/>
                    </a:solidFill>
                  </a:tcPr>
                </a:tc>
                <a:tc rowSpan="2">
                  <a:txBody>
                    <a:bodyPr/>
                    <a:lstStyle>
                      <a:lvl1pPr marL="0" algn="l" defTabSz="609585" rtl="0" eaLnBrk="1" latinLnBrk="0" hangingPunct="1">
                        <a:defRPr kumimoji="1" sz="2400" b="1" kern="1200">
                          <a:solidFill>
                            <a:schemeClr val="lt1"/>
                          </a:solidFill>
                          <a:latin typeface="Arial"/>
                        </a:defRPr>
                      </a:lvl1pPr>
                      <a:lvl2pPr marL="609585" algn="l" defTabSz="609585" rtl="0" eaLnBrk="1" latinLnBrk="0" hangingPunct="1">
                        <a:defRPr kumimoji="1" sz="2400" b="1" kern="1200">
                          <a:solidFill>
                            <a:schemeClr val="lt1"/>
                          </a:solidFill>
                          <a:latin typeface="Arial"/>
                        </a:defRPr>
                      </a:lvl2pPr>
                      <a:lvl3pPr marL="1219170" algn="l" defTabSz="609585" rtl="0" eaLnBrk="1" latinLnBrk="0" hangingPunct="1">
                        <a:defRPr kumimoji="1" sz="2400" b="1" kern="1200">
                          <a:solidFill>
                            <a:schemeClr val="lt1"/>
                          </a:solidFill>
                          <a:latin typeface="Arial"/>
                        </a:defRPr>
                      </a:lvl3pPr>
                      <a:lvl4pPr marL="1828754" algn="l" defTabSz="609585" rtl="0" eaLnBrk="1" latinLnBrk="0" hangingPunct="1">
                        <a:defRPr kumimoji="1" sz="2400" b="1" kern="1200">
                          <a:solidFill>
                            <a:schemeClr val="lt1"/>
                          </a:solidFill>
                          <a:latin typeface="Arial"/>
                        </a:defRPr>
                      </a:lvl4pPr>
                      <a:lvl5pPr marL="2438339" algn="l" defTabSz="609585" rtl="0" eaLnBrk="1" latinLnBrk="0" hangingPunct="1">
                        <a:defRPr kumimoji="1" sz="2400" b="1" kern="1200">
                          <a:solidFill>
                            <a:schemeClr val="lt1"/>
                          </a:solidFill>
                          <a:latin typeface="Arial"/>
                        </a:defRPr>
                      </a:lvl5pPr>
                      <a:lvl6pPr marL="3047924" algn="l" defTabSz="609585" rtl="0" eaLnBrk="1" latinLnBrk="0" hangingPunct="1">
                        <a:defRPr kumimoji="1" sz="2400" b="1" kern="1200">
                          <a:solidFill>
                            <a:schemeClr val="lt1"/>
                          </a:solidFill>
                          <a:latin typeface="Arial"/>
                        </a:defRPr>
                      </a:lvl6pPr>
                      <a:lvl7pPr marL="3657509" algn="l" defTabSz="609585" rtl="0" eaLnBrk="1" latinLnBrk="0" hangingPunct="1">
                        <a:defRPr kumimoji="1" sz="2400" b="1" kern="1200">
                          <a:solidFill>
                            <a:schemeClr val="lt1"/>
                          </a:solidFill>
                          <a:latin typeface="Arial"/>
                        </a:defRPr>
                      </a:lvl7pPr>
                      <a:lvl8pPr marL="4267093" algn="l" defTabSz="609585" rtl="0" eaLnBrk="1" latinLnBrk="0" hangingPunct="1">
                        <a:defRPr kumimoji="1" sz="2400" b="1" kern="1200">
                          <a:solidFill>
                            <a:schemeClr val="lt1"/>
                          </a:solidFill>
                          <a:latin typeface="Arial"/>
                        </a:defRPr>
                      </a:lvl8pPr>
                      <a:lvl9pPr marL="4876678" algn="l" defTabSz="609585" rtl="0" eaLnBrk="1" latinLnBrk="0" hangingPunct="1">
                        <a:defRPr kumimoji="1" sz="2400" b="1" kern="1200">
                          <a:solidFill>
                            <a:schemeClr val="lt1"/>
                          </a:solidFill>
                          <a:latin typeface="Arial"/>
                        </a:defRPr>
                      </a:lvl9pPr>
                    </a:lstStyle>
                    <a:p>
                      <a:pPr algn="ctr"/>
                      <a:r>
                        <a:rPr lang="en-US" sz="1000" noProof="0">
                          <a:solidFill>
                            <a:schemeClr val="tx1"/>
                          </a:solidFill>
                        </a:rPr>
                        <a:t>All patients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D4E9C1"/>
                    </a:solidFill>
                  </a:tcPr>
                </a:tc>
                <a:tc gridSpan="2">
                  <a:txBody>
                    <a:bodyPr/>
                    <a:lstStyle>
                      <a:lvl1pPr marL="0" algn="l" defTabSz="609585" rtl="0" eaLnBrk="1" latinLnBrk="0" hangingPunct="1">
                        <a:defRPr kumimoji="1" sz="2400" b="1" kern="1200">
                          <a:solidFill>
                            <a:schemeClr val="lt1"/>
                          </a:solidFill>
                          <a:latin typeface="Arial"/>
                        </a:defRPr>
                      </a:lvl1pPr>
                      <a:lvl2pPr marL="609585" algn="l" defTabSz="609585" rtl="0" eaLnBrk="1" latinLnBrk="0" hangingPunct="1">
                        <a:defRPr kumimoji="1" sz="2400" b="1" kern="1200">
                          <a:solidFill>
                            <a:schemeClr val="lt1"/>
                          </a:solidFill>
                          <a:latin typeface="Arial"/>
                        </a:defRPr>
                      </a:lvl2pPr>
                      <a:lvl3pPr marL="1219170" algn="l" defTabSz="609585" rtl="0" eaLnBrk="1" latinLnBrk="0" hangingPunct="1">
                        <a:defRPr kumimoji="1" sz="2400" b="1" kern="1200">
                          <a:solidFill>
                            <a:schemeClr val="lt1"/>
                          </a:solidFill>
                          <a:latin typeface="Arial"/>
                        </a:defRPr>
                      </a:lvl3pPr>
                      <a:lvl4pPr marL="1828754" algn="l" defTabSz="609585" rtl="0" eaLnBrk="1" latinLnBrk="0" hangingPunct="1">
                        <a:defRPr kumimoji="1" sz="2400" b="1" kern="1200">
                          <a:solidFill>
                            <a:schemeClr val="lt1"/>
                          </a:solidFill>
                          <a:latin typeface="Arial"/>
                        </a:defRPr>
                      </a:lvl4pPr>
                      <a:lvl5pPr marL="2438339" algn="l" defTabSz="609585" rtl="0" eaLnBrk="1" latinLnBrk="0" hangingPunct="1">
                        <a:defRPr kumimoji="1" sz="2400" b="1" kern="1200">
                          <a:solidFill>
                            <a:schemeClr val="lt1"/>
                          </a:solidFill>
                          <a:latin typeface="Arial"/>
                        </a:defRPr>
                      </a:lvl5pPr>
                      <a:lvl6pPr marL="3047924" algn="l" defTabSz="609585" rtl="0" eaLnBrk="1" latinLnBrk="0" hangingPunct="1">
                        <a:defRPr kumimoji="1" sz="2400" b="1" kern="1200">
                          <a:solidFill>
                            <a:schemeClr val="lt1"/>
                          </a:solidFill>
                          <a:latin typeface="Arial"/>
                        </a:defRPr>
                      </a:lvl6pPr>
                      <a:lvl7pPr marL="3657509" algn="l" defTabSz="609585" rtl="0" eaLnBrk="1" latinLnBrk="0" hangingPunct="1">
                        <a:defRPr kumimoji="1" sz="2400" b="1" kern="1200">
                          <a:solidFill>
                            <a:schemeClr val="lt1"/>
                          </a:solidFill>
                          <a:latin typeface="Arial"/>
                        </a:defRPr>
                      </a:lvl7pPr>
                      <a:lvl8pPr marL="4267093" algn="l" defTabSz="609585" rtl="0" eaLnBrk="1" latinLnBrk="0" hangingPunct="1">
                        <a:defRPr kumimoji="1" sz="2400" b="1" kern="1200">
                          <a:solidFill>
                            <a:schemeClr val="lt1"/>
                          </a:solidFill>
                          <a:latin typeface="Arial"/>
                        </a:defRPr>
                      </a:lvl8pPr>
                      <a:lvl9pPr marL="4876678" algn="l" defTabSz="609585" rtl="0" eaLnBrk="1" latinLnBrk="0" hangingPunct="1">
                        <a:defRPr kumimoji="1" sz="2400" b="1" kern="1200">
                          <a:solidFill>
                            <a:schemeClr val="lt1"/>
                          </a:solidFill>
                          <a:latin typeface="Arial"/>
                        </a:defRPr>
                      </a:lvl9pPr>
                    </a:lstStyle>
                    <a:p>
                      <a:pPr algn="ctr"/>
                      <a:r>
                        <a:rPr lang="en-US" sz="1000" noProof="0">
                          <a:solidFill>
                            <a:schemeClr val="tx1"/>
                          </a:solidFill>
                        </a:rPr>
                        <a:t>HER2 status by central testing</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D4E9C1"/>
                    </a:solidFill>
                  </a:tcPr>
                </a:tc>
                <a:tc hMerge="1">
                  <a:txBody>
                    <a:bodyPr/>
                    <a:lstStyle/>
                    <a:p>
                      <a:endParaRPr/>
                    </a:p>
                  </a:txBody>
                  <a:tcPr>
                    <a:lnL w="12700" cap="flat" cmpd="sng" algn="ctr">
                      <a:noFill/>
                      <a:prstDash val="solid"/>
                      <a:round/>
                      <a:headEnd type="none" w="med" len="med"/>
                      <a:tailEnd type="none" w="med" len="med"/>
                    </a:lnL>
                    <a:solidFill>
                      <a:srgbClr val="D4E9C1"/>
                    </a:solidFill>
                  </a:tcPr>
                </a:tc>
                <a:extLst>
                  <a:ext uri="{0D108BD9-81ED-4DB2-BD59-A6C34878D82A}">
                    <a16:rowId xmlns:a16="http://schemas.microsoft.com/office/drawing/2014/main" val="1768965435"/>
                  </a:ext>
                </a:extLst>
              </a:tr>
              <a:tr h="296500">
                <a:tc vMerge="1">
                  <a:txBody>
                    <a:bodyPr/>
                    <a:lstStyle/>
                    <a:p>
                      <a:endParaRPr lang="en-GB"/>
                    </a:p>
                  </a:txBody>
                  <a:tcPr/>
                </a:tc>
                <a:tc vMerge="1">
                  <a:txBody>
                    <a:bodyPr/>
                    <a:lstStyle/>
                    <a:p>
                      <a:endParaRPr lang="en-GB"/>
                    </a:p>
                  </a:txBody>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000" b="1" noProof="0">
                          <a:solidFill>
                            <a:schemeClr val="tx1"/>
                          </a:solidFill>
                        </a:rPr>
                        <a:t>IHC 3+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D4E9C1"/>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000" b="1" noProof="0">
                          <a:solidFill>
                            <a:schemeClr val="tx1"/>
                          </a:solidFill>
                        </a:rPr>
                        <a:t>IHC 2+ </a:t>
                      </a:r>
                    </a:p>
                  </a:txBody>
                  <a:tcPr>
                    <a:lnL w="12700" cap="flat" cmpd="sng" algn="ctr">
                      <a:noFill/>
                      <a:prstDash val="solid"/>
                      <a:round/>
                      <a:headEnd type="none" w="med" len="med"/>
                      <a:tailEnd type="none" w="med" len="med"/>
                    </a:lnL>
                    <a:lnR w="38100" cmpd="sng">
                      <a:noFill/>
                    </a:lnR>
                    <a:lnT w="38100" cmpd="sng">
                      <a:noFill/>
                    </a:lnT>
                    <a:lnB w="12700" cmpd="sng">
                      <a:noFill/>
                    </a:lnB>
                    <a:lnTlToBr w="12700" cmpd="sng">
                      <a:noFill/>
                      <a:prstDash val="solid"/>
                    </a:lnTlToBr>
                    <a:lnBlToTr w="12700" cmpd="sng">
                      <a:noFill/>
                      <a:prstDash val="solid"/>
                    </a:lnBlToTr>
                    <a:solidFill>
                      <a:srgbClr val="D4E9C1"/>
                    </a:solidFill>
                  </a:tcPr>
                </a:tc>
                <a:extLst>
                  <a:ext uri="{0D108BD9-81ED-4DB2-BD59-A6C34878D82A}">
                    <a16:rowId xmlns:a16="http://schemas.microsoft.com/office/drawing/2014/main" val="4239955806"/>
                  </a:ext>
                </a:extLst>
              </a:tr>
              <a:tr h="653735">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r>
                        <a:rPr lang="en-US" sz="1000" b="1" noProof="0">
                          <a:solidFill>
                            <a:schemeClr val="bg1"/>
                          </a:solidFill>
                        </a:rPr>
                        <a:t>Endometrial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B679B"/>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11.1</a:t>
                      </a:r>
                    </a:p>
                    <a:p>
                      <a:pPr algn="ctr"/>
                      <a:r>
                        <a:rPr lang="en-US" sz="1100" b="1" noProof="0">
                          <a:solidFill>
                            <a:schemeClr val="tx1"/>
                          </a:solidFill>
                        </a:rPr>
                        <a:t>(7.1, 25.8)</a:t>
                      </a:r>
                      <a:endParaRPr lang="en-US" sz="1100" b="1" i="1" noProof="0">
                        <a:solidFill>
                          <a:schemeClr val="tx1"/>
                        </a:solidFill>
                        <a:highlight>
                          <a:srgbClr val="C0C0C0"/>
                        </a:highlight>
                      </a:endParaRPr>
                    </a:p>
                    <a:p>
                      <a:pPr algn="ctr"/>
                      <a:r>
                        <a:rPr lang="en-US" sz="1100" i="1" noProof="0">
                          <a:solidFill>
                            <a:schemeClr val="bg1">
                              <a:lumMod val="65000"/>
                            </a:schemeClr>
                          </a:solidFill>
                        </a:rPr>
                        <a:t>11.1 (7.1, NE)</a:t>
                      </a: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28.1</a:t>
                      </a:r>
                    </a:p>
                    <a:p>
                      <a:pPr algn="ctr"/>
                      <a:r>
                        <a:rPr lang="en-US" sz="1100" b="1" noProof="0">
                          <a:solidFill>
                            <a:schemeClr val="tx1"/>
                          </a:solidFill>
                        </a:rPr>
                        <a:t>(7.3, NE) </a:t>
                      </a:r>
                      <a:endParaRPr lang="en-US" sz="1100" b="1" i="0" noProof="0">
                        <a:solidFill>
                          <a:schemeClr val="tx1"/>
                        </a:solidFill>
                      </a:endParaRPr>
                    </a:p>
                    <a:p>
                      <a:pPr algn="ctr"/>
                      <a:r>
                        <a:rPr lang="en-US" sz="1100" i="1" noProof="0">
                          <a:solidFill>
                            <a:schemeClr val="bg1">
                              <a:lumMod val="65000"/>
                            </a:schemeClr>
                          </a:solidFill>
                        </a:rPr>
                        <a:t>NE (7.3, 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8.5</a:t>
                      </a:r>
                    </a:p>
                    <a:p>
                      <a:pPr algn="ctr"/>
                      <a:r>
                        <a:rPr lang="en-US" sz="1100" b="1" noProof="0">
                          <a:solidFill>
                            <a:schemeClr val="tx1"/>
                          </a:solidFill>
                        </a:rPr>
                        <a:t>(4.6, 15.1)</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noProof="0">
                          <a:solidFill>
                            <a:schemeClr val="tx1"/>
                          </a:solidFill>
                        </a:rPr>
                        <a:t> </a:t>
                      </a:r>
                      <a:r>
                        <a:rPr lang="en-US" sz="1100" i="1" noProof="0">
                          <a:solidFill>
                            <a:schemeClr val="bg1">
                              <a:lumMod val="65000"/>
                            </a:schemeClr>
                          </a:solidFill>
                        </a:rPr>
                        <a:t>8.5 (4.6, 15.1</a:t>
                      </a:r>
                      <a:r>
                        <a:rPr lang="en-US" sz="1100" i="1" noProof="0">
                          <a:solidFill>
                            <a:schemeClr val="bg1">
                              <a:lumMod val="50000"/>
                            </a:schemeClr>
                          </a:solidFill>
                        </a:rPr>
                        <a:t>)</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83236744"/>
                  </a:ext>
                </a:extLst>
              </a:tr>
              <a:tr h="578175">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r>
                        <a:rPr lang="en-US" sz="1000" b="1" noProof="0">
                          <a:solidFill>
                            <a:schemeClr val="bg1"/>
                          </a:solidFill>
                        </a:rPr>
                        <a:t>Cervical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843"/>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7.0</a:t>
                      </a:r>
                    </a:p>
                    <a:p>
                      <a:pPr algn="ctr"/>
                      <a:r>
                        <a:rPr lang="en-US" sz="1100" b="1" noProof="0">
                          <a:solidFill>
                            <a:schemeClr val="tx1"/>
                          </a:solidFill>
                        </a:rPr>
                        <a:t>(4.2, 11.1)</a:t>
                      </a:r>
                    </a:p>
                    <a:p>
                      <a:pPr algn="ctr"/>
                      <a:r>
                        <a:rPr lang="en-US" sz="1100" i="1" noProof="0">
                          <a:solidFill>
                            <a:schemeClr val="bg1">
                              <a:lumMod val="65000"/>
                            </a:schemeClr>
                          </a:solidFill>
                        </a:rPr>
                        <a:t>7.0 (4.2, 11.1)</a:t>
                      </a:r>
                      <a:endParaRPr lang="en-US" sz="1100" noProof="0">
                        <a:solidFill>
                          <a:schemeClr val="bg1">
                            <a:lumMod val="65000"/>
                          </a:schemeClr>
                        </a:solidFill>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NE</a:t>
                      </a:r>
                    </a:p>
                    <a:p>
                      <a:pPr algn="ctr"/>
                      <a:r>
                        <a:rPr lang="en-US" sz="1100" b="1" noProof="0">
                          <a:solidFill>
                            <a:schemeClr val="tx1"/>
                          </a:solidFill>
                        </a:rPr>
                        <a:t>(3.9, NE) </a:t>
                      </a:r>
                    </a:p>
                    <a:p>
                      <a:pPr marL="0" marR="0" lvl="0" indent="0" algn="ctr" defTabSz="609585" rtl="0" eaLnBrk="1" fontAlgn="auto" latinLnBrk="0" hangingPunct="1">
                        <a:lnSpc>
                          <a:spcPct val="100000"/>
                        </a:lnSpc>
                        <a:spcBef>
                          <a:spcPts val="0"/>
                        </a:spcBef>
                        <a:spcAft>
                          <a:spcPts val="0"/>
                        </a:spcAft>
                        <a:buClrTx/>
                        <a:buSzTx/>
                        <a:buFontTx/>
                        <a:buNone/>
                        <a:tabLst/>
                        <a:defRPr/>
                      </a:pPr>
                      <a:r>
                        <a:rPr lang="en-US" sz="1100" i="1" noProof="0">
                          <a:solidFill>
                            <a:schemeClr val="bg1">
                              <a:lumMod val="65000"/>
                            </a:schemeClr>
                          </a:solidFill>
                        </a:rPr>
                        <a:t>NE (3.9, 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4.8</a:t>
                      </a:r>
                    </a:p>
                    <a:p>
                      <a:pPr algn="ctr"/>
                      <a:r>
                        <a:rPr lang="en-US" sz="1100" b="1" noProof="0">
                          <a:solidFill>
                            <a:schemeClr val="tx1"/>
                          </a:solidFill>
                        </a:rPr>
                        <a:t>(2.7, 5.7)</a:t>
                      </a:r>
                    </a:p>
                    <a:p>
                      <a:pPr algn="ctr"/>
                      <a:r>
                        <a:rPr lang="en-US" sz="1100" i="1" noProof="0">
                          <a:solidFill>
                            <a:schemeClr val="bg1">
                              <a:lumMod val="65000"/>
                            </a:schemeClr>
                          </a:solidFill>
                        </a:rPr>
                        <a:t>4.8 (2.7, 5.7)</a:t>
                      </a:r>
                      <a:endParaRPr lang="en-US" sz="1100" noProof="0">
                        <a:solidFill>
                          <a:schemeClr val="bg1">
                            <a:lumMod val="65000"/>
                          </a:schemeClr>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588237453"/>
                  </a:ext>
                </a:extLst>
              </a:tr>
              <a:tr h="578175">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r>
                        <a:rPr lang="en-US" sz="1000" b="1" noProof="0">
                          <a:solidFill>
                            <a:schemeClr val="bg1"/>
                          </a:solidFill>
                        </a:rPr>
                        <a:t>Ovarian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B8D68"/>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5.9</a:t>
                      </a:r>
                    </a:p>
                    <a:p>
                      <a:pPr algn="ctr"/>
                      <a:r>
                        <a:rPr lang="en-US" sz="1100" b="1" noProof="0">
                          <a:solidFill>
                            <a:schemeClr val="tx1"/>
                          </a:solidFill>
                        </a:rPr>
                        <a:t>(4.0, 8.3) </a:t>
                      </a:r>
                    </a:p>
                    <a:p>
                      <a:pPr algn="ctr"/>
                      <a:r>
                        <a:rPr lang="en-US" sz="1100" i="1" noProof="0">
                          <a:solidFill>
                            <a:schemeClr val="bg1">
                              <a:lumMod val="65000"/>
                            </a:schemeClr>
                          </a:solidFill>
                        </a:rPr>
                        <a:t>5.9 (4.0, 8.3)</a:t>
                      </a:r>
                      <a:endParaRPr lang="en-US" sz="1100" noProof="0">
                        <a:solidFill>
                          <a:schemeClr val="bg1">
                            <a:lumMod val="65000"/>
                          </a:schemeClr>
                        </a:solidFill>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12.5</a:t>
                      </a:r>
                    </a:p>
                    <a:p>
                      <a:pPr algn="ctr"/>
                      <a:r>
                        <a:rPr lang="en-US" sz="1100" b="1" noProof="0">
                          <a:solidFill>
                            <a:schemeClr val="tx1"/>
                          </a:solidFill>
                        </a:rPr>
                        <a:t>(3.1, NE) </a:t>
                      </a:r>
                      <a:endParaRPr lang="en-US" sz="1100" b="1" i="0" noProof="0">
                        <a:solidFill>
                          <a:schemeClr val="tx1"/>
                        </a:solidFill>
                      </a:endParaRPr>
                    </a:p>
                    <a:p>
                      <a:pPr algn="ctr"/>
                      <a:r>
                        <a:rPr lang="en-US" sz="1100" i="1" noProof="0">
                          <a:solidFill>
                            <a:schemeClr val="bg1">
                              <a:lumMod val="65000"/>
                            </a:schemeClr>
                          </a:solidFill>
                        </a:rPr>
                        <a:t>12.5 (3.1, 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4.1</a:t>
                      </a:r>
                    </a:p>
                    <a:p>
                      <a:pPr algn="ctr"/>
                      <a:r>
                        <a:rPr lang="en-US" sz="1100" b="1" noProof="0">
                          <a:solidFill>
                            <a:schemeClr val="tx1"/>
                          </a:solidFill>
                        </a:rPr>
                        <a:t>(2.3, 12.6) </a:t>
                      </a:r>
                    </a:p>
                    <a:p>
                      <a:pPr algn="ctr"/>
                      <a:r>
                        <a:rPr lang="en-US" sz="1100" i="1" noProof="0">
                          <a:solidFill>
                            <a:schemeClr val="bg1">
                              <a:lumMod val="65000"/>
                            </a:schemeClr>
                          </a:solidFill>
                        </a:rPr>
                        <a:t>4.1 (2.3, 12.6)</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190977500"/>
                  </a:ext>
                </a:extLst>
              </a:tr>
            </a:tbl>
          </a:graphicData>
        </a:graphic>
      </p:graphicFrame>
      <p:graphicFrame>
        <p:nvGraphicFramePr>
          <p:cNvPr id="13" name="Table 12">
            <a:extLst>
              <a:ext uri="{FF2B5EF4-FFF2-40B4-BE49-F238E27FC236}">
                <a16:creationId xmlns:a16="http://schemas.microsoft.com/office/drawing/2014/main" id="{0D17D6FC-1109-FC8E-28E6-8FA73E9ACF13}"/>
              </a:ext>
            </a:extLst>
          </p:cNvPr>
          <p:cNvGraphicFramePr>
            <a:graphicFrameLocks noGrp="1"/>
          </p:cNvGraphicFramePr>
          <p:nvPr/>
        </p:nvGraphicFramePr>
        <p:xfrm>
          <a:off x="2293899" y="3820632"/>
          <a:ext cx="4608474" cy="2378535"/>
        </p:xfrm>
        <a:graphic>
          <a:graphicData uri="http://schemas.openxmlformats.org/drawingml/2006/table">
            <a:tbl>
              <a:tblPr firstRow="1" bandRow="1"/>
              <a:tblGrid>
                <a:gridCol w="1060173">
                  <a:extLst>
                    <a:ext uri="{9D8B030D-6E8A-4147-A177-3AD203B41FA5}">
                      <a16:colId xmlns:a16="http://schemas.microsoft.com/office/drawing/2014/main" val="3928594697"/>
                    </a:ext>
                  </a:extLst>
                </a:gridCol>
                <a:gridCol w="1165543">
                  <a:extLst>
                    <a:ext uri="{9D8B030D-6E8A-4147-A177-3AD203B41FA5}">
                      <a16:colId xmlns:a16="http://schemas.microsoft.com/office/drawing/2014/main" val="2936943110"/>
                    </a:ext>
                  </a:extLst>
                </a:gridCol>
                <a:gridCol w="1222094">
                  <a:extLst>
                    <a:ext uri="{9D8B030D-6E8A-4147-A177-3AD203B41FA5}">
                      <a16:colId xmlns:a16="http://schemas.microsoft.com/office/drawing/2014/main" val="232511808"/>
                    </a:ext>
                  </a:extLst>
                </a:gridCol>
                <a:gridCol w="1160664">
                  <a:extLst>
                    <a:ext uri="{9D8B030D-6E8A-4147-A177-3AD203B41FA5}">
                      <a16:colId xmlns:a16="http://schemas.microsoft.com/office/drawing/2014/main" val="192121754"/>
                    </a:ext>
                  </a:extLst>
                </a:gridCol>
              </a:tblGrid>
              <a:tr h="241816">
                <a:tc rowSpan="2">
                  <a:txBody>
                    <a:bodyPr/>
                    <a:lstStyle>
                      <a:lvl1pPr marL="0" algn="l" defTabSz="609585" rtl="0" eaLnBrk="1" latinLnBrk="0" hangingPunct="1">
                        <a:defRPr kumimoji="1" sz="2400" b="1" kern="1200">
                          <a:solidFill>
                            <a:schemeClr val="lt1"/>
                          </a:solidFill>
                          <a:latin typeface="Arial"/>
                        </a:defRPr>
                      </a:lvl1pPr>
                      <a:lvl2pPr marL="609585" algn="l" defTabSz="609585" rtl="0" eaLnBrk="1" latinLnBrk="0" hangingPunct="1">
                        <a:defRPr kumimoji="1" sz="2400" b="1" kern="1200">
                          <a:solidFill>
                            <a:schemeClr val="lt1"/>
                          </a:solidFill>
                          <a:latin typeface="Arial"/>
                        </a:defRPr>
                      </a:lvl2pPr>
                      <a:lvl3pPr marL="1219170" algn="l" defTabSz="609585" rtl="0" eaLnBrk="1" latinLnBrk="0" hangingPunct="1">
                        <a:defRPr kumimoji="1" sz="2400" b="1" kern="1200">
                          <a:solidFill>
                            <a:schemeClr val="lt1"/>
                          </a:solidFill>
                          <a:latin typeface="Arial"/>
                        </a:defRPr>
                      </a:lvl3pPr>
                      <a:lvl4pPr marL="1828754" algn="l" defTabSz="609585" rtl="0" eaLnBrk="1" latinLnBrk="0" hangingPunct="1">
                        <a:defRPr kumimoji="1" sz="2400" b="1" kern="1200">
                          <a:solidFill>
                            <a:schemeClr val="lt1"/>
                          </a:solidFill>
                          <a:latin typeface="Arial"/>
                        </a:defRPr>
                      </a:lvl4pPr>
                      <a:lvl5pPr marL="2438339" algn="l" defTabSz="609585" rtl="0" eaLnBrk="1" latinLnBrk="0" hangingPunct="1">
                        <a:defRPr kumimoji="1" sz="2400" b="1" kern="1200">
                          <a:solidFill>
                            <a:schemeClr val="lt1"/>
                          </a:solidFill>
                          <a:latin typeface="Arial"/>
                        </a:defRPr>
                      </a:lvl5pPr>
                      <a:lvl6pPr marL="3047924" algn="l" defTabSz="609585" rtl="0" eaLnBrk="1" latinLnBrk="0" hangingPunct="1">
                        <a:defRPr kumimoji="1" sz="2400" b="1" kern="1200">
                          <a:solidFill>
                            <a:schemeClr val="lt1"/>
                          </a:solidFill>
                          <a:latin typeface="Arial"/>
                        </a:defRPr>
                      </a:lvl6pPr>
                      <a:lvl7pPr marL="3657509" algn="l" defTabSz="609585" rtl="0" eaLnBrk="1" latinLnBrk="0" hangingPunct="1">
                        <a:defRPr kumimoji="1" sz="2400" b="1" kern="1200">
                          <a:solidFill>
                            <a:schemeClr val="lt1"/>
                          </a:solidFill>
                          <a:latin typeface="Arial"/>
                        </a:defRPr>
                      </a:lvl7pPr>
                      <a:lvl8pPr marL="4267093" algn="l" defTabSz="609585" rtl="0" eaLnBrk="1" latinLnBrk="0" hangingPunct="1">
                        <a:defRPr kumimoji="1" sz="2400" b="1" kern="1200">
                          <a:solidFill>
                            <a:schemeClr val="lt1"/>
                          </a:solidFill>
                          <a:latin typeface="Arial"/>
                        </a:defRPr>
                      </a:lvl8pPr>
                      <a:lvl9pPr marL="4876678" algn="l" defTabSz="609585" rtl="0" eaLnBrk="1" latinLnBrk="0" hangingPunct="1">
                        <a:defRPr kumimoji="1" sz="2400" b="1" kern="1200">
                          <a:solidFill>
                            <a:schemeClr val="lt1"/>
                          </a:solidFill>
                          <a:latin typeface="Arial"/>
                        </a:defRPr>
                      </a:lvl9pPr>
                    </a:lstStyle>
                    <a:p>
                      <a:r>
                        <a:rPr lang="en-US" sz="1000" noProof="0">
                          <a:solidFill>
                            <a:schemeClr val="tx1"/>
                          </a:solidFill>
                        </a:rPr>
                        <a:t>Median OS, months </a:t>
                      </a:r>
                    </a:p>
                    <a:p>
                      <a:r>
                        <a:rPr lang="en-US" sz="1000" noProof="0">
                          <a:solidFill>
                            <a:schemeClr val="tx1"/>
                          </a:solidFill>
                        </a:rPr>
                        <a:t>(95% CI) </a:t>
                      </a:r>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rgbClr val="D4E9C1"/>
                    </a:solidFill>
                  </a:tcPr>
                </a:tc>
                <a:tc rowSpan="2">
                  <a:txBody>
                    <a:bodyPr/>
                    <a:lstStyle>
                      <a:lvl1pPr marL="0" algn="l" defTabSz="609585" rtl="0" eaLnBrk="1" latinLnBrk="0" hangingPunct="1">
                        <a:defRPr kumimoji="1" sz="2400" b="1" kern="1200">
                          <a:solidFill>
                            <a:schemeClr val="lt1"/>
                          </a:solidFill>
                          <a:latin typeface="Arial"/>
                        </a:defRPr>
                      </a:lvl1pPr>
                      <a:lvl2pPr marL="609585" algn="l" defTabSz="609585" rtl="0" eaLnBrk="1" latinLnBrk="0" hangingPunct="1">
                        <a:defRPr kumimoji="1" sz="2400" b="1" kern="1200">
                          <a:solidFill>
                            <a:schemeClr val="lt1"/>
                          </a:solidFill>
                          <a:latin typeface="Arial"/>
                        </a:defRPr>
                      </a:lvl2pPr>
                      <a:lvl3pPr marL="1219170" algn="l" defTabSz="609585" rtl="0" eaLnBrk="1" latinLnBrk="0" hangingPunct="1">
                        <a:defRPr kumimoji="1" sz="2400" b="1" kern="1200">
                          <a:solidFill>
                            <a:schemeClr val="lt1"/>
                          </a:solidFill>
                          <a:latin typeface="Arial"/>
                        </a:defRPr>
                      </a:lvl3pPr>
                      <a:lvl4pPr marL="1828754" algn="l" defTabSz="609585" rtl="0" eaLnBrk="1" latinLnBrk="0" hangingPunct="1">
                        <a:defRPr kumimoji="1" sz="2400" b="1" kern="1200">
                          <a:solidFill>
                            <a:schemeClr val="lt1"/>
                          </a:solidFill>
                          <a:latin typeface="Arial"/>
                        </a:defRPr>
                      </a:lvl4pPr>
                      <a:lvl5pPr marL="2438339" algn="l" defTabSz="609585" rtl="0" eaLnBrk="1" latinLnBrk="0" hangingPunct="1">
                        <a:defRPr kumimoji="1" sz="2400" b="1" kern="1200">
                          <a:solidFill>
                            <a:schemeClr val="lt1"/>
                          </a:solidFill>
                          <a:latin typeface="Arial"/>
                        </a:defRPr>
                      </a:lvl5pPr>
                      <a:lvl6pPr marL="3047924" algn="l" defTabSz="609585" rtl="0" eaLnBrk="1" latinLnBrk="0" hangingPunct="1">
                        <a:defRPr kumimoji="1" sz="2400" b="1" kern="1200">
                          <a:solidFill>
                            <a:schemeClr val="lt1"/>
                          </a:solidFill>
                          <a:latin typeface="Arial"/>
                        </a:defRPr>
                      </a:lvl6pPr>
                      <a:lvl7pPr marL="3657509" algn="l" defTabSz="609585" rtl="0" eaLnBrk="1" latinLnBrk="0" hangingPunct="1">
                        <a:defRPr kumimoji="1" sz="2400" b="1" kern="1200">
                          <a:solidFill>
                            <a:schemeClr val="lt1"/>
                          </a:solidFill>
                          <a:latin typeface="Arial"/>
                        </a:defRPr>
                      </a:lvl7pPr>
                      <a:lvl8pPr marL="4267093" algn="l" defTabSz="609585" rtl="0" eaLnBrk="1" latinLnBrk="0" hangingPunct="1">
                        <a:defRPr kumimoji="1" sz="2400" b="1" kern="1200">
                          <a:solidFill>
                            <a:schemeClr val="lt1"/>
                          </a:solidFill>
                          <a:latin typeface="Arial"/>
                        </a:defRPr>
                      </a:lvl8pPr>
                      <a:lvl9pPr marL="4876678" algn="l" defTabSz="609585" rtl="0" eaLnBrk="1" latinLnBrk="0" hangingPunct="1">
                        <a:defRPr kumimoji="1" sz="2400" b="1" kern="1200">
                          <a:solidFill>
                            <a:schemeClr val="lt1"/>
                          </a:solidFill>
                          <a:latin typeface="Arial"/>
                        </a:defRPr>
                      </a:lvl9pPr>
                    </a:lstStyle>
                    <a:p>
                      <a:pPr algn="ctr"/>
                      <a:r>
                        <a:rPr lang="en-US" sz="1000" noProof="0">
                          <a:solidFill>
                            <a:schemeClr val="tx1"/>
                          </a:solidFill>
                        </a:rPr>
                        <a:t>All patients</a:t>
                      </a:r>
                    </a:p>
                  </a:txBody>
                  <a:tcPr anchor="ctr">
                    <a:lnL w="12700" cmpd="sng">
                      <a:noFill/>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rgbClr val="D4E9C1"/>
                    </a:solidFill>
                  </a:tcPr>
                </a:tc>
                <a:tc gridSpan="2">
                  <a:txBody>
                    <a:bodyPr/>
                    <a:lstStyle>
                      <a:lvl1pPr marL="0" algn="l" defTabSz="609585" rtl="0" eaLnBrk="1" latinLnBrk="0" hangingPunct="1">
                        <a:defRPr kumimoji="1" sz="2400" b="1" kern="1200">
                          <a:solidFill>
                            <a:schemeClr val="lt1"/>
                          </a:solidFill>
                          <a:latin typeface="Arial"/>
                        </a:defRPr>
                      </a:lvl1pPr>
                      <a:lvl2pPr marL="609585" algn="l" defTabSz="609585" rtl="0" eaLnBrk="1" latinLnBrk="0" hangingPunct="1">
                        <a:defRPr kumimoji="1" sz="2400" b="1" kern="1200">
                          <a:solidFill>
                            <a:schemeClr val="lt1"/>
                          </a:solidFill>
                          <a:latin typeface="Arial"/>
                        </a:defRPr>
                      </a:lvl2pPr>
                      <a:lvl3pPr marL="1219170" algn="l" defTabSz="609585" rtl="0" eaLnBrk="1" latinLnBrk="0" hangingPunct="1">
                        <a:defRPr kumimoji="1" sz="2400" b="1" kern="1200">
                          <a:solidFill>
                            <a:schemeClr val="lt1"/>
                          </a:solidFill>
                          <a:latin typeface="Arial"/>
                        </a:defRPr>
                      </a:lvl3pPr>
                      <a:lvl4pPr marL="1828754" algn="l" defTabSz="609585" rtl="0" eaLnBrk="1" latinLnBrk="0" hangingPunct="1">
                        <a:defRPr kumimoji="1" sz="2400" b="1" kern="1200">
                          <a:solidFill>
                            <a:schemeClr val="lt1"/>
                          </a:solidFill>
                          <a:latin typeface="Arial"/>
                        </a:defRPr>
                      </a:lvl4pPr>
                      <a:lvl5pPr marL="2438339" algn="l" defTabSz="609585" rtl="0" eaLnBrk="1" latinLnBrk="0" hangingPunct="1">
                        <a:defRPr kumimoji="1" sz="2400" b="1" kern="1200">
                          <a:solidFill>
                            <a:schemeClr val="lt1"/>
                          </a:solidFill>
                          <a:latin typeface="Arial"/>
                        </a:defRPr>
                      </a:lvl5pPr>
                      <a:lvl6pPr marL="3047924" algn="l" defTabSz="609585" rtl="0" eaLnBrk="1" latinLnBrk="0" hangingPunct="1">
                        <a:defRPr kumimoji="1" sz="2400" b="1" kern="1200">
                          <a:solidFill>
                            <a:schemeClr val="lt1"/>
                          </a:solidFill>
                          <a:latin typeface="Arial"/>
                        </a:defRPr>
                      </a:lvl6pPr>
                      <a:lvl7pPr marL="3657509" algn="l" defTabSz="609585" rtl="0" eaLnBrk="1" latinLnBrk="0" hangingPunct="1">
                        <a:defRPr kumimoji="1" sz="2400" b="1" kern="1200">
                          <a:solidFill>
                            <a:schemeClr val="lt1"/>
                          </a:solidFill>
                          <a:latin typeface="Arial"/>
                        </a:defRPr>
                      </a:lvl7pPr>
                      <a:lvl8pPr marL="4267093" algn="l" defTabSz="609585" rtl="0" eaLnBrk="1" latinLnBrk="0" hangingPunct="1">
                        <a:defRPr kumimoji="1" sz="2400" b="1" kern="1200">
                          <a:solidFill>
                            <a:schemeClr val="lt1"/>
                          </a:solidFill>
                          <a:latin typeface="Arial"/>
                        </a:defRPr>
                      </a:lvl8pPr>
                      <a:lvl9pPr marL="4876678" algn="l" defTabSz="609585" rtl="0" eaLnBrk="1" latinLnBrk="0" hangingPunct="1">
                        <a:defRPr kumimoji="1" sz="2400" b="1" kern="1200">
                          <a:solidFill>
                            <a:schemeClr val="lt1"/>
                          </a:solidFill>
                          <a:latin typeface="Arial"/>
                        </a:defRPr>
                      </a:lvl9pPr>
                    </a:lstStyle>
                    <a:p>
                      <a:pPr algn="ctr"/>
                      <a:r>
                        <a:rPr lang="en-US" sz="1000" noProof="0">
                          <a:solidFill>
                            <a:schemeClr val="tx1"/>
                          </a:solidFill>
                        </a:rPr>
                        <a:t>HER2 status by central testing</a:t>
                      </a:r>
                    </a:p>
                  </a:txBody>
                  <a:tcPr>
                    <a:lnL w="12700" cap="flat" cmpd="sng" algn="ctr">
                      <a:noFill/>
                      <a:prstDash val="solid"/>
                      <a:round/>
                      <a:headEnd type="none" w="med" len="med"/>
                      <a:tailEnd type="none" w="med" len="med"/>
                    </a:lnL>
                    <a:lnR w="12700" cmpd="sng">
                      <a:noFill/>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D4E9C1"/>
                    </a:solidFill>
                  </a:tcPr>
                </a:tc>
                <a:tc hMerge="1">
                  <a:txBody>
                    <a:bodyPr/>
                    <a:lstStyle/>
                    <a:p>
                      <a:endParaRPr/>
                    </a:p>
                  </a:txBody>
                  <a:tcPr>
                    <a:lnL w="12700" cap="flat" cmpd="sng" algn="ctr">
                      <a:noFill/>
                      <a:prstDash val="solid"/>
                      <a:round/>
                      <a:headEnd type="none" w="med" len="med"/>
                      <a:tailEnd type="none" w="med" len="med"/>
                    </a:lnL>
                    <a:solidFill>
                      <a:srgbClr val="D4E9C1"/>
                    </a:solidFill>
                  </a:tcPr>
                </a:tc>
                <a:extLst>
                  <a:ext uri="{0D108BD9-81ED-4DB2-BD59-A6C34878D82A}">
                    <a16:rowId xmlns:a16="http://schemas.microsoft.com/office/drawing/2014/main" val="1768965435"/>
                  </a:ext>
                </a:extLst>
              </a:tr>
              <a:tr h="302270">
                <a:tc vMerge="1">
                  <a:txBody>
                    <a:bodyPr/>
                    <a:lstStyle/>
                    <a:p>
                      <a:endParaRPr lang="en-GB"/>
                    </a:p>
                  </a:txBody>
                  <a:tcPr/>
                </a:tc>
                <a:tc vMerge="1">
                  <a:txBody>
                    <a:bodyPr/>
                    <a:lstStyle/>
                    <a:p>
                      <a:endParaRPr lang="en-GB"/>
                    </a:p>
                  </a:txBody>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000" b="1" noProof="0">
                          <a:solidFill>
                            <a:schemeClr val="tx1"/>
                          </a:solidFill>
                        </a:rPr>
                        <a:t>IHC 3+ </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8100" cmpd="sng">
                      <a:noFill/>
                    </a:lnB>
                    <a:lnTlToBr w="12700" cmpd="sng">
                      <a:noFill/>
                      <a:prstDash val="solid"/>
                    </a:lnTlToBr>
                    <a:lnBlToTr w="12700" cmpd="sng">
                      <a:noFill/>
                      <a:prstDash val="solid"/>
                    </a:lnBlToTr>
                    <a:solidFill>
                      <a:srgbClr val="D4E9C1"/>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000" b="1" noProof="0">
                          <a:solidFill>
                            <a:schemeClr val="tx1"/>
                          </a:solidFill>
                        </a:rPr>
                        <a:t>IHC 2+ </a:t>
                      </a:r>
                    </a:p>
                  </a:txBody>
                  <a:tcPr>
                    <a:lnL w="12700" cap="flat" cmpd="sng" algn="ctr">
                      <a:noFill/>
                      <a:prstDash val="solid"/>
                      <a:round/>
                      <a:headEnd type="none" w="med" len="med"/>
                      <a:tailEnd type="none" w="med" len="med"/>
                    </a:lnL>
                    <a:lnR w="38100" cmpd="sng">
                      <a:noFill/>
                    </a:lnR>
                    <a:lnT w="38100" cmpd="sng">
                      <a:noFill/>
                    </a:lnT>
                    <a:lnB w="12700" cmpd="sng">
                      <a:noFill/>
                    </a:lnB>
                    <a:lnTlToBr w="12700" cmpd="sng">
                      <a:noFill/>
                      <a:prstDash val="solid"/>
                    </a:lnTlToBr>
                    <a:lnBlToTr w="12700" cmpd="sng">
                      <a:noFill/>
                      <a:prstDash val="solid"/>
                    </a:lnBlToTr>
                    <a:solidFill>
                      <a:srgbClr val="D4E9C1"/>
                    </a:solidFill>
                  </a:tcPr>
                </a:tc>
                <a:extLst>
                  <a:ext uri="{0D108BD9-81ED-4DB2-BD59-A6C34878D82A}">
                    <a16:rowId xmlns:a16="http://schemas.microsoft.com/office/drawing/2014/main" val="4239955806"/>
                  </a:ext>
                </a:extLst>
              </a:tr>
              <a:tr h="589426">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r>
                        <a:rPr lang="en-US" sz="1000" b="1" noProof="0">
                          <a:solidFill>
                            <a:schemeClr val="bg1"/>
                          </a:solidFill>
                        </a:rPr>
                        <a:t>Endometrial </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solidFill>
                      <a:srgbClr val="0B679B"/>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dirty="0">
                          <a:solidFill>
                            <a:schemeClr val="tx1"/>
                          </a:solidFill>
                        </a:rPr>
                        <a:t>24.2</a:t>
                      </a:r>
                    </a:p>
                    <a:p>
                      <a:pPr algn="ctr"/>
                      <a:r>
                        <a:rPr lang="en-US" sz="1100" b="1" noProof="0" dirty="0">
                          <a:solidFill>
                            <a:schemeClr val="tx1"/>
                          </a:solidFill>
                        </a:rPr>
                        <a:t>(12.8, 33.7) </a:t>
                      </a:r>
                    </a:p>
                    <a:p>
                      <a:pPr algn="ctr"/>
                      <a:r>
                        <a:rPr lang="en-US" sz="1100" i="1" noProof="0" dirty="0">
                          <a:solidFill>
                            <a:schemeClr val="bg1">
                              <a:lumMod val="65000"/>
                            </a:schemeClr>
                          </a:solidFill>
                        </a:rPr>
                        <a:t>26.0 (12.8, NE)</a:t>
                      </a:r>
                      <a:endParaRPr lang="en-US" sz="1100" noProof="0" dirty="0">
                        <a:solidFill>
                          <a:schemeClr val="bg1">
                            <a:lumMod val="65000"/>
                          </a:schemeClr>
                        </a:solidFill>
                      </a:endParaRPr>
                    </a:p>
                  </a:txBody>
                  <a:tcPr>
                    <a:lnL w="12700" cmpd="sng">
                      <a:noFill/>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33.7</a:t>
                      </a:r>
                    </a:p>
                    <a:p>
                      <a:pPr algn="ctr"/>
                      <a:r>
                        <a:rPr lang="en-US" sz="1100" b="1" noProof="0">
                          <a:solidFill>
                            <a:schemeClr val="tx1"/>
                          </a:solidFill>
                        </a:rPr>
                        <a:t>(18.9, NE)</a:t>
                      </a:r>
                    </a:p>
                    <a:p>
                      <a:pPr algn="ctr"/>
                      <a:r>
                        <a:rPr lang="en-US" sz="1100" i="1" noProof="0">
                          <a:solidFill>
                            <a:schemeClr val="bg1">
                              <a:lumMod val="65000"/>
                            </a:schemeClr>
                          </a:solidFill>
                        </a:rPr>
                        <a:t>26.0 (18.9, NE)</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381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16.4</a:t>
                      </a:r>
                    </a:p>
                    <a:p>
                      <a:pPr algn="ctr"/>
                      <a:r>
                        <a:rPr lang="en-US" sz="1100" b="1" noProof="0">
                          <a:solidFill>
                            <a:schemeClr val="tx1"/>
                          </a:solidFill>
                        </a:rPr>
                        <a:t>(8.0, 34.7) </a:t>
                      </a:r>
                    </a:p>
                    <a:p>
                      <a:pPr algn="ctr"/>
                      <a:r>
                        <a:rPr lang="en-US" sz="1100" i="1" noProof="0">
                          <a:solidFill>
                            <a:schemeClr val="bg1">
                              <a:lumMod val="65000"/>
                            </a:schemeClr>
                          </a:solidFill>
                        </a:rPr>
                        <a:t>16.4 (8.0, NE)</a:t>
                      </a: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983236744"/>
                  </a:ext>
                </a:extLst>
              </a:tr>
              <a:tr h="641175">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r>
                        <a:rPr lang="en-US" sz="1000" b="1" noProof="0">
                          <a:solidFill>
                            <a:schemeClr val="bg1"/>
                          </a:solidFill>
                        </a:rPr>
                        <a:t>Cervical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005843"/>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13.6</a:t>
                      </a:r>
                    </a:p>
                    <a:p>
                      <a:pPr algn="ctr"/>
                      <a:r>
                        <a:rPr lang="en-US" sz="1100" b="1" noProof="0">
                          <a:solidFill>
                            <a:schemeClr val="tx1"/>
                          </a:solidFill>
                        </a:rPr>
                        <a:t>(11.1, 19.7) </a:t>
                      </a:r>
                    </a:p>
                    <a:p>
                      <a:pPr algn="ctr"/>
                      <a:r>
                        <a:rPr lang="en-US" sz="1100" i="1" noProof="0">
                          <a:solidFill>
                            <a:schemeClr val="bg1">
                              <a:lumMod val="65000"/>
                            </a:schemeClr>
                          </a:solidFill>
                        </a:rPr>
                        <a:t>13.6 (11.1, NE)</a:t>
                      </a:r>
                      <a:endParaRPr lang="en-US" sz="1100" noProof="0">
                        <a:solidFill>
                          <a:schemeClr val="bg1">
                            <a:lumMod val="65000"/>
                          </a:schemeClr>
                        </a:solidFill>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35.8</a:t>
                      </a:r>
                    </a:p>
                    <a:p>
                      <a:pPr algn="ctr"/>
                      <a:r>
                        <a:rPr lang="en-US" sz="1100" b="1" noProof="0">
                          <a:solidFill>
                            <a:schemeClr val="tx1"/>
                          </a:solidFill>
                        </a:rPr>
                        <a:t>(3.9, NE) </a:t>
                      </a:r>
                    </a:p>
                    <a:p>
                      <a:pPr algn="ctr"/>
                      <a:r>
                        <a:rPr lang="en-US" sz="1100" i="1" noProof="0">
                          <a:solidFill>
                            <a:schemeClr val="bg1">
                              <a:lumMod val="65000"/>
                            </a:schemeClr>
                          </a:solidFill>
                        </a:rPr>
                        <a:t>NE (3.9, NE)</a:t>
                      </a:r>
                      <a:endParaRPr lang="en-US" sz="1100" noProof="0">
                        <a:solidFill>
                          <a:schemeClr val="bg1">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11.6</a:t>
                      </a:r>
                    </a:p>
                    <a:p>
                      <a:pPr algn="ctr"/>
                      <a:r>
                        <a:rPr lang="en-US" sz="1100" b="1" noProof="0">
                          <a:solidFill>
                            <a:schemeClr val="tx1"/>
                          </a:solidFill>
                        </a:rPr>
                        <a:t>(5.1, 18.0)</a:t>
                      </a:r>
                    </a:p>
                    <a:p>
                      <a:pPr algn="ctr"/>
                      <a:r>
                        <a:rPr lang="en-US" sz="1100" i="1" noProof="0">
                          <a:solidFill>
                            <a:schemeClr val="bg1">
                              <a:lumMod val="65000"/>
                            </a:schemeClr>
                          </a:solidFill>
                        </a:rPr>
                        <a:t>11.5 (5,1, NE)</a:t>
                      </a:r>
                      <a:endParaRPr lang="en-US" sz="1100" noProof="0">
                        <a:solidFill>
                          <a:schemeClr val="bg1">
                            <a:lumMod val="65000"/>
                          </a:schemeClr>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2588237453"/>
                  </a:ext>
                </a:extLst>
              </a:tr>
              <a:tr h="589426">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r>
                        <a:rPr lang="en-US" sz="1000" b="1" noProof="0">
                          <a:solidFill>
                            <a:schemeClr val="bg1"/>
                          </a:solidFill>
                        </a:rPr>
                        <a:t>Ovarian </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solidFill>
                      <a:srgbClr val="3B8D68"/>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13.2</a:t>
                      </a:r>
                    </a:p>
                    <a:p>
                      <a:pPr algn="ctr"/>
                      <a:r>
                        <a:rPr lang="en-US" sz="1100" b="1" noProof="0">
                          <a:solidFill>
                            <a:schemeClr val="tx1"/>
                          </a:solidFill>
                        </a:rPr>
                        <a:t>(8.0, 17.7)</a:t>
                      </a:r>
                    </a:p>
                    <a:p>
                      <a:pPr algn="ctr"/>
                      <a:r>
                        <a:rPr lang="en-US" sz="1100" i="1" noProof="0">
                          <a:solidFill>
                            <a:schemeClr val="bg1">
                              <a:lumMod val="65000"/>
                            </a:schemeClr>
                          </a:solidFill>
                        </a:rPr>
                        <a:t>13.2 (8.0, 17.7)</a:t>
                      </a:r>
                      <a:endParaRPr lang="en-US" sz="1100" noProof="0">
                        <a:solidFill>
                          <a:schemeClr val="bg1">
                            <a:lumMod val="65000"/>
                          </a:schemeClr>
                        </a:solidFill>
                      </a:endParaRPr>
                    </a:p>
                  </a:txBody>
                  <a:tcPr>
                    <a:lnL w="12700" cmpd="sng">
                      <a:noFill/>
                    </a:lnL>
                    <a:lnR w="12700" cap="flat" cmpd="sng" algn="ctr">
                      <a:no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a:solidFill>
                            <a:schemeClr val="tx1"/>
                          </a:solidFill>
                        </a:rPr>
                        <a:t>20.0</a:t>
                      </a:r>
                    </a:p>
                    <a:p>
                      <a:pPr algn="ctr"/>
                      <a:r>
                        <a:rPr lang="en-US" sz="1100" b="1" noProof="0">
                          <a:solidFill>
                            <a:schemeClr val="tx1"/>
                          </a:solidFill>
                        </a:rPr>
                        <a:t>(3.8, NE) </a:t>
                      </a:r>
                    </a:p>
                    <a:p>
                      <a:pPr algn="ctr"/>
                      <a:r>
                        <a:rPr lang="en-US" sz="1100" i="1" noProof="0">
                          <a:solidFill>
                            <a:schemeClr val="bg1">
                              <a:lumMod val="65000"/>
                            </a:schemeClr>
                          </a:solidFill>
                        </a:rPr>
                        <a:t>20.0 (3.8, NE)</a:t>
                      </a:r>
                      <a:endParaRPr lang="en-US" sz="1100" noProof="0">
                        <a:solidFill>
                          <a:schemeClr val="bg1">
                            <a:lumMod val="65000"/>
                          </a:schemeClr>
                        </a:solidFill>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FFFFFF">
                        <a:lumMod val="95000"/>
                      </a:srgbClr>
                    </a:solidFill>
                  </a:tcPr>
                </a:tc>
                <a:tc>
                  <a:txBody>
                    <a:bodyPr/>
                    <a:lstStyle>
                      <a:lvl1pPr marL="0" algn="l" defTabSz="609585" rtl="0" eaLnBrk="1" latinLnBrk="0" hangingPunct="1">
                        <a:defRPr kumimoji="1" sz="2400" kern="1200">
                          <a:solidFill>
                            <a:schemeClr val="dk1"/>
                          </a:solidFill>
                          <a:latin typeface="Arial"/>
                        </a:defRPr>
                      </a:lvl1pPr>
                      <a:lvl2pPr marL="609585" algn="l" defTabSz="609585" rtl="0" eaLnBrk="1" latinLnBrk="0" hangingPunct="1">
                        <a:defRPr kumimoji="1" sz="2400" kern="1200">
                          <a:solidFill>
                            <a:schemeClr val="dk1"/>
                          </a:solidFill>
                          <a:latin typeface="Arial"/>
                        </a:defRPr>
                      </a:lvl2pPr>
                      <a:lvl3pPr marL="1219170" algn="l" defTabSz="609585" rtl="0" eaLnBrk="1" latinLnBrk="0" hangingPunct="1">
                        <a:defRPr kumimoji="1" sz="2400" kern="1200">
                          <a:solidFill>
                            <a:schemeClr val="dk1"/>
                          </a:solidFill>
                          <a:latin typeface="Arial"/>
                        </a:defRPr>
                      </a:lvl3pPr>
                      <a:lvl4pPr marL="1828754" algn="l" defTabSz="609585" rtl="0" eaLnBrk="1" latinLnBrk="0" hangingPunct="1">
                        <a:defRPr kumimoji="1" sz="2400" kern="1200">
                          <a:solidFill>
                            <a:schemeClr val="dk1"/>
                          </a:solidFill>
                          <a:latin typeface="Arial"/>
                        </a:defRPr>
                      </a:lvl4pPr>
                      <a:lvl5pPr marL="2438339" algn="l" defTabSz="609585" rtl="0" eaLnBrk="1" latinLnBrk="0" hangingPunct="1">
                        <a:defRPr kumimoji="1" sz="2400" kern="1200">
                          <a:solidFill>
                            <a:schemeClr val="dk1"/>
                          </a:solidFill>
                          <a:latin typeface="Arial"/>
                        </a:defRPr>
                      </a:lvl5pPr>
                      <a:lvl6pPr marL="3047924" algn="l" defTabSz="609585" rtl="0" eaLnBrk="1" latinLnBrk="0" hangingPunct="1">
                        <a:defRPr kumimoji="1" sz="2400" kern="1200">
                          <a:solidFill>
                            <a:schemeClr val="dk1"/>
                          </a:solidFill>
                          <a:latin typeface="Arial"/>
                        </a:defRPr>
                      </a:lvl6pPr>
                      <a:lvl7pPr marL="3657509" algn="l" defTabSz="609585" rtl="0" eaLnBrk="1" latinLnBrk="0" hangingPunct="1">
                        <a:defRPr kumimoji="1" sz="2400" kern="1200">
                          <a:solidFill>
                            <a:schemeClr val="dk1"/>
                          </a:solidFill>
                          <a:latin typeface="Arial"/>
                        </a:defRPr>
                      </a:lvl7pPr>
                      <a:lvl8pPr marL="4267093" algn="l" defTabSz="609585" rtl="0" eaLnBrk="1" latinLnBrk="0" hangingPunct="1">
                        <a:defRPr kumimoji="1" sz="2400" kern="1200">
                          <a:solidFill>
                            <a:schemeClr val="dk1"/>
                          </a:solidFill>
                          <a:latin typeface="Arial"/>
                        </a:defRPr>
                      </a:lvl8pPr>
                      <a:lvl9pPr marL="4876678" algn="l" defTabSz="609585" rtl="0" eaLnBrk="1" latinLnBrk="0" hangingPunct="1">
                        <a:defRPr kumimoji="1" sz="2400" kern="1200">
                          <a:solidFill>
                            <a:schemeClr val="dk1"/>
                          </a:solidFill>
                          <a:latin typeface="Arial"/>
                        </a:defRPr>
                      </a:lvl9pPr>
                    </a:lstStyle>
                    <a:p>
                      <a:pPr algn="ctr"/>
                      <a:r>
                        <a:rPr lang="en-US" sz="1100" b="1" noProof="0" dirty="0">
                          <a:solidFill>
                            <a:schemeClr val="tx1"/>
                          </a:solidFill>
                        </a:rPr>
                        <a:t>13.0</a:t>
                      </a:r>
                    </a:p>
                    <a:p>
                      <a:pPr algn="ctr"/>
                      <a:r>
                        <a:rPr lang="en-US" sz="1100" b="1" noProof="0" dirty="0">
                          <a:solidFill>
                            <a:schemeClr val="tx1"/>
                          </a:solidFill>
                        </a:rPr>
                        <a:t>(4.7, 21.9) </a:t>
                      </a:r>
                    </a:p>
                    <a:p>
                      <a:pPr algn="ctr"/>
                      <a:r>
                        <a:rPr lang="en-US" sz="1100" i="1" noProof="0" dirty="0">
                          <a:solidFill>
                            <a:schemeClr val="bg1">
                              <a:lumMod val="65000"/>
                            </a:schemeClr>
                          </a:solidFill>
                        </a:rPr>
                        <a:t>13.0 (4.7, 21.9)</a:t>
                      </a:r>
                      <a:endParaRPr lang="en-US" sz="1100" noProof="0" dirty="0">
                        <a:solidFill>
                          <a:schemeClr val="bg1">
                            <a:lumMod val="65000"/>
                          </a:schemeClr>
                        </a:solidFill>
                      </a:endParaRPr>
                    </a:p>
                  </a:txBody>
                  <a:tcPr>
                    <a:lnL w="12700" cap="flat" cmpd="sng" algn="ctr">
                      <a:no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solidFill>
                      <a:srgbClr val="FFFFFF">
                        <a:lumMod val="95000"/>
                      </a:srgbClr>
                    </a:solidFill>
                  </a:tcPr>
                </a:tc>
                <a:extLst>
                  <a:ext uri="{0D108BD9-81ED-4DB2-BD59-A6C34878D82A}">
                    <a16:rowId xmlns:a16="http://schemas.microsoft.com/office/drawing/2014/main" val="1190977500"/>
                  </a:ext>
                </a:extLst>
              </a:tr>
            </a:tbl>
          </a:graphicData>
        </a:graphic>
      </p:graphicFrame>
      <p:sp>
        <p:nvSpPr>
          <p:cNvPr id="14" name="Rectangle 13">
            <a:extLst>
              <a:ext uri="{FF2B5EF4-FFF2-40B4-BE49-F238E27FC236}">
                <a16:creationId xmlns:a16="http://schemas.microsoft.com/office/drawing/2014/main" id="{2B7EC3BD-B35D-E346-05DB-966F0A97E23F}"/>
              </a:ext>
            </a:extLst>
          </p:cNvPr>
          <p:cNvSpPr/>
          <p:nvPr/>
        </p:nvSpPr>
        <p:spPr>
          <a:xfrm>
            <a:off x="4529734" y="4371975"/>
            <a:ext cx="1147166" cy="1883286"/>
          </a:xfrm>
          <a:prstGeom prst="rect">
            <a:avLst/>
          </a:prstGeom>
          <a:noFill/>
          <a:ln w="190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0000"/>
              </a:solidFill>
              <a:effectLst/>
              <a:uLnTx/>
              <a:uFillTx/>
              <a:latin typeface="Arial"/>
              <a:ea typeface="+mn-ea"/>
              <a:cs typeface="+mn-cs"/>
            </a:endParaRPr>
          </a:p>
        </p:txBody>
      </p:sp>
      <p:sp>
        <p:nvSpPr>
          <p:cNvPr id="28" name="TextBox 27">
            <a:extLst>
              <a:ext uri="{FF2B5EF4-FFF2-40B4-BE49-F238E27FC236}">
                <a16:creationId xmlns:a16="http://schemas.microsoft.com/office/drawing/2014/main" id="{6E8950D1-F77D-3905-5CA1-ADD71EB9F855}"/>
              </a:ext>
            </a:extLst>
          </p:cNvPr>
          <p:cNvSpPr txBox="1"/>
          <p:nvPr/>
        </p:nvSpPr>
        <p:spPr>
          <a:xfrm rot="16200000">
            <a:off x="450392" y="3454207"/>
            <a:ext cx="2948243"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a:ln>
                  <a:noFill/>
                </a:ln>
                <a:solidFill>
                  <a:srgbClr val="830051"/>
                </a:solidFill>
                <a:effectLst/>
                <a:uLnTx/>
                <a:uFillTx/>
                <a:latin typeface="Aptos" panose="02110004020202020204"/>
                <a:ea typeface="+mn-ea"/>
                <a:cs typeface="+mn-cs"/>
              </a:rPr>
              <a:t>Gynecological cohorts</a:t>
            </a:r>
          </a:p>
        </p:txBody>
      </p:sp>
      <p:cxnSp>
        <p:nvCxnSpPr>
          <p:cNvPr id="12" name="Straight Arrow Connector 11">
            <a:extLst>
              <a:ext uri="{FF2B5EF4-FFF2-40B4-BE49-F238E27FC236}">
                <a16:creationId xmlns:a16="http://schemas.microsoft.com/office/drawing/2014/main" id="{66D77C32-9B55-944B-D112-2425BE5273C9}"/>
              </a:ext>
            </a:extLst>
          </p:cNvPr>
          <p:cNvCxnSpPr>
            <a:cxnSpLocks/>
          </p:cNvCxnSpPr>
          <p:nvPr/>
        </p:nvCxnSpPr>
        <p:spPr>
          <a:xfrm flipH="1">
            <a:off x="6964047" y="1801473"/>
            <a:ext cx="676275"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16" name="TextBox 15">
            <a:extLst>
              <a:ext uri="{FF2B5EF4-FFF2-40B4-BE49-F238E27FC236}">
                <a16:creationId xmlns:a16="http://schemas.microsoft.com/office/drawing/2014/main" id="{18589D64-D86B-7070-00FC-EE2CB9F6D1BD}"/>
              </a:ext>
            </a:extLst>
          </p:cNvPr>
          <p:cNvSpPr txBox="1"/>
          <p:nvPr/>
        </p:nvSpPr>
        <p:spPr>
          <a:xfrm>
            <a:off x="7640322" y="1638136"/>
            <a:ext cx="1177716"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t>Final analysis</a:t>
            </a:r>
          </a:p>
        </p:txBody>
      </p:sp>
      <p:sp>
        <p:nvSpPr>
          <p:cNvPr id="19" name="TextBox 18">
            <a:extLst>
              <a:ext uri="{FF2B5EF4-FFF2-40B4-BE49-F238E27FC236}">
                <a16:creationId xmlns:a16="http://schemas.microsoft.com/office/drawing/2014/main" id="{2849158D-4B19-53C5-2671-F4A667431B14}"/>
              </a:ext>
            </a:extLst>
          </p:cNvPr>
          <p:cNvSpPr txBox="1"/>
          <p:nvPr/>
        </p:nvSpPr>
        <p:spPr>
          <a:xfrm>
            <a:off x="7621321" y="1994661"/>
            <a:ext cx="138495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white">
                    <a:lumMod val="65000"/>
                  </a:prstClr>
                </a:solidFill>
                <a:effectLst/>
                <a:uLnTx/>
                <a:uFillTx/>
                <a:latin typeface="Aptos" panose="02110004020202020204"/>
                <a:ea typeface="+mn-ea"/>
                <a:cs typeface="+mn-cs"/>
              </a:rPr>
              <a:t>Primary analysis</a:t>
            </a:r>
          </a:p>
        </p:txBody>
      </p:sp>
      <p:sp>
        <p:nvSpPr>
          <p:cNvPr id="4" name="TextBox 3">
            <a:extLst>
              <a:ext uri="{FF2B5EF4-FFF2-40B4-BE49-F238E27FC236}">
                <a16:creationId xmlns:a16="http://schemas.microsoft.com/office/drawing/2014/main" id="{2BAD6B31-F052-B64E-8259-2B50261A388C}"/>
              </a:ext>
            </a:extLst>
          </p:cNvPr>
          <p:cNvSpPr txBox="1"/>
          <p:nvPr/>
        </p:nvSpPr>
        <p:spPr>
          <a:xfrm>
            <a:off x="7640322" y="2713945"/>
            <a:ext cx="3843346" cy="181588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PFS and OS data were consistent across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primary </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and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final</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 analyses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PFS and OS  data were consistent regardless of how HER2 testing was performed  (</a:t>
            </a:r>
            <a:r>
              <a:rPr kumimoji="0" lang="en-US" sz="1600" b="1" i="0" u="none" strike="noStrike" kern="1200" cap="none" spc="0" normalizeH="0" baseline="0" noProof="0" dirty="0">
                <a:ln>
                  <a:noFill/>
                </a:ln>
                <a:solidFill>
                  <a:prstClr val="black"/>
                </a:solidFill>
                <a:effectLst/>
                <a:uLnTx/>
                <a:uFillTx/>
                <a:latin typeface="Aptos" panose="02110004020202020204"/>
                <a:ea typeface="+mn-ea"/>
                <a:cs typeface="+mn-cs"/>
              </a:rPr>
              <a:t>whether central testing was applied or not</a:t>
            </a:r>
            <a:r>
              <a:rPr kumimoji="0" lang="en-US" sz="1600" b="0" i="0" u="none" strike="noStrike" kern="1200" cap="none" spc="0" normalizeH="0" baseline="0" noProof="0" dirty="0">
                <a:ln>
                  <a:noFill/>
                </a:ln>
                <a:solidFill>
                  <a:prstClr val="black"/>
                </a:solidFill>
                <a:effectLst/>
                <a:uLnTx/>
                <a:uFillTx/>
                <a:latin typeface="Aptos" panose="02110004020202020204"/>
                <a:ea typeface="+mn-ea"/>
                <a:cs typeface="+mn-cs"/>
              </a:rPr>
              <a:t>)</a:t>
            </a:r>
          </a:p>
        </p:txBody>
      </p:sp>
      <p:cxnSp>
        <p:nvCxnSpPr>
          <p:cNvPr id="15" name="Straight Arrow Connector 14">
            <a:extLst>
              <a:ext uri="{FF2B5EF4-FFF2-40B4-BE49-F238E27FC236}">
                <a16:creationId xmlns:a16="http://schemas.microsoft.com/office/drawing/2014/main" id="{B5C044FF-D5DD-651D-F43B-D89A0C289D91}"/>
              </a:ext>
            </a:extLst>
          </p:cNvPr>
          <p:cNvCxnSpPr>
            <a:cxnSpLocks/>
            <a:stCxn id="19" idx="1"/>
          </p:cNvCxnSpPr>
          <p:nvPr/>
        </p:nvCxnSpPr>
        <p:spPr>
          <a:xfrm flipH="1">
            <a:off x="6964047" y="2133161"/>
            <a:ext cx="657274" cy="0"/>
          </a:xfrm>
          <a:prstGeom prst="straightConnector1">
            <a:avLst/>
          </a:prstGeom>
          <a:ln>
            <a:solidFill>
              <a:schemeClr val="bg1">
                <a:lumMod val="65000"/>
              </a:schemeClr>
            </a:solidFill>
            <a:tailEnd type="triangle"/>
          </a:ln>
          <a:effectLst/>
        </p:spPr>
        <p:style>
          <a:lnRef idx="2">
            <a:schemeClr val="accent1"/>
          </a:lnRef>
          <a:fillRef idx="0">
            <a:schemeClr val="accent1"/>
          </a:fillRef>
          <a:effectRef idx="1">
            <a:schemeClr val="accent1"/>
          </a:effectRef>
          <a:fontRef idx="minor">
            <a:schemeClr val="tx1"/>
          </a:fontRef>
        </p:style>
      </p:cxnSp>
      <p:sp>
        <p:nvSpPr>
          <p:cNvPr id="10" name="TextBox 9">
            <a:extLst>
              <a:ext uri="{FF2B5EF4-FFF2-40B4-BE49-F238E27FC236}">
                <a16:creationId xmlns:a16="http://schemas.microsoft.com/office/drawing/2014/main" id="{9B8373F5-813D-1F02-593C-8E955814A826}"/>
              </a:ext>
            </a:extLst>
          </p:cNvPr>
          <p:cNvSpPr txBox="1"/>
          <p:nvPr/>
        </p:nvSpPr>
        <p:spPr>
          <a:xfrm>
            <a:off x="2209199" y="838839"/>
            <a:ext cx="2316660"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a:ln>
                  <a:noFill/>
                </a:ln>
                <a:solidFill>
                  <a:srgbClr val="E97132"/>
                </a:solidFill>
                <a:effectLst/>
                <a:uLnTx/>
                <a:uFillTx/>
                <a:latin typeface="Aptos" panose="02110004020202020204"/>
                <a:ea typeface="+mn-ea"/>
                <a:cs typeface="+mn-cs"/>
              </a:rPr>
              <a:t>Progression-free survival</a:t>
            </a:r>
          </a:p>
        </p:txBody>
      </p:sp>
      <p:sp>
        <p:nvSpPr>
          <p:cNvPr id="17" name="TextBox 16">
            <a:extLst>
              <a:ext uri="{FF2B5EF4-FFF2-40B4-BE49-F238E27FC236}">
                <a16:creationId xmlns:a16="http://schemas.microsoft.com/office/drawing/2014/main" id="{A997EE91-A90E-E80C-5160-99B7EFF36DE1}"/>
              </a:ext>
            </a:extLst>
          </p:cNvPr>
          <p:cNvSpPr txBox="1"/>
          <p:nvPr/>
        </p:nvSpPr>
        <p:spPr>
          <a:xfrm>
            <a:off x="2168085" y="3553347"/>
            <a:ext cx="1502334" cy="3231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1" u="none" strike="noStrike" kern="1200" cap="none" spc="0" normalizeH="0" baseline="0" noProof="0">
                <a:ln>
                  <a:noFill/>
                </a:ln>
                <a:solidFill>
                  <a:srgbClr val="E97132"/>
                </a:solidFill>
                <a:effectLst/>
                <a:uLnTx/>
                <a:uFillTx/>
                <a:latin typeface="Aptos" panose="02110004020202020204"/>
                <a:ea typeface="+mn-ea"/>
                <a:cs typeface="+mn-cs"/>
              </a:rPr>
              <a:t>Overall survival</a:t>
            </a:r>
          </a:p>
        </p:txBody>
      </p:sp>
      <p:sp>
        <p:nvSpPr>
          <p:cNvPr id="3" name="Rectangle 2">
            <a:extLst>
              <a:ext uri="{FF2B5EF4-FFF2-40B4-BE49-F238E27FC236}">
                <a16:creationId xmlns:a16="http://schemas.microsoft.com/office/drawing/2014/main" id="{3AA9B7A7-BF88-5505-CA2B-F626667FBA9A}"/>
              </a:ext>
            </a:extLst>
          </p:cNvPr>
          <p:cNvSpPr/>
          <p:nvPr/>
        </p:nvSpPr>
        <p:spPr>
          <a:xfrm>
            <a:off x="4551679" y="1654714"/>
            <a:ext cx="1147166" cy="1883286"/>
          </a:xfrm>
          <a:prstGeom prst="rect">
            <a:avLst/>
          </a:prstGeom>
          <a:noFill/>
          <a:ln w="19050" cap="flat" cmpd="sng" algn="ctr">
            <a:solidFill>
              <a:srgbClr val="FF0000"/>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a:ln>
                <a:noFill/>
              </a:ln>
              <a:solidFill>
                <a:srgbClr val="FF0000"/>
              </a:solidFill>
              <a:effectLst/>
              <a:uLnTx/>
              <a:uFillTx/>
              <a:latin typeface="Arial"/>
              <a:ea typeface="+mn-ea"/>
              <a:cs typeface="+mn-cs"/>
            </a:endParaRPr>
          </a:p>
        </p:txBody>
      </p:sp>
      <p:sp>
        <p:nvSpPr>
          <p:cNvPr id="5" name="TextBox 4">
            <a:extLst>
              <a:ext uri="{FF2B5EF4-FFF2-40B4-BE49-F238E27FC236}">
                <a16:creationId xmlns:a16="http://schemas.microsoft.com/office/drawing/2014/main" id="{DCAB34A2-E141-AED2-E439-9E0776D92650}"/>
              </a:ext>
            </a:extLst>
          </p:cNvPr>
          <p:cNvSpPr txBox="1"/>
          <p:nvPr/>
        </p:nvSpPr>
        <p:spPr>
          <a:xfrm>
            <a:off x="314632" y="6488668"/>
            <a:ext cx="8960872"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Meric-Bernstam F, et al. </a:t>
            </a:r>
            <a:r>
              <a:rPr kumimoji="0" lang="en-US" sz="1500" b="0" i="1" u="none" strike="noStrike" kern="1200" cap="none" spc="0" normalizeH="0" baseline="0" noProof="0" dirty="0">
                <a:ln>
                  <a:noFill/>
                </a:ln>
                <a:solidFill>
                  <a:srgbClr val="000000"/>
                </a:solidFill>
                <a:effectLst/>
                <a:uLnTx/>
                <a:uFillTx/>
                <a:latin typeface="Calibri"/>
                <a:ea typeface="+mn-ea"/>
                <a:cs typeface="+mn-cs"/>
              </a:rPr>
              <a:t>J Clin Oncol</a:t>
            </a:r>
            <a:r>
              <a:rPr kumimoji="0" lang="en-US" sz="1500" b="0" i="0" u="none" strike="noStrike" kern="1200" cap="none" spc="0" normalizeH="0" baseline="0" noProof="0" dirty="0">
                <a:ln>
                  <a:noFill/>
                </a:ln>
                <a:solidFill>
                  <a:srgbClr val="000000"/>
                </a:solidFill>
                <a:effectLst/>
                <a:uLnTx/>
                <a:uFillTx/>
                <a:latin typeface="Calibri"/>
                <a:ea typeface="+mn-ea"/>
                <a:cs typeface="+mn-cs"/>
              </a:rPr>
              <a:t>. October 23, 2023; Makker V, et al. ESMO 2025;Abstract 957P.</a:t>
            </a:r>
            <a:endPar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968739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46AAE6-2933-A8ED-708C-5A2B23B0CA6C}"/>
            </a:ext>
          </a:extLst>
        </p:cNvPr>
        <p:cNvGrpSpPr/>
        <p:nvPr/>
      </p:nvGrpSpPr>
      <p:grpSpPr>
        <a:xfrm>
          <a:off x="0" y="0"/>
          <a:ext cx="0" cy="0"/>
          <a:chOff x="0" y="0"/>
          <a:chExt cx="0" cy="0"/>
        </a:xfrm>
      </p:grpSpPr>
      <p:sp>
        <p:nvSpPr>
          <p:cNvPr id="26" name="Text Placeholder 1">
            <a:extLst>
              <a:ext uri="{FF2B5EF4-FFF2-40B4-BE49-F238E27FC236}">
                <a16:creationId xmlns:a16="http://schemas.microsoft.com/office/drawing/2014/main" id="{D6B54A32-AE14-2211-F410-03D3F68E931C}"/>
              </a:ext>
            </a:extLst>
          </p:cNvPr>
          <p:cNvSpPr txBox="1">
            <a:spLocks/>
          </p:cNvSpPr>
          <p:nvPr/>
        </p:nvSpPr>
        <p:spPr>
          <a:xfrm>
            <a:off x="462843" y="196888"/>
            <a:ext cx="7835900" cy="670052"/>
          </a:xfrm>
          <a:prstGeom prst="rect">
            <a:avLst/>
          </a:prstGeom>
        </p:spPr>
        <p:txBody>
          <a:bodyPr/>
          <a:lstStyle>
            <a:lvl1pPr marL="0" indent="0" algn="l" defTabSz="609630" rtl="0" eaLnBrk="1" latinLnBrk="0" hangingPunct="1">
              <a:spcBef>
                <a:spcPct val="20000"/>
              </a:spcBef>
              <a:buFont typeface="Arial" pitchFamily="34" charset="0"/>
              <a:buNone/>
              <a:defRPr sz="3754" b="1" i="0" kern="1200">
                <a:solidFill>
                  <a:srgbClr val="D67337"/>
                </a:solidFill>
                <a:latin typeface="Arial Narrow" panose="020B0604020202020204" pitchFamily="34" charset="0"/>
                <a:ea typeface="+mn-ea"/>
                <a:cs typeface="Arial Narrow" panose="020B0604020202020204" pitchFamily="34" charset="0"/>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0" marR="0" lvl="0" indent="0" algn="l" defTabSz="609630" rtl="0" eaLnBrk="1" fontAlgn="auto" latinLnBrk="0" hangingPunct="1">
              <a:lnSpc>
                <a:spcPct val="100000"/>
              </a:lnSpc>
              <a:spcBef>
                <a:spcPct val="20000"/>
              </a:spcBef>
              <a:spcAft>
                <a:spcPts val="0"/>
              </a:spcAft>
              <a:buClrTx/>
              <a:buSzTx/>
              <a:buFont typeface="Arial" pitchFamily="34" charset="0"/>
              <a:buNone/>
              <a:tabLst/>
              <a:defRPr/>
            </a:pPr>
            <a:r>
              <a:rPr kumimoji="0" lang="en-US" sz="2800" b="1" i="0" u="none" strike="noStrike" kern="1200" cap="none" spc="0" normalizeH="0" baseline="0" noProof="0" dirty="0">
                <a:ln>
                  <a:noFill/>
                </a:ln>
                <a:solidFill>
                  <a:srgbClr val="156082"/>
                </a:solidFill>
                <a:effectLst/>
                <a:uLnTx/>
                <a:uFillTx/>
                <a:latin typeface="Arial" panose="020B0604020202020204" pitchFamily="34" charset="0"/>
                <a:ea typeface="+mn-ea"/>
                <a:cs typeface="Arial" panose="020B0604020202020204" pitchFamily="34" charset="0"/>
              </a:rPr>
              <a:t>DESTINY-PanTumor02 – Design and Analysis</a:t>
            </a:r>
          </a:p>
        </p:txBody>
      </p:sp>
      <p:sp>
        <p:nvSpPr>
          <p:cNvPr id="27" name="Text Placeholder 2">
            <a:extLst>
              <a:ext uri="{FF2B5EF4-FFF2-40B4-BE49-F238E27FC236}">
                <a16:creationId xmlns:a16="http://schemas.microsoft.com/office/drawing/2014/main" id="{22D82B5F-04FB-221B-0675-F6F51DDE51C7}"/>
              </a:ext>
            </a:extLst>
          </p:cNvPr>
          <p:cNvSpPr txBox="1">
            <a:spLocks/>
          </p:cNvSpPr>
          <p:nvPr/>
        </p:nvSpPr>
        <p:spPr>
          <a:xfrm>
            <a:off x="497420" y="1036852"/>
            <a:ext cx="3855504" cy="4580657"/>
          </a:xfrm>
          <a:prstGeom prst="rect">
            <a:avLst/>
          </a:prstGeom>
        </p:spPr>
        <p:txBody>
          <a:bodyPr lIns="60960" tIns="30480" rIns="60960" bIns="30480" anchor="t"/>
          <a:lstStyle>
            <a:lvl1pPr marL="0" indent="0" algn="l" defTabSz="609630" rtl="0" eaLnBrk="1" latinLnBrk="0" hangingPunct="1">
              <a:spcBef>
                <a:spcPct val="20000"/>
              </a:spcBef>
              <a:buFont typeface="Arial" pitchFamily="34" charset="0"/>
              <a:buNone/>
              <a:defRPr sz="2500" b="0" i="0" kern="1200">
                <a:solidFill>
                  <a:srgbClr val="2E5C7F"/>
                </a:solidFill>
                <a:latin typeface="Arial Narrow" panose="020B0604020202020204" pitchFamily="34" charset="0"/>
                <a:ea typeface="+mn-ea"/>
                <a:cs typeface="Arial Narrow" panose="020B0604020202020204" pitchFamily="34" charset="0"/>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a:lstStyle>
          <a:p>
            <a:pPr marL="241935" marR="0" lvl="0" indent="-241935" algn="l" defTabSz="609630" rtl="0" eaLnBrk="1" fontAlgn="auto" latinLnBrk="0" hangingPunct="1">
              <a:lnSpc>
                <a:spcPct val="100000"/>
              </a:lnSpc>
              <a:spcBef>
                <a:spcPct val="20000"/>
              </a:spcBef>
              <a:spcAft>
                <a:spcPts val="400"/>
              </a:spcAft>
              <a:buClrTx/>
              <a:buSzTx/>
              <a:buFont typeface="Arial" panose="020B0604020202020204" pitchFamily="34" charset="0"/>
              <a:buChar char="•"/>
              <a:tabLst>
                <a:tab pos="541894" algn="l"/>
              </a:tabLst>
              <a:defRPr/>
            </a:pPr>
            <a:r>
              <a:rPr kumimoji="0" lang="en-US" sz="1800" b="1"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Patient Group</a:t>
            </a:r>
            <a:endParaRPr kumimoji="0" lang="en-US" sz="25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sym typeface="Calibri"/>
              </a:rPr>
              <a:t>Advanced solid tumors not eligible for curative therapy</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sym typeface="Calibri"/>
              </a:rPr>
              <a:t>2L+ patient population</a:t>
            </a:r>
            <a:r>
              <a:rPr kumimoji="0" lang="en-US" sz="1400" b="0" i="0" u="none" strike="noStrike" kern="1200" cap="none" spc="0" normalizeH="0" baseline="30000" noProof="0" dirty="0">
                <a:ln>
                  <a:noFill/>
                </a:ln>
                <a:solidFill>
                  <a:prstClr val="black"/>
                </a:solidFill>
                <a:effectLst/>
                <a:uLnTx/>
                <a:uFillTx/>
                <a:latin typeface="Arial"/>
                <a:ea typeface="+mn-ea"/>
                <a:cs typeface="Arial"/>
                <a:sym typeface="Calibri"/>
              </a:rPr>
              <a:t>a</a:t>
            </a:r>
            <a:endParaRPr kumimoji="0" lang="en-US" sz="1400" b="0" i="0" u="none" strike="noStrike" kern="1200" cap="none" spc="0" normalizeH="0" baseline="30000" noProof="0" dirty="0">
              <a:ln>
                <a:noFill/>
              </a:ln>
              <a:solidFill>
                <a:prstClr val="black"/>
              </a:solidFill>
              <a:effectLst/>
              <a:uLnTx/>
              <a:uFillTx/>
              <a:latin typeface="Arial"/>
              <a:ea typeface="+mn-ea"/>
              <a:cs typeface="Arial"/>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sym typeface="Calibri"/>
              </a:rPr>
              <a:t>HER2 expression (by ASCO/CAP gastric cancer guidelines) </a:t>
            </a:r>
            <a:endParaRPr kumimoji="0" lang="en-US" sz="1400" b="0" i="0" u="none" strike="noStrike" kern="1200" cap="none" spc="0" normalizeH="0" baseline="0" noProof="0" dirty="0">
              <a:ln>
                <a:noFill/>
              </a:ln>
              <a:solidFill>
                <a:prstClr val="black"/>
              </a:solidFill>
              <a:effectLst/>
              <a:uLnTx/>
              <a:uFillTx/>
              <a:latin typeface="Arial"/>
              <a:ea typeface="+mn-ea"/>
              <a:cs typeface="Arial"/>
            </a:endParaRPr>
          </a:p>
          <a:p>
            <a:pPr marL="942340" marR="0" lvl="1" indent="-180340"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
                <a:ea typeface="+mn-ea"/>
                <a:cs typeface="Arial"/>
                <a:sym typeface="Calibri"/>
              </a:rPr>
              <a:t>Part 1</a:t>
            </a:r>
            <a:r>
              <a:rPr kumimoji="0" lang="en-US" sz="1400" b="0" i="0" u="none" strike="noStrike" kern="1200" cap="none" spc="0" normalizeH="0" baseline="0" noProof="0" dirty="0">
                <a:ln>
                  <a:noFill/>
                </a:ln>
                <a:solidFill>
                  <a:prstClr val="black"/>
                </a:solidFill>
                <a:effectLst/>
                <a:uLnTx/>
                <a:uFillTx/>
                <a:latin typeface="Arial "/>
                <a:ea typeface="+mn-ea"/>
                <a:cs typeface="Arial"/>
                <a:sym typeface="Calibri"/>
              </a:rPr>
              <a:t>: IHC 3+ or IHC 2+ Local test or central test</a:t>
            </a:r>
            <a:r>
              <a:rPr kumimoji="0" lang="en-US" sz="1400" b="0" i="0" u="none" strike="noStrike" kern="1200" cap="none" spc="0" normalizeH="0" baseline="30000" noProof="0" dirty="0">
                <a:ln>
                  <a:noFill/>
                </a:ln>
                <a:solidFill>
                  <a:prstClr val="black"/>
                </a:solidFill>
                <a:effectLst/>
                <a:uLnTx/>
                <a:uFillTx/>
                <a:latin typeface="Arial "/>
                <a:ea typeface="+mn-ea"/>
                <a:cs typeface="Calibri"/>
                <a:sym typeface="Calibri"/>
              </a:rPr>
              <a:t>b</a:t>
            </a:r>
            <a:endParaRPr kumimoji="0" lang="en-US" sz="1400" b="0" i="0" u="none" strike="noStrike" kern="1200" cap="none" spc="0" normalizeH="0" baseline="30000" noProof="0" dirty="0">
              <a:ln>
                <a:noFill/>
              </a:ln>
              <a:solidFill>
                <a:prstClr val="black"/>
              </a:solidFill>
              <a:effectLst/>
              <a:uLnTx/>
              <a:uFillTx/>
              <a:latin typeface="Arial "/>
              <a:ea typeface="+mn-ea"/>
              <a:cs typeface="Calibri"/>
            </a:endParaRPr>
          </a:p>
          <a:p>
            <a:pPr marL="942340" marR="0" lvl="1" indent="-180340"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1" i="0" u="none" strike="noStrike" kern="1200" cap="none" spc="0" normalizeH="0" baseline="0" noProof="0" dirty="0">
                <a:ln>
                  <a:noFill/>
                </a:ln>
                <a:solidFill>
                  <a:prstClr val="black"/>
                </a:solidFill>
                <a:effectLst/>
                <a:uLnTx/>
                <a:uFillTx/>
                <a:latin typeface="Arial "/>
                <a:ea typeface="+mn-ea"/>
                <a:cs typeface="Calibri"/>
                <a:sym typeface="Calibri"/>
              </a:rPr>
              <a:t>Part 2</a:t>
            </a:r>
            <a:r>
              <a:rPr kumimoji="0" lang="en-US" sz="1400" b="0" i="0" u="none" strike="noStrike" kern="1200" cap="none" spc="0" normalizeH="0" baseline="0" noProof="0" dirty="0">
                <a:ln>
                  <a:noFill/>
                </a:ln>
                <a:solidFill>
                  <a:prstClr val="black"/>
                </a:solidFill>
                <a:effectLst/>
                <a:uLnTx/>
                <a:uFillTx/>
                <a:latin typeface="Arial "/>
                <a:ea typeface="+mn-ea"/>
                <a:cs typeface="Calibri"/>
                <a:sym typeface="Calibri"/>
              </a:rPr>
              <a:t>: IHC and ISH (cohort B only) results by central assessment as pre-defined for each cohort</a:t>
            </a:r>
            <a:endParaRPr kumimoji="0" lang="en-US" sz="1400" b="0" i="0" u="none" strike="noStrike" kern="1200" cap="none" spc="0" normalizeH="0" baseline="0" noProof="0" dirty="0">
              <a:ln>
                <a:noFill/>
              </a:ln>
              <a:solidFill>
                <a:prstClr val="black"/>
              </a:solidFill>
              <a:effectLst/>
              <a:uLnTx/>
              <a:uFillTx/>
              <a:latin typeface="Arial "/>
              <a:ea typeface="+mn-ea"/>
              <a:cs typeface="Calibri"/>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
                <a:ea typeface="+mn-ea"/>
                <a:cs typeface="Arial"/>
                <a:sym typeface="Calibri"/>
              </a:rPr>
              <a:t>Prior HER2-targeting therapy allowed</a:t>
            </a:r>
            <a:endParaRPr kumimoji="0" lang="en-US" sz="1400" b="0" i="0" u="none" strike="noStrike" kern="1200" cap="none" spc="0" normalizeH="0" baseline="0" noProof="0" dirty="0">
              <a:ln>
                <a:noFill/>
              </a:ln>
              <a:solidFill>
                <a:prstClr val="black"/>
              </a:solidFill>
              <a:effectLst/>
              <a:uLnTx/>
              <a:uFillTx/>
              <a:latin typeface="Arial "/>
              <a:ea typeface="+mn-ea"/>
              <a:cs typeface="Arial"/>
            </a:endParaRPr>
          </a:p>
          <a:p>
            <a:pPr marL="723265" marR="0" lvl="1" indent="-227965" algn="l" defTabSz="1625255" rtl="0" eaLnBrk="1" fontAlgn="auto" latinLnBrk="0" hangingPunct="1">
              <a:lnSpc>
                <a:spcPct val="100000"/>
              </a:lnSpc>
              <a:spcBef>
                <a:spcPts val="0"/>
              </a:spcBef>
              <a:spcAft>
                <a:spcPts val="0"/>
              </a:spcAft>
              <a:buClr>
                <a:srgbClr val="113468"/>
              </a:buClr>
              <a:buSzTx/>
              <a:buFont typeface="Arial" pitchFamily="34" charset="0"/>
              <a:buChar char="•"/>
              <a:tabLst/>
              <a:defRPr/>
            </a:pPr>
            <a:r>
              <a:rPr kumimoji="0" lang="en-US" sz="1400" b="0" i="0" u="none" strike="noStrike" kern="1200" cap="none" spc="0" normalizeH="0" baseline="0" noProof="0" dirty="0">
                <a:ln>
                  <a:noFill/>
                </a:ln>
                <a:solidFill>
                  <a:prstClr val="black"/>
                </a:solidFill>
                <a:effectLst/>
                <a:uLnTx/>
                <a:uFillTx/>
                <a:latin typeface="Arial"/>
                <a:ea typeface="+mn-ea"/>
                <a:cs typeface="Arial"/>
                <a:sym typeface="Calibri"/>
              </a:rPr>
              <a:t>ECOG/WHO PS 0–1</a:t>
            </a:r>
            <a:endParaRPr kumimoji="0" lang="en-US" sz="1800" b="1" i="0" u="none" strike="noStrike" kern="1200" cap="none" spc="0" normalizeH="0" baseline="0" noProof="0" dirty="0">
              <a:ln>
                <a:noFill/>
              </a:ln>
              <a:solidFill>
                <a:prstClr val="black"/>
              </a:solidFill>
              <a:effectLst/>
              <a:uLnTx/>
              <a:uFillTx/>
              <a:latin typeface="Arial Narrow"/>
              <a:ea typeface="+mn-ea"/>
              <a:cs typeface="+mn-cs"/>
            </a:endParaRPr>
          </a:p>
          <a:p>
            <a:pPr marL="241935" marR="0" lvl="0" indent="-241935" algn="l" defTabSz="609630" rtl="0" eaLnBrk="1" fontAlgn="auto" latinLnBrk="0" hangingPunct="1">
              <a:lnSpc>
                <a:spcPct val="100000"/>
              </a:lnSpc>
              <a:spcBef>
                <a:spcPct val="20000"/>
              </a:spcBef>
              <a:spcAft>
                <a:spcPts val="600"/>
              </a:spcAft>
              <a:buClrTx/>
              <a:buSzTx/>
              <a:buFont typeface="Arial" pitchFamily="34" charset="0"/>
              <a:buChar char="•"/>
              <a:tabLst>
                <a:tab pos="541894" algn="l"/>
              </a:tabLst>
              <a:defRPr/>
            </a:pPr>
            <a:r>
              <a:rPr kumimoji="0" lang="en-US" sz="1800" b="1"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Primary analysis </a:t>
            </a:r>
            <a:r>
              <a:rPr kumimoji="0" lang="en-US" sz="18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(DCO June 08, 2023) has been published </a:t>
            </a:r>
            <a:r>
              <a:rPr kumimoji="0" lang="en-US" sz="12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a:t>
            </a:r>
            <a:r>
              <a:rPr kumimoji="0" lang="en-US" sz="12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hlinkClick r:id="rId3">
                  <a:extLst>
                    <a:ext uri="{A12FA001-AC4F-418D-AE19-62706E023703}">
                      <ahyp:hlinkClr xmlns:ahyp="http://schemas.microsoft.com/office/drawing/2018/hyperlinkcolor" val="tx"/>
                    </a:ext>
                  </a:extLst>
                </a:hlinkClick>
              </a:rPr>
              <a:t>Meric-Bernstein F, et al. J Clin Oncol. 2024; 42: 47-48</a:t>
            </a:r>
            <a:r>
              <a:rPr kumimoji="0" lang="en-US" sz="12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a:t>
            </a:r>
            <a:endParaRPr kumimoji="0" lang="en-US" sz="1200" b="0" i="0" u="none" strike="noStrike" kern="1200" cap="none" spc="0" normalizeH="0" baseline="30000" noProof="0" dirty="0">
              <a:ln>
                <a:noFill/>
              </a:ln>
              <a:solidFill>
                <a:prstClr val="black"/>
              </a:solidFill>
              <a:effectLst/>
              <a:uLnTx/>
              <a:uFillTx/>
              <a:latin typeface="Arial Narrow"/>
              <a:ea typeface="+mn-ea"/>
              <a:cs typeface="Arial Narrow" panose="020B0604020202020204" pitchFamily="34" charset="0"/>
            </a:endParaRPr>
          </a:p>
          <a:p>
            <a:pPr marL="241935" marR="0" lvl="0" indent="-241935" algn="l" defTabSz="609630" rtl="0" eaLnBrk="1" fontAlgn="auto" latinLnBrk="0" hangingPunct="1">
              <a:lnSpc>
                <a:spcPct val="100000"/>
              </a:lnSpc>
              <a:spcBef>
                <a:spcPct val="20000"/>
              </a:spcBef>
              <a:spcAft>
                <a:spcPts val="600"/>
              </a:spcAft>
              <a:buClrTx/>
              <a:buSzTx/>
              <a:buFont typeface="Arial" pitchFamily="34" charset="0"/>
              <a:buChar char="•"/>
              <a:tabLst>
                <a:tab pos="541894" algn="l"/>
              </a:tabLst>
              <a:defRPr/>
            </a:pPr>
            <a:r>
              <a:rPr kumimoji="0" lang="en-US" sz="1800" b="1"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Final analysis</a:t>
            </a:r>
            <a:r>
              <a:rPr kumimoji="0" lang="en-US" sz="1800" b="0" i="0" u="none" strike="noStrike" kern="1200" cap="none" spc="0" normalizeH="0" baseline="0" noProof="0" dirty="0">
                <a:ln>
                  <a:noFill/>
                </a:ln>
                <a:solidFill>
                  <a:prstClr val="black"/>
                </a:solidFill>
                <a:effectLst/>
                <a:uLnTx/>
                <a:uFillTx/>
                <a:latin typeface="Arial Narrow"/>
                <a:ea typeface="+mn-ea"/>
                <a:cs typeface="Arial Narrow" panose="020B0604020202020204" pitchFamily="34" charset="0"/>
              </a:rPr>
              <a:t>– DCO October 10, 2024</a:t>
            </a:r>
            <a:endParaRPr kumimoji="0" lang="en-US" sz="1800" b="0" i="0" u="none" strike="noStrike" kern="1200" cap="none" spc="0" normalizeH="0" baseline="0" noProof="0" dirty="0">
              <a:ln>
                <a:noFill/>
              </a:ln>
              <a:solidFill>
                <a:prstClr val="black"/>
              </a:solidFill>
              <a:effectLst/>
              <a:uLnTx/>
              <a:uFillTx/>
              <a:latin typeface="Arial Narrow" panose="020B0604020202020204" pitchFamily="34" charset="0"/>
              <a:ea typeface="+mn-ea"/>
              <a:cs typeface="Arial Narrow" panose="020B0604020202020204" pitchFamily="34" charset="0"/>
            </a:endParaRPr>
          </a:p>
        </p:txBody>
      </p:sp>
      <p:sp>
        <p:nvSpPr>
          <p:cNvPr id="28" name="TextBox 27">
            <a:extLst>
              <a:ext uri="{FF2B5EF4-FFF2-40B4-BE49-F238E27FC236}">
                <a16:creationId xmlns:a16="http://schemas.microsoft.com/office/drawing/2014/main" id="{D47E0CDC-4E02-3BFE-ED3C-490E7A4B4D64}"/>
              </a:ext>
            </a:extLst>
          </p:cNvPr>
          <p:cNvSpPr txBox="1"/>
          <p:nvPr/>
        </p:nvSpPr>
        <p:spPr>
          <a:xfrm>
            <a:off x="496416" y="5719814"/>
            <a:ext cx="11323106" cy="923330"/>
          </a:xfrm>
          <a:prstGeom prst="rect">
            <a:avLst/>
          </a:prstGeom>
          <a:noFill/>
        </p:spPr>
        <p:txBody>
          <a:bodyPr wrap="square" lIns="0" tIns="45720" rIns="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tab pos="2685513" algn="l"/>
              </a:tabLst>
              <a:defRPr/>
            </a:pPr>
            <a:r>
              <a:rPr kumimoji="0" lang="en-US" sz="900" b="0" i="0" u="none" strike="noStrike" kern="1200" cap="none" spc="0" normalizeH="0" baseline="30000" noProof="0" dirty="0">
                <a:ln>
                  <a:noFill/>
                </a:ln>
                <a:solidFill>
                  <a:prstClr val="white">
                    <a:lumMod val="50000"/>
                  </a:prstClr>
                </a:solidFill>
                <a:effectLst/>
                <a:uLnTx/>
                <a:uFillTx/>
                <a:latin typeface="Arial"/>
                <a:ea typeface="+mn-ea"/>
                <a:cs typeface="Arial"/>
              </a:rPr>
              <a:t>a</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Patients with no satisfactory treatment options were also included; </a:t>
            </a:r>
            <a:r>
              <a:rPr kumimoji="0" lang="en-US" sz="900" b="0" i="0" u="none" strike="noStrike" kern="1200" cap="none" spc="0" normalizeH="0" baseline="30000" noProof="0" dirty="0">
                <a:ln>
                  <a:noFill/>
                </a:ln>
                <a:solidFill>
                  <a:prstClr val="white">
                    <a:lumMod val="50000"/>
                  </a:prstClr>
                </a:solidFill>
                <a:effectLst/>
                <a:uLnTx/>
                <a:uFillTx/>
                <a:latin typeface="Arial"/>
                <a:ea typeface="+mn-ea"/>
                <a:cs typeface="Arial"/>
              </a:rPr>
              <a:t>b</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Patients were eligible for either test. All patients were centrally confirmed; </a:t>
            </a:r>
            <a:r>
              <a:rPr kumimoji="0" lang="en-US" sz="900" b="0" i="0" u="none" strike="noStrike" kern="1200" cap="none" spc="0" normalizeH="0" baseline="30000" noProof="0" dirty="0">
                <a:ln>
                  <a:noFill/>
                </a:ln>
                <a:solidFill>
                  <a:prstClr val="white">
                    <a:lumMod val="50000"/>
                  </a:prstClr>
                </a:solidFill>
                <a:effectLst/>
                <a:uLnTx/>
                <a:uFillTx/>
                <a:latin typeface="Arial"/>
                <a:ea typeface="+mn-ea"/>
                <a:cs typeface="Arial"/>
              </a:rPr>
              <a:t>c</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Excluding breast, gastric, colorectal cancer; </a:t>
            </a:r>
            <a:r>
              <a:rPr kumimoji="0" lang="en-US" sz="900" b="0" i="0" u="none" strike="noStrike" kern="1200" cap="none" spc="0" normalizeH="0" baseline="30000" noProof="0" dirty="0">
                <a:ln>
                  <a:noFill/>
                </a:ln>
                <a:solidFill>
                  <a:prstClr val="white">
                    <a:lumMod val="50000"/>
                  </a:prstClr>
                </a:solidFill>
                <a:effectLst/>
                <a:uLnTx/>
                <a:uFillTx/>
                <a:latin typeface="Arial"/>
                <a:ea typeface="+mn-ea"/>
                <a:cs typeface="Arial"/>
              </a:rPr>
              <a:t>d</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Cohorts with no objective response in the first 15 patients were closed; </a:t>
            </a:r>
            <a:r>
              <a:rPr kumimoji="0" lang="en-US" sz="900" b="0" i="0" u="none" strike="noStrike" kern="1200" cap="none" spc="0" normalizeH="0" baseline="30000" noProof="0" dirty="0">
                <a:ln>
                  <a:noFill/>
                </a:ln>
                <a:solidFill>
                  <a:prstClr val="white">
                    <a:lumMod val="50000"/>
                  </a:prstClr>
                </a:solidFill>
                <a:effectLst/>
                <a:uLnTx/>
                <a:uFillTx/>
                <a:latin typeface="Arial"/>
                <a:ea typeface="+mn-ea"/>
                <a:cs typeface="Arial"/>
              </a:rPr>
              <a:t>e</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Cervical cohort was expanded to include five IHC1+ patients; </a:t>
            </a:r>
            <a:r>
              <a:rPr kumimoji="0" lang="en-US" sz="900" b="0" i="0" u="none" strike="noStrike" kern="1200" cap="none" spc="0" normalizeH="0" baseline="30000" noProof="0" dirty="0">
                <a:ln>
                  <a:noFill/>
                </a:ln>
                <a:solidFill>
                  <a:prstClr val="white">
                    <a:lumMod val="50000"/>
                  </a:prstClr>
                </a:solidFill>
                <a:effectLst/>
                <a:uLnTx/>
                <a:uFillTx/>
                <a:latin typeface="Arial"/>
                <a:ea typeface="+mn-ea"/>
                <a:cs typeface="Arial"/>
              </a:rPr>
              <a:t>f</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Patients with tumors that express HER2, excluding tumors in the tumor-specific cohorts, and breast cancer, non-small cell lung cancer, gastric cancer, and colorectal cancer; </a:t>
            </a:r>
            <a:r>
              <a:rPr kumimoji="0" lang="en-US" sz="900" b="0" i="0" u="none" strike="noStrike" kern="1200" cap="none" spc="0" normalizeH="0" baseline="30000" noProof="0" dirty="0">
                <a:ln>
                  <a:noFill/>
                </a:ln>
                <a:solidFill>
                  <a:prstClr val="white">
                    <a:lumMod val="50000"/>
                  </a:prstClr>
                </a:solidFill>
                <a:effectLst/>
                <a:uLnTx/>
                <a:uFillTx/>
                <a:latin typeface="Arial"/>
                <a:ea typeface="+mn-ea"/>
                <a:cs typeface="Arial"/>
              </a:rPr>
              <a:t>g</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Enrollment started in 2024; </a:t>
            </a:r>
            <a:r>
              <a:rPr kumimoji="0" lang="en-US" sz="900" b="0" i="0" u="none" strike="noStrike" kern="1200" cap="none" spc="0" normalizeH="0" baseline="30000" noProof="0" dirty="0">
                <a:ln>
                  <a:noFill/>
                </a:ln>
                <a:solidFill>
                  <a:prstClr val="white">
                    <a:lumMod val="50000"/>
                  </a:prstClr>
                </a:solidFill>
                <a:effectLst/>
                <a:uLnTx/>
                <a:uFillTx/>
                <a:latin typeface="Arial"/>
                <a:ea typeface="+mn-ea"/>
                <a:cs typeface="Arial"/>
              </a:rPr>
              <a:t>h</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Excluding breast, gastric cancer, and colorectal cancer. Patients with non-small cell lung cancer can be included; </a:t>
            </a:r>
            <a:r>
              <a:rPr kumimoji="0" lang="en-US" sz="900" b="0" i="0" u="none" strike="noStrike" kern="1200" cap="none" spc="0" normalizeH="0" baseline="30000" noProof="0" dirty="0">
                <a:ln>
                  <a:noFill/>
                </a:ln>
                <a:solidFill>
                  <a:prstClr val="white">
                    <a:lumMod val="50000"/>
                  </a:prstClr>
                </a:solidFill>
                <a:effectLst/>
                <a:uLnTx/>
                <a:uFillTx/>
                <a:latin typeface="Arial"/>
                <a:ea typeface="+mn-ea"/>
                <a:cs typeface="Arial"/>
              </a:rPr>
              <a:t>i</a:t>
            </a: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Investigator-assessed per Response Evaluation Criteria In Solid Tumors version 1.1; j Subgroup analyses were based on central HER2 testing.</a:t>
            </a:r>
          </a:p>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prstClr val="white">
                    <a:lumMod val="50000"/>
                  </a:prstClr>
                </a:solidFill>
                <a:effectLst/>
                <a:uLnTx/>
                <a:uFillTx/>
                <a:latin typeface="Arial"/>
                <a:ea typeface="+mn-ea"/>
                <a:cs typeface="Arial"/>
              </a:rPr>
              <a:t>ASCO/CAP, American Society of Clinical Oncology and the College of American Pathologists; DCO, data cut off; DCR, duration of complete response; DOR, duration of response; ECOG, Eastern Cooperative Oncology Group; IHC, immunohistochemistry; ORR, objective response rate; OS, overall survival; PS, performance score; T-DXd, trastuzumab deruxtecan; WHO, World Health Organization.</a:t>
            </a:r>
            <a:endParaRPr kumimoji="0" lang="en-US" sz="900" b="0" i="0" u="none" strike="noStrike" kern="1200" cap="none" spc="0" normalizeH="0" baseline="0" noProof="0" dirty="0">
              <a:ln>
                <a:noFill/>
              </a:ln>
              <a:solidFill>
                <a:prstClr val="white">
                  <a:lumMod val="50000"/>
                </a:prstClr>
              </a:solidFill>
              <a:effectLst/>
              <a:highlight>
                <a:srgbClr val="FF0000"/>
              </a:highlight>
              <a:uLnTx/>
              <a:uFillTx/>
              <a:latin typeface="Arial"/>
              <a:ea typeface="+mn-ea"/>
              <a:cs typeface="Arial"/>
            </a:endParaRPr>
          </a:p>
        </p:txBody>
      </p:sp>
      <p:sp>
        <p:nvSpPr>
          <p:cNvPr id="29" name="TextBox 28">
            <a:extLst>
              <a:ext uri="{FF2B5EF4-FFF2-40B4-BE49-F238E27FC236}">
                <a16:creationId xmlns:a16="http://schemas.microsoft.com/office/drawing/2014/main" id="{37F35210-F022-D28E-8027-8877E449795C}"/>
              </a:ext>
            </a:extLst>
          </p:cNvPr>
          <p:cNvSpPr txBox="1"/>
          <p:nvPr/>
        </p:nvSpPr>
        <p:spPr>
          <a:xfrm>
            <a:off x="5408812" y="853683"/>
            <a:ext cx="4860530" cy="338554"/>
          </a:xfrm>
          <a:prstGeom prst="rect">
            <a:avLst/>
          </a:prstGeom>
          <a:noFill/>
        </p:spPr>
        <p:txBody>
          <a:bodyPr wrap="square" lIns="0" rIns="0">
            <a:spAutoFit/>
          </a:bodyPr>
          <a:lstStyle/>
          <a:p>
            <a:pPr marL="0" marR="0" lvl="0" indent="0" algn="ctr" defTabSz="609630" rtl="0" eaLnBrk="1" fontAlgn="auto" latinLnBrk="0" hangingPunct="1">
              <a:lnSpc>
                <a:spcPct val="100000"/>
              </a:lnSpc>
              <a:spcBef>
                <a:spcPts val="0"/>
              </a:spcBef>
              <a:spcAft>
                <a:spcPts val="800"/>
              </a:spcAft>
              <a:buClrTx/>
              <a:buSzTx/>
              <a:buFontTx/>
              <a:buNone/>
              <a:tabLst/>
              <a:defRPr/>
            </a:pPr>
            <a:r>
              <a:rPr kumimoji="0" lang="en-US" sz="1600" b="1" i="0" u="none" strike="noStrike" kern="1200" cap="none" spc="0" normalizeH="0" baseline="0" noProof="0" dirty="0">
                <a:ln>
                  <a:noFill/>
                </a:ln>
                <a:solidFill>
                  <a:srgbClr val="2E5C7F"/>
                </a:solidFill>
                <a:effectLst/>
                <a:uLnTx/>
                <a:uFillTx/>
                <a:latin typeface="Arial Narrow" panose="020B0606020202030204" pitchFamily="34" charset="0"/>
                <a:ea typeface="+mn-ea"/>
                <a:cs typeface="+mn-cs"/>
              </a:rPr>
              <a:t>Phase 2, open label multi-center study (</a:t>
            </a:r>
            <a:r>
              <a:rPr kumimoji="0" lang="en-US" sz="1600" b="1" i="0" u="none" strike="noStrike" kern="1200" cap="none" spc="0" normalizeH="0" baseline="0" noProof="0" dirty="0">
                <a:ln>
                  <a:noFill/>
                </a:ln>
                <a:solidFill>
                  <a:srgbClr val="2E5C7F"/>
                </a:solidFill>
                <a:effectLst/>
                <a:uLnTx/>
                <a:uFillTx/>
                <a:latin typeface="Arial Narrow" panose="020B0606020202030204" pitchFamily="34" charset="0"/>
                <a:ea typeface="+mn-ea"/>
                <a:cs typeface="+mn-cs"/>
                <a:hlinkClick r:id="rId4"/>
              </a:rPr>
              <a:t>NCT04482309</a:t>
            </a:r>
            <a:r>
              <a:rPr kumimoji="0" lang="en-US" sz="1600" b="1" i="0" u="none" strike="noStrike" kern="1200" cap="none" spc="0" normalizeH="0" baseline="0" noProof="0" dirty="0">
                <a:ln>
                  <a:noFill/>
                </a:ln>
                <a:solidFill>
                  <a:srgbClr val="2E5C7F"/>
                </a:solidFill>
                <a:effectLst/>
                <a:uLnTx/>
                <a:uFillTx/>
                <a:latin typeface="Arial Narrow" panose="020B0606020202030204" pitchFamily="34" charset="0"/>
                <a:ea typeface="+mn-ea"/>
                <a:cs typeface="+mn-cs"/>
              </a:rPr>
              <a:t>)</a:t>
            </a:r>
          </a:p>
        </p:txBody>
      </p:sp>
      <p:sp>
        <p:nvSpPr>
          <p:cNvPr id="31" name="TextBox 30">
            <a:extLst>
              <a:ext uri="{FF2B5EF4-FFF2-40B4-BE49-F238E27FC236}">
                <a16:creationId xmlns:a16="http://schemas.microsoft.com/office/drawing/2014/main" id="{5C93EA9A-6C9E-2930-3CCA-C4812B62A04A}"/>
              </a:ext>
            </a:extLst>
          </p:cNvPr>
          <p:cNvSpPr txBox="1"/>
          <p:nvPr/>
        </p:nvSpPr>
        <p:spPr>
          <a:xfrm>
            <a:off x="5834248" y="1278171"/>
            <a:ext cx="2274218" cy="193917"/>
          </a:xfrm>
          <a:prstGeom prst="rect">
            <a:avLst/>
          </a:prstGeom>
        </p:spPr>
        <p:txBody>
          <a:bodyPr vert="horz" wrap="square" lIns="0" tIns="0" rIns="0" bIns="0" rtlCol="0" anchor="t" anchorCtr="0">
            <a:noAutofit/>
          </a:bodyPr>
          <a:lstStyle/>
          <a:p>
            <a:pPr marL="0" marR="0" lvl="0" indent="0" algn="ctr" defTabSz="914377" rtl="0" eaLnBrk="1" fontAlgn="auto" latinLnBrk="0" hangingPunct="1">
              <a:lnSpc>
                <a:spcPct val="100000"/>
              </a:lnSpc>
              <a:spcBef>
                <a:spcPct val="0"/>
              </a:spcBef>
              <a:spcAft>
                <a:spcPts val="0"/>
              </a:spcAft>
              <a:buClrTx/>
              <a:buSzTx/>
              <a:buFontTx/>
              <a:buNone/>
              <a:tabLst/>
              <a:defRPr/>
            </a:pPr>
            <a:r>
              <a:rPr kumimoji="0" lang="en-US" sz="1400" b="1" i="0" u="none" strike="noStrike" kern="1200" cap="none" spc="0" normalizeH="0" baseline="0" noProof="0" dirty="0">
                <a:ln>
                  <a:noFill/>
                </a:ln>
                <a:solidFill>
                  <a:srgbClr val="003865"/>
                </a:solidFill>
                <a:effectLst/>
                <a:uLnTx/>
                <a:uFillTx/>
                <a:latin typeface="Arial"/>
                <a:ea typeface="+mn-ea"/>
                <a:cs typeface="Arial" pitchFamily="34" charset="0"/>
              </a:rPr>
              <a:t>Part 1</a:t>
            </a:r>
            <a:endParaRPr kumimoji="0" lang="en-US" sz="1400" b="1" i="0" u="none" strike="noStrike" kern="1200" cap="none" spc="0" normalizeH="0" baseline="30000" noProof="0" dirty="0">
              <a:ln>
                <a:noFill/>
              </a:ln>
              <a:solidFill>
                <a:srgbClr val="003865"/>
              </a:solidFill>
              <a:effectLst/>
              <a:uLnTx/>
              <a:uFillTx/>
              <a:latin typeface="Arial"/>
              <a:ea typeface="+mn-ea"/>
              <a:cs typeface="Arial" pitchFamily="34" charset="0"/>
            </a:endParaRPr>
          </a:p>
        </p:txBody>
      </p:sp>
      <p:sp>
        <p:nvSpPr>
          <p:cNvPr id="32" name="TextBox 31">
            <a:extLst>
              <a:ext uri="{FF2B5EF4-FFF2-40B4-BE49-F238E27FC236}">
                <a16:creationId xmlns:a16="http://schemas.microsoft.com/office/drawing/2014/main" id="{3A9984CA-E085-BDC5-2293-05510607E29F}"/>
              </a:ext>
            </a:extLst>
          </p:cNvPr>
          <p:cNvSpPr txBox="1"/>
          <p:nvPr/>
        </p:nvSpPr>
        <p:spPr>
          <a:xfrm>
            <a:off x="7839077" y="1303441"/>
            <a:ext cx="1878292" cy="168600"/>
          </a:xfrm>
          <a:prstGeom prst="rect">
            <a:avLst/>
          </a:prstGeom>
        </p:spPr>
        <p:txBody>
          <a:bodyPr vert="horz" wrap="square" lIns="0" tIns="0" rIns="0" bIns="0" rtlCol="0" anchor="ctr" anchorCtr="0">
            <a:noAutofit/>
          </a:bodyPr>
          <a:lstStyle/>
          <a:p>
            <a:pPr marL="0" marR="0" lvl="0" indent="0" algn="ctr" defTabSz="914377" rtl="0" eaLnBrk="1" fontAlgn="auto" latinLnBrk="0" hangingPunct="1">
              <a:lnSpc>
                <a:spcPct val="90000"/>
              </a:lnSpc>
              <a:spcBef>
                <a:spcPct val="0"/>
              </a:spcBef>
              <a:spcAft>
                <a:spcPts val="0"/>
              </a:spcAft>
              <a:buClrTx/>
              <a:buSzTx/>
              <a:buFontTx/>
              <a:buNone/>
              <a:tabLst/>
              <a:defRPr/>
            </a:pPr>
            <a:r>
              <a:rPr kumimoji="0" lang="en-US" sz="1400" b="1" i="0" u="none" strike="noStrike" kern="1200" cap="none" spc="-20" normalizeH="0" baseline="0" noProof="0" dirty="0">
                <a:ln>
                  <a:noFill/>
                </a:ln>
                <a:solidFill>
                  <a:srgbClr val="003865"/>
                </a:solidFill>
                <a:effectLst/>
                <a:uLnTx/>
                <a:uFillTx/>
                <a:latin typeface="Arial"/>
                <a:ea typeface="+mn-ea"/>
                <a:cs typeface="Arial" pitchFamily="34" charset="0"/>
              </a:rPr>
              <a:t>Part 2</a:t>
            </a:r>
            <a:r>
              <a:rPr kumimoji="0" lang="en-US" sz="1400" b="1" i="0" u="none" strike="noStrike" kern="1200" cap="none" spc="-20" normalizeH="0" baseline="30000" noProof="0" dirty="0">
                <a:ln>
                  <a:noFill/>
                </a:ln>
                <a:solidFill>
                  <a:srgbClr val="003865"/>
                </a:solidFill>
                <a:effectLst/>
                <a:uLnTx/>
                <a:uFillTx/>
                <a:latin typeface="Arial"/>
                <a:ea typeface="+mn-ea"/>
                <a:cs typeface="Arial" pitchFamily="34" charset="0"/>
              </a:rPr>
              <a:t>g</a:t>
            </a:r>
          </a:p>
        </p:txBody>
      </p:sp>
      <p:graphicFrame>
        <p:nvGraphicFramePr>
          <p:cNvPr id="33" name="Table 32">
            <a:extLst>
              <a:ext uri="{FF2B5EF4-FFF2-40B4-BE49-F238E27FC236}">
                <a16:creationId xmlns:a16="http://schemas.microsoft.com/office/drawing/2014/main" id="{26773AF3-4041-3786-8889-E3AD8C1D6C17}"/>
              </a:ext>
            </a:extLst>
          </p:cNvPr>
          <p:cNvGraphicFramePr>
            <a:graphicFrameLocks noGrp="1"/>
          </p:cNvGraphicFramePr>
          <p:nvPr/>
        </p:nvGraphicFramePr>
        <p:xfrm>
          <a:off x="5967530" y="1527103"/>
          <a:ext cx="1871548" cy="457200"/>
        </p:xfrm>
        <a:graphic>
          <a:graphicData uri="http://schemas.openxmlformats.org/drawingml/2006/table">
            <a:tbl>
              <a:tblPr firstRow="1" bandRow="1"/>
              <a:tblGrid>
                <a:gridCol w="1871548">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rtl="0" eaLnBrk="1" fontAlgn="auto" latinLnBrk="0" hangingPunct="1">
                        <a:lnSpc>
                          <a:spcPct val="100000"/>
                        </a:lnSpc>
                        <a:spcBef>
                          <a:spcPts val="0"/>
                        </a:spcBef>
                        <a:spcAft>
                          <a:spcPts val="0"/>
                        </a:spcAft>
                        <a:buClrTx/>
                        <a:buSzTx/>
                        <a:buFontTx/>
                        <a:buNone/>
                      </a:pPr>
                      <a:r>
                        <a:rPr lang="en-US" sz="1200" noProof="0" dirty="0">
                          <a:solidFill>
                            <a:schemeClr val="bg1"/>
                          </a:solidFill>
                        </a:rPr>
                        <a:t>Cohort 1 </a:t>
                      </a:r>
                      <a:r>
                        <a:rPr lang="en-US" sz="1200" b="0" noProof="0" dirty="0">
                          <a:solidFill>
                            <a:schemeClr val="bg1"/>
                          </a:solidFill>
                        </a:rPr>
                        <a:t>(n = 41)</a:t>
                      </a:r>
                      <a:endParaRPr lang="en-US" b="0" noProof="0" dirty="0">
                        <a:solidFill>
                          <a:schemeClr val="bg1"/>
                        </a:solidFill>
                      </a:endParaRPr>
                    </a:p>
                    <a:p>
                      <a:r>
                        <a:rPr lang="en-US" sz="1200" b="0" noProof="0" dirty="0">
                          <a:solidFill>
                            <a:schemeClr val="bg1"/>
                          </a:solidFill>
                        </a:rPr>
                        <a:t>Biliary tract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7030A0"/>
                    </a:solidFill>
                  </a:tcPr>
                </a:tc>
                <a:extLst>
                  <a:ext uri="{0D108BD9-81ED-4DB2-BD59-A6C34878D82A}">
                    <a16:rowId xmlns:a16="http://schemas.microsoft.com/office/drawing/2014/main" val="3805831124"/>
                  </a:ext>
                </a:extLst>
              </a:tr>
            </a:tbl>
          </a:graphicData>
        </a:graphic>
      </p:graphicFrame>
      <p:graphicFrame>
        <p:nvGraphicFramePr>
          <p:cNvPr id="34" name="Table 33">
            <a:extLst>
              <a:ext uri="{FF2B5EF4-FFF2-40B4-BE49-F238E27FC236}">
                <a16:creationId xmlns:a16="http://schemas.microsoft.com/office/drawing/2014/main" id="{AD91DC70-BA35-ED98-4E94-14908ED59341}"/>
              </a:ext>
            </a:extLst>
          </p:cNvPr>
          <p:cNvGraphicFramePr>
            <a:graphicFrameLocks noGrp="1"/>
          </p:cNvGraphicFramePr>
          <p:nvPr/>
        </p:nvGraphicFramePr>
        <p:xfrm>
          <a:off x="5967530" y="2068993"/>
          <a:ext cx="1871548" cy="457200"/>
        </p:xfrm>
        <a:graphic>
          <a:graphicData uri="http://schemas.openxmlformats.org/drawingml/2006/table">
            <a:tbl>
              <a:tblPr firstRow="1" bandRow="1"/>
              <a:tblGrid>
                <a:gridCol w="1871548">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rPr>
                        <a:t>Cohort 2 </a:t>
                      </a:r>
                      <a:r>
                        <a:rPr lang="en-US" sz="1200" b="0" noProof="0" dirty="0">
                          <a:solidFill>
                            <a:schemeClr val="bg1"/>
                          </a:solidFill>
                        </a:rPr>
                        <a:t>(n = 41)</a:t>
                      </a:r>
                      <a:endParaRPr lang="en-US" sz="1200" noProof="0" dirty="0">
                        <a:solidFill>
                          <a:schemeClr val="bg1"/>
                        </a:solidFill>
                      </a:endParaRPr>
                    </a:p>
                    <a:p>
                      <a:r>
                        <a:rPr lang="en-US" sz="1200" b="0" noProof="0" dirty="0">
                          <a:solidFill>
                            <a:schemeClr val="bg1"/>
                          </a:solidFill>
                        </a:rPr>
                        <a:t>Bladder cancer</a:t>
                      </a:r>
                      <a:endParaRPr lang="en-US" sz="900" b="0" noProof="0" dirty="0">
                        <a:solidFill>
                          <a:schemeClr val="bg1"/>
                        </a:solidFill>
                      </a:endParaRP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6D00"/>
                    </a:solidFill>
                  </a:tcPr>
                </a:tc>
                <a:extLst>
                  <a:ext uri="{0D108BD9-81ED-4DB2-BD59-A6C34878D82A}">
                    <a16:rowId xmlns:a16="http://schemas.microsoft.com/office/drawing/2014/main" val="3805831124"/>
                  </a:ext>
                </a:extLst>
              </a:tr>
            </a:tbl>
          </a:graphicData>
        </a:graphic>
      </p:graphicFrame>
      <p:graphicFrame>
        <p:nvGraphicFramePr>
          <p:cNvPr id="35" name="Table 34">
            <a:extLst>
              <a:ext uri="{FF2B5EF4-FFF2-40B4-BE49-F238E27FC236}">
                <a16:creationId xmlns:a16="http://schemas.microsoft.com/office/drawing/2014/main" id="{C79D7A64-8F4F-45F8-9B4B-63191536961E}"/>
              </a:ext>
            </a:extLst>
          </p:cNvPr>
          <p:cNvGraphicFramePr>
            <a:graphicFrameLocks noGrp="1"/>
          </p:cNvGraphicFramePr>
          <p:nvPr/>
        </p:nvGraphicFramePr>
        <p:xfrm>
          <a:off x="5967529" y="2607038"/>
          <a:ext cx="1871549" cy="457200"/>
        </p:xfrm>
        <a:graphic>
          <a:graphicData uri="http://schemas.openxmlformats.org/drawingml/2006/table">
            <a:tbl>
              <a:tblPr firstRow="1" bandRow="1"/>
              <a:tblGrid>
                <a:gridCol w="1871549">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rPr>
                        <a:t>Cohort 3 </a:t>
                      </a:r>
                      <a:r>
                        <a:rPr lang="en-US" sz="1200" b="0" noProof="0" dirty="0">
                          <a:solidFill>
                            <a:schemeClr val="bg1"/>
                          </a:solidFill>
                        </a:rPr>
                        <a:t>(n = 40)</a:t>
                      </a:r>
                      <a:endParaRPr lang="en-US" sz="1200" noProof="0" dirty="0">
                        <a:solidFill>
                          <a:schemeClr val="bg1"/>
                        </a:solidFill>
                      </a:endParaRPr>
                    </a:p>
                    <a:p>
                      <a:r>
                        <a:rPr lang="en-US" sz="1200" b="0" noProof="0" dirty="0">
                          <a:solidFill>
                            <a:schemeClr val="bg1"/>
                          </a:solidFill>
                        </a:rPr>
                        <a:t>Cervical cancer</a:t>
                      </a:r>
                      <a:r>
                        <a:rPr lang="en-US" sz="1200" b="0" baseline="30000" noProof="0" dirty="0">
                          <a:solidFill>
                            <a:schemeClr val="bg1"/>
                          </a:solidFill>
                        </a:rPr>
                        <a:t>e</a:t>
                      </a:r>
                      <a:endParaRPr lang="en-US" sz="1100" b="0" baseline="30000" noProof="0" dirty="0">
                        <a:solidFill>
                          <a:schemeClr val="bg1"/>
                        </a:solidFill>
                      </a:endParaRP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005843"/>
                    </a:solidFill>
                  </a:tcPr>
                </a:tc>
                <a:extLst>
                  <a:ext uri="{0D108BD9-81ED-4DB2-BD59-A6C34878D82A}">
                    <a16:rowId xmlns:a16="http://schemas.microsoft.com/office/drawing/2014/main" val="3805831124"/>
                  </a:ext>
                </a:extLst>
              </a:tr>
            </a:tbl>
          </a:graphicData>
        </a:graphic>
      </p:graphicFrame>
      <p:graphicFrame>
        <p:nvGraphicFramePr>
          <p:cNvPr id="36" name="Table 35">
            <a:extLst>
              <a:ext uri="{FF2B5EF4-FFF2-40B4-BE49-F238E27FC236}">
                <a16:creationId xmlns:a16="http://schemas.microsoft.com/office/drawing/2014/main" id="{0030B6F2-A274-4CB6-F0B1-370DDD21E1E6}"/>
              </a:ext>
            </a:extLst>
          </p:cNvPr>
          <p:cNvGraphicFramePr>
            <a:graphicFrameLocks noGrp="1"/>
          </p:cNvGraphicFramePr>
          <p:nvPr/>
        </p:nvGraphicFramePr>
        <p:xfrm>
          <a:off x="5967529" y="3147978"/>
          <a:ext cx="1871549" cy="457200"/>
        </p:xfrm>
        <a:graphic>
          <a:graphicData uri="http://schemas.openxmlformats.org/drawingml/2006/table">
            <a:tbl>
              <a:tblPr firstRow="1" bandRow="1"/>
              <a:tblGrid>
                <a:gridCol w="1871549">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rPr>
                        <a:t>Cohort 4 </a:t>
                      </a:r>
                      <a:r>
                        <a:rPr lang="en-US" sz="1200" b="0" noProof="0" dirty="0">
                          <a:solidFill>
                            <a:schemeClr val="bg1"/>
                          </a:solidFill>
                        </a:rPr>
                        <a:t>(n = 40)</a:t>
                      </a:r>
                      <a:endParaRPr lang="en-US" noProof="0" dirty="0">
                        <a:solidFill>
                          <a:schemeClr val="bg1"/>
                        </a:solidFill>
                      </a:endParaRPr>
                    </a:p>
                    <a:p>
                      <a:r>
                        <a:rPr lang="en-US" sz="1200" b="0" noProof="0" dirty="0">
                          <a:solidFill>
                            <a:schemeClr val="bg1"/>
                          </a:solidFill>
                        </a:rPr>
                        <a:t>Endometrial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0B679B"/>
                    </a:solidFill>
                  </a:tcPr>
                </a:tc>
                <a:extLst>
                  <a:ext uri="{0D108BD9-81ED-4DB2-BD59-A6C34878D82A}">
                    <a16:rowId xmlns:a16="http://schemas.microsoft.com/office/drawing/2014/main" val="3805831124"/>
                  </a:ext>
                </a:extLst>
              </a:tr>
            </a:tbl>
          </a:graphicData>
        </a:graphic>
      </p:graphicFrame>
      <p:graphicFrame>
        <p:nvGraphicFramePr>
          <p:cNvPr id="37" name="Table 36">
            <a:extLst>
              <a:ext uri="{FF2B5EF4-FFF2-40B4-BE49-F238E27FC236}">
                <a16:creationId xmlns:a16="http://schemas.microsoft.com/office/drawing/2014/main" id="{64EAA065-BFD5-AA57-7877-FCD2223AFAEE}"/>
              </a:ext>
            </a:extLst>
          </p:cNvPr>
          <p:cNvGraphicFramePr>
            <a:graphicFrameLocks noGrp="1"/>
          </p:cNvGraphicFramePr>
          <p:nvPr/>
        </p:nvGraphicFramePr>
        <p:xfrm>
          <a:off x="5956996" y="3694001"/>
          <a:ext cx="1882081" cy="457200"/>
        </p:xfrm>
        <a:graphic>
          <a:graphicData uri="http://schemas.openxmlformats.org/drawingml/2006/table">
            <a:tbl>
              <a:tblPr firstRow="1" bandRow="1"/>
              <a:tblGrid>
                <a:gridCol w="1882081">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rPr>
                        <a:t>Cohort 5 </a:t>
                      </a:r>
                      <a:r>
                        <a:rPr lang="en-US" sz="1200" b="0" noProof="0" dirty="0">
                          <a:solidFill>
                            <a:schemeClr val="bg1"/>
                          </a:solidFill>
                        </a:rPr>
                        <a:t>(n = 40)</a:t>
                      </a:r>
                      <a:endParaRPr lang="en-US" sz="1200" noProof="0" dirty="0">
                        <a:solidFill>
                          <a:schemeClr val="bg1"/>
                        </a:solidFill>
                      </a:endParaRPr>
                    </a:p>
                    <a:p>
                      <a:r>
                        <a:rPr lang="en-US" sz="1200" b="0" noProof="0" dirty="0">
                          <a:solidFill>
                            <a:schemeClr val="bg1"/>
                          </a:solidFill>
                        </a:rPr>
                        <a:t>Ovarian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3B8D68"/>
                    </a:solidFill>
                  </a:tcPr>
                </a:tc>
                <a:extLst>
                  <a:ext uri="{0D108BD9-81ED-4DB2-BD59-A6C34878D82A}">
                    <a16:rowId xmlns:a16="http://schemas.microsoft.com/office/drawing/2014/main" val="3805831124"/>
                  </a:ext>
                </a:extLst>
              </a:tr>
            </a:tbl>
          </a:graphicData>
        </a:graphic>
      </p:graphicFrame>
      <p:graphicFrame>
        <p:nvGraphicFramePr>
          <p:cNvPr id="38" name="Table 37">
            <a:extLst>
              <a:ext uri="{FF2B5EF4-FFF2-40B4-BE49-F238E27FC236}">
                <a16:creationId xmlns:a16="http://schemas.microsoft.com/office/drawing/2014/main" id="{96E89C54-6C09-87C2-C5A4-50530AB11203}"/>
              </a:ext>
            </a:extLst>
          </p:cNvPr>
          <p:cNvGraphicFramePr>
            <a:graphicFrameLocks noGrp="1"/>
          </p:cNvGraphicFramePr>
          <p:nvPr/>
        </p:nvGraphicFramePr>
        <p:xfrm>
          <a:off x="5956996" y="4230913"/>
          <a:ext cx="1882081" cy="457200"/>
        </p:xfrm>
        <a:graphic>
          <a:graphicData uri="http://schemas.openxmlformats.org/drawingml/2006/table">
            <a:tbl>
              <a:tblPr firstRow="1" bandRow="1"/>
              <a:tblGrid>
                <a:gridCol w="1882081">
                  <a:extLst>
                    <a:ext uri="{9D8B030D-6E8A-4147-A177-3AD203B41FA5}">
                      <a16:colId xmlns:a16="http://schemas.microsoft.com/office/drawing/2014/main" val="477438231"/>
                    </a:ext>
                  </a:extLst>
                </a:gridCol>
              </a:tblGrid>
              <a:tr h="457200">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rPr>
                        <a:t>Cohort 6 </a:t>
                      </a:r>
                      <a:r>
                        <a:rPr lang="en-US" sz="1200" b="0" noProof="0" dirty="0">
                          <a:solidFill>
                            <a:schemeClr val="bg1"/>
                          </a:solidFill>
                        </a:rPr>
                        <a:t>(n = 25)</a:t>
                      </a:r>
                      <a:endParaRPr lang="en-US" sz="1200" noProof="0" dirty="0">
                        <a:solidFill>
                          <a:schemeClr val="bg1"/>
                        </a:solidFill>
                      </a:endParaRPr>
                    </a:p>
                    <a:p>
                      <a:r>
                        <a:rPr lang="en-US" sz="1200" b="0" noProof="0" dirty="0">
                          <a:solidFill>
                            <a:schemeClr val="bg1"/>
                          </a:solidFill>
                        </a:rPr>
                        <a:t>Pancreatic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953880"/>
                    </a:solidFill>
                  </a:tcPr>
                </a:tc>
                <a:extLst>
                  <a:ext uri="{0D108BD9-81ED-4DB2-BD59-A6C34878D82A}">
                    <a16:rowId xmlns:a16="http://schemas.microsoft.com/office/drawing/2014/main" val="3805831124"/>
                  </a:ext>
                </a:extLst>
              </a:tr>
            </a:tbl>
          </a:graphicData>
        </a:graphic>
      </p:graphicFrame>
      <p:graphicFrame>
        <p:nvGraphicFramePr>
          <p:cNvPr id="39" name="Table 38">
            <a:extLst>
              <a:ext uri="{FF2B5EF4-FFF2-40B4-BE49-F238E27FC236}">
                <a16:creationId xmlns:a16="http://schemas.microsoft.com/office/drawing/2014/main" id="{D40DC7C5-EA63-D43E-35B6-07182CE20096}"/>
              </a:ext>
            </a:extLst>
          </p:cNvPr>
          <p:cNvGraphicFramePr>
            <a:graphicFrameLocks noGrp="1"/>
          </p:cNvGraphicFramePr>
          <p:nvPr/>
        </p:nvGraphicFramePr>
        <p:xfrm>
          <a:off x="5956996" y="4769644"/>
          <a:ext cx="1882081" cy="457200"/>
        </p:xfrm>
        <a:graphic>
          <a:graphicData uri="http://schemas.openxmlformats.org/drawingml/2006/table">
            <a:tbl>
              <a:tblPr firstRow="1" bandRow="1"/>
              <a:tblGrid>
                <a:gridCol w="1882081">
                  <a:extLst>
                    <a:ext uri="{9D8B030D-6E8A-4147-A177-3AD203B41FA5}">
                      <a16:colId xmlns:a16="http://schemas.microsoft.com/office/drawing/2014/main" val="477438231"/>
                    </a:ext>
                  </a:extLst>
                </a:gridCol>
              </a:tblGrid>
              <a:tr h="324716">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630" rtl="0" eaLnBrk="1" fontAlgn="auto" latinLnBrk="0" hangingPunct="1">
                        <a:lnSpc>
                          <a:spcPct val="100000"/>
                        </a:lnSpc>
                        <a:spcBef>
                          <a:spcPts val="0"/>
                        </a:spcBef>
                        <a:spcAft>
                          <a:spcPts val="0"/>
                        </a:spcAft>
                        <a:buClrTx/>
                        <a:buSzTx/>
                        <a:buFontTx/>
                        <a:buNone/>
                        <a:tabLst/>
                        <a:defRPr/>
                      </a:pPr>
                      <a:r>
                        <a:rPr lang="en-US" sz="1200" noProof="0" dirty="0">
                          <a:solidFill>
                            <a:schemeClr val="bg1"/>
                          </a:solidFill>
                        </a:rPr>
                        <a:t>Cohort 7 </a:t>
                      </a:r>
                      <a:r>
                        <a:rPr lang="en-US" sz="1200" b="0" noProof="0" dirty="0">
                          <a:solidFill>
                            <a:schemeClr val="bg1"/>
                          </a:solidFill>
                        </a:rPr>
                        <a:t>(n = 40)</a:t>
                      </a:r>
                      <a:endParaRPr lang="en-US" sz="1200" noProof="0" dirty="0">
                        <a:solidFill>
                          <a:schemeClr val="bg1"/>
                        </a:solidFill>
                      </a:endParaRPr>
                    </a:p>
                    <a:p>
                      <a:pPr marL="0" marR="0" lvl="0" indent="0" algn="l" defTabSz="609585" rtl="0" eaLnBrk="1" fontAlgn="auto" latinLnBrk="0" hangingPunct="1">
                        <a:lnSpc>
                          <a:spcPct val="100000"/>
                        </a:lnSpc>
                        <a:spcBef>
                          <a:spcPts val="0"/>
                        </a:spcBef>
                        <a:spcAft>
                          <a:spcPts val="0"/>
                        </a:spcAft>
                        <a:buClrTx/>
                        <a:buSzTx/>
                        <a:buFontTx/>
                        <a:buNone/>
                        <a:tabLst/>
                        <a:defRPr/>
                      </a:pPr>
                      <a:r>
                        <a:rPr lang="en-US" sz="1200" b="0" noProof="0" dirty="0">
                          <a:solidFill>
                            <a:schemeClr val="bg1"/>
                          </a:solidFill>
                        </a:rPr>
                        <a:t>Other tumors</a:t>
                      </a:r>
                      <a:r>
                        <a:rPr lang="en-US" sz="1200" b="0" baseline="30000" noProof="0" dirty="0">
                          <a:solidFill>
                            <a:schemeClr val="bg1"/>
                          </a:solidFill>
                        </a:rPr>
                        <a:t>f</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745F"/>
                    </a:solidFill>
                  </a:tcPr>
                </a:tc>
                <a:extLst>
                  <a:ext uri="{0D108BD9-81ED-4DB2-BD59-A6C34878D82A}">
                    <a16:rowId xmlns:a16="http://schemas.microsoft.com/office/drawing/2014/main" val="3805831124"/>
                  </a:ext>
                </a:extLst>
              </a:tr>
            </a:tbl>
          </a:graphicData>
        </a:graphic>
      </p:graphicFrame>
      <p:graphicFrame>
        <p:nvGraphicFramePr>
          <p:cNvPr id="40" name="Table 39">
            <a:extLst>
              <a:ext uri="{FF2B5EF4-FFF2-40B4-BE49-F238E27FC236}">
                <a16:creationId xmlns:a16="http://schemas.microsoft.com/office/drawing/2014/main" id="{4273DD6D-E85D-2728-67F7-CE3FB5848F22}"/>
              </a:ext>
            </a:extLst>
          </p:cNvPr>
          <p:cNvGraphicFramePr>
            <a:graphicFrameLocks noGrp="1"/>
          </p:cNvGraphicFramePr>
          <p:nvPr/>
        </p:nvGraphicFramePr>
        <p:xfrm>
          <a:off x="7929125" y="1642508"/>
          <a:ext cx="1878292" cy="603504"/>
        </p:xfrm>
        <a:graphic>
          <a:graphicData uri="http://schemas.openxmlformats.org/drawingml/2006/table">
            <a:tbl>
              <a:tblPr firstRow="1" bandRow="1"/>
              <a:tblGrid>
                <a:gridCol w="1878292">
                  <a:extLst>
                    <a:ext uri="{9D8B030D-6E8A-4147-A177-3AD203B41FA5}">
                      <a16:colId xmlns:a16="http://schemas.microsoft.com/office/drawing/2014/main" val="477438231"/>
                    </a:ext>
                  </a:extLst>
                </a:gridCol>
              </a:tblGrid>
              <a:tr h="502351">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lang="en-US" sz="1200" noProof="0" dirty="0">
                          <a:solidFill>
                            <a:schemeClr val="tx1"/>
                          </a:solidFill>
                        </a:rPr>
                        <a:t>Cohort A</a:t>
                      </a:r>
                    </a:p>
                    <a:p>
                      <a:pPr marL="0" marR="0" lvl="0" indent="0" algn="l" defTabSz="609585" rtl="0" eaLnBrk="1" fontAlgn="auto" latinLnBrk="0" hangingPunct="1">
                        <a:lnSpc>
                          <a:spcPct val="90000"/>
                        </a:lnSpc>
                        <a:spcBef>
                          <a:spcPts val="0"/>
                        </a:spcBef>
                        <a:spcAft>
                          <a:spcPts val="0"/>
                        </a:spcAft>
                        <a:buClrTx/>
                        <a:buSzTx/>
                        <a:buFontTx/>
                        <a:buNone/>
                        <a:tabLst/>
                        <a:defRPr/>
                      </a:pPr>
                      <a:r>
                        <a:rPr lang="en-US" sz="1200" b="0" noProof="0" dirty="0">
                          <a:solidFill>
                            <a:schemeClr val="tx1"/>
                          </a:solidFill>
                        </a:rPr>
                        <a:t>HER2 IHC 3+ Metastatic Solid Tumors</a:t>
                      </a:r>
                      <a:r>
                        <a:rPr lang="en-US" sz="1200" b="0" baseline="30000" noProof="0" dirty="0">
                          <a:solidFill>
                            <a:schemeClr val="accent1"/>
                          </a:solidFill>
                        </a:rPr>
                        <a:t>h</a:t>
                      </a:r>
                      <a:endParaRPr lang="en-US" sz="1200" b="0" noProof="0" dirty="0">
                        <a:solidFill>
                          <a:schemeClr val="tx1"/>
                        </a:solidFill>
                      </a:endParaRP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graphicFrame>
        <p:nvGraphicFramePr>
          <p:cNvPr id="41" name="Table 40">
            <a:extLst>
              <a:ext uri="{FF2B5EF4-FFF2-40B4-BE49-F238E27FC236}">
                <a16:creationId xmlns:a16="http://schemas.microsoft.com/office/drawing/2014/main" id="{3C942253-34CA-406A-326D-386EBA8DA0C2}"/>
              </a:ext>
            </a:extLst>
          </p:cNvPr>
          <p:cNvGraphicFramePr>
            <a:graphicFrameLocks noGrp="1"/>
          </p:cNvGraphicFramePr>
          <p:nvPr/>
        </p:nvGraphicFramePr>
        <p:xfrm>
          <a:off x="7929125" y="2339966"/>
          <a:ext cx="1871548" cy="603504"/>
        </p:xfrm>
        <a:graphic>
          <a:graphicData uri="http://schemas.openxmlformats.org/drawingml/2006/table">
            <a:tbl>
              <a:tblPr firstRow="1" bandRow="1"/>
              <a:tblGrid>
                <a:gridCol w="1871548">
                  <a:extLst>
                    <a:ext uri="{9D8B030D-6E8A-4147-A177-3AD203B41FA5}">
                      <a16:colId xmlns:a16="http://schemas.microsoft.com/office/drawing/2014/main" val="477438231"/>
                    </a:ext>
                  </a:extLst>
                </a:gridCol>
              </a:tblGrid>
              <a:tr h="517964">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sz="1200" b="1" kern="1200" noProof="0" dirty="0">
                          <a:solidFill>
                            <a:schemeClr val="tx1"/>
                          </a:solidFill>
                          <a:latin typeface="Arial"/>
                          <a:ea typeface="+mn-ea"/>
                          <a:cs typeface="Arial"/>
                        </a:rPr>
                        <a:t>Cohort B</a:t>
                      </a:r>
                    </a:p>
                    <a:p>
                      <a:pPr marL="0" marR="0" lvl="0" indent="0" algn="l" defTabSz="609585" rtl="0" eaLnBrk="1" fontAlgn="auto" latinLnBrk="0" hangingPunct="1">
                        <a:lnSpc>
                          <a:spcPct val="90000"/>
                        </a:lnSpc>
                        <a:spcBef>
                          <a:spcPts val="0"/>
                        </a:spcBef>
                        <a:spcAft>
                          <a:spcPts val="0"/>
                        </a:spcAft>
                        <a:buClrTx/>
                        <a:buSzTx/>
                        <a:buFontTx/>
                        <a:buNone/>
                      </a:pPr>
                      <a:r>
                        <a:rPr kumimoji="1" lang="en-US" sz="1200" b="0" kern="1200" noProof="0" dirty="0">
                          <a:solidFill>
                            <a:schemeClr val="tx1"/>
                          </a:solidFill>
                          <a:latin typeface="Arial"/>
                          <a:ea typeface="+mn-ea"/>
                          <a:cs typeface="Arial"/>
                        </a:rPr>
                        <a:t>HER2 IHC 2+/ISH+ </a:t>
                      </a:r>
                      <a:r>
                        <a:rPr lang="en-US" sz="1200" b="0" noProof="0" dirty="0">
                          <a:solidFill>
                            <a:schemeClr val="tx1"/>
                          </a:solidFill>
                          <a:latin typeface="Arial"/>
                          <a:cs typeface="Arial"/>
                        </a:rPr>
                        <a:t>Metastatic Solid Tumors</a:t>
                      </a:r>
                      <a:r>
                        <a:rPr lang="en-US" sz="1200" b="0" baseline="30000" noProof="0" dirty="0">
                          <a:solidFill>
                            <a:schemeClr val="accent1"/>
                          </a:solidFill>
                          <a:latin typeface="Arial"/>
                          <a:cs typeface="Arial"/>
                        </a:rPr>
                        <a:t>h</a:t>
                      </a:r>
                      <a:endParaRPr kumimoji="1" lang="en-US" sz="1200" b="0" kern="1200" noProof="0" dirty="0">
                        <a:solidFill>
                          <a:schemeClr val="tx1"/>
                        </a:solidFill>
                        <a:latin typeface="Arial"/>
                        <a:ea typeface="+mn-ea"/>
                        <a:cs typeface="Arial"/>
                      </a:endParaRP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graphicFrame>
        <p:nvGraphicFramePr>
          <p:cNvPr id="42" name="Table 41">
            <a:extLst>
              <a:ext uri="{FF2B5EF4-FFF2-40B4-BE49-F238E27FC236}">
                <a16:creationId xmlns:a16="http://schemas.microsoft.com/office/drawing/2014/main" id="{32822138-F642-851E-FE8E-6E04A841E0AE}"/>
              </a:ext>
            </a:extLst>
          </p:cNvPr>
          <p:cNvGraphicFramePr>
            <a:graphicFrameLocks noGrp="1"/>
          </p:cNvGraphicFramePr>
          <p:nvPr/>
        </p:nvGraphicFramePr>
        <p:xfrm>
          <a:off x="7939151" y="3080358"/>
          <a:ext cx="1878292" cy="603504"/>
        </p:xfrm>
        <a:graphic>
          <a:graphicData uri="http://schemas.openxmlformats.org/drawingml/2006/table">
            <a:tbl>
              <a:tblPr firstRow="1" bandRow="1"/>
              <a:tblGrid>
                <a:gridCol w="1878292">
                  <a:extLst>
                    <a:ext uri="{9D8B030D-6E8A-4147-A177-3AD203B41FA5}">
                      <a16:colId xmlns:a16="http://schemas.microsoft.com/office/drawing/2014/main" val="477438231"/>
                    </a:ext>
                  </a:extLst>
                </a:gridCol>
              </a:tblGrid>
              <a:tr h="591552">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sz="1200" b="1" kern="1200" noProof="0" dirty="0">
                          <a:solidFill>
                            <a:schemeClr val="tx1"/>
                          </a:solidFill>
                          <a:latin typeface="Arial" panose="020B0604020202020204" pitchFamily="34" charset="0"/>
                          <a:ea typeface="+mn-ea"/>
                          <a:cs typeface="Arial" panose="020B0604020202020204" pitchFamily="34" charset="0"/>
                        </a:rPr>
                        <a:t>Cohort C</a:t>
                      </a:r>
                    </a:p>
                    <a:p>
                      <a:pPr marL="0" marR="0" lvl="0" indent="0" algn="l" defTabSz="609585" rtl="0" eaLnBrk="1" fontAlgn="auto" latinLnBrk="0" hangingPunct="1">
                        <a:lnSpc>
                          <a:spcPct val="90000"/>
                        </a:lnSpc>
                        <a:spcBef>
                          <a:spcPts val="0"/>
                        </a:spcBef>
                        <a:spcAft>
                          <a:spcPts val="0"/>
                        </a:spcAft>
                        <a:buClrTx/>
                        <a:buSzTx/>
                        <a:buFontTx/>
                        <a:buNone/>
                      </a:pPr>
                      <a:r>
                        <a:rPr kumimoji="1" lang="en-US" sz="1200" b="0" kern="1200" noProof="0" dirty="0">
                          <a:solidFill>
                            <a:schemeClr val="tx1"/>
                          </a:solidFill>
                          <a:latin typeface="Arial" panose="020B0604020202020204" pitchFamily="34" charset="0"/>
                          <a:ea typeface="+mn-ea"/>
                          <a:cs typeface="Arial" panose="020B0604020202020204" pitchFamily="34" charset="0"/>
                        </a:rPr>
                        <a:t>HER2 IHC 2+ or 1+ Endometrial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graphicFrame>
        <p:nvGraphicFramePr>
          <p:cNvPr id="43" name="Table 42">
            <a:extLst>
              <a:ext uri="{FF2B5EF4-FFF2-40B4-BE49-F238E27FC236}">
                <a16:creationId xmlns:a16="http://schemas.microsoft.com/office/drawing/2014/main" id="{6EDF6D13-6180-10FA-A86F-D77CF266C45C}"/>
              </a:ext>
            </a:extLst>
          </p:cNvPr>
          <p:cNvGraphicFramePr>
            <a:graphicFrameLocks noGrp="1"/>
          </p:cNvGraphicFramePr>
          <p:nvPr/>
        </p:nvGraphicFramePr>
        <p:xfrm>
          <a:off x="7932915" y="3787852"/>
          <a:ext cx="1878292" cy="640080"/>
        </p:xfrm>
        <a:graphic>
          <a:graphicData uri="http://schemas.openxmlformats.org/drawingml/2006/table">
            <a:tbl>
              <a:tblPr firstRow="1" bandRow="1"/>
              <a:tblGrid>
                <a:gridCol w="1878292">
                  <a:extLst>
                    <a:ext uri="{9D8B030D-6E8A-4147-A177-3AD203B41FA5}">
                      <a16:colId xmlns:a16="http://schemas.microsoft.com/office/drawing/2014/main" val="477438231"/>
                    </a:ext>
                  </a:extLst>
                </a:gridCol>
              </a:tblGrid>
              <a:tr h="603504">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sz="1200" b="1" kern="1200" noProof="0" dirty="0">
                          <a:solidFill>
                            <a:schemeClr val="tx1"/>
                          </a:solidFill>
                          <a:latin typeface="Arial" panose="020B0604020202020204" pitchFamily="34" charset="0"/>
                          <a:ea typeface="+mn-ea"/>
                          <a:cs typeface="Arial" panose="020B0604020202020204" pitchFamily="34" charset="0"/>
                        </a:rPr>
                        <a:t>Cohort D</a:t>
                      </a:r>
                    </a:p>
                    <a:p>
                      <a:pPr marL="0" marR="0" lvl="0" indent="0" algn="l" defTabSz="609585" rtl="0" eaLnBrk="1" fontAlgn="auto" latinLnBrk="0" hangingPunct="1">
                        <a:lnSpc>
                          <a:spcPct val="100000"/>
                        </a:lnSpc>
                        <a:spcBef>
                          <a:spcPts val="0"/>
                        </a:spcBef>
                        <a:spcAft>
                          <a:spcPts val="0"/>
                        </a:spcAft>
                        <a:buClrTx/>
                        <a:buSzTx/>
                        <a:buFontTx/>
                        <a:buNone/>
                      </a:pPr>
                      <a:r>
                        <a:rPr kumimoji="1" lang="en-US" sz="1200" b="0" kern="1200" noProof="0" dirty="0">
                          <a:solidFill>
                            <a:schemeClr val="tx1"/>
                          </a:solidFill>
                          <a:latin typeface="Arial" panose="020B0604020202020204" pitchFamily="34" charset="0"/>
                          <a:ea typeface="+mn-ea"/>
                          <a:cs typeface="Arial" panose="020B0604020202020204" pitchFamily="34" charset="0"/>
                        </a:rPr>
                        <a:t>HER2 IHC 2+ or 1+ Ovarian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graphicFrame>
        <p:nvGraphicFramePr>
          <p:cNvPr id="44" name="Table 43">
            <a:extLst>
              <a:ext uri="{FF2B5EF4-FFF2-40B4-BE49-F238E27FC236}">
                <a16:creationId xmlns:a16="http://schemas.microsoft.com/office/drawing/2014/main" id="{BC6217D3-7A86-C683-6DCB-A69A88D44586}"/>
              </a:ext>
            </a:extLst>
          </p:cNvPr>
          <p:cNvGraphicFramePr>
            <a:graphicFrameLocks noGrp="1"/>
          </p:cNvGraphicFramePr>
          <p:nvPr/>
        </p:nvGraphicFramePr>
        <p:xfrm>
          <a:off x="7929125" y="4528689"/>
          <a:ext cx="1882081" cy="640080"/>
        </p:xfrm>
        <a:graphic>
          <a:graphicData uri="http://schemas.openxmlformats.org/drawingml/2006/table">
            <a:tbl>
              <a:tblPr firstRow="1" bandRow="1"/>
              <a:tblGrid>
                <a:gridCol w="1882081">
                  <a:extLst>
                    <a:ext uri="{9D8B030D-6E8A-4147-A177-3AD203B41FA5}">
                      <a16:colId xmlns:a16="http://schemas.microsoft.com/office/drawing/2014/main" val="477438231"/>
                    </a:ext>
                  </a:extLst>
                </a:gridCol>
              </a:tblGrid>
              <a:tr h="603504">
                <a:tc>
                  <a:txBody>
                    <a:bodyPr/>
                    <a:lstStyle>
                      <a:lvl1pPr marL="0" algn="l" defTabSz="609630" rtl="0" eaLnBrk="1" latinLnBrk="0" hangingPunct="1">
                        <a:defRPr kumimoji="1" sz="1200" b="1" kern="1200">
                          <a:solidFill>
                            <a:schemeClr val="lt1"/>
                          </a:solidFill>
                          <a:latin typeface="Arial"/>
                        </a:defRPr>
                      </a:lvl1pPr>
                      <a:lvl2pPr marL="304815" algn="l" defTabSz="609630" rtl="0" eaLnBrk="1" latinLnBrk="0" hangingPunct="1">
                        <a:defRPr kumimoji="1" sz="1200" b="1" kern="1200">
                          <a:solidFill>
                            <a:schemeClr val="lt1"/>
                          </a:solidFill>
                          <a:latin typeface="Arial"/>
                        </a:defRPr>
                      </a:lvl2pPr>
                      <a:lvl3pPr marL="609630" algn="l" defTabSz="609630" rtl="0" eaLnBrk="1" latinLnBrk="0" hangingPunct="1">
                        <a:defRPr kumimoji="1" sz="1200" b="1" kern="1200">
                          <a:solidFill>
                            <a:schemeClr val="lt1"/>
                          </a:solidFill>
                          <a:latin typeface="Arial"/>
                        </a:defRPr>
                      </a:lvl3pPr>
                      <a:lvl4pPr marL="914446" algn="l" defTabSz="609630" rtl="0" eaLnBrk="1" latinLnBrk="0" hangingPunct="1">
                        <a:defRPr kumimoji="1" sz="1200" b="1" kern="1200">
                          <a:solidFill>
                            <a:schemeClr val="lt1"/>
                          </a:solidFill>
                          <a:latin typeface="Arial"/>
                        </a:defRPr>
                      </a:lvl4pPr>
                      <a:lvl5pPr marL="1219261" algn="l" defTabSz="609630" rtl="0" eaLnBrk="1" latinLnBrk="0" hangingPunct="1">
                        <a:defRPr kumimoji="1" sz="1200" b="1" kern="1200">
                          <a:solidFill>
                            <a:schemeClr val="lt1"/>
                          </a:solidFill>
                          <a:latin typeface="Arial"/>
                        </a:defRPr>
                      </a:lvl5pPr>
                      <a:lvl6pPr marL="1524076" algn="l" defTabSz="609630" rtl="0" eaLnBrk="1" latinLnBrk="0" hangingPunct="1">
                        <a:defRPr kumimoji="1" sz="1200" b="1" kern="1200">
                          <a:solidFill>
                            <a:schemeClr val="lt1"/>
                          </a:solidFill>
                          <a:latin typeface="Arial"/>
                        </a:defRPr>
                      </a:lvl6pPr>
                      <a:lvl7pPr marL="1828891" algn="l" defTabSz="609630" rtl="0" eaLnBrk="1" latinLnBrk="0" hangingPunct="1">
                        <a:defRPr kumimoji="1" sz="1200" b="1" kern="1200">
                          <a:solidFill>
                            <a:schemeClr val="lt1"/>
                          </a:solidFill>
                          <a:latin typeface="Arial"/>
                        </a:defRPr>
                      </a:lvl7pPr>
                      <a:lvl8pPr marL="2133707" algn="l" defTabSz="609630" rtl="0" eaLnBrk="1" latinLnBrk="0" hangingPunct="1">
                        <a:defRPr kumimoji="1" sz="1200" b="1" kern="1200">
                          <a:solidFill>
                            <a:schemeClr val="lt1"/>
                          </a:solidFill>
                          <a:latin typeface="Arial"/>
                        </a:defRPr>
                      </a:lvl8pPr>
                      <a:lvl9pPr marL="2438522" algn="l" defTabSz="609630" rtl="0" eaLnBrk="1" latinLnBrk="0" hangingPunct="1">
                        <a:defRPr kumimoji="1" sz="1200" b="1" kern="1200">
                          <a:solidFill>
                            <a:schemeClr val="lt1"/>
                          </a:solidFill>
                          <a:latin typeface="Arial"/>
                        </a:defRPr>
                      </a:lvl9pPr>
                    </a:lstStyle>
                    <a:p>
                      <a:pPr marL="0" marR="0" lvl="0" indent="0" algn="l" defTabSz="609585" rtl="0" eaLnBrk="1" fontAlgn="auto" latinLnBrk="0" hangingPunct="1">
                        <a:lnSpc>
                          <a:spcPct val="100000"/>
                        </a:lnSpc>
                        <a:spcBef>
                          <a:spcPts val="0"/>
                        </a:spcBef>
                        <a:spcAft>
                          <a:spcPts val="0"/>
                        </a:spcAft>
                        <a:buClrTx/>
                        <a:buSzTx/>
                        <a:buFontTx/>
                        <a:buNone/>
                        <a:tabLst/>
                        <a:defRPr/>
                      </a:pPr>
                      <a:r>
                        <a:rPr kumimoji="1" lang="en-US" sz="1200" b="1" kern="1200" noProof="0" dirty="0">
                          <a:solidFill>
                            <a:schemeClr val="tx1"/>
                          </a:solidFill>
                          <a:latin typeface="Arial" panose="020B0604020202020204" pitchFamily="34" charset="0"/>
                          <a:ea typeface="+mn-ea"/>
                          <a:cs typeface="Arial" panose="020B0604020202020204" pitchFamily="34" charset="0"/>
                        </a:rPr>
                        <a:t>Cohort E</a:t>
                      </a:r>
                    </a:p>
                    <a:p>
                      <a:pPr marL="0" marR="0" lvl="0" indent="0" algn="l" defTabSz="609585" rtl="0" eaLnBrk="1" fontAlgn="auto" latinLnBrk="0" hangingPunct="1">
                        <a:lnSpc>
                          <a:spcPct val="100000"/>
                        </a:lnSpc>
                        <a:spcBef>
                          <a:spcPts val="0"/>
                        </a:spcBef>
                        <a:spcAft>
                          <a:spcPts val="0"/>
                        </a:spcAft>
                        <a:buClrTx/>
                        <a:buSzTx/>
                        <a:buFontTx/>
                        <a:buNone/>
                      </a:pPr>
                      <a:r>
                        <a:rPr kumimoji="1" lang="en-US" sz="1200" b="0" kern="1200" noProof="0" dirty="0">
                          <a:solidFill>
                            <a:schemeClr val="tx1"/>
                          </a:solidFill>
                          <a:latin typeface="Arial" panose="020B0604020202020204" pitchFamily="34" charset="0"/>
                          <a:ea typeface="+mn-ea"/>
                          <a:cs typeface="Arial" panose="020B0604020202020204" pitchFamily="34" charset="0"/>
                        </a:rPr>
                        <a:t>HER2 IHC 2+ or 1+ Cervical cancer</a:t>
                      </a:r>
                    </a:p>
                  </a:txBody>
                  <a:tcPr anchor="ctr">
                    <a:lnL w="12700" cap="flat" cmpd="sng" algn="ctr">
                      <a:solidFill>
                        <a:srgbClr val="003865"/>
                      </a:solidFill>
                      <a:prstDash val="solid"/>
                      <a:round/>
                      <a:headEnd type="none" w="med" len="med"/>
                      <a:tailEnd type="none" w="med" len="med"/>
                    </a:lnL>
                    <a:lnR w="12700" cap="flat" cmpd="sng" algn="ctr">
                      <a:solidFill>
                        <a:srgbClr val="003865"/>
                      </a:solidFill>
                      <a:prstDash val="solid"/>
                      <a:round/>
                      <a:headEnd type="none" w="med" len="med"/>
                      <a:tailEnd type="none" w="med" len="med"/>
                    </a:lnR>
                    <a:lnT w="12700" cap="flat" cmpd="sng" algn="ctr">
                      <a:solidFill>
                        <a:srgbClr val="003865"/>
                      </a:solidFill>
                      <a:prstDash val="solid"/>
                      <a:round/>
                      <a:headEnd type="none" w="med" len="med"/>
                      <a:tailEnd type="none" w="med" len="med"/>
                    </a:lnT>
                    <a:lnB w="12700" cap="flat" cmpd="sng" algn="ctr">
                      <a:solidFill>
                        <a:srgbClr val="003865"/>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805831124"/>
                  </a:ext>
                </a:extLst>
              </a:tr>
            </a:tbl>
          </a:graphicData>
        </a:graphic>
      </p:graphicFrame>
      <p:sp>
        <p:nvSpPr>
          <p:cNvPr id="46" name="Subtitle 2">
            <a:extLst>
              <a:ext uri="{FF2B5EF4-FFF2-40B4-BE49-F238E27FC236}">
                <a16:creationId xmlns:a16="http://schemas.microsoft.com/office/drawing/2014/main" id="{81A8534F-BE77-CBD3-8202-5D3647E2FC31}"/>
              </a:ext>
            </a:extLst>
          </p:cNvPr>
          <p:cNvSpPr txBox="1">
            <a:spLocks/>
          </p:cNvSpPr>
          <p:nvPr/>
        </p:nvSpPr>
        <p:spPr>
          <a:xfrm>
            <a:off x="9897465" y="2018385"/>
            <a:ext cx="2042929" cy="3089022"/>
          </a:xfrm>
          <a:prstGeom prst="rect">
            <a:avLst/>
          </a:prstGeom>
          <a:noFill/>
          <a:ln w="76200">
            <a:noFill/>
          </a:ln>
        </p:spPr>
        <p:txBody>
          <a:bodyPr lIns="91440" tIns="45720" rIns="91440" bIns="45720" anchor="ctr">
            <a:noAutofit/>
          </a:bodyPr>
          <a:lstStyle>
            <a:lvl1pPr marL="342900" marR="0" indent="-3429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1pPr>
            <a:lvl2pPr marL="342900" marR="0" indent="-3810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2pPr>
            <a:lvl3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3pPr>
            <a:lvl4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4pPr>
            <a:lvl5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5pPr>
            <a:lvl6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6pPr>
            <a:lvl7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7pPr>
            <a:lvl8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8pPr>
            <a:lvl9pPr marL="342900" marR="0" indent="0" algn="ctr" defTabSz="914400" rtl="0" latinLnBrk="0">
              <a:lnSpc>
                <a:spcPct val="100000"/>
              </a:lnSpc>
              <a:spcBef>
                <a:spcPts val="800"/>
              </a:spcBef>
              <a:spcAft>
                <a:spcPts val="0"/>
              </a:spcAft>
              <a:buClrTx/>
              <a:buSzTx/>
              <a:buFontTx/>
              <a:buNone/>
              <a:tabLst/>
              <a:defRPr sz="3200" b="0" i="0" u="none" strike="noStrike" cap="none" spc="0" baseline="0">
                <a:ln>
                  <a:noFill/>
                </a:ln>
                <a:solidFill>
                  <a:srgbClr val="878787"/>
                </a:solidFill>
                <a:uFillTx/>
                <a:latin typeface="Calibri"/>
                <a:ea typeface="Calibri"/>
                <a:cs typeface="Calibri"/>
                <a:sym typeface="Calibri"/>
              </a:defRPr>
            </a:lvl9pPr>
          </a:lstStyle>
          <a:p>
            <a:pPr marL="0" marR="0" lvl="0" indent="0" algn="l" defTabSz="1625255" rtl="0" eaLnBrk="1" fontAlgn="auto" latinLnBrk="0" hangingPunct="1">
              <a:lnSpc>
                <a:spcPct val="100000"/>
              </a:lnSpc>
              <a:spcBef>
                <a:spcPts val="3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Calibri"/>
                <a:cs typeface="Arial"/>
                <a:sym typeface="Calibri"/>
              </a:rPr>
              <a:t>Primary endpoint</a:t>
            </a: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Calibri"/>
                <a:cs typeface="Arial"/>
                <a:sym typeface="Calibri"/>
              </a:rPr>
              <a:t>Confirmed ORR (investigator)</a:t>
            </a:r>
            <a:r>
              <a:rPr kumimoji="0" lang="en-US" sz="1200" b="0" i="0" u="none" strike="noStrike" kern="0" cap="none" spc="0" normalizeH="0" baseline="30000" noProof="0" dirty="0">
                <a:ln>
                  <a:noFill/>
                </a:ln>
                <a:solidFill>
                  <a:srgbClr val="000000"/>
                </a:solidFill>
                <a:effectLst/>
                <a:uLnTx/>
                <a:uFillTx/>
                <a:latin typeface="Arial"/>
                <a:ea typeface="Calibri"/>
                <a:cs typeface="Arial"/>
                <a:sym typeface="Calibri"/>
              </a:rPr>
              <a:t>*</a:t>
            </a:r>
            <a:endParaRPr kumimoji="0" lang="en-US" sz="1200" b="0" i="0" u="none" strike="noStrike" kern="0" cap="none" spc="0" normalizeH="0" baseline="0" noProof="0" dirty="0">
              <a:ln>
                <a:noFill/>
              </a:ln>
              <a:solidFill>
                <a:srgbClr val="000000"/>
              </a:solidFill>
              <a:effectLst/>
              <a:uLnTx/>
              <a:uFillTx/>
              <a:latin typeface="Arial"/>
              <a:ea typeface="Calibri"/>
              <a:cs typeface="Arial"/>
              <a:sym typeface="Calibri"/>
            </a:endParaRPr>
          </a:p>
          <a:p>
            <a:pPr marL="0" marR="0" lvl="0" indent="0" algn="l" defTabSz="1625255" rtl="0" eaLnBrk="1" fontAlgn="auto" latinLnBrk="0" hangingPunct="1">
              <a:lnSpc>
                <a:spcPct val="100000"/>
              </a:lnSpc>
              <a:spcBef>
                <a:spcPts val="300"/>
              </a:spcBef>
              <a:spcAft>
                <a:spcPts val="0"/>
              </a:spcAft>
              <a:buClrTx/>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Calibri"/>
                <a:cs typeface="Arial"/>
                <a:sym typeface="Calibri"/>
              </a:rPr>
              <a:t>Secondary endpoints</a:t>
            </a:r>
            <a:endParaRPr kumimoji="0" lang="en-US" sz="1400" b="1" i="0" u="none" strike="noStrike" kern="0" cap="none" spc="0" normalizeH="0" baseline="30000" noProof="0" dirty="0">
              <a:ln>
                <a:noFill/>
              </a:ln>
              <a:solidFill>
                <a:srgbClr val="000000"/>
              </a:solidFill>
              <a:effectLst/>
              <a:uLnTx/>
              <a:uFillTx/>
              <a:latin typeface="Arial"/>
              <a:ea typeface="Calibri"/>
              <a:cs typeface="Arial"/>
              <a:sym typeface="Calibri"/>
            </a:endParaRP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DoR</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i</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DCR</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i</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PFS</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i</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Calibri"/>
                <a:cs typeface="Arial"/>
                <a:sym typeface="Calibri"/>
              </a:rPr>
              <a:t>OS</a:t>
            </a:r>
          </a:p>
          <a:p>
            <a:pPr marL="227965" marR="0" lvl="0" indent="-227965" algn="l" defTabSz="1625255" rtl="0" eaLnBrk="1" fontAlgn="auto" latinLnBrk="0" hangingPunct="1">
              <a:lnSpc>
                <a:spcPct val="100000"/>
              </a:lnSpc>
              <a:spcBef>
                <a:spcPts val="300"/>
              </a:spcBef>
              <a:spcAft>
                <a:spcPts val="0"/>
              </a:spcAft>
              <a:buClr>
                <a:srgbClr val="113468"/>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a:ea typeface="Calibri"/>
                <a:cs typeface="Arial"/>
                <a:sym typeface="Calibri"/>
              </a:rPr>
              <a:t>Safety</a:t>
            </a:r>
          </a:p>
          <a:p>
            <a:pPr marL="0" marR="0" lvl="0" indent="0" algn="l" defTabSz="1625255" rtl="0" eaLnBrk="1" fontAlgn="auto" latinLnBrk="0" hangingPunct="1">
              <a:lnSpc>
                <a:spcPct val="100000"/>
              </a:lnSpc>
              <a:spcBef>
                <a:spcPts val="300"/>
              </a:spcBef>
              <a:spcAft>
                <a:spcPts val="0"/>
              </a:spcAft>
              <a:buClr>
                <a:srgbClr val="113468"/>
              </a:buClr>
              <a:buSzTx/>
              <a:buFontTx/>
              <a:buNone/>
              <a:tabLst/>
              <a:defRPr/>
            </a:pPr>
            <a:r>
              <a:rPr kumimoji="0" lang="en-US" sz="1400" b="1" i="0" u="none" strike="noStrike" kern="0" cap="none" spc="0" normalizeH="0" baseline="0" noProof="0" dirty="0">
                <a:ln>
                  <a:noFill/>
                </a:ln>
                <a:solidFill>
                  <a:srgbClr val="000000"/>
                </a:solidFill>
                <a:effectLst/>
                <a:uLnTx/>
                <a:uFillTx/>
                <a:latin typeface="Arial"/>
                <a:ea typeface="Calibri"/>
                <a:cs typeface="Arial"/>
                <a:sym typeface="Calibri"/>
              </a:rPr>
              <a:t>Exploratory endpoint</a:t>
            </a: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8594" marR="0" lvl="0" indent="-228594" algn="l" defTabSz="4334773" rtl="0" eaLnBrk="1" fontAlgn="auto" latinLnBrk="0" hangingPunct="1">
              <a:lnSpc>
                <a:spcPct val="100000"/>
              </a:lnSpc>
              <a:spcBef>
                <a:spcPts val="0"/>
              </a:spcBef>
              <a:spcAft>
                <a:spcPts val="200"/>
              </a:spcAft>
              <a:buClr>
                <a:prstClr val="black"/>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Subgroup analyses by HER2 status</a:t>
            </a:r>
            <a:r>
              <a:rPr kumimoji="0" lang="en-US" sz="1200" b="0" i="0" u="none" strike="noStrike" kern="0" cap="none" spc="0" normalizeH="0" baseline="30000" noProof="0" dirty="0">
                <a:ln>
                  <a:noFill/>
                </a:ln>
                <a:solidFill>
                  <a:prstClr val="black"/>
                </a:solidFill>
                <a:effectLst/>
                <a:uLnTx/>
                <a:uFillTx/>
                <a:latin typeface="Arial" panose="020B0604020202020204" pitchFamily="34" charset="0"/>
                <a:ea typeface="Calibri"/>
                <a:cs typeface="Arial" panose="020B0604020202020204" pitchFamily="34" charset="0"/>
                <a:sym typeface="Calibri"/>
              </a:rPr>
              <a:t>j</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228594" marR="0" lvl="0" indent="-228594" algn="l" defTabSz="4334773" rtl="0" eaLnBrk="1" fontAlgn="auto" latinLnBrk="0" hangingPunct="1">
              <a:lnSpc>
                <a:spcPct val="100000"/>
              </a:lnSpc>
              <a:spcBef>
                <a:spcPts val="0"/>
              </a:spcBef>
              <a:spcAft>
                <a:spcPts val="200"/>
              </a:spcAft>
              <a:buClr>
                <a:prstClr val="black"/>
              </a:buClr>
              <a:buSzTx/>
              <a:buFont typeface="Arial" panose="020B0604020202020204" pitchFamily="34" charset="0"/>
              <a:buChar char="•"/>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Subgroup analyses by biomarkers</a:t>
            </a:r>
            <a:r>
              <a:rPr kumimoji="0" lang="en-US" sz="1200" b="0" i="0" u="none" strike="noStrike" kern="0" cap="none" spc="0" normalizeH="0" baseline="3000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rPr>
              <a:t>j</a:t>
            </a:r>
            <a:endParaRPr kumimoji="0" lang="en-US" sz="12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1625255" rtl="0" eaLnBrk="1" fontAlgn="auto" latinLnBrk="0" hangingPunct="1">
              <a:lnSpc>
                <a:spcPct val="100000"/>
              </a:lnSpc>
              <a:spcBef>
                <a:spcPts val="300"/>
              </a:spcBef>
              <a:spcAft>
                <a:spcPts val="0"/>
              </a:spcAft>
              <a:buClrTx/>
              <a:buSzTx/>
              <a:buFontTx/>
              <a:buNone/>
              <a:tabLst/>
              <a:defRPr/>
            </a:pPr>
            <a:endParaRPr kumimoji="0" lang="en-US" sz="1400" b="1"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a:p>
            <a:pPr marL="0" marR="0" lvl="0" indent="0" algn="l" defTabSz="1625255" rtl="0" eaLnBrk="1" fontAlgn="auto" latinLnBrk="0" hangingPunct="1">
              <a:lnSpc>
                <a:spcPct val="100000"/>
              </a:lnSpc>
              <a:spcBef>
                <a:spcPts val="300"/>
              </a:spcBef>
              <a:spcAft>
                <a:spcPts val="0"/>
              </a:spcAft>
              <a:buClr>
                <a:srgbClr val="113468"/>
              </a:buClr>
              <a:buSzTx/>
              <a:buFontTx/>
              <a:buNone/>
              <a:tabLst/>
              <a:defRPr/>
            </a:pPr>
            <a:endParaRPr kumimoji="0" lang="en-US" sz="1400" b="0" i="0" u="none" strike="noStrike" kern="0" cap="none" spc="0" normalizeH="0" baseline="0" noProof="0" dirty="0">
              <a:ln>
                <a:noFill/>
              </a:ln>
              <a:solidFill>
                <a:srgbClr val="000000"/>
              </a:solidFill>
              <a:effectLst/>
              <a:uLnTx/>
              <a:uFillTx/>
              <a:latin typeface="Arial" panose="020B0604020202020204" pitchFamily="34" charset="0"/>
              <a:ea typeface="Calibri"/>
              <a:cs typeface="Arial" panose="020B0604020202020204" pitchFamily="34" charset="0"/>
              <a:sym typeface="Calibri"/>
            </a:endParaRPr>
          </a:p>
        </p:txBody>
      </p:sp>
      <p:sp>
        <p:nvSpPr>
          <p:cNvPr id="47" name="TextBox 46">
            <a:extLst>
              <a:ext uri="{FF2B5EF4-FFF2-40B4-BE49-F238E27FC236}">
                <a16:creationId xmlns:a16="http://schemas.microsoft.com/office/drawing/2014/main" id="{DB4D0715-D0AD-BD54-851A-6858E0115D0F}"/>
              </a:ext>
            </a:extLst>
          </p:cNvPr>
          <p:cNvSpPr txBox="1"/>
          <p:nvPr/>
        </p:nvSpPr>
        <p:spPr>
          <a:xfrm>
            <a:off x="5956996" y="5248177"/>
            <a:ext cx="5983398" cy="23083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1" u="none" strike="noStrike" kern="1200" cap="none" spc="0" normalizeH="0" baseline="0" noProof="0" dirty="0">
                <a:ln>
                  <a:noFill/>
                </a:ln>
                <a:solidFill>
                  <a:srgbClr val="1B1B1B"/>
                </a:solidFill>
                <a:effectLst/>
                <a:uLnTx/>
                <a:uFillTx/>
                <a:latin typeface="Roboto" panose="02000000000000000000" pitchFamily="2" charset="0"/>
                <a:ea typeface="+mn-ea"/>
                <a:cs typeface="+mn-cs"/>
              </a:rPr>
              <a:t>*Confirmed ORR per RECIST 1.1 is the percentage of patients with CR or PR that is subsequently confirmed </a:t>
            </a:r>
          </a:p>
        </p:txBody>
      </p:sp>
      <p:sp>
        <p:nvSpPr>
          <p:cNvPr id="30" name="object 205">
            <a:extLst>
              <a:ext uri="{FF2B5EF4-FFF2-40B4-BE49-F238E27FC236}">
                <a16:creationId xmlns:a16="http://schemas.microsoft.com/office/drawing/2014/main" id="{9FAF7219-F30C-9E50-12DE-B0EF77A22AAA}"/>
              </a:ext>
            </a:extLst>
          </p:cNvPr>
          <p:cNvSpPr/>
          <p:nvPr/>
        </p:nvSpPr>
        <p:spPr>
          <a:xfrm>
            <a:off x="4857750" y="2618083"/>
            <a:ext cx="976498" cy="1516989"/>
          </a:xfrm>
          <a:prstGeom prst="roundRect">
            <a:avLst>
              <a:gd name="adj" fmla="val 10232"/>
            </a:avLst>
          </a:prstGeom>
          <a:solidFill>
            <a:srgbClr val="1E325F"/>
          </a:solidFill>
          <a:ln>
            <a:noFill/>
          </a:ln>
        </p:spPr>
        <p:txBody>
          <a:bodyPr wrap="square" lIns="0" tIns="0" rIns="0" bIns="0"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HER2- expressing solid tumors</a:t>
            </a:r>
            <a:r>
              <a:rPr kumimoji="0" lang="en-US" sz="1100" b="0" i="0" u="none" strike="noStrike" kern="1200" cap="none" spc="0" normalizeH="0" baseline="30000" noProof="0" dirty="0">
                <a:ln>
                  <a:noFill/>
                </a:ln>
                <a:solidFill>
                  <a:srgbClr val="FFFFFF"/>
                </a:solidFill>
                <a:effectLst/>
                <a:uLnTx/>
                <a:uFillTx/>
                <a:latin typeface="Arial"/>
                <a:ea typeface="+mn-ea"/>
                <a:cs typeface="Arial" panose="020B0604020202020204" pitchFamily="34" charset="0"/>
              </a:rPr>
              <a:t>c</a:t>
            </a:r>
          </a:p>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1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srgbClr val="FFFFFF"/>
                </a:solidFill>
                <a:effectLst/>
                <a:uLnTx/>
                <a:uFillTx/>
                <a:latin typeface="Arial"/>
                <a:ea typeface="+mn-ea"/>
                <a:cs typeface="Arial" panose="020B0604020202020204" pitchFamily="34" charset="0"/>
              </a:rPr>
              <a:t>T-DXd 5.4 mg/kg Q3w</a:t>
            </a:r>
          </a:p>
        </p:txBody>
      </p:sp>
      <p:sp>
        <p:nvSpPr>
          <p:cNvPr id="20" name="TextBox 19">
            <a:extLst>
              <a:ext uri="{FF2B5EF4-FFF2-40B4-BE49-F238E27FC236}">
                <a16:creationId xmlns:a16="http://schemas.microsoft.com/office/drawing/2014/main" id="{6592E0FB-BAFE-0436-D729-D34CB285C382}"/>
              </a:ext>
            </a:extLst>
          </p:cNvPr>
          <p:cNvSpPr txBox="1"/>
          <p:nvPr/>
        </p:nvSpPr>
        <p:spPr>
          <a:xfrm>
            <a:off x="4867275" y="4175382"/>
            <a:ext cx="976498" cy="1231106"/>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n = 267</a:t>
            </a:r>
            <a:r>
              <a:rPr kumimoji="0" lang="en-US" sz="1200" b="0" i="0" u="none" strike="noStrike" kern="1200" cap="none" spc="0" normalizeH="0" baseline="30000" noProof="0" dirty="0">
                <a:ln>
                  <a:noFill/>
                </a:ln>
                <a:solidFill>
                  <a:srgbClr val="000000"/>
                </a:solidFill>
                <a:effectLst/>
                <a:uLnTx/>
                <a:uFillTx/>
                <a:latin typeface="Arial"/>
                <a:ea typeface="+mn-ea"/>
                <a:cs typeface="+mn-cs"/>
              </a:rPr>
              <a:t>d</a:t>
            </a:r>
            <a:r>
              <a:rPr kumimoji="0" lang="en-US" sz="1200" b="1" i="0" u="none" strike="noStrike" kern="1200" cap="none" spc="0" normalizeH="0" baseline="0" noProof="0" dirty="0">
                <a:ln>
                  <a:noFill/>
                </a:ln>
                <a:solidFill>
                  <a:srgbClr val="000000"/>
                </a:solidFill>
                <a:effectLst/>
                <a:uLnTx/>
                <a:uFillTx/>
                <a:latin typeface="Arial"/>
                <a:ea typeface="+mn-ea"/>
                <a:cs typeface="+mn-cs"/>
              </a:rPr>
              <a:t>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Arial"/>
                <a:ea typeface="+mn-ea"/>
                <a:cs typeface="+mn-cs"/>
              </a:rPr>
              <a:t>(75 IHC3+)</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000" b="0" i="1" u="none" strike="noStrike" kern="1200" cap="none" spc="0" normalizeH="0" baseline="0" noProof="0" dirty="0">
              <a:ln>
                <a:noFill/>
              </a:ln>
              <a:solidFill>
                <a:srgbClr val="003865"/>
              </a:solidFill>
              <a:effectLst/>
              <a:uLnTx/>
              <a:uFillTx/>
              <a:latin typeface="Arial"/>
              <a:ea typeface="+mn-ea"/>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003865"/>
                </a:solidFill>
                <a:effectLst/>
                <a:uLnTx/>
                <a:uFillTx/>
                <a:latin typeface="Arial"/>
                <a:ea typeface="+mn-ea"/>
                <a:cs typeface="+mn-cs"/>
              </a:rPr>
              <a:t>Note: HER2 subgroup analyses by central testing</a:t>
            </a:r>
          </a:p>
        </p:txBody>
      </p:sp>
      <p:sp>
        <p:nvSpPr>
          <p:cNvPr id="2" name="Rectangle 1">
            <a:extLst>
              <a:ext uri="{FF2B5EF4-FFF2-40B4-BE49-F238E27FC236}">
                <a16:creationId xmlns:a16="http://schemas.microsoft.com/office/drawing/2014/main" id="{8845F223-50B1-73BA-9F42-DCB567153E19}"/>
              </a:ext>
            </a:extLst>
          </p:cNvPr>
          <p:cNvSpPr/>
          <p:nvPr/>
        </p:nvSpPr>
        <p:spPr>
          <a:xfrm>
            <a:off x="5825067" y="1491589"/>
            <a:ext cx="2094877" cy="3786360"/>
          </a:xfrm>
          <a:prstGeom prst="rect">
            <a:avLst/>
          </a:prstGeom>
          <a:solidFill>
            <a:srgbClr val="E7E6E6">
              <a:alpha val="83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0858FB90-D4E3-ECAA-EFFA-37F474512458}"/>
              </a:ext>
            </a:extLst>
          </p:cNvPr>
          <p:cNvSpPr/>
          <p:nvPr/>
        </p:nvSpPr>
        <p:spPr>
          <a:xfrm>
            <a:off x="7919099" y="3050163"/>
            <a:ext cx="1897499" cy="2194131"/>
          </a:xfrm>
          <a:prstGeom prst="rect">
            <a:avLst/>
          </a:prstGeom>
          <a:noFill/>
          <a:ln w="57150">
            <a:solidFill>
              <a:srgbClr val="FF0000"/>
            </a:solidFill>
            <a:prstDash val="solid"/>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Tree>
    <p:extLst>
      <p:ext uri="{BB962C8B-B14F-4D97-AF65-F5344CB8AC3E}">
        <p14:creationId xmlns:p14="http://schemas.microsoft.com/office/powerpoint/2010/main" val="2433134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7FEA3-0759-9155-7BE5-D0003E7B776D}"/>
              </a:ext>
            </a:extLst>
          </p:cNvPr>
          <p:cNvSpPr>
            <a:spLocks noGrp="1"/>
          </p:cNvSpPr>
          <p:nvPr>
            <p:ph type="title"/>
          </p:nvPr>
        </p:nvSpPr>
        <p:spPr>
          <a:xfrm>
            <a:off x="0" y="99152"/>
            <a:ext cx="12192000" cy="1093788"/>
          </a:xfrm>
        </p:spPr>
        <p:txBody>
          <a:bodyPr>
            <a:normAutofit/>
          </a:bodyPr>
          <a:lstStyle/>
          <a:p>
            <a:pPr lvl="0" algn="ctr" defTabSz="609630">
              <a:spcBef>
                <a:spcPct val="20000"/>
              </a:spcBef>
              <a:defRPr/>
            </a:pPr>
            <a:r>
              <a:rPr kumimoji="0" lang="en-US" sz="4000" b="1" noProof="0" dirty="0">
                <a:solidFill>
                  <a:schemeClr val="accent1"/>
                </a:solidFill>
              </a:rPr>
              <a:t>Destiny-PanTumor02 </a:t>
            </a:r>
            <a:r>
              <a:rPr kumimoji="0" lang="en-US" sz="4000" b="1" noProof="0" dirty="0">
                <a:solidFill>
                  <a:schemeClr val="accent1"/>
                </a:solidFill>
                <a:cs typeface="Calibri" panose="020F0502020204030204" pitchFamily="34" charset="0"/>
              </a:rPr>
              <a:t>‒</a:t>
            </a:r>
            <a:r>
              <a:rPr kumimoji="0" lang="en-US" sz="4000" b="1" noProof="0" dirty="0">
                <a:solidFill>
                  <a:schemeClr val="accent1"/>
                </a:solidFill>
              </a:rPr>
              <a:t> IHC 2+ and IHC 1+ cohorts</a:t>
            </a:r>
          </a:p>
        </p:txBody>
      </p:sp>
      <p:pic>
        <p:nvPicPr>
          <p:cNvPr id="6" name="Picture 5">
            <a:extLst>
              <a:ext uri="{FF2B5EF4-FFF2-40B4-BE49-F238E27FC236}">
                <a16:creationId xmlns:a16="http://schemas.microsoft.com/office/drawing/2014/main" id="{E735F9BC-121D-5479-97AB-3A28D8E7684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rcRect l="2616" t="685" r="2595"/>
          <a:stretch>
            <a:fillRect/>
          </a:stretch>
        </p:blipFill>
        <p:spPr>
          <a:xfrm>
            <a:off x="242372" y="2431189"/>
            <a:ext cx="5949108" cy="2559474"/>
          </a:xfrm>
          <a:prstGeom prst="rect">
            <a:avLst/>
          </a:prstGeom>
        </p:spPr>
      </p:pic>
      <p:sp>
        <p:nvSpPr>
          <p:cNvPr id="7" name="TextBox 6">
            <a:extLst>
              <a:ext uri="{FF2B5EF4-FFF2-40B4-BE49-F238E27FC236}">
                <a16:creationId xmlns:a16="http://schemas.microsoft.com/office/drawing/2014/main" id="{279BF3B9-504A-D941-15D3-F78DA9437567}"/>
              </a:ext>
            </a:extLst>
          </p:cNvPr>
          <p:cNvSpPr txBox="1"/>
          <p:nvPr/>
        </p:nvSpPr>
        <p:spPr>
          <a:xfrm>
            <a:off x="1153364" y="1569415"/>
            <a:ext cx="4733988" cy="615553"/>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Aptos" panose="02110004020202020204"/>
                <a:ea typeface="+mn-ea"/>
                <a:cs typeface="+mn-cs"/>
              </a:rPr>
              <a:t>DESTINY-PanTumor02</a:t>
            </a:r>
            <a:r>
              <a:rPr kumimoji="0" lang="en-US" sz="1800" b="1" i="0" u="none" strike="noStrike" kern="1200" cap="none" spc="0" normalizeH="0" baseline="30000" noProof="0" dirty="0">
                <a:ln>
                  <a:noFill/>
                </a:ln>
                <a:solidFill>
                  <a:srgbClr val="003865"/>
                </a:solidFill>
                <a:effectLst/>
                <a:uLnTx/>
                <a:uFillTx/>
                <a:latin typeface="Aptos" panose="02110004020202020204"/>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Aptos" panose="02110004020202020204"/>
                <a:ea typeface="+mn-ea"/>
                <a:cs typeface="+mn-cs"/>
              </a:rPr>
              <a:t>(primary analysis of gynecological cancer cohorts)</a:t>
            </a:r>
          </a:p>
        </p:txBody>
      </p:sp>
      <p:sp>
        <p:nvSpPr>
          <p:cNvPr id="8" name="TextBox 7">
            <a:extLst>
              <a:ext uri="{FF2B5EF4-FFF2-40B4-BE49-F238E27FC236}">
                <a16:creationId xmlns:a16="http://schemas.microsoft.com/office/drawing/2014/main" id="{B2DAF64C-4D4E-B213-58C6-EDB5A575B885}"/>
              </a:ext>
            </a:extLst>
          </p:cNvPr>
          <p:cNvSpPr txBox="1"/>
          <p:nvPr/>
        </p:nvSpPr>
        <p:spPr>
          <a:xfrm>
            <a:off x="6429991" y="1569415"/>
            <a:ext cx="5218228" cy="86177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3865"/>
                </a:solidFill>
                <a:effectLst/>
                <a:uLnTx/>
                <a:uFillTx/>
                <a:latin typeface="Aptos" panose="02110004020202020204"/>
                <a:ea typeface="+mn-ea"/>
                <a:cs typeface="+mn-cs"/>
              </a:rPr>
              <a:t>STATICE</a:t>
            </a:r>
            <a:r>
              <a:rPr kumimoji="0" lang="en-US" sz="1800" b="1" i="0" u="none" strike="noStrike" kern="1200" cap="none" spc="0" normalizeH="0" baseline="30000" noProof="0" dirty="0">
                <a:ln>
                  <a:noFill/>
                </a:ln>
                <a:solidFill>
                  <a:srgbClr val="003865"/>
                </a:solidFill>
                <a:effectLst/>
                <a:uLnTx/>
                <a:uFillTx/>
                <a:latin typeface="Aptos" panose="02110004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3865"/>
                </a:solidFill>
                <a:effectLst/>
                <a:uLnTx/>
                <a:uFillTx/>
                <a:latin typeface="Aptos" panose="02110004020202020204"/>
                <a:ea typeface="+mn-ea"/>
                <a:cs typeface="+mn-cs"/>
              </a:rPr>
              <a:t>(Phase 2 T-DXd vs historical chemo in advanced/recurrent uterine carcinosarcoma)</a:t>
            </a:r>
          </a:p>
        </p:txBody>
      </p:sp>
      <p:sp>
        <p:nvSpPr>
          <p:cNvPr id="4" name="TextBox 3">
            <a:extLst>
              <a:ext uri="{FF2B5EF4-FFF2-40B4-BE49-F238E27FC236}">
                <a16:creationId xmlns:a16="http://schemas.microsoft.com/office/drawing/2014/main" id="{7186A4EE-C8AE-209B-833F-96674FDE5C06}"/>
              </a:ext>
            </a:extLst>
          </p:cNvPr>
          <p:cNvSpPr txBox="1"/>
          <p:nvPr/>
        </p:nvSpPr>
        <p:spPr>
          <a:xfrm>
            <a:off x="6512684" y="2433027"/>
            <a:ext cx="224612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HER2 high (IHC 2+/3+) n = 22</a:t>
            </a:r>
          </a:p>
        </p:txBody>
      </p:sp>
      <p:pic>
        <p:nvPicPr>
          <p:cNvPr id="9" name="Picture 8">
            <a:extLst>
              <a:ext uri="{FF2B5EF4-FFF2-40B4-BE49-F238E27FC236}">
                <a16:creationId xmlns:a16="http://schemas.microsoft.com/office/drawing/2014/main" id="{B2F6E837-80D3-63D8-7113-B74ED123599C}"/>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3010" t="12131" r="1329"/>
          <a:stretch>
            <a:fillRect/>
          </a:stretch>
        </p:blipFill>
        <p:spPr>
          <a:xfrm>
            <a:off x="6451513" y="3056643"/>
            <a:ext cx="5059521" cy="1591499"/>
          </a:xfrm>
          <a:prstGeom prst="rect">
            <a:avLst/>
          </a:prstGeom>
        </p:spPr>
      </p:pic>
      <p:sp>
        <p:nvSpPr>
          <p:cNvPr id="10" name="TextBox 9">
            <a:extLst>
              <a:ext uri="{FF2B5EF4-FFF2-40B4-BE49-F238E27FC236}">
                <a16:creationId xmlns:a16="http://schemas.microsoft.com/office/drawing/2014/main" id="{0E6BF6A2-8768-993F-761E-509F93EB7E2A}"/>
              </a:ext>
            </a:extLst>
          </p:cNvPr>
          <p:cNvSpPr txBox="1"/>
          <p:nvPr/>
        </p:nvSpPr>
        <p:spPr>
          <a:xfrm>
            <a:off x="8930473" y="2433027"/>
            <a:ext cx="1963999"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830051"/>
                </a:solidFill>
                <a:effectLst/>
                <a:uLnTx/>
                <a:uFillTx/>
                <a:latin typeface="Aptos" panose="02110004020202020204"/>
                <a:ea typeface="+mn-ea"/>
                <a:cs typeface="+mn-cs"/>
              </a:rPr>
              <a:t>HER2 low (IHC1+) n = 10</a:t>
            </a:r>
          </a:p>
        </p:txBody>
      </p:sp>
      <p:sp>
        <p:nvSpPr>
          <p:cNvPr id="11" name="Rectangle 10">
            <a:extLst>
              <a:ext uri="{FF2B5EF4-FFF2-40B4-BE49-F238E27FC236}">
                <a16:creationId xmlns:a16="http://schemas.microsoft.com/office/drawing/2014/main" id="{B33F4E9D-2311-D416-55A1-F2EC9E85C9F1}"/>
              </a:ext>
            </a:extLst>
          </p:cNvPr>
          <p:cNvSpPr/>
          <p:nvPr/>
        </p:nvSpPr>
        <p:spPr>
          <a:xfrm>
            <a:off x="9039106" y="2707489"/>
            <a:ext cx="2609114" cy="2157617"/>
          </a:xfrm>
          <a:prstGeom prst="rect">
            <a:avLst/>
          </a:prstGeom>
          <a:noFill/>
          <a:ln w="19050" cap="flat" cmpd="sng" algn="ctr">
            <a:solidFill>
              <a:srgbClr val="830051"/>
            </a:solidFill>
            <a:prstDash val="sysDash"/>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mn-ea"/>
              <a:cs typeface="+mn-cs"/>
            </a:endParaRPr>
          </a:p>
        </p:txBody>
      </p:sp>
      <p:sp>
        <p:nvSpPr>
          <p:cNvPr id="14" name="TextBox 13">
            <a:extLst>
              <a:ext uri="{FF2B5EF4-FFF2-40B4-BE49-F238E27FC236}">
                <a16:creationId xmlns:a16="http://schemas.microsoft.com/office/drawing/2014/main" id="{64429FD5-E4C1-A30D-0985-D989B5341C37}"/>
              </a:ext>
            </a:extLst>
          </p:cNvPr>
          <p:cNvSpPr txBox="1"/>
          <p:nvPr/>
        </p:nvSpPr>
        <p:spPr>
          <a:xfrm>
            <a:off x="389050" y="5648464"/>
            <a:ext cx="10860564" cy="707886"/>
          </a:xfrm>
          <a:prstGeom prst="rect">
            <a:avLst/>
          </a:prstGeom>
          <a:noFill/>
        </p:spPr>
        <p:txBody>
          <a:bodyPr wrap="square" lIns="0" r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Arial" panose="020B0604020202020204" pitchFamily="34" charset="0"/>
              </a:rPr>
              <a:t>1. Meric-Bernstam, F, et al. </a:t>
            </a: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Efficacy and Safety of Trastuzumab Deruxtecan in Patients With HER2-Expressing Solid Tumors: Primary Results From the DESTINY-PanTumor02 Phase II Trial. J Clin Oncol; 2024; 47-58; 2. </a:t>
            </a: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Arial" panose="020B0604020202020204" pitchFamily="34" charset="0"/>
              </a:rPr>
              <a:t>Nishikawa T, et al. Trastuzumab Deruxtecan for Human Epidermal Growth Factor Receptor 2–Expressing Advanced or Recurrent Uterine Carcinosarcoma (NCCH1615): The STATICE Trial.  J Clin Oncol 2023 </a:t>
            </a: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41(15):2789-2799.</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Arial" panose="020B0604020202020204" pitchFamily="34" charset="0"/>
              </a:rPr>
              <a:t>CI, confidence interval; </a:t>
            </a:r>
            <a:r>
              <a:rPr kumimoji="0" lang="en-US" sz="1000" b="0" i="0" u="none" strike="noStrike" kern="1200" cap="none" spc="0" normalizeH="0" baseline="0" noProof="0">
                <a:ln>
                  <a:noFill/>
                </a:ln>
                <a:solidFill>
                  <a:prstClr val="black">
                    <a:lumMod val="50000"/>
                    <a:lumOff val="50000"/>
                  </a:prstClr>
                </a:solidFill>
                <a:effectLst/>
                <a:uLnTx/>
                <a:uFillTx/>
                <a:latin typeface="Aptos" panose="02110004020202020204"/>
                <a:ea typeface="+mn-ea"/>
                <a:cs typeface="Arial" panose="020B0604020202020204" pitchFamily="34" charset="0"/>
              </a:rPr>
              <a:t>DOR</a:t>
            </a: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Arial" panose="020B0604020202020204" pitchFamily="34" charset="0"/>
              </a:rPr>
              <a:t>, duration of response;  IHC, immunohistochemistry; INV, investigator; NR, not reached; ORR, objective response rate; T-DXd, trastuzumab deruxtecan.</a:t>
            </a:r>
            <a:endParaRPr kumimoji="0" lang="en-US" sz="1000" b="0" i="0" u="none" strike="noStrike" kern="1200" cap="none" spc="0" normalizeH="0" baseline="0" noProof="0" dirty="0">
              <a:ln>
                <a:noFill/>
              </a:ln>
              <a:solidFill>
                <a:prstClr val="black">
                  <a:lumMod val="50000"/>
                  <a:lumOff val="50000"/>
                </a:prstClr>
              </a:solidFill>
              <a:effectLst/>
              <a:highlight>
                <a:srgbClr val="FF0000"/>
              </a:highlight>
              <a:uLnTx/>
              <a:uFillTx/>
              <a:latin typeface="Aptos" panose="02110004020202020204"/>
              <a:ea typeface="+mn-ea"/>
              <a:cs typeface="Arial" panose="020B0604020202020204" pitchFamily="34" charset="0"/>
            </a:endParaRPr>
          </a:p>
        </p:txBody>
      </p:sp>
    </p:spTree>
    <p:extLst>
      <p:ext uri="{BB962C8B-B14F-4D97-AF65-F5344CB8AC3E}">
        <p14:creationId xmlns:p14="http://schemas.microsoft.com/office/powerpoint/2010/main" val="32496483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E2276-0891-0595-4F82-CA2A500746E1}"/>
              </a:ext>
            </a:extLst>
          </p:cNvPr>
          <p:cNvSpPr>
            <a:spLocks noGrp="1"/>
          </p:cNvSpPr>
          <p:nvPr>
            <p:ph type="title"/>
          </p:nvPr>
        </p:nvSpPr>
        <p:spPr>
          <a:xfrm>
            <a:off x="558187" y="168815"/>
            <a:ext cx="10899355" cy="1143000"/>
          </a:xfrm>
        </p:spPr>
        <p:txBody>
          <a:bodyPr/>
          <a:lstStyle/>
          <a:p>
            <a:r>
              <a:rPr lang="en-US" sz="4000" b="1" dirty="0">
                <a:solidFill>
                  <a:schemeClr val="accent1"/>
                </a:solidFill>
              </a:rPr>
              <a:t>Adding to the Marginal Benefit of Immunotherapy in Advanced and Recurrent EC</a:t>
            </a:r>
          </a:p>
        </p:txBody>
      </p:sp>
      <p:pic>
        <p:nvPicPr>
          <p:cNvPr id="27" name="Google Shape;315;p21">
            <a:extLst>
              <a:ext uri="{FF2B5EF4-FFF2-40B4-BE49-F238E27FC236}">
                <a16:creationId xmlns:a16="http://schemas.microsoft.com/office/drawing/2014/main" id="{30F7568D-2A9D-8826-7D90-EE9F67B0A4E4}"/>
              </a:ext>
            </a:extLst>
          </p:cNvPr>
          <p:cNvPicPr preferRelativeResize="0">
            <a:picLocks/>
          </p:cNvPicPr>
          <p:nvPr/>
        </p:nvPicPr>
        <p:blipFill rotWithShape="1">
          <a:blip r:embed="rId3">
            <a:alphaModFix/>
            <a:extLst>
              <a:ext uri="{BEBA8EAE-BF5A-486C-A8C5-ECC9F3942E4B}">
                <a14:imgProps xmlns:a14="http://schemas.microsoft.com/office/drawing/2010/main">
                  <a14:imgLayer r:embed="rId4">
                    <a14:imgEffect>
                      <a14:sharpenSoften amount="25000"/>
                    </a14:imgEffect>
                  </a14:imgLayer>
                </a14:imgProps>
              </a:ext>
            </a:extLst>
          </a:blip>
          <a:srcRect/>
          <a:stretch/>
        </p:blipFill>
        <p:spPr>
          <a:xfrm>
            <a:off x="1590101" y="1311815"/>
            <a:ext cx="9011798" cy="5458592"/>
          </a:xfrm>
          <a:prstGeom prst="rect">
            <a:avLst/>
          </a:prstGeom>
          <a:noFill/>
          <a:ln>
            <a:noFill/>
          </a:ln>
        </p:spPr>
      </p:pic>
    </p:spTree>
    <p:extLst>
      <p:ext uri="{BB962C8B-B14F-4D97-AF65-F5344CB8AC3E}">
        <p14:creationId xmlns:p14="http://schemas.microsoft.com/office/powerpoint/2010/main" val="20110299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977F63-09E9-B78F-E57D-9B524088A147}"/>
              </a:ext>
            </a:extLst>
          </p:cNvPr>
          <p:cNvSpPr>
            <a:spLocks noGrp="1"/>
          </p:cNvSpPr>
          <p:nvPr>
            <p:ph type="title"/>
          </p:nvPr>
        </p:nvSpPr>
        <p:spPr>
          <a:xfrm>
            <a:off x="634163" y="93532"/>
            <a:ext cx="10719637" cy="1070320"/>
          </a:xfrm>
        </p:spPr>
        <p:txBody>
          <a:bodyPr>
            <a:normAutofit/>
          </a:bodyPr>
          <a:lstStyle/>
          <a:p>
            <a:r>
              <a:rPr lang="en-US" sz="4000" b="1" noProof="0" dirty="0">
                <a:solidFill>
                  <a:schemeClr val="accent1"/>
                </a:solidFill>
              </a:rPr>
              <a:t>DESTINY-Endometrial01 </a:t>
            </a:r>
            <a:r>
              <a:rPr lang="en-US" sz="4000" b="1" noProof="0" dirty="0">
                <a:solidFill>
                  <a:schemeClr val="accent1"/>
                </a:solidFill>
                <a:cs typeface="Calibri" panose="020F0502020204030204" pitchFamily="34" charset="0"/>
              </a:rPr>
              <a:t>‒</a:t>
            </a:r>
            <a:r>
              <a:rPr lang="en-US" sz="4000" b="1" noProof="0" dirty="0">
                <a:solidFill>
                  <a:schemeClr val="accent1"/>
                </a:solidFill>
              </a:rPr>
              <a:t> Study Design</a:t>
            </a:r>
          </a:p>
        </p:txBody>
      </p:sp>
      <p:sp>
        <p:nvSpPr>
          <p:cNvPr id="14" name="Content Placeholder 5">
            <a:extLst>
              <a:ext uri="{FF2B5EF4-FFF2-40B4-BE49-F238E27FC236}">
                <a16:creationId xmlns:a16="http://schemas.microsoft.com/office/drawing/2014/main" id="{8854BFD7-915B-4B45-1A10-D0A4C567ACAF}"/>
              </a:ext>
            </a:extLst>
          </p:cNvPr>
          <p:cNvSpPr txBox="1">
            <a:spLocks/>
          </p:cNvSpPr>
          <p:nvPr/>
        </p:nvSpPr>
        <p:spPr>
          <a:xfrm>
            <a:off x="462196" y="5316996"/>
            <a:ext cx="11267608" cy="1230722"/>
          </a:xfrm>
          <a:prstGeom prst="rect">
            <a:avLst/>
          </a:prstGeom>
          <a:noFill/>
        </p:spPr>
        <p:txBody>
          <a:bodyPr vert="horz" wrap="square" lIns="0" tIns="60960" rIns="121920" bIns="0" rtlCol="0" anchor="b">
            <a:spAutoFit/>
          </a:bodyPr>
          <a:lstStyle>
            <a:lvl1pPr marL="0" indent="0" algn="l" defTabSz="685628" rtl="0" eaLnBrk="1" latinLnBrk="0" hangingPunct="1">
              <a:lnSpc>
                <a:spcPct val="100000"/>
              </a:lnSpc>
              <a:spcBef>
                <a:spcPts val="750"/>
              </a:spcBef>
              <a:buClr>
                <a:srgbClr val="0076A9"/>
              </a:buClr>
              <a:buFont typeface="Arial" panose="020B0604020202020204" pitchFamily="34" charset="0"/>
              <a:buNone/>
              <a:defRPr lang="en-US" sz="600" kern="1200">
                <a:solidFill>
                  <a:schemeClr val="bg2">
                    <a:lumMod val="50000"/>
                  </a:schemeClr>
                </a:solidFill>
                <a:latin typeface="Arial" panose="020B0604020202020204" pitchFamily="34" charset="0"/>
                <a:ea typeface="+mn-ea"/>
                <a:cs typeface="Arial" panose="020B0604020202020204" pitchFamily="34" charset="0"/>
              </a:defRPr>
            </a:lvl1pPr>
            <a:lvl2pPr marL="514222" indent="-171407" algn="l" defTabSz="685628" rtl="0" eaLnBrk="1" latinLnBrk="0" hangingPunct="1">
              <a:lnSpc>
                <a:spcPct val="100000"/>
              </a:lnSpc>
              <a:spcBef>
                <a:spcPts val="375"/>
              </a:spcBef>
              <a:buClr>
                <a:srgbClr val="0076A9"/>
              </a:buClr>
              <a:buFont typeface="Wingdings" panose="05000000000000000000" pitchFamily="2" charset="2"/>
              <a:buChar char="§"/>
              <a:defRPr lang="en-US" sz="1800" kern="1200" dirty="0">
                <a:solidFill>
                  <a:srgbClr val="002557"/>
                </a:solidFill>
                <a:latin typeface="Arial" panose="020B0604020202020204" pitchFamily="34" charset="0"/>
                <a:ea typeface="+mn-ea"/>
                <a:cs typeface="Arial" panose="020B0604020202020204" pitchFamily="34" charset="0"/>
              </a:defRPr>
            </a:lvl2pPr>
            <a:lvl3pPr marL="857036" indent="-171407" algn="l" defTabSz="685628" rtl="0" eaLnBrk="1" latinLnBrk="0" hangingPunct="1">
              <a:lnSpc>
                <a:spcPct val="100000"/>
              </a:lnSpc>
              <a:spcBef>
                <a:spcPts val="375"/>
              </a:spcBef>
              <a:buClr>
                <a:srgbClr val="0076A9"/>
              </a:buClr>
              <a:buFont typeface="Arial" panose="020B0604020202020204" pitchFamily="34" charset="0"/>
              <a:buChar char="o"/>
              <a:defRPr lang="en-US" sz="1350" kern="1200" dirty="0">
                <a:solidFill>
                  <a:srgbClr val="002557"/>
                </a:solidFill>
                <a:latin typeface="Arial" panose="020B0604020202020204" pitchFamily="34" charset="0"/>
                <a:ea typeface="+mn-ea"/>
                <a:cs typeface="Arial" panose="020B0604020202020204" pitchFamily="34" charset="0"/>
              </a:defRPr>
            </a:lvl3pPr>
            <a:lvl4pPr marL="1199850" indent="-171407" algn="l" defTabSz="685628" rtl="0" eaLnBrk="1" latinLnBrk="0" hangingPunct="1">
              <a:lnSpc>
                <a:spcPct val="100000"/>
              </a:lnSpc>
              <a:spcBef>
                <a:spcPts val="375"/>
              </a:spcBef>
              <a:buClr>
                <a:srgbClr val="0076A9"/>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4pPr>
            <a:lvl5pPr marL="1542665" indent="-171407" algn="l" defTabSz="685628" rtl="0" eaLnBrk="1" latinLnBrk="0" hangingPunct="1">
              <a:lnSpc>
                <a:spcPct val="100000"/>
              </a:lnSpc>
              <a:spcBef>
                <a:spcPts val="375"/>
              </a:spcBef>
              <a:buClr>
                <a:srgbClr val="0076A9"/>
              </a:buClr>
              <a:buFont typeface="Arial" panose="020B0604020202020204" pitchFamily="34" charset="0"/>
              <a:buChar char="•"/>
              <a:defRPr lang="en-US" sz="1350" kern="1200" dirty="0">
                <a:solidFill>
                  <a:srgbClr val="002557"/>
                </a:solidFill>
                <a:latin typeface="Arial" panose="020B0604020202020204" pitchFamily="34" charset="0"/>
                <a:ea typeface="+mn-ea"/>
                <a:cs typeface="Arial" panose="020B0604020202020204" pitchFamily="34" charset="0"/>
              </a:defRPr>
            </a:lvl5pPr>
            <a:lvl6pPr marL="1885478" indent="-171407" algn="l" defTabSz="68562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293" indent="-171407" algn="l" defTabSz="68562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107" indent="-171407" algn="l" defTabSz="68562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3922" indent="-171407" algn="l" defTabSz="685628"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marR="0" lvl="0" indent="0" algn="l" defTabSz="914148"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933" b="0" i="0" u="none" strike="noStrike" kern="1200" cap="none" spc="0" normalizeH="0" baseline="3000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a</a:t>
            </a:r>
            <a:r>
              <a:rPr kumimoji="0" lang="en-US" sz="933"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Treatment will continue until objective disease progression according to RECIST v1.1 as assessed by the Investigator and confirmed by BICR or until other discontinuation criteria is met, whichever occurs first. </a:t>
            </a:r>
          </a:p>
          <a:p>
            <a:pPr marL="0" marR="0" lvl="0" indent="0" algn="l" defTabSz="914148"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933" b="0" i="0" u="none" strike="noStrike" kern="1200" cap="none" spc="0" normalizeH="0" baseline="3000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b</a:t>
            </a:r>
            <a:r>
              <a:rPr kumimoji="0" lang="en-US" sz="933"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Carboplatin AUC5, paclitaxel 175 mg/m</a:t>
            </a:r>
            <a:r>
              <a:rPr kumimoji="0" lang="en-US" sz="933" b="0" i="0" u="none" strike="noStrike" kern="1200" cap="none" spc="0" normalizeH="0" baseline="3000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2</a:t>
            </a:r>
            <a:r>
              <a:rPr kumimoji="0" lang="en-US" sz="933"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and pembrolizumab 200 mg IV once Q3W x 6 cycles*, followed by maintenance with pembrolizumab 400 mg IV Q6W. Treatment with pembrolizumab will continue for up to 20 total cycles (approximately 24 months, accounting for combination and maintenance phases) or until other discontinuation criteria is met, whichever occurs first. </a:t>
            </a:r>
          </a:p>
          <a:p>
            <a:pPr marL="0" marR="0" lvl="0" indent="0" algn="l" defTabSz="914148"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933"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*At the discretion of the treating Investigator, participants may continue to receive carboplatin, paclitaxel and pembrolizumab Q3W for up to 10 cycles.</a:t>
            </a:r>
          </a:p>
          <a:p>
            <a:pPr marL="0" marR="0" lvl="0" indent="0" algn="l" defTabSz="914148" rtl="0" eaLnBrk="1" fontAlgn="auto" latinLnBrk="0" hangingPunct="1">
              <a:lnSpc>
                <a:spcPct val="100000"/>
              </a:lnSpc>
              <a:spcBef>
                <a:spcPts val="0"/>
              </a:spcBef>
              <a:spcAft>
                <a:spcPts val="0"/>
              </a:spcAft>
              <a:buClr>
                <a:srgbClr val="0076A9"/>
              </a:buClr>
              <a:buSzTx/>
              <a:buFont typeface="Arial" panose="020B0604020202020204" pitchFamily="34" charset="0"/>
              <a:buNone/>
              <a:tabLst/>
              <a:defRPr/>
            </a:pPr>
            <a:r>
              <a:rPr kumimoji="0" lang="en-US" sz="933"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ADC, antibody-drug conjugate; </a:t>
            </a:r>
            <a:r>
              <a:rPr kumimoji="0" lang="en-US" sz="933"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DoR</a:t>
            </a:r>
            <a:r>
              <a:rPr kumimoji="0" lang="en-US" sz="933"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duration of response;  ICI, immune checkpoint inhibitor; IF, information fraction (of planned); IHC, immunohistochemistry; EC, endometrial cancer; ECOG PS, Eastern Cooperative Oncology Group Performance Status; </a:t>
            </a:r>
            <a:r>
              <a:rPr kumimoji="0" lang="en-US" sz="933"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HRQoL</a:t>
            </a:r>
            <a:r>
              <a:rPr kumimoji="0" lang="en-US" sz="933"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health-related quality of life; ITT, intention-to-treat; m.d., measurable disease; ORR, objective response rate; OS, overall survival; PFS, progression-free survival; PFS2, </a:t>
            </a:r>
            <a:r>
              <a:rPr kumimoji="0" lang="en-US" sz="1000" b="0" i="0" u="none" strike="noStrike" kern="1200" cap="none" spc="0" normalizeH="0" baseline="0" noProof="0" dirty="0">
                <a:ln>
                  <a:noFill/>
                </a:ln>
                <a:solidFill>
                  <a:prstClr val="black">
                    <a:lumMod val="50000"/>
                    <a:lumOff val="50000"/>
                  </a:prstClr>
                </a:solidFill>
                <a:effectLst/>
                <a:uLnTx/>
                <a:uFillTx/>
                <a:latin typeface="Arial"/>
                <a:ea typeface="+mn-ea"/>
                <a:cs typeface="Arial" panose="020B0604020202020204" pitchFamily="34" charset="0"/>
              </a:rPr>
              <a:t>time from randomization to progression on second line therapy; </a:t>
            </a:r>
            <a:r>
              <a:rPr kumimoji="0" lang="en-US" sz="1000" b="0" i="0" u="none" strike="noStrike" kern="1200" cap="none" spc="0" normalizeH="0" baseline="0" noProof="0" dirty="0" err="1">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pMMR</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proficient mismatch repair; PRO, patient reported outcome; Q3W, every three weeks; Q6W, every six weeks; TAP, tumor area positivity; </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T-</a:t>
            </a:r>
            <a:r>
              <a:rPr kumimoji="0" lang="en-US" sz="10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DXd</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Trastuzumab </a:t>
            </a:r>
            <a:r>
              <a:rPr kumimoji="0" lang="en-US" sz="1000" b="0" i="0" u="none" strike="noStrike" kern="1200" cap="none" spc="0" normalizeH="0" baseline="0" noProof="0" dirty="0" err="1">
                <a:ln>
                  <a:noFill/>
                </a:ln>
                <a:solidFill>
                  <a:prstClr val="white">
                    <a:lumMod val="50000"/>
                  </a:prstClr>
                </a:solidFill>
                <a:effectLst/>
                <a:uLnTx/>
                <a:uFillTx/>
                <a:latin typeface="Arial" panose="020B0604020202020204" pitchFamily="34" charset="0"/>
                <a:ea typeface="+mn-ea"/>
                <a:cs typeface="Arial" panose="020B0604020202020204" pitchFamily="34" charset="0"/>
              </a:rPr>
              <a:t>deruxtecan</a:t>
            </a:r>
            <a:r>
              <a:rPr kumimoji="0" lang="en-US" sz="1000" b="0" i="0" u="none" strike="noStrike" kern="1200" cap="none" spc="0" normalizeH="0" baseline="0" noProof="0" dirty="0">
                <a:ln>
                  <a:noFill/>
                </a:ln>
                <a:solidFill>
                  <a:prstClr val="white">
                    <a:lumMod val="50000"/>
                  </a:prstClr>
                </a:solidFill>
                <a:effectLst/>
                <a:uLnTx/>
                <a:uFillTx/>
                <a:latin typeface="Arial" panose="020B0604020202020204" pitchFamily="34" charset="0"/>
                <a:ea typeface="+mn-ea"/>
                <a:cs typeface="Arial" panose="020B0604020202020204" pitchFamily="34" charset="0"/>
              </a:rPr>
              <a:t>; OS</a:t>
            </a:r>
            <a:r>
              <a:rPr kumimoji="0" lang="en-US" sz="1000"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 overall </a:t>
            </a:r>
            <a:r>
              <a:rPr kumimoji="0" lang="en-US" sz="933" b="0" i="0" u="none" strike="noStrike" kern="1200" cap="none" spc="0" normalizeH="0" baseline="0" noProof="0" dirty="0">
                <a:ln>
                  <a:noFill/>
                </a:ln>
                <a:solidFill>
                  <a:srgbClr val="000000">
                    <a:lumMod val="50000"/>
                    <a:lumOff val="50000"/>
                  </a:srgbClr>
                </a:solidFill>
                <a:effectLst/>
                <a:uLnTx/>
                <a:uFillTx/>
                <a:latin typeface="Arial" panose="020B0604020202020204" pitchFamily="34" charset="0"/>
                <a:ea typeface="+mn-ea"/>
                <a:cs typeface="Arial" panose="020B0604020202020204" pitchFamily="34" charset="0"/>
              </a:rPr>
              <a:t>survival.</a:t>
            </a:r>
          </a:p>
        </p:txBody>
      </p:sp>
      <p:grpSp>
        <p:nvGrpSpPr>
          <p:cNvPr id="5" name="Group 1">
            <a:extLst>
              <a:ext uri="{FF2B5EF4-FFF2-40B4-BE49-F238E27FC236}">
                <a16:creationId xmlns:a16="http://schemas.microsoft.com/office/drawing/2014/main" id="{C42B4C78-8BA2-CCD0-DAE3-FFF9F6E0EA62}"/>
              </a:ext>
            </a:extLst>
          </p:cNvPr>
          <p:cNvGrpSpPr/>
          <p:nvPr/>
        </p:nvGrpSpPr>
        <p:grpSpPr>
          <a:xfrm>
            <a:off x="565999" y="1217419"/>
            <a:ext cx="3409418" cy="4012006"/>
            <a:chOff x="-552971" y="685759"/>
            <a:chExt cx="2328007" cy="1616718"/>
          </a:xfrm>
        </p:grpSpPr>
        <p:sp>
          <p:nvSpPr>
            <p:cNvPr id="6" name="Rectangle 2">
              <a:extLst>
                <a:ext uri="{FF2B5EF4-FFF2-40B4-BE49-F238E27FC236}">
                  <a16:creationId xmlns:a16="http://schemas.microsoft.com/office/drawing/2014/main" id="{7DBD50A2-7635-5946-067B-4D57F8C95081}"/>
                </a:ext>
              </a:extLst>
            </p:cNvPr>
            <p:cNvSpPr/>
            <p:nvPr/>
          </p:nvSpPr>
          <p:spPr>
            <a:xfrm>
              <a:off x="-552971" y="685759"/>
              <a:ext cx="2328007" cy="159012"/>
            </a:xfrm>
            <a:prstGeom prst="rect">
              <a:avLst/>
            </a:prstGeom>
            <a:solidFill>
              <a:srgbClr val="003865"/>
            </a:solidFill>
            <a:ln w="6350" cap="flat" cmpd="sng" algn="ctr">
              <a:solidFill>
                <a:srgbClr val="000000"/>
              </a:solidFill>
              <a:prstDash val="solid"/>
              <a:miter lim="800000"/>
            </a:ln>
            <a:effectLst/>
          </p:spPr>
          <p:txBody>
            <a:bodyPr rtlCol="0" anchor="ctr"/>
            <a:lstStyle/>
            <a:p>
              <a:pPr marL="0" marR="0" lvl="0" indent="0" algn="ctr" defTabSz="342858"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Patient Population</a:t>
              </a:r>
            </a:p>
          </p:txBody>
        </p:sp>
        <p:sp>
          <p:nvSpPr>
            <p:cNvPr id="8" name="Rectangle 4">
              <a:extLst>
                <a:ext uri="{FF2B5EF4-FFF2-40B4-BE49-F238E27FC236}">
                  <a16:creationId xmlns:a16="http://schemas.microsoft.com/office/drawing/2014/main" id="{3E9FD182-3F15-E237-1D79-C3FF8332FBFC}"/>
                </a:ext>
              </a:extLst>
            </p:cNvPr>
            <p:cNvSpPr/>
            <p:nvPr/>
          </p:nvSpPr>
          <p:spPr>
            <a:xfrm>
              <a:off x="-552971" y="868338"/>
              <a:ext cx="2328007" cy="1434139"/>
            </a:xfrm>
            <a:prstGeom prst="rect">
              <a:avLst/>
            </a:prstGeom>
            <a:solidFill>
              <a:schemeClr val="bg1">
                <a:lumMod val="95000"/>
              </a:schemeClr>
            </a:solidFill>
            <a:ln>
              <a:solidFill>
                <a:srgbClr val="000000"/>
              </a:solidFill>
            </a:ln>
          </p:spPr>
          <p:txBody>
            <a:bodyPr wrap="square" anchor="t">
              <a:spAutoFit/>
            </a:bodyPr>
            <a:lstStyle/>
            <a:p>
              <a:pPr marL="171434" marR="0" lvl="0" indent="-171434" algn="l" defTabSz="457155" rtl="0" eaLnBrk="1" fontAlgn="auto" latinLnBrk="0" hangingPunct="1">
                <a:lnSpc>
                  <a:spcPct val="90000"/>
                </a:lnSpc>
                <a:spcBef>
                  <a:spcPts val="0"/>
                </a:spcBef>
                <a:spcAft>
                  <a:spcPts val="452"/>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Stage III (with m.d.), Stage IV, or first recurrent, histologically-confirmed epithelial endometrial cancer</a:t>
              </a:r>
            </a:p>
            <a:p>
              <a:pPr marL="171434" marR="0" lvl="0" indent="-171434" algn="l" defTabSz="457155" rtl="0" eaLnBrk="1" fontAlgn="auto" latinLnBrk="0" hangingPunct="1">
                <a:lnSpc>
                  <a:spcPct val="90000"/>
                </a:lnSpc>
                <a:spcBef>
                  <a:spcPts val="0"/>
                </a:spcBef>
                <a:spcAft>
                  <a:spcPts val="452"/>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HER2 expressing (IHC 3+/2+) EC by central test</a:t>
              </a:r>
            </a:p>
            <a:p>
              <a:pPr marL="171434" marR="0" lvl="0" indent="-171434" algn="l" defTabSz="457155" rtl="0" eaLnBrk="1" fontAlgn="auto" latinLnBrk="0" hangingPunct="1">
                <a:lnSpc>
                  <a:spcPct val="90000"/>
                </a:lnSpc>
                <a:spcBef>
                  <a:spcPts val="0"/>
                </a:spcBef>
                <a:spcAft>
                  <a:spcPts val="452"/>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pMMR EC by central test</a:t>
              </a:r>
            </a:p>
            <a:p>
              <a:pPr marL="171434" marR="0" lvl="0" indent="-171434" algn="l" defTabSz="457155" rtl="0" eaLnBrk="1" fontAlgn="auto" latinLnBrk="0" hangingPunct="1">
                <a:lnSpc>
                  <a:spcPct val="90000"/>
                </a:lnSpc>
                <a:spcBef>
                  <a:spcPts val="0"/>
                </a:spcBef>
                <a:spcAft>
                  <a:spcPts val="452"/>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Stage III must have measurable disease</a:t>
              </a:r>
            </a:p>
            <a:p>
              <a:pPr marL="171434" marR="0" lvl="0" indent="-171434" algn="l" defTabSz="457155" rtl="0" eaLnBrk="1" fontAlgn="auto" latinLnBrk="0" hangingPunct="1">
                <a:lnSpc>
                  <a:spcPct val="90000"/>
                </a:lnSpc>
                <a:spcBef>
                  <a:spcPts val="0"/>
                </a:spcBef>
                <a:spcAft>
                  <a:spcPts val="452"/>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Any histological subtype except for sarcomas</a:t>
              </a:r>
            </a:p>
            <a:p>
              <a:pPr marL="171434" marR="0" lvl="0" indent="-171434" algn="l" defTabSz="457155" rtl="0" eaLnBrk="1" fontAlgn="auto" latinLnBrk="0" hangingPunct="1">
                <a:lnSpc>
                  <a:spcPct val="90000"/>
                </a:lnSpc>
                <a:spcBef>
                  <a:spcPts val="0"/>
                </a:spcBef>
                <a:spcAft>
                  <a:spcPts val="452"/>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 1 prior line of adjuvant/ neoadjuvant chemotherapy (chemotherapy and/ or chemoradiation) if recurrence ≥ 6 months after last dose of chemo </a:t>
              </a:r>
            </a:p>
            <a:p>
              <a:pPr marL="171434" marR="0" lvl="0" indent="-171434" algn="l" defTabSz="457155" rtl="0" eaLnBrk="1" fontAlgn="auto" latinLnBrk="0" hangingPunct="1">
                <a:lnSpc>
                  <a:spcPct val="90000"/>
                </a:lnSpc>
                <a:spcBef>
                  <a:spcPts val="0"/>
                </a:spcBef>
                <a:spcAft>
                  <a:spcPts val="452"/>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No prior exposure to ADCs or ICIs</a:t>
              </a:r>
            </a:p>
            <a:p>
              <a:pPr marL="171434" marR="0" lvl="0" indent="-171434" algn="l" defTabSz="457155" rtl="0" eaLnBrk="1" fontAlgn="auto" latinLnBrk="0" hangingPunct="1">
                <a:lnSpc>
                  <a:spcPct val="90000"/>
                </a:lnSpc>
                <a:spcBef>
                  <a:spcPts val="0"/>
                </a:spcBef>
                <a:spcAft>
                  <a:spcPts val="452"/>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ECOG PS 0 or 1</a:t>
              </a:r>
            </a:p>
            <a:p>
              <a:pPr marL="171434" marR="0" lvl="0" indent="-171434" algn="l" defTabSz="457155" rtl="0" eaLnBrk="1" fontAlgn="auto" latinLnBrk="0" hangingPunct="1">
                <a:lnSpc>
                  <a:spcPct val="90000"/>
                </a:lnSpc>
                <a:spcBef>
                  <a:spcPts val="0"/>
                </a:spcBef>
                <a:spcAft>
                  <a:spcPts val="452"/>
                </a:spcAft>
                <a:buClr>
                  <a:srgbClr val="3F4444"/>
                </a:buClr>
                <a:buSzPct val="100000"/>
                <a:buFont typeface="Arial" panose="020B0604020202020204" pitchFamily="34" charset="0"/>
                <a:buChar char="•"/>
                <a:tabLst/>
                <a:defRPr/>
              </a:pPr>
              <a:endPar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endParaRPr>
            </a:p>
          </p:txBody>
        </p:sp>
      </p:grpSp>
      <p:grpSp>
        <p:nvGrpSpPr>
          <p:cNvPr id="9" name="Group 8">
            <a:extLst>
              <a:ext uri="{FF2B5EF4-FFF2-40B4-BE49-F238E27FC236}">
                <a16:creationId xmlns:a16="http://schemas.microsoft.com/office/drawing/2014/main" id="{D3E693BB-1871-CDA9-6426-5A3A97B165C5}"/>
              </a:ext>
            </a:extLst>
          </p:cNvPr>
          <p:cNvGrpSpPr/>
          <p:nvPr/>
        </p:nvGrpSpPr>
        <p:grpSpPr>
          <a:xfrm>
            <a:off x="9239805" y="1200368"/>
            <a:ext cx="2326748" cy="3619229"/>
            <a:chOff x="9136184" y="2183799"/>
            <a:chExt cx="2701553" cy="3284463"/>
          </a:xfrm>
        </p:grpSpPr>
        <p:sp>
          <p:nvSpPr>
            <p:cNvPr id="10" name="Rectangle 9">
              <a:extLst>
                <a:ext uri="{FF2B5EF4-FFF2-40B4-BE49-F238E27FC236}">
                  <a16:creationId xmlns:a16="http://schemas.microsoft.com/office/drawing/2014/main" id="{99A32EFF-9FDB-F3C0-ABF9-EB476788E856}"/>
                </a:ext>
              </a:extLst>
            </p:cNvPr>
            <p:cNvSpPr/>
            <p:nvPr/>
          </p:nvSpPr>
          <p:spPr>
            <a:xfrm>
              <a:off x="9136184" y="2183799"/>
              <a:ext cx="2701553" cy="358101"/>
            </a:xfrm>
            <a:prstGeom prst="rect">
              <a:avLst/>
            </a:prstGeom>
            <a:solidFill>
              <a:srgbClr val="003865"/>
            </a:solidFill>
            <a:ln w="6350" cap="flat" cmpd="sng" algn="ctr">
              <a:solidFill>
                <a:srgbClr val="000000"/>
              </a:solidFill>
              <a:prstDash val="solid"/>
              <a:miter lim="800000"/>
            </a:ln>
            <a:effectLst/>
          </p:spPr>
          <p:txBody>
            <a:bodyPr rtlCol="0" anchor="ctr"/>
            <a:lstStyle/>
            <a:p>
              <a:pPr marL="0" marR="0" lvl="0" indent="0" algn="ctr" defTabSz="342858" rtl="0" eaLnBrk="1" fontAlgn="auto" latinLnBrk="0" hangingPunct="1">
                <a:lnSpc>
                  <a:spcPct val="100000"/>
                </a:lnSpc>
                <a:spcBef>
                  <a:spcPts val="0"/>
                </a:spcBef>
                <a:spcAft>
                  <a:spcPts val="0"/>
                </a:spcAft>
                <a:buClrTx/>
                <a:buSzTx/>
                <a:buFontTx/>
                <a:buNone/>
                <a:tabLst/>
                <a:defRPr/>
              </a:pPr>
              <a:r>
                <a:rPr kumimoji="0" lang="en-US" sz="1467" b="1" i="0" u="none" strike="noStrike" kern="0" cap="none" spc="0" normalizeH="0" baseline="0" noProof="0" dirty="0">
                  <a:ln>
                    <a:noFill/>
                  </a:ln>
                  <a:solidFill>
                    <a:srgbClr val="FFFFFF"/>
                  </a:solidFill>
                  <a:effectLst/>
                  <a:uLnTx/>
                  <a:uFillTx/>
                  <a:latin typeface="Arial"/>
                  <a:ea typeface="+mn-ea"/>
                  <a:cs typeface="Arial" panose="020B0604020202020204" pitchFamily="34" charset="0"/>
                </a:rPr>
                <a:t>Endpoints</a:t>
              </a:r>
            </a:p>
          </p:txBody>
        </p:sp>
        <p:sp>
          <p:nvSpPr>
            <p:cNvPr id="11" name="Rectangle 10">
              <a:extLst>
                <a:ext uri="{FF2B5EF4-FFF2-40B4-BE49-F238E27FC236}">
                  <a16:creationId xmlns:a16="http://schemas.microsoft.com/office/drawing/2014/main" id="{C5DB540E-78B7-0426-94CF-00D3979A2667}"/>
                </a:ext>
              </a:extLst>
            </p:cNvPr>
            <p:cNvSpPr/>
            <p:nvPr/>
          </p:nvSpPr>
          <p:spPr>
            <a:xfrm>
              <a:off x="9136184" y="2592259"/>
              <a:ext cx="2689882" cy="2876003"/>
            </a:xfrm>
            <a:prstGeom prst="rect">
              <a:avLst/>
            </a:prstGeom>
            <a:ln>
              <a:solidFill>
                <a:srgbClr val="000000"/>
              </a:solidFill>
            </a:ln>
          </p:spPr>
          <p:txBody>
            <a:bodyPr wrap="square" anchor="t">
              <a:spAutoFit/>
            </a:bodyPr>
            <a:lstStyle/>
            <a:p>
              <a:pPr marL="0" marR="0" lvl="0" indent="0" algn="l" defTabSz="514272" rtl="0" eaLnBrk="1" fontAlgn="auto" latinLnBrk="0" hangingPunct="1">
                <a:lnSpc>
                  <a:spcPct val="100000"/>
                </a:lnSpc>
                <a:spcBef>
                  <a:spcPts val="452"/>
                </a:spcBef>
                <a:spcAft>
                  <a:spcPts val="0"/>
                </a:spcAft>
                <a:buClrTx/>
                <a:buSzTx/>
                <a:buFontTx/>
                <a:buNone/>
                <a:tabLst/>
                <a:defRPr/>
              </a:pPr>
              <a:r>
                <a:rPr kumimoji="0" lang="en-US" sz="1333" b="1" i="0" u="none" strike="noStrike" kern="0" cap="none" spc="0" normalizeH="0" baseline="0" noProof="0" dirty="0">
                  <a:ln>
                    <a:noFill/>
                  </a:ln>
                  <a:solidFill>
                    <a:srgbClr val="3F4444"/>
                  </a:solidFill>
                  <a:effectLst/>
                  <a:uLnTx/>
                  <a:uFillTx/>
                  <a:latin typeface="Arial"/>
                  <a:ea typeface="+mn-ea"/>
                  <a:cs typeface="Arial" panose="020B0604020202020204" pitchFamily="34" charset="0"/>
                </a:rPr>
                <a:t>Primary</a:t>
              </a: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 </a:t>
              </a:r>
            </a:p>
            <a:p>
              <a:pPr marL="160476" marR="0" lvl="0" indent="-160476"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PFS (BICR) in ITT</a:t>
              </a:r>
              <a:endParaRPr kumimoji="0" lang="en-US" sz="1333" b="1" i="0" u="none" strike="noStrike" kern="0" cap="none" spc="0" normalizeH="0" baseline="0" noProof="0" dirty="0">
                <a:ln>
                  <a:noFill/>
                </a:ln>
                <a:solidFill>
                  <a:srgbClr val="3F4444"/>
                </a:solidFill>
                <a:effectLst/>
                <a:uLnTx/>
                <a:uFillTx/>
                <a:latin typeface="Arial"/>
                <a:ea typeface="+mn-ea"/>
                <a:cs typeface="Arial" panose="020B0604020202020204" pitchFamily="34" charset="0"/>
              </a:endParaRPr>
            </a:p>
            <a:p>
              <a:pPr marL="0" marR="0" lvl="0" indent="0" algn="l" defTabSz="514272"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3F4444"/>
                  </a:solidFill>
                  <a:effectLst/>
                  <a:uLnTx/>
                  <a:uFillTx/>
                  <a:latin typeface="Arial"/>
                  <a:ea typeface="+mn-ea"/>
                  <a:cs typeface="Arial" panose="020B0604020202020204" pitchFamily="34" charset="0"/>
                </a:rPr>
                <a:t>Secondary</a:t>
              </a: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a:t>
              </a:r>
            </a:p>
            <a:p>
              <a:pPr marL="173810" marR="0" lvl="0" indent="-17381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OS </a:t>
              </a:r>
            </a:p>
            <a:p>
              <a:pPr marL="173810" marR="0" lvl="0" indent="-17381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PFS (INV)</a:t>
              </a:r>
            </a:p>
            <a:p>
              <a:pPr marL="173810" marR="0" lvl="0" indent="-17381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33" b="0" i="0" u="none" strike="noStrike" kern="0" cap="none" spc="0" normalizeH="0" baseline="0" noProof="0">
                  <a:ln>
                    <a:noFill/>
                  </a:ln>
                  <a:solidFill>
                    <a:srgbClr val="3F4444"/>
                  </a:solidFill>
                  <a:effectLst/>
                  <a:uLnTx/>
                  <a:uFillTx/>
                  <a:latin typeface="Arial"/>
                  <a:ea typeface="+mn-ea"/>
                  <a:cs typeface="Arial" panose="020B0604020202020204" pitchFamily="34" charset="0"/>
                </a:rPr>
                <a:t>PFS2</a:t>
              </a:r>
              <a:endPar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endParaRPr>
            </a:p>
            <a:p>
              <a:pPr marL="173810" marR="0" lvl="0" indent="-17381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ORR by BICR </a:t>
              </a:r>
              <a:r>
                <a:rPr kumimoji="0" lang="en-US" sz="1333" b="0" i="0" u="none" strike="noStrike" kern="0" cap="none" spc="0" normalizeH="0" baseline="0" noProof="0">
                  <a:ln>
                    <a:noFill/>
                  </a:ln>
                  <a:solidFill>
                    <a:srgbClr val="3F4444"/>
                  </a:solidFill>
                  <a:effectLst/>
                  <a:uLnTx/>
                  <a:uFillTx/>
                  <a:latin typeface="Arial"/>
                  <a:ea typeface="+mn-ea"/>
                  <a:cs typeface="Arial" panose="020B0604020202020204" pitchFamily="34" charset="0"/>
                </a:rPr>
                <a:t>and INV</a:t>
              </a:r>
            </a:p>
            <a:p>
              <a:pPr marL="173810" marR="0" lvl="0" indent="-17381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33" b="0" i="0" u="none" strike="noStrike" kern="0" cap="none" spc="0" normalizeH="0" baseline="0" noProof="0">
                  <a:ln>
                    <a:noFill/>
                  </a:ln>
                  <a:solidFill>
                    <a:srgbClr val="3F4444"/>
                  </a:solidFill>
                  <a:effectLst/>
                  <a:uLnTx/>
                  <a:uFillTx/>
                  <a:latin typeface="Arial"/>
                  <a:ea typeface="+mn-ea"/>
                  <a:cs typeface="Arial" panose="020B0604020202020204" pitchFamily="34" charset="0"/>
                </a:rPr>
                <a:t>DoR</a:t>
              </a:r>
              <a:endPar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endParaRPr>
            </a:p>
            <a:p>
              <a:pPr marL="173810" marR="0" lvl="0" indent="-17381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HRQoL (PRO)</a:t>
              </a:r>
            </a:p>
            <a:p>
              <a:pPr marL="173810" marR="0" lvl="0" indent="-17381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Safety and tolerability</a:t>
              </a:r>
            </a:p>
            <a:p>
              <a:pPr marL="173810" marR="0" lvl="0" indent="-17381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rPr>
                <a:t>Pharmacokinetics and immunogenicity</a:t>
              </a:r>
            </a:p>
            <a:p>
              <a:pPr marL="0" marR="0" lvl="0" indent="0" algn="l" defTabSz="514272" rtl="0" eaLnBrk="1" fontAlgn="auto" latinLnBrk="0" hangingPunct="1">
                <a:lnSpc>
                  <a:spcPct val="100000"/>
                </a:lnSpc>
                <a:spcBef>
                  <a:spcPts val="0"/>
                </a:spcBef>
                <a:spcAft>
                  <a:spcPts val="0"/>
                </a:spcAft>
                <a:buClr>
                  <a:srgbClr val="3F4444"/>
                </a:buClr>
                <a:buSzPct val="100000"/>
                <a:buFontTx/>
                <a:buNone/>
                <a:tabLst/>
                <a:defRPr/>
              </a:pPr>
              <a:endPar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endParaRPr>
            </a:p>
            <a:p>
              <a:pPr marL="0" marR="0" lvl="0" indent="0" algn="l" defTabSz="514272" rtl="0" eaLnBrk="1" fontAlgn="auto" latinLnBrk="0" hangingPunct="1">
                <a:lnSpc>
                  <a:spcPct val="100000"/>
                </a:lnSpc>
                <a:spcBef>
                  <a:spcPts val="0"/>
                </a:spcBef>
                <a:spcAft>
                  <a:spcPts val="0"/>
                </a:spcAft>
                <a:buClr>
                  <a:srgbClr val="3F4444"/>
                </a:buClr>
                <a:buSzPct val="100000"/>
                <a:buFontTx/>
                <a:buNone/>
                <a:tabLst/>
                <a:defRPr/>
              </a:pPr>
              <a:endParaRPr kumimoji="0" lang="en-US" sz="1333" b="0" i="0" u="none" strike="noStrike" kern="0" cap="none" spc="0" normalizeH="0" baseline="0" noProof="0" dirty="0">
                <a:ln>
                  <a:noFill/>
                </a:ln>
                <a:solidFill>
                  <a:srgbClr val="3F4444"/>
                </a:solidFill>
                <a:effectLst/>
                <a:uLnTx/>
                <a:uFillTx/>
                <a:latin typeface="Arial"/>
                <a:ea typeface="+mn-ea"/>
                <a:cs typeface="Arial" panose="020B0604020202020204" pitchFamily="34" charset="0"/>
              </a:endParaRPr>
            </a:p>
            <a:p>
              <a:pPr marL="0" marR="0" lvl="0" indent="0" algn="l" defTabSz="514272"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3F4444"/>
                  </a:solidFill>
                  <a:effectLst/>
                  <a:uLnTx/>
                  <a:uFillTx/>
                  <a:latin typeface="Arial"/>
                  <a:ea typeface="+mn-ea"/>
                  <a:cs typeface="Arial" panose="020B0604020202020204" pitchFamily="34" charset="0"/>
                </a:rPr>
                <a:t>Futility analysis at 40% IF</a:t>
              </a:r>
            </a:p>
          </p:txBody>
        </p:sp>
      </p:grpSp>
      <p:sp>
        <p:nvSpPr>
          <p:cNvPr id="12" name="TextBox 11">
            <a:extLst>
              <a:ext uri="{FF2B5EF4-FFF2-40B4-BE49-F238E27FC236}">
                <a16:creationId xmlns:a16="http://schemas.microsoft.com/office/drawing/2014/main" id="{8664E231-B1E2-1781-831E-1948C088C2CF}"/>
              </a:ext>
            </a:extLst>
          </p:cNvPr>
          <p:cNvSpPr txBox="1"/>
          <p:nvPr/>
        </p:nvSpPr>
        <p:spPr>
          <a:xfrm>
            <a:off x="3903406" y="2305835"/>
            <a:ext cx="932718" cy="338554"/>
          </a:xfrm>
          <a:prstGeom prst="rect">
            <a:avLst/>
          </a:prstGeom>
          <a:noFill/>
        </p:spPr>
        <p:txBody>
          <a:bodyPr wrap="square" lIns="121920" tIns="60960" rIns="121920" bIns="60960" rtlCol="0" anchor="t">
            <a:spAutoFit/>
          </a:bodyPr>
          <a:lstStyle>
            <a:defPPr>
              <a:defRPr lang="en-US"/>
            </a:defPPr>
            <a:lvl1pPr algn="ctr" defTabSz="342884">
              <a:defRPr sz="1400" b="1">
                <a:latin typeface="Arial"/>
                <a:cs typeface="Arial"/>
              </a:defRPr>
            </a:lvl1pPr>
            <a:lvl2pPr defTabSz="457200"/>
            <a:lvl3pPr defTabSz="457200"/>
            <a:lvl4pPr defTabSz="457200"/>
            <a:lvl5pPr defTabSz="457200"/>
            <a:lvl6pPr defTabSz="457200"/>
            <a:lvl7pPr defTabSz="457200"/>
            <a:lvl8pPr defTabSz="457200"/>
            <a:lvl9pPr defTabSz="457200"/>
          </a:lstStyle>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US" sz="1400" b="0" i="0" u="none" strike="noStrike" kern="0" cap="none" spc="0" normalizeH="0" baseline="0" noProof="0" dirty="0">
                <a:ln>
                  <a:noFill/>
                </a:ln>
                <a:solidFill>
                  <a:srgbClr val="3F4444"/>
                </a:solidFill>
                <a:effectLst/>
                <a:uLnTx/>
                <a:uFillTx/>
                <a:latin typeface="Arial"/>
                <a:ea typeface="+mn-ea"/>
                <a:cs typeface="Arial"/>
              </a:rPr>
              <a:t>N = 600</a:t>
            </a:r>
          </a:p>
        </p:txBody>
      </p:sp>
      <p:cxnSp>
        <p:nvCxnSpPr>
          <p:cNvPr id="15" name="Connector: Elbow 14">
            <a:extLst>
              <a:ext uri="{FF2B5EF4-FFF2-40B4-BE49-F238E27FC236}">
                <a16:creationId xmlns:a16="http://schemas.microsoft.com/office/drawing/2014/main" id="{E0094E0D-1FD7-99A6-32E1-2695B4D3D33F}"/>
              </a:ext>
            </a:extLst>
          </p:cNvPr>
          <p:cNvCxnSpPr>
            <a:cxnSpLocks/>
            <a:endCxn id="17" idx="1"/>
          </p:cNvCxnSpPr>
          <p:nvPr/>
        </p:nvCxnSpPr>
        <p:spPr>
          <a:xfrm rot="16200000" flipH="1">
            <a:off x="4761966" y="2941750"/>
            <a:ext cx="900247" cy="659783"/>
          </a:xfrm>
          <a:prstGeom prst="bentConnector2">
            <a:avLst/>
          </a:prstGeom>
          <a:noFill/>
          <a:ln w="38100" cap="flat" cmpd="sng" algn="ctr">
            <a:solidFill>
              <a:srgbClr val="000000"/>
            </a:solidFill>
            <a:prstDash val="solid"/>
            <a:miter lim="800000"/>
            <a:tailEnd type="triangle"/>
          </a:ln>
          <a:effectLst/>
        </p:spPr>
      </p:cxnSp>
      <p:sp>
        <p:nvSpPr>
          <p:cNvPr id="19" name="Rounded Rectangle 50">
            <a:extLst>
              <a:ext uri="{FF2B5EF4-FFF2-40B4-BE49-F238E27FC236}">
                <a16:creationId xmlns:a16="http://schemas.microsoft.com/office/drawing/2014/main" id="{7D3BDB4B-1598-F1FC-FFD3-5EC3EE01929C}"/>
              </a:ext>
            </a:extLst>
          </p:cNvPr>
          <p:cNvSpPr/>
          <p:nvPr/>
        </p:nvSpPr>
        <p:spPr>
          <a:xfrm>
            <a:off x="5528572" y="1780937"/>
            <a:ext cx="3409413" cy="650368"/>
          </a:xfrm>
          <a:prstGeom prst="roundRect">
            <a:avLst/>
          </a:prstGeom>
          <a:solidFill>
            <a:srgbClr val="003865"/>
          </a:solidFill>
          <a:ln w="25400" cap="flat" cmpd="sng" algn="ctr">
            <a:solidFill>
              <a:srgbClr val="003865"/>
            </a:solidFill>
            <a:prstDash val="solid"/>
          </a:ln>
          <a:effectLst/>
        </p:spPr>
        <p:txBody>
          <a:bodyPr lIns="121920" tIns="60960" rIns="121920" bIns="6096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25713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Tahoma"/>
                <a:cs typeface="Arial"/>
              </a:rPr>
              <a:t>A: T-DXd 5.4 mg/kg + </a:t>
            </a:r>
            <a:br>
              <a:rPr kumimoji="0" lang="en-US" sz="1400" b="1" i="0" u="none" strike="noStrike" kern="0" cap="none" spc="0" normalizeH="0" baseline="0" noProof="0" dirty="0">
                <a:ln>
                  <a:noFill/>
                </a:ln>
                <a:solidFill>
                  <a:srgbClr val="FFFFFF"/>
                </a:solidFill>
                <a:effectLst/>
                <a:uLnTx/>
                <a:uFillTx/>
                <a:latin typeface="Arial"/>
                <a:ea typeface="Tahoma"/>
                <a:cs typeface="Arial"/>
              </a:rPr>
            </a:br>
            <a:r>
              <a:rPr kumimoji="0" lang="en-US" sz="1400" b="1" i="0" u="none" strike="noStrike" kern="0" cap="none" spc="0" normalizeH="0" baseline="0" noProof="0" dirty="0">
                <a:ln>
                  <a:noFill/>
                </a:ln>
                <a:solidFill>
                  <a:srgbClr val="FFFFFF"/>
                </a:solidFill>
                <a:effectLst/>
                <a:uLnTx/>
                <a:uFillTx/>
                <a:latin typeface="Arial"/>
                <a:ea typeface="Tahoma"/>
                <a:cs typeface="Arial"/>
              </a:rPr>
              <a:t>Rilvegostomig 750mg Q3W</a:t>
            </a:r>
            <a:r>
              <a:rPr kumimoji="0" lang="en-US" sz="1400" b="1" i="0" u="none" strike="noStrike" kern="0" cap="none" spc="0" normalizeH="0" baseline="30000" noProof="0" dirty="0">
                <a:ln>
                  <a:noFill/>
                </a:ln>
                <a:solidFill>
                  <a:srgbClr val="FFFFFF"/>
                </a:solidFill>
                <a:effectLst/>
                <a:uLnTx/>
                <a:uFillTx/>
                <a:latin typeface="Arial"/>
                <a:ea typeface="Tahoma"/>
                <a:cs typeface="Arial"/>
              </a:rPr>
              <a:t>a</a:t>
            </a:r>
          </a:p>
        </p:txBody>
      </p:sp>
      <p:sp>
        <p:nvSpPr>
          <p:cNvPr id="20" name="Rounded Rectangle 50">
            <a:extLst>
              <a:ext uri="{FF2B5EF4-FFF2-40B4-BE49-F238E27FC236}">
                <a16:creationId xmlns:a16="http://schemas.microsoft.com/office/drawing/2014/main" id="{326506A0-9389-D596-7ACF-4CA11B696B66}"/>
              </a:ext>
            </a:extLst>
          </p:cNvPr>
          <p:cNvSpPr/>
          <p:nvPr/>
        </p:nvSpPr>
        <p:spPr>
          <a:xfrm>
            <a:off x="5535482" y="2621074"/>
            <a:ext cx="3409413" cy="650368"/>
          </a:xfrm>
          <a:prstGeom prst="roundRect">
            <a:avLst/>
          </a:prstGeom>
          <a:solidFill>
            <a:srgbClr val="003865"/>
          </a:solidFill>
          <a:ln w="25400" cap="flat" cmpd="sng" algn="ctr">
            <a:solidFill>
              <a:srgbClr val="003865"/>
            </a:solidFill>
            <a:prstDash val="solid"/>
          </a:ln>
          <a:effectLst/>
        </p:spPr>
        <p:txBody>
          <a:bodyPr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25713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B: T-DXd 5.4 mg/kg + Pembrolizumab 200mg Q3W</a:t>
            </a:r>
            <a:r>
              <a:rPr kumimoji="0" lang="en-US" sz="1400" b="1" i="0" u="none" strike="noStrike" kern="0" cap="none" spc="0" normalizeH="0" baseline="3000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a</a:t>
            </a:r>
            <a:r>
              <a:rPr kumimoji="0" lang="en-US" sz="1400" b="1" i="0" u="none" strike="noStrike" kern="0" cap="none" spc="0" normalizeH="0" baseline="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 </a:t>
            </a:r>
          </a:p>
        </p:txBody>
      </p:sp>
      <p:cxnSp>
        <p:nvCxnSpPr>
          <p:cNvPr id="21" name="Connector: Elbow 20">
            <a:extLst>
              <a:ext uri="{FF2B5EF4-FFF2-40B4-BE49-F238E27FC236}">
                <a16:creationId xmlns:a16="http://schemas.microsoft.com/office/drawing/2014/main" id="{B30BC798-E56B-0A75-CE8B-BF8F918B14DE}"/>
              </a:ext>
            </a:extLst>
          </p:cNvPr>
          <p:cNvCxnSpPr>
            <a:cxnSpLocks/>
          </p:cNvCxnSpPr>
          <p:nvPr/>
        </p:nvCxnSpPr>
        <p:spPr>
          <a:xfrm flipV="1">
            <a:off x="4856110" y="2104768"/>
            <a:ext cx="659783" cy="553836"/>
          </a:xfrm>
          <a:prstGeom prst="bentConnector3">
            <a:avLst>
              <a:gd name="adj1" fmla="val 1570"/>
            </a:avLst>
          </a:prstGeom>
          <a:noFill/>
          <a:ln w="38100" cap="flat" cmpd="sng" algn="ctr">
            <a:solidFill>
              <a:srgbClr val="000000"/>
            </a:solidFill>
            <a:prstDash val="solid"/>
            <a:miter lim="800000"/>
            <a:tailEnd type="triangle"/>
          </a:ln>
          <a:effectLst/>
        </p:spPr>
      </p:cxnSp>
      <p:cxnSp>
        <p:nvCxnSpPr>
          <p:cNvPr id="22" name="Connector: Elbow 21">
            <a:extLst>
              <a:ext uri="{FF2B5EF4-FFF2-40B4-BE49-F238E27FC236}">
                <a16:creationId xmlns:a16="http://schemas.microsoft.com/office/drawing/2014/main" id="{E047E3F7-DFC5-68CF-C51B-7D7F817FF71F}"/>
              </a:ext>
            </a:extLst>
          </p:cNvPr>
          <p:cNvCxnSpPr>
            <a:cxnSpLocks/>
          </p:cNvCxnSpPr>
          <p:nvPr/>
        </p:nvCxnSpPr>
        <p:spPr>
          <a:xfrm rot="16200000" flipH="1">
            <a:off x="5135065" y="2521800"/>
            <a:ext cx="141385" cy="672413"/>
          </a:xfrm>
          <a:prstGeom prst="bentConnector2">
            <a:avLst/>
          </a:prstGeom>
          <a:noFill/>
          <a:ln w="38100" cap="flat" cmpd="sng" algn="ctr">
            <a:solidFill>
              <a:srgbClr val="000000"/>
            </a:solidFill>
            <a:prstDash val="solid"/>
            <a:miter lim="800000"/>
            <a:tailEnd type="triangle"/>
          </a:ln>
          <a:effectLst/>
        </p:spPr>
      </p:cxnSp>
      <p:sp>
        <p:nvSpPr>
          <p:cNvPr id="24" name="Oval 23">
            <a:extLst>
              <a:ext uri="{FF2B5EF4-FFF2-40B4-BE49-F238E27FC236}">
                <a16:creationId xmlns:a16="http://schemas.microsoft.com/office/drawing/2014/main" id="{8526D473-55B2-4697-1C65-8EED2CE2882A}"/>
              </a:ext>
            </a:extLst>
          </p:cNvPr>
          <p:cNvSpPr/>
          <p:nvPr/>
        </p:nvSpPr>
        <p:spPr>
          <a:xfrm>
            <a:off x="4531704" y="2602167"/>
            <a:ext cx="659783" cy="611720"/>
          </a:xfrm>
          <a:prstGeom prst="ellipse">
            <a:avLst/>
          </a:prstGeom>
          <a:solidFill>
            <a:srgbClr val="FF0000"/>
          </a:solidFill>
          <a:ln w="19050" cap="flat" cmpd="sng" algn="ctr">
            <a:solidFill>
              <a:srgbClr val="FFFF00"/>
            </a:solidFill>
            <a:prstDash val="solid"/>
            <a:miter lim="800000"/>
          </a:ln>
          <a:effectLst/>
        </p:spPr>
        <p:txBody>
          <a:bodyPr rtlCol="0" anchor="ctr"/>
          <a:lstStyle/>
          <a:p>
            <a:pPr marL="0" marR="0" lvl="0" indent="0" algn="ctr" defTabSz="457085"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000000"/>
                </a:solidFill>
                <a:effectLst/>
                <a:uLnTx/>
                <a:uFillTx/>
                <a:latin typeface="Arial"/>
                <a:ea typeface="+mn-ea"/>
                <a:cs typeface="+mn-cs"/>
              </a:rPr>
              <a:t>R</a:t>
            </a:r>
          </a:p>
          <a:p>
            <a:pPr marL="0" marR="0" lvl="0" indent="0" algn="ctr" defTabSz="457085" rtl="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dirty="0">
                <a:ln>
                  <a:noFill/>
                </a:ln>
                <a:solidFill>
                  <a:srgbClr val="000000"/>
                </a:solidFill>
                <a:effectLst/>
                <a:uLnTx/>
                <a:uFillTx/>
                <a:latin typeface="Arial"/>
                <a:ea typeface="+mn-ea"/>
                <a:cs typeface="+mn-cs"/>
              </a:rPr>
              <a:t>1:1:1</a:t>
            </a:r>
          </a:p>
        </p:txBody>
      </p:sp>
      <p:sp>
        <p:nvSpPr>
          <p:cNvPr id="17" name="Rounded Rectangle 50">
            <a:extLst>
              <a:ext uri="{FF2B5EF4-FFF2-40B4-BE49-F238E27FC236}">
                <a16:creationId xmlns:a16="http://schemas.microsoft.com/office/drawing/2014/main" id="{DDA4FA72-B313-3B09-A44E-937E64D18E29}"/>
              </a:ext>
            </a:extLst>
          </p:cNvPr>
          <p:cNvSpPr/>
          <p:nvPr/>
        </p:nvSpPr>
        <p:spPr>
          <a:xfrm>
            <a:off x="5541981" y="3396581"/>
            <a:ext cx="3409417" cy="650368"/>
          </a:xfrm>
          <a:prstGeom prst="roundRect">
            <a:avLst/>
          </a:prstGeom>
          <a:solidFill>
            <a:schemeClr val="bg2">
              <a:lumMod val="75000"/>
            </a:schemeClr>
          </a:solidFill>
          <a:ln w="25400" cap="flat" cmpd="sng" algn="ctr">
            <a:solidFill>
              <a:schemeClr val="bg2">
                <a:lumMod val="50000"/>
              </a:schemeClr>
            </a:solidFill>
            <a:prstDash val="solid"/>
          </a:ln>
          <a:effectLst/>
        </p:spPr>
        <p:txBody>
          <a:bodyPr lIns="162560" tIns="81280" rIns="162560" bIns="8128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257138"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a:ea typeface="Tahoma"/>
                <a:cs typeface="Arial"/>
              </a:rPr>
              <a:t>C: Carboplatin/Paclitaxel + Pembrolizumab</a:t>
            </a:r>
            <a:r>
              <a:rPr kumimoji="0" lang="en-US" sz="1400" b="1" i="0" u="none" strike="noStrike" kern="0" cap="none" spc="0" normalizeH="0" baseline="30000" noProof="0" dirty="0">
                <a:ln>
                  <a:noFill/>
                </a:ln>
                <a:solidFill>
                  <a:srgbClr val="FFFFFF"/>
                </a:solidFill>
                <a:effectLst/>
                <a:uLnTx/>
                <a:uFillTx/>
                <a:latin typeface="Arial" panose="020B0604020202020204" pitchFamily="34" charset="0"/>
                <a:ea typeface="Tahoma" panose="020B0604030504040204" pitchFamily="34" charset="0"/>
                <a:cs typeface="Arial" panose="020B0604020202020204" pitchFamily="34" charset="0"/>
              </a:rPr>
              <a:t>a,</a:t>
            </a:r>
            <a:r>
              <a:rPr kumimoji="0" lang="en-US" sz="1400" b="1" i="0" u="none" strike="noStrike" kern="0" cap="none" spc="0" normalizeH="0" baseline="30000" noProof="0" dirty="0">
                <a:ln>
                  <a:noFill/>
                </a:ln>
                <a:solidFill>
                  <a:srgbClr val="FFFFFF"/>
                </a:solidFill>
                <a:effectLst/>
                <a:uLnTx/>
                <a:uFillTx/>
                <a:latin typeface="Arial"/>
                <a:ea typeface="Tahoma"/>
                <a:cs typeface="Arial"/>
              </a:rPr>
              <a:t>b</a:t>
            </a:r>
          </a:p>
        </p:txBody>
      </p:sp>
      <p:sp>
        <p:nvSpPr>
          <p:cNvPr id="18" name="TextBox 17">
            <a:extLst>
              <a:ext uri="{FF2B5EF4-FFF2-40B4-BE49-F238E27FC236}">
                <a16:creationId xmlns:a16="http://schemas.microsoft.com/office/drawing/2014/main" id="{0B12A9BB-E384-1B92-BD9E-642D1A5C96ED}"/>
              </a:ext>
            </a:extLst>
          </p:cNvPr>
          <p:cNvSpPr txBox="1"/>
          <p:nvPr/>
        </p:nvSpPr>
        <p:spPr>
          <a:xfrm>
            <a:off x="5541978" y="1395682"/>
            <a:ext cx="3396023" cy="297454"/>
          </a:xfrm>
          <a:prstGeom prst="rect">
            <a:avLst/>
          </a:prstGeom>
          <a:noFill/>
        </p:spPr>
        <p:txBody>
          <a:bodyPr wrap="square" rtlCol="0">
            <a:spAutoFit/>
          </a:bodyPr>
          <a:lstStyle>
            <a:defPPr>
              <a:defRPr lang="en-US"/>
            </a:defPPr>
            <a:lvl1pPr algn="ctr" defTabSz="342884">
              <a:defRPr sz="1400" b="1">
                <a:latin typeface="Arial" panose="020B0604020202020204" pitchFamily="34" charset="0"/>
                <a:cs typeface="Arial" panose="020B0604020202020204" pitchFamily="34" charset="0"/>
              </a:defRPr>
            </a:lvl1pPr>
            <a:lvl2pPr defTabSz="457200"/>
            <a:lvl3pPr defTabSz="457200"/>
            <a:lvl4pPr defTabSz="457200"/>
            <a:lvl5pPr defTabSz="457200"/>
            <a:lvl6pPr defTabSz="457200"/>
            <a:lvl7pPr defTabSz="457200"/>
            <a:lvl8pPr defTabSz="457200"/>
            <a:lvl9pPr defTabSz="457200"/>
          </a:lstStyle>
          <a:p>
            <a:pPr marL="0" marR="0" lvl="0" indent="0" algn="ctr" defTabSz="457167" rtl="0" eaLnBrk="1" fontAlgn="auto" latinLnBrk="0" hangingPunct="1">
              <a:lnSpc>
                <a:spcPct val="100000"/>
              </a:lnSpc>
              <a:spcBef>
                <a:spcPts val="0"/>
              </a:spcBef>
              <a:spcAft>
                <a:spcPts val="0"/>
              </a:spcAft>
              <a:buClrTx/>
              <a:buSzTx/>
              <a:buFontTx/>
              <a:buNone/>
              <a:tabLst/>
              <a:defRPr/>
            </a:pPr>
            <a:r>
              <a:rPr kumimoji="0" lang="en-US" sz="1333" b="1" i="0" u="none" strike="noStrike" kern="0" cap="none" spc="0" normalizeH="0" baseline="0" noProof="0" dirty="0">
                <a:ln>
                  <a:noFill/>
                </a:ln>
                <a:solidFill>
                  <a:srgbClr val="3F4444"/>
                </a:solidFill>
                <a:effectLst/>
                <a:uLnTx/>
                <a:uFillTx/>
                <a:latin typeface="Arial" panose="020B0604020202020204" pitchFamily="34" charset="0"/>
                <a:ea typeface="+mn-ea"/>
                <a:cs typeface="Arial" panose="020B0604020202020204" pitchFamily="34" charset="0"/>
              </a:rPr>
              <a:t>IHC 3+ 25%; IHC 2+ 75% (capped)</a:t>
            </a:r>
          </a:p>
        </p:txBody>
      </p:sp>
      <p:sp>
        <p:nvSpPr>
          <p:cNvPr id="4" name="TextBox 3">
            <a:extLst>
              <a:ext uri="{FF2B5EF4-FFF2-40B4-BE49-F238E27FC236}">
                <a16:creationId xmlns:a16="http://schemas.microsoft.com/office/drawing/2014/main" id="{E8C14B0F-71C2-C02C-EE05-F9A82E4D14E7}"/>
              </a:ext>
            </a:extLst>
          </p:cNvPr>
          <p:cNvSpPr txBox="1"/>
          <p:nvPr/>
        </p:nvSpPr>
        <p:spPr>
          <a:xfrm>
            <a:off x="634163" y="4912125"/>
            <a:ext cx="227498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830051"/>
                </a:solidFill>
                <a:effectLst/>
                <a:uLnTx/>
                <a:uFillTx/>
                <a:latin typeface="Arial"/>
                <a:ea typeface="+mn-ea"/>
                <a:cs typeface="+mn-cs"/>
                <a:hlinkClick r:id="rId3" action="ppaction://hlinksldjump">
                  <a:extLst>
                    <a:ext uri="{A12FA001-AC4F-418D-AE19-62706E023703}">
                      <ahyp:hlinkClr xmlns:ahyp="http://schemas.microsoft.com/office/drawing/2018/hyperlinkcolor" val="tx"/>
                    </a:ext>
                  </a:extLst>
                </a:hlinkClick>
              </a:rPr>
              <a:t>Inclusion/exclusion criteria</a:t>
            </a:r>
            <a:endParaRPr kumimoji="0" lang="en-US" sz="1400" b="0" i="0" u="none" strike="noStrike" kern="1200" cap="none" spc="0" normalizeH="0" baseline="0" noProof="0" dirty="0">
              <a:ln>
                <a:noFill/>
              </a:ln>
              <a:solidFill>
                <a:srgbClr val="830051"/>
              </a:solidFill>
              <a:effectLst/>
              <a:uLnTx/>
              <a:uFillTx/>
              <a:latin typeface="Arial"/>
              <a:ea typeface="+mn-ea"/>
              <a:cs typeface="+mn-cs"/>
            </a:endParaRPr>
          </a:p>
        </p:txBody>
      </p:sp>
      <p:grpSp>
        <p:nvGrpSpPr>
          <p:cNvPr id="33" name="Group 32">
            <a:extLst>
              <a:ext uri="{FF2B5EF4-FFF2-40B4-BE49-F238E27FC236}">
                <a16:creationId xmlns:a16="http://schemas.microsoft.com/office/drawing/2014/main" id="{2898C2C1-5464-9F19-F131-E98A8B6E6CAC}"/>
              </a:ext>
            </a:extLst>
          </p:cNvPr>
          <p:cNvGrpSpPr/>
          <p:nvPr/>
        </p:nvGrpSpPr>
        <p:grpSpPr>
          <a:xfrm>
            <a:off x="4117855" y="3926427"/>
            <a:ext cx="2489104" cy="1294542"/>
            <a:chOff x="4117855" y="3804194"/>
            <a:chExt cx="2489104" cy="1294542"/>
          </a:xfrm>
        </p:grpSpPr>
        <p:sp>
          <p:nvSpPr>
            <p:cNvPr id="23" name="TextBox 22">
              <a:extLst>
                <a:ext uri="{FF2B5EF4-FFF2-40B4-BE49-F238E27FC236}">
                  <a16:creationId xmlns:a16="http://schemas.microsoft.com/office/drawing/2014/main" id="{A4FD4E23-E2BC-29A4-F42F-AB81D681A8B0}"/>
                </a:ext>
              </a:extLst>
            </p:cNvPr>
            <p:cNvSpPr txBox="1"/>
            <p:nvPr/>
          </p:nvSpPr>
          <p:spPr>
            <a:xfrm>
              <a:off x="4117855" y="4198490"/>
              <a:ext cx="2489104" cy="900246"/>
            </a:xfrm>
            <a:prstGeom prst="rect">
              <a:avLst/>
            </a:prstGeom>
            <a:solidFill>
              <a:schemeClr val="bg1">
                <a:lumMod val="95000"/>
              </a:schemeClr>
            </a:solidFill>
            <a:ln w="9525">
              <a:solidFill>
                <a:srgbClr val="3F4444"/>
              </a:solidFill>
            </a:ln>
          </p:spPr>
          <p:txBody>
            <a:bodyPr wrap="square" lIns="121920" tIns="60960" rIns="121920" bIns="60960" rtlCol="0" anchor="t">
              <a:spAutoFit/>
            </a:bodyPr>
            <a:lstStyle>
              <a:defPPr>
                <a:defRPr lang="en-US"/>
              </a:defPPr>
              <a:lvl1pPr defTabSz="342884">
                <a:spcAft>
                  <a:spcPts val="200"/>
                </a:spcAft>
                <a:defRPr sz="1200">
                  <a:latin typeface="Arial"/>
                  <a:cs typeface="Arial"/>
                </a:defRPr>
              </a:lvl1pPr>
              <a:lvl2pPr defTabSz="457200"/>
              <a:lvl3pPr defTabSz="457200"/>
              <a:lvl4pPr defTabSz="457200"/>
              <a:lvl5pPr defTabSz="457200"/>
              <a:lvl6pPr defTabSz="457200"/>
              <a:lvl7pPr defTabSz="457200"/>
              <a:lvl8pPr defTabSz="457200"/>
              <a:lvl9pPr defTabSz="457200"/>
            </a:lstStyle>
            <a:p>
              <a:pPr marL="0" marR="0" lvl="0" indent="0" algn="l" defTabSz="457167" rtl="0" eaLnBrk="1" fontAlgn="auto" latinLnBrk="0" hangingPunct="1">
                <a:lnSpc>
                  <a:spcPct val="100000"/>
                </a:lnSpc>
                <a:spcBef>
                  <a:spcPts val="0"/>
                </a:spcBef>
                <a:spcAft>
                  <a:spcPts val="267"/>
                </a:spcAft>
                <a:buClrTx/>
                <a:buSzTx/>
                <a:buFontTx/>
                <a:buNone/>
                <a:tabLst/>
                <a:defRPr/>
              </a:pPr>
              <a:r>
                <a:rPr kumimoji="0" lang="en-US" sz="1200" b="1" i="0" u="none" strike="noStrike" kern="0" cap="none" spc="0" normalizeH="0" baseline="0" noProof="0" dirty="0">
                  <a:ln>
                    <a:noFill/>
                  </a:ln>
                  <a:solidFill>
                    <a:srgbClr val="3F4444"/>
                  </a:solidFill>
                  <a:effectLst/>
                  <a:uLnTx/>
                  <a:uFillTx/>
                  <a:latin typeface="Arial"/>
                  <a:ea typeface="+mn-ea"/>
                  <a:cs typeface="Arial"/>
                </a:rPr>
                <a:t>Stratification factors</a:t>
              </a:r>
              <a:r>
                <a:rPr kumimoji="0" lang="en-US" sz="1200" b="0" i="0" u="none" strike="noStrike" kern="0" cap="none" spc="0" normalizeH="0" baseline="0" noProof="0" dirty="0">
                  <a:ln>
                    <a:noFill/>
                  </a:ln>
                  <a:solidFill>
                    <a:srgbClr val="3F4444"/>
                  </a:solidFill>
                  <a:effectLst/>
                  <a:uLnTx/>
                  <a:uFillTx/>
                  <a:latin typeface="Arial"/>
                  <a:ea typeface="+mn-ea"/>
                  <a:cs typeface="Arial"/>
                </a:rPr>
                <a:t>: </a:t>
              </a:r>
            </a:p>
            <a:p>
              <a:pPr marL="171013" marR="0" lvl="0" indent="-171013" algn="l" defTabSz="457167" rtl="0" eaLnBrk="1" fontAlgn="auto" latinLnBrk="0" hangingPunct="1">
                <a:lnSpc>
                  <a:spcPct val="100000"/>
                </a:lnSpc>
                <a:spcBef>
                  <a:spcPts val="0"/>
                </a:spcBef>
                <a:spcAft>
                  <a:spcPts val="0"/>
                </a:spcAft>
                <a:buClr>
                  <a:srgbClr val="3F4444"/>
                </a:buClr>
                <a:buSzPct val="100000"/>
                <a:buFont typeface="Arial"/>
                <a:buChar char="•"/>
                <a:tabLst/>
                <a:defRPr/>
              </a:pPr>
              <a:r>
                <a:rPr kumimoji="0" lang="en-US" sz="1200" b="0" i="0" u="none" strike="noStrike" kern="0" cap="none" spc="0" normalizeH="0" baseline="0" noProof="0" dirty="0">
                  <a:ln>
                    <a:noFill/>
                  </a:ln>
                  <a:solidFill>
                    <a:srgbClr val="3F4444"/>
                  </a:solidFill>
                  <a:effectLst/>
                  <a:uLnTx/>
                  <a:uFillTx/>
                  <a:latin typeface="Arial"/>
                  <a:ea typeface="+mn-ea"/>
                  <a:cs typeface="Arial"/>
                </a:rPr>
                <a:t>HER2 IHC 3+ vs 2+ </a:t>
              </a:r>
            </a:p>
            <a:p>
              <a:pPr marL="171013" marR="0" lvl="0" indent="-171013" algn="l" defTabSz="457167" rtl="0" eaLnBrk="1" fontAlgn="auto" latinLnBrk="0" hangingPunct="1">
                <a:lnSpc>
                  <a:spcPct val="100000"/>
                </a:lnSpc>
                <a:spcBef>
                  <a:spcPts val="0"/>
                </a:spcBef>
                <a:spcAft>
                  <a:spcPts val="0"/>
                </a:spcAft>
                <a:buClr>
                  <a:srgbClr val="3F4444"/>
                </a:buClr>
                <a:buSzPct val="100000"/>
                <a:buFont typeface="Arial"/>
                <a:buChar char="•"/>
                <a:tabLst/>
                <a:defRPr/>
              </a:pPr>
              <a:r>
                <a:rPr kumimoji="0" lang="en-US" sz="1200" b="0" i="0" u="none" strike="noStrike" kern="0" cap="none" spc="0" normalizeH="0" baseline="0" noProof="0" dirty="0">
                  <a:ln>
                    <a:noFill/>
                  </a:ln>
                  <a:solidFill>
                    <a:srgbClr val="3F4444"/>
                  </a:solidFill>
                  <a:effectLst/>
                  <a:uLnTx/>
                  <a:uFillTx/>
                  <a:latin typeface="Arial"/>
                  <a:ea typeface="+mn-ea"/>
                  <a:cs typeface="Arial"/>
                </a:rPr>
                <a:t>PD-L1 TAP ≥1% vs TAP &lt;1%</a:t>
              </a:r>
            </a:p>
            <a:p>
              <a:pPr marL="171013" marR="0" lvl="0" indent="-171013" algn="l" defTabSz="457167" rtl="0" eaLnBrk="1" fontAlgn="auto" latinLnBrk="0" hangingPunct="1">
                <a:lnSpc>
                  <a:spcPct val="100000"/>
                </a:lnSpc>
                <a:spcBef>
                  <a:spcPts val="0"/>
                </a:spcBef>
                <a:spcAft>
                  <a:spcPts val="0"/>
                </a:spcAft>
                <a:buClr>
                  <a:srgbClr val="3F4444"/>
                </a:buClr>
                <a:buSzPct val="100000"/>
                <a:buFont typeface="Arial"/>
                <a:buChar char="•"/>
                <a:tabLst/>
                <a:defRPr/>
              </a:pPr>
              <a:r>
                <a:rPr kumimoji="0" lang="en-US" sz="1200" b="0" i="0" u="none" strike="noStrike" kern="0" cap="none" spc="0" normalizeH="0" baseline="0" noProof="0" dirty="0">
                  <a:ln>
                    <a:noFill/>
                  </a:ln>
                  <a:solidFill>
                    <a:srgbClr val="3F4444"/>
                  </a:solidFill>
                  <a:effectLst/>
                  <a:uLnTx/>
                  <a:uFillTx/>
                  <a:latin typeface="Arial"/>
                  <a:ea typeface="+mn-ea"/>
                  <a:cs typeface="Arial"/>
                </a:rPr>
                <a:t>Asia vs Non-Asia</a:t>
              </a:r>
            </a:p>
          </p:txBody>
        </p:sp>
        <p:grpSp>
          <p:nvGrpSpPr>
            <p:cNvPr id="32" name="Group 31">
              <a:extLst>
                <a:ext uri="{FF2B5EF4-FFF2-40B4-BE49-F238E27FC236}">
                  <a16:creationId xmlns:a16="http://schemas.microsoft.com/office/drawing/2014/main" id="{F40326B5-2290-A871-A52C-A638AE6988E2}"/>
                </a:ext>
              </a:extLst>
            </p:cNvPr>
            <p:cNvGrpSpPr/>
            <p:nvPr/>
          </p:nvGrpSpPr>
          <p:grpSpPr>
            <a:xfrm>
              <a:off x="4642024" y="3804194"/>
              <a:ext cx="462239" cy="475530"/>
              <a:chOff x="4642024" y="3804194"/>
              <a:chExt cx="462239" cy="475530"/>
            </a:xfrm>
          </p:grpSpPr>
          <p:sp>
            <p:nvSpPr>
              <p:cNvPr id="26" name="Arrow: Up 25">
                <a:extLst>
                  <a:ext uri="{FF2B5EF4-FFF2-40B4-BE49-F238E27FC236}">
                    <a16:creationId xmlns:a16="http://schemas.microsoft.com/office/drawing/2014/main" id="{07248F33-3D42-7BA2-AF00-C03B96F5249B}"/>
                  </a:ext>
                </a:extLst>
              </p:cNvPr>
              <p:cNvSpPr/>
              <p:nvPr/>
            </p:nvSpPr>
            <p:spPr>
              <a:xfrm>
                <a:off x="4642024" y="3804194"/>
                <a:ext cx="462239" cy="394296"/>
              </a:xfrm>
              <a:prstGeom prst="upArrow">
                <a:avLst>
                  <a:gd name="adj1" fmla="val 50000"/>
                  <a:gd name="adj2" fmla="val 50000"/>
                </a:avLst>
              </a:prstGeom>
              <a:solidFill>
                <a:schemeClr val="bg1">
                  <a:lumMod val="95000"/>
                </a:schemeClr>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0" name="Rectangle 29">
                <a:extLst>
                  <a:ext uri="{FF2B5EF4-FFF2-40B4-BE49-F238E27FC236}">
                    <a16:creationId xmlns:a16="http://schemas.microsoft.com/office/drawing/2014/main" id="{D78A4AE7-22AB-245B-D878-CC71EE3184EB}"/>
                  </a:ext>
                </a:extLst>
              </p:cNvPr>
              <p:cNvSpPr/>
              <p:nvPr/>
            </p:nvSpPr>
            <p:spPr>
              <a:xfrm>
                <a:off x="4763068" y="3924717"/>
                <a:ext cx="184245" cy="2920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sp>
            <p:nvSpPr>
              <p:cNvPr id="31" name="Rectangle 30">
                <a:extLst>
                  <a:ext uri="{FF2B5EF4-FFF2-40B4-BE49-F238E27FC236}">
                    <a16:creationId xmlns:a16="http://schemas.microsoft.com/office/drawing/2014/main" id="{09AF727C-FFB0-C0BB-783B-A0A933327013}"/>
                  </a:ext>
                </a:extLst>
              </p:cNvPr>
              <p:cNvSpPr/>
              <p:nvPr/>
            </p:nvSpPr>
            <p:spPr>
              <a:xfrm>
                <a:off x="4803723" y="3987682"/>
                <a:ext cx="184245" cy="292042"/>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a:ea typeface="+mn-ea"/>
                  <a:cs typeface="+mn-cs"/>
                </a:endParaRPr>
              </a:p>
            </p:txBody>
          </p:sp>
        </p:grpSp>
      </p:grpSp>
      <p:sp>
        <p:nvSpPr>
          <p:cNvPr id="16" name="TextBox 15">
            <a:extLst>
              <a:ext uri="{FF2B5EF4-FFF2-40B4-BE49-F238E27FC236}">
                <a16:creationId xmlns:a16="http://schemas.microsoft.com/office/drawing/2014/main" id="{22062103-FF77-6136-568A-5E1C8320FD5E}"/>
              </a:ext>
            </a:extLst>
          </p:cNvPr>
          <p:cNvSpPr txBox="1"/>
          <p:nvPr/>
        </p:nvSpPr>
        <p:spPr>
          <a:xfrm>
            <a:off x="9239805" y="4813337"/>
            <a:ext cx="1732995"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B1B"/>
                </a:solidFill>
                <a:effectLst/>
                <a:uLnTx/>
                <a:uFillTx/>
                <a:latin typeface="Roboto" panose="02000000000000000000" pitchFamily="2" charset="0"/>
                <a:ea typeface="+mn-ea"/>
                <a:cs typeface="+mn-cs"/>
                <a:hlinkClick r:id="rId4"/>
              </a:rPr>
              <a:t>NCT06989112</a:t>
            </a: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3" name="TextBox 2">
            <a:extLst>
              <a:ext uri="{FF2B5EF4-FFF2-40B4-BE49-F238E27FC236}">
                <a16:creationId xmlns:a16="http://schemas.microsoft.com/office/drawing/2014/main" id="{540ECE7B-7D50-1DF8-75FF-3528E9BACDEB}"/>
              </a:ext>
            </a:extLst>
          </p:cNvPr>
          <p:cNvSpPr txBox="1"/>
          <p:nvPr/>
        </p:nvSpPr>
        <p:spPr>
          <a:xfrm>
            <a:off x="161588" y="6566820"/>
            <a:ext cx="8960872" cy="3231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err="1">
                <a:ln>
                  <a:noFill/>
                </a:ln>
                <a:solidFill>
                  <a:srgbClr val="000000"/>
                </a:solidFill>
                <a:effectLst/>
                <a:uLnTx/>
                <a:uFillTx/>
                <a:latin typeface="Calibri"/>
                <a:ea typeface="+mn-ea"/>
                <a:cs typeface="+mn-cs"/>
              </a:rPr>
              <a:t>Slomovitz</a:t>
            </a:r>
            <a:r>
              <a:rPr kumimoji="0" lang="en-US" sz="1500" b="0" i="0" u="none" strike="noStrike" kern="1200" cap="none" spc="0" normalizeH="0" baseline="0" noProof="0" dirty="0">
                <a:ln>
                  <a:noFill/>
                </a:ln>
                <a:solidFill>
                  <a:srgbClr val="000000"/>
                </a:solidFill>
                <a:effectLst/>
                <a:uLnTx/>
                <a:uFillTx/>
                <a:latin typeface="Calibri"/>
                <a:ea typeface="+mn-ea"/>
                <a:cs typeface="+mn-cs"/>
              </a:rPr>
              <a:t> B, et al. ESMO 2025;Abstract 1223TiP.</a:t>
            </a:r>
            <a:endParaRPr kumimoji="0" lang="en-US" sz="15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161008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5F53C-E626-7820-E911-17C87D8107FE}"/>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0301FC18-64D3-F1D9-6DA8-440AEBC9E72B}"/>
              </a:ext>
            </a:extLst>
          </p:cNvPr>
          <p:cNvSpPr txBox="1">
            <a:spLocks noGrp="1"/>
          </p:cNvSpPr>
          <p:nvPr>
            <p:ph type="title"/>
          </p:nvPr>
        </p:nvSpPr>
        <p:spPr>
          <a:xfrm>
            <a:off x="838200" y="-12472"/>
            <a:ext cx="10515600" cy="1325563"/>
          </a:xfrm>
          <a:prstGeom prst="rect">
            <a:avLst/>
          </a:prstGeom>
        </p:spPr>
        <p:txBody>
          <a:bodyPr vert="horz" lIns="0" tIns="45720" rIns="91440" bIns="45720" anchor="ctr">
            <a:normAutofit/>
          </a:bodyPr>
          <a:lstStyle>
            <a:lvl1pPr algn="l" defTabSz="609585" rtl="0" eaLnBrk="1" latinLnBrk="0" hangingPunct="1">
              <a:spcBef>
                <a:spcPct val="0"/>
              </a:spcBef>
              <a:buNone/>
              <a:defRPr kumimoji="1" sz="3733" b="1" kern="1200" baseline="0">
                <a:solidFill>
                  <a:schemeClr val="tx2"/>
                </a:solidFill>
                <a:latin typeface="Arial" pitchFamily="34" charset="0"/>
                <a:ea typeface="+mj-ea"/>
                <a:cs typeface="Arial" pitchFamily="34"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1" lang="en-US" sz="4000" b="1" i="0" u="none" strike="noStrike" kern="1200" cap="none" spc="0" normalizeH="0" baseline="0" noProof="0" dirty="0">
                <a:ln>
                  <a:noFill/>
                </a:ln>
                <a:solidFill>
                  <a:schemeClr val="accent1"/>
                </a:solidFill>
                <a:effectLst/>
                <a:uLnTx/>
                <a:uFillTx/>
                <a:latin typeface="Arial"/>
                <a:cs typeface="Arial"/>
              </a:rPr>
              <a:t>Rationale for adjuvant trial using T-</a:t>
            </a:r>
            <a:r>
              <a:rPr kumimoji="1" lang="en-US" sz="4000" b="1" i="0" u="none" strike="noStrike" kern="1200" cap="none" spc="0" normalizeH="0" baseline="0" noProof="0" dirty="0" err="1">
                <a:ln>
                  <a:noFill/>
                </a:ln>
                <a:solidFill>
                  <a:schemeClr val="accent1"/>
                </a:solidFill>
                <a:effectLst/>
                <a:uLnTx/>
                <a:uFillTx/>
                <a:latin typeface="Arial"/>
                <a:cs typeface="Arial"/>
              </a:rPr>
              <a:t>Dxd</a:t>
            </a:r>
            <a:endParaRPr kumimoji="1" lang="en-US" sz="4000" b="1" i="0" u="none" strike="noStrike" kern="1200" cap="none" spc="0" normalizeH="0" baseline="0" noProof="0" dirty="0">
              <a:ln>
                <a:noFill/>
              </a:ln>
              <a:solidFill>
                <a:schemeClr val="accent1"/>
              </a:solidFill>
              <a:effectLst/>
              <a:uLnTx/>
              <a:uFillTx/>
              <a:latin typeface="Arial"/>
              <a:cs typeface="Arial"/>
            </a:endParaRPr>
          </a:p>
        </p:txBody>
      </p:sp>
      <p:sp>
        <p:nvSpPr>
          <p:cNvPr id="2" name="Text Placeholder 4">
            <a:extLst>
              <a:ext uri="{FF2B5EF4-FFF2-40B4-BE49-F238E27FC236}">
                <a16:creationId xmlns:a16="http://schemas.microsoft.com/office/drawing/2014/main" id="{9FABB460-135C-C262-621F-DAEE3A9A94B7}"/>
              </a:ext>
            </a:extLst>
          </p:cNvPr>
          <p:cNvSpPr txBox="1">
            <a:spLocks/>
          </p:cNvSpPr>
          <p:nvPr/>
        </p:nvSpPr>
        <p:spPr>
          <a:xfrm>
            <a:off x="363362" y="6047769"/>
            <a:ext cx="11457737" cy="661293"/>
          </a:xfrm>
          <a:prstGeom prst="rect">
            <a:avLst/>
          </a:prstGeom>
        </p:spPr>
        <p:txBody>
          <a:bodyPr vert="horz" lIns="91440" tIns="45720" rIns="91440" bIns="45720" rtlCol="0" anchor="b">
            <a:noAutofit/>
          </a:bodyPr>
          <a:lstStyle>
            <a:lvl1pPr marL="0" indent="0" algn="l" defTabSz="609570" rtl="0" eaLnBrk="1" latinLnBrk="0" hangingPunct="1">
              <a:lnSpc>
                <a:spcPct val="95000"/>
              </a:lnSpc>
              <a:spcBef>
                <a:spcPts val="0"/>
              </a:spcBef>
              <a:spcAft>
                <a:spcPts val="0"/>
              </a:spcAft>
              <a:buFont typeface="Arial"/>
              <a:buNone/>
              <a:defRPr sz="800" kern="1200">
                <a:solidFill>
                  <a:schemeClr val="accent6"/>
                </a:solidFill>
                <a:latin typeface="+mn-lt"/>
                <a:ea typeface="+mn-ea"/>
                <a:cs typeface="+mn-cs"/>
              </a:defRPr>
            </a:lvl1pPr>
            <a:lvl2pPr marL="304785" indent="0" algn="l" defTabSz="609570" rtl="0" eaLnBrk="1" latinLnBrk="0" hangingPunct="1">
              <a:spcBef>
                <a:spcPts val="0"/>
              </a:spcBef>
              <a:spcAft>
                <a:spcPts val="600"/>
              </a:spcAft>
              <a:buFont typeface="Arial"/>
              <a:buNone/>
              <a:defRPr sz="2000" kern="1200">
                <a:solidFill>
                  <a:schemeClr val="tx1"/>
                </a:solidFill>
                <a:latin typeface="+mn-lt"/>
                <a:ea typeface="+mn-ea"/>
                <a:cs typeface="+mn-cs"/>
              </a:defRPr>
            </a:lvl2pPr>
            <a:lvl3pPr marL="687881" indent="0" algn="l" defTabSz="609570" rtl="0" eaLnBrk="1" latinLnBrk="0" hangingPunct="1">
              <a:spcBef>
                <a:spcPts val="0"/>
              </a:spcBef>
              <a:spcAft>
                <a:spcPts val="600"/>
              </a:spcAft>
              <a:buFont typeface="Arial"/>
              <a:buNone/>
              <a:defRPr sz="2000" kern="1200">
                <a:solidFill>
                  <a:schemeClr val="tx1"/>
                </a:solidFill>
                <a:latin typeface="+mn-lt"/>
                <a:ea typeface="+mn-ea"/>
                <a:cs typeface="+mn-cs"/>
              </a:defRPr>
            </a:lvl3pPr>
            <a:lvl4pPr marL="914356" indent="0" algn="l" defTabSz="609570" rtl="0" eaLnBrk="1" latinLnBrk="0" hangingPunct="1">
              <a:spcBef>
                <a:spcPts val="0"/>
              </a:spcBef>
              <a:spcAft>
                <a:spcPts val="600"/>
              </a:spcAft>
              <a:buFont typeface="Arial"/>
              <a:buNone/>
              <a:defRPr sz="1800" kern="1200">
                <a:solidFill>
                  <a:schemeClr val="tx1"/>
                </a:solidFill>
                <a:latin typeface="+mn-lt"/>
                <a:ea typeface="+mn-ea"/>
                <a:cs typeface="+mn-cs"/>
              </a:defRPr>
            </a:lvl4pPr>
            <a:lvl5pPr marL="1219139" indent="0" algn="l" defTabSz="609570" rtl="0" eaLnBrk="1" latinLnBrk="0" hangingPunct="1">
              <a:spcBef>
                <a:spcPts val="0"/>
              </a:spcBef>
              <a:spcAft>
                <a:spcPts val="600"/>
              </a:spcAft>
              <a:buFont typeface="Arial"/>
              <a:buNone/>
              <a:defRPr sz="1600" kern="1200">
                <a:solidFill>
                  <a:schemeClr val="tx1"/>
                </a:solidFill>
                <a:latin typeface="+mn-lt"/>
                <a:ea typeface="+mn-ea"/>
                <a:cs typeface="+mn-cs"/>
              </a:defRPr>
            </a:lvl5pPr>
            <a:lvl6pPr marL="3352632" indent="-304784" algn="l" defTabSz="609570" rtl="0" eaLnBrk="1" latinLnBrk="0" hangingPunct="1">
              <a:spcBef>
                <a:spcPct val="20000"/>
              </a:spcBef>
              <a:buFont typeface="Arial"/>
              <a:buChar char="•"/>
              <a:defRPr sz="2667" kern="1200">
                <a:solidFill>
                  <a:schemeClr val="tx1"/>
                </a:solidFill>
                <a:latin typeface="+mn-lt"/>
                <a:ea typeface="+mn-ea"/>
                <a:cs typeface="+mn-cs"/>
              </a:defRPr>
            </a:lvl6pPr>
            <a:lvl7pPr marL="3962202" indent="-304784" algn="l" defTabSz="609570" rtl="0" eaLnBrk="1" latinLnBrk="0" hangingPunct="1">
              <a:spcBef>
                <a:spcPct val="20000"/>
              </a:spcBef>
              <a:buFont typeface="Arial"/>
              <a:buChar char="•"/>
              <a:defRPr sz="2667" kern="1200">
                <a:solidFill>
                  <a:schemeClr val="tx1"/>
                </a:solidFill>
                <a:latin typeface="+mn-lt"/>
                <a:ea typeface="+mn-ea"/>
                <a:cs typeface="+mn-cs"/>
              </a:defRPr>
            </a:lvl7pPr>
            <a:lvl8pPr marL="4571772" indent="-304784" algn="l" defTabSz="609570" rtl="0" eaLnBrk="1" latinLnBrk="0" hangingPunct="1">
              <a:spcBef>
                <a:spcPct val="20000"/>
              </a:spcBef>
              <a:buFont typeface="Arial"/>
              <a:buChar char="•"/>
              <a:defRPr sz="2667" kern="1200">
                <a:solidFill>
                  <a:schemeClr val="tx1"/>
                </a:solidFill>
                <a:latin typeface="+mn-lt"/>
                <a:ea typeface="+mn-ea"/>
                <a:cs typeface="+mn-cs"/>
              </a:defRPr>
            </a:lvl8pPr>
            <a:lvl9pPr marL="5181341" indent="-304784" algn="l" defTabSz="609570" rtl="0" eaLnBrk="1" latinLnBrk="0" hangingPunct="1">
              <a:spcBef>
                <a:spcPct val="20000"/>
              </a:spcBef>
              <a:buFont typeface="Arial"/>
              <a:buChar char="•"/>
              <a:defRPr sz="2667"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1. de Boer SM, et al. Lancet Oncol 2019; 20: 1273-1285;  2. Post CCB, et al. Lancet Oncol 2025; online first; 3. Matei E, et al. J Clin Oncol 2025; 43: 1055-1060; 4. Van Gorp T</a:t>
            </a:r>
            <a:r>
              <a:rPr kumimoji="0" lang="en-US" sz="1000" b="0" i="1"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 et al. Ann Oncol</a:t>
            </a: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 2024;35(11):968–980; 5. Makker A, et al. Poster 957P, ESMO 2025; 6. </a:t>
            </a: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Arial" panose="020B0604020202020204" pitchFamily="34" charset="0"/>
              </a:rPr>
              <a:t>Nishikawa T, et al. J Clin Oncol 2023 </a:t>
            </a: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41(15):2789-2799; 7. Krakstad C, et al. JAMA Oncol 2024; 10: 1587-1588; 8. Halle MK, et al. BJC 2018; 118: 378-387.</a:t>
            </a:r>
          </a:p>
          <a:p>
            <a:pPr marL="0" marR="0" lvl="0" indent="0" algn="l" defTabSz="457200" rtl="0" eaLnBrk="1" fontAlgn="auto" latinLnBrk="0" hangingPunct="1">
              <a:lnSpc>
                <a:spcPct val="100000"/>
              </a:lnSpc>
              <a:spcBef>
                <a:spcPts val="0"/>
              </a:spcBef>
              <a:spcAft>
                <a:spcPts val="0"/>
              </a:spcAft>
              <a:buClrTx/>
              <a:buSzTx/>
              <a:buFont typeface="Arial"/>
              <a:buNone/>
              <a:tabLst/>
              <a:defRPr/>
            </a:pPr>
            <a:r>
              <a:rPr kumimoji="0" lang="en-US" sz="1000" b="0" i="0" u="none" strike="noStrike" kern="1200" cap="none" spc="0" normalizeH="0" baseline="0" noProof="0" dirty="0">
                <a:ln>
                  <a:noFill/>
                </a:ln>
                <a:solidFill>
                  <a:prstClr val="black">
                    <a:lumMod val="50000"/>
                    <a:lumOff val="50000"/>
                  </a:prstClr>
                </a:solidFill>
                <a:effectLst/>
                <a:uLnTx/>
                <a:uFillTx/>
                <a:latin typeface="Aptos" panose="02110004020202020204"/>
                <a:ea typeface="+mn-ea"/>
                <a:cs typeface="+mn-cs"/>
              </a:rPr>
              <a:t>CI, confidence interval; CR, complete response; IHC, immunohistochemistry; ORR, objective response rate; pMMR, proficient mismatch repair; PD, progressive disease; PR, partial response; RWE, real world evidence; SD, stable disease; T-DXd, trastuzumab deruxtecan.</a:t>
            </a:r>
          </a:p>
        </p:txBody>
      </p:sp>
      <p:sp>
        <p:nvSpPr>
          <p:cNvPr id="10" name="TextBox 9">
            <a:extLst>
              <a:ext uri="{FF2B5EF4-FFF2-40B4-BE49-F238E27FC236}">
                <a16:creationId xmlns:a16="http://schemas.microsoft.com/office/drawing/2014/main" id="{9DDBDB62-7D92-8FFD-4B79-47620D93C89A}"/>
              </a:ext>
            </a:extLst>
          </p:cNvPr>
          <p:cNvSpPr txBox="1"/>
          <p:nvPr/>
        </p:nvSpPr>
        <p:spPr>
          <a:xfrm>
            <a:off x="895350" y="1429811"/>
            <a:ext cx="4443999" cy="3508653"/>
          </a:xfrm>
          <a:prstGeom prst="rect">
            <a:avLst/>
          </a:prstGeom>
          <a:noFill/>
        </p:spPr>
        <p:txBody>
          <a:bodyPr wrap="square">
            <a:sp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High-risk early endometrial cancer has a high rate of relapse.</a:t>
            </a:r>
            <a:r>
              <a:rPr kumimoji="0" lang="en-US" sz="2000" b="1" i="0" u="none" strike="noStrike" kern="1200" cap="none" spc="0" normalizeH="0" baseline="30000" noProof="0" dirty="0">
                <a:ln>
                  <a:noFill/>
                </a:ln>
                <a:solidFill>
                  <a:prstClr val="black"/>
                </a:solidFill>
                <a:effectLst/>
                <a:uLnTx/>
                <a:uFillTx/>
                <a:latin typeface="Aptos" panose="02110004020202020204"/>
                <a:ea typeface="+mn-ea"/>
                <a:cs typeface="+mn-cs"/>
              </a:rPr>
              <a:t>1-3</a:t>
            </a: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addition of pembrolizumab to adjuvant chemotherapy in KEYNOTE-B21 did not improve patient outcomes (for the majority pMMR disease)</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4</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t>
            </a:r>
          </a:p>
          <a:p>
            <a:pPr marL="285750" marR="0" lvl="0" indent="-28575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The efficacy of T-DXd in the advanced setting,</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5,6 </a:t>
            </a:r>
            <a:r>
              <a:rPr kumimoji="0" lang="en-US" sz="1800" b="0" i="1" u="none" strike="noStrike" kern="1200" cap="none" spc="0" normalizeH="0" baseline="0" noProof="0" dirty="0">
                <a:ln>
                  <a:noFill/>
                </a:ln>
                <a:solidFill>
                  <a:prstClr val="black"/>
                </a:solidFill>
                <a:effectLst/>
                <a:uLnTx/>
                <a:uFillTx/>
                <a:latin typeface="Aptos" panose="02110004020202020204"/>
                <a:ea typeface="+mn-ea"/>
                <a:cs typeface="+mn-cs"/>
              </a:rPr>
              <a:t>and</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data on HER2 prevalence,</a:t>
            </a:r>
            <a:r>
              <a:rPr kumimoji="0" lang="en-US" sz="1800" b="0" i="0" u="none" strike="noStrike" kern="1200" cap="none" spc="0" normalizeH="0" baseline="30000" noProof="0" dirty="0">
                <a:ln>
                  <a:noFill/>
                </a:ln>
                <a:solidFill>
                  <a:prstClr val="black"/>
                </a:solidFill>
                <a:effectLst/>
                <a:uLnTx/>
                <a:uFillTx/>
                <a:latin typeface="Aptos" panose="02110004020202020204"/>
                <a:ea typeface="+mn-ea"/>
                <a:cs typeface="+mn-cs"/>
              </a:rPr>
              <a:t>7,8</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together support studying T-DXd in the high risk HER2-expressing adjuvant setting</a:t>
            </a:r>
          </a:p>
        </p:txBody>
      </p:sp>
      <p:grpSp>
        <p:nvGrpSpPr>
          <p:cNvPr id="6" name="Group 5">
            <a:extLst>
              <a:ext uri="{FF2B5EF4-FFF2-40B4-BE49-F238E27FC236}">
                <a16:creationId xmlns:a16="http://schemas.microsoft.com/office/drawing/2014/main" id="{34150DDB-218F-3403-A93E-E4AC7F9B331D}"/>
              </a:ext>
            </a:extLst>
          </p:cNvPr>
          <p:cNvGrpSpPr/>
          <p:nvPr/>
        </p:nvGrpSpPr>
        <p:grpSpPr>
          <a:xfrm>
            <a:off x="5715904" y="1115633"/>
            <a:ext cx="5811947" cy="4844491"/>
            <a:chOff x="6048374" y="917331"/>
            <a:chExt cx="5413376" cy="4512266"/>
          </a:xfrm>
        </p:grpSpPr>
        <p:pic>
          <p:nvPicPr>
            <p:cNvPr id="7" name="Picture 6">
              <a:extLst>
                <a:ext uri="{FF2B5EF4-FFF2-40B4-BE49-F238E27FC236}">
                  <a16:creationId xmlns:a16="http://schemas.microsoft.com/office/drawing/2014/main" id="{44F1EC1C-B061-0283-78B3-7939D5D91562}"/>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6048374" y="1184469"/>
              <a:ext cx="5210176" cy="1678744"/>
            </a:xfrm>
            <a:prstGeom prst="rect">
              <a:avLst/>
            </a:prstGeom>
          </p:spPr>
        </p:pic>
        <p:sp>
          <p:nvSpPr>
            <p:cNvPr id="8" name="Rectangle 7">
              <a:extLst>
                <a:ext uri="{FF2B5EF4-FFF2-40B4-BE49-F238E27FC236}">
                  <a16:creationId xmlns:a16="http://schemas.microsoft.com/office/drawing/2014/main" id="{C3FB9C73-16A1-9B0C-26F9-E3B94F182FEA}"/>
                </a:ext>
              </a:extLst>
            </p:cNvPr>
            <p:cNvSpPr/>
            <p:nvPr/>
          </p:nvSpPr>
          <p:spPr>
            <a:xfrm>
              <a:off x="7086600" y="1081001"/>
              <a:ext cx="647700" cy="1757042"/>
            </a:xfrm>
            <a:prstGeom prst="rect">
              <a:avLst/>
            </a:prstGeom>
            <a:noFill/>
            <a:ln w="28575">
              <a:solidFill>
                <a:srgbClr val="FF000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18" name="TextBox 17">
              <a:extLst>
                <a:ext uri="{FF2B5EF4-FFF2-40B4-BE49-F238E27FC236}">
                  <a16:creationId xmlns:a16="http://schemas.microsoft.com/office/drawing/2014/main" id="{252B7046-2739-6004-14F5-6B8FC0FA058A}"/>
                </a:ext>
              </a:extLst>
            </p:cNvPr>
            <p:cNvSpPr txBox="1"/>
            <p:nvPr/>
          </p:nvSpPr>
          <p:spPr>
            <a:xfrm>
              <a:off x="7923478" y="917331"/>
              <a:ext cx="1759200"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ptos" panose="02110004020202020204"/>
                  <a:ea typeface="+mn-ea"/>
                  <a:cs typeface="+mn-cs"/>
                </a:rPr>
                <a:t>DESTINY-PanTumor02</a:t>
              </a:r>
              <a:r>
                <a:rPr kumimoji="0" lang="en-US" sz="1200" b="1" i="0" u="none" strike="noStrike" kern="1200" cap="none" spc="0" normalizeH="0" baseline="30000" noProof="0" dirty="0">
                  <a:ln>
                    <a:noFill/>
                  </a:ln>
                  <a:solidFill>
                    <a:srgbClr val="156082"/>
                  </a:solidFill>
                  <a:effectLst/>
                  <a:uLnTx/>
                  <a:uFillTx/>
                  <a:latin typeface="Aptos" panose="02110004020202020204"/>
                  <a:ea typeface="+mn-ea"/>
                  <a:cs typeface="+mn-cs"/>
                </a:rPr>
                <a:t>5</a:t>
              </a:r>
            </a:p>
          </p:txBody>
        </p:sp>
        <p:grpSp>
          <p:nvGrpSpPr>
            <p:cNvPr id="12" name="Group 11">
              <a:extLst>
                <a:ext uri="{FF2B5EF4-FFF2-40B4-BE49-F238E27FC236}">
                  <a16:creationId xmlns:a16="http://schemas.microsoft.com/office/drawing/2014/main" id="{00DDDC17-D0AE-C636-5611-2BCA1D25278E}"/>
                </a:ext>
              </a:extLst>
            </p:cNvPr>
            <p:cNvGrpSpPr/>
            <p:nvPr/>
          </p:nvGrpSpPr>
          <p:grpSpPr>
            <a:xfrm>
              <a:off x="6319283" y="2862132"/>
              <a:ext cx="3220722" cy="1963702"/>
              <a:chOff x="8120923" y="2913596"/>
              <a:chExt cx="3220722" cy="1963702"/>
            </a:xfrm>
          </p:grpSpPr>
          <p:pic>
            <p:nvPicPr>
              <p:cNvPr id="11" name="Graphic 1">
                <a:extLst>
                  <a:ext uri="{FF2B5EF4-FFF2-40B4-BE49-F238E27FC236}">
                    <a16:creationId xmlns:a16="http://schemas.microsoft.com/office/drawing/2014/main" id="{D41C445C-76FF-87BB-6A0D-8D80C284D5D1}"/>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val="0"/>
                  </a:ext>
                </a:extLst>
              </a:blip>
              <a:srcRect l="47816" t="18106" r="4206" b="36944"/>
              <a:stretch>
                <a:fillRect/>
              </a:stretch>
            </p:blipFill>
            <p:spPr bwMode="auto">
              <a:xfrm>
                <a:off x="8120923" y="3162020"/>
                <a:ext cx="3220722" cy="1715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extBox 18">
                <a:extLst>
                  <a:ext uri="{FF2B5EF4-FFF2-40B4-BE49-F238E27FC236}">
                    <a16:creationId xmlns:a16="http://schemas.microsoft.com/office/drawing/2014/main" id="{C103C02B-8668-572C-0CDE-D0D6C9E2B2E0}"/>
                  </a:ext>
                </a:extLst>
              </p:cNvPr>
              <p:cNvSpPr txBox="1"/>
              <p:nvPr/>
            </p:nvSpPr>
            <p:spPr>
              <a:xfrm>
                <a:off x="9285800" y="2913596"/>
                <a:ext cx="808426"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ptos" panose="02110004020202020204"/>
                    <a:ea typeface="+mn-ea"/>
                    <a:cs typeface="+mn-cs"/>
                  </a:rPr>
                  <a:t>STATICE</a:t>
                </a:r>
                <a:r>
                  <a:rPr kumimoji="0" lang="en-US" sz="1200" b="1" i="0" u="none" strike="noStrike" kern="1200" cap="none" spc="0" normalizeH="0" baseline="30000" noProof="0" dirty="0">
                    <a:ln>
                      <a:noFill/>
                    </a:ln>
                    <a:solidFill>
                      <a:srgbClr val="156082"/>
                    </a:solidFill>
                    <a:effectLst/>
                    <a:uLnTx/>
                    <a:uFillTx/>
                    <a:latin typeface="Aptos" panose="02110004020202020204"/>
                    <a:ea typeface="+mn-ea"/>
                    <a:cs typeface="+mn-cs"/>
                  </a:rPr>
                  <a:t>6</a:t>
                </a:r>
              </a:p>
            </p:txBody>
          </p:sp>
        </p:grpSp>
        <p:grpSp>
          <p:nvGrpSpPr>
            <p:cNvPr id="9" name="Group 8">
              <a:extLst>
                <a:ext uri="{FF2B5EF4-FFF2-40B4-BE49-F238E27FC236}">
                  <a16:creationId xmlns:a16="http://schemas.microsoft.com/office/drawing/2014/main" id="{F103F1CB-73ED-E7B2-065A-62615FF16424}"/>
                </a:ext>
              </a:extLst>
            </p:cNvPr>
            <p:cNvGrpSpPr/>
            <p:nvPr/>
          </p:nvGrpSpPr>
          <p:grpSpPr>
            <a:xfrm>
              <a:off x="9593998" y="2877182"/>
              <a:ext cx="1785181" cy="1980477"/>
              <a:chOff x="6296025" y="2928581"/>
              <a:chExt cx="1785181" cy="1980477"/>
            </a:xfrm>
          </p:grpSpPr>
          <p:pic>
            <p:nvPicPr>
              <p:cNvPr id="4" name="Graphic 1">
                <a:extLst>
                  <a:ext uri="{FF2B5EF4-FFF2-40B4-BE49-F238E27FC236}">
                    <a16:creationId xmlns:a16="http://schemas.microsoft.com/office/drawing/2014/main" id="{592441E5-2481-895C-3165-91D718802C27}"/>
                  </a:ext>
                </a:extLst>
              </p:cNvPr>
              <p:cNvPicPr>
                <a:picLocks noChangeAspect="1" noChangeArrowheads="1"/>
              </p:cNvPicPr>
              <p:nvPr/>
            </p:nvPicPr>
            <p:blipFill rotWithShape="1">
              <a:blip r:embed="rId7">
                <a:extLst>
                  <a:ext uri="{BEBA8EAE-BF5A-486C-A8C5-ECC9F3942E4B}">
                    <a14:imgProps xmlns:a14="http://schemas.microsoft.com/office/drawing/2010/main">
                      <a14:imgLayer r:embed="rId6">
                        <a14:imgEffect>
                          <a14:sharpenSoften amount="20000"/>
                        </a14:imgEffect>
                      </a14:imgLayer>
                    </a14:imgProps>
                  </a:ext>
                  <a:ext uri="{28A0092B-C50C-407E-A947-70E740481C1C}">
                    <a14:useLocalDpi xmlns:a14="http://schemas.microsoft.com/office/drawing/2010/main" val="0"/>
                  </a:ext>
                </a:extLst>
              </a:blip>
              <a:srcRect l="2868" t="25973" r="61501" b="22405"/>
              <a:stretch>
                <a:fillRect/>
              </a:stretch>
            </p:blipFill>
            <p:spPr bwMode="auto">
              <a:xfrm>
                <a:off x="6296025" y="3162020"/>
                <a:ext cx="1785181" cy="14702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65F8C17D-D16E-6C60-C157-14919C6252DB}"/>
                  </a:ext>
                </a:extLst>
              </p:cNvPr>
              <p:cNvPicPr>
                <a:picLocks noChangeAspect="1"/>
              </p:cNvPicPr>
              <p:nvPr/>
            </p:nvPicPr>
            <p:blipFill>
              <a:blip r:embed="rId8"/>
              <a:srcRect b="27276"/>
              <a:stretch>
                <a:fillRect/>
              </a:stretch>
            </p:blipFill>
            <p:spPr>
              <a:xfrm>
                <a:off x="6335741" y="4621958"/>
                <a:ext cx="1745465" cy="287100"/>
              </a:xfrm>
              <a:prstGeom prst="rect">
                <a:avLst/>
              </a:prstGeom>
            </p:spPr>
          </p:pic>
          <p:sp>
            <p:nvSpPr>
              <p:cNvPr id="20" name="TextBox 19">
                <a:extLst>
                  <a:ext uri="{FF2B5EF4-FFF2-40B4-BE49-F238E27FC236}">
                    <a16:creationId xmlns:a16="http://schemas.microsoft.com/office/drawing/2014/main" id="{5DA56175-380B-8236-A8B7-A86BAFF76EC3}"/>
                  </a:ext>
                </a:extLst>
              </p:cNvPr>
              <p:cNvSpPr txBox="1"/>
              <p:nvPr/>
            </p:nvSpPr>
            <p:spPr>
              <a:xfrm>
                <a:off x="6574520" y="2928581"/>
                <a:ext cx="10842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56082"/>
                    </a:solidFill>
                    <a:effectLst/>
                    <a:uLnTx/>
                    <a:uFillTx/>
                    <a:latin typeface="Aptos" panose="02110004020202020204"/>
                    <a:ea typeface="+mn-ea"/>
                    <a:cs typeface="+mn-cs"/>
                  </a:rPr>
                  <a:t>HER2 – RWE</a:t>
                </a:r>
                <a:r>
                  <a:rPr kumimoji="0" lang="en-US" sz="1200" b="1" i="0" u="none" strike="noStrike" kern="1200" cap="none" spc="0" normalizeH="0" baseline="30000" noProof="0" dirty="0">
                    <a:ln>
                      <a:noFill/>
                    </a:ln>
                    <a:solidFill>
                      <a:srgbClr val="156082"/>
                    </a:solidFill>
                    <a:effectLst/>
                    <a:uLnTx/>
                    <a:uFillTx/>
                    <a:latin typeface="Aptos" panose="02110004020202020204"/>
                    <a:ea typeface="+mn-ea"/>
                    <a:cs typeface="+mn-cs"/>
                  </a:rPr>
                  <a:t>7</a:t>
                </a:r>
              </a:p>
            </p:txBody>
          </p:sp>
        </p:grpSp>
        <p:sp>
          <p:nvSpPr>
            <p:cNvPr id="22" name="TextBox 21">
              <a:extLst>
                <a:ext uri="{FF2B5EF4-FFF2-40B4-BE49-F238E27FC236}">
                  <a16:creationId xmlns:a16="http://schemas.microsoft.com/office/drawing/2014/main" id="{696B37BC-7048-EE38-191B-15EA3C2D143E}"/>
                </a:ext>
              </a:extLst>
            </p:cNvPr>
            <p:cNvSpPr txBox="1"/>
            <p:nvPr/>
          </p:nvSpPr>
          <p:spPr>
            <a:xfrm>
              <a:off x="6335742" y="4875599"/>
              <a:ext cx="512600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DESTINY-PanTumor02</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 and</a:t>
              </a:r>
              <a:r>
                <a:rPr kumimoji="0" lang="en-US" sz="1000" b="1" i="0" u="none" strike="noStrike" kern="1200" cap="none" spc="0" normalizeH="0" baseline="0" noProof="0" dirty="0">
                  <a:ln>
                    <a:noFill/>
                  </a:ln>
                  <a:solidFill>
                    <a:prstClr val="black"/>
                  </a:solidFill>
                  <a:effectLst/>
                  <a:uLnTx/>
                  <a:uFillTx/>
                  <a:latin typeface="Aptos" panose="02110004020202020204"/>
                  <a:ea typeface="+mn-ea"/>
                  <a:cs typeface="+mn-cs"/>
                </a:rPr>
                <a:t> STATICE </a:t>
              </a:r>
              <a:r>
                <a:rPr kumimoji="0" lang="en-US" sz="1000" b="0" i="0" u="none" strike="noStrike" kern="1200" cap="none" spc="0" normalizeH="0" baseline="0" noProof="0" dirty="0">
                  <a:ln>
                    <a:noFill/>
                  </a:ln>
                  <a:solidFill>
                    <a:prstClr val="black"/>
                  </a:solidFill>
                  <a:effectLst/>
                  <a:uLnTx/>
                  <a:uFillTx/>
                  <a:latin typeface="Aptos" panose="02110004020202020204"/>
                  <a:ea typeface="+mn-ea"/>
                  <a:cs typeface="+mn-cs"/>
                </a:rPr>
                <a:t>trials provide substantial evidence of the activity of T-DXd in HER2 expressing endometrial cancer. Notably, STATICE showed significant efficacy in carcinosarcomas, a histology subtype with a poor prognosis.</a:t>
              </a:r>
            </a:p>
          </p:txBody>
        </p:sp>
      </p:grpSp>
    </p:spTree>
    <p:extLst>
      <p:ext uri="{BB962C8B-B14F-4D97-AF65-F5344CB8AC3E}">
        <p14:creationId xmlns:p14="http://schemas.microsoft.com/office/powerpoint/2010/main" val="405510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659ECE-6F68-143E-8D88-796CCF14C7DE}"/>
            </a:ext>
          </a:extLst>
        </p:cNvPr>
        <p:cNvGrpSpPr/>
        <p:nvPr/>
      </p:nvGrpSpPr>
      <p:grpSpPr>
        <a:xfrm>
          <a:off x="0" y="0"/>
          <a:ext cx="0" cy="0"/>
          <a:chOff x="0" y="0"/>
          <a:chExt cx="0" cy="0"/>
        </a:xfrm>
      </p:grpSpPr>
      <p:sp>
        <p:nvSpPr>
          <p:cNvPr id="5" name="Title 3">
            <a:extLst>
              <a:ext uri="{FF2B5EF4-FFF2-40B4-BE49-F238E27FC236}">
                <a16:creationId xmlns:a16="http://schemas.microsoft.com/office/drawing/2014/main" id="{EE539684-4902-C245-FE01-19271669329C}"/>
              </a:ext>
            </a:extLst>
          </p:cNvPr>
          <p:cNvSpPr txBox="1">
            <a:spLocks noGrp="1"/>
          </p:cNvSpPr>
          <p:nvPr>
            <p:ph type="title"/>
          </p:nvPr>
        </p:nvSpPr>
        <p:spPr>
          <a:xfrm>
            <a:off x="597846" y="161064"/>
            <a:ext cx="10515600" cy="1325563"/>
          </a:xfrm>
          <a:prstGeom prst="rect">
            <a:avLst/>
          </a:prstGeom>
        </p:spPr>
        <p:txBody>
          <a:bodyPr vert="horz" lIns="0" anchor="ctr">
            <a:normAutofit/>
          </a:bodyPr>
          <a:lstStyle>
            <a:lvl1pPr algn="l" defTabSz="609585" rtl="0" eaLnBrk="1" latinLnBrk="0" hangingPunct="1">
              <a:spcBef>
                <a:spcPct val="0"/>
              </a:spcBef>
              <a:buNone/>
              <a:defRPr kumimoji="1" sz="3733" b="1" kern="1200" baseline="0">
                <a:solidFill>
                  <a:schemeClr val="tx2"/>
                </a:solidFill>
                <a:latin typeface="Arial" pitchFamily="34" charset="0"/>
                <a:ea typeface="+mj-ea"/>
                <a:cs typeface="Arial" pitchFamily="34" charset="0"/>
              </a:defRPr>
            </a:lvl1pPr>
          </a:lstStyle>
          <a:p>
            <a:pPr marL="0" marR="0" lvl="0" indent="0" algn="l" defTabSz="609585" rtl="0" eaLnBrk="1" fontAlgn="auto" latinLnBrk="0" hangingPunct="1">
              <a:lnSpc>
                <a:spcPct val="100000"/>
              </a:lnSpc>
              <a:spcBef>
                <a:spcPct val="0"/>
              </a:spcBef>
              <a:spcAft>
                <a:spcPts val="0"/>
              </a:spcAft>
              <a:buClrTx/>
              <a:buSzTx/>
              <a:buFontTx/>
              <a:buNone/>
              <a:tabLst/>
              <a:defRPr/>
            </a:pPr>
            <a:r>
              <a:rPr kumimoji="1" lang="en-US" sz="4000" b="1" i="0" u="none" strike="noStrike" kern="1200" cap="none" spc="0" normalizeH="0" baseline="0" noProof="0" dirty="0">
                <a:ln>
                  <a:noFill/>
                </a:ln>
                <a:solidFill>
                  <a:schemeClr val="accent1"/>
                </a:solidFill>
                <a:effectLst/>
                <a:uLnTx/>
                <a:uFillTx/>
                <a:latin typeface="Arial" pitchFamily="34" charset="0"/>
                <a:ea typeface="+mj-ea"/>
                <a:cs typeface="Arial" pitchFamily="34" charset="0"/>
              </a:rPr>
              <a:t>DESTINY-Endometrial02 – Study Design</a:t>
            </a:r>
          </a:p>
        </p:txBody>
      </p:sp>
      <p:sp>
        <p:nvSpPr>
          <p:cNvPr id="11" name="TextBox 10">
            <a:extLst>
              <a:ext uri="{FF2B5EF4-FFF2-40B4-BE49-F238E27FC236}">
                <a16:creationId xmlns:a16="http://schemas.microsoft.com/office/drawing/2014/main" id="{E05B8756-F74A-AD45-710A-272E0C338EE2}"/>
              </a:ext>
            </a:extLst>
          </p:cNvPr>
          <p:cNvSpPr txBox="1"/>
          <p:nvPr/>
        </p:nvSpPr>
        <p:spPr>
          <a:xfrm>
            <a:off x="315290" y="5620900"/>
            <a:ext cx="11241404" cy="784830"/>
          </a:xfrm>
          <a:prstGeom prst="rect">
            <a:avLst/>
          </a:prstGeom>
          <a:noFill/>
        </p:spPr>
        <p:txBody>
          <a:bodyPr wrap="square">
            <a:spAutoFit/>
          </a:bodyPr>
          <a:ls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a:lstStyle>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Stage IIC includes the following aggressive histotypes: high-grade endometrioid (grade 3), serous, clear cell, undifferentiated, mixed, mesonephric-like, gastrointestinal mucinous type carcinomas, and carcinosarcomas.</a:t>
            </a:r>
          </a:p>
          <a:p>
            <a:pPr marL="0" marR="0" lvl="0" indent="0" algn="l" defTabSz="6858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ASCO-CAP, American Society of Clinical Oncology and College of American Pathologists; AUC, area under curve; BICR, blinded independent central review</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DDFS, </a:t>
            </a:r>
            <a:r>
              <a:rPr kumimoji="0" lang="en-US" sz="900" b="0" i="0" u="none" strike="noStrike" kern="1200" cap="none" spc="0" normalizeH="0" baseline="0" noProof="0" dirty="0">
                <a:ln>
                  <a:noFill/>
                </a:ln>
                <a:solidFill>
                  <a:prstClr val="white">
                    <a:lumMod val="50000"/>
                  </a:prstClr>
                </a:solidFill>
                <a:effectLst/>
                <a:uLnTx/>
                <a:uFillTx/>
                <a:latin typeface="Aptos" panose="02110004020202020204"/>
                <a:ea typeface="+mn-ea"/>
                <a:cs typeface="Arial"/>
              </a:rPr>
              <a:t>Distant disease-free survival; </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DFS, disease-free survival; </a:t>
            </a:r>
            <a:r>
              <a:rPr kumimoji="0" lang="en-US" sz="900" b="0" i="0" u="none" strike="noStrike" kern="1200" cap="none" spc="0" normalizeH="0" baseline="0" noProof="0" dirty="0" err="1">
                <a:ln>
                  <a:noFill/>
                </a:ln>
                <a:solidFill>
                  <a:prstClr val="white">
                    <a:lumMod val="50000"/>
                  </a:prstClr>
                </a:solidFill>
                <a:effectLst/>
                <a:uLnTx/>
                <a:uFillTx/>
                <a:latin typeface="Arial" panose="020B0604020202020204"/>
                <a:ea typeface="+mn-ea"/>
                <a:cs typeface="+mn-cs"/>
              </a:rPr>
              <a:t>dMMR</a:t>
            </a:r>
            <a:r>
              <a:rPr kumimoji="0" lang="en-US" sz="900" b="0" i="0" u="none" strike="noStrike" kern="1200" cap="none" spc="0" normalizeH="0" baseline="0" noProof="0" dirty="0">
                <a:ln>
                  <a:noFill/>
                </a:ln>
                <a:solidFill>
                  <a:prstClr val="white">
                    <a:lumMod val="50000"/>
                  </a:prstClr>
                </a:solidFill>
                <a:effectLst/>
                <a:uLnTx/>
                <a:uFillTx/>
                <a:latin typeface="Arial" panose="020B0604020202020204"/>
                <a:ea typeface="+mn-ea"/>
                <a:cs typeface="+mn-cs"/>
              </a:rPr>
              <a:t>, deficient mismatch repair; EBRT, external beam radiotherapy; EU, European Union; FIGO, International Federation of Gynecology and Obstetrics; FSI, first subject in; IHC, immunohistochemistry</a:t>
            </a:r>
            <a:r>
              <a:rPr kumimoji="0" lang="en-US" sz="900" b="0" i="0" u="none" strike="noStrike" kern="1200" cap="none" spc="0" normalizeH="0" baseline="0" noProof="0" dirty="0">
                <a:ln>
                  <a:noFill/>
                </a:ln>
                <a:solidFill>
                  <a:srgbClr val="000000">
                    <a:lumMod val="50000"/>
                    <a:lumOff val="50000"/>
                  </a:srgbClr>
                </a:solidFill>
                <a:effectLst/>
                <a:uLnTx/>
                <a:uFillTx/>
                <a:latin typeface="Arial" panose="020B0604020202020204"/>
                <a:ea typeface="+mn-ea"/>
                <a:cs typeface="+mn-cs"/>
              </a:rPr>
              <a:t>; ITT, intention-to-treat; LTSFU, long-term safety follow up; OS, overall survival; pMMR, proficient mismatch repair; Q3W, every 3 weeks; RT, radiotherapy; SoC, standard of care; T-DXd, Trastuzumab deruxtecan; VCB: vaginal cuff brachytherapy.</a:t>
            </a:r>
          </a:p>
        </p:txBody>
      </p:sp>
      <p:grpSp>
        <p:nvGrpSpPr>
          <p:cNvPr id="12" name="Group 11">
            <a:extLst>
              <a:ext uri="{FF2B5EF4-FFF2-40B4-BE49-F238E27FC236}">
                <a16:creationId xmlns:a16="http://schemas.microsoft.com/office/drawing/2014/main" id="{D11BEE9A-4B0A-9124-7B53-7D751C6BF371}"/>
              </a:ext>
            </a:extLst>
          </p:cNvPr>
          <p:cNvGrpSpPr/>
          <p:nvPr/>
        </p:nvGrpSpPr>
        <p:grpSpPr>
          <a:xfrm>
            <a:off x="9732064" y="1722820"/>
            <a:ext cx="1617157" cy="2432797"/>
            <a:chOff x="9136184" y="2204393"/>
            <a:chExt cx="2291303" cy="1657946"/>
          </a:xfrm>
        </p:grpSpPr>
        <p:sp>
          <p:nvSpPr>
            <p:cNvPr id="13" name="Rectangle 12">
              <a:extLst>
                <a:ext uri="{FF2B5EF4-FFF2-40B4-BE49-F238E27FC236}">
                  <a16:creationId xmlns:a16="http://schemas.microsoft.com/office/drawing/2014/main" id="{6BFEFDA3-F8FB-1F03-CBCC-A73B3F8AB2F8}"/>
                </a:ext>
              </a:extLst>
            </p:cNvPr>
            <p:cNvSpPr/>
            <p:nvPr/>
          </p:nvSpPr>
          <p:spPr>
            <a:xfrm>
              <a:off x="9136184" y="2204393"/>
              <a:ext cx="2291303" cy="181548"/>
            </a:xfrm>
            <a:prstGeom prst="rect">
              <a:avLst/>
            </a:prstGeom>
            <a:solidFill>
              <a:schemeClr val="tx1">
                <a:lumMod val="75000"/>
                <a:lumOff val="25000"/>
              </a:schemeClr>
            </a:solidFill>
            <a:ln w="6350" cap="flat" cmpd="sng" algn="ctr">
              <a:solidFill>
                <a:srgbClr val="000000"/>
              </a:solidFill>
              <a:prstDash val="solid"/>
              <a:miter lim="800000"/>
            </a:ln>
            <a:effectLst/>
          </p:spPr>
          <p:txBody>
            <a:bodyPr rtlCol="0" anchor="ctr"/>
            <a:lstStyle/>
            <a:p>
              <a:pPr marL="0" marR="0" lvl="0" indent="0" algn="ctr" defTabSz="342858"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a:ea typeface="+mn-ea"/>
                  <a:cs typeface="Arial" panose="020B0604020202020204" pitchFamily="34" charset="0"/>
                </a:rPr>
                <a:t>Endpoints</a:t>
              </a:r>
            </a:p>
          </p:txBody>
        </p:sp>
        <p:sp>
          <p:nvSpPr>
            <p:cNvPr id="14" name="Rectangle 13">
              <a:extLst>
                <a:ext uri="{FF2B5EF4-FFF2-40B4-BE49-F238E27FC236}">
                  <a16:creationId xmlns:a16="http://schemas.microsoft.com/office/drawing/2014/main" id="{34D7C017-45FE-9CAE-87BA-3FC6315B0D67}"/>
                </a:ext>
              </a:extLst>
            </p:cNvPr>
            <p:cNvSpPr/>
            <p:nvPr/>
          </p:nvSpPr>
          <p:spPr>
            <a:xfrm>
              <a:off x="9148525" y="2436045"/>
              <a:ext cx="2266917" cy="1426294"/>
            </a:xfrm>
            <a:prstGeom prst="rect">
              <a:avLst/>
            </a:prstGeom>
            <a:ln>
              <a:solidFill>
                <a:srgbClr val="000000"/>
              </a:solidFill>
            </a:ln>
          </p:spPr>
          <p:txBody>
            <a:bodyPr wrap="square" anchor="t">
              <a:spAutoFit/>
            </a:bodyPr>
            <a:lstStyle/>
            <a:p>
              <a:pPr marL="0" marR="0" lvl="0" indent="0" algn="l" defTabSz="514272" rtl="0" eaLnBrk="1" fontAlgn="auto" latinLnBrk="0" hangingPunct="1">
                <a:lnSpc>
                  <a:spcPct val="100000"/>
                </a:lnSpc>
                <a:spcBef>
                  <a:spcPts val="452"/>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Primary</a:t>
              </a:r>
              <a:endParaRPr kumimoji="0" lang="en-US" sz="10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160476" marR="0" lvl="0" indent="-160476"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D</a:t>
              </a: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FS ITT (</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BICR or pathology)</a:t>
              </a:r>
              <a:endParaRPr kumimoji="0" lang="en-US" sz="9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a:p>
              <a:pPr marL="0" marR="0" lvl="0" indent="0" algn="l" defTabSz="514272" rtl="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Key Secondary</a:t>
              </a:r>
            </a:p>
            <a:p>
              <a:pPr marL="173810" marR="0" lvl="0" indent="-17381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OS ITT</a:t>
              </a:r>
            </a:p>
            <a:p>
              <a:pPr marL="0" marR="0" lvl="0" indent="0" algn="l" defTabSz="514272" rtl="0" eaLnBrk="1" fontAlgn="auto" latinLnBrk="0" hangingPunct="1">
                <a:lnSpc>
                  <a:spcPct val="100000"/>
                </a:lnSpc>
                <a:spcBef>
                  <a:spcPts val="0"/>
                </a:spcBef>
                <a:spcAft>
                  <a:spcPts val="0"/>
                </a:spcAft>
                <a:buClr>
                  <a:srgbClr val="3F4444"/>
                </a:buClr>
                <a:buSzPct val="100000"/>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Other Secondary</a:t>
              </a:r>
            </a:p>
            <a:p>
              <a:pPr marL="171450" marR="0" lvl="0" indent="-17145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DFS ITT by investigator</a:t>
              </a:r>
            </a:p>
            <a:p>
              <a:pPr marL="171450" marR="0" lvl="0" indent="-17145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900" b="0" i="0" u="none" strike="noStrike" kern="1200" cap="none" spc="0" normalizeH="0" baseline="0" noProof="0">
                  <a:ln>
                    <a:noFill/>
                  </a:ln>
                  <a:solidFill>
                    <a:srgbClr val="000000"/>
                  </a:solidFill>
                  <a:effectLst/>
                  <a:uLnTx/>
                  <a:uFillTx/>
                  <a:latin typeface="Arial" panose="020B0604020202020204"/>
                  <a:ea typeface="+mn-ea"/>
                  <a:cs typeface="Arial"/>
                </a:rPr>
                <a:t>DDFS</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endParaRPr>
            </a:p>
            <a:p>
              <a:pPr marL="171450" marR="0" lvl="0" indent="-17145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rPr>
                <a:t>HRQoL</a:t>
              </a:r>
            </a:p>
            <a:p>
              <a:pPr marL="171450" marR="0" lvl="0" indent="-17145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Safety</a:t>
              </a:r>
            </a:p>
            <a:p>
              <a:pPr marL="0" marR="0" lvl="0" indent="0" algn="l" defTabSz="514272" rtl="0" eaLnBrk="1" fontAlgn="auto" latinLnBrk="0" hangingPunct="1">
                <a:lnSpc>
                  <a:spcPct val="100000"/>
                </a:lnSpc>
                <a:spcBef>
                  <a:spcPts val="0"/>
                </a:spcBef>
                <a:spcAft>
                  <a:spcPts val="0"/>
                </a:spcAft>
                <a:buClr>
                  <a:srgbClr val="3F4444"/>
                </a:buClr>
                <a:buSzPct val="100000"/>
                <a:buFontTx/>
                <a:buNone/>
                <a:tabLst/>
                <a:defRPr/>
              </a:pPr>
              <a:r>
                <a:rPr kumimoji="0" lang="en-US" sz="1000" b="1"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Timelines</a:t>
              </a:r>
            </a:p>
            <a:p>
              <a:pPr marL="171450" marR="0" lvl="0" indent="-17145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9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pitchFamily="34" charset="0"/>
                </a:rPr>
                <a:t>FSI</a:t>
              </a: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 Nov 2025, Recruitment 35 months</a:t>
              </a:r>
            </a:p>
            <a:p>
              <a:pPr marL="171450" marR="0" lvl="0" indent="-171450" algn="l" defTabSz="514272" rtl="0" eaLnBrk="1" fontAlgn="auto" latinLnBrk="0" hangingPunct="1">
                <a:lnSpc>
                  <a:spcPct val="100000"/>
                </a:lnSpc>
                <a:spcBef>
                  <a:spcPts val="0"/>
                </a:spcBef>
                <a:spcAft>
                  <a:spcPts val="0"/>
                </a:spcAft>
                <a:buClr>
                  <a:srgbClr val="3F4444"/>
                </a:buClr>
                <a:buSzPct val="100000"/>
                <a:buFont typeface="Arial" panose="020B0604020202020204" pitchFamily="34" charset="0"/>
                <a:buChar char="•"/>
                <a:tabLst/>
                <a:defRPr/>
              </a:pPr>
              <a:r>
                <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a:rPr>
                <a:t>230 sites</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Arial" panose="020B0604020202020204" pitchFamily="34" charset="0"/>
              </a:endParaRPr>
            </a:p>
          </p:txBody>
        </p:sp>
      </p:grpSp>
      <p:sp>
        <p:nvSpPr>
          <p:cNvPr id="15" name="TextBox 14">
            <a:extLst>
              <a:ext uri="{FF2B5EF4-FFF2-40B4-BE49-F238E27FC236}">
                <a16:creationId xmlns:a16="http://schemas.microsoft.com/office/drawing/2014/main" id="{EDD073AE-DC3F-C336-3860-790A4C03262B}"/>
              </a:ext>
            </a:extLst>
          </p:cNvPr>
          <p:cNvSpPr txBox="1"/>
          <p:nvPr/>
        </p:nvSpPr>
        <p:spPr>
          <a:xfrm>
            <a:off x="315290" y="4174999"/>
            <a:ext cx="2063959" cy="461665"/>
          </a:xfrm>
          <a:prstGeom prst="rect">
            <a:avLst/>
          </a:prstGeom>
          <a:noFill/>
        </p:spPr>
        <p:txBody>
          <a:bodyPr wrap="squar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hlinkClick r:id="rId3" action="ppaction://hlinksldjump">
                  <a:extLst>
                    <a:ext uri="{A12FA001-AC4F-418D-AE19-62706E023703}">
                      <ahyp:hlinkClr xmlns:ahyp="http://schemas.microsoft.com/office/drawing/2018/hyperlinkcolor" val="tx"/>
                    </a:ext>
                  </a:extLst>
                </a:hlinkClick>
              </a:rPr>
              <a:t>Full inclusion/exclusion criteria </a:t>
            </a:r>
            <a:endParaRPr kumimoji="0" lang="en-US" sz="12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cxnSp>
        <p:nvCxnSpPr>
          <p:cNvPr id="29" name="直線矢印コネクタ 39">
            <a:extLst>
              <a:ext uri="{FF2B5EF4-FFF2-40B4-BE49-F238E27FC236}">
                <a16:creationId xmlns:a16="http://schemas.microsoft.com/office/drawing/2014/main" id="{29528614-0AC9-4D2F-BB56-CBB8FDF24C92}"/>
              </a:ext>
            </a:extLst>
          </p:cNvPr>
          <p:cNvCxnSpPr>
            <a:cxnSpLocks/>
          </p:cNvCxnSpPr>
          <p:nvPr/>
        </p:nvCxnSpPr>
        <p:spPr>
          <a:xfrm flipV="1">
            <a:off x="7780782" y="3210492"/>
            <a:ext cx="636390" cy="1595"/>
          </a:xfrm>
          <a:prstGeom prst="straightConnector1">
            <a:avLst/>
          </a:prstGeom>
          <a:ln>
            <a:solidFill>
              <a:srgbClr val="C00000"/>
            </a:solidFill>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22" name="直線矢印コネクタ 33">
            <a:extLst>
              <a:ext uri="{FF2B5EF4-FFF2-40B4-BE49-F238E27FC236}">
                <a16:creationId xmlns:a16="http://schemas.microsoft.com/office/drawing/2014/main" id="{6443C266-831E-B870-9921-54A31ACBFCC6}"/>
              </a:ext>
            </a:extLst>
          </p:cNvPr>
          <p:cNvCxnSpPr>
            <a:cxnSpLocks/>
          </p:cNvCxnSpPr>
          <p:nvPr/>
        </p:nvCxnSpPr>
        <p:spPr>
          <a:xfrm flipV="1">
            <a:off x="1467826" y="2989139"/>
            <a:ext cx="2401256" cy="5801"/>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8" name="Rounded Rectangle 50">
            <a:extLst>
              <a:ext uri="{FF2B5EF4-FFF2-40B4-BE49-F238E27FC236}">
                <a16:creationId xmlns:a16="http://schemas.microsoft.com/office/drawing/2014/main" id="{0D8294A1-9C51-3838-32C5-D88067EFD902}"/>
              </a:ext>
            </a:extLst>
          </p:cNvPr>
          <p:cNvSpPr/>
          <p:nvPr/>
        </p:nvSpPr>
        <p:spPr>
          <a:xfrm>
            <a:off x="4496237" y="2178636"/>
            <a:ext cx="1854339" cy="530136"/>
          </a:xfrm>
          <a:prstGeom prst="roundRect">
            <a:avLst/>
          </a:prstGeom>
          <a:solidFill>
            <a:schemeClr val="accent2">
              <a:lumMod val="25000"/>
              <a:lumOff val="75000"/>
            </a:schemeClr>
          </a:solidFill>
          <a:ln w="25400" cap="flat" cmpd="sng" algn="ctr">
            <a:solidFill>
              <a:schemeClr val="accent2"/>
            </a:solidFill>
            <a:prstDash val="solid"/>
          </a:ln>
          <a:effectLst/>
        </p:spPr>
        <p:txBody>
          <a:bodyPr lIns="91440" tIns="45720" rIns="91440" bIns="4572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44651"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panose="020B0604020202020204"/>
                <a:ea typeface="Tahoma"/>
                <a:cs typeface="Times New Roman"/>
              </a:rPr>
              <a:t>T-DXd Q3W</a:t>
            </a:r>
            <a:r>
              <a:rPr kumimoji="0" lang="en-US" sz="900" b="0" i="0" u="none" strike="noStrike" kern="0" cap="none" spc="0" normalizeH="0" baseline="0" noProof="0" dirty="0">
                <a:ln>
                  <a:noFill/>
                </a:ln>
                <a:solidFill>
                  <a:srgbClr val="000000"/>
                </a:solidFill>
                <a:effectLst/>
                <a:uLnTx/>
                <a:uFillTx/>
                <a:latin typeface="Arial" panose="020B0604020202020204"/>
                <a:ea typeface="Tahoma"/>
                <a:cs typeface="Times New Roman"/>
              </a:rPr>
              <a:t> 5.4 mg/kg </a:t>
            </a:r>
          </a:p>
          <a:p>
            <a:pPr marL="0" marR="0" lvl="0" indent="0" algn="ctr" defTabSz="144651"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panose="020B0604020202020204"/>
                <a:ea typeface="Tahoma"/>
                <a:cs typeface="Times New Roman"/>
              </a:rPr>
              <a:t>× 17 cycles </a:t>
            </a:r>
            <a:r>
              <a:rPr kumimoji="0" lang="en-US" sz="900" b="1" i="0" u="none" strike="noStrike" kern="0" cap="none" spc="0" normalizeH="0" baseline="0" noProof="0" dirty="0">
                <a:ln>
                  <a:noFill/>
                </a:ln>
                <a:solidFill>
                  <a:srgbClr val="000000"/>
                </a:solidFill>
                <a:effectLst/>
                <a:uLnTx/>
                <a:uFillTx/>
                <a:latin typeface="Arial" panose="020B0604020202020204"/>
                <a:ea typeface="Tahoma"/>
                <a:cs typeface="Times New Roman"/>
              </a:rPr>
              <a:t>+/- concomitant </a:t>
            </a:r>
            <a:r>
              <a:rPr kumimoji="0" lang="en-US" sz="900" b="0" i="0" u="none" strike="noStrike" kern="0" cap="none" spc="0" normalizeH="0" baseline="0" noProof="0" dirty="0">
                <a:ln>
                  <a:noFill/>
                </a:ln>
                <a:solidFill>
                  <a:srgbClr val="000000"/>
                </a:solidFill>
                <a:effectLst/>
                <a:uLnTx/>
                <a:uFillTx/>
                <a:latin typeface="Arial" panose="020B0604020202020204"/>
                <a:ea typeface="Tahoma"/>
                <a:cs typeface="Times New Roman"/>
              </a:rPr>
              <a:t>or</a:t>
            </a:r>
            <a:r>
              <a:rPr kumimoji="0" lang="en-US" sz="900" b="1" i="0" u="none" strike="noStrike" kern="0" cap="none" spc="0" normalizeH="0" baseline="0" noProof="0" dirty="0">
                <a:ln>
                  <a:noFill/>
                </a:ln>
                <a:solidFill>
                  <a:srgbClr val="000000"/>
                </a:solidFill>
                <a:effectLst/>
                <a:uLnTx/>
                <a:uFillTx/>
                <a:latin typeface="Arial" panose="020B0604020202020204"/>
                <a:ea typeface="Tahoma"/>
                <a:cs typeface="Times New Roman"/>
              </a:rPr>
              <a:t> subsequent VCB</a:t>
            </a:r>
            <a:endParaRPr kumimoji="0" lang="en-US" sz="900" b="1" i="0" u="none" strike="noStrike" kern="0" cap="none" spc="0" normalizeH="0" baseline="0" noProof="0" dirty="0">
              <a:ln>
                <a:noFill/>
              </a:ln>
              <a:solidFill>
                <a:srgbClr val="000000"/>
              </a:solidFill>
              <a:effectLst/>
              <a:uLnTx/>
              <a:uFillTx/>
              <a:latin typeface="Arial" panose="020B0604020202020204"/>
              <a:ea typeface="Tahoma" panose="020B0604030504040204" pitchFamily="34" charset="0"/>
              <a:cs typeface="Times New Roman" panose="02020603050405020304" pitchFamily="18" charset="0"/>
            </a:endParaRPr>
          </a:p>
        </p:txBody>
      </p:sp>
      <p:sp>
        <p:nvSpPr>
          <p:cNvPr id="9" name="Rounded Rectangle 50">
            <a:extLst>
              <a:ext uri="{FF2B5EF4-FFF2-40B4-BE49-F238E27FC236}">
                <a16:creationId xmlns:a16="http://schemas.microsoft.com/office/drawing/2014/main" id="{04613656-4DB7-0B35-E598-F582FCF00C77}"/>
              </a:ext>
            </a:extLst>
          </p:cNvPr>
          <p:cNvSpPr/>
          <p:nvPr/>
        </p:nvSpPr>
        <p:spPr>
          <a:xfrm>
            <a:off x="4435216" y="3283312"/>
            <a:ext cx="1925386" cy="504001"/>
          </a:xfrm>
          <a:prstGeom prst="roundRect">
            <a:avLst/>
          </a:prstGeom>
          <a:solidFill>
            <a:schemeClr val="bg2">
              <a:lumMod val="20000"/>
              <a:lumOff val="80000"/>
            </a:schemeClr>
          </a:solidFill>
          <a:ln w="25400" cap="flat" cmpd="sng" algn="ctr">
            <a:solidFill>
              <a:schemeClr val="bg2">
                <a:lumMod val="50000"/>
              </a:schemeClr>
            </a:solidFill>
            <a:prstDash val="solid"/>
          </a:ln>
          <a:effectLst/>
        </p:spPr>
        <p:txBody>
          <a:bodyPr lIns="121920" tIns="60960" rIns="121920" bIns="6096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44651" rtl="0" eaLnBrk="1" fontAlgn="auto" latinLnBrk="0" hangingPunct="1">
              <a:lnSpc>
                <a:spcPct val="100000"/>
              </a:lnSpc>
              <a:spcBef>
                <a:spcPts val="0"/>
              </a:spcBef>
              <a:spcAft>
                <a:spcPts val="0"/>
              </a:spcAft>
              <a:buClrTx/>
              <a:buSzTx/>
              <a:buFontTx/>
              <a:buNone/>
              <a:tabLst/>
              <a:defRPr/>
            </a:pPr>
            <a:r>
              <a:rPr kumimoji="0" lang="en-US" sz="900" b="1" i="0" u="none" strike="noStrike" kern="0" cap="none" spc="0" normalizeH="0" baseline="0" noProof="0" dirty="0">
                <a:ln>
                  <a:noFill/>
                </a:ln>
                <a:solidFill>
                  <a:srgbClr val="000000"/>
                </a:solidFill>
                <a:effectLst/>
                <a:uLnTx/>
                <a:uFillTx/>
                <a:latin typeface="Arial" panose="020B0604020202020204"/>
                <a:ea typeface="Tahoma"/>
                <a:cs typeface="Times New Roman"/>
              </a:rPr>
              <a:t>SoC Chemotherapy* +/- concomitant or subsequent VCB </a:t>
            </a:r>
          </a:p>
        </p:txBody>
      </p:sp>
      <p:sp>
        <p:nvSpPr>
          <p:cNvPr id="10" name="TextBox 7">
            <a:extLst>
              <a:ext uri="{FF2B5EF4-FFF2-40B4-BE49-F238E27FC236}">
                <a16:creationId xmlns:a16="http://schemas.microsoft.com/office/drawing/2014/main" id="{206CF14E-C7EB-A1B5-1819-262D658F45CD}"/>
              </a:ext>
            </a:extLst>
          </p:cNvPr>
          <p:cNvSpPr txBox="1"/>
          <p:nvPr/>
        </p:nvSpPr>
        <p:spPr>
          <a:xfrm>
            <a:off x="4250644" y="2861654"/>
            <a:ext cx="1184891" cy="24622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000000"/>
                </a:solidFill>
                <a:effectLst/>
                <a:uLnTx/>
                <a:uFillTx/>
                <a:latin typeface="Times New Roman" panose="02020603050405020304" pitchFamily="18" charset="0"/>
                <a:ea typeface="+mn-ea"/>
                <a:cs typeface="Times New Roman" panose="02020603050405020304" pitchFamily="18" charset="0"/>
              </a:rPr>
              <a:t>N = 710</a:t>
            </a:r>
          </a:p>
        </p:txBody>
      </p:sp>
      <p:sp>
        <p:nvSpPr>
          <p:cNvPr id="16" name="TextBox 15">
            <a:extLst>
              <a:ext uri="{FF2B5EF4-FFF2-40B4-BE49-F238E27FC236}">
                <a16:creationId xmlns:a16="http://schemas.microsoft.com/office/drawing/2014/main" id="{F8398F9B-F0D3-920B-1DBC-B0A344035734}"/>
              </a:ext>
            </a:extLst>
          </p:cNvPr>
          <p:cNvSpPr txBox="1"/>
          <p:nvPr/>
        </p:nvSpPr>
        <p:spPr>
          <a:xfrm>
            <a:off x="1953693" y="2075458"/>
            <a:ext cx="1568801" cy="1962076"/>
          </a:xfrm>
          <a:prstGeom prst="rect">
            <a:avLst/>
          </a:prstGeom>
          <a:solidFill>
            <a:schemeClr val="bg1">
              <a:lumMod val="85000"/>
            </a:schemeClr>
          </a:solidFill>
          <a:ln>
            <a:solidFill>
              <a:schemeClr val="bg1"/>
            </a:solidFill>
          </a:ln>
        </p:spPr>
        <p:txBody>
          <a:bodyPr wrap="square" lIns="121920" tIns="60960" rIns="121920" bIns="60960" rtlCol="0" anchor="t">
            <a:spAutoFit/>
          </a:bodyPr>
          <a:lstStyle>
            <a:defPPr>
              <a:defRPr lang="en-US"/>
            </a:defPPr>
            <a:lvl1pPr defTabSz="257175">
              <a:defRPr sz="900">
                <a:solidFill>
                  <a:srgbClr val="3F4444"/>
                </a:solidFill>
                <a:latin typeface="Calibri"/>
              </a:defRPr>
            </a:lvl1pPr>
            <a:lvl2pPr defTabSz="457200"/>
            <a:lvl3pPr defTabSz="457200"/>
            <a:lvl4pPr defTabSz="457200"/>
            <a:lvl5pPr defTabSz="457200"/>
            <a:lvl6pPr defTabSz="457200"/>
            <a:lvl7pPr defTabSz="457200"/>
            <a:lvl8pPr defTabSz="457200"/>
            <a:lvl9pPr defTabSz="457200"/>
          </a:lstStyle>
          <a:p>
            <a:pPr marL="0" marR="0" lvl="0" indent="0" algn="l" defTabSz="25716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Key Patient Population</a:t>
            </a:r>
          </a:p>
          <a:p>
            <a:pPr marL="120224" marR="0" lvl="0" indent="-120224" algn="l" defTabSz="257168" rtl="0" eaLnBrk="1" fontAlgn="auto" latinLnBrk="0" hangingPunct="1">
              <a:lnSpc>
                <a:spcPct val="100000"/>
              </a:lnSpc>
              <a:spcBef>
                <a:spcPts val="0"/>
              </a:spcBef>
              <a:spcAft>
                <a:spcPts val="267"/>
              </a:spcAft>
              <a:buClr>
                <a:srgbClr val="3F4444"/>
              </a:buClr>
              <a:buSzPct val="100000"/>
              <a:buFont typeface="Calibri"/>
              <a:buChar char="•"/>
              <a:tabLst/>
              <a:defRPr/>
            </a:pPr>
            <a:r>
              <a:rPr kumimoji="0" lang="en-US" sz="800" b="0" i="0" u="none" strike="noStrike" kern="1200" cap="none" spc="0" normalizeH="0" baseline="0" noProof="0" dirty="0">
                <a:ln>
                  <a:noFill/>
                </a:ln>
                <a:solidFill>
                  <a:srgbClr val="3F4444"/>
                </a:solidFill>
                <a:effectLst/>
                <a:uLnTx/>
                <a:uFillTx/>
                <a:latin typeface="Arial" panose="020B0604020202020204"/>
                <a:ea typeface="+mn-ea"/>
                <a:cs typeface="Times New Roman" panose="02020603050405020304" pitchFamily="18" charset="0"/>
              </a:rPr>
              <a:t>Histologically confirmed diagnosis of endometrial cancer</a:t>
            </a:r>
          </a:p>
          <a:p>
            <a:pPr marL="120224" marR="0" lvl="0" indent="-120224" algn="l" defTabSz="257168" rtl="0" eaLnBrk="1" fontAlgn="auto" latinLnBrk="0" hangingPunct="1">
              <a:lnSpc>
                <a:spcPct val="100000"/>
              </a:lnSpc>
              <a:spcBef>
                <a:spcPts val="0"/>
              </a:spcBef>
              <a:spcAft>
                <a:spcPts val="267"/>
              </a:spcAft>
              <a:buClr>
                <a:srgbClr val="3F4444"/>
              </a:buClr>
              <a:buSzPct val="100000"/>
              <a:buFont typeface="Calibri"/>
              <a:buChar char="•"/>
              <a:tabLst/>
              <a:defRPr/>
            </a:pPr>
            <a:r>
              <a:rPr kumimoji="0" lang="en-US" sz="800" b="1" i="0" u="none" strike="noStrike" kern="1200" cap="none" spc="0" normalizeH="0" baseline="0" noProof="0" dirty="0">
                <a:ln>
                  <a:noFill/>
                </a:ln>
                <a:solidFill>
                  <a:srgbClr val="3F4444"/>
                </a:solidFill>
                <a:effectLst/>
                <a:uLnTx/>
                <a:uFillTx/>
                <a:latin typeface="Arial" panose="020B0604020202020204"/>
                <a:ea typeface="+mn-ea"/>
                <a:cs typeface="Times New Roman" panose="02020603050405020304" pitchFamily="18" charset="0"/>
              </a:rPr>
              <a:t>FIGO2023 Stage IIC or III</a:t>
            </a:r>
          </a:p>
          <a:p>
            <a:pPr marL="120224" marR="0" lvl="0" indent="-120224" algn="l" defTabSz="257168" rtl="0" eaLnBrk="1" fontAlgn="auto" latinLnBrk="0" hangingPunct="1">
              <a:lnSpc>
                <a:spcPct val="100000"/>
              </a:lnSpc>
              <a:spcBef>
                <a:spcPts val="0"/>
              </a:spcBef>
              <a:spcAft>
                <a:spcPts val="267"/>
              </a:spcAft>
              <a:buClr>
                <a:srgbClr val="3F4444"/>
              </a:buClr>
              <a:buSzPct val="100000"/>
              <a:buFont typeface="Calibri"/>
              <a:buChar char="•"/>
              <a:tabLst/>
              <a:defRPr/>
            </a:pPr>
            <a:r>
              <a:rPr kumimoji="0" lang="en-US" sz="800" b="0" i="0" u="none" strike="noStrike" kern="1200" cap="none" spc="0" normalizeH="0" baseline="0" noProof="0" dirty="0">
                <a:ln>
                  <a:noFill/>
                </a:ln>
                <a:solidFill>
                  <a:srgbClr val="3F4444"/>
                </a:solidFill>
                <a:effectLst/>
                <a:uLnTx/>
                <a:uFillTx/>
                <a:latin typeface="Arial" panose="020B0604020202020204"/>
                <a:ea typeface="+mn-ea"/>
                <a:cs typeface="Times New Roman" panose="02020603050405020304" pitchFamily="18" charset="0"/>
              </a:rPr>
              <a:t>NO evidence of disease post-surgery as per investigator and confirmed by BICR</a:t>
            </a:r>
          </a:p>
          <a:p>
            <a:pPr marL="120224" marR="0" lvl="0" indent="-120224" algn="l" defTabSz="257168" rtl="0" eaLnBrk="1" fontAlgn="auto" latinLnBrk="0" hangingPunct="1">
              <a:lnSpc>
                <a:spcPct val="100000"/>
              </a:lnSpc>
              <a:spcBef>
                <a:spcPts val="0"/>
              </a:spcBef>
              <a:spcAft>
                <a:spcPts val="267"/>
              </a:spcAft>
              <a:buClr>
                <a:srgbClr val="3F4444"/>
              </a:buClr>
              <a:buSzPct val="100000"/>
              <a:buFont typeface="Calibri"/>
              <a:buChar char="•"/>
              <a:tabLst/>
              <a:defRPr/>
            </a:pPr>
            <a:r>
              <a:rPr kumimoji="0" lang="en-US" sz="800" b="0" i="0" u="none" strike="noStrike" kern="1200" cap="none" spc="0" normalizeH="0" baseline="0" noProof="0" dirty="0">
                <a:ln>
                  <a:noFill/>
                </a:ln>
                <a:solidFill>
                  <a:srgbClr val="3F4444"/>
                </a:solidFill>
                <a:effectLst/>
                <a:uLnTx/>
                <a:uFillTx/>
                <a:latin typeface="Arial" panose="020B0604020202020204"/>
                <a:ea typeface="+mn-ea"/>
                <a:cs typeface="Times New Roman" panose="02020603050405020304" pitchFamily="18" charset="0"/>
              </a:rPr>
              <a:t>Treatment naïve (systemic therapy) in any setting including the neoadjuvant setting for endometrial cancer </a:t>
            </a:r>
          </a:p>
        </p:txBody>
      </p:sp>
      <p:sp>
        <p:nvSpPr>
          <p:cNvPr id="17" name="TextBox 15">
            <a:extLst>
              <a:ext uri="{FF2B5EF4-FFF2-40B4-BE49-F238E27FC236}">
                <a16:creationId xmlns:a16="http://schemas.microsoft.com/office/drawing/2014/main" id="{E4172EED-E395-00C6-41DB-3DB397686FA1}"/>
              </a:ext>
            </a:extLst>
          </p:cNvPr>
          <p:cNvSpPr txBox="1"/>
          <p:nvPr/>
        </p:nvSpPr>
        <p:spPr>
          <a:xfrm>
            <a:off x="876003" y="2241167"/>
            <a:ext cx="964554" cy="1354217"/>
          </a:xfrm>
          <a:prstGeom prst="rect">
            <a:avLst/>
          </a:prstGeom>
          <a:solidFill>
            <a:schemeClr val="bg1">
              <a:lumMod val="85000"/>
            </a:schemeClr>
          </a:solidFill>
          <a:ln>
            <a:solidFill>
              <a:schemeClr val="bg1"/>
            </a:solidFill>
          </a:ln>
        </p:spPr>
        <p:txBody>
          <a:bodyPr wrap="square" lIns="121920" tIns="60960" rIns="121920" bIns="60960" rtlCol="0" anchor="t">
            <a:spAutoFit/>
          </a:bodyPr>
          <a:lstStyle>
            <a:defPPr>
              <a:defRPr lang="en-US"/>
            </a:defPPr>
            <a:lvl1pPr defTabSz="257175">
              <a:defRPr sz="900">
                <a:solidFill>
                  <a:srgbClr val="3F4444"/>
                </a:solidFill>
                <a:latin typeface="Calibri"/>
              </a:defRPr>
            </a:lvl1pPr>
            <a:lvl2pPr defTabSz="457200"/>
            <a:lvl3pPr defTabSz="457200"/>
            <a:lvl4pPr defTabSz="457200"/>
            <a:lvl5pPr defTabSz="457200"/>
            <a:lvl6pPr defTabSz="457200"/>
            <a:lvl7pPr defTabSz="457200"/>
            <a:lvl8pPr defTabSz="457200"/>
            <a:lvl9pPr defTabSz="457200"/>
          </a:lstStyle>
          <a:p>
            <a:pPr marL="0" marR="0" lvl="0" indent="0" algn="l" defTabSz="257168" rtl="0" eaLnBrk="1" fontAlgn="auto" latinLnBrk="0" hangingPunct="1">
              <a:lnSpc>
                <a:spcPct val="100000"/>
              </a:lnSpc>
              <a:spcBef>
                <a:spcPts val="0"/>
              </a:spcBef>
              <a:spcAft>
                <a:spcPts val="267"/>
              </a:spcAft>
              <a:buClr>
                <a:srgbClr val="3F4444"/>
              </a:buClr>
              <a:buSzPct val="100000"/>
              <a:buFontTx/>
              <a:buNone/>
              <a:tabLst/>
              <a:defRPr/>
            </a:pPr>
            <a:r>
              <a:rPr kumimoji="0" lang="en-US" sz="800" b="0" i="0" u="none" strike="noStrike" kern="1200" cap="none" spc="0" normalizeH="0" baseline="0" noProof="0" dirty="0">
                <a:ln>
                  <a:noFill/>
                </a:ln>
                <a:solidFill>
                  <a:srgbClr val="3F4444"/>
                </a:solidFill>
                <a:effectLst/>
                <a:uLnTx/>
                <a:uFillTx/>
                <a:latin typeface="Arial" panose="020B0604020202020204"/>
                <a:ea typeface="+mn-ea"/>
                <a:cs typeface="Times New Roman" panose="02020603050405020304" pitchFamily="18" charset="0"/>
              </a:rPr>
              <a:t>HER2 expression (IHC 3+ / 2+) per 2016 ASCO CAP gastric cancer IHC scoring guidelines by central confirmation</a:t>
            </a:r>
          </a:p>
        </p:txBody>
      </p:sp>
      <p:sp>
        <p:nvSpPr>
          <p:cNvPr id="19" name="テキスト ボックス 18">
            <a:extLst>
              <a:ext uri="{FF2B5EF4-FFF2-40B4-BE49-F238E27FC236}">
                <a16:creationId xmlns:a16="http://schemas.microsoft.com/office/drawing/2014/main" id="{5BCF269B-6ABF-A493-BBA4-386582D35436}"/>
              </a:ext>
            </a:extLst>
          </p:cNvPr>
          <p:cNvSpPr txBox="1"/>
          <p:nvPr/>
        </p:nvSpPr>
        <p:spPr>
          <a:xfrm>
            <a:off x="877407" y="1719094"/>
            <a:ext cx="961746" cy="461665"/>
          </a:xfrm>
          <a:prstGeom prst="rect">
            <a:avLst/>
          </a:prstGeom>
          <a:solidFill>
            <a:schemeClr val="tx1">
              <a:lumMod val="75000"/>
              <a:lumOff val="25000"/>
            </a:schemeClr>
          </a:solidFill>
        </p:spPr>
        <p:txBody>
          <a:bodyPr wrap="square">
            <a:spAutoFit/>
          </a:body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Times New Roman" panose="02020603050405020304" pitchFamily="18" charset="0"/>
              </a:rPr>
              <a:t>Tissue  Screening</a:t>
            </a:r>
          </a:p>
        </p:txBody>
      </p:sp>
      <p:sp>
        <p:nvSpPr>
          <p:cNvPr id="20" name="テキスト ボックス 22">
            <a:extLst>
              <a:ext uri="{FF2B5EF4-FFF2-40B4-BE49-F238E27FC236}">
                <a16:creationId xmlns:a16="http://schemas.microsoft.com/office/drawing/2014/main" id="{7D745CF4-9289-519E-06DA-11B147CF5357}"/>
              </a:ext>
            </a:extLst>
          </p:cNvPr>
          <p:cNvSpPr txBox="1"/>
          <p:nvPr/>
        </p:nvSpPr>
        <p:spPr>
          <a:xfrm>
            <a:off x="1975207" y="1714112"/>
            <a:ext cx="1547287" cy="276999"/>
          </a:xfrm>
          <a:prstGeom prst="rect">
            <a:avLst/>
          </a:prstGeom>
          <a:solidFill>
            <a:schemeClr val="tx1">
              <a:lumMod val="75000"/>
              <a:lumOff val="25000"/>
            </a:schemeClr>
          </a:solidFill>
        </p:spPr>
        <p:txBody>
          <a:bodyPr wrap="square">
            <a:spAutoFit/>
          </a:body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Times New Roman" panose="02020603050405020304" pitchFamily="18" charset="0"/>
              </a:rPr>
              <a:t>Main Screening</a:t>
            </a:r>
          </a:p>
        </p:txBody>
      </p:sp>
      <p:sp>
        <p:nvSpPr>
          <p:cNvPr id="23" name="テキスト ボックス 59">
            <a:extLst>
              <a:ext uri="{FF2B5EF4-FFF2-40B4-BE49-F238E27FC236}">
                <a16:creationId xmlns:a16="http://schemas.microsoft.com/office/drawing/2014/main" id="{204C2445-ED13-0918-7F94-0B998A504F19}"/>
              </a:ext>
            </a:extLst>
          </p:cNvPr>
          <p:cNvSpPr txBox="1"/>
          <p:nvPr/>
        </p:nvSpPr>
        <p:spPr>
          <a:xfrm>
            <a:off x="3661236" y="1716003"/>
            <a:ext cx="4151055" cy="276999"/>
          </a:xfrm>
          <a:prstGeom prst="rect">
            <a:avLst/>
          </a:prstGeom>
          <a:solidFill>
            <a:schemeClr val="tx1">
              <a:lumMod val="75000"/>
              <a:lumOff val="25000"/>
            </a:schemeClr>
          </a:solidFill>
        </p:spPr>
        <p:txBody>
          <a:bodyPr wrap="square">
            <a:spAutoFit/>
          </a:body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FFFFFF"/>
                </a:solidFill>
                <a:effectLst/>
                <a:uLnTx/>
                <a:uFillTx/>
                <a:latin typeface="Arial" panose="020B0604020202020204"/>
                <a:ea typeface="+mn-ea"/>
                <a:cs typeface="Times New Roman" panose="02020603050405020304" pitchFamily="18" charset="0"/>
              </a:rPr>
              <a:t>Treatment</a:t>
            </a:r>
          </a:p>
        </p:txBody>
      </p:sp>
      <p:sp>
        <p:nvSpPr>
          <p:cNvPr id="24" name="TextBox 15">
            <a:extLst>
              <a:ext uri="{FF2B5EF4-FFF2-40B4-BE49-F238E27FC236}">
                <a16:creationId xmlns:a16="http://schemas.microsoft.com/office/drawing/2014/main" id="{A3B69050-4DD3-196B-7121-DEDF57E88419}"/>
              </a:ext>
            </a:extLst>
          </p:cNvPr>
          <p:cNvSpPr txBox="1"/>
          <p:nvPr/>
        </p:nvSpPr>
        <p:spPr>
          <a:xfrm>
            <a:off x="5855646" y="4158463"/>
            <a:ext cx="3484810" cy="1123384"/>
          </a:xfrm>
          <a:prstGeom prst="rect">
            <a:avLst/>
          </a:prstGeom>
          <a:noFill/>
          <a:ln>
            <a:solidFill>
              <a:schemeClr val="bg1"/>
            </a:solidFill>
          </a:ln>
        </p:spPr>
        <p:txBody>
          <a:bodyPr wrap="square" lIns="121920" tIns="60960" rIns="121920" bIns="60960" rtlCol="0" anchor="t">
            <a:spAutoFit/>
          </a:bodyPr>
          <a:lstStyle>
            <a:defPPr>
              <a:defRPr lang="en-US"/>
            </a:defPPr>
            <a:lvl1pPr defTabSz="257175">
              <a:defRPr sz="900">
                <a:solidFill>
                  <a:srgbClr val="3F4444"/>
                </a:solidFill>
                <a:latin typeface="Calibri"/>
              </a:defRPr>
            </a:lvl1pPr>
            <a:lvl2pPr defTabSz="457200"/>
            <a:lvl3pPr defTabSz="457200"/>
            <a:lvl4pPr defTabSz="457200"/>
            <a:lvl5pPr defTabSz="457200"/>
            <a:lvl6pPr defTabSz="457200"/>
            <a:lvl7pPr defTabSz="457200"/>
            <a:lvl8pPr defTabSz="457200"/>
            <a:lvl9pPr defTabSz="457200"/>
          </a:lstStyle>
          <a:p>
            <a:pPr marL="0" marR="0" lvl="0" indent="0" algn="l" defTabSz="25716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ＭＳ Ｐゴシック"/>
                <a:cs typeface="Times New Roman"/>
              </a:rPr>
              <a:t>*SoC Chemotherapy +/- EBRT Options</a:t>
            </a:r>
          </a:p>
          <a:p>
            <a:pPr marL="171450" marR="0" lvl="0"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6 cycles of carboplatin AUC 5 or 6 and paclitaxel 175 mg/m</a:t>
            </a: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Times New Roman" panose="02020603050405020304" pitchFamily="18" charset="0"/>
              </a:rPr>
              <a:t>2</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Q3W followed by EBRT</a:t>
            </a:r>
          </a:p>
          <a:p>
            <a:pPr marL="171450" marR="0" lvl="0"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4 cycles carboplatin AUC 5 or 6 and paclitaxel 175 mg/m2 Q3W followed by chemoradiotherapy (EBRT plus cisplatin 50 mg/m</a:t>
            </a:r>
            <a:r>
              <a:rPr kumimoji="0" lang="en-US" sz="800" b="0" i="0" u="none" strike="noStrike" kern="1200" cap="none" spc="0" normalizeH="0" baseline="30000" noProof="0" dirty="0">
                <a:ln>
                  <a:noFill/>
                </a:ln>
                <a:solidFill>
                  <a:srgbClr val="000000"/>
                </a:solidFill>
                <a:effectLst/>
                <a:uLnTx/>
                <a:uFillTx/>
                <a:latin typeface="Arial" panose="020B0604020202020204"/>
                <a:ea typeface="+mn-ea"/>
                <a:cs typeface="Times New Roman" panose="02020603050405020304" pitchFamily="18" charset="0"/>
              </a:rPr>
              <a:t>2</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on days 1 and 29</a:t>
            </a:r>
          </a:p>
          <a:p>
            <a:pPr marL="171450" marR="0" lvl="0"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ＭＳ Ｐゴシック"/>
                <a:cs typeface="Times New Roman"/>
              </a:rPr>
              <a:t>6 cycles of carboplatin AUC 5 or 6 and paclitaxel 175 mg/m2 Q3W </a:t>
            </a:r>
            <a:endParaRPr kumimoji="0" lang="en-US" sz="800" b="0" i="0" u="none" strike="noStrike" kern="1200" cap="none" spc="0" normalizeH="0" baseline="0" noProof="0" dirty="0">
              <a:ln>
                <a:noFill/>
              </a:ln>
              <a:solidFill>
                <a:srgbClr val="000000"/>
              </a:solidFill>
              <a:effectLst/>
              <a:uLnTx/>
              <a:uFillTx/>
              <a:latin typeface="Arial" panose="020B0604020202020204"/>
              <a:ea typeface="ＭＳ Ｐゴシック"/>
              <a:cs typeface="Times New Roman" panose="02020603050405020304" pitchFamily="18" charset="0"/>
            </a:endParaRPr>
          </a:p>
          <a:p>
            <a:pPr marL="0" marR="0" lvl="0" indent="0" algn="l" defTabSz="257168"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000000"/>
              </a:solidFill>
              <a:effectLst/>
              <a:uLnTx/>
              <a:uFillTx/>
              <a:latin typeface="Arial" panose="020B0604020202020204"/>
              <a:ea typeface="ＭＳ Ｐゴシック"/>
              <a:cs typeface="Times New Roman" panose="02020603050405020304" pitchFamily="18" charset="0"/>
            </a:endParaRPr>
          </a:p>
        </p:txBody>
      </p:sp>
      <p:sp>
        <p:nvSpPr>
          <p:cNvPr id="25" name="テキスト ボックス 27">
            <a:extLst>
              <a:ext uri="{FF2B5EF4-FFF2-40B4-BE49-F238E27FC236}">
                <a16:creationId xmlns:a16="http://schemas.microsoft.com/office/drawing/2014/main" id="{4E23211B-63CD-30F2-95D5-1BFD9BF86D15}"/>
              </a:ext>
            </a:extLst>
          </p:cNvPr>
          <p:cNvSpPr txBox="1"/>
          <p:nvPr/>
        </p:nvSpPr>
        <p:spPr>
          <a:xfrm>
            <a:off x="7948345" y="1715745"/>
            <a:ext cx="1617156" cy="276999"/>
          </a:xfrm>
          <a:prstGeom prst="rect">
            <a:avLst/>
          </a:prstGeom>
          <a:solidFill>
            <a:schemeClr val="tx1">
              <a:lumMod val="75000"/>
              <a:lumOff val="25000"/>
            </a:schemeClr>
          </a:solidFill>
        </p:spPr>
        <p:txBody>
          <a:bodyPr wrap="square">
            <a:spAutoFit/>
          </a:bodyPr>
          <a:lstStyle/>
          <a:p>
            <a:pPr marL="0" marR="0" lvl="0" indent="0" algn="ctr" defTabSz="257168"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mn-ea"/>
                <a:cs typeface="Times New Roman" panose="02020603050405020304" pitchFamily="18" charset="0"/>
              </a:rPr>
              <a:t>Follow-up</a:t>
            </a:r>
          </a:p>
        </p:txBody>
      </p:sp>
      <p:cxnSp>
        <p:nvCxnSpPr>
          <p:cNvPr id="26" name="直線矢印コネクタ 39">
            <a:extLst>
              <a:ext uri="{FF2B5EF4-FFF2-40B4-BE49-F238E27FC236}">
                <a16:creationId xmlns:a16="http://schemas.microsoft.com/office/drawing/2014/main" id="{59C86297-2503-CF70-54AE-1E610B9832C6}"/>
              </a:ext>
            </a:extLst>
          </p:cNvPr>
          <p:cNvCxnSpPr>
            <a:cxnSpLocks/>
          </p:cNvCxnSpPr>
          <p:nvPr/>
        </p:nvCxnSpPr>
        <p:spPr>
          <a:xfrm flipV="1">
            <a:off x="7787391" y="2771455"/>
            <a:ext cx="637204" cy="2048"/>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sp>
        <p:nvSpPr>
          <p:cNvPr id="27" name="TextBox 15">
            <a:extLst>
              <a:ext uri="{FF2B5EF4-FFF2-40B4-BE49-F238E27FC236}">
                <a16:creationId xmlns:a16="http://schemas.microsoft.com/office/drawing/2014/main" id="{D409F869-132F-4448-0336-55B761FB6530}"/>
              </a:ext>
            </a:extLst>
          </p:cNvPr>
          <p:cNvSpPr txBox="1"/>
          <p:nvPr/>
        </p:nvSpPr>
        <p:spPr>
          <a:xfrm>
            <a:off x="8428277" y="2631400"/>
            <a:ext cx="1133502" cy="261610"/>
          </a:xfrm>
          <a:prstGeom prst="rect">
            <a:avLst/>
          </a:prstGeom>
          <a:solidFill>
            <a:schemeClr val="bg1">
              <a:lumMod val="85000"/>
            </a:schemeClr>
          </a:solidFill>
          <a:ln>
            <a:solidFill>
              <a:schemeClr val="bg1"/>
            </a:solidFill>
          </a:ln>
        </p:spPr>
        <p:txBody>
          <a:bodyPr wrap="square" lIns="121920" tIns="60960" rIns="121920" bIns="60960" rtlCol="0" anchor="t">
            <a:spAutoFit/>
          </a:bodyPr>
          <a:lstStyle>
            <a:defPPr>
              <a:defRPr lang="en-US"/>
            </a:defPPr>
            <a:lvl1pPr defTabSz="257175">
              <a:defRPr sz="900">
                <a:solidFill>
                  <a:srgbClr val="3F4444"/>
                </a:solidFill>
                <a:latin typeface="Calibri"/>
              </a:defRPr>
            </a:lvl1pPr>
            <a:lvl2pPr defTabSz="457200"/>
            <a:lvl3pPr defTabSz="457200"/>
            <a:lvl4pPr defTabSz="457200"/>
            <a:lvl5pPr defTabSz="457200"/>
            <a:lvl6pPr defTabSz="457200"/>
            <a:lvl7pPr defTabSz="457200"/>
            <a:lvl8pPr defTabSz="457200"/>
            <a:lvl9pPr defTabSz="457200"/>
          </a:lstStyle>
          <a:p>
            <a:pPr marL="0" marR="0" lvl="0" indent="0" algn="ctr" defTabSz="257168" rtl="0" eaLnBrk="1" fontAlgn="auto" latinLnBrk="0" hangingPunct="1">
              <a:lnSpc>
                <a:spcPct val="100000"/>
              </a:lnSpc>
              <a:spcBef>
                <a:spcPts val="0"/>
              </a:spcBef>
              <a:spcAft>
                <a:spcPts val="267"/>
              </a:spcAft>
              <a:buClr>
                <a:srgbClr val="3F4444"/>
              </a:buClr>
              <a:buSzPct val="100000"/>
              <a:buFontTx/>
              <a:buNone/>
              <a:tabLst/>
              <a:defRPr/>
            </a:pPr>
            <a:r>
              <a:rPr kumimoji="0" lang="en-US" sz="900" b="1" i="0" u="none" strike="noStrike" kern="1200" cap="none" spc="0" normalizeH="0" baseline="0" noProof="0" dirty="0">
                <a:ln>
                  <a:noFill/>
                </a:ln>
                <a:solidFill>
                  <a:srgbClr val="3F4444"/>
                </a:solidFill>
                <a:effectLst/>
                <a:uLnTx/>
                <a:uFillTx/>
                <a:latin typeface="Arial" panose="020B0604020202020204"/>
                <a:ea typeface="+mn-ea"/>
                <a:cs typeface="Times New Roman" panose="02020603050405020304" pitchFamily="18" charset="0"/>
              </a:rPr>
              <a:t>LTSFU</a:t>
            </a:r>
            <a:endParaRPr kumimoji="0" lang="en-US" sz="900" b="0" i="0" u="none" strike="noStrike" kern="1200" cap="none" spc="0" normalizeH="0" baseline="0" noProof="0" dirty="0">
              <a:ln>
                <a:noFill/>
              </a:ln>
              <a:solidFill>
                <a:srgbClr val="3F4444"/>
              </a:solidFill>
              <a:effectLst/>
              <a:uLnTx/>
              <a:uFillTx/>
              <a:latin typeface="Arial" panose="020B0604020202020204"/>
              <a:ea typeface="+mn-ea"/>
              <a:cs typeface="+mn-cs"/>
            </a:endParaRPr>
          </a:p>
        </p:txBody>
      </p:sp>
      <p:sp>
        <p:nvSpPr>
          <p:cNvPr id="28" name="Rounded Rectangle 50">
            <a:extLst>
              <a:ext uri="{FF2B5EF4-FFF2-40B4-BE49-F238E27FC236}">
                <a16:creationId xmlns:a16="http://schemas.microsoft.com/office/drawing/2014/main" id="{D1FC362F-1160-57E6-0024-32A446D65F5F}"/>
              </a:ext>
            </a:extLst>
          </p:cNvPr>
          <p:cNvSpPr/>
          <p:nvPr/>
        </p:nvSpPr>
        <p:spPr>
          <a:xfrm>
            <a:off x="6676882" y="2992081"/>
            <a:ext cx="1135409" cy="434098"/>
          </a:xfrm>
          <a:prstGeom prst="roundRect">
            <a:avLst/>
          </a:prstGeom>
          <a:solidFill>
            <a:srgbClr val="FFE9A3"/>
          </a:solidFill>
          <a:ln w="25400" cap="flat" cmpd="sng" algn="ctr">
            <a:solidFill>
              <a:srgbClr val="C00000"/>
            </a:solidFill>
            <a:prstDash val="sysDot"/>
          </a:ln>
          <a:effectLst/>
        </p:spPr>
        <p:txBody>
          <a:bodyPr lIns="121920" tIns="60960" rIns="121920" bIns="6096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44651" rtl="0" eaLnBrk="1" fontAlgn="auto"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000000"/>
                </a:solidFill>
                <a:effectLst/>
                <a:uLnTx/>
                <a:uFillTx/>
                <a:latin typeface="Arial" panose="020B0604020202020204"/>
                <a:ea typeface="Tahoma"/>
                <a:cs typeface="Times New Roman"/>
              </a:rPr>
              <a:t>Optional Predetermined RT</a:t>
            </a:r>
            <a:endParaRPr kumimoji="0" lang="en-US" sz="900" b="0" i="0" u="none" strike="noStrike" kern="0" cap="none" spc="0" normalizeH="0" baseline="0" noProof="0" dirty="0">
              <a:ln>
                <a:noFill/>
              </a:ln>
              <a:solidFill>
                <a:srgbClr val="000000"/>
              </a:solidFill>
              <a:effectLst/>
              <a:uLnTx/>
              <a:uFillTx/>
              <a:latin typeface="Arial" panose="020B0604020202020204"/>
              <a:ea typeface="Tahoma"/>
              <a:cs typeface="Times New Roman" panose="02020603050405020304" pitchFamily="18" charset="0"/>
            </a:endParaRPr>
          </a:p>
        </p:txBody>
      </p:sp>
      <p:sp>
        <p:nvSpPr>
          <p:cNvPr id="30" name="Rectangle: Rounded Corners 29">
            <a:extLst>
              <a:ext uri="{FF2B5EF4-FFF2-40B4-BE49-F238E27FC236}">
                <a16:creationId xmlns:a16="http://schemas.microsoft.com/office/drawing/2014/main" id="{F00525EC-EF6E-B8F5-7B95-FB1815800671}"/>
              </a:ext>
            </a:extLst>
          </p:cNvPr>
          <p:cNvSpPr/>
          <p:nvPr/>
        </p:nvSpPr>
        <p:spPr>
          <a:xfrm>
            <a:off x="6676882" y="2526122"/>
            <a:ext cx="1135410" cy="445501"/>
          </a:xfrm>
          <a:prstGeom prst="roundRect">
            <a:avLst/>
          </a:prstGeom>
          <a:ln/>
        </p:spPr>
        <p:style>
          <a:lnRef idx="2">
            <a:schemeClr val="accent2"/>
          </a:lnRef>
          <a:fillRef idx="1">
            <a:schemeClr val="lt1"/>
          </a:fillRef>
          <a:effectRef idx="0">
            <a:schemeClr val="accent2"/>
          </a:effectRef>
          <a:fontRef idx="minor">
            <a:schemeClr val="dk1"/>
          </a:fontRef>
        </p:style>
        <p:txBody>
          <a:bodyPr lIns="91440" tIns="45720" rIns="91440" bIns="45720"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4444"/>
                </a:solidFill>
                <a:effectLst/>
                <a:uLnTx/>
                <a:uFillTx/>
                <a:latin typeface="Arial" panose="020B0604020202020204"/>
                <a:ea typeface="+mn-ea"/>
                <a:cs typeface="+mn-cs"/>
              </a:rPr>
              <a:t>Post-Systemic Therapy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4444"/>
                </a:solidFill>
                <a:effectLst/>
                <a:uLnTx/>
                <a:uFillTx/>
                <a:latin typeface="Arial" panose="020B0604020202020204"/>
                <a:ea typeface="+mn-ea"/>
                <a:cs typeface="+mn-cs"/>
              </a:rPr>
              <a:t>40-day Visit 1</a:t>
            </a:r>
            <a:endParaRPr kumimoji="0" lang="en-US" sz="9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sp>
        <p:nvSpPr>
          <p:cNvPr id="31" name="Rounded Rectangle 50">
            <a:extLst>
              <a:ext uri="{FF2B5EF4-FFF2-40B4-BE49-F238E27FC236}">
                <a16:creationId xmlns:a16="http://schemas.microsoft.com/office/drawing/2014/main" id="{C88CE4DF-708B-4119-9799-1C6A039216CF}"/>
              </a:ext>
            </a:extLst>
          </p:cNvPr>
          <p:cNvSpPr/>
          <p:nvPr/>
        </p:nvSpPr>
        <p:spPr>
          <a:xfrm>
            <a:off x="8422381" y="3046797"/>
            <a:ext cx="932135" cy="335736"/>
          </a:xfrm>
          <a:prstGeom prst="roundRect">
            <a:avLst/>
          </a:prstGeom>
          <a:solidFill>
            <a:srgbClr val="FFE9A3"/>
          </a:solidFill>
          <a:ln w="25400" cap="flat" cmpd="sng" algn="ctr">
            <a:solidFill>
              <a:srgbClr val="C00000"/>
            </a:solidFill>
            <a:prstDash val="sysDot"/>
          </a:ln>
          <a:effectLst/>
        </p:spPr>
        <p:txBody>
          <a:bodyPr lIns="121920" tIns="60960" rIns="121920" bIns="60960" rtlCol="0" anchor="ctr"/>
          <a:ls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342900" algn="l" rtl="0" fontAlgn="base">
              <a:spcBef>
                <a:spcPct val="0"/>
              </a:spcBef>
              <a:spcAft>
                <a:spcPct val="0"/>
              </a:spcAft>
              <a:defRPr kern="1200">
                <a:solidFill>
                  <a:schemeClr val="tx1"/>
                </a:solidFill>
                <a:latin typeface="Arial" charset="0"/>
                <a:ea typeface="+mn-ea"/>
                <a:cs typeface="Arial" charset="0"/>
              </a:defRPr>
            </a:lvl2pPr>
            <a:lvl3pPr marL="685800" algn="l" rtl="0" fontAlgn="base">
              <a:spcBef>
                <a:spcPct val="0"/>
              </a:spcBef>
              <a:spcAft>
                <a:spcPct val="0"/>
              </a:spcAft>
              <a:defRPr kern="1200">
                <a:solidFill>
                  <a:schemeClr val="tx1"/>
                </a:solidFill>
                <a:latin typeface="Arial" charset="0"/>
                <a:ea typeface="+mn-ea"/>
                <a:cs typeface="Arial" charset="0"/>
              </a:defRPr>
            </a:lvl3pPr>
            <a:lvl4pPr marL="1028700" algn="l" rtl="0" fontAlgn="base">
              <a:spcBef>
                <a:spcPct val="0"/>
              </a:spcBef>
              <a:spcAft>
                <a:spcPct val="0"/>
              </a:spcAft>
              <a:defRPr kern="1200">
                <a:solidFill>
                  <a:schemeClr val="tx1"/>
                </a:solidFill>
                <a:latin typeface="Arial" charset="0"/>
                <a:ea typeface="+mn-ea"/>
                <a:cs typeface="Arial" charset="0"/>
              </a:defRPr>
            </a:lvl4pPr>
            <a:lvl5pPr marL="1371600" algn="l" rtl="0" fontAlgn="base">
              <a:spcBef>
                <a:spcPct val="0"/>
              </a:spcBef>
              <a:spcAft>
                <a:spcPct val="0"/>
              </a:spcAft>
              <a:defRPr kern="1200">
                <a:solidFill>
                  <a:schemeClr val="tx1"/>
                </a:solidFill>
                <a:latin typeface="Arial" charset="0"/>
                <a:ea typeface="+mn-ea"/>
                <a:cs typeface="Arial" charset="0"/>
              </a:defRPr>
            </a:lvl5pPr>
            <a:lvl6pPr marL="1714500" algn="l" defTabSz="685800" rtl="0" eaLnBrk="1" latinLnBrk="0" hangingPunct="1">
              <a:defRPr kern="1200">
                <a:solidFill>
                  <a:schemeClr val="tx1"/>
                </a:solidFill>
                <a:latin typeface="Arial" charset="0"/>
                <a:ea typeface="+mn-ea"/>
                <a:cs typeface="Arial" charset="0"/>
              </a:defRPr>
            </a:lvl6pPr>
            <a:lvl7pPr marL="2057400" algn="l" defTabSz="685800" rtl="0" eaLnBrk="1" latinLnBrk="0" hangingPunct="1">
              <a:defRPr kern="1200">
                <a:solidFill>
                  <a:schemeClr val="tx1"/>
                </a:solidFill>
                <a:latin typeface="Arial" charset="0"/>
                <a:ea typeface="+mn-ea"/>
                <a:cs typeface="Arial" charset="0"/>
              </a:defRPr>
            </a:lvl7pPr>
            <a:lvl8pPr marL="2400300" algn="l" defTabSz="685800" rtl="0" eaLnBrk="1" latinLnBrk="0" hangingPunct="1">
              <a:defRPr kern="1200">
                <a:solidFill>
                  <a:schemeClr val="tx1"/>
                </a:solidFill>
                <a:latin typeface="Arial" charset="0"/>
                <a:ea typeface="+mn-ea"/>
                <a:cs typeface="Arial" charset="0"/>
              </a:defRPr>
            </a:lvl8pPr>
            <a:lvl9pPr marL="2743200" algn="l" defTabSz="685800" rtl="0" eaLnBrk="1" latinLnBrk="0" hangingPunct="1">
              <a:defRPr kern="1200">
                <a:solidFill>
                  <a:schemeClr val="tx1"/>
                </a:solidFill>
                <a:latin typeface="Arial" charset="0"/>
                <a:ea typeface="+mn-ea"/>
                <a:cs typeface="Arial" charset="0"/>
              </a:defRPr>
            </a:lvl9pPr>
          </a:lstStyle>
          <a:p>
            <a:pPr marL="0" marR="0" lvl="0" indent="0" algn="ctr" defTabSz="144651" rtl="0" eaLnBrk="1" fontAlgn="base" latinLnBrk="0" hangingPunct="1">
              <a:lnSpc>
                <a:spcPct val="100000"/>
              </a:lnSpc>
              <a:spcBef>
                <a:spcPts val="0"/>
              </a:spcBef>
              <a:spcAft>
                <a:spcPts val="0"/>
              </a:spcAft>
              <a:buClrTx/>
              <a:buSzTx/>
              <a:buFontTx/>
              <a:buNone/>
              <a:tabLst/>
              <a:defRPr/>
            </a:pPr>
            <a:r>
              <a:rPr kumimoji="0" lang="en-US" sz="900" b="0" i="0" u="none" strike="noStrike" kern="0" cap="none" spc="0" normalizeH="0" baseline="0" noProof="0" dirty="0">
                <a:ln>
                  <a:noFill/>
                </a:ln>
                <a:solidFill>
                  <a:srgbClr val="3F4444"/>
                </a:solidFill>
                <a:effectLst/>
                <a:uLnTx/>
                <a:uFillTx/>
                <a:latin typeface="Arial" panose="020B0604020202020204"/>
                <a:ea typeface="Tahoma"/>
                <a:cs typeface="Times New Roman"/>
              </a:rPr>
              <a:t>Post-RT 40-day Visit 2 </a:t>
            </a:r>
          </a:p>
        </p:txBody>
      </p:sp>
      <p:cxnSp>
        <p:nvCxnSpPr>
          <p:cNvPr id="32" name="Connector: Elbow 31">
            <a:extLst>
              <a:ext uri="{FF2B5EF4-FFF2-40B4-BE49-F238E27FC236}">
                <a16:creationId xmlns:a16="http://schemas.microsoft.com/office/drawing/2014/main" id="{7A054A68-2A01-8407-EA93-CAAD8356C194}"/>
              </a:ext>
            </a:extLst>
          </p:cNvPr>
          <p:cNvCxnSpPr/>
          <p:nvPr/>
        </p:nvCxnSpPr>
        <p:spPr>
          <a:xfrm>
            <a:off x="6350577" y="2445365"/>
            <a:ext cx="409698" cy="528451"/>
          </a:xfrm>
          <a:prstGeom prst="bentConnector3">
            <a:avLst/>
          </a:prstGeom>
          <a:effectLst/>
        </p:spPr>
        <p:style>
          <a:lnRef idx="2">
            <a:schemeClr val="accent1"/>
          </a:lnRef>
          <a:fillRef idx="0">
            <a:schemeClr val="accent1"/>
          </a:fillRef>
          <a:effectRef idx="1">
            <a:schemeClr val="accent1"/>
          </a:effectRef>
          <a:fontRef idx="minor">
            <a:schemeClr val="tx1"/>
          </a:fontRef>
        </p:style>
      </p:cxnSp>
      <p:cxnSp>
        <p:nvCxnSpPr>
          <p:cNvPr id="33" name="Connector: Elbow 32">
            <a:extLst>
              <a:ext uri="{FF2B5EF4-FFF2-40B4-BE49-F238E27FC236}">
                <a16:creationId xmlns:a16="http://schemas.microsoft.com/office/drawing/2014/main" id="{B6584EF0-3EF4-162B-A46C-A36EC35BAF4B}"/>
              </a:ext>
            </a:extLst>
          </p:cNvPr>
          <p:cNvCxnSpPr>
            <a:cxnSpLocks/>
          </p:cNvCxnSpPr>
          <p:nvPr/>
        </p:nvCxnSpPr>
        <p:spPr>
          <a:xfrm flipV="1">
            <a:off x="6351893" y="2968249"/>
            <a:ext cx="199658" cy="567064"/>
          </a:xfrm>
          <a:prstGeom prst="bentConnector2">
            <a:avLst/>
          </a:prstGeom>
          <a:effectLst/>
        </p:spPr>
        <p:style>
          <a:lnRef idx="2">
            <a:schemeClr val="accent1"/>
          </a:lnRef>
          <a:fillRef idx="0">
            <a:schemeClr val="accent1"/>
          </a:fillRef>
          <a:effectRef idx="1">
            <a:schemeClr val="accent1"/>
          </a:effectRef>
          <a:fontRef idx="minor">
            <a:schemeClr val="tx1"/>
          </a:fontRef>
        </p:style>
      </p:cxnSp>
      <p:cxnSp>
        <p:nvCxnSpPr>
          <p:cNvPr id="34" name="直線矢印コネクタ 39">
            <a:extLst>
              <a:ext uri="{FF2B5EF4-FFF2-40B4-BE49-F238E27FC236}">
                <a16:creationId xmlns:a16="http://schemas.microsoft.com/office/drawing/2014/main" id="{C65A60F6-174E-F094-B8C1-666EF6AFE5E1}"/>
              </a:ext>
            </a:extLst>
          </p:cNvPr>
          <p:cNvCxnSpPr>
            <a:cxnSpLocks/>
          </p:cNvCxnSpPr>
          <p:nvPr/>
        </p:nvCxnSpPr>
        <p:spPr>
          <a:xfrm flipH="1" flipV="1">
            <a:off x="8884763" y="2887781"/>
            <a:ext cx="1908" cy="164881"/>
          </a:xfrm>
          <a:prstGeom prst="straightConnector1">
            <a:avLst/>
          </a:prstGeom>
          <a:ln>
            <a:prstDash val="sysDot"/>
            <a:tailEnd type="triangle"/>
          </a:ln>
          <a:effectLst/>
        </p:spPr>
        <p:style>
          <a:lnRef idx="2">
            <a:schemeClr val="accent1"/>
          </a:lnRef>
          <a:fillRef idx="0">
            <a:schemeClr val="accent1"/>
          </a:fillRef>
          <a:effectRef idx="1">
            <a:schemeClr val="accent1"/>
          </a:effectRef>
          <a:fontRef idx="minor">
            <a:schemeClr val="tx1"/>
          </a:fontRef>
        </p:style>
      </p:cxnSp>
      <p:cxnSp>
        <p:nvCxnSpPr>
          <p:cNvPr id="35" name="コネクタ: カギ線 40">
            <a:extLst>
              <a:ext uri="{FF2B5EF4-FFF2-40B4-BE49-F238E27FC236}">
                <a16:creationId xmlns:a16="http://schemas.microsoft.com/office/drawing/2014/main" id="{1E4A3FDB-E43C-482C-ABA9-B74FDDF00854}"/>
              </a:ext>
            </a:extLst>
          </p:cNvPr>
          <p:cNvCxnSpPr>
            <a:cxnSpLocks/>
            <a:endCxn id="8" idx="1"/>
          </p:cNvCxnSpPr>
          <p:nvPr/>
        </p:nvCxnSpPr>
        <p:spPr>
          <a:xfrm flipV="1">
            <a:off x="4010271" y="2443704"/>
            <a:ext cx="485966" cy="392998"/>
          </a:xfrm>
          <a:prstGeom prst="bentConnector3">
            <a:avLst>
              <a:gd name="adj1" fmla="val 3313"/>
            </a:avLst>
          </a:prstGeom>
          <a:ln>
            <a:tailEnd type="triangle"/>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1D95CE1C-31E7-D530-0769-AC25A2D9729D}"/>
              </a:ext>
            </a:extLst>
          </p:cNvPr>
          <p:cNvCxnSpPr>
            <a:cxnSpLocks/>
          </p:cNvCxnSpPr>
          <p:nvPr/>
        </p:nvCxnSpPr>
        <p:spPr>
          <a:xfrm>
            <a:off x="4009366" y="3116098"/>
            <a:ext cx="905" cy="429591"/>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37" name="Straight Arrow Connector 36">
            <a:extLst>
              <a:ext uri="{FF2B5EF4-FFF2-40B4-BE49-F238E27FC236}">
                <a16:creationId xmlns:a16="http://schemas.microsoft.com/office/drawing/2014/main" id="{422C25AA-5D3C-9DC1-F84D-585F71277559}"/>
              </a:ext>
            </a:extLst>
          </p:cNvPr>
          <p:cNvCxnSpPr>
            <a:cxnSpLocks/>
            <a:endCxn id="9" idx="1"/>
          </p:cNvCxnSpPr>
          <p:nvPr/>
        </p:nvCxnSpPr>
        <p:spPr>
          <a:xfrm>
            <a:off x="4009366" y="3535313"/>
            <a:ext cx="425850" cy="0"/>
          </a:xfrm>
          <a:prstGeom prst="straightConnector1">
            <a:avLst/>
          </a:prstGeom>
          <a:ln>
            <a:tailEnd type="triangle"/>
          </a:ln>
          <a:effectLst/>
        </p:spPr>
        <p:style>
          <a:lnRef idx="2">
            <a:schemeClr val="accent1"/>
          </a:lnRef>
          <a:fillRef idx="0">
            <a:schemeClr val="accent1"/>
          </a:fillRef>
          <a:effectRef idx="1">
            <a:schemeClr val="accent1"/>
          </a:effectRef>
          <a:fontRef idx="minor">
            <a:schemeClr val="tx1"/>
          </a:fontRef>
        </p:style>
      </p:cxnSp>
      <p:pic>
        <p:nvPicPr>
          <p:cNvPr id="41" name="Picture 40">
            <a:extLst>
              <a:ext uri="{FF2B5EF4-FFF2-40B4-BE49-F238E27FC236}">
                <a16:creationId xmlns:a16="http://schemas.microsoft.com/office/drawing/2014/main" id="{E78DA44C-58BD-329E-88BC-B47A0F6D2156}"/>
              </a:ext>
            </a:extLst>
          </p:cNvPr>
          <p:cNvPicPr>
            <a:picLocks noChangeAspect="1"/>
          </p:cNvPicPr>
          <p:nvPr/>
        </p:nvPicPr>
        <p:blipFill>
          <a:blip r:embed="rId4"/>
          <a:stretch>
            <a:fillRect/>
          </a:stretch>
        </p:blipFill>
        <p:spPr>
          <a:xfrm>
            <a:off x="3780008" y="2750199"/>
            <a:ext cx="473902" cy="468636"/>
          </a:xfrm>
          <a:prstGeom prst="rect">
            <a:avLst/>
          </a:prstGeom>
        </p:spPr>
      </p:pic>
      <p:grpSp>
        <p:nvGrpSpPr>
          <p:cNvPr id="54" name="Group 53">
            <a:extLst>
              <a:ext uri="{FF2B5EF4-FFF2-40B4-BE49-F238E27FC236}">
                <a16:creationId xmlns:a16="http://schemas.microsoft.com/office/drawing/2014/main" id="{D37A94DA-0A50-14CF-0EDB-09AF08292A75}"/>
              </a:ext>
            </a:extLst>
          </p:cNvPr>
          <p:cNvGrpSpPr/>
          <p:nvPr/>
        </p:nvGrpSpPr>
        <p:grpSpPr>
          <a:xfrm>
            <a:off x="2415411" y="3823205"/>
            <a:ext cx="3251710" cy="1585548"/>
            <a:chOff x="2415411" y="3751858"/>
            <a:chExt cx="3251710" cy="1585548"/>
          </a:xfrm>
        </p:grpSpPr>
        <p:sp>
          <p:nvSpPr>
            <p:cNvPr id="47" name="Arrow: Up 46">
              <a:extLst>
                <a:ext uri="{FF2B5EF4-FFF2-40B4-BE49-F238E27FC236}">
                  <a16:creationId xmlns:a16="http://schemas.microsoft.com/office/drawing/2014/main" id="{B0E26DEE-AB67-FC4F-8FCD-C622D3D74EB8}"/>
                </a:ext>
              </a:extLst>
            </p:cNvPr>
            <p:cNvSpPr/>
            <p:nvPr/>
          </p:nvSpPr>
          <p:spPr>
            <a:xfrm>
              <a:off x="3821344" y="3751858"/>
              <a:ext cx="425847" cy="361629"/>
            </a:xfrm>
            <a:prstGeom prst="upArrow">
              <a:avLst/>
            </a:prstGeom>
            <a:solidFill>
              <a:srgbClr val="FFF3F3"/>
            </a:solidFill>
            <a:ln>
              <a:solidFill>
                <a:schemeClr val="bg1">
                  <a:lumMod val="8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40" name="TextBox 15">
              <a:extLst>
                <a:ext uri="{FF2B5EF4-FFF2-40B4-BE49-F238E27FC236}">
                  <a16:creationId xmlns:a16="http://schemas.microsoft.com/office/drawing/2014/main" id="{D954EEF1-541A-B752-3A71-2B87BED92ED3}"/>
                </a:ext>
              </a:extLst>
            </p:cNvPr>
            <p:cNvSpPr txBox="1"/>
            <p:nvPr/>
          </p:nvSpPr>
          <p:spPr>
            <a:xfrm>
              <a:off x="2415411" y="4090911"/>
              <a:ext cx="3251710" cy="1246495"/>
            </a:xfrm>
            <a:prstGeom prst="rect">
              <a:avLst/>
            </a:prstGeom>
            <a:solidFill>
              <a:srgbClr val="FFF3F3"/>
            </a:solidFill>
            <a:ln>
              <a:solidFill>
                <a:schemeClr val="bg1">
                  <a:lumMod val="85000"/>
                </a:schemeClr>
              </a:solidFill>
            </a:ln>
          </p:spPr>
          <p:txBody>
            <a:bodyPr wrap="square" lIns="121920" tIns="60960" rIns="121920" bIns="60960" rtlCol="0" anchor="t">
              <a:spAutoFit/>
            </a:bodyPr>
            <a:lstStyle>
              <a:defPPr>
                <a:defRPr lang="en-US"/>
              </a:defPPr>
              <a:lvl1pPr defTabSz="257175">
                <a:defRPr sz="900">
                  <a:solidFill>
                    <a:srgbClr val="3F4444"/>
                  </a:solidFill>
                  <a:latin typeface="Calibri"/>
                </a:defRPr>
              </a:lvl1pPr>
              <a:lvl2pPr defTabSz="457200"/>
              <a:lvl3pPr defTabSz="457200"/>
              <a:lvl4pPr defTabSz="457200"/>
              <a:lvl5pPr defTabSz="457200"/>
              <a:lvl6pPr defTabSz="457200"/>
              <a:lvl7pPr defTabSz="457200"/>
              <a:lvl8pPr defTabSz="457200"/>
              <a:lvl9pPr defTabSz="457200"/>
            </a:lstStyle>
            <a:p>
              <a:pPr marL="0" marR="0" lvl="0" indent="0" algn="l" defTabSz="257168"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Stratification Factors</a:t>
              </a:r>
            </a:p>
            <a:p>
              <a:pPr marL="171450" marR="0" lvl="0"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MMR status by local IHC status: pMMR vs dMMR</a:t>
              </a:r>
            </a:p>
            <a:p>
              <a:pPr marL="0" marR="0" lvl="0" indent="0" algn="l" defTabSz="257168"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Within the pMMR stratum, patients will be further stratified by:</a:t>
              </a:r>
            </a:p>
            <a:p>
              <a:pPr marL="171450" marR="0" lvl="0"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HER2 expression by central testing</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IHC 3+ vs 2+</a:t>
              </a:r>
            </a:p>
            <a:p>
              <a:pPr marL="171450" marR="0" lvl="0"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FIGO 2023 stage</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IIC vs III</a:t>
              </a:r>
            </a:p>
            <a:p>
              <a:pPr marL="171450" marR="0" lvl="0"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1"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Region</a:t>
              </a:r>
              <a:r>
                <a:rPr kumimoji="0" lang="en-US" sz="800" b="1" i="1"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 </a:t>
              </a: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Region 1 vs Region 2 vs Region 3</a:t>
              </a:r>
            </a:p>
            <a:p>
              <a:pPr marL="628650" marR="0" lvl="1"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Region 1: North America, Western EU, Australia</a:t>
              </a:r>
            </a:p>
            <a:p>
              <a:pPr marL="628650" marR="0" lvl="1"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Region 2: Asia</a:t>
              </a:r>
            </a:p>
            <a:p>
              <a:pPr marL="628650" marR="0" lvl="1" indent="-171450" algn="l" defTabSz="257168"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800" b="0" i="0" u="none" strike="noStrike" kern="1200" cap="none" spc="0" normalizeH="0" baseline="0" noProof="0" dirty="0">
                  <a:ln>
                    <a:noFill/>
                  </a:ln>
                  <a:solidFill>
                    <a:srgbClr val="000000"/>
                  </a:solidFill>
                  <a:effectLst/>
                  <a:uLnTx/>
                  <a:uFillTx/>
                  <a:latin typeface="Arial" panose="020B0604020202020204"/>
                  <a:ea typeface="+mn-ea"/>
                  <a:cs typeface="Times New Roman" panose="02020603050405020304" pitchFamily="18" charset="0"/>
                </a:rPr>
                <a:t>Region 3: Rest of the World</a:t>
              </a:r>
            </a:p>
          </p:txBody>
        </p:sp>
        <p:sp>
          <p:nvSpPr>
            <p:cNvPr id="48" name="Rectangle 47">
              <a:extLst>
                <a:ext uri="{FF2B5EF4-FFF2-40B4-BE49-F238E27FC236}">
                  <a16:creationId xmlns:a16="http://schemas.microsoft.com/office/drawing/2014/main" id="{607188DD-6280-C510-4780-3FFC5CFCC226}"/>
                </a:ext>
              </a:extLst>
            </p:cNvPr>
            <p:cNvSpPr/>
            <p:nvPr/>
          </p:nvSpPr>
          <p:spPr>
            <a:xfrm>
              <a:off x="3941126" y="4016654"/>
              <a:ext cx="198552" cy="171090"/>
            </a:xfrm>
            <a:prstGeom prst="rect">
              <a:avLst/>
            </a:prstGeom>
            <a:solidFill>
              <a:srgbClr val="FFF3F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1317551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E7391F-DA42-0672-8241-AE496A4280A3}"/>
            </a:ext>
          </a:extLst>
        </p:cNvPr>
        <p:cNvGrpSpPr/>
        <p:nvPr/>
      </p:nvGrpSpPr>
      <p:grpSpPr>
        <a:xfrm>
          <a:off x="0" y="0"/>
          <a:ext cx="0" cy="0"/>
          <a:chOff x="0" y="0"/>
          <a:chExt cx="0" cy="0"/>
        </a:xfrm>
      </p:grpSpPr>
      <p:pic>
        <p:nvPicPr>
          <p:cNvPr id="4" name="Picture 3">
            <a:extLst>
              <a:ext uri="{FF2B5EF4-FFF2-40B4-BE49-F238E27FC236}">
                <a16:creationId xmlns:a16="http://schemas.microsoft.com/office/drawing/2014/main" id="{85BDDB80-B548-0E4B-F9E3-64D4C5264504}"/>
              </a:ext>
            </a:extLst>
          </p:cNvPr>
          <p:cNvPicPr>
            <a:picLocks noChangeAspect="1"/>
          </p:cNvPicPr>
          <p:nvPr/>
        </p:nvPicPr>
        <p:blipFill rotWithShape="1">
          <a:blip r:embed="rId3"/>
          <a:srcRect t="5911" r="9071" b="34581"/>
          <a:stretch/>
        </p:blipFill>
        <p:spPr>
          <a:xfrm>
            <a:off x="303015" y="10551014"/>
            <a:ext cx="11792933" cy="4476379"/>
          </a:xfrm>
          <a:prstGeom prst="rect">
            <a:avLst/>
          </a:prstGeom>
        </p:spPr>
      </p:pic>
      <p:grpSp>
        <p:nvGrpSpPr>
          <p:cNvPr id="3" name="Group 2">
            <a:extLst>
              <a:ext uri="{FF2B5EF4-FFF2-40B4-BE49-F238E27FC236}">
                <a16:creationId xmlns:a16="http://schemas.microsoft.com/office/drawing/2014/main" id="{AAA2EBC0-CABC-8A62-3FD7-572675014210}"/>
              </a:ext>
            </a:extLst>
          </p:cNvPr>
          <p:cNvGrpSpPr/>
          <p:nvPr/>
        </p:nvGrpSpPr>
        <p:grpSpPr>
          <a:xfrm>
            <a:off x="276040" y="1294057"/>
            <a:ext cx="11639923" cy="5182471"/>
            <a:chOff x="399677" y="985581"/>
            <a:chExt cx="11639922" cy="5182470"/>
          </a:xfrm>
        </p:grpSpPr>
        <p:sp>
          <p:nvSpPr>
            <p:cNvPr id="7" name="Rounded Rectangle 6">
              <a:extLst>
                <a:ext uri="{FF2B5EF4-FFF2-40B4-BE49-F238E27FC236}">
                  <a16:creationId xmlns:a16="http://schemas.microsoft.com/office/drawing/2014/main" id="{C03D04D1-34BF-ACBD-882A-D144AAA276EA}"/>
                </a:ext>
              </a:extLst>
            </p:cNvPr>
            <p:cNvSpPr/>
            <p:nvPr/>
          </p:nvSpPr>
          <p:spPr>
            <a:xfrm>
              <a:off x="399677" y="2395063"/>
              <a:ext cx="1503175" cy="2067808"/>
            </a:xfrm>
            <a:prstGeom prst="roundRect">
              <a:avLst>
                <a:gd name="adj" fmla="val 10201"/>
              </a:avLst>
            </a:prstGeom>
            <a:solidFill>
              <a:schemeClr val="bg1">
                <a:lumMod val="95000"/>
              </a:schemeClr>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HER2 expression </a:t>
              </a:r>
              <a:b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(IHC 3+/2+/1+) per 2016 ASCO CAP gastric cancer IHC scoring guidelines by central confirmation</a:t>
              </a:r>
            </a:p>
          </p:txBody>
        </p:sp>
        <p:sp>
          <p:nvSpPr>
            <p:cNvPr id="8" name="TextBox 7">
              <a:extLst>
                <a:ext uri="{FF2B5EF4-FFF2-40B4-BE49-F238E27FC236}">
                  <a16:creationId xmlns:a16="http://schemas.microsoft.com/office/drawing/2014/main" id="{18DDA153-194F-EE95-39C3-8DA7A3E49D6D}"/>
                </a:ext>
              </a:extLst>
            </p:cNvPr>
            <p:cNvSpPr txBox="1"/>
            <p:nvPr/>
          </p:nvSpPr>
          <p:spPr>
            <a:xfrm>
              <a:off x="399678" y="985581"/>
              <a:ext cx="1463040" cy="487680"/>
            </a:xfrm>
            <a:prstGeom prst="rect">
              <a:avLst/>
            </a:prstGeom>
            <a:solidFill>
              <a:schemeClr val="accent5">
                <a:lumMod val="20000"/>
                <a:lumOff val="80000"/>
              </a:schemeClr>
            </a:solidFill>
          </p:spPr>
          <p:txBody>
            <a:bodyPr wrap="square" lIns="0" tIns="0" rIns="0" bIns="0" rtlCol="0" anchor="ctr">
              <a:noAutofit/>
            </a:bodyPr>
            <a:lstStyle/>
            <a:p>
              <a:pPr marL="0" marR="0" lvl="0" indent="0" algn="ctr" defTabSz="914446"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Tissue prescreening</a:t>
              </a:r>
            </a:p>
          </p:txBody>
        </p:sp>
        <p:grpSp>
          <p:nvGrpSpPr>
            <p:cNvPr id="9" name="Group 8">
              <a:extLst>
                <a:ext uri="{FF2B5EF4-FFF2-40B4-BE49-F238E27FC236}">
                  <a16:creationId xmlns:a16="http://schemas.microsoft.com/office/drawing/2014/main" id="{E044D273-2F9B-8CE6-8F3D-7C1159B06DF2}"/>
                </a:ext>
              </a:extLst>
            </p:cNvPr>
            <p:cNvGrpSpPr/>
            <p:nvPr/>
          </p:nvGrpSpPr>
          <p:grpSpPr>
            <a:xfrm>
              <a:off x="1902852" y="985581"/>
              <a:ext cx="10136747" cy="5182470"/>
              <a:chOff x="1902852" y="985581"/>
              <a:chExt cx="10136747" cy="5182470"/>
            </a:xfrm>
          </p:grpSpPr>
          <p:sp>
            <p:nvSpPr>
              <p:cNvPr id="11" name="Rounded Rectangle 10">
                <a:extLst>
                  <a:ext uri="{FF2B5EF4-FFF2-40B4-BE49-F238E27FC236}">
                    <a16:creationId xmlns:a16="http://schemas.microsoft.com/office/drawing/2014/main" id="{D8E3A0F4-6C75-69C2-9660-4F636E5AE94E}"/>
                  </a:ext>
                </a:extLst>
              </p:cNvPr>
              <p:cNvSpPr/>
              <p:nvPr/>
            </p:nvSpPr>
            <p:spPr>
              <a:xfrm>
                <a:off x="2064731" y="1535725"/>
                <a:ext cx="2213256" cy="4200207"/>
              </a:xfrm>
              <a:prstGeom prst="roundRect">
                <a:avLst>
                  <a:gd name="adj" fmla="val 10201"/>
                </a:avLst>
              </a:prstGeom>
              <a:solidFill>
                <a:schemeClr val="bg1">
                  <a:lumMod val="95000"/>
                </a:schemeClr>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Key Eligibility Criteria</a:t>
                </a:r>
              </a:p>
              <a:p>
                <a:pPr marL="171455" marR="0" lvl="0" indent="-171455" algn="l" defTabSz="91444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Epithelial high-grade ovarian, fallopian tube, </a:t>
                </a: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or primary peritoneal carcinoma</a:t>
                </a:r>
              </a:p>
              <a:p>
                <a:pPr marL="171455" marR="0" lvl="0" indent="-171455" algn="l" defTabSz="91444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FIGO stage III or IV</a:t>
                </a:r>
              </a:p>
              <a:p>
                <a:pPr marL="171455" marR="0" lvl="0" indent="-171455" algn="l" defTabSz="91444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Non-PD after completion front-line carboplatin-paclitaxel ± bevacizumab</a:t>
                </a:r>
              </a:p>
              <a:p>
                <a:pPr marL="171455" marR="0" lvl="0" indent="-171455" algn="l" defTabSz="91444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Eligible for bevacizumab maintenance as per SOC and investigator discretion and not appropriate for PARPi maintenance as per investigator discretion</a:t>
                </a:r>
              </a:p>
              <a:p>
                <a:pPr marL="0" marR="0" lvl="0" indent="0" algn="ctr" defTabSz="914446" rtl="0" eaLnBrk="1" fontAlgn="auto" latinLnBrk="0" hangingPunct="1">
                  <a:lnSpc>
                    <a:spcPct val="100000"/>
                  </a:lnSpc>
                  <a:spcBef>
                    <a:spcPts val="0"/>
                  </a:spcBef>
                  <a:spcAft>
                    <a:spcPts val="40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N = 562</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IHC 3+/2+ = 480 (85%)</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IHC 1+ = 82 (15%)</a:t>
                </a:r>
              </a:p>
            </p:txBody>
          </p:sp>
          <p:sp>
            <p:nvSpPr>
              <p:cNvPr id="12" name="Rounded Rectangle 11">
                <a:extLst>
                  <a:ext uri="{FF2B5EF4-FFF2-40B4-BE49-F238E27FC236}">
                    <a16:creationId xmlns:a16="http://schemas.microsoft.com/office/drawing/2014/main" id="{6842B58E-EF4E-F010-13CC-5AF805D4E450}"/>
                  </a:ext>
                </a:extLst>
              </p:cNvPr>
              <p:cNvSpPr/>
              <p:nvPr/>
            </p:nvSpPr>
            <p:spPr>
              <a:xfrm>
                <a:off x="4478078" y="2468987"/>
                <a:ext cx="1980108" cy="2077741"/>
              </a:xfrm>
              <a:prstGeom prst="roundRect">
                <a:avLst>
                  <a:gd name="adj" fmla="val 10201"/>
                </a:avLst>
              </a:prstGeom>
              <a:solidFill>
                <a:schemeClr val="bg1">
                  <a:lumMod val="95000"/>
                </a:schemeClr>
              </a:solidFill>
              <a:ln>
                <a:solidFill>
                  <a:schemeClr val="tx1"/>
                </a:solidFill>
              </a:ln>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40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Stratification</a:t>
                </a:r>
              </a:p>
              <a:p>
                <a:pPr marL="171455" marR="0" lvl="0" indent="-171455" algn="l" defTabSz="91444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HER2 IHC 1+ vs 2+ vs 3+</a:t>
                </a:r>
              </a:p>
              <a:p>
                <a:pPr marL="171455" marR="0" lvl="0" indent="-171455" algn="l" defTabSz="91444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Residual disease after surgery or no surgery vs no residual disease after surgery</a:t>
                </a:r>
              </a:p>
              <a:p>
                <a:pPr marL="171455" marR="0" lvl="0" indent="-171455" algn="l" defTabSz="914446" rtl="0" eaLnBrk="1" fontAlgn="auto" latinLnBrk="0" hangingPunct="1">
                  <a:lnSpc>
                    <a:spcPct val="100000"/>
                  </a:lnSpc>
                  <a:spcBef>
                    <a:spcPts val="0"/>
                  </a:spcBef>
                  <a:spcAft>
                    <a:spcPts val="40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Serous vs nonserous histology</a:t>
                </a:r>
              </a:p>
            </p:txBody>
          </p:sp>
          <p:sp>
            <p:nvSpPr>
              <p:cNvPr id="13" name="TextBox 12">
                <a:extLst>
                  <a:ext uri="{FF2B5EF4-FFF2-40B4-BE49-F238E27FC236}">
                    <a16:creationId xmlns:a16="http://schemas.microsoft.com/office/drawing/2014/main" id="{507C2371-374B-7DE7-E6E4-D2992631A4E5}"/>
                  </a:ext>
                </a:extLst>
              </p:cNvPr>
              <p:cNvSpPr txBox="1"/>
              <p:nvPr/>
            </p:nvSpPr>
            <p:spPr>
              <a:xfrm>
                <a:off x="2059845" y="985581"/>
                <a:ext cx="2213256" cy="487680"/>
              </a:xfrm>
              <a:prstGeom prst="rect">
                <a:avLst/>
              </a:prstGeom>
              <a:solidFill>
                <a:schemeClr val="accent5">
                  <a:lumMod val="20000"/>
                  <a:lumOff val="80000"/>
                </a:schemeClr>
              </a:solidFill>
            </p:spPr>
            <p:txBody>
              <a:bodyPr wrap="square" lIns="0" tIns="0" rIns="0" bIns="0" rtlCol="0" anchor="ctr">
                <a:noAutofit/>
              </a:bodyPr>
              <a:lstStyle/>
              <a:p>
                <a:pPr marL="0" marR="0" lvl="0" indent="0" algn="ctr" defTabSz="914446"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Main screening</a:t>
                </a:r>
              </a:p>
            </p:txBody>
          </p:sp>
          <p:sp>
            <p:nvSpPr>
              <p:cNvPr id="14" name="Rounded Rectangle 13">
                <a:extLst>
                  <a:ext uri="{FF2B5EF4-FFF2-40B4-BE49-F238E27FC236}">
                    <a16:creationId xmlns:a16="http://schemas.microsoft.com/office/drawing/2014/main" id="{72445DA0-AAFD-3B5D-A990-125A99F0779F}"/>
                  </a:ext>
                </a:extLst>
              </p:cNvPr>
              <p:cNvSpPr/>
              <p:nvPr/>
            </p:nvSpPr>
            <p:spPr>
              <a:xfrm>
                <a:off x="7150586" y="2175172"/>
                <a:ext cx="2313745" cy="1005840"/>
              </a:xfrm>
              <a:prstGeom prst="roundRect">
                <a:avLst>
                  <a:gd name="adj" fmla="val 12206"/>
                </a:avLst>
              </a:prstGeom>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T-DXd </a:t>
                </a:r>
                <a:b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5.4 mg/kg Q3W </a:t>
                </a: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 bevacizumab </a:t>
                </a:r>
                <a:b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15 mg/kg Q3W</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ounded Rectangle 14">
                <a:extLst>
                  <a:ext uri="{FF2B5EF4-FFF2-40B4-BE49-F238E27FC236}">
                    <a16:creationId xmlns:a16="http://schemas.microsoft.com/office/drawing/2014/main" id="{53CA1612-4F49-5DC7-27C1-6A7E05C18951}"/>
                  </a:ext>
                </a:extLst>
              </p:cNvPr>
              <p:cNvSpPr/>
              <p:nvPr/>
            </p:nvSpPr>
            <p:spPr>
              <a:xfrm>
                <a:off x="7146208" y="4251056"/>
                <a:ext cx="2313745" cy="1005840"/>
              </a:xfrm>
              <a:prstGeom prst="roundRect">
                <a:avLst>
                  <a:gd name="adj" fmla="val 12206"/>
                </a:avLst>
              </a:prstGeom>
              <a:solidFill>
                <a:schemeClr val="accent3"/>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Bevacizumab </a:t>
                </a:r>
                <a:b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br>
                <a:r>
                  <a:rPr kumimoji="0" lang="en-US" sz="1400" b="0" i="0" u="none" strike="noStrike" kern="1200" cap="none" spc="0" normalizeH="0" baseline="0" noProof="0">
                    <a:ln>
                      <a:noFill/>
                    </a:ln>
                    <a:solidFill>
                      <a:prstClr val="white"/>
                    </a:solidFill>
                    <a:effectLst/>
                    <a:uLnTx/>
                    <a:uFillTx/>
                    <a:latin typeface="Calibri" panose="020F0502020204030204"/>
                    <a:ea typeface="+mn-ea"/>
                    <a:cs typeface="+mn-cs"/>
                  </a:rPr>
                  <a:t>15 mg/kg Q3W</a:t>
                </a:r>
                <a:endParaRPr kumimoji="0" lang="en-US" sz="1400" b="1"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ounded Rectangle 15">
                <a:extLst>
                  <a:ext uri="{FF2B5EF4-FFF2-40B4-BE49-F238E27FC236}">
                    <a16:creationId xmlns:a16="http://schemas.microsoft.com/office/drawing/2014/main" id="{CD32FF94-EB8F-7771-C09C-3271859B005C}"/>
                  </a:ext>
                </a:extLst>
              </p:cNvPr>
              <p:cNvSpPr/>
              <p:nvPr/>
            </p:nvSpPr>
            <p:spPr>
              <a:xfrm>
                <a:off x="9793092" y="3181014"/>
                <a:ext cx="2217747" cy="674331"/>
              </a:xfrm>
              <a:prstGeom prst="roundRect">
                <a:avLst>
                  <a:gd name="adj" fmla="val 12206"/>
                </a:avLst>
              </a:prstGeom>
              <a:solidFill>
                <a:schemeClr val="bg1">
                  <a:lumMod val="95000"/>
                </a:schemeClr>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171455" marR="0" lvl="0" indent="-171455"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40-d (+7 d) follow-up</a:t>
                </a:r>
              </a:p>
              <a:p>
                <a:pPr marL="171455" marR="0" lvl="0" indent="-171455"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Long-term survival </a:t>
                </a:r>
                <a:b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b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follow-up</a:t>
                </a:r>
              </a:p>
            </p:txBody>
          </p:sp>
          <p:sp>
            <p:nvSpPr>
              <p:cNvPr id="17" name="TextBox 16">
                <a:extLst>
                  <a:ext uri="{FF2B5EF4-FFF2-40B4-BE49-F238E27FC236}">
                    <a16:creationId xmlns:a16="http://schemas.microsoft.com/office/drawing/2014/main" id="{94E5CA6D-3070-C1B6-953E-966FC9F38C2E}"/>
                  </a:ext>
                </a:extLst>
              </p:cNvPr>
              <p:cNvSpPr txBox="1"/>
              <p:nvPr/>
            </p:nvSpPr>
            <p:spPr>
              <a:xfrm>
                <a:off x="7173886" y="985581"/>
                <a:ext cx="2286065" cy="487680"/>
              </a:xfrm>
              <a:prstGeom prst="rect">
                <a:avLst/>
              </a:prstGeom>
              <a:solidFill>
                <a:schemeClr val="accent5">
                  <a:lumMod val="20000"/>
                  <a:lumOff val="80000"/>
                </a:schemeClr>
              </a:solidFill>
            </p:spPr>
            <p:txBody>
              <a:bodyPr wrap="square" lIns="0" tIns="0" rIns="0" bIns="0" rtlCol="0" anchor="ctr">
                <a:noAutofit/>
              </a:bodyPr>
              <a:lstStyle/>
              <a:p>
                <a:pPr marL="0" marR="0" lvl="0" indent="0" algn="ctr" defTabSz="914446"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Treatment</a:t>
                </a:r>
              </a:p>
            </p:txBody>
          </p:sp>
          <p:sp>
            <p:nvSpPr>
              <p:cNvPr id="18" name="TextBox 17">
                <a:extLst>
                  <a:ext uri="{FF2B5EF4-FFF2-40B4-BE49-F238E27FC236}">
                    <a16:creationId xmlns:a16="http://schemas.microsoft.com/office/drawing/2014/main" id="{996355BD-F5E1-69D5-94AE-DD601AA383FB}"/>
                  </a:ext>
                </a:extLst>
              </p:cNvPr>
              <p:cNvSpPr txBox="1"/>
              <p:nvPr/>
            </p:nvSpPr>
            <p:spPr>
              <a:xfrm>
                <a:off x="9924696" y="985581"/>
                <a:ext cx="2114903" cy="487680"/>
              </a:xfrm>
              <a:prstGeom prst="rect">
                <a:avLst/>
              </a:prstGeom>
              <a:solidFill>
                <a:schemeClr val="accent5">
                  <a:lumMod val="20000"/>
                  <a:lumOff val="80000"/>
                </a:schemeClr>
              </a:solidFill>
            </p:spPr>
            <p:txBody>
              <a:bodyPr wrap="square" lIns="0" tIns="0" rIns="0" bIns="0" rtlCol="0" anchor="ctr">
                <a:noAutofit/>
              </a:bodyPr>
              <a:lstStyle/>
              <a:p>
                <a:pPr marL="0" marR="0" lvl="0" indent="0" algn="ctr" defTabSz="914446" rtl="0" eaLnBrk="1" fontAlgn="auto" latinLnBrk="0" hangingPunct="1">
                  <a:lnSpc>
                    <a:spcPct val="100000"/>
                  </a:lnSpc>
                  <a:spcBef>
                    <a:spcPts val="0"/>
                  </a:spcBef>
                  <a:spcAft>
                    <a:spcPts val="1200"/>
                  </a:spcAft>
                  <a:buClrTx/>
                  <a:buSzTx/>
                  <a:buFontTx/>
                  <a:buNone/>
                  <a:tabLst/>
                  <a:defRPr/>
                </a:pPr>
                <a:r>
                  <a:rPr kumimoji="0" lang="en-US" sz="1400" b="1" i="0" u="none" strike="noStrike" kern="1200" cap="none" spc="0" normalizeH="0" baseline="0" noProof="0">
                    <a:ln>
                      <a:noFill/>
                    </a:ln>
                    <a:solidFill>
                      <a:prstClr val="black"/>
                    </a:solidFill>
                    <a:effectLst/>
                    <a:uLnTx/>
                    <a:uFillTx/>
                    <a:latin typeface="Calibri" panose="020F0502020204030204"/>
                    <a:ea typeface="+mn-ea"/>
                    <a:cs typeface="+mn-cs"/>
                  </a:rPr>
                  <a:t>Follow-up</a:t>
                </a:r>
              </a:p>
            </p:txBody>
          </p:sp>
          <p:sp>
            <p:nvSpPr>
              <p:cNvPr id="19" name="TextBox 18">
                <a:extLst>
                  <a:ext uri="{FF2B5EF4-FFF2-40B4-BE49-F238E27FC236}">
                    <a16:creationId xmlns:a16="http://schemas.microsoft.com/office/drawing/2014/main" id="{C2B9062C-513B-FDC4-0666-FDA273F7E232}"/>
                  </a:ext>
                </a:extLst>
              </p:cNvPr>
              <p:cNvSpPr txBox="1"/>
              <p:nvPr/>
            </p:nvSpPr>
            <p:spPr>
              <a:xfrm>
                <a:off x="7173887" y="5479988"/>
                <a:ext cx="4581053" cy="688063"/>
              </a:xfrm>
              <a:prstGeom prst="rect">
                <a:avLst/>
              </a:prstGeom>
              <a:noFill/>
            </p:spPr>
            <p:txBody>
              <a:bodyPr wrap="square" lIns="0" tIns="0" rIns="0" bIns="0" rtlCol="0" anchor="ctr">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Study intervention</a:t>
                </a:r>
              </a:p>
              <a:p>
                <a:pPr marL="171455" marR="0" lvl="0" indent="-171455"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T-DXd until BICR PD or 34 cycles</a:t>
                </a:r>
              </a:p>
              <a:p>
                <a:pPr marL="171455" marR="0" lvl="0" indent="-171455" algn="l" defTabSz="91444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Bevacizumab until BICR PD or 16 cycles (maximum of 22 cycles including doses given with platinum-based chemotherapy)</a:t>
                </a:r>
              </a:p>
            </p:txBody>
          </p:sp>
          <p:cxnSp>
            <p:nvCxnSpPr>
              <p:cNvPr id="20" name="Straight Connector 19">
                <a:extLst>
                  <a:ext uri="{FF2B5EF4-FFF2-40B4-BE49-F238E27FC236}">
                    <a16:creationId xmlns:a16="http://schemas.microsoft.com/office/drawing/2014/main" id="{31683E4F-CA27-C187-2779-AC5F266856AA}"/>
                  </a:ext>
                </a:extLst>
              </p:cNvPr>
              <p:cNvCxnSpPr>
                <a:cxnSpLocks/>
              </p:cNvCxnSpPr>
              <p:nvPr/>
            </p:nvCxnSpPr>
            <p:spPr>
              <a:xfrm flipV="1">
                <a:off x="1902852" y="3603169"/>
                <a:ext cx="161878"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507D6CB-2551-7921-D011-8CFB71EE1EF7}"/>
                  </a:ext>
                </a:extLst>
              </p:cNvPr>
              <p:cNvCxnSpPr>
                <a:cxnSpLocks/>
              </p:cNvCxnSpPr>
              <p:nvPr/>
            </p:nvCxnSpPr>
            <p:spPr>
              <a:xfrm>
                <a:off x="4277986" y="3602805"/>
                <a:ext cx="200092" cy="728"/>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Elbow Connector 21">
                <a:extLst>
                  <a:ext uri="{FF2B5EF4-FFF2-40B4-BE49-F238E27FC236}">
                    <a16:creationId xmlns:a16="http://schemas.microsoft.com/office/drawing/2014/main" id="{EC634F38-CF46-5CC5-5227-457066DE47FC}"/>
                  </a:ext>
                </a:extLst>
              </p:cNvPr>
              <p:cNvCxnSpPr>
                <a:cxnSpLocks/>
                <a:stCxn id="12" idx="3"/>
                <a:endCxn id="14" idx="1"/>
              </p:cNvCxnSpPr>
              <p:nvPr/>
            </p:nvCxnSpPr>
            <p:spPr>
              <a:xfrm flipV="1">
                <a:off x="6458186" y="2678091"/>
                <a:ext cx="692400" cy="829767"/>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a:extLst>
                  <a:ext uri="{FF2B5EF4-FFF2-40B4-BE49-F238E27FC236}">
                    <a16:creationId xmlns:a16="http://schemas.microsoft.com/office/drawing/2014/main" id="{4848B2B1-DCA4-51E7-F1F4-E59904E15B51}"/>
                  </a:ext>
                </a:extLst>
              </p:cNvPr>
              <p:cNvCxnSpPr>
                <a:cxnSpLocks/>
                <a:stCxn id="12" idx="3"/>
                <a:endCxn id="15" idx="1"/>
              </p:cNvCxnSpPr>
              <p:nvPr/>
            </p:nvCxnSpPr>
            <p:spPr>
              <a:xfrm>
                <a:off x="6458186" y="3507858"/>
                <a:ext cx="688021" cy="1246119"/>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Elbow Connector 23">
                <a:extLst>
                  <a:ext uri="{FF2B5EF4-FFF2-40B4-BE49-F238E27FC236}">
                    <a16:creationId xmlns:a16="http://schemas.microsoft.com/office/drawing/2014/main" id="{5CA831F0-4411-551B-2ECA-D7975665F958}"/>
                  </a:ext>
                </a:extLst>
              </p:cNvPr>
              <p:cNvCxnSpPr>
                <a:cxnSpLocks/>
                <a:stCxn id="14" idx="3"/>
                <a:endCxn id="16" idx="1"/>
              </p:cNvCxnSpPr>
              <p:nvPr/>
            </p:nvCxnSpPr>
            <p:spPr>
              <a:xfrm>
                <a:off x="9464332" y="2678091"/>
                <a:ext cx="328760" cy="840088"/>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 name="Elbow Connector 24">
                <a:extLst>
                  <a:ext uri="{FF2B5EF4-FFF2-40B4-BE49-F238E27FC236}">
                    <a16:creationId xmlns:a16="http://schemas.microsoft.com/office/drawing/2014/main" id="{D5AFBA7B-33D6-2CDE-C404-0C4F858FCEEF}"/>
                  </a:ext>
                </a:extLst>
              </p:cNvPr>
              <p:cNvCxnSpPr>
                <a:cxnSpLocks/>
                <a:stCxn id="15" idx="3"/>
                <a:endCxn id="16" idx="1"/>
              </p:cNvCxnSpPr>
              <p:nvPr/>
            </p:nvCxnSpPr>
            <p:spPr>
              <a:xfrm flipV="1">
                <a:off x="9459953" y="3518179"/>
                <a:ext cx="333139" cy="1235797"/>
              </a:xfrm>
              <a:prstGeom prst="bentConnector3">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6" name="Oval 25">
                <a:extLst>
                  <a:ext uri="{FF2B5EF4-FFF2-40B4-BE49-F238E27FC236}">
                    <a16:creationId xmlns:a16="http://schemas.microsoft.com/office/drawing/2014/main" id="{65B8BEA5-CD73-9C98-2BD1-40DFF8ACC74D}"/>
                  </a:ext>
                </a:extLst>
              </p:cNvPr>
              <p:cNvSpPr/>
              <p:nvPr/>
            </p:nvSpPr>
            <p:spPr>
              <a:xfrm>
                <a:off x="6596109" y="3355794"/>
                <a:ext cx="548640" cy="548640"/>
              </a:xfrm>
              <a:prstGeom prst="ellipse">
                <a:avLst/>
              </a:prstGeom>
              <a:ln/>
            </p:spPr>
            <p:style>
              <a:lnRef idx="2">
                <a:schemeClr val="dk1">
                  <a:shade val="15000"/>
                </a:schemeClr>
              </a:lnRef>
              <a:fillRef idx="1">
                <a:schemeClr val="dk1"/>
              </a:fillRef>
              <a:effectRef idx="0">
                <a:schemeClr val="dk1"/>
              </a:effectRef>
              <a:fontRef idx="minor">
                <a:schemeClr val="lt1"/>
              </a:fontRef>
            </p:style>
            <p:txBody>
              <a:bodyPr lIns="0" tIns="0" rIns="0" bIns="0"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Calibri" panose="020F0502020204030204"/>
                    <a:ea typeface="+mn-ea"/>
                    <a:cs typeface="+mn-cs"/>
                  </a:rPr>
                  <a:t>R</a:t>
                </a:r>
                <a:endParaRPr kumimoji="0" lang="en-US" sz="1200" b="1" i="0" u="none" strike="noStrike" kern="1200" cap="none" spc="0" normalizeH="0" baseline="0" noProof="0">
                  <a:ln>
                    <a:noFill/>
                  </a:ln>
                  <a:solidFill>
                    <a:prstClr val="white"/>
                  </a:solidFill>
                  <a:effectLst/>
                  <a:uLnTx/>
                  <a:uFillTx/>
                  <a:latin typeface="Calibri" panose="020F0502020204030204"/>
                  <a:ea typeface="+mn-ea"/>
                  <a:cs typeface="+mn-cs"/>
                </a:endParaRP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Calibri" panose="020F0502020204030204"/>
                    <a:ea typeface="+mn-ea"/>
                    <a:cs typeface="+mn-cs"/>
                  </a:rPr>
                  <a:t>1:1</a:t>
                </a:r>
              </a:p>
            </p:txBody>
          </p:sp>
        </p:grpSp>
      </p:grpSp>
      <p:sp>
        <p:nvSpPr>
          <p:cNvPr id="27" name="Rectangle 26">
            <a:extLst>
              <a:ext uri="{FF2B5EF4-FFF2-40B4-BE49-F238E27FC236}">
                <a16:creationId xmlns:a16="http://schemas.microsoft.com/office/drawing/2014/main" id="{A40C5125-886B-6D7E-8FE2-FFC2C3A0E058}"/>
              </a:ext>
            </a:extLst>
          </p:cNvPr>
          <p:cNvSpPr/>
          <p:nvPr/>
        </p:nvSpPr>
        <p:spPr>
          <a:xfrm>
            <a:off x="376479" y="-3693484"/>
            <a:ext cx="3336052" cy="602901"/>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351" b="0" i="0" u="none" strike="noStrike" kern="1200" cap="none" spc="0" normalizeH="0" baseline="0" noProof="0">
                <a:ln>
                  <a:noFill/>
                </a:ln>
                <a:solidFill>
                  <a:prstClr val="white"/>
                </a:solidFill>
                <a:effectLst/>
                <a:uLnTx/>
                <a:uFillTx/>
                <a:latin typeface="Calibri" panose="020F0502020204030204"/>
                <a:ea typeface="+mn-ea"/>
                <a:cs typeface="+mn-cs"/>
              </a:rPr>
              <a:t>Changed “Key Patient Population” to “Key Eligibility Criteria” to make things consistent</a:t>
            </a:r>
          </a:p>
        </p:txBody>
      </p:sp>
      <p:sp>
        <p:nvSpPr>
          <p:cNvPr id="28" name="TextBox 27">
            <a:extLst>
              <a:ext uri="{FF2B5EF4-FFF2-40B4-BE49-F238E27FC236}">
                <a16:creationId xmlns:a16="http://schemas.microsoft.com/office/drawing/2014/main" id="{68212907-533D-2F72-4FB9-5B696EA11109}"/>
              </a:ext>
            </a:extLst>
          </p:cNvPr>
          <p:cNvSpPr txBox="1"/>
          <p:nvPr/>
        </p:nvSpPr>
        <p:spPr>
          <a:xfrm>
            <a:off x="4741202" y="-4061848"/>
            <a:ext cx="2279911" cy="791575"/>
          </a:xfrm>
          <a:prstGeom prst="rect">
            <a:avLst/>
          </a:prstGeom>
          <a:solidFill>
            <a:srgbClr val="FFFF00"/>
          </a:solidFill>
        </p:spPr>
        <p:txBody>
          <a:bodyPr wrap="square" lIns="0" tIns="0" rIns="0" bIns="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Adjusted formatting slightly. Should the light blue beva box be orange?</a:t>
            </a:r>
          </a:p>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a:ln>
                  <a:noFill/>
                </a:ln>
                <a:solidFill>
                  <a:prstClr val="black"/>
                </a:solidFill>
                <a:effectLst/>
                <a:uLnTx/>
                <a:uFillTx/>
                <a:latin typeface="Calibri" panose="020F0502020204030204"/>
                <a:ea typeface="+mn-ea"/>
                <a:cs typeface="+mn-cs"/>
              </a:rPr>
              <a:t>YES</a:t>
            </a:r>
          </a:p>
        </p:txBody>
      </p:sp>
      <p:sp>
        <p:nvSpPr>
          <p:cNvPr id="29" name="TextBox 28">
            <a:extLst>
              <a:ext uri="{FF2B5EF4-FFF2-40B4-BE49-F238E27FC236}">
                <a16:creationId xmlns:a16="http://schemas.microsoft.com/office/drawing/2014/main" id="{687F2099-8DA2-460D-23E1-EE9E9D35AAD0}"/>
              </a:ext>
            </a:extLst>
          </p:cNvPr>
          <p:cNvSpPr txBox="1"/>
          <p:nvPr/>
        </p:nvSpPr>
        <p:spPr>
          <a:xfrm>
            <a:off x="8205783" y="-4277422"/>
            <a:ext cx="2279911" cy="791575"/>
          </a:xfrm>
          <a:prstGeom prst="rect">
            <a:avLst/>
          </a:prstGeom>
          <a:solidFill>
            <a:srgbClr val="FFFF00"/>
          </a:solidFill>
        </p:spPr>
        <p:txBody>
          <a:bodyPr wrap="square" lIns="0" tIns="0" rIns="0" bIns="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t>Redraw batch 2/3 - done</a:t>
            </a:r>
          </a:p>
        </p:txBody>
      </p:sp>
      <p:sp>
        <p:nvSpPr>
          <p:cNvPr id="2" name="Title 1">
            <a:extLst>
              <a:ext uri="{FF2B5EF4-FFF2-40B4-BE49-F238E27FC236}">
                <a16:creationId xmlns:a16="http://schemas.microsoft.com/office/drawing/2014/main" id="{605E015D-83A0-10BC-66F6-83F2ACAC5A9F}"/>
              </a:ext>
            </a:extLst>
          </p:cNvPr>
          <p:cNvSpPr>
            <a:spLocks noGrp="1"/>
          </p:cNvSpPr>
          <p:nvPr>
            <p:ph type="title" idx="4294967295"/>
          </p:nvPr>
        </p:nvSpPr>
        <p:spPr>
          <a:xfrm>
            <a:off x="376479" y="227614"/>
            <a:ext cx="11510723" cy="883709"/>
          </a:xfrm>
          <a:prstGeom prst="rect">
            <a:avLst/>
          </a:prstGeom>
          <a:noFill/>
        </p:spPr>
        <p:txBody>
          <a:bodyPr vert="horz" lIns="60960" tIns="30480" rIns="60960" bIns="3048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solidFill>
                  <a:schemeClr val="accent1"/>
                </a:solidFill>
              </a:rPr>
              <a:t>DESTINY Ovarian-01</a:t>
            </a:r>
            <a:endParaRPr lang="en-US" sz="2400" b="1" baseline="30000" dirty="0">
              <a:solidFill>
                <a:schemeClr val="accent1"/>
              </a:solidFill>
            </a:endParaRPr>
          </a:p>
        </p:txBody>
      </p:sp>
    </p:spTree>
    <p:extLst>
      <p:ext uri="{BB962C8B-B14F-4D97-AF65-F5344CB8AC3E}">
        <p14:creationId xmlns:p14="http://schemas.microsoft.com/office/powerpoint/2010/main" val="20351842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A4E6F-FFB3-C890-B57D-00BE55E08416}"/>
            </a:ext>
          </a:extLst>
        </p:cNvPr>
        <p:cNvGrpSpPr/>
        <p:nvPr/>
      </p:nvGrpSpPr>
      <p:grpSpPr>
        <a:xfrm>
          <a:off x="0" y="0"/>
          <a:ext cx="0" cy="0"/>
          <a:chOff x="0" y="0"/>
          <a:chExt cx="0" cy="0"/>
        </a:xfrm>
      </p:grpSpPr>
      <p:pic>
        <p:nvPicPr>
          <p:cNvPr id="153" name="Picture 152">
            <a:extLst>
              <a:ext uri="{FF2B5EF4-FFF2-40B4-BE49-F238E27FC236}">
                <a16:creationId xmlns:a16="http://schemas.microsoft.com/office/drawing/2014/main" id="{F61D650E-4D43-9CA0-4CB1-C28865293E0F}"/>
              </a:ext>
            </a:extLst>
          </p:cNvPr>
          <p:cNvPicPr>
            <a:picLocks noChangeAspect="1"/>
          </p:cNvPicPr>
          <p:nvPr/>
        </p:nvPicPr>
        <p:blipFill>
          <a:blip r:embed="rId3">
            <a:extLst>
              <a:ext uri="{28A0092B-C50C-407E-A947-70E740481C1C}">
                <a14:useLocalDpi xmlns:a14="http://schemas.microsoft.com/office/drawing/2010/main" val="0"/>
              </a:ext>
            </a:extLst>
          </a:blip>
          <a:srcRect l="7090" t="15853" r="4694" b="11327"/>
          <a:stretch>
            <a:fillRect/>
          </a:stretch>
        </p:blipFill>
        <p:spPr>
          <a:xfrm>
            <a:off x="341522" y="1012482"/>
            <a:ext cx="9926197" cy="5121169"/>
          </a:xfrm>
          <a:prstGeom prst="rect">
            <a:avLst/>
          </a:prstGeom>
        </p:spPr>
      </p:pic>
      <p:sp>
        <p:nvSpPr>
          <p:cNvPr id="5" name="TextBox 4">
            <a:extLst>
              <a:ext uri="{FF2B5EF4-FFF2-40B4-BE49-F238E27FC236}">
                <a16:creationId xmlns:a16="http://schemas.microsoft.com/office/drawing/2014/main" id="{B0677F3E-5C4A-DEA3-7CBF-B7A3420500C0}"/>
              </a:ext>
            </a:extLst>
          </p:cNvPr>
          <p:cNvSpPr txBox="1"/>
          <p:nvPr/>
        </p:nvSpPr>
        <p:spPr>
          <a:xfrm>
            <a:off x="7719096" y="1146599"/>
            <a:ext cx="3987545" cy="3277820"/>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MoA</a:t>
            </a:r>
            <a:r>
              <a:rPr kumimoji="0" lang="en-US" sz="1600" b="0" i="0" u="none" strike="noStrike" kern="1200" cap="none" spc="0" normalizeH="0" baseline="0" noProof="0" dirty="0">
                <a:ln>
                  <a:noFill/>
                </a:ln>
                <a:solidFill>
                  <a:prstClr val="black"/>
                </a:solidFill>
                <a:effectLst/>
                <a:uLnTx/>
                <a:uFillTx/>
                <a:latin typeface="Arial"/>
                <a:ea typeface="Calibri" panose="020F0502020204030204" pitchFamily="34" charset="0"/>
                <a:cs typeface="+mn-cs"/>
              </a:rPr>
              <a:t>:</a:t>
            </a:r>
          </a:p>
          <a:p>
            <a:pPr marL="179388" marR="0" lvl="0" indent="-179388"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Trastuzumab pamirtecan binds to </a:t>
            </a:r>
            <a:b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b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HER2-expressing tumor cell</a:t>
            </a:r>
            <a:r>
              <a:rPr kumimoji="0" lang="en-US" sz="1200" b="0" i="0" u="none" strike="noStrike" kern="1200" cap="none" spc="0" normalizeH="0" baseline="30000" noProof="0" dirty="0">
                <a:ln>
                  <a:noFill/>
                </a:ln>
                <a:solidFill>
                  <a:srgbClr val="3C4447"/>
                </a:solidFill>
                <a:effectLst/>
                <a:uLnTx/>
                <a:uFillTx/>
                <a:latin typeface="Arial"/>
                <a:ea typeface="Calibri" panose="020F0502020204030204" pitchFamily="34" charset="0"/>
                <a:cs typeface="+mn-cs"/>
              </a:rPr>
              <a:t>1</a:t>
            </a:r>
            <a:endPar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endParaRPr>
          </a:p>
          <a:p>
            <a:pPr marL="179388" marR="0" lvl="0" indent="-179388"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Internalization into lysosome and cleavage </a:t>
            </a:r>
            <a:b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b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of linkers</a:t>
            </a:r>
            <a:r>
              <a:rPr kumimoji="0" lang="en-US" sz="1200" b="0" i="0" u="none" strike="noStrike" kern="1200" cap="none" spc="0" normalizeH="0" baseline="30000" noProof="0" dirty="0">
                <a:ln>
                  <a:noFill/>
                </a:ln>
                <a:solidFill>
                  <a:srgbClr val="3C4447"/>
                </a:solidFill>
                <a:effectLst/>
                <a:uLnTx/>
                <a:uFillTx/>
                <a:latin typeface="Arial"/>
                <a:ea typeface="Calibri" panose="020F0502020204030204" pitchFamily="34" charset="0"/>
                <a:cs typeface="+mn-cs"/>
              </a:rPr>
              <a:t>1,2</a:t>
            </a:r>
            <a:endPar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endParaRPr>
          </a:p>
          <a:p>
            <a:pPr marL="179388" marR="0" lvl="0" indent="-179388"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Release of proprietary topoisomerase-1 </a:t>
            </a:r>
            <a:b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b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inhibitors into the cell</a:t>
            </a:r>
            <a:r>
              <a:rPr kumimoji="0" lang="en-US" sz="1200" b="0" i="0" u="none" strike="noStrike" kern="1200" cap="none" spc="0" normalizeH="0" baseline="30000" noProof="0" dirty="0">
                <a:ln>
                  <a:noFill/>
                </a:ln>
                <a:solidFill>
                  <a:srgbClr val="3C4447"/>
                </a:solidFill>
                <a:effectLst/>
                <a:uLnTx/>
                <a:uFillTx/>
                <a:latin typeface="Arial"/>
                <a:ea typeface="Calibri" panose="020F0502020204030204" pitchFamily="34" charset="0"/>
                <a:cs typeface="+mn-cs"/>
              </a:rPr>
              <a:t>1</a:t>
            </a:r>
            <a:endPar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endParaRPr>
          </a:p>
          <a:p>
            <a:pPr marL="179388" marR="0" lvl="0" indent="-179388"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Topoisomerase-1 inhibitors travel to nucleus preventing resealing of replicating DNA</a:t>
            </a:r>
            <a:r>
              <a:rPr kumimoji="0" lang="en-US" sz="1200" b="0" i="0" u="none" strike="noStrike" kern="1200" cap="none" spc="0" normalizeH="0" baseline="30000" noProof="0" dirty="0">
                <a:ln>
                  <a:noFill/>
                </a:ln>
                <a:solidFill>
                  <a:srgbClr val="3C4447"/>
                </a:solidFill>
                <a:effectLst/>
                <a:uLnTx/>
                <a:uFillTx/>
                <a:latin typeface="Arial"/>
                <a:ea typeface="Calibri" panose="020F0502020204030204" pitchFamily="34" charset="0"/>
                <a:cs typeface="+mn-cs"/>
              </a:rPr>
              <a:t>2</a:t>
            </a:r>
            <a:endPar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endParaRPr>
          </a:p>
          <a:p>
            <a:pPr marL="179388" marR="0" lvl="0" indent="-179388"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Tumor cell death releases both topoisomerase-1 inhibitors and DAMPs into the TME</a:t>
            </a:r>
            <a:r>
              <a:rPr kumimoji="0" lang="en-US" sz="1200" b="0" i="0" u="none" strike="noStrike" kern="1200" cap="none" spc="0" normalizeH="0" baseline="30000" noProof="0" dirty="0">
                <a:ln>
                  <a:noFill/>
                </a:ln>
                <a:solidFill>
                  <a:srgbClr val="3C4447"/>
                </a:solidFill>
                <a:effectLst/>
                <a:uLnTx/>
                <a:uFillTx/>
                <a:latin typeface="Arial"/>
                <a:ea typeface="Calibri" panose="020F0502020204030204" pitchFamily="34" charset="0"/>
                <a:cs typeface="+mn-cs"/>
              </a:rPr>
              <a:t>1</a:t>
            </a:r>
            <a:endPar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endParaRPr>
          </a:p>
          <a:p>
            <a:pPr marL="179388" marR="0" lvl="0" indent="-179388"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Topoisomerase-1 inhibitors exhibit a bystander effect on neighboring tumor cells</a:t>
            </a:r>
            <a:r>
              <a:rPr kumimoji="0" lang="en-US" sz="1200" b="0" i="0" u="none" strike="noStrike" kern="1200" cap="none" spc="0" normalizeH="0" baseline="30000" noProof="0" dirty="0">
                <a:ln>
                  <a:noFill/>
                </a:ln>
                <a:solidFill>
                  <a:srgbClr val="3C4447"/>
                </a:solidFill>
                <a:effectLst/>
                <a:uLnTx/>
                <a:uFillTx/>
                <a:latin typeface="Arial"/>
                <a:ea typeface="Calibri" panose="020F0502020204030204" pitchFamily="34" charset="0"/>
                <a:cs typeface="+mn-cs"/>
              </a:rPr>
              <a:t>1</a:t>
            </a:r>
            <a:endPar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endParaRPr>
          </a:p>
          <a:p>
            <a:pPr marL="179388" marR="0" lvl="0" indent="-179388" algn="l" defTabSz="914400" rtl="0" eaLnBrk="1" fontAlgn="auto" latinLnBrk="0" hangingPunct="1">
              <a:lnSpc>
                <a:spcPct val="100000"/>
              </a:lnSpc>
              <a:spcBef>
                <a:spcPts val="0"/>
              </a:spcBef>
              <a:spcAft>
                <a:spcPts val="600"/>
              </a:spcAft>
              <a:buClrTx/>
              <a:buSzTx/>
              <a:buFontTx/>
              <a:buAutoNum type="arabicPeriod"/>
              <a:tabLst/>
              <a:defRPr/>
            </a:pPr>
            <a:r>
              <a:rPr kumimoji="0" lang="en-US" sz="1200" b="0" i="0" u="none" strike="noStrike" kern="1200" cap="none" spc="0" normalizeH="0" baseline="0" noProof="0" dirty="0">
                <a:ln>
                  <a:noFill/>
                </a:ln>
                <a:solidFill>
                  <a:srgbClr val="3C4447"/>
                </a:solidFill>
                <a:effectLst/>
                <a:uLnTx/>
                <a:uFillTx/>
                <a:latin typeface="Arial"/>
                <a:ea typeface="Calibri" panose="020F0502020204030204" pitchFamily="34" charset="0"/>
                <a:cs typeface="+mn-cs"/>
              </a:rPr>
              <a:t>DAMPs may activate innate immune response</a:t>
            </a:r>
            <a:r>
              <a:rPr kumimoji="0" lang="en-US" sz="1200" b="0" i="0" u="none" strike="noStrike" kern="1200" cap="none" spc="0" normalizeH="0" baseline="30000" noProof="0" dirty="0">
                <a:ln>
                  <a:noFill/>
                </a:ln>
                <a:solidFill>
                  <a:srgbClr val="3C4447"/>
                </a:solidFill>
                <a:effectLst/>
                <a:uLnTx/>
                <a:uFillTx/>
                <a:latin typeface="Arial"/>
                <a:ea typeface="Calibri" panose="020F0502020204030204" pitchFamily="34" charset="0"/>
                <a:cs typeface="+mn-cs"/>
              </a:rPr>
              <a:t>3</a:t>
            </a:r>
            <a:endParaRPr kumimoji="0" lang="en-US" sz="1400" b="0" i="0" u="none" strike="noStrike" kern="1200" cap="none" spc="0" normalizeH="0" baseline="0" noProof="0" dirty="0">
              <a:ln>
                <a:noFill/>
              </a:ln>
              <a:solidFill>
                <a:srgbClr val="3C4447"/>
              </a:solidFill>
              <a:effectLst/>
              <a:uLnTx/>
              <a:uFillTx/>
              <a:latin typeface="Arial"/>
              <a:ea typeface="+mn-ea"/>
              <a:cs typeface="+mn-cs"/>
            </a:endParaRPr>
          </a:p>
        </p:txBody>
      </p:sp>
      <p:grpSp>
        <p:nvGrpSpPr>
          <p:cNvPr id="7" name="Group 6">
            <a:extLst>
              <a:ext uri="{FF2B5EF4-FFF2-40B4-BE49-F238E27FC236}">
                <a16:creationId xmlns:a16="http://schemas.microsoft.com/office/drawing/2014/main" id="{0AC0AF0B-C84C-E237-F963-A5A68DE594ED}"/>
              </a:ext>
            </a:extLst>
          </p:cNvPr>
          <p:cNvGrpSpPr/>
          <p:nvPr/>
        </p:nvGrpSpPr>
        <p:grpSpPr>
          <a:xfrm>
            <a:off x="7719096" y="4613391"/>
            <a:ext cx="4303055" cy="1741924"/>
            <a:chOff x="7963920" y="4703518"/>
            <a:chExt cx="4303055" cy="1741924"/>
          </a:xfrm>
        </p:grpSpPr>
        <p:grpSp>
          <p:nvGrpSpPr>
            <p:cNvPr id="76" name="Group 75">
              <a:extLst>
                <a:ext uri="{FF2B5EF4-FFF2-40B4-BE49-F238E27FC236}">
                  <a16:creationId xmlns:a16="http://schemas.microsoft.com/office/drawing/2014/main" id="{5854ABB2-8B6E-99E9-DFD7-93204A0C720E}"/>
                </a:ext>
              </a:extLst>
            </p:cNvPr>
            <p:cNvGrpSpPr/>
            <p:nvPr/>
          </p:nvGrpSpPr>
          <p:grpSpPr>
            <a:xfrm>
              <a:off x="7963920" y="4703518"/>
              <a:ext cx="4303055" cy="1741924"/>
              <a:chOff x="8598733" y="4222315"/>
              <a:chExt cx="4303055" cy="1741924"/>
            </a:xfrm>
          </p:grpSpPr>
          <p:grpSp>
            <p:nvGrpSpPr>
              <p:cNvPr id="35" name="Group 34">
                <a:extLst>
                  <a:ext uri="{FF2B5EF4-FFF2-40B4-BE49-F238E27FC236}">
                    <a16:creationId xmlns:a16="http://schemas.microsoft.com/office/drawing/2014/main" id="{20D92A36-4C0D-7374-CF05-34C6FE9ACEDB}"/>
                  </a:ext>
                </a:extLst>
              </p:cNvPr>
              <p:cNvGrpSpPr/>
              <p:nvPr/>
            </p:nvGrpSpPr>
            <p:grpSpPr>
              <a:xfrm>
                <a:off x="8598733" y="4222315"/>
                <a:ext cx="4303055" cy="1741924"/>
                <a:chOff x="9938704" y="-859135"/>
                <a:chExt cx="4303055" cy="1741924"/>
              </a:xfrm>
            </p:grpSpPr>
            <p:sp>
              <p:nvSpPr>
                <p:cNvPr id="38" name="Rectangle 37">
                  <a:extLst>
                    <a:ext uri="{FF2B5EF4-FFF2-40B4-BE49-F238E27FC236}">
                      <a16:creationId xmlns:a16="http://schemas.microsoft.com/office/drawing/2014/main" id="{4B64CBD6-2C6D-A1E4-40F8-4E61062B0A24}"/>
                    </a:ext>
                  </a:extLst>
                </p:cNvPr>
                <p:cNvSpPr/>
                <p:nvPr/>
              </p:nvSpPr>
              <p:spPr>
                <a:xfrm>
                  <a:off x="9938704" y="-859135"/>
                  <a:ext cx="3990093" cy="1278324"/>
                </a:xfrm>
                <a:prstGeom prst="rect">
                  <a:avLst/>
                </a:prstGeom>
                <a:solidFill>
                  <a:schemeClr val="bg1">
                    <a:lumMod val="95000"/>
                  </a:schemeClr>
                </a:solidFill>
                <a:ln w="158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ea typeface="+mn-ea"/>
                    <a:cs typeface="+mn-cs"/>
                  </a:endParaRPr>
                </a:p>
              </p:txBody>
            </p:sp>
            <p:sp>
              <p:nvSpPr>
                <p:cNvPr id="39" name="TextBox 38">
                  <a:extLst>
                    <a:ext uri="{FF2B5EF4-FFF2-40B4-BE49-F238E27FC236}">
                      <a16:creationId xmlns:a16="http://schemas.microsoft.com/office/drawing/2014/main" id="{6DB0293F-FFB9-401D-7BB6-91626347715A}"/>
                    </a:ext>
                  </a:extLst>
                </p:cNvPr>
                <p:cNvSpPr txBox="1"/>
                <p:nvPr/>
              </p:nvSpPr>
              <p:spPr>
                <a:xfrm>
                  <a:off x="10664748" y="-594539"/>
                  <a:ext cx="993882" cy="14773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rPr>
                    <a:t>Trastuzumab pamirtecan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rPr>
                    <a:t>HER2 receptor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endParaRPr>
                </a:p>
              </p:txBody>
            </p:sp>
            <p:sp>
              <p:nvSpPr>
                <p:cNvPr id="43" name="TextBox 42">
                  <a:extLst>
                    <a:ext uri="{FF2B5EF4-FFF2-40B4-BE49-F238E27FC236}">
                      <a16:creationId xmlns:a16="http://schemas.microsoft.com/office/drawing/2014/main" id="{B8E5C5AF-D4F8-7FB8-4FCD-F8A900352FF1}"/>
                    </a:ext>
                  </a:extLst>
                </p:cNvPr>
                <p:cNvSpPr txBox="1"/>
                <p:nvPr/>
              </p:nvSpPr>
              <p:spPr>
                <a:xfrm>
                  <a:off x="11969430" y="-594539"/>
                  <a:ext cx="1140378" cy="7848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rPr>
                    <a:t>Topoisomerase-1 inhibitor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rPr>
                    <a:t>DAMPs</a:t>
                  </a:r>
                </a:p>
              </p:txBody>
            </p:sp>
            <p:sp>
              <p:nvSpPr>
                <p:cNvPr id="4" name="TextBox 3">
                  <a:extLst>
                    <a:ext uri="{FF2B5EF4-FFF2-40B4-BE49-F238E27FC236}">
                      <a16:creationId xmlns:a16="http://schemas.microsoft.com/office/drawing/2014/main" id="{3A72E4A8-5877-F78C-B5A1-54A2F813DB5C}"/>
                    </a:ext>
                  </a:extLst>
                </p:cNvPr>
                <p:cNvSpPr txBox="1"/>
                <p:nvPr/>
              </p:nvSpPr>
              <p:spPr>
                <a:xfrm>
                  <a:off x="13305566" y="-256169"/>
                  <a:ext cx="936193" cy="2308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3F3F3F"/>
                      </a:solidFill>
                      <a:effectLst/>
                      <a:uLnTx/>
                      <a:uFillTx/>
                      <a:latin typeface="Helvetica" pitchFamily="2" charset="0"/>
                      <a:ea typeface="+mn-ea"/>
                      <a:cs typeface="+mn-cs"/>
                    </a:rPr>
                    <a:t>T cell</a:t>
                  </a:r>
                </a:p>
              </p:txBody>
            </p:sp>
          </p:grpSp>
          <p:pic>
            <p:nvPicPr>
              <p:cNvPr id="60" name="Picture 59" descr="A close-up of a cell&#10;&#10;Description automatically generated">
                <a:extLst>
                  <a:ext uri="{FF2B5EF4-FFF2-40B4-BE49-F238E27FC236}">
                    <a16:creationId xmlns:a16="http://schemas.microsoft.com/office/drawing/2014/main" id="{98E94D27-3BA6-1490-AE42-911981869A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0909" y="4404241"/>
                <a:ext cx="604635" cy="473631"/>
              </a:xfrm>
              <a:prstGeom prst="rect">
                <a:avLst/>
              </a:prstGeom>
            </p:spPr>
          </p:pic>
          <p:pic>
            <p:nvPicPr>
              <p:cNvPr id="62" name="Picture 61" descr="A group of pink polyhedrons&#10;&#10;Description automatically generated">
                <a:extLst>
                  <a:ext uri="{FF2B5EF4-FFF2-40B4-BE49-F238E27FC236}">
                    <a16:creationId xmlns:a16="http://schemas.microsoft.com/office/drawing/2014/main" id="{D18B1FA9-1915-C043-A20F-0ACC977E3A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61237" y="5032060"/>
                <a:ext cx="212951" cy="207196"/>
              </a:xfrm>
              <a:prstGeom prst="rect">
                <a:avLst/>
              </a:prstGeom>
            </p:spPr>
          </p:pic>
          <p:pic>
            <p:nvPicPr>
              <p:cNvPr id="64" name="Picture 63" descr="A blue smoke in the sky&#10;&#10;Description automatically generated">
                <a:extLst>
                  <a:ext uri="{FF2B5EF4-FFF2-40B4-BE49-F238E27FC236}">
                    <a16:creationId xmlns:a16="http://schemas.microsoft.com/office/drawing/2014/main" id="{6D339EFC-A6AB-0250-8C94-04A5E4FBFA8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121696">
                <a:off x="8894136" y="4987075"/>
                <a:ext cx="388166" cy="345510"/>
              </a:xfrm>
              <a:prstGeom prst="rect">
                <a:avLst/>
              </a:prstGeom>
            </p:spPr>
          </p:pic>
        </p:grpSp>
        <p:grpSp>
          <p:nvGrpSpPr>
            <p:cNvPr id="79" name="Group 78">
              <a:extLst>
                <a:ext uri="{FF2B5EF4-FFF2-40B4-BE49-F238E27FC236}">
                  <a16:creationId xmlns:a16="http://schemas.microsoft.com/office/drawing/2014/main" id="{9B20B71E-E7EF-83EB-BEB8-A2E0B4E17DD4}"/>
                </a:ext>
              </a:extLst>
            </p:cNvPr>
            <p:cNvGrpSpPr/>
            <p:nvPr/>
          </p:nvGrpSpPr>
          <p:grpSpPr>
            <a:xfrm>
              <a:off x="9731553" y="5027712"/>
              <a:ext cx="247532" cy="242397"/>
              <a:chOff x="580258" y="5147046"/>
              <a:chExt cx="573836" cy="561932"/>
            </a:xfrm>
          </p:grpSpPr>
          <p:pic>
            <p:nvPicPr>
              <p:cNvPr id="80" name="Picture 79">
                <a:extLst>
                  <a:ext uri="{FF2B5EF4-FFF2-40B4-BE49-F238E27FC236}">
                    <a16:creationId xmlns:a16="http://schemas.microsoft.com/office/drawing/2014/main" id="{98DBF677-857D-39C6-1484-76938745285E}"/>
                  </a:ext>
                </a:extLst>
              </p:cNvPr>
              <p:cNvPicPr>
                <a:picLocks noChangeAspect="1"/>
              </p:cNvPicPr>
              <p:nvPr/>
            </p:nvPicPr>
            <p:blipFill>
              <a:blip r:embed="rId7"/>
              <a:srcRect l="13089" t="31339" r="83958" b="62769"/>
              <a:stretch/>
            </p:blipFill>
            <p:spPr>
              <a:xfrm>
                <a:off x="627371" y="5337842"/>
                <a:ext cx="139993" cy="139144"/>
              </a:xfrm>
              <a:prstGeom prst="ellipse">
                <a:avLst/>
              </a:prstGeom>
            </p:spPr>
          </p:pic>
          <p:pic>
            <p:nvPicPr>
              <p:cNvPr id="82" name="Picture 81">
                <a:extLst>
                  <a:ext uri="{FF2B5EF4-FFF2-40B4-BE49-F238E27FC236}">
                    <a16:creationId xmlns:a16="http://schemas.microsoft.com/office/drawing/2014/main" id="{1E733605-6CB0-F5B1-5726-80E33B657C91}"/>
                  </a:ext>
                </a:extLst>
              </p:cNvPr>
              <p:cNvPicPr>
                <a:picLocks noChangeAspect="1"/>
              </p:cNvPicPr>
              <p:nvPr/>
            </p:nvPicPr>
            <p:blipFill>
              <a:blip r:embed="rId7"/>
              <a:srcRect l="13089" t="31339" r="83958" b="62769"/>
              <a:stretch/>
            </p:blipFill>
            <p:spPr>
              <a:xfrm>
                <a:off x="779771" y="5490242"/>
                <a:ext cx="139993" cy="139144"/>
              </a:xfrm>
              <a:prstGeom prst="ellipse">
                <a:avLst/>
              </a:prstGeom>
            </p:spPr>
          </p:pic>
          <p:pic>
            <p:nvPicPr>
              <p:cNvPr id="83" name="Picture 82">
                <a:extLst>
                  <a:ext uri="{FF2B5EF4-FFF2-40B4-BE49-F238E27FC236}">
                    <a16:creationId xmlns:a16="http://schemas.microsoft.com/office/drawing/2014/main" id="{873DA635-1058-90DF-AD97-B77FCD43C8A2}"/>
                  </a:ext>
                </a:extLst>
              </p:cNvPr>
              <p:cNvPicPr>
                <a:picLocks noChangeAspect="1"/>
              </p:cNvPicPr>
              <p:nvPr/>
            </p:nvPicPr>
            <p:blipFill>
              <a:blip r:embed="rId7"/>
              <a:srcRect l="13089" t="31339" r="83958" b="62769"/>
              <a:stretch/>
            </p:blipFill>
            <p:spPr>
              <a:xfrm>
                <a:off x="900117" y="5326452"/>
                <a:ext cx="139993" cy="139144"/>
              </a:xfrm>
              <a:prstGeom prst="ellipse">
                <a:avLst/>
              </a:prstGeom>
            </p:spPr>
          </p:pic>
          <p:pic>
            <p:nvPicPr>
              <p:cNvPr id="84" name="Picture 83">
                <a:extLst>
                  <a:ext uri="{FF2B5EF4-FFF2-40B4-BE49-F238E27FC236}">
                    <a16:creationId xmlns:a16="http://schemas.microsoft.com/office/drawing/2014/main" id="{5649DDFE-584F-A468-84C8-34C1F737FB99}"/>
                  </a:ext>
                </a:extLst>
              </p:cNvPr>
              <p:cNvPicPr>
                <a:picLocks noChangeAspect="1"/>
              </p:cNvPicPr>
              <p:nvPr/>
            </p:nvPicPr>
            <p:blipFill>
              <a:blip r:embed="rId7"/>
              <a:srcRect l="13089" t="31339" r="83958" b="62769"/>
              <a:stretch/>
            </p:blipFill>
            <p:spPr>
              <a:xfrm>
                <a:off x="580258" y="5147046"/>
                <a:ext cx="139993" cy="139144"/>
              </a:xfrm>
              <a:prstGeom prst="ellipse">
                <a:avLst/>
              </a:prstGeom>
            </p:spPr>
          </p:pic>
          <p:pic>
            <p:nvPicPr>
              <p:cNvPr id="85" name="Picture 84">
                <a:extLst>
                  <a:ext uri="{FF2B5EF4-FFF2-40B4-BE49-F238E27FC236}">
                    <a16:creationId xmlns:a16="http://schemas.microsoft.com/office/drawing/2014/main" id="{588283C4-D861-7281-AF30-9DC76515F813}"/>
                  </a:ext>
                </a:extLst>
              </p:cNvPr>
              <p:cNvPicPr>
                <a:picLocks noChangeAspect="1"/>
              </p:cNvPicPr>
              <p:nvPr/>
            </p:nvPicPr>
            <p:blipFill>
              <a:blip r:embed="rId7"/>
              <a:srcRect l="13089" t="31339" r="83958" b="62769"/>
              <a:stretch/>
            </p:blipFill>
            <p:spPr>
              <a:xfrm>
                <a:off x="1014101" y="5569834"/>
                <a:ext cx="139993" cy="139144"/>
              </a:xfrm>
              <a:prstGeom prst="ellipse">
                <a:avLst/>
              </a:prstGeom>
            </p:spPr>
          </p:pic>
        </p:grpSp>
        <p:pic>
          <p:nvPicPr>
            <p:cNvPr id="13" name="Picture 12">
              <a:extLst>
                <a:ext uri="{FF2B5EF4-FFF2-40B4-BE49-F238E27FC236}">
                  <a16:creationId xmlns:a16="http://schemas.microsoft.com/office/drawing/2014/main" id="{B9802F61-A256-72E7-387A-206360B47688}"/>
                </a:ext>
              </a:extLst>
            </p:cNvPr>
            <p:cNvPicPr>
              <a:picLocks noChangeAspect="1"/>
            </p:cNvPicPr>
            <p:nvPr/>
          </p:nvPicPr>
          <p:blipFill>
            <a:blip r:embed="rId8">
              <a:extLst>
                <a:ext uri="{28A0092B-C50C-407E-A947-70E740481C1C}">
                  <a14:useLocalDpi xmlns:a14="http://schemas.microsoft.com/office/drawing/2010/main" val="0"/>
                </a:ext>
              </a:extLst>
            </a:blip>
            <a:srcRect l="9375" r="9375"/>
            <a:stretch/>
          </p:blipFill>
          <p:spPr>
            <a:xfrm>
              <a:off x="11006606" y="5235776"/>
              <a:ext cx="322304" cy="344590"/>
            </a:xfrm>
            <a:prstGeom prst="ellipse">
              <a:avLst/>
            </a:prstGeom>
          </p:spPr>
        </p:pic>
      </p:grpSp>
      <p:sp>
        <p:nvSpPr>
          <p:cNvPr id="45" name="Text Placeholder 44">
            <a:extLst>
              <a:ext uri="{FF2B5EF4-FFF2-40B4-BE49-F238E27FC236}">
                <a16:creationId xmlns:a16="http://schemas.microsoft.com/office/drawing/2014/main" id="{F0734A5F-7CA2-08D8-7086-3B736090C19D}"/>
              </a:ext>
            </a:extLst>
          </p:cNvPr>
          <p:cNvSpPr>
            <a:spLocks noGrp="1"/>
          </p:cNvSpPr>
          <p:nvPr>
            <p:ph type="body" sz="quarter" idx="4294967295"/>
          </p:nvPr>
        </p:nvSpPr>
        <p:spPr>
          <a:xfrm>
            <a:off x="173344" y="6079090"/>
            <a:ext cx="10999788" cy="276225"/>
          </a:xfrm>
        </p:spPr>
        <p:txBody>
          <a:bodyPr>
            <a:normAutofit fontScale="25000" lnSpcReduction="20000"/>
          </a:bodyPr>
          <a:lstStyle/>
          <a:p>
            <a:pPr defTabSz="270845">
              <a:spcBef>
                <a:spcPts val="59"/>
              </a:spcBef>
              <a:spcAft>
                <a:spcPts val="59"/>
              </a:spcAft>
              <a:defRPr/>
            </a:pPr>
            <a:r>
              <a:rPr lang="en-US" b="1" noProof="0" dirty="0">
                <a:solidFill>
                  <a:schemeClr val="tx1"/>
                </a:solidFill>
              </a:rPr>
              <a:t>Jointly developed by BioNTech and DualityBio.</a:t>
            </a:r>
          </a:p>
          <a:p>
            <a:pPr defTabSz="270845">
              <a:spcBef>
                <a:spcPts val="59"/>
              </a:spcBef>
              <a:spcAft>
                <a:spcPts val="59"/>
              </a:spcAft>
              <a:defRPr/>
            </a:pPr>
            <a:r>
              <a:rPr lang="en-US" b="1" noProof="0" dirty="0">
                <a:solidFill>
                  <a:schemeClr val="tx1"/>
                </a:solidFill>
              </a:rPr>
              <a:t>Trastuzumab pamirtecan (BNT323/DB-1303) is an investigational drug and has not been approved for marketed use by any regulatory agency. </a:t>
            </a:r>
          </a:p>
          <a:p>
            <a:pPr lvl="0">
              <a:spcAft>
                <a:spcPts val="0"/>
              </a:spcAft>
              <a:defRPr/>
            </a:pPr>
            <a:r>
              <a:rPr lang="en-US" noProof="0" dirty="0">
                <a:solidFill>
                  <a:schemeClr val="tx1"/>
                </a:solidFill>
              </a:rPr>
              <a:t>For a comprehensive list of all clinical trials investigating trastuzumab pamirtecan (BNT323/DB-1303), please refer to ClinicalTrials.gov.</a:t>
            </a:r>
          </a:p>
          <a:p>
            <a:pPr lvl="0">
              <a:spcAft>
                <a:spcPts val="0"/>
              </a:spcAft>
              <a:defRPr/>
            </a:pPr>
            <a:r>
              <a:rPr lang="en-US" noProof="0" dirty="0">
                <a:solidFill>
                  <a:schemeClr val="tx1"/>
                </a:solidFill>
              </a:rPr>
              <a:t>1. Lin S, et al. </a:t>
            </a:r>
            <a:r>
              <a:rPr lang="en-US" i="1" noProof="0" dirty="0">
                <a:solidFill>
                  <a:schemeClr val="tx1"/>
                </a:solidFill>
              </a:rPr>
              <a:t>Eur J Cancer</a:t>
            </a:r>
            <a:r>
              <a:rPr lang="en-US" noProof="0" dirty="0">
                <a:solidFill>
                  <a:schemeClr val="tx1"/>
                </a:solidFill>
              </a:rPr>
              <a:t>. 2022;174(suppl 1):S91. 2. Li TK, Liu LF. </a:t>
            </a:r>
            <a:r>
              <a:rPr lang="en-US" i="1" noProof="0" dirty="0">
                <a:solidFill>
                  <a:schemeClr val="tx1"/>
                </a:solidFill>
              </a:rPr>
              <a:t>Annu Rev Pharmacol Toxicol</a:t>
            </a:r>
            <a:r>
              <a:rPr lang="en-US" noProof="0" dirty="0">
                <a:solidFill>
                  <a:schemeClr val="tx1"/>
                </a:solidFill>
              </a:rPr>
              <a:t>. 2001;41:53-77. 3. Garg AD, et al. </a:t>
            </a:r>
            <a:r>
              <a:rPr lang="en-US" i="1" noProof="0" dirty="0">
                <a:solidFill>
                  <a:schemeClr val="tx1"/>
                </a:solidFill>
              </a:rPr>
              <a:t>Front Immunol</a:t>
            </a:r>
            <a:r>
              <a:rPr lang="en-US" noProof="0" dirty="0">
                <a:solidFill>
                  <a:schemeClr val="tx1"/>
                </a:solidFill>
              </a:rPr>
              <a:t>. 2015;6:588. </a:t>
            </a:r>
          </a:p>
        </p:txBody>
      </p:sp>
      <p:sp>
        <p:nvSpPr>
          <p:cNvPr id="40" name="Title 29">
            <a:extLst>
              <a:ext uri="{FF2B5EF4-FFF2-40B4-BE49-F238E27FC236}">
                <a16:creationId xmlns:a16="http://schemas.microsoft.com/office/drawing/2014/main" id="{54D7A2BD-D798-DC6A-8087-563D4093C58D}"/>
              </a:ext>
            </a:extLst>
          </p:cNvPr>
          <p:cNvSpPr>
            <a:spLocks noGrp="1"/>
          </p:cNvSpPr>
          <p:nvPr>
            <p:ph type="title" idx="4294967295"/>
          </p:nvPr>
        </p:nvSpPr>
        <p:spPr>
          <a:xfrm>
            <a:off x="-1" y="422372"/>
            <a:ext cx="11548533" cy="269778"/>
          </a:xfrm>
        </p:spPr>
        <p:txBody>
          <a:bodyPr anchor="ctr">
            <a:normAutofit fontScale="90000"/>
          </a:bodyPr>
          <a:lstStyle/>
          <a:p>
            <a:pPr marL="0" marR="0" lvl="0" indent="0" fontAlgn="auto">
              <a:spcAft>
                <a:spcPts val="0"/>
              </a:spcAft>
              <a:buClrTx/>
              <a:buSzTx/>
              <a:tabLst/>
              <a:defRPr/>
            </a:pPr>
            <a:r>
              <a:rPr lang="en-US" b="1" noProof="0" dirty="0">
                <a:solidFill>
                  <a:schemeClr val="accent1"/>
                </a:solidFill>
              </a:rPr>
              <a:t>Trastuzumab Pamirtecan (BNT323/DB-1303): MoA </a:t>
            </a:r>
          </a:p>
        </p:txBody>
      </p:sp>
      <p:cxnSp>
        <p:nvCxnSpPr>
          <p:cNvPr id="154" name="Straight Arrow Connector 153">
            <a:extLst>
              <a:ext uri="{FF2B5EF4-FFF2-40B4-BE49-F238E27FC236}">
                <a16:creationId xmlns:a16="http://schemas.microsoft.com/office/drawing/2014/main" id="{DEF3ECDE-4788-0D0C-898F-66795A00B726}"/>
              </a:ext>
            </a:extLst>
          </p:cNvPr>
          <p:cNvCxnSpPr>
            <a:cxnSpLocks/>
          </p:cNvCxnSpPr>
          <p:nvPr/>
        </p:nvCxnSpPr>
        <p:spPr>
          <a:xfrm>
            <a:off x="2391196" y="3172075"/>
            <a:ext cx="241209" cy="371586"/>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nvGrpSpPr>
          <p:cNvPr id="155" name="Group 154">
            <a:extLst>
              <a:ext uri="{FF2B5EF4-FFF2-40B4-BE49-F238E27FC236}">
                <a16:creationId xmlns:a16="http://schemas.microsoft.com/office/drawing/2014/main" id="{D26984A0-CC03-2AB9-8EEF-0529E5013784}"/>
              </a:ext>
            </a:extLst>
          </p:cNvPr>
          <p:cNvGrpSpPr/>
          <p:nvPr/>
        </p:nvGrpSpPr>
        <p:grpSpPr>
          <a:xfrm>
            <a:off x="3640862" y="3185988"/>
            <a:ext cx="703536" cy="1409986"/>
            <a:chOff x="3121958" y="3465402"/>
            <a:chExt cx="1368073" cy="1566652"/>
          </a:xfrm>
        </p:grpSpPr>
        <p:cxnSp>
          <p:nvCxnSpPr>
            <p:cNvPr id="156" name="Straight Arrow Connector 155">
              <a:extLst>
                <a:ext uri="{FF2B5EF4-FFF2-40B4-BE49-F238E27FC236}">
                  <a16:creationId xmlns:a16="http://schemas.microsoft.com/office/drawing/2014/main" id="{5288D816-9FC1-9F71-730A-C6AFD7F15D54}"/>
                </a:ext>
              </a:extLst>
            </p:cNvPr>
            <p:cNvCxnSpPr>
              <a:cxnSpLocks/>
            </p:cNvCxnSpPr>
            <p:nvPr/>
          </p:nvCxnSpPr>
          <p:spPr>
            <a:xfrm>
              <a:off x="3121958" y="5023371"/>
              <a:ext cx="1292939" cy="8683"/>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cxnSp>
          <p:nvCxnSpPr>
            <p:cNvPr id="157" name="Connector: Curved 18">
              <a:extLst>
                <a:ext uri="{FF2B5EF4-FFF2-40B4-BE49-F238E27FC236}">
                  <a16:creationId xmlns:a16="http://schemas.microsoft.com/office/drawing/2014/main" id="{21161924-D3E9-674B-CC5E-F6EA1D669651}"/>
                </a:ext>
              </a:extLst>
            </p:cNvPr>
            <p:cNvCxnSpPr>
              <a:cxnSpLocks/>
            </p:cNvCxnSpPr>
            <p:nvPr/>
          </p:nvCxnSpPr>
          <p:spPr>
            <a:xfrm flipV="1">
              <a:off x="3484191" y="3465402"/>
              <a:ext cx="1005840" cy="1554480"/>
            </a:xfrm>
            <a:prstGeom prst="curvedConnector3">
              <a:avLst>
                <a:gd name="adj1" fmla="val 102512"/>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grpSp>
      <p:sp>
        <p:nvSpPr>
          <p:cNvPr id="165" name="TextBox 164">
            <a:extLst>
              <a:ext uri="{FF2B5EF4-FFF2-40B4-BE49-F238E27FC236}">
                <a16:creationId xmlns:a16="http://schemas.microsoft.com/office/drawing/2014/main" id="{409FBF96-3077-F35C-ABF2-7C31DCC56E47}"/>
              </a:ext>
            </a:extLst>
          </p:cNvPr>
          <p:cNvSpPr txBox="1"/>
          <p:nvPr/>
        </p:nvSpPr>
        <p:spPr>
          <a:xfrm>
            <a:off x="3427708" y="5655418"/>
            <a:ext cx="807212" cy="211965"/>
          </a:xfrm>
          <a:prstGeom prst="rect">
            <a:avLst/>
          </a:prstGeom>
          <a:solidFill>
            <a:schemeClr val="bg1"/>
          </a:solidFill>
          <a:ln w="12700">
            <a:noFill/>
          </a:ln>
        </p:spPr>
        <p:txBody>
          <a:bodyPr wrap="square" lIns="65836" tIns="32918" rIns="65836" bIns="32918" rtlCol="0" anchor="ctr">
            <a:spAutoFit/>
          </a:bodyPr>
          <a:lstStyle>
            <a:defPPr>
              <a:defRPr lang="en-US"/>
            </a:defPPr>
            <a:lvl1pPr algn="ctr">
              <a:defRPr sz="1400" b="1"/>
            </a:lvl1pPr>
          </a:lstStyle>
          <a:p>
            <a:pPr marL="0" marR="0" lvl="0" indent="0" algn="ctr" defTabSz="822987" rtl="0" eaLnBrk="1" fontAlgn="auto" latinLnBrk="0" hangingPunct="1">
              <a:lnSpc>
                <a:spcPct val="100000"/>
              </a:lnSpc>
              <a:spcBef>
                <a:spcPts val="0"/>
              </a:spcBef>
              <a:spcAft>
                <a:spcPts val="0"/>
              </a:spcAft>
              <a:buClrTx/>
              <a:buSzTx/>
              <a:buFontTx/>
              <a:buNone/>
              <a:tabLst/>
              <a:defRPr/>
            </a:pPr>
            <a:r>
              <a:rPr kumimoji="0" lang="en-US" sz="946" b="1" i="0" u="none" strike="noStrike" kern="1200" cap="none" spc="0" normalizeH="0" baseline="0" noProof="0" dirty="0">
                <a:ln>
                  <a:noFill/>
                </a:ln>
                <a:solidFill>
                  <a:srgbClr val="3C4447"/>
                </a:solidFill>
                <a:effectLst/>
                <a:uLnTx/>
                <a:uFillTx/>
                <a:latin typeface="Arial"/>
                <a:ea typeface="+mn-ea"/>
                <a:cs typeface="+mn-cs"/>
              </a:rPr>
              <a:t>Tumor cell </a:t>
            </a:r>
          </a:p>
        </p:txBody>
      </p:sp>
      <p:sp>
        <p:nvSpPr>
          <p:cNvPr id="166" name="TextBox 165">
            <a:extLst>
              <a:ext uri="{FF2B5EF4-FFF2-40B4-BE49-F238E27FC236}">
                <a16:creationId xmlns:a16="http://schemas.microsoft.com/office/drawing/2014/main" id="{9E061731-E6F6-C9A2-405B-12B2FC3765A9}"/>
              </a:ext>
            </a:extLst>
          </p:cNvPr>
          <p:cNvSpPr txBox="1"/>
          <p:nvPr/>
        </p:nvSpPr>
        <p:spPr>
          <a:xfrm>
            <a:off x="2473475" y="4624208"/>
            <a:ext cx="760068" cy="211965"/>
          </a:xfrm>
          <a:prstGeom prst="rect">
            <a:avLst/>
          </a:prstGeom>
          <a:gradFill flip="none" rotWithShape="1">
            <a:gsLst>
              <a:gs pos="36000">
                <a:schemeClr val="bg2">
                  <a:lumMod val="90000"/>
                </a:schemeClr>
              </a:gs>
              <a:gs pos="77000">
                <a:schemeClr val="bg2">
                  <a:lumMod val="90000"/>
                  <a:alpha val="40000"/>
                </a:schemeClr>
              </a:gs>
            </a:gsLst>
            <a:lin ang="0" scaled="0"/>
            <a:tileRect/>
          </a:gradFill>
          <a:ln w="12700">
            <a:noFill/>
          </a:ln>
        </p:spPr>
        <p:txBody>
          <a:bodyPr wrap="square" lIns="65836" tIns="32918" rIns="65836" bIns="32918" rtlCol="0" anchor="ctr">
            <a:spAutoFit/>
          </a:bodyPr>
          <a:lstStyle>
            <a:defPPr>
              <a:defRPr lang="en-US"/>
            </a:defPPr>
            <a:lvl1pPr>
              <a:defRPr sz="1050" b="1"/>
            </a:lvl1pPr>
          </a:lstStyle>
          <a:p>
            <a:pPr marL="0" marR="0" lvl="0" indent="0" algn="l" defTabSz="822987" rtl="0" eaLnBrk="1" fontAlgn="auto" latinLnBrk="0" hangingPunct="1">
              <a:lnSpc>
                <a:spcPct val="100000"/>
              </a:lnSpc>
              <a:spcBef>
                <a:spcPts val="0"/>
              </a:spcBef>
              <a:spcAft>
                <a:spcPts val="0"/>
              </a:spcAft>
              <a:buClrTx/>
              <a:buSzTx/>
              <a:buFontTx/>
              <a:buNone/>
              <a:tabLst/>
              <a:defRPr/>
            </a:pPr>
            <a:r>
              <a:rPr kumimoji="0" lang="en-US" sz="946" b="1" i="0" u="none" strike="noStrike" kern="1200" cap="none" spc="0" normalizeH="0" baseline="0" noProof="0" dirty="0">
                <a:ln>
                  <a:noFill/>
                </a:ln>
                <a:solidFill>
                  <a:srgbClr val="3C4447"/>
                </a:solidFill>
                <a:effectLst/>
                <a:uLnTx/>
                <a:uFillTx/>
                <a:latin typeface="Arial"/>
                <a:ea typeface="+mn-ea"/>
                <a:cs typeface="+mn-cs"/>
              </a:rPr>
              <a:t>Lysosome</a:t>
            </a:r>
          </a:p>
        </p:txBody>
      </p:sp>
      <p:sp>
        <p:nvSpPr>
          <p:cNvPr id="167" name="TextBox 166">
            <a:extLst>
              <a:ext uri="{FF2B5EF4-FFF2-40B4-BE49-F238E27FC236}">
                <a16:creationId xmlns:a16="http://schemas.microsoft.com/office/drawing/2014/main" id="{3ED283D6-AB6C-0219-26CA-725B9F3E7546}"/>
              </a:ext>
            </a:extLst>
          </p:cNvPr>
          <p:cNvSpPr txBox="1"/>
          <p:nvPr/>
        </p:nvSpPr>
        <p:spPr>
          <a:xfrm>
            <a:off x="3264712" y="2789683"/>
            <a:ext cx="685042" cy="211965"/>
          </a:xfrm>
          <a:prstGeom prst="rect">
            <a:avLst/>
          </a:prstGeom>
          <a:gradFill flip="none" rotWithShape="1">
            <a:gsLst>
              <a:gs pos="36000">
                <a:schemeClr val="bg2">
                  <a:lumMod val="90000"/>
                </a:schemeClr>
              </a:gs>
              <a:gs pos="77000">
                <a:schemeClr val="bg2">
                  <a:lumMod val="90000"/>
                  <a:alpha val="40000"/>
                </a:schemeClr>
              </a:gs>
            </a:gsLst>
            <a:lin ang="0" scaled="0"/>
            <a:tileRect/>
          </a:gradFill>
          <a:ln w="12700">
            <a:noFill/>
          </a:ln>
        </p:spPr>
        <p:txBody>
          <a:bodyPr wrap="square" lIns="65836" tIns="32918" rIns="65836" bIns="32918" rtlCol="0" anchor="ctr">
            <a:spAutoFit/>
          </a:bodyPr>
          <a:lstStyle>
            <a:defPPr>
              <a:defRPr lang="en-US"/>
            </a:defPPr>
            <a:lvl1pPr>
              <a:defRPr sz="1050" b="1"/>
            </a:lvl1pPr>
          </a:lstStyle>
          <a:p>
            <a:pPr marL="0" marR="0" lvl="0" indent="0" algn="l" defTabSz="822987" rtl="0" eaLnBrk="1" fontAlgn="auto" latinLnBrk="0" hangingPunct="1">
              <a:lnSpc>
                <a:spcPct val="100000"/>
              </a:lnSpc>
              <a:spcBef>
                <a:spcPts val="0"/>
              </a:spcBef>
              <a:spcAft>
                <a:spcPts val="0"/>
              </a:spcAft>
              <a:buClrTx/>
              <a:buSzTx/>
              <a:buFontTx/>
              <a:buNone/>
              <a:tabLst/>
              <a:defRPr/>
            </a:pPr>
            <a:r>
              <a:rPr kumimoji="0" lang="en-US" sz="946" b="1" i="0" u="none" strike="noStrike" kern="1200" cap="none" spc="0" normalizeH="0" baseline="0" noProof="0" dirty="0">
                <a:ln>
                  <a:noFill/>
                </a:ln>
                <a:solidFill>
                  <a:srgbClr val="3C4447"/>
                </a:solidFill>
                <a:effectLst/>
                <a:uLnTx/>
                <a:uFillTx/>
                <a:latin typeface="Arial"/>
                <a:ea typeface="+mn-ea"/>
                <a:cs typeface="+mn-cs"/>
              </a:rPr>
              <a:t>Nucleus</a:t>
            </a:r>
          </a:p>
        </p:txBody>
      </p:sp>
      <p:sp>
        <p:nvSpPr>
          <p:cNvPr id="168" name="TextBox 167">
            <a:extLst>
              <a:ext uri="{FF2B5EF4-FFF2-40B4-BE49-F238E27FC236}">
                <a16:creationId xmlns:a16="http://schemas.microsoft.com/office/drawing/2014/main" id="{CECC0D07-83EC-44F9-C092-A9EE9A4AF0A6}"/>
              </a:ext>
            </a:extLst>
          </p:cNvPr>
          <p:cNvSpPr txBox="1"/>
          <p:nvPr/>
        </p:nvSpPr>
        <p:spPr>
          <a:xfrm>
            <a:off x="505365" y="1862153"/>
            <a:ext cx="1294564" cy="509677"/>
          </a:xfrm>
          <a:prstGeom prst="rect">
            <a:avLst/>
          </a:prstGeom>
          <a:solidFill>
            <a:schemeClr val="bg1"/>
          </a:solidFill>
          <a:ln w="12700">
            <a:noFill/>
          </a:ln>
        </p:spPr>
        <p:txBody>
          <a:bodyPr wrap="square" lIns="65836" tIns="32918" rIns="65836" bIns="32918" rtlCol="0" anchor="ctr">
            <a:spAutoFit/>
          </a:bodyPr>
          <a:lstStyle>
            <a:defPPr>
              <a:defRPr lang="en-US"/>
            </a:defPPr>
            <a:lvl1pPr algn="ctr">
              <a:defRPr sz="1400" b="1"/>
            </a:lvl1pPr>
          </a:lstStyle>
          <a:p>
            <a:pPr marL="0" marR="0" lvl="0" indent="0" algn="ctr" defTabSz="822987" rtl="0" eaLnBrk="1" fontAlgn="auto" latinLnBrk="0" hangingPunct="1">
              <a:lnSpc>
                <a:spcPct val="100000"/>
              </a:lnSpc>
              <a:spcBef>
                <a:spcPts val="0"/>
              </a:spcBef>
              <a:spcAft>
                <a:spcPts val="0"/>
              </a:spcAft>
              <a:buClrTx/>
              <a:buSzTx/>
              <a:buFontTx/>
              <a:buNone/>
              <a:tabLst/>
              <a:defRPr/>
            </a:pPr>
            <a:r>
              <a:rPr kumimoji="0" lang="en-US" sz="1440" b="1" i="0" u="none" strike="noStrike" kern="1200" cap="none" spc="0" normalizeH="0" baseline="0" noProof="0" dirty="0">
                <a:ln>
                  <a:noFill/>
                </a:ln>
                <a:solidFill>
                  <a:srgbClr val="3C4447"/>
                </a:solidFill>
                <a:effectLst/>
                <a:uLnTx/>
                <a:uFillTx/>
                <a:latin typeface="Arial"/>
                <a:ea typeface="+mn-ea"/>
                <a:cs typeface="+mn-cs"/>
              </a:rPr>
              <a:t>Trastuzumab pamirtecan</a:t>
            </a:r>
          </a:p>
        </p:txBody>
      </p:sp>
      <p:sp>
        <p:nvSpPr>
          <p:cNvPr id="169" name="TextBox 168">
            <a:extLst>
              <a:ext uri="{FF2B5EF4-FFF2-40B4-BE49-F238E27FC236}">
                <a16:creationId xmlns:a16="http://schemas.microsoft.com/office/drawing/2014/main" id="{22CF424F-EEE0-2061-DDA7-841434139795}"/>
              </a:ext>
            </a:extLst>
          </p:cNvPr>
          <p:cNvSpPr txBox="1"/>
          <p:nvPr/>
        </p:nvSpPr>
        <p:spPr>
          <a:xfrm>
            <a:off x="2602188" y="1445601"/>
            <a:ext cx="1079744" cy="260378"/>
          </a:xfrm>
          <a:prstGeom prst="rect">
            <a:avLst/>
          </a:prstGeom>
          <a:noFill/>
          <a:ln w="12700">
            <a:noFill/>
          </a:ln>
        </p:spPr>
        <p:txBody>
          <a:bodyPr wrap="square" lIns="65836" tIns="32918" rIns="65836" bIns="32918" rtlCol="0" anchor="ctr">
            <a:spAutoFit/>
          </a:bodyPr>
          <a:lstStyle>
            <a:defPPr>
              <a:defRPr lang="en-US"/>
            </a:defPPr>
            <a:lvl1pPr algn="ctr">
              <a:defRPr sz="1400" b="1"/>
            </a:lvl1pPr>
          </a:lstStyle>
          <a:p>
            <a:pPr marL="0" marR="0" lvl="0" indent="0" algn="l" defTabSz="822987" rtl="0" eaLnBrk="1" fontAlgn="auto" latinLnBrk="0" hangingPunct="1">
              <a:lnSpc>
                <a:spcPct val="100000"/>
              </a:lnSpc>
              <a:spcBef>
                <a:spcPts val="0"/>
              </a:spcBef>
              <a:spcAft>
                <a:spcPts val="0"/>
              </a:spcAft>
              <a:buClrTx/>
              <a:buSzTx/>
              <a:buFontTx/>
              <a:buNone/>
              <a:tabLst/>
              <a:defRPr/>
            </a:pPr>
            <a:r>
              <a:rPr kumimoji="0" lang="en-US" sz="630" b="0" i="0" u="none" strike="noStrike" kern="1200" cap="none" spc="0" normalizeH="0" baseline="0" noProof="0" dirty="0">
                <a:ln>
                  <a:noFill/>
                </a:ln>
                <a:solidFill>
                  <a:srgbClr val="3C4447"/>
                </a:solidFill>
                <a:effectLst/>
                <a:uLnTx/>
                <a:uFillTx/>
                <a:latin typeface="Arial"/>
                <a:ea typeface="+mn-ea"/>
                <a:cs typeface="+mn-cs"/>
              </a:rPr>
              <a:t>Topoisomerase-1 inhibitor with cleavable linker</a:t>
            </a:r>
          </a:p>
        </p:txBody>
      </p:sp>
      <p:sp>
        <p:nvSpPr>
          <p:cNvPr id="170" name="TextBox 169">
            <a:extLst>
              <a:ext uri="{FF2B5EF4-FFF2-40B4-BE49-F238E27FC236}">
                <a16:creationId xmlns:a16="http://schemas.microsoft.com/office/drawing/2014/main" id="{17F6921F-5826-0101-A9B3-F83A73BE5C78}"/>
              </a:ext>
            </a:extLst>
          </p:cNvPr>
          <p:cNvSpPr txBox="1"/>
          <p:nvPr/>
        </p:nvSpPr>
        <p:spPr>
          <a:xfrm>
            <a:off x="2602188" y="1691613"/>
            <a:ext cx="818862" cy="260378"/>
          </a:xfrm>
          <a:prstGeom prst="rect">
            <a:avLst/>
          </a:prstGeom>
          <a:noFill/>
          <a:ln w="12700">
            <a:noFill/>
          </a:ln>
        </p:spPr>
        <p:txBody>
          <a:bodyPr wrap="square" lIns="65836" tIns="32918" rIns="65836" bIns="32918" rtlCol="0" anchor="ctr">
            <a:spAutoFit/>
          </a:bodyPr>
          <a:lstStyle>
            <a:defPPr>
              <a:defRPr lang="en-US"/>
            </a:defPPr>
            <a:lvl1pPr algn="ctr">
              <a:defRPr sz="1400" b="1"/>
            </a:lvl1pPr>
          </a:lstStyle>
          <a:p>
            <a:pPr marL="0" marR="0" lvl="0" indent="0" algn="l" defTabSz="822987" rtl="0" eaLnBrk="1" fontAlgn="auto" latinLnBrk="0" hangingPunct="1">
              <a:lnSpc>
                <a:spcPct val="100000"/>
              </a:lnSpc>
              <a:spcBef>
                <a:spcPts val="0"/>
              </a:spcBef>
              <a:spcAft>
                <a:spcPts val="0"/>
              </a:spcAft>
              <a:buClrTx/>
              <a:buSzTx/>
              <a:buFontTx/>
              <a:buNone/>
              <a:tabLst/>
              <a:defRPr/>
            </a:pPr>
            <a:r>
              <a:rPr kumimoji="0" lang="en-US" sz="630" b="0" i="0" u="none" strike="noStrike" kern="1200" cap="none" spc="0" normalizeH="0" baseline="0" noProof="0" dirty="0">
                <a:ln>
                  <a:noFill/>
                </a:ln>
                <a:solidFill>
                  <a:srgbClr val="3C4447"/>
                </a:solidFill>
                <a:effectLst/>
                <a:uLnTx/>
                <a:uFillTx/>
                <a:latin typeface="Arial"/>
                <a:ea typeface="+mn-ea"/>
                <a:cs typeface="+mn-cs"/>
              </a:rPr>
              <a:t>Anti-HER2 antibody</a:t>
            </a:r>
          </a:p>
        </p:txBody>
      </p:sp>
      <p:cxnSp>
        <p:nvCxnSpPr>
          <p:cNvPr id="171" name="Straight Arrow Connector 170">
            <a:extLst>
              <a:ext uri="{FF2B5EF4-FFF2-40B4-BE49-F238E27FC236}">
                <a16:creationId xmlns:a16="http://schemas.microsoft.com/office/drawing/2014/main" id="{68ECB416-43E8-51A6-BE28-AF1BE6C9AA41}"/>
              </a:ext>
            </a:extLst>
          </p:cNvPr>
          <p:cNvCxnSpPr>
            <a:cxnSpLocks/>
          </p:cNvCxnSpPr>
          <p:nvPr/>
        </p:nvCxnSpPr>
        <p:spPr>
          <a:xfrm flipH="1">
            <a:off x="2131290" y="1796862"/>
            <a:ext cx="501109" cy="0"/>
          </a:xfrm>
          <a:prstGeom prst="straightConnector1">
            <a:avLst/>
          </a:prstGeom>
          <a:ln>
            <a:solidFill>
              <a:schemeClr val="tx2"/>
            </a:solidFill>
            <a:tailEnd type="none"/>
          </a:ln>
        </p:spPr>
        <p:style>
          <a:lnRef idx="2">
            <a:schemeClr val="accent1"/>
          </a:lnRef>
          <a:fillRef idx="0">
            <a:schemeClr val="accent1"/>
          </a:fillRef>
          <a:effectRef idx="1">
            <a:schemeClr val="accent1"/>
          </a:effectRef>
          <a:fontRef idx="minor">
            <a:schemeClr val="tx1"/>
          </a:fontRef>
        </p:style>
      </p:cxnSp>
      <p:sp>
        <p:nvSpPr>
          <p:cNvPr id="172" name="Arc 171">
            <a:extLst>
              <a:ext uri="{FF2B5EF4-FFF2-40B4-BE49-F238E27FC236}">
                <a16:creationId xmlns:a16="http://schemas.microsoft.com/office/drawing/2014/main" id="{A136BEB7-3B47-563C-D43A-BC3A64CFACAE}"/>
              </a:ext>
            </a:extLst>
          </p:cNvPr>
          <p:cNvSpPr/>
          <p:nvPr/>
        </p:nvSpPr>
        <p:spPr>
          <a:xfrm>
            <a:off x="5307277" y="3400437"/>
            <a:ext cx="1250361" cy="2248837"/>
          </a:xfrm>
          <a:prstGeom prst="arc">
            <a:avLst>
              <a:gd name="adj1" fmla="val 16454165"/>
              <a:gd name="adj2" fmla="val 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822987"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dirty="0">
              <a:ln>
                <a:noFill/>
              </a:ln>
              <a:solidFill>
                <a:srgbClr val="3C4447"/>
              </a:solidFill>
              <a:effectLst/>
              <a:uLnTx/>
              <a:uFillTx/>
              <a:latin typeface="Arial"/>
              <a:ea typeface="+mn-ea"/>
              <a:cs typeface="+mn-cs"/>
            </a:endParaRPr>
          </a:p>
        </p:txBody>
      </p:sp>
      <p:sp>
        <p:nvSpPr>
          <p:cNvPr id="173" name="Arc 172">
            <a:extLst>
              <a:ext uri="{FF2B5EF4-FFF2-40B4-BE49-F238E27FC236}">
                <a16:creationId xmlns:a16="http://schemas.microsoft.com/office/drawing/2014/main" id="{2B17C8DF-AB09-4335-CD5A-18BEA1F0C625}"/>
              </a:ext>
            </a:extLst>
          </p:cNvPr>
          <p:cNvSpPr/>
          <p:nvPr/>
        </p:nvSpPr>
        <p:spPr>
          <a:xfrm flipV="1">
            <a:off x="5307277" y="1176052"/>
            <a:ext cx="1250361" cy="2248837"/>
          </a:xfrm>
          <a:prstGeom prst="arc">
            <a:avLst>
              <a:gd name="adj1" fmla="val 16454165"/>
              <a:gd name="adj2" fmla="val 1993989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822987"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dirty="0">
              <a:ln>
                <a:noFill/>
              </a:ln>
              <a:solidFill>
                <a:srgbClr val="3C4447"/>
              </a:solidFill>
              <a:effectLst/>
              <a:uLnTx/>
              <a:uFillTx/>
              <a:latin typeface="Arial"/>
              <a:ea typeface="+mn-ea"/>
              <a:cs typeface="+mn-cs"/>
            </a:endParaRPr>
          </a:p>
        </p:txBody>
      </p:sp>
      <p:sp>
        <p:nvSpPr>
          <p:cNvPr id="174" name="Arc 173">
            <a:extLst>
              <a:ext uri="{FF2B5EF4-FFF2-40B4-BE49-F238E27FC236}">
                <a16:creationId xmlns:a16="http://schemas.microsoft.com/office/drawing/2014/main" id="{898B3E21-7983-7DB2-644C-8B26685C8EAB}"/>
              </a:ext>
            </a:extLst>
          </p:cNvPr>
          <p:cNvSpPr/>
          <p:nvPr/>
        </p:nvSpPr>
        <p:spPr>
          <a:xfrm flipH="1">
            <a:off x="1710455" y="2240255"/>
            <a:ext cx="350357" cy="601561"/>
          </a:xfrm>
          <a:prstGeom prst="arc">
            <a:avLst>
              <a:gd name="adj1" fmla="val 16454165"/>
              <a:gd name="adj2" fmla="val 0"/>
            </a:avLst>
          </a:prstGeom>
          <a:ln>
            <a:solidFill>
              <a:schemeClr val="tx1"/>
            </a:solidFill>
            <a:tailEnd type="triangle"/>
          </a:ln>
        </p:spPr>
        <p:style>
          <a:lnRef idx="2">
            <a:schemeClr val="accent1"/>
          </a:lnRef>
          <a:fillRef idx="0">
            <a:schemeClr val="accent1"/>
          </a:fillRef>
          <a:effectRef idx="1">
            <a:schemeClr val="accent1"/>
          </a:effectRef>
          <a:fontRef idx="minor">
            <a:schemeClr val="tx1"/>
          </a:fontRef>
        </p:style>
        <p:txBody>
          <a:bodyPr rtlCol="0" anchor="ctr"/>
          <a:lstStyle/>
          <a:p>
            <a:pPr marL="0" marR="0" lvl="0" indent="0" algn="ctr" defTabSz="822987" rtl="0" eaLnBrk="1" fontAlgn="auto" latinLnBrk="0" hangingPunct="1">
              <a:lnSpc>
                <a:spcPct val="100000"/>
              </a:lnSpc>
              <a:spcBef>
                <a:spcPts val="0"/>
              </a:spcBef>
              <a:spcAft>
                <a:spcPts val="0"/>
              </a:spcAft>
              <a:buClrTx/>
              <a:buSzTx/>
              <a:buFontTx/>
              <a:buNone/>
              <a:tabLst/>
              <a:defRPr/>
            </a:pPr>
            <a:endParaRPr kumimoji="0" lang="en-US" sz="1615" b="0" i="0" u="none" strike="noStrike" kern="1200" cap="none" spc="0" normalizeH="0" baseline="0" noProof="0" dirty="0">
              <a:ln>
                <a:noFill/>
              </a:ln>
              <a:solidFill>
                <a:srgbClr val="3C4447"/>
              </a:solidFill>
              <a:effectLst/>
              <a:uLnTx/>
              <a:uFillTx/>
              <a:latin typeface="Arial"/>
              <a:ea typeface="+mn-ea"/>
              <a:cs typeface="+mn-cs"/>
            </a:endParaRPr>
          </a:p>
        </p:txBody>
      </p:sp>
      <p:cxnSp>
        <p:nvCxnSpPr>
          <p:cNvPr id="175" name="Straight Arrow Connector 174">
            <a:extLst>
              <a:ext uri="{FF2B5EF4-FFF2-40B4-BE49-F238E27FC236}">
                <a16:creationId xmlns:a16="http://schemas.microsoft.com/office/drawing/2014/main" id="{13C1ED61-4C5E-44BA-BE25-2C1F2768196F}"/>
              </a:ext>
            </a:extLst>
          </p:cNvPr>
          <p:cNvCxnSpPr>
            <a:cxnSpLocks/>
            <a:stCxn id="169" idx="1"/>
          </p:cNvCxnSpPr>
          <p:nvPr/>
        </p:nvCxnSpPr>
        <p:spPr>
          <a:xfrm flipH="1" flipV="1">
            <a:off x="2203344" y="1538468"/>
            <a:ext cx="398844" cy="37322"/>
          </a:xfrm>
          <a:prstGeom prst="straightConnector1">
            <a:avLst/>
          </a:prstGeom>
          <a:ln>
            <a:solidFill>
              <a:schemeClr val="tx2"/>
            </a:solidFill>
            <a:tailEnd type="none"/>
          </a:ln>
        </p:spPr>
        <p:style>
          <a:lnRef idx="2">
            <a:schemeClr val="accent1"/>
          </a:lnRef>
          <a:fillRef idx="0">
            <a:schemeClr val="accent1"/>
          </a:fillRef>
          <a:effectRef idx="1">
            <a:schemeClr val="accent1"/>
          </a:effectRef>
          <a:fontRef idx="minor">
            <a:schemeClr val="tx1"/>
          </a:fontRef>
        </p:style>
      </p:cxnSp>
      <p:sp>
        <p:nvSpPr>
          <p:cNvPr id="176" name="TextBox 175">
            <a:extLst>
              <a:ext uri="{FF2B5EF4-FFF2-40B4-BE49-F238E27FC236}">
                <a16:creationId xmlns:a16="http://schemas.microsoft.com/office/drawing/2014/main" id="{C322ABD5-0922-E16E-8605-4BF7899BAEFF}"/>
              </a:ext>
            </a:extLst>
          </p:cNvPr>
          <p:cNvSpPr txBox="1"/>
          <p:nvPr/>
        </p:nvSpPr>
        <p:spPr>
          <a:xfrm>
            <a:off x="3132618" y="2348585"/>
            <a:ext cx="685042" cy="211965"/>
          </a:xfrm>
          <a:prstGeom prst="rect">
            <a:avLst/>
          </a:prstGeom>
          <a:gradFill flip="none" rotWithShape="1">
            <a:gsLst>
              <a:gs pos="36000">
                <a:schemeClr val="bg2">
                  <a:lumMod val="90000"/>
                </a:schemeClr>
              </a:gs>
              <a:gs pos="77000">
                <a:schemeClr val="bg2">
                  <a:lumMod val="90000"/>
                  <a:alpha val="40000"/>
                </a:schemeClr>
              </a:gs>
            </a:gsLst>
            <a:lin ang="0" scaled="0"/>
            <a:tileRect/>
          </a:gradFill>
          <a:ln w="12700">
            <a:noFill/>
          </a:ln>
        </p:spPr>
        <p:txBody>
          <a:bodyPr wrap="square" lIns="65836" tIns="32918" rIns="65836" bIns="32918" rtlCol="0" anchor="ctr">
            <a:spAutoFit/>
          </a:bodyPr>
          <a:lstStyle>
            <a:defPPr>
              <a:defRPr lang="en-US"/>
            </a:defPPr>
            <a:lvl1pPr>
              <a:defRPr sz="1050" b="1"/>
            </a:lvl1pPr>
          </a:lstStyle>
          <a:p>
            <a:pPr marL="0" marR="0" lvl="0" indent="0" algn="l" defTabSz="822987" rtl="0" eaLnBrk="1" fontAlgn="auto" latinLnBrk="0" hangingPunct="1">
              <a:lnSpc>
                <a:spcPct val="100000"/>
              </a:lnSpc>
              <a:spcBef>
                <a:spcPts val="0"/>
              </a:spcBef>
              <a:spcAft>
                <a:spcPts val="0"/>
              </a:spcAft>
              <a:buClrTx/>
              <a:buSzTx/>
              <a:buFontTx/>
              <a:buNone/>
              <a:tabLst/>
              <a:defRPr/>
            </a:pPr>
            <a:r>
              <a:rPr kumimoji="0" lang="en-US" sz="946" b="1" i="0" u="none" strike="noStrike" kern="1200" cap="none" spc="0" normalizeH="0" baseline="0" noProof="0" dirty="0">
                <a:ln>
                  <a:noFill/>
                </a:ln>
                <a:solidFill>
                  <a:srgbClr val="3C4447"/>
                </a:solidFill>
                <a:effectLst/>
                <a:uLnTx/>
                <a:uFillTx/>
                <a:latin typeface="Arial"/>
                <a:ea typeface="+mn-ea"/>
                <a:cs typeface="+mn-cs"/>
              </a:rPr>
              <a:t>DNA</a:t>
            </a:r>
          </a:p>
        </p:txBody>
      </p:sp>
      <p:cxnSp>
        <p:nvCxnSpPr>
          <p:cNvPr id="177" name="Straight Arrow Connector 176">
            <a:extLst>
              <a:ext uri="{FF2B5EF4-FFF2-40B4-BE49-F238E27FC236}">
                <a16:creationId xmlns:a16="http://schemas.microsoft.com/office/drawing/2014/main" id="{52E1EBCC-4E42-8F17-837F-C7FF4065DE93}"/>
              </a:ext>
            </a:extLst>
          </p:cNvPr>
          <p:cNvCxnSpPr>
            <a:cxnSpLocks/>
          </p:cNvCxnSpPr>
          <p:nvPr/>
        </p:nvCxnSpPr>
        <p:spPr>
          <a:xfrm>
            <a:off x="3449512" y="2566100"/>
            <a:ext cx="187881" cy="134095"/>
          </a:xfrm>
          <a:prstGeom prst="straightConnector1">
            <a:avLst/>
          </a:prstGeom>
          <a:ln>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80" name="TextBox 179">
            <a:extLst>
              <a:ext uri="{FF2B5EF4-FFF2-40B4-BE49-F238E27FC236}">
                <a16:creationId xmlns:a16="http://schemas.microsoft.com/office/drawing/2014/main" id="{9AB0A08F-5B07-4EA7-0275-7D9FFFEEDF7E}"/>
              </a:ext>
            </a:extLst>
          </p:cNvPr>
          <p:cNvSpPr txBox="1"/>
          <p:nvPr/>
        </p:nvSpPr>
        <p:spPr>
          <a:xfrm>
            <a:off x="1025704" y="2712785"/>
            <a:ext cx="365760" cy="365760"/>
          </a:xfrm>
          <a:prstGeom prst="ellipse">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4447"/>
                </a:solidFill>
                <a:effectLst/>
                <a:uLnTx/>
                <a:uFillTx/>
                <a:latin typeface="Calibri" panose="020F0502020204030204" pitchFamily="34" charset="0"/>
                <a:ea typeface="Calibri" panose="020F0502020204030204" pitchFamily="34" charset="0"/>
                <a:cs typeface="+mn-cs"/>
              </a:rPr>
              <a:t>1</a:t>
            </a:r>
            <a:endParaRPr kumimoji="0" lang="en-US" sz="1200" b="1" i="0" u="none" strike="noStrike" kern="1200" cap="none" spc="0" normalizeH="0" baseline="0" noProof="0" dirty="0">
              <a:ln>
                <a:noFill/>
              </a:ln>
              <a:solidFill>
                <a:srgbClr val="3C4447"/>
              </a:solidFill>
              <a:effectLst/>
              <a:uLnTx/>
              <a:uFillTx/>
              <a:latin typeface="Arial"/>
              <a:ea typeface="+mn-ea"/>
              <a:cs typeface="+mn-cs"/>
            </a:endParaRPr>
          </a:p>
        </p:txBody>
      </p:sp>
      <p:sp>
        <p:nvSpPr>
          <p:cNvPr id="181" name="TextBox 180">
            <a:extLst>
              <a:ext uri="{FF2B5EF4-FFF2-40B4-BE49-F238E27FC236}">
                <a16:creationId xmlns:a16="http://schemas.microsoft.com/office/drawing/2014/main" id="{3DF25B95-D7B9-E6C9-4CE3-1894439AC5D8}"/>
              </a:ext>
            </a:extLst>
          </p:cNvPr>
          <p:cNvSpPr txBox="1"/>
          <p:nvPr/>
        </p:nvSpPr>
        <p:spPr>
          <a:xfrm>
            <a:off x="2131290" y="4043595"/>
            <a:ext cx="365760" cy="365760"/>
          </a:xfrm>
          <a:prstGeom prst="ellipse">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4447"/>
                </a:solidFill>
                <a:effectLst/>
                <a:uLnTx/>
                <a:uFillTx/>
                <a:latin typeface="Calibri" panose="020F0502020204030204" pitchFamily="34" charset="0"/>
                <a:ea typeface="Calibri" panose="020F0502020204030204" pitchFamily="34" charset="0"/>
                <a:cs typeface="+mn-cs"/>
              </a:rPr>
              <a:t>2</a:t>
            </a:r>
            <a:endParaRPr kumimoji="0" lang="en-US" sz="1200" b="1" i="0" u="none" strike="noStrike" kern="1200" cap="none" spc="0" normalizeH="0" baseline="0" noProof="0" dirty="0">
              <a:ln>
                <a:noFill/>
              </a:ln>
              <a:solidFill>
                <a:srgbClr val="3C4447"/>
              </a:solidFill>
              <a:effectLst/>
              <a:uLnTx/>
              <a:uFillTx/>
              <a:latin typeface="Arial"/>
              <a:ea typeface="+mn-ea"/>
              <a:cs typeface="+mn-cs"/>
            </a:endParaRPr>
          </a:p>
        </p:txBody>
      </p:sp>
      <p:sp>
        <p:nvSpPr>
          <p:cNvPr id="182" name="TextBox 181">
            <a:extLst>
              <a:ext uri="{FF2B5EF4-FFF2-40B4-BE49-F238E27FC236}">
                <a16:creationId xmlns:a16="http://schemas.microsoft.com/office/drawing/2014/main" id="{42B338C6-398D-4C62-555D-DA7F373A7FC8}"/>
              </a:ext>
            </a:extLst>
          </p:cNvPr>
          <p:cNvSpPr txBox="1"/>
          <p:nvPr/>
        </p:nvSpPr>
        <p:spPr>
          <a:xfrm>
            <a:off x="4059734" y="4749878"/>
            <a:ext cx="365760" cy="365760"/>
          </a:xfrm>
          <a:prstGeom prst="ellipse">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4447"/>
                </a:solidFill>
                <a:effectLst/>
                <a:uLnTx/>
                <a:uFillTx/>
                <a:latin typeface="Calibri" panose="020F0502020204030204" pitchFamily="34" charset="0"/>
                <a:ea typeface="Calibri" panose="020F0502020204030204" pitchFamily="34" charset="0"/>
                <a:cs typeface="+mn-cs"/>
              </a:rPr>
              <a:t>3</a:t>
            </a:r>
            <a:endParaRPr kumimoji="0" lang="en-US" sz="1200" b="1" i="0" u="none" strike="noStrike" kern="1200" cap="none" spc="0" normalizeH="0" baseline="0" noProof="0" dirty="0">
              <a:ln>
                <a:noFill/>
              </a:ln>
              <a:solidFill>
                <a:srgbClr val="3C4447"/>
              </a:solidFill>
              <a:effectLst/>
              <a:uLnTx/>
              <a:uFillTx/>
              <a:latin typeface="Arial"/>
              <a:ea typeface="+mn-ea"/>
              <a:cs typeface="+mn-cs"/>
            </a:endParaRPr>
          </a:p>
        </p:txBody>
      </p:sp>
      <p:sp>
        <p:nvSpPr>
          <p:cNvPr id="183" name="TextBox 182">
            <a:extLst>
              <a:ext uri="{FF2B5EF4-FFF2-40B4-BE49-F238E27FC236}">
                <a16:creationId xmlns:a16="http://schemas.microsoft.com/office/drawing/2014/main" id="{70D730D9-2334-B36B-0F52-4F911A9B62FB}"/>
              </a:ext>
            </a:extLst>
          </p:cNvPr>
          <p:cNvSpPr txBox="1"/>
          <p:nvPr/>
        </p:nvSpPr>
        <p:spPr>
          <a:xfrm>
            <a:off x="5088207" y="1691613"/>
            <a:ext cx="365760" cy="365760"/>
          </a:xfrm>
          <a:prstGeom prst="ellipse">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4447"/>
                </a:solidFill>
                <a:effectLst/>
                <a:uLnTx/>
                <a:uFillTx/>
                <a:latin typeface="Calibri" panose="020F0502020204030204" pitchFamily="34" charset="0"/>
                <a:ea typeface="Calibri" panose="020F0502020204030204" pitchFamily="34" charset="0"/>
                <a:cs typeface="+mn-cs"/>
              </a:rPr>
              <a:t>4</a:t>
            </a:r>
            <a:endParaRPr kumimoji="0" lang="en-US" sz="1200" b="1" i="0" u="none" strike="noStrike" kern="1200" cap="none" spc="0" normalizeH="0" baseline="0" noProof="0" dirty="0">
              <a:ln>
                <a:noFill/>
              </a:ln>
              <a:solidFill>
                <a:srgbClr val="3C4447"/>
              </a:solidFill>
              <a:effectLst/>
              <a:uLnTx/>
              <a:uFillTx/>
              <a:latin typeface="Arial"/>
              <a:ea typeface="+mn-ea"/>
              <a:cs typeface="+mn-cs"/>
            </a:endParaRPr>
          </a:p>
        </p:txBody>
      </p:sp>
      <p:sp>
        <p:nvSpPr>
          <p:cNvPr id="184" name="TextBox 183">
            <a:extLst>
              <a:ext uri="{FF2B5EF4-FFF2-40B4-BE49-F238E27FC236}">
                <a16:creationId xmlns:a16="http://schemas.microsoft.com/office/drawing/2014/main" id="{B30897D5-D555-3A9E-4961-DD2FC2295162}"/>
              </a:ext>
            </a:extLst>
          </p:cNvPr>
          <p:cNvSpPr txBox="1"/>
          <p:nvPr/>
        </p:nvSpPr>
        <p:spPr>
          <a:xfrm>
            <a:off x="5307478" y="3031506"/>
            <a:ext cx="365760" cy="365760"/>
          </a:xfrm>
          <a:prstGeom prst="ellipse">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4447"/>
                </a:solidFill>
                <a:effectLst/>
                <a:uLnTx/>
                <a:uFillTx/>
                <a:latin typeface="Calibri" panose="020F0502020204030204" pitchFamily="34" charset="0"/>
                <a:ea typeface="Calibri" panose="020F0502020204030204" pitchFamily="34" charset="0"/>
                <a:cs typeface="+mn-cs"/>
              </a:rPr>
              <a:t>5</a:t>
            </a:r>
            <a:endParaRPr kumimoji="0" lang="en-US" sz="1200" b="1" i="0" u="none" strike="noStrike" kern="1200" cap="none" spc="0" normalizeH="0" baseline="0" noProof="0" dirty="0">
              <a:ln>
                <a:noFill/>
              </a:ln>
              <a:solidFill>
                <a:srgbClr val="3C4447"/>
              </a:solidFill>
              <a:effectLst/>
              <a:uLnTx/>
              <a:uFillTx/>
              <a:latin typeface="Arial"/>
              <a:ea typeface="+mn-ea"/>
              <a:cs typeface="+mn-cs"/>
            </a:endParaRPr>
          </a:p>
        </p:txBody>
      </p:sp>
      <p:sp>
        <p:nvSpPr>
          <p:cNvPr id="185" name="TextBox 184">
            <a:extLst>
              <a:ext uri="{FF2B5EF4-FFF2-40B4-BE49-F238E27FC236}">
                <a16:creationId xmlns:a16="http://schemas.microsoft.com/office/drawing/2014/main" id="{6CB5324B-78DA-41C7-917F-93C7958994A3}"/>
              </a:ext>
            </a:extLst>
          </p:cNvPr>
          <p:cNvSpPr txBox="1"/>
          <p:nvPr/>
        </p:nvSpPr>
        <p:spPr>
          <a:xfrm>
            <a:off x="6823152" y="2241789"/>
            <a:ext cx="365760" cy="365760"/>
          </a:xfrm>
          <a:prstGeom prst="ellipse">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4447"/>
                </a:solidFill>
                <a:effectLst/>
                <a:uLnTx/>
                <a:uFillTx/>
                <a:latin typeface="Calibri" panose="020F0502020204030204" pitchFamily="34" charset="0"/>
                <a:ea typeface="Calibri" panose="020F0502020204030204" pitchFamily="34" charset="0"/>
                <a:cs typeface="+mn-cs"/>
              </a:rPr>
              <a:t>7</a:t>
            </a:r>
            <a:endParaRPr kumimoji="0" lang="en-US" sz="1200" b="1" i="0" u="none" strike="noStrike" kern="1200" cap="none" spc="0" normalizeH="0" baseline="0" noProof="0" dirty="0">
              <a:ln>
                <a:noFill/>
              </a:ln>
              <a:solidFill>
                <a:srgbClr val="3C4447"/>
              </a:solidFill>
              <a:effectLst/>
              <a:uLnTx/>
              <a:uFillTx/>
              <a:latin typeface="Arial"/>
              <a:ea typeface="+mn-ea"/>
              <a:cs typeface="+mn-cs"/>
            </a:endParaRPr>
          </a:p>
        </p:txBody>
      </p:sp>
      <p:sp>
        <p:nvSpPr>
          <p:cNvPr id="186" name="TextBox 185">
            <a:extLst>
              <a:ext uri="{FF2B5EF4-FFF2-40B4-BE49-F238E27FC236}">
                <a16:creationId xmlns:a16="http://schemas.microsoft.com/office/drawing/2014/main" id="{AC12365E-BEE0-BE2C-38ED-956FB55E6645}"/>
              </a:ext>
            </a:extLst>
          </p:cNvPr>
          <p:cNvSpPr txBox="1"/>
          <p:nvPr/>
        </p:nvSpPr>
        <p:spPr>
          <a:xfrm>
            <a:off x="6955420" y="4239521"/>
            <a:ext cx="365760" cy="365760"/>
          </a:xfrm>
          <a:prstGeom prst="ellipse">
            <a:avLst/>
          </a:prstGeom>
          <a:solidFill>
            <a:schemeClr val="bg1"/>
          </a:solidFill>
          <a:ln>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3C4447"/>
                </a:solidFill>
                <a:effectLst/>
                <a:uLnTx/>
                <a:uFillTx/>
                <a:latin typeface="Calibri" panose="020F0502020204030204" pitchFamily="34" charset="0"/>
                <a:ea typeface="Calibri" panose="020F0502020204030204" pitchFamily="34" charset="0"/>
                <a:cs typeface="+mn-cs"/>
              </a:rPr>
              <a:t>6</a:t>
            </a:r>
            <a:endParaRPr kumimoji="0" lang="en-US" sz="1200" b="1" i="0" u="none" strike="noStrike" kern="1200" cap="none" spc="0" normalizeH="0" baseline="0" noProof="0" dirty="0">
              <a:ln>
                <a:noFill/>
              </a:ln>
              <a:solidFill>
                <a:srgbClr val="3C4447"/>
              </a:solidFill>
              <a:effectLst/>
              <a:uLnTx/>
              <a:uFillTx/>
              <a:latin typeface="Arial"/>
              <a:ea typeface="+mn-ea"/>
              <a:cs typeface="+mn-cs"/>
            </a:endParaRPr>
          </a:p>
        </p:txBody>
      </p:sp>
      <p:sp>
        <p:nvSpPr>
          <p:cNvPr id="48" name="Foliennummernplatzhalter 5">
            <a:extLst>
              <a:ext uri="{FF2B5EF4-FFF2-40B4-BE49-F238E27FC236}">
                <a16:creationId xmlns:a16="http://schemas.microsoft.com/office/drawing/2014/main" id="{4FB97581-4540-4420-BC6F-7E009F7E2571}"/>
              </a:ext>
            </a:extLst>
          </p:cNvPr>
          <p:cNvSpPr txBox="1">
            <a:spLocks/>
          </p:cNvSpPr>
          <p:nvPr/>
        </p:nvSpPr>
        <p:spPr>
          <a:xfrm>
            <a:off x="595313" y="6905756"/>
            <a:ext cx="243126" cy="138499"/>
          </a:xfrm>
          <a:prstGeom prst="rect">
            <a:avLst/>
          </a:prstGeom>
        </p:spPr>
        <p:txBody>
          <a:bodyPr vert="horz" lIns="0" tIns="0" rIns="0" bIns="0" rtlCol="0" anchor="ctr">
            <a:noAutofit/>
          </a:bodyPr>
          <a:lstStyle>
            <a:defPPr>
              <a:defRPr lang="en-US"/>
            </a:defPPr>
            <a:lvl1pPr marL="0" algn="l" defTabSz="914400" rtl="0" eaLnBrk="1" latinLnBrk="0" hangingPunct="1">
              <a:defRPr lang="de-DE" sz="8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fld id="{73FB0AF2-78ED-4B1E-B8C2-1E1D13111D37}"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a:t>
            </a:fld>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697776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Prof Ledermann — Disclosures</a:t>
            </a:r>
            <a:br>
              <a:rPr lang="en-US" sz="3200" dirty="0">
                <a:solidFill>
                  <a:srgbClr val="0432FF"/>
                </a:solidFill>
              </a:rPr>
            </a:br>
            <a:r>
              <a:rPr lang="en-US" sz="3200" dirty="0">
                <a:solidFill>
                  <a:srgbClr val="0432FF"/>
                </a:solidFill>
              </a:rPr>
              <a:t>Consulting Clinical Investigator</a:t>
            </a:r>
          </a:p>
        </p:txBody>
      </p:sp>
      <p:graphicFrame>
        <p:nvGraphicFramePr>
          <p:cNvPr id="6" name="Content Placeholder 3">
            <a:extLst>
              <a:ext uri="{FF2B5EF4-FFF2-40B4-BE49-F238E27FC236}">
                <a16:creationId xmlns:a16="http://schemas.microsoft.com/office/drawing/2014/main" id="{5E44013C-B481-EC98-400C-FC55C2175924}"/>
              </a:ext>
            </a:extLst>
          </p:cNvPr>
          <p:cNvGraphicFramePr>
            <a:graphicFrameLocks/>
          </p:cNvGraphicFramePr>
          <p:nvPr/>
        </p:nvGraphicFramePr>
        <p:xfrm>
          <a:off x="1236096" y="2564904"/>
          <a:ext cx="9719807" cy="1196752"/>
        </p:xfrm>
        <a:graphic>
          <a:graphicData uri="http://schemas.openxmlformats.org/drawingml/2006/table">
            <a:tbl>
              <a:tblPr firstRow="1" bandRow="1">
                <a:tableStyleId>{F2DE63D5-997A-4646-A377-4702673A728D}</a:tableStyleId>
              </a:tblPr>
              <a:tblGrid>
                <a:gridCol w="9719807">
                  <a:extLst>
                    <a:ext uri="{9D8B030D-6E8A-4147-A177-3AD203B41FA5}">
                      <a16:colId xmlns:a16="http://schemas.microsoft.com/office/drawing/2014/main" val="20000"/>
                    </a:ext>
                  </a:extLst>
                </a:gridCol>
              </a:tblGrid>
              <a:tr h="1196752">
                <a:tc>
                  <a:txBody>
                    <a:bodyPr/>
                    <a:lstStyle/>
                    <a:p>
                      <a:pPr algn="ctr"/>
                      <a:r>
                        <a:rPr lang="en-US" sz="2000" b="0" dirty="0">
                          <a:solidFill>
                            <a:schemeClr val="tx1"/>
                          </a:solidFill>
                        </a:rPr>
                        <a:t>Financial-relationship disclosures have been requested.</a:t>
                      </a:r>
                      <a:endParaRPr lang="en-US" sz="20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bl>
          </a:graphicData>
        </a:graphic>
      </p:graphicFrame>
    </p:spTree>
    <p:custDataLst>
      <p:tags r:id="rId1"/>
    </p:custDataLst>
    <p:extLst>
      <p:ext uri="{BB962C8B-B14F-4D97-AF65-F5344CB8AC3E}">
        <p14:creationId xmlns:p14="http://schemas.microsoft.com/office/powerpoint/2010/main" val="10128468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C3CAEA0-856B-4BE6-9CAA-E5D48A9161A0}"/>
              </a:ext>
            </a:extLst>
          </p:cNvPr>
          <p:cNvSpPr txBox="1"/>
          <p:nvPr/>
        </p:nvSpPr>
        <p:spPr>
          <a:xfrm>
            <a:off x="206396" y="6095037"/>
            <a:ext cx="9140293" cy="784830"/>
          </a:xfrm>
          <a:prstGeom prst="rect">
            <a:avLst/>
          </a:prstGeom>
          <a:noFill/>
        </p:spPr>
        <p:txBody>
          <a:bodyPr wrap="square" rtlCol="0">
            <a:spAutoFit/>
          </a:bodyPr>
          <a:lstStyle/>
          <a:p>
            <a:pPr marL="0" marR="0" lvl="0" indent="0" algn="l" defTabSz="914400" rtl="0" eaLnBrk="0"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Data cutoff:</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May 8, 2023. </a:t>
            </a:r>
          </a:p>
          <a:p>
            <a:pPr marL="0" marR="0" lvl="0" indent="0" algn="l" defTabSz="914400" rtl="0" eaLnBrk="0"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ATD=Accelerated titration design; BC=Breast cancer; CRC=Colorectal cancer; ER=Exposure response; HER2=Human epidermal growth factor receptor 2; HR=Hormone receptor; IHC=Immunohistochemistry; ISH=</a:t>
            </a:r>
            <a:r>
              <a:rPr kumimoji="0" lang="en-US" altLang="zh-CN" sz="900" b="0" i="1"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In situ </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hybridization; IV=Intravenous; MTD=Maximum tolerated dose; NGS=Next generation sequencing; NSCLC=Non-small cell lung cancer; PK=Pharmacokinetic; Q3W=Once every 3 weeks; RP2D=Recommended phase 2 dose; SMC=Safety monitoring committee; UC=Uterine carcinosarcoma; USC=Uterine serous carcinoma.</a:t>
            </a:r>
          </a:p>
        </p:txBody>
      </p:sp>
      <p:sp>
        <p:nvSpPr>
          <p:cNvPr id="58" name="文本框 57">
            <a:extLst>
              <a:ext uri="{FF2B5EF4-FFF2-40B4-BE49-F238E27FC236}">
                <a16:creationId xmlns:a16="http://schemas.microsoft.com/office/drawing/2014/main" id="{BECAD508-24A3-45F2-BFBE-EC33523CC4C2}"/>
              </a:ext>
            </a:extLst>
          </p:cNvPr>
          <p:cNvSpPr txBox="1"/>
          <p:nvPr/>
        </p:nvSpPr>
        <p:spPr>
          <a:xfrm>
            <a:off x="590101" y="192377"/>
            <a:ext cx="11107736" cy="192360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300"/>
              </a:spcBef>
              <a:spcAft>
                <a:spcPts val="300"/>
              </a:spcAft>
              <a:buClrTx/>
              <a:buSzPct val="120000"/>
              <a:buFontTx/>
              <a:buNone/>
              <a:tabLst/>
              <a:defRPr/>
            </a:pPr>
            <a:r>
              <a:rPr kumimoji="0" lang="en-US" altLang="zh-CN" sz="3200" b="1" i="0" u="none" strike="noStrike" kern="1200" cap="none" spc="0" normalizeH="0" baseline="0" noProof="0" dirty="0">
                <a:ln>
                  <a:noFill/>
                </a:ln>
                <a:solidFill>
                  <a:srgbClr val="156082"/>
                </a:solidFill>
                <a:effectLst/>
                <a:uLnTx/>
                <a:uFillTx/>
                <a:latin typeface="Aptos Display" panose="02110004020202020204"/>
                <a:ea typeface="等线" panose="02010600030101010101" pitchFamily="2" charset="-122"/>
                <a:cs typeface="Arial" panose="020B0604020202020204" pitchFamily="34" charset="0"/>
              </a:rPr>
              <a:t>Phase 1/2a, global, open-label, first in human study evaluating </a:t>
            </a:r>
            <a:r>
              <a:rPr kumimoji="0" lang="en-US" sz="3200" b="1" i="0" u="none" strike="noStrike" kern="1200" cap="none" spc="0" normalizeH="0" baseline="0" noProof="0" dirty="0">
                <a:ln>
                  <a:noFill/>
                </a:ln>
                <a:solidFill>
                  <a:srgbClr val="156082"/>
                </a:solidFill>
                <a:effectLst/>
                <a:uLnTx/>
                <a:uFillTx/>
                <a:latin typeface="Aptos" panose="02110004020202020204"/>
                <a:ea typeface="+mn-ea"/>
                <a:cs typeface="+mn-cs"/>
              </a:rPr>
              <a:t>Trastuzumab </a:t>
            </a:r>
            <a:r>
              <a:rPr kumimoji="0" lang="en-US" sz="3200" b="1" i="0" u="none" strike="noStrike" kern="1200" cap="none" spc="0" normalizeH="0" baseline="0" noProof="0" dirty="0" err="1">
                <a:ln>
                  <a:noFill/>
                </a:ln>
                <a:solidFill>
                  <a:srgbClr val="156082"/>
                </a:solidFill>
                <a:effectLst/>
                <a:uLnTx/>
                <a:uFillTx/>
                <a:latin typeface="Aptos" panose="02110004020202020204"/>
                <a:ea typeface="+mn-ea"/>
                <a:cs typeface="+mn-cs"/>
              </a:rPr>
              <a:t>Pamirtecan</a:t>
            </a:r>
            <a:r>
              <a:rPr kumimoji="0" lang="en-US" sz="3200" b="1" i="0" u="none" strike="noStrike" kern="1200" cap="none" spc="0" normalizeH="0" baseline="0" noProof="0" dirty="0">
                <a:ln>
                  <a:noFill/>
                </a:ln>
                <a:solidFill>
                  <a:srgbClr val="156082"/>
                </a:solidFill>
                <a:effectLst/>
                <a:uLnTx/>
                <a:uFillTx/>
                <a:latin typeface="Aptos" panose="02110004020202020204"/>
                <a:ea typeface="+mn-ea"/>
                <a:cs typeface="+mn-cs"/>
              </a:rPr>
              <a:t> </a:t>
            </a:r>
            <a:r>
              <a:rPr kumimoji="0" lang="en-US" altLang="zh-CN" sz="3200" b="1" i="0" u="none" strike="noStrike" kern="1200" cap="none" spc="0" normalizeH="0" baseline="0" noProof="0" dirty="0">
                <a:ln>
                  <a:noFill/>
                </a:ln>
                <a:solidFill>
                  <a:srgbClr val="156082"/>
                </a:solidFill>
                <a:effectLst/>
                <a:uLnTx/>
                <a:uFillTx/>
                <a:latin typeface="Aptos Display" panose="02110004020202020204"/>
                <a:ea typeface="等线" panose="02010600030101010101" pitchFamily="2" charset="-122"/>
                <a:cs typeface="Arial" panose="020B0604020202020204" pitchFamily="34" charset="0"/>
              </a:rPr>
              <a:t>(IV, Q3W) in previously treated patients with solid tumors (NCT05150691) </a:t>
            </a:r>
            <a:endParaRPr kumimoji="0" lang="en-US" altLang="zh-CN" sz="3200" b="1" i="0" u="none" strike="noStrike" kern="1200" cap="none" spc="0" normalizeH="0" baseline="0" noProof="0" dirty="0">
              <a:ln>
                <a:noFill/>
              </a:ln>
              <a:solidFill>
                <a:srgbClr val="156082"/>
              </a:solidFill>
              <a:effectLst/>
              <a:highlight>
                <a:srgbClr val="FFFF00"/>
              </a:highlight>
              <a:uLnTx/>
              <a:uFillTx/>
              <a:latin typeface="Aptos Display" panose="02110004020202020204"/>
              <a:ea typeface="等线" panose="02010600030101010101" pitchFamily="2" charset="-122"/>
              <a:cs typeface="Arial" panose="020B0604020202020204" pitchFamily="34" charset="0"/>
            </a:endParaRPr>
          </a:p>
          <a:p>
            <a:pPr marL="285750" marR="0" lvl="0" indent="-285750" algn="l" defTabSz="914400" rtl="0" eaLnBrk="1" fontAlgn="auto" latinLnBrk="0" hangingPunct="1">
              <a:lnSpc>
                <a:spcPct val="100000"/>
              </a:lnSpc>
              <a:spcBef>
                <a:spcPts val="300"/>
              </a:spcBef>
              <a:spcAft>
                <a:spcPts val="300"/>
              </a:spcAft>
              <a:buClrTx/>
              <a:buSzPct val="12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Dose escalation part adopts an accelerated titration at first dose followed with classic “3+3” design</a:t>
            </a:r>
          </a:p>
        </p:txBody>
      </p:sp>
      <p:grpSp>
        <p:nvGrpSpPr>
          <p:cNvPr id="3" name="组合 2">
            <a:extLst>
              <a:ext uri="{FF2B5EF4-FFF2-40B4-BE49-F238E27FC236}">
                <a16:creationId xmlns:a16="http://schemas.microsoft.com/office/drawing/2014/main" id="{21013BE2-3CD5-4913-94A1-186D9ACA79AD}"/>
              </a:ext>
            </a:extLst>
          </p:cNvPr>
          <p:cNvGrpSpPr/>
          <p:nvPr/>
        </p:nvGrpSpPr>
        <p:grpSpPr>
          <a:xfrm>
            <a:off x="590101" y="2197973"/>
            <a:ext cx="3724285" cy="3648725"/>
            <a:chOff x="590101" y="2197973"/>
            <a:chExt cx="3724285" cy="3648725"/>
          </a:xfrm>
        </p:grpSpPr>
        <p:cxnSp>
          <p:nvCxnSpPr>
            <p:cNvPr id="4" name="直接箭头连接符 3">
              <a:extLst>
                <a:ext uri="{FF2B5EF4-FFF2-40B4-BE49-F238E27FC236}">
                  <a16:creationId xmlns:a16="http://schemas.microsoft.com/office/drawing/2014/main" id="{C7A5AA37-025C-4E62-A3DA-65E9D9A73547}"/>
                </a:ext>
              </a:extLst>
            </p:cNvPr>
            <p:cNvCxnSpPr>
              <a:stCxn id="40" idx="0"/>
              <a:endCxn id="39" idx="2"/>
            </p:cNvCxnSpPr>
            <p:nvPr/>
          </p:nvCxnSpPr>
          <p:spPr>
            <a:xfrm flipV="1">
              <a:off x="1313910" y="5417208"/>
              <a:ext cx="0" cy="96429"/>
            </a:xfrm>
            <a:prstGeom prst="straightConnector1">
              <a:avLst/>
            </a:prstGeom>
            <a:ln>
              <a:solidFill>
                <a:srgbClr val="BE1B39">
                  <a:alpha val="3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 name="直接箭头连接符 6">
              <a:extLst>
                <a:ext uri="{FF2B5EF4-FFF2-40B4-BE49-F238E27FC236}">
                  <a16:creationId xmlns:a16="http://schemas.microsoft.com/office/drawing/2014/main" id="{DAF56626-B977-40FF-A384-4F3B909D34C6}"/>
                </a:ext>
              </a:extLst>
            </p:cNvPr>
            <p:cNvCxnSpPr>
              <a:stCxn id="39" idx="0"/>
              <a:endCxn id="54" idx="2"/>
            </p:cNvCxnSpPr>
            <p:nvPr/>
          </p:nvCxnSpPr>
          <p:spPr>
            <a:xfrm flipH="1" flipV="1">
              <a:off x="1313909" y="4996103"/>
              <a:ext cx="1" cy="88044"/>
            </a:xfrm>
            <a:prstGeom prst="straightConnector1">
              <a:avLst/>
            </a:prstGeom>
            <a:ln>
              <a:solidFill>
                <a:srgbClr val="BE1B39">
                  <a:alpha val="5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9" name="直接箭头连接符 8">
              <a:extLst>
                <a:ext uri="{FF2B5EF4-FFF2-40B4-BE49-F238E27FC236}">
                  <a16:creationId xmlns:a16="http://schemas.microsoft.com/office/drawing/2014/main" id="{F4C2357D-8DE4-4E02-9510-3B67B80C4B80}"/>
                </a:ext>
              </a:extLst>
            </p:cNvPr>
            <p:cNvCxnSpPr>
              <a:stCxn id="54" idx="0"/>
              <a:endCxn id="53" idx="2"/>
            </p:cNvCxnSpPr>
            <p:nvPr/>
          </p:nvCxnSpPr>
          <p:spPr>
            <a:xfrm flipV="1">
              <a:off x="1313909" y="4572031"/>
              <a:ext cx="0" cy="91014"/>
            </a:xfrm>
            <a:prstGeom prst="straightConnector1">
              <a:avLst/>
            </a:prstGeom>
            <a:ln>
              <a:solidFill>
                <a:srgbClr val="BE1B39">
                  <a:alpha val="6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1" name="直接箭头连接符 10">
              <a:extLst>
                <a:ext uri="{FF2B5EF4-FFF2-40B4-BE49-F238E27FC236}">
                  <a16:creationId xmlns:a16="http://schemas.microsoft.com/office/drawing/2014/main" id="{179AE774-E4AE-44CE-B9E9-512E826C091F}"/>
                </a:ext>
              </a:extLst>
            </p:cNvPr>
            <p:cNvCxnSpPr>
              <a:stCxn id="53" idx="0"/>
              <a:endCxn id="52" idx="2"/>
            </p:cNvCxnSpPr>
            <p:nvPr/>
          </p:nvCxnSpPr>
          <p:spPr>
            <a:xfrm flipV="1">
              <a:off x="1313909" y="4154975"/>
              <a:ext cx="0" cy="83998"/>
            </a:xfrm>
            <a:prstGeom prst="straightConnector1">
              <a:avLst/>
            </a:prstGeom>
            <a:ln>
              <a:solidFill>
                <a:srgbClr val="BE1B39">
                  <a:alpha val="7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直接箭头连接符 12">
              <a:extLst>
                <a:ext uri="{FF2B5EF4-FFF2-40B4-BE49-F238E27FC236}">
                  <a16:creationId xmlns:a16="http://schemas.microsoft.com/office/drawing/2014/main" id="{B04DF052-480E-46C3-9919-891BB296C9C6}"/>
                </a:ext>
              </a:extLst>
            </p:cNvPr>
            <p:cNvCxnSpPr>
              <a:stCxn id="52" idx="0"/>
              <a:endCxn id="51" idx="2"/>
            </p:cNvCxnSpPr>
            <p:nvPr/>
          </p:nvCxnSpPr>
          <p:spPr>
            <a:xfrm flipV="1">
              <a:off x="1313909" y="3737921"/>
              <a:ext cx="0" cy="83996"/>
            </a:xfrm>
            <a:prstGeom prst="straightConnector1">
              <a:avLst/>
            </a:prstGeom>
            <a:ln>
              <a:solidFill>
                <a:srgbClr val="BE1B39">
                  <a:alpha val="8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53E03ADB-A082-49CC-9CD3-C0DE61674220}"/>
                </a:ext>
              </a:extLst>
            </p:cNvPr>
            <p:cNvCxnSpPr>
              <a:stCxn id="51" idx="0"/>
              <a:endCxn id="37" idx="2"/>
            </p:cNvCxnSpPr>
            <p:nvPr/>
          </p:nvCxnSpPr>
          <p:spPr>
            <a:xfrm flipV="1">
              <a:off x="1313909" y="3304687"/>
              <a:ext cx="0" cy="100175"/>
            </a:xfrm>
            <a:prstGeom prst="straightConnector1">
              <a:avLst/>
            </a:prstGeom>
            <a:ln>
              <a:solidFill>
                <a:srgbClr val="BE1B39">
                  <a:alpha val="95000"/>
                </a:srgbClr>
              </a:solidFill>
              <a:tailEnd type="triangle"/>
            </a:ln>
          </p:spPr>
          <p:style>
            <a:lnRef idx="1">
              <a:schemeClr val="accent1"/>
            </a:lnRef>
            <a:fillRef idx="0">
              <a:schemeClr val="accent1"/>
            </a:fillRef>
            <a:effectRef idx="0">
              <a:schemeClr val="accent1"/>
            </a:effectRef>
            <a:fontRef idx="minor">
              <a:schemeClr val="tx1"/>
            </a:fontRef>
          </p:style>
        </p:cxnSp>
        <p:cxnSp>
          <p:nvCxnSpPr>
            <p:cNvPr id="71" name="连接符: 肘形 70">
              <a:extLst>
                <a:ext uri="{FF2B5EF4-FFF2-40B4-BE49-F238E27FC236}">
                  <a16:creationId xmlns:a16="http://schemas.microsoft.com/office/drawing/2014/main" id="{5F47416C-4133-4644-854C-D4AD30BAF8AF}"/>
                </a:ext>
              </a:extLst>
            </p:cNvPr>
            <p:cNvCxnSpPr>
              <a:cxnSpLocks/>
              <a:endCxn id="45" idx="1"/>
            </p:cNvCxnSpPr>
            <p:nvPr/>
          </p:nvCxnSpPr>
          <p:spPr>
            <a:xfrm>
              <a:off x="2171606" y="3491632"/>
              <a:ext cx="719946" cy="161981"/>
            </a:xfrm>
            <a:prstGeom prst="bentConnector3">
              <a:avLst/>
            </a:prstGeom>
            <a:ln w="12700">
              <a:solidFill>
                <a:schemeClr val="tx1">
                  <a:lumMod val="50000"/>
                  <a:lumOff val="50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55" name="TextBox 6">
              <a:extLst>
                <a:ext uri="{FF2B5EF4-FFF2-40B4-BE49-F238E27FC236}">
                  <a16:creationId xmlns:a16="http://schemas.microsoft.com/office/drawing/2014/main" id="{DCA8B006-F7FC-4D72-B3F5-358832A4D051}"/>
                </a:ext>
              </a:extLst>
            </p:cNvPr>
            <p:cNvSpPr txBox="1"/>
            <p:nvPr/>
          </p:nvSpPr>
          <p:spPr>
            <a:xfrm>
              <a:off x="590101" y="2197973"/>
              <a:ext cx="3653565" cy="646331"/>
            </a:xfrm>
            <a:prstGeom prst="rect">
              <a:avLst/>
            </a:prstGeom>
            <a:solidFill>
              <a:schemeClr val="bg1">
                <a:lumMod val="9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微软雅黑"/>
                  <a:cs typeface="+mn-cs"/>
                </a:rPr>
                <a:t>Phase 1 (Dose Escalation)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prstClr val="black"/>
                  </a:solidFill>
                  <a:effectLst/>
                  <a:uLnTx/>
                  <a:uFillTx/>
                  <a:latin typeface="Arial"/>
                  <a:ea typeface="微软雅黑"/>
                  <a:cs typeface="+mn-cs"/>
                </a:rPr>
                <a:t>(HER2 IHC 3+, IHC 2+, IHC 1+ or ISH +, or HER2 amplification by NGS, or HER2 mutation by NGS)</a:t>
              </a:r>
            </a:p>
          </p:txBody>
        </p:sp>
        <p:grpSp>
          <p:nvGrpSpPr>
            <p:cNvPr id="47" name="Group 19">
              <a:extLst>
                <a:ext uri="{FF2B5EF4-FFF2-40B4-BE49-F238E27FC236}">
                  <a16:creationId xmlns:a16="http://schemas.microsoft.com/office/drawing/2014/main" id="{2D8FE16A-96DF-48C4-AAE6-83CAB1CBF4BC}"/>
                </a:ext>
              </a:extLst>
            </p:cNvPr>
            <p:cNvGrpSpPr/>
            <p:nvPr/>
          </p:nvGrpSpPr>
          <p:grpSpPr>
            <a:xfrm>
              <a:off x="590101" y="3404862"/>
              <a:ext cx="1447615" cy="1591241"/>
              <a:chOff x="2076425" y="3882527"/>
              <a:chExt cx="873907" cy="1610707"/>
            </a:xfrm>
          </p:grpSpPr>
          <p:sp>
            <p:nvSpPr>
              <p:cNvPr id="51" name="Rectangle: Rounded Corners 22">
                <a:extLst>
                  <a:ext uri="{FF2B5EF4-FFF2-40B4-BE49-F238E27FC236}">
                    <a16:creationId xmlns:a16="http://schemas.microsoft.com/office/drawing/2014/main" id="{CEAD25AA-2F7F-46EE-BB51-4E4B2560FB5D}"/>
                  </a:ext>
                </a:extLst>
              </p:cNvPr>
              <p:cNvSpPr/>
              <p:nvPr/>
            </p:nvSpPr>
            <p:spPr>
              <a:xfrm>
                <a:off x="2076425" y="3882527"/>
                <a:ext cx="873907" cy="337133"/>
              </a:xfrm>
              <a:prstGeom prst="rect">
                <a:avLst/>
              </a:prstGeom>
              <a:solidFill>
                <a:srgbClr val="BE1B39">
                  <a:alpha val="9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prstClr val="white"/>
                    </a:solidFill>
                    <a:effectLst/>
                    <a:uLnTx/>
                    <a:uFillTx/>
                    <a:latin typeface="Arial"/>
                    <a:ea typeface="微软雅黑"/>
                    <a:cs typeface="+mn-cs"/>
                  </a:rPr>
                  <a:t>10.0 mg/kg, n=3-6</a:t>
                </a:r>
              </a:p>
            </p:txBody>
          </p:sp>
          <p:sp>
            <p:nvSpPr>
              <p:cNvPr id="52" name="Rectangle: Rounded Corners 25">
                <a:extLst>
                  <a:ext uri="{FF2B5EF4-FFF2-40B4-BE49-F238E27FC236}">
                    <a16:creationId xmlns:a16="http://schemas.microsoft.com/office/drawing/2014/main" id="{2A47EFA3-C0F7-4505-8D9E-5AB978011A16}"/>
                  </a:ext>
                </a:extLst>
              </p:cNvPr>
              <p:cNvSpPr/>
              <p:nvPr/>
            </p:nvSpPr>
            <p:spPr>
              <a:xfrm>
                <a:off x="2076425" y="4304684"/>
                <a:ext cx="873907" cy="337132"/>
              </a:xfrm>
              <a:prstGeom prst="rect">
                <a:avLst/>
              </a:prstGeom>
              <a:solidFill>
                <a:srgbClr val="BE1B39">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prstClr val="white"/>
                    </a:solidFill>
                    <a:effectLst/>
                    <a:uLnTx/>
                    <a:uFillTx/>
                    <a:latin typeface="Arial"/>
                    <a:ea typeface="微软雅黑"/>
                    <a:cs typeface="+mn-cs"/>
                  </a:rPr>
                  <a:t>8.0 mg/kg, n=3-6</a:t>
                </a:r>
              </a:p>
            </p:txBody>
          </p:sp>
          <p:sp>
            <p:nvSpPr>
              <p:cNvPr id="53" name="Rectangle: Rounded Corners 28">
                <a:extLst>
                  <a:ext uri="{FF2B5EF4-FFF2-40B4-BE49-F238E27FC236}">
                    <a16:creationId xmlns:a16="http://schemas.microsoft.com/office/drawing/2014/main" id="{A53D50B0-2E73-403A-A702-EFE4B76A46F6}"/>
                  </a:ext>
                </a:extLst>
              </p:cNvPr>
              <p:cNvSpPr/>
              <p:nvPr/>
            </p:nvSpPr>
            <p:spPr>
              <a:xfrm>
                <a:off x="2076425" y="4726842"/>
                <a:ext cx="873907" cy="337132"/>
              </a:xfrm>
              <a:prstGeom prst="rect">
                <a:avLst/>
              </a:prstGeom>
              <a:solidFill>
                <a:srgbClr val="BE1B39">
                  <a:alpha val="7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prstClr val="white"/>
                    </a:solidFill>
                    <a:effectLst/>
                    <a:uLnTx/>
                    <a:uFillTx/>
                    <a:latin typeface="Arial"/>
                    <a:ea typeface="微软雅黑"/>
                    <a:cs typeface="+mn-cs"/>
                  </a:rPr>
                  <a:t>7.0 mg/kg, n=3-6</a:t>
                </a:r>
              </a:p>
            </p:txBody>
          </p:sp>
          <p:sp>
            <p:nvSpPr>
              <p:cNvPr id="54" name="Rectangle: Rounded Corners 31">
                <a:extLst>
                  <a:ext uri="{FF2B5EF4-FFF2-40B4-BE49-F238E27FC236}">
                    <a16:creationId xmlns:a16="http://schemas.microsoft.com/office/drawing/2014/main" id="{06F59908-8115-4302-9773-36F929019F2D}"/>
                  </a:ext>
                </a:extLst>
              </p:cNvPr>
              <p:cNvSpPr/>
              <p:nvPr/>
            </p:nvSpPr>
            <p:spPr>
              <a:xfrm>
                <a:off x="2076425" y="5156102"/>
                <a:ext cx="873907" cy="337132"/>
              </a:xfrm>
              <a:prstGeom prst="rect">
                <a:avLst/>
              </a:prstGeom>
              <a:solidFill>
                <a:srgbClr val="BE1B39">
                  <a:alpha val="6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prstClr val="white"/>
                    </a:solidFill>
                    <a:effectLst/>
                    <a:uLnTx/>
                    <a:uFillTx/>
                    <a:latin typeface="Arial"/>
                    <a:ea typeface="微软雅黑"/>
                    <a:cs typeface="+mn-cs"/>
                  </a:rPr>
                  <a:t>6.0 mg/kg, n=3-6</a:t>
                </a:r>
              </a:p>
            </p:txBody>
          </p:sp>
        </p:grpSp>
        <p:sp>
          <p:nvSpPr>
            <p:cNvPr id="45" name="Arrow: Right 70">
              <a:extLst>
                <a:ext uri="{FF2B5EF4-FFF2-40B4-BE49-F238E27FC236}">
                  <a16:creationId xmlns:a16="http://schemas.microsoft.com/office/drawing/2014/main" id="{0E0F93FB-3AD5-4C62-9DC5-E770B2C967C6}"/>
                </a:ext>
              </a:extLst>
            </p:cNvPr>
            <p:cNvSpPr/>
            <p:nvPr/>
          </p:nvSpPr>
          <p:spPr>
            <a:xfrm>
              <a:off x="2891552" y="3397312"/>
              <a:ext cx="1212531" cy="512601"/>
            </a:xfrm>
            <a:prstGeom prst="rightArrow">
              <a:avLst/>
            </a:prstGeom>
            <a:solidFill>
              <a:srgbClr val="BE1B39">
                <a:alpha val="82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a:ea typeface="微软雅黑"/>
                  <a:cs typeface="+mn-cs"/>
                </a:rPr>
                <a:t>RP2D/MTD</a:t>
              </a:r>
            </a:p>
          </p:txBody>
        </p:sp>
        <p:sp>
          <p:nvSpPr>
            <p:cNvPr id="46" name="TextBox 73">
              <a:extLst>
                <a:ext uri="{FF2B5EF4-FFF2-40B4-BE49-F238E27FC236}">
                  <a16:creationId xmlns:a16="http://schemas.microsoft.com/office/drawing/2014/main" id="{2B821618-ABAD-4ED9-9422-13F3EDADA8AC}"/>
                </a:ext>
              </a:extLst>
            </p:cNvPr>
            <p:cNvSpPr txBox="1"/>
            <p:nvPr/>
          </p:nvSpPr>
          <p:spPr>
            <a:xfrm>
              <a:off x="2179142" y="4002901"/>
              <a:ext cx="2086179" cy="1815882"/>
            </a:xfrm>
            <a:prstGeom prst="rect">
              <a:avLst/>
            </a:prstGeom>
            <a:noFill/>
            <a:ln w="9525">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微软雅黑"/>
                  <a:cs typeface="+mn-cs"/>
                </a:rPr>
                <a:t>Dose extension</a:t>
              </a:r>
              <a:endParaRPr kumimoji="0" lang="en-US" sz="1200" b="0" i="0" u="none" strike="noStrike" kern="0" cap="none" spc="0" normalizeH="0" baseline="0" noProof="0" dirty="0">
                <a:ln>
                  <a:noFill/>
                </a:ln>
                <a:solidFill>
                  <a:prstClr val="black"/>
                </a:solidFill>
                <a:effectLst/>
                <a:uLnTx/>
                <a:uFillTx/>
                <a:latin typeface="Arial"/>
                <a:ea typeface="微软雅黑"/>
                <a:cs typeface="+mn-cs"/>
              </a:endParaRPr>
            </a:p>
            <a:p>
              <a:pPr marL="0" marR="0" lvl="0" indent="0" algn="l" defTabSz="914400" rtl="0" eaLnBrk="1" fontAlgn="auto" latinLnBrk="0" hangingPunct="1">
                <a:lnSpc>
                  <a:spcPts val="1200"/>
                </a:lnSpc>
                <a:spcBef>
                  <a:spcPts val="0"/>
                </a:spcBef>
                <a:spcAft>
                  <a:spcPts val="0"/>
                </a:spcAft>
                <a:buClrTx/>
                <a:buSzTx/>
                <a:buFontTx/>
                <a:buNone/>
                <a:tabLst/>
                <a:defRPr/>
              </a:pPr>
              <a:r>
                <a:rPr kumimoji="0" lang="en-US" sz="1000" b="0" i="0" u="none" strike="noStrike" kern="0" cap="none" spc="0" normalizeH="0" baseline="0" noProof="0" dirty="0">
                  <a:ln>
                    <a:noFill/>
                  </a:ln>
                  <a:solidFill>
                    <a:prstClr val="black"/>
                  </a:solidFill>
                  <a:effectLst/>
                  <a:uLnTx/>
                  <a:uFillTx/>
                  <a:latin typeface="Arial"/>
                  <a:ea typeface="微软雅黑"/>
                  <a:cs typeface="+mn-cs"/>
                </a:rPr>
                <a:t>If a dose is confirmed to have a tolerable safety profile by the SMC, the cohort </a:t>
              </a:r>
              <a:r>
                <a:rPr kumimoji="0" lang="en-US" altLang="zh-CN" sz="1000" b="0" i="0" u="none" strike="noStrike" kern="0" cap="none" spc="0" normalizeH="0" baseline="0" noProof="0" dirty="0">
                  <a:ln>
                    <a:noFill/>
                  </a:ln>
                  <a:solidFill>
                    <a:prstClr val="black"/>
                  </a:solidFill>
                  <a:effectLst/>
                  <a:uLnTx/>
                  <a:uFillTx/>
                  <a:latin typeface="Arial"/>
                  <a:ea typeface="微软雅黑"/>
                  <a:cs typeface="+mn-cs"/>
                </a:rPr>
                <a:t>size </a:t>
              </a:r>
              <a:r>
                <a:rPr kumimoji="0" lang="en-US" sz="1000" b="0" i="0" u="none" strike="noStrike" kern="0" cap="none" spc="0" normalizeH="0" baseline="0" noProof="0" dirty="0">
                  <a:ln>
                    <a:noFill/>
                  </a:ln>
                  <a:solidFill>
                    <a:prstClr val="black"/>
                  </a:solidFill>
                  <a:effectLst/>
                  <a:uLnTx/>
                  <a:uFillTx/>
                  <a:latin typeface="Arial"/>
                  <a:ea typeface="微软雅黑"/>
                  <a:cs typeface="+mn-cs"/>
                </a:rPr>
                <a:t>may be backfilled to a maximum of 15-21 at any dose level ≥4.4mg/kg. Up to 57 additional participants (HER2 low BC, HER2+ BC, HER2+/low endometrial carcinoma, and HER2 activation mutation NSCLC) will be enrolled.</a:t>
              </a:r>
            </a:p>
          </p:txBody>
        </p:sp>
        <p:sp>
          <p:nvSpPr>
            <p:cNvPr id="39" name="Rectangle: Rounded Corners 31">
              <a:extLst>
                <a:ext uri="{FF2B5EF4-FFF2-40B4-BE49-F238E27FC236}">
                  <a16:creationId xmlns:a16="http://schemas.microsoft.com/office/drawing/2014/main" id="{0D88D30A-97EA-435C-84A9-80864F6C3877}"/>
                </a:ext>
              </a:extLst>
            </p:cNvPr>
            <p:cNvSpPr/>
            <p:nvPr/>
          </p:nvSpPr>
          <p:spPr>
            <a:xfrm>
              <a:off x="590103" y="5084147"/>
              <a:ext cx="1447613" cy="333061"/>
            </a:xfrm>
            <a:prstGeom prst="rect">
              <a:avLst/>
            </a:prstGeom>
            <a:solidFill>
              <a:srgbClr val="BE1B39">
                <a:alpha val="5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prstClr val="white"/>
                  </a:solidFill>
                  <a:effectLst/>
                  <a:uLnTx/>
                  <a:uFillTx/>
                  <a:latin typeface="Arial"/>
                  <a:ea typeface="微软雅黑"/>
                  <a:cs typeface="+mn-cs"/>
                </a:rPr>
                <a:t>4.4 mg/kg, n=3-6</a:t>
              </a:r>
            </a:p>
          </p:txBody>
        </p:sp>
        <p:sp>
          <p:nvSpPr>
            <p:cNvPr id="40" name="Rectangle: Rounded Corners 31">
              <a:extLst>
                <a:ext uri="{FF2B5EF4-FFF2-40B4-BE49-F238E27FC236}">
                  <a16:creationId xmlns:a16="http://schemas.microsoft.com/office/drawing/2014/main" id="{5606FC91-6F5A-433A-AD90-91E329836EE8}"/>
                </a:ext>
              </a:extLst>
            </p:cNvPr>
            <p:cNvSpPr/>
            <p:nvPr/>
          </p:nvSpPr>
          <p:spPr>
            <a:xfrm>
              <a:off x="590103" y="5513637"/>
              <a:ext cx="1447613" cy="333061"/>
            </a:xfrm>
            <a:prstGeom prst="rect">
              <a:avLst/>
            </a:prstGeom>
            <a:solidFill>
              <a:srgbClr val="BE1B39">
                <a:alpha val="2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prstClr val="black"/>
                  </a:solidFill>
                  <a:effectLst/>
                  <a:uLnTx/>
                  <a:uFillTx/>
                  <a:latin typeface="Arial"/>
                  <a:ea typeface="微软雅黑"/>
                  <a:cs typeface="+mn-cs"/>
                </a:rPr>
                <a:t>2.2 mg/kg, n=1</a:t>
              </a:r>
            </a:p>
          </p:txBody>
        </p:sp>
        <p:sp>
          <p:nvSpPr>
            <p:cNvPr id="37" name="Rectangle: Rounded Corners 22">
              <a:extLst>
                <a:ext uri="{FF2B5EF4-FFF2-40B4-BE49-F238E27FC236}">
                  <a16:creationId xmlns:a16="http://schemas.microsoft.com/office/drawing/2014/main" id="{3A5A7381-1178-4FE5-A6EB-5E70D8E30B9E}"/>
                </a:ext>
              </a:extLst>
            </p:cNvPr>
            <p:cNvSpPr/>
            <p:nvPr/>
          </p:nvSpPr>
          <p:spPr>
            <a:xfrm>
              <a:off x="590102" y="2971628"/>
              <a:ext cx="1447614" cy="333059"/>
            </a:xfrm>
            <a:prstGeom prst="rect">
              <a:avLst/>
            </a:prstGeom>
            <a:solidFill>
              <a:srgbClr val="BE1B3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0" i="0" u="none" strike="noStrike" kern="0" cap="none" spc="0" normalizeH="0" baseline="0" noProof="0" dirty="0">
                  <a:ln>
                    <a:noFill/>
                  </a:ln>
                  <a:solidFill>
                    <a:prstClr val="white"/>
                  </a:solidFill>
                  <a:effectLst/>
                  <a:uLnTx/>
                  <a:uFillTx/>
                  <a:latin typeface="Arial"/>
                  <a:ea typeface="微软雅黑"/>
                  <a:cs typeface="+mn-cs"/>
                </a:rPr>
                <a:t>12.0 mg/kg, n=3-6</a:t>
              </a:r>
            </a:p>
          </p:txBody>
        </p:sp>
        <p:sp>
          <p:nvSpPr>
            <p:cNvPr id="63" name="文本框 62">
              <a:extLst>
                <a:ext uri="{FF2B5EF4-FFF2-40B4-BE49-F238E27FC236}">
                  <a16:creationId xmlns:a16="http://schemas.microsoft.com/office/drawing/2014/main" id="{D2A8F922-02B7-4C7F-92EB-2A3C5DD4F965}"/>
                </a:ext>
              </a:extLst>
            </p:cNvPr>
            <p:cNvSpPr txBox="1"/>
            <p:nvPr/>
          </p:nvSpPr>
          <p:spPr>
            <a:xfrm>
              <a:off x="2042610" y="2984714"/>
              <a:ext cx="2271776"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Pct val="120000"/>
                <a:buFontTx/>
                <a:buNone/>
                <a:tabLst/>
                <a:defRPr/>
              </a:pPr>
              <a:r>
                <a:rPr kumimoji="0" lang="en-US" altLang="zh-CN" sz="1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Additional dose finding cohorts</a:t>
              </a:r>
            </a:p>
            <a:p>
              <a:pPr marL="0" marR="0" lvl="0" indent="0" algn="l" defTabSz="914400" rtl="0" eaLnBrk="1" fontAlgn="auto" latinLnBrk="0" hangingPunct="1">
                <a:lnSpc>
                  <a:spcPct val="100000"/>
                </a:lnSpc>
                <a:spcBef>
                  <a:spcPts val="0"/>
                </a:spcBef>
                <a:spcAft>
                  <a:spcPts val="0"/>
                </a:spcAft>
                <a:buClrTx/>
                <a:buSzPct val="120000"/>
                <a:buFontTx/>
                <a:buNone/>
                <a:tabLst/>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 total of up to 20 participants)</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grpSp>
        <p:nvGrpSpPr>
          <p:cNvPr id="6" name="组合 5">
            <a:extLst>
              <a:ext uri="{FF2B5EF4-FFF2-40B4-BE49-F238E27FC236}">
                <a16:creationId xmlns:a16="http://schemas.microsoft.com/office/drawing/2014/main" id="{180A4DA8-6BD7-40FC-BCCD-62A48A41252A}"/>
              </a:ext>
            </a:extLst>
          </p:cNvPr>
          <p:cNvGrpSpPr/>
          <p:nvPr/>
        </p:nvGrpSpPr>
        <p:grpSpPr>
          <a:xfrm>
            <a:off x="9494524" y="2197972"/>
            <a:ext cx="2107374" cy="3648726"/>
            <a:chOff x="9494524" y="2197972"/>
            <a:chExt cx="2107374" cy="3648726"/>
          </a:xfrm>
        </p:grpSpPr>
        <p:sp>
          <p:nvSpPr>
            <p:cNvPr id="62" name="TextBox 17">
              <a:extLst>
                <a:ext uri="{FF2B5EF4-FFF2-40B4-BE49-F238E27FC236}">
                  <a16:creationId xmlns:a16="http://schemas.microsoft.com/office/drawing/2014/main" id="{C7BB9B81-FE9A-4C17-84EB-196A2AE97958}"/>
                </a:ext>
              </a:extLst>
            </p:cNvPr>
            <p:cNvSpPr txBox="1"/>
            <p:nvPr/>
          </p:nvSpPr>
          <p:spPr>
            <a:xfrm>
              <a:off x="9494524" y="2197972"/>
              <a:ext cx="2107374" cy="646331"/>
            </a:xfrm>
            <a:prstGeom prst="rect">
              <a:avLst/>
            </a:prstGeom>
            <a:solidFill>
              <a:schemeClr val="bg1">
                <a:lumMod val="9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微软雅黑"/>
                  <a:cs typeface="+mn-cs"/>
                </a:rPr>
                <a:t>Objectives</a:t>
              </a:r>
              <a:endParaRPr kumimoji="0" lang="en-US" altLang="zh-CN" sz="1200" b="0" i="0" u="none" strike="noStrike" kern="0" cap="none" spc="0" normalizeH="0" baseline="0" noProof="0" dirty="0">
                <a:ln>
                  <a:noFill/>
                </a:ln>
                <a:solidFill>
                  <a:prstClr val="black"/>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a:ea typeface="微软雅黑"/>
                <a:cs typeface="+mn-cs"/>
              </a:endParaRPr>
            </a:p>
          </p:txBody>
        </p:sp>
        <p:sp>
          <p:nvSpPr>
            <p:cNvPr id="65" name="文本框 64">
              <a:extLst>
                <a:ext uri="{FF2B5EF4-FFF2-40B4-BE49-F238E27FC236}">
                  <a16:creationId xmlns:a16="http://schemas.microsoft.com/office/drawing/2014/main" id="{300F34DF-3841-4EC9-9935-4D3E0F0B3876}"/>
                </a:ext>
              </a:extLst>
            </p:cNvPr>
            <p:cNvSpPr txBox="1"/>
            <p:nvPr/>
          </p:nvSpPr>
          <p:spPr>
            <a:xfrm>
              <a:off x="9494524" y="2939275"/>
              <a:ext cx="2107373" cy="1315745"/>
            </a:xfrm>
            <a:prstGeom prst="rect">
              <a:avLst/>
            </a:prstGeom>
            <a:noFill/>
            <a:ln w="9525">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Pct val="120000"/>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Dose Escalation</a:t>
              </a:r>
            </a:p>
            <a:p>
              <a:pPr marL="171450" marR="0" lvl="0" indent="-171450" algn="l" defTabSz="914400"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Primary: </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safety and tolerability, MTD or RP2D</a:t>
              </a:r>
            </a:p>
            <a:p>
              <a:pPr marL="171450" marR="0" lvl="0" indent="-171450" algn="l" defTabSz="914400"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Secondary: </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efficacy, PK, and immunogenicity</a:t>
              </a:r>
            </a:p>
            <a:p>
              <a:pPr marL="171450" marR="0" lvl="0" indent="-171450" algn="l" defTabSz="914400"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Exploratory: </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biomarker and ER relationship</a:t>
              </a:r>
            </a:p>
          </p:txBody>
        </p:sp>
        <p:sp>
          <p:nvSpPr>
            <p:cNvPr id="67" name="文本框 66">
              <a:extLst>
                <a:ext uri="{FF2B5EF4-FFF2-40B4-BE49-F238E27FC236}">
                  <a16:creationId xmlns:a16="http://schemas.microsoft.com/office/drawing/2014/main" id="{10C167CA-8440-47F9-83C6-B23892C6AD0A}"/>
                </a:ext>
              </a:extLst>
            </p:cNvPr>
            <p:cNvSpPr txBox="1"/>
            <p:nvPr/>
          </p:nvSpPr>
          <p:spPr>
            <a:xfrm>
              <a:off x="9494524" y="4377065"/>
              <a:ext cx="2107373" cy="1469633"/>
            </a:xfrm>
            <a:prstGeom prst="rect">
              <a:avLst/>
            </a:prstGeom>
            <a:noFill/>
            <a:ln>
              <a:solidFill>
                <a:schemeClr val="bg1">
                  <a:lumMod val="75000"/>
                </a:schemeClr>
              </a:solidFill>
            </a:ln>
          </p:spPr>
          <p:txBody>
            <a:bodyPr wrap="square" rtlCol="0">
              <a:spAutoFit/>
            </a:bodyPr>
            <a:lstStyle/>
            <a:p>
              <a:pPr marL="0" marR="0" lvl="0" indent="0" algn="l" defTabSz="914400" rtl="0" eaLnBrk="1" fontAlgn="auto" latinLnBrk="0" hangingPunct="1">
                <a:lnSpc>
                  <a:spcPct val="100000"/>
                </a:lnSpc>
                <a:spcBef>
                  <a:spcPts val="0"/>
                </a:spcBef>
                <a:spcAft>
                  <a:spcPts val="300"/>
                </a:spcAft>
                <a:buClrTx/>
                <a:buSzPct val="120000"/>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Dose Expansion</a:t>
              </a:r>
            </a:p>
            <a:p>
              <a:pPr marL="171450" marR="0" lvl="0" indent="-171450" algn="l" defTabSz="914400"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Primary: </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safety and tolerability, efficacy</a:t>
              </a:r>
            </a:p>
            <a:p>
              <a:pPr marL="171450" marR="0" lvl="0" indent="-171450" algn="l" defTabSz="914400"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Secondary: </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PK, antidrug antibodies, efficacy</a:t>
              </a:r>
            </a:p>
            <a:p>
              <a:pPr marL="171450" marR="0" lvl="0" indent="-171450" algn="l" defTabSz="914400" rtl="0" eaLnBrk="1" fontAlgn="auto" latinLnBrk="0" hangingPunct="1">
                <a:lnSpc>
                  <a:spcPct val="100000"/>
                </a:lnSpc>
                <a:spcBef>
                  <a:spcPts val="0"/>
                </a:spcBef>
                <a:spcAft>
                  <a:spcPts val="300"/>
                </a:spcAft>
                <a:buClrTx/>
                <a:buSzPct val="120000"/>
                <a:buFont typeface="Arial" panose="020B0604020202020204" pitchFamily="34" charset="0"/>
                <a:buChar char="•"/>
                <a:tabLst/>
                <a:defRPr/>
              </a:pPr>
              <a:r>
                <a:rPr kumimoji="0" lang="en-US" altLang="zh-CN" sz="10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Exploratory: </a:t>
              </a: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biomarker, ER relationship, population PK, neutralizing antibody, efficacy</a:t>
              </a:r>
            </a:p>
          </p:txBody>
        </p:sp>
      </p:grpSp>
      <p:grpSp>
        <p:nvGrpSpPr>
          <p:cNvPr id="5" name="组合 4">
            <a:extLst>
              <a:ext uri="{FF2B5EF4-FFF2-40B4-BE49-F238E27FC236}">
                <a16:creationId xmlns:a16="http://schemas.microsoft.com/office/drawing/2014/main" id="{2D256F5E-9AF8-4F33-A932-65C4CE05D543}"/>
              </a:ext>
            </a:extLst>
          </p:cNvPr>
          <p:cNvGrpSpPr/>
          <p:nvPr/>
        </p:nvGrpSpPr>
        <p:grpSpPr>
          <a:xfrm>
            <a:off x="4385098" y="2203489"/>
            <a:ext cx="4968000" cy="3648578"/>
            <a:chOff x="4385098" y="2203489"/>
            <a:chExt cx="4968000" cy="3648578"/>
          </a:xfrm>
        </p:grpSpPr>
        <p:sp>
          <p:nvSpPr>
            <p:cNvPr id="56" name="TextBox 17">
              <a:extLst>
                <a:ext uri="{FF2B5EF4-FFF2-40B4-BE49-F238E27FC236}">
                  <a16:creationId xmlns:a16="http://schemas.microsoft.com/office/drawing/2014/main" id="{BE5074F7-0FD4-4ABA-B052-474BAEC20C48}"/>
                </a:ext>
              </a:extLst>
            </p:cNvPr>
            <p:cNvSpPr txBox="1"/>
            <p:nvPr/>
          </p:nvSpPr>
          <p:spPr>
            <a:xfrm>
              <a:off x="4385098" y="2203489"/>
              <a:ext cx="4967993" cy="646332"/>
            </a:xfrm>
            <a:prstGeom prst="rect">
              <a:avLst/>
            </a:prstGeom>
            <a:solidFill>
              <a:schemeClr val="bg1">
                <a:lumMod val="95000"/>
              </a:schemeClr>
            </a:solid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1" i="0" u="none" strike="noStrike" kern="0" cap="none" spc="0" normalizeH="0" baseline="0" noProof="0" dirty="0">
                <a:ln>
                  <a:noFill/>
                </a:ln>
                <a:solidFill>
                  <a:prstClr val="black"/>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dirty="0">
                  <a:ln>
                    <a:noFill/>
                  </a:ln>
                  <a:solidFill>
                    <a:prstClr val="black"/>
                  </a:solidFill>
                  <a:effectLst/>
                  <a:uLnTx/>
                  <a:uFillTx/>
                  <a:latin typeface="Arial"/>
                  <a:ea typeface="微软雅黑"/>
                  <a:cs typeface="+mn-cs"/>
                </a:rPr>
                <a:t>Phase 2a (Dose Expansion)</a:t>
              </a:r>
              <a:endParaRPr kumimoji="0" lang="en-US" sz="1200" b="0" i="0" u="none" strike="noStrike" kern="0" cap="none" spc="0" normalizeH="0" baseline="0" noProof="0" dirty="0">
                <a:ln>
                  <a:noFill/>
                </a:ln>
                <a:solidFill>
                  <a:prstClr val="black"/>
                </a:solidFill>
                <a:effectLst/>
                <a:uLnTx/>
                <a:uFillTx/>
                <a:latin typeface="Arial"/>
                <a:ea typeface="微软雅黑"/>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0" cap="none" spc="0" normalizeH="0" baseline="0" noProof="0" dirty="0">
                <a:ln>
                  <a:noFill/>
                </a:ln>
                <a:solidFill>
                  <a:prstClr val="black"/>
                </a:solidFill>
                <a:effectLst/>
                <a:uLnTx/>
                <a:uFillTx/>
                <a:latin typeface="Arial"/>
                <a:ea typeface="微软雅黑"/>
                <a:cs typeface="+mn-cs"/>
              </a:endParaRPr>
            </a:p>
          </p:txBody>
        </p:sp>
        <p:sp>
          <p:nvSpPr>
            <p:cNvPr id="44" name="Rectangle: Rounded Corners 52">
              <a:extLst>
                <a:ext uri="{FF2B5EF4-FFF2-40B4-BE49-F238E27FC236}">
                  <a16:creationId xmlns:a16="http://schemas.microsoft.com/office/drawing/2014/main" id="{056752CB-A724-47F8-871B-E6C36D436244}"/>
                </a:ext>
              </a:extLst>
            </p:cNvPr>
            <p:cNvSpPr/>
            <p:nvPr/>
          </p:nvSpPr>
          <p:spPr>
            <a:xfrm>
              <a:off x="4385098" y="2971628"/>
              <a:ext cx="4967995" cy="576000"/>
            </a:xfrm>
            <a:prstGeom prst="rect">
              <a:avLst/>
            </a:prstGeom>
            <a:noFill/>
            <a:ln w="9525" cap="flat" cmpd="sng" algn="ctr">
              <a:solidFill>
                <a:schemeClr val="bg1">
                  <a:lumMod val="7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sng" strike="noStrike" kern="0" cap="none" spc="0" normalizeH="0" baseline="0" noProof="0" dirty="0">
                  <a:ln>
                    <a:noFill/>
                  </a:ln>
                  <a:solidFill>
                    <a:prstClr val="black"/>
                  </a:solidFill>
                  <a:effectLst/>
                  <a:uLnTx/>
                  <a:uFillTx/>
                  <a:latin typeface="Arial"/>
                  <a:ea typeface="微软雅黑"/>
                  <a:cs typeface="+mn-cs"/>
                </a:rPr>
                <a:t>Cohort 2a </a:t>
              </a:r>
              <a:r>
                <a:rPr kumimoji="0" lang="en-US" altLang="zh-CN" sz="1200" b="0" i="0" u="none" strike="noStrike" kern="0" cap="none" spc="0" normalizeH="0" baseline="0" noProof="0" dirty="0">
                  <a:ln>
                    <a:noFill/>
                  </a:ln>
                  <a:solidFill>
                    <a:prstClr val="black"/>
                  </a:solidFill>
                  <a:effectLst/>
                  <a:uLnTx/>
                  <a:uFillTx/>
                  <a:latin typeface="Arial"/>
                  <a:ea typeface="微软雅黑"/>
                  <a:cs typeface="+mn-cs"/>
                </a:rPr>
                <a:t>Trastuzumab-treated HER2+ (IHC3+, IHC2+/ISH positive) gastric or gastroesophageal junction adenocarcinoma (N=30), HER2+ esophageal carcinoma (N=10), and HER2+ CRC (N=15)</a:t>
              </a:r>
            </a:p>
          </p:txBody>
        </p:sp>
        <p:sp>
          <p:nvSpPr>
            <p:cNvPr id="17" name="Rectangle: Rounded Corners 52">
              <a:extLst>
                <a:ext uri="{FF2B5EF4-FFF2-40B4-BE49-F238E27FC236}">
                  <a16:creationId xmlns:a16="http://schemas.microsoft.com/office/drawing/2014/main" id="{F06CA7CF-AD87-4D32-8D80-9BF580F5E318}"/>
                </a:ext>
              </a:extLst>
            </p:cNvPr>
            <p:cNvSpPr/>
            <p:nvPr/>
          </p:nvSpPr>
          <p:spPr>
            <a:xfrm>
              <a:off x="4385098" y="3626916"/>
              <a:ext cx="4967995" cy="612000"/>
            </a:xfrm>
            <a:prstGeom prst="rect">
              <a:avLst/>
            </a:prstGeom>
            <a:noFill/>
            <a:ln w="9525" cap="flat" cmpd="sng" algn="ctr">
              <a:solidFill>
                <a:schemeClr val="bg1">
                  <a:lumMod val="7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sng" strike="noStrike" kern="0" cap="none" spc="0" normalizeH="0" baseline="0" noProof="0" dirty="0">
                  <a:ln>
                    <a:noFill/>
                  </a:ln>
                  <a:solidFill>
                    <a:prstClr val="black"/>
                  </a:solidFill>
                  <a:effectLst/>
                  <a:uLnTx/>
                  <a:uFillTx/>
                  <a:latin typeface="Arial"/>
                  <a:ea typeface="微软雅黑"/>
                  <a:cs typeface="+mn-cs"/>
                </a:rPr>
                <a:t>Cohort 2b </a:t>
              </a:r>
              <a:r>
                <a:rPr kumimoji="0" lang="en-US" altLang="zh-CN" sz="1200" b="0" i="0" u="none" strike="noStrike" kern="0" cap="none" spc="0" normalizeH="0" baseline="0" noProof="0" dirty="0">
                  <a:ln>
                    <a:noFill/>
                  </a:ln>
                  <a:solidFill>
                    <a:prstClr val="black"/>
                  </a:solidFill>
                  <a:effectLst/>
                  <a:uLnTx/>
                  <a:uFillTx/>
                  <a:latin typeface="Arial"/>
                  <a:ea typeface="微软雅黑"/>
                  <a:cs typeface="+mn-cs"/>
                </a:rPr>
                <a:t>Both HER2 overexpression and HER2 low (IHC3+,2+,1+ or ISH positive) endometrial carcinoma, including UC and USC (N=30-60)</a:t>
              </a:r>
            </a:p>
          </p:txBody>
        </p:sp>
        <p:sp>
          <p:nvSpPr>
            <p:cNvPr id="18" name="Rectangle: Rounded Corners 52">
              <a:extLst>
                <a:ext uri="{FF2B5EF4-FFF2-40B4-BE49-F238E27FC236}">
                  <a16:creationId xmlns:a16="http://schemas.microsoft.com/office/drawing/2014/main" id="{FC64C3DE-D163-4383-855C-5EDC39545933}"/>
                </a:ext>
              </a:extLst>
            </p:cNvPr>
            <p:cNvSpPr/>
            <p:nvPr/>
          </p:nvSpPr>
          <p:spPr>
            <a:xfrm>
              <a:off x="4385098" y="4318204"/>
              <a:ext cx="4967995" cy="396000"/>
            </a:xfrm>
            <a:prstGeom prst="rect">
              <a:avLst/>
            </a:prstGeom>
            <a:noFill/>
            <a:ln w="9525" cap="flat" cmpd="sng" algn="ctr">
              <a:solidFill>
                <a:schemeClr val="bg1">
                  <a:lumMod val="7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sng" strike="noStrike" kern="0" cap="none" spc="0" normalizeH="0" baseline="0" noProof="0" dirty="0">
                  <a:ln>
                    <a:noFill/>
                  </a:ln>
                  <a:solidFill>
                    <a:prstClr val="black"/>
                  </a:solidFill>
                  <a:effectLst/>
                  <a:uLnTx/>
                  <a:uFillTx/>
                  <a:latin typeface="Arial"/>
                  <a:ea typeface="微软雅黑"/>
                  <a:cs typeface="+mn-cs"/>
                </a:rPr>
                <a:t>Cohort 2c </a:t>
              </a:r>
              <a:r>
                <a:rPr kumimoji="0" lang="en-US" altLang="zh-CN" sz="1200" b="0" i="0" u="none" strike="noStrike" kern="0" cap="none" spc="0" normalizeH="0" baseline="0" noProof="0" dirty="0">
                  <a:ln>
                    <a:noFill/>
                  </a:ln>
                  <a:solidFill>
                    <a:prstClr val="black"/>
                  </a:solidFill>
                  <a:effectLst/>
                  <a:uLnTx/>
                  <a:uFillTx/>
                  <a:latin typeface="Arial"/>
                  <a:ea typeface="微软雅黑"/>
                  <a:cs typeface="+mn-cs"/>
                </a:rPr>
                <a:t>HR+/HER2 Low (IHC2+ /ISH negative, or IHC1+) BC (N=30-50)</a:t>
              </a:r>
            </a:p>
          </p:txBody>
        </p:sp>
        <p:sp>
          <p:nvSpPr>
            <p:cNvPr id="21" name="Rectangle: Rounded Corners 52">
              <a:extLst>
                <a:ext uri="{FF2B5EF4-FFF2-40B4-BE49-F238E27FC236}">
                  <a16:creationId xmlns:a16="http://schemas.microsoft.com/office/drawing/2014/main" id="{44C9CDDD-58F3-4AA4-B487-07220A54D0C8}"/>
                </a:ext>
              </a:extLst>
            </p:cNvPr>
            <p:cNvSpPr/>
            <p:nvPr/>
          </p:nvSpPr>
          <p:spPr>
            <a:xfrm>
              <a:off x="4385098" y="4793492"/>
              <a:ext cx="4967995" cy="252000"/>
            </a:xfrm>
            <a:prstGeom prst="rect">
              <a:avLst/>
            </a:prstGeom>
            <a:noFill/>
            <a:ln w="9525" cap="flat" cmpd="sng" algn="ctr">
              <a:solidFill>
                <a:schemeClr val="bg1">
                  <a:lumMod val="7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sng" strike="noStrike" kern="0" cap="none" spc="0" normalizeH="0" baseline="0" noProof="0" dirty="0">
                  <a:ln>
                    <a:noFill/>
                  </a:ln>
                  <a:solidFill>
                    <a:prstClr val="black"/>
                  </a:solidFill>
                  <a:effectLst/>
                  <a:uLnTx/>
                  <a:uFillTx/>
                  <a:latin typeface="Arial"/>
                  <a:ea typeface="微软雅黑"/>
                  <a:cs typeface="+mn-cs"/>
                </a:rPr>
                <a:t>Cohort 2d </a:t>
              </a:r>
              <a:r>
                <a:rPr kumimoji="0" lang="en-US" altLang="zh-CN" sz="1200" b="0" i="0" u="none" strike="noStrike" kern="0" cap="none" spc="0" normalizeH="0" baseline="0" noProof="0" dirty="0">
                  <a:ln>
                    <a:noFill/>
                  </a:ln>
                  <a:solidFill>
                    <a:prstClr val="black"/>
                  </a:solidFill>
                  <a:effectLst/>
                  <a:uLnTx/>
                  <a:uFillTx/>
                  <a:latin typeface="Arial"/>
                  <a:ea typeface="微软雅黑"/>
                  <a:cs typeface="+mn-cs"/>
                </a:rPr>
                <a:t>HER2+ (IHC3+, IHC2+/ISH positive)</a:t>
              </a:r>
              <a:r>
                <a:rPr kumimoji="0" lang="en-US" altLang="zh-CN" sz="1200" b="1" i="0" u="none" strike="noStrike" kern="0" cap="none" spc="0" normalizeH="0" baseline="0" noProof="0" dirty="0">
                  <a:ln>
                    <a:noFill/>
                  </a:ln>
                  <a:solidFill>
                    <a:prstClr val="black"/>
                  </a:solidFill>
                  <a:effectLst/>
                  <a:uLnTx/>
                  <a:uFillTx/>
                  <a:latin typeface="Arial"/>
                  <a:ea typeface="微软雅黑"/>
                  <a:cs typeface="+mn-cs"/>
                </a:rPr>
                <a:t> </a:t>
              </a:r>
              <a:r>
                <a:rPr kumimoji="0" lang="en-US" altLang="zh-CN" sz="1200" b="0" i="0" u="none" strike="noStrike" kern="0" cap="none" spc="0" normalizeH="0" baseline="0" noProof="0" dirty="0">
                  <a:ln>
                    <a:noFill/>
                  </a:ln>
                  <a:solidFill>
                    <a:prstClr val="black"/>
                  </a:solidFill>
                  <a:effectLst/>
                  <a:uLnTx/>
                  <a:uFillTx/>
                  <a:latin typeface="Arial"/>
                  <a:ea typeface="微软雅黑"/>
                  <a:cs typeface="+mn-cs"/>
                </a:rPr>
                <a:t>BC (N=20-40)</a:t>
              </a:r>
            </a:p>
          </p:txBody>
        </p:sp>
        <p:sp>
          <p:nvSpPr>
            <p:cNvPr id="22" name="Rectangle: Rounded Corners 52">
              <a:extLst>
                <a:ext uri="{FF2B5EF4-FFF2-40B4-BE49-F238E27FC236}">
                  <a16:creationId xmlns:a16="http://schemas.microsoft.com/office/drawing/2014/main" id="{5C7AD7E6-E5F6-4B95-858A-6AD175E323FE}"/>
                </a:ext>
              </a:extLst>
            </p:cNvPr>
            <p:cNvSpPr/>
            <p:nvPr/>
          </p:nvSpPr>
          <p:spPr>
            <a:xfrm>
              <a:off x="4385098" y="5124780"/>
              <a:ext cx="4968000" cy="252000"/>
            </a:xfrm>
            <a:prstGeom prst="rect">
              <a:avLst/>
            </a:prstGeom>
            <a:noFill/>
            <a:ln w="9525" cap="flat" cmpd="sng" algn="ctr">
              <a:solidFill>
                <a:schemeClr val="bg1">
                  <a:lumMod val="7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sng" strike="noStrike" kern="0" cap="none" spc="0" normalizeH="0" baseline="0" noProof="0" dirty="0">
                  <a:ln>
                    <a:noFill/>
                  </a:ln>
                  <a:solidFill>
                    <a:prstClr val="black"/>
                  </a:solidFill>
                  <a:effectLst/>
                  <a:uLnTx/>
                  <a:uFillTx/>
                  <a:latin typeface="Arial"/>
                  <a:ea typeface="微软雅黑"/>
                  <a:cs typeface="+mn-cs"/>
                </a:rPr>
                <a:t>Cohort 2e </a:t>
              </a:r>
              <a:r>
                <a:rPr kumimoji="0" lang="en-US" altLang="zh-CN" sz="1200" b="0" i="0" u="none" strike="noStrike" kern="0" cap="none" spc="0" normalizeH="0" baseline="0" noProof="0" dirty="0">
                  <a:ln>
                    <a:noFill/>
                  </a:ln>
                  <a:solidFill>
                    <a:prstClr val="black"/>
                  </a:solidFill>
                  <a:effectLst/>
                  <a:uLnTx/>
                  <a:uFillTx/>
                  <a:latin typeface="Arial"/>
                  <a:ea typeface="微软雅黑"/>
                  <a:cs typeface="+mn-cs"/>
                </a:rPr>
                <a:t>NSCLC with activating HER2 mutation (N=15-30)</a:t>
              </a:r>
            </a:p>
          </p:txBody>
        </p:sp>
        <p:sp>
          <p:nvSpPr>
            <p:cNvPr id="77" name="Rectangle: Rounded Corners 52">
              <a:extLst>
                <a:ext uri="{FF2B5EF4-FFF2-40B4-BE49-F238E27FC236}">
                  <a16:creationId xmlns:a16="http://schemas.microsoft.com/office/drawing/2014/main" id="{773018BA-E4D2-4704-AFAB-3CF6AE6E095B}"/>
                </a:ext>
              </a:extLst>
            </p:cNvPr>
            <p:cNvSpPr/>
            <p:nvPr/>
          </p:nvSpPr>
          <p:spPr>
            <a:xfrm>
              <a:off x="4385098" y="5456067"/>
              <a:ext cx="4968000" cy="396000"/>
            </a:xfrm>
            <a:prstGeom prst="rect">
              <a:avLst/>
            </a:prstGeom>
            <a:noFill/>
            <a:ln w="9525" cap="flat" cmpd="sng" algn="ctr">
              <a:solidFill>
                <a:schemeClr val="bg1">
                  <a:lumMod val="7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sng" strike="noStrike" kern="0" cap="none" spc="0" normalizeH="0" baseline="0" noProof="0" dirty="0">
                  <a:ln>
                    <a:noFill/>
                  </a:ln>
                  <a:solidFill>
                    <a:prstClr val="black"/>
                  </a:solidFill>
                  <a:effectLst/>
                  <a:uLnTx/>
                  <a:uFillTx/>
                  <a:latin typeface="Arial"/>
                  <a:ea typeface="微软雅黑"/>
                  <a:cs typeface="+mn-cs"/>
                </a:rPr>
                <a:t>Cohort 2f </a:t>
              </a:r>
              <a:r>
                <a:rPr kumimoji="0" lang="en-US" altLang="zh-CN" sz="1200" b="0" i="0" u="none" strike="noStrike" kern="0" cap="none" spc="0" normalizeH="0" baseline="0" noProof="0" dirty="0">
                  <a:ln>
                    <a:noFill/>
                  </a:ln>
                  <a:solidFill>
                    <a:prstClr val="black"/>
                  </a:solidFill>
                  <a:effectLst/>
                  <a:uLnTx/>
                  <a:uFillTx/>
                  <a:latin typeface="Arial"/>
                  <a:ea typeface="微软雅黑"/>
                  <a:cs typeface="+mn-cs"/>
                </a:rPr>
                <a:t>HER2+ or HR+/HER2-low BC with treatment failure of trastuzumab </a:t>
              </a:r>
              <a:r>
                <a:rPr kumimoji="0" lang="en-US" altLang="zh-CN" sz="1200" b="0" i="0" u="none" strike="noStrike" kern="0" cap="none" spc="0" normalizeH="0" baseline="0" noProof="0" dirty="0" err="1">
                  <a:ln>
                    <a:noFill/>
                  </a:ln>
                  <a:solidFill>
                    <a:prstClr val="black"/>
                  </a:solidFill>
                  <a:effectLst/>
                  <a:uLnTx/>
                  <a:uFillTx/>
                  <a:latin typeface="Arial"/>
                  <a:ea typeface="微软雅黑"/>
                  <a:cs typeface="+mn-cs"/>
                </a:rPr>
                <a:t>deruxtecan</a:t>
              </a:r>
              <a:r>
                <a:rPr kumimoji="0" lang="en-US" altLang="zh-CN" sz="1200" b="0" i="0" u="none" strike="noStrike" kern="0" cap="none" spc="0" normalizeH="0" baseline="0" noProof="0" dirty="0">
                  <a:ln>
                    <a:noFill/>
                  </a:ln>
                  <a:solidFill>
                    <a:prstClr val="black"/>
                  </a:solidFill>
                  <a:effectLst/>
                  <a:uLnTx/>
                  <a:uFillTx/>
                  <a:latin typeface="Arial"/>
                  <a:ea typeface="微软雅黑"/>
                  <a:cs typeface="+mn-cs"/>
                </a:rPr>
                <a:t> (N=10, HER2+ BC; N=10, HR+/HER2-low BC)</a:t>
              </a:r>
            </a:p>
          </p:txBody>
        </p:sp>
      </p:grpSp>
      <p:pic>
        <p:nvPicPr>
          <p:cNvPr id="50" name="图形 49">
            <a:extLst>
              <a:ext uri="{FF2B5EF4-FFF2-40B4-BE49-F238E27FC236}">
                <a16:creationId xmlns:a16="http://schemas.microsoft.com/office/drawing/2014/main" id="{3C4E5D99-00A9-41A6-92F3-E204CD025344}"/>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6689" y="6260593"/>
            <a:ext cx="2638917" cy="487185"/>
          </a:xfrm>
          <a:prstGeom prst="rect">
            <a:avLst/>
          </a:prstGeom>
        </p:spPr>
      </p:pic>
      <p:sp>
        <p:nvSpPr>
          <p:cNvPr id="48" name="Rectangle: Rounded Corners 52">
            <a:extLst>
              <a:ext uri="{FF2B5EF4-FFF2-40B4-BE49-F238E27FC236}">
                <a16:creationId xmlns:a16="http://schemas.microsoft.com/office/drawing/2014/main" id="{21608EFC-16CE-4C7B-B95F-66BB66E16A09}"/>
              </a:ext>
            </a:extLst>
          </p:cNvPr>
          <p:cNvSpPr/>
          <p:nvPr/>
        </p:nvSpPr>
        <p:spPr>
          <a:xfrm>
            <a:off x="4385096" y="3623426"/>
            <a:ext cx="4967995" cy="612000"/>
          </a:xfrm>
          <a:prstGeom prst="rect">
            <a:avLst/>
          </a:prstGeom>
          <a:solidFill>
            <a:srgbClr val="BE1B39"/>
          </a:solidFill>
          <a:ln w="9525" cap="flat" cmpd="sng" algn="ctr">
            <a:solidFill>
              <a:schemeClr val="bg1">
                <a:lumMod val="75000"/>
              </a:schemeClr>
            </a:solidFill>
            <a:prstDash val="solid"/>
            <a:miter lim="800000"/>
          </a:ln>
          <a:effectLst/>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200" b="1" i="0" u="sng" strike="noStrike" kern="0" cap="none" spc="0" normalizeH="0" baseline="0" noProof="0" dirty="0">
                <a:ln>
                  <a:noFill/>
                </a:ln>
                <a:solidFill>
                  <a:prstClr val="white"/>
                </a:solidFill>
                <a:effectLst/>
                <a:uLnTx/>
                <a:uFillTx/>
                <a:latin typeface="Arial"/>
                <a:ea typeface="微软雅黑"/>
                <a:cs typeface="+mn-cs"/>
              </a:rPr>
              <a:t>Cohort 2b </a:t>
            </a:r>
            <a:r>
              <a:rPr kumimoji="0" lang="en-US" altLang="zh-CN" sz="1200" b="0" i="0" u="none" strike="noStrike" kern="0" cap="none" spc="0" normalizeH="0" baseline="0" noProof="0" dirty="0">
                <a:ln>
                  <a:noFill/>
                </a:ln>
                <a:solidFill>
                  <a:prstClr val="white"/>
                </a:solidFill>
                <a:effectLst/>
                <a:uLnTx/>
                <a:uFillTx/>
                <a:latin typeface="Arial"/>
                <a:ea typeface="微软雅黑"/>
                <a:cs typeface="+mn-cs"/>
              </a:rPr>
              <a:t>Both HER2 overexpression and HER2 low (IHC3+,2+,1+ or ISH positive) endometrial carcinoma, including UC and USC (N=30-60)</a:t>
            </a:r>
          </a:p>
        </p:txBody>
      </p:sp>
      <p:sp>
        <p:nvSpPr>
          <p:cNvPr id="41" name="Rectangle: Rounded Corners 25">
            <a:extLst>
              <a:ext uri="{FF2B5EF4-FFF2-40B4-BE49-F238E27FC236}">
                <a16:creationId xmlns:a16="http://schemas.microsoft.com/office/drawing/2014/main" id="{CA7FF254-847E-4102-BDAD-46B738C48F92}"/>
              </a:ext>
            </a:extLst>
          </p:cNvPr>
          <p:cNvSpPr/>
          <p:nvPr/>
        </p:nvSpPr>
        <p:spPr>
          <a:xfrm>
            <a:off x="590101" y="3821045"/>
            <a:ext cx="1447615" cy="334800"/>
          </a:xfrm>
          <a:prstGeom prst="rect">
            <a:avLst/>
          </a:prstGeom>
          <a:solidFill>
            <a:srgbClr val="E18E25"/>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sz="1200" b="1" i="0" u="none" strike="noStrike" kern="0" cap="none" spc="0" normalizeH="0" baseline="0" noProof="0" dirty="0">
                <a:ln>
                  <a:noFill/>
                </a:ln>
                <a:solidFill>
                  <a:prstClr val="white"/>
                </a:solidFill>
                <a:effectLst/>
                <a:uLnTx/>
                <a:uFillTx/>
                <a:latin typeface="Arial"/>
                <a:ea typeface="微软雅黑"/>
                <a:cs typeface="+mn-cs"/>
              </a:rPr>
              <a:t>8.0 mg/kg, n=3-6</a:t>
            </a:r>
          </a:p>
        </p:txBody>
      </p:sp>
      <p:sp>
        <p:nvSpPr>
          <p:cNvPr id="42" name="文本框 41">
            <a:extLst>
              <a:ext uri="{FF2B5EF4-FFF2-40B4-BE49-F238E27FC236}">
                <a16:creationId xmlns:a16="http://schemas.microsoft.com/office/drawing/2014/main" id="{326AFA49-6D79-4C7A-8EDA-B5EC98206184}"/>
              </a:ext>
            </a:extLst>
          </p:cNvPr>
          <p:cNvSpPr txBox="1"/>
          <p:nvPr/>
        </p:nvSpPr>
        <p:spPr>
          <a:xfrm>
            <a:off x="2802491" y="3758843"/>
            <a:ext cx="1141659"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Pct val="120000"/>
              <a:buFontTx/>
              <a:buNone/>
              <a:tabLst/>
              <a:defRPr/>
            </a:pPr>
            <a:r>
              <a:rPr kumimoji="0" lang="en-US" altLang="zh-CN"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(RP2D=8 mg/kg)</a:t>
            </a:r>
            <a:endParaRPr kumimoji="0" lang="zh-CN" altLang="en-US" sz="10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8" name="TextBox 7">
            <a:extLst>
              <a:ext uri="{FF2B5EF4-FFF2-40B4-BE49-F238E27FC236}">
                <a16:creationId xmlns:a16="http://schemas.microsoft.com/office/drawing/2014/main" id="{11424BB8-5E2D-E2F2-4C74-F7BC5B994B89}"/>
              </a:ext>
            </a:extLst>
          </p:cNvPr>
          <p:cNvSpPr txBox="1"/>
          <p:nvPr/>
        </p:nvSpPr>
        <p:spPr>
          <a:xfrm>
            <a:off x="9057809" y="5983594"/>
            <a:ext cx="30059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Moore K, et al. ESGO 2023;Abstract 430.</a:t>
            </a:r>
          </a:p>
        </p:txBody>
      </p:sp>
    </p:spTree>
    <p:extLst>
      <p:ext uri="{BB962C8B-B14F-4D97-AF65-F5344CB8AC3E}">
        <p14:creationId xmlns:p14="http://schemas.microsoft.com/office/powerpoint/2010/main" val="180249240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randombar(horizontal)">
                                      <p:cBhvr>
                                        <p:cTn id="7" dur="500"/>
                                        <p:tgtEl>
                                          <p:spTgt spid="41"/>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4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randombar(horizontal)">
                                      <p:cBhvr>
                                        <p:cTn id="20" dur="500"/>
                                        <p:tgtEl>
                                          <p:spTgt spid="48"/>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P spid="41"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文本框 15">
            <a:extLst>
              <a:ext uri="{FF2B5EF4-FFF2-40B4-BE49-F238E27FC236}">
                <a16:creationId xmlns:a16="http://schemas.microsoft.com/office/drawing/2014/main" id="{C29C2C2A-E22C-44AB-88F4-E490F67D4FE3}"/>
              </a:ext>
            </a:extLst>
          </p:cNvPr>
          <p:cNvSpPr txBox="1"/>
          <p:nvPr/>
        </p:nvSpPr>
        <p:spPr>
          <a:xfrm>
            <a:off x="206394" y="188640"/>
            <a:ext cx="10330520"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56082"/>
                </a:solidFill>
                <a:effectLst/>
                <a:uLnTx/>
                <a:uFillTx/>
                <a:latin typeface="Aptos" panose="02110004020202020204"/>
                <a:ea typeface="+mn-ea"/>
                <a:cs typeface="+mn-cs"/>
              </a:rPr>
              <a:t>Trastuzumab </a:t>
            </a:r>
            <a:r>
              <a:rPr kumimoji="0" lang="en-US" sz="4000" b="1" i="0" u="none" strike="noStrike" kern="1200" cap="none" spc="0" normalizeH="0" baseline="0" noProof="0" dirty="0" err="1">
                <a:ln>
                  <a:noFill/>
                </a:ln>
                <a:solidFill>
                  <a:srgbClr val="156082"/>
                </a:solidFill>
                <a:effectLst/>
                <a:uLnTx/>
                <a:uFillTx/>
                <a:latin typeface="Aptos" panose="02110004020202020204"/>
                <a:ea typeface="+mn-ea"/>
                <a:cs typeface="+mn-cs"/>
              </a:rPr>
              <a:t>Pamirtecan</a:t>
            </a:r>
            <a:r>
              <a:rPr kumimoji="0" lang="en-US" sz="4000" b="1" i="0" u="none" strike="noStrike" kern="1200" cap="none" spc="0" normalizeH="0" baseline="0" noProof="0" dirty="0">
                <a:ln>
                  <a:noFill/>
                </a:ln>
                <a:solidFill>
                  <a:srgbClr val="156082"/>
                </a:solidFill>
                <a:effectLst/>
                <a:uLnTx/>
                <a:uFillTx/>
                <a:latin typeface="Aptos" panose="02110004020202020204"/>
                <a:ea typeface="+mn-ea"/>
                <a:cs typeface="+mn-cs"/>
              </a:rPr>
              <a:t> - </a:t>
            </a:r>
            <a:r>
              <a:rPr kumimoji="0" lang="en-US" altLang="zh-CN" sz="4000" b="1" i="0" u="none" strike="noStrike" kern="1200" cap="none" spc="0" normalizeH="0" baseline="0" noProof="0" dirty="0">
                <a:ln>
                  <a:noFill/>
                </a:ln>
                <a:solidFill>
                  <a:srgbClr val="156082"/>
                </a:solidFill>
                <a:effectLst/>
                <a:uLnTx/>
                <a:uFillTx/>
                <a:latin typeface="Aptos Display" panose="02110004020202020204"/>
                <a:ea typeface="等线" panose="02010600030101010101" pitchFamily="2" charset="-122"/>
                <a:cs typeface="Arial" panose="020B0604020202020204" pitchFamily="34" charset="0"/>
              </a:rPr>
              <a:t>Antitumor Activity</a:t>
            </a:r>
          </a:p>
        </p:txBody>
      </p:sp>
      <p:graphicFrame>
        <p:nvGraphicFramePr>
          <p:cNvPr id="17" name="表格 2">
            <a:extLst>
              <a:ext uri="{FF2B5EF4-FFF2-40B4-BE49-F238E27FC236}">
                <a16:creationId xmlns:a16="http://schemas.microsoft.com/office/drawing/2014/main" id="{E3F84009-2E9B-4858-886A-740C72E3C326}"/>
              </a:ext>
            </a:extLst>
          </p:cNvPr>
          <p:cNvGraphicFramePr>
            <a:graphicFrameLocks noGrp="1"/>
          </p:cNvGraphicFramePr>
          <p:nvPr/>
        </p:nvGraphicFramePr>
        <p:xfrm>
          <a:off x="335360" y="896526"/>
          <a:ext cx="8178735" cy="5154093"/>
        </p:xfrm>
        <a:graphic>
          <a:graphicData uri="http://schemas.openxmlformats.org/drawingml/2006/table">
            <a:tbl>
              <a:tblPr firstRow="1" bandRow="1">
                <a:tableStyleId>{5C22544A-7EE6-4342-B048-85BDC9FD1C3A}</a:tableStyleId>
              </a:tblPr>
              <a:tblGrid>
                <a:gridCol w="2992115">
                  <a:extLst>
                    <a:ext uri="{9D8B030D-6E8A-4147-A177-3AD203B41FA5}">
                      <a16:colId xmlns:a16="http://schemas.microsoft.com/office/drawing/2014/main" val="2378075377"/>
                    </a:ext>
                  </a:extLst>
                </a:gridCol>
                <a:gridCol w="1037324">
                  <a:extLst>
                    <a:ext uri="{9D8B030D-6E8A-4147-A177-3AD203B41FA5}">
                      <a16:colId xmlns:a16="http://schemas.microsoft.com/office/drawing/2014/main" val="2154622878"/>
                    </a:ext>
                  </a:extLst>
                </a:gridCol>
                <a:gridCol w="1037324">
                  <a:extLst>
                    <a:ext uri="{9D8B030D-6E8A-4147-A177-3AD203B41FA5}">
                      <a16:colId xmlns:a16="http://schemas.microsoft.com/office/drawing/2014/main" val="2790528164"/>
                    </a:ext>
                  </a:extLst>
                </a:gridCol>
                <a:gridCol w="1037324">
                  <a:extLst>
                    <a:ext uri="{9D8B030D-6E8A-4147-A177-3AD203B41FA5}">
                      <a16:colId xmlns:a16="http://schemas.microsoft.com/office/drawing/2014/main" val="2356104974"/>
                    </a:ext>
                  </a:extLst>
                </a:gridCol>
                <a:gridCol w="1037324">
                  <a:extLst>
                    <a:ext uri="{9D8B030D-6E8A-4147-A177-3AD203B41FA5}">
                      <a16:colId xmlns:a16="http://schemas.microsoft.com/office/drawing/2014/main" val="809331614"/>
                    </a:ext>
                  </a:extLst>
                </a:gridCol>
                <a:gridCol w="1037324">
                  <a:extLst>
                    <a:ext uri="{9D8B030D-6E8A-4147-A177-3AD203B41FA5}">
                      <a16:colId xmlns:a16="http://schemas.microsoft.com/office/drawing/2014/main" val="2695801122"/>
                    </a:ext>
                  </a:extLst>
                </a:gridCol>
              </a:tblGrid>
              <a:tr h="524389">
                <a:tc rowSpan="2">
                  <a:txBody>
                    <a:bodyPr/>
                    <a:lstStyle/>
                    <a:p>
                      <a:pPr>
                        <a:lnSpc>
                          <a:spcPts val="1500"/>
                        </a:lnSpc>
                        <a:spcBef>
                          <a:spcPts val="0"/>
                        </a:spcBef>
                        <a:spcAft>
                          <a:spcPts val="0"/>
                        </a:spcAft>
                      </a:pPr>
                      <a:r>
                        <a:rPr lang="en-US" altLang="zh-CN" sz="1400" dirty="0">
                          <a:solidFill>
                            <a:schemeClr val="bg1"/>
                          </a:solidFill>
                          <a:latin typeface="Arial" panose="020B0604020202020204" pitchFamily="34" charset="0"/>
                          <a:cs typeface="Arial" panose="020B0604020202020204" pitchFamily="34" charset="0"/>
                        </a:rPr>
                        <a:t>Response </a:t>
                      </a:r>
                      <a:r>
                        <a:rPr lang="en-US" altLang="zh-CN" sz="1400" baseline="30000" dirty="0">
                          <a:solidFill>
                            <a:schemeClr val="bg1"/>
                          </a:solidFill>
                          <a:latin typeface="Arial" panose="020B0604020202020204" pitchFamily="34" charset="0"/>
                          <a:cs typeface="Arial" panose="020B0604020202020204" pitchFamily="34" charset="0"/>
                        </a:rPr>
                        <a:t>a </a:t>
                      </a:r>
                      <a:endParaRPr lang="zh-CN" altLang="en-US" sz="1400" baseline="300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1">
                        <a:lumMod val="50000"/>
                        <a:lumOff val="50000"/>
                      </a:schemeClr>
                    </a:solidFill>
                  </a:tcPr>
                </a:tc>
                <a:tc gridSpan="2">
                  <a:txBody>
                    <a:bodyPr/>
                    <a:lstStyle/>
                    <a:p>
                      <a:pPr algn="ctr">
                        <a:lnSpc>
                          <a:spcPts val="1500"/>
                        </a:lnSpc>
                        <a:spcBef>
                          <a:spcPts val="0"/>
                        </a:spcBef>
                        <a:spcAft>
                          <a:spcPts val="0"/>
                        </a:spcAft>
                      </a:pPr>
                      <a:r>
                        <a:rPr lang="en-US" altLang="zh-CN" sz="1400" dirty="0">
                          <a:solidFill>
                            <a:schemeClr val="bg1"/>
                          </a:solidFill>
                          <a:latin typeface="Arial" panose="020B0604020202020204" pitchFamily="34" charset="0"/>
                          <a:cs typeface="Arial" panose="020B0604020202020204" pitchFamily="34" charset="0"/>
                        </a:rPr>
                        <a:t>Dose </a:t>
                      </a:r>
                    </a:p>
                    <a:p>
                      <a:pPr algn="ctr">
                        <a:lnSpc>
                          <a:spcPts val="1500"/>
                        </a:lnSpc>
                        <a:spcBef>
                          <a:spcPts val="0"/>
                        </a:spcBef>
                        <a:spcAft>
                          <a:spcPts val="0"/>
                        </a:spcAft>
                      </a:pPr>
                      <a:r>
                        <a:rPr lang="en-US" altLang="zh-CN" sz="1400" dirty="0">
                          <a:solidFill>
                            <a:schemeClr val="bg1"/>
                          </a:solidFill>
                          <a:latin typeface="Arial" panose="020B0604020202020204" pitchFamily="34" charset="0"/>
                          <a:cs typeface="Arial" panose="020B0604020202020204" pitchFamily="34" charset="0"/>
                        </a:rPr>
                        <a:t>Escalation</a:t>
                      </a:r>
                      <a:endParaRPr lang="zh-CN" altLang="en-US" sz="14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77328"/>
                    </a:solidFill>
                  </a:tcPr>
                </a:tc>
                <a:tc hMerge="1">
                  <a:txBody>
                    <a:bodyPr/>
                    <a:lstStyle/>
                    <a:p>
                      <a:pPr algn="ctr">
                        <a:lnSpc>
                          <a:spcPts val="1500"/>
                        </a:lnSpc>
                        <a:spcBef>
                          <a:spcPts val="0"/>
                        </a:spcBef>
                        <a:spcAft>
                          <a:spcPts val="0"/>
                        </a:spcAft>
                      </a:pPr>
                      <a:endParaRPr lang="zh-CN" altLang="en-US" sz="1400" dirty="0">
                        <a:solidFill>
                          <a:schemeClr val="bg1"/>
                        </a:solidFill>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rgbClr val="D77328"/>
                    </a:solidFill>
                  </a:tcPr>
                </a:tc>
                <a:tc>
                  <a:txBody>
                    <a:bodyPr/>
                    <a:lstStyle/>
                    <a:p>
                      <a:pPr algn="ctr">
                        <a:lnSpc>
                          <a:spcPts val="1500"/>
                        </a:lnSpc>
                        <a:spcBef>
                          <a:spcPts val="0"/>
                        </a:spcBef>
                        <a:spcAft>
                          <a:spcPts val="0"/>
                        </a:spcAft>
                      </a:pPr>
                      <a:r>
                        <a:rPr lang="en-US" altLang="zh-CN" sz="1400" b="1" dirty="0">
                          <a:solidFill>
                            <a:schemeClr val="bg1"/>
                          </a:solidFill>
                          <a:effectLst/>
                          <a:latin typeface="Arial" panose="020B0604020202020204" pitchFamily="34" charset="0"/>
                          <a:ea typeface="等线" panose="02010600030101010101" pitchFamily="2" charset="-122"/>
                          <a:cs typeface="Arial" panose="020B0604020202020204" pitchFamily="34" charset="0"/>
                        </a:rPr>
                        <a:t>Dose Expansion</a:t>
                      </a:r>
                      <a:endParaRPr lang="zh-CN" altLang="en-US" sz="14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77328"/>
                    </a:solidFill>
                  </a:tcPr>
                </a:tc>
                <a:tc rowSpan="2">
                  <a:txBody>
                    <a:bodyPr/>
                    <a:lstStyle/>
                    <a:p>
                      <a:pPr algn="ctr">
                        <a:lnSpc>
                          <a:spcPts val="1500"/>
                        </a:lnSpc>
                        <a:spcBef>
                          <a:spcPts val="0"/>
                        </a:spcBef>
                        <a:spcAft>
                          <a:spcPts val="0"/>
                        </a:spcAft>
                      </a:pPr>
                      <a:r>
                        <a:rPr lang="en-US" altLang="zh-CN" sz="1400" dirty="0">
                          <a:solidFill>
                            <a:schemeClr val="bg1"/>
                          </a:solidFill>
                          <a:latin typeface="Arial" panose="020B0604020202020204" pitchFamily="34" charset="0"/>
                          <a:cs typeface="Arial" panose="020B0604020202020204" pitchFamily="34" charset="0"/>
                        </a:rPr>
                        <a:t>Pooled </a:t>
                      </a:r>
                    </a:p>
                    <a:p>
                      <a:pPr algn="ctr">
                        <a:lnSpc>
                          <a:spcPts val="1500"/>
                        </a:lnSpc>
                        <a:spcBef>
                          <a:spcPts val="0"/>
                        </a:spcBef>
                        <a:spcAft>
                          <a:spcPts val="0"/>
                        </a:spcAft>
                      </a:pPr>
                      <a:r>
                        <a:rPr lang="en-US" altLang="zh-CN" sz="1400" dirty="0">
                          <a:solidFill>
                            <a:schemeClr val="bg1"/>
                          </a:solidFill>
                          <a:latin typeface="Arial" panose="020B0604020202020204" pitchFamily="34" charset="0"/>
                          <a:cs typeface="Arial" panose="020B0604020202020204" pitchFamily="34" charset="0"/>
                        </a:rPr>
                        <a:t>8 mg/kg</a:t>
                      </a:r>
                    </a:p>
                    <a:p>
                      <a:pPr algn="ctr">
                        <a:lnSpc>
                          <a:spcPts val="1500"/>
                        </a:lnSpc>
                        <a:spcBef>
                          <a:spcPts val="0"/>
                        </a:spcBef>
                        <a:spcAft>
                          <a:spcPts val="0"/>
                        </a:spcAft>
                      </a:pPr>
                      <a:r>
                        <a:rPr lang="en-US" altLang="zh-CN" sz="1400" dirty="0">
                          <a:solidFill>
                            <a:schemeClr val="bg1"/>
                          </a:solidFill>
                          <a:latin typeface="Arial" panose="020B0604020202020204" pitchFamily="34" charset="0"/>
                          <a:cs typeface="Arial" panose="020B0604020202020204" pitchFamily="34" charset="0"/>
                        </a:rPr>
                        <a:t>(n=13)</a:t>
                      </a:r>
                      <a:endParaRPr lang="zh-CN" altLang="en-US" sz="14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E1B39"/>
                    </a:solidFill>
                  </a:tcPr>
                </a:tc>
                <a:tc rowSpan="2">
                  <a:txBody>
                    <a:bodyPr/>
                    <a:lstStyle/>
                    <a:p>
                      <a:pPr algn="ctr">
                        <a:lnSpc>
                          <a:spcPts val="1500"/>
                        </a:lnSpc>
                        <a:spcBef>
                          <a:spcPts val="0"/>
                        </a:spcBef>
                        <a:spcAft>
                          <a:spcPts val="0"/>
                        </a:spcAft>
                      </a:pPr>
                      <a:r>
                        <a:rPr lang="en-US" sz="1400" b="1" dirty="0">
                          <a:solidFill>
                            <a:schemeClr val="bg1"/>
                          </a:solidFill>
                          <a:effectLst/>
                          <a:latin typeface="Arial" panose="020B0604020202020204" pitchFamily="34" charset="0"/>
                          <a:ea typeface="等线" panose="02010600030101010101" pitchFamily="2" charset="-122"/>
                          <a:cs typeface="Arial" panose="020B0604020202020204" pitchFamily="34" charset="0"/>
                        </a:rPr>
                        <a:t>Total </a:t>
                      </a:r>
                      <a:br>
                        <a:rPr lang="en-US" sz="1400" b="1" dirty="0">
                          <a:solidFill>
                            <a:schemeClr val="bg1"/>
                          </a:solidFill>
                          <a:effectLst/>
                          <a:latin typeface="Arial" panose="020B0604020202020204" pitchFamily="34" charset="0"/>
                          <a:ea typeface="等线" panose="02010600030101010101" pitchFamily="2" charset="-122"/>
                          <a:cs typeface="Arial" panose="020B0604020202020204" pitchFamily="34" charset="0"/>
                        </a:rPr>
                      </a:br>
                      <a:r>
                        <a:rPr lang="en-US" sz="1400" b="1" dirty="0">
                          <a:solidFill>
                            <a:schemeClr val="bg1"/>
                          </a:solidFill>
                          <a:effectLst/>
                          <a:latin typeface="Arial" panose="020B0604020202020204" pitchFamily="34" charset="0"/>
                          <a:ea typeface="等线" panose="02010600030101010101" pitchFamily="2" charset="-122"/>
                          <a:cs typeface="Arial" panose="020B0604020202020204" pitchFamily="34" charset="0"/>
                        </a:rPr>
                        <a:t>(n=17)</a:t>
                      </a:r>
                      <a:r>
                        <a:rPr lang="en-US" altLang="zh-CN" sz="1400" b="1" baseline="30000" dirty="0">
                          <a:solidFill>
                            <a:schemeClr val="bg1"/>
                          </a:solidFill>
                          <a:effectLst/>
                          <a:latin typeface="Arial" panose="020B0604020202020204" pitchFamily="34" charset="0"/>
                          <a:ea typeface="+mn-ea"/>
                          <a:cs typeface="Arial" panose="020B0604020202020204" pitchFamily="34" charset="0"/>
                        </a:rPr>
                        <a:t> b</a:t>
                      </a:r>
                      <a:endParaRPr lang="zh-CN" altLang="en-US" sz="1400" dirty="0">
                        <a:solidFill>
                          <a:schemeClr val="bg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BE1B39"/>
                    </a:solidFill>
                  </a:tcPr>
                </a:tc>
                <a:extLst>
                  <a:ext uri="{0D108BD9-81ED-4DB2-BD59-A6C34878D82A}">
                    <a16:rowId xmlns:a16="http://schemas.microsoft.com/office/drawing/2014/main" val="4240554600"/>
                  </a:ext>
                </a:extLst>
              </a:tr>
              <a:tr h="422894">
                <a:tc vMerge="1">
                  <a:txBody>
                    <a:bodyPr/>
                    <a:lstStyle/>
                    <a:p>
                      <a:pPr>
                        <a:lnSpc>
                          <a:spcPts val="1500"/>
                        </a:lnSpc>
                        <a:spcBef>
                          <a:spcPts val="0"/>
                        </a:spcBef>
                        <a:spcAft>
                          <a:spcPts val="0"/>
                        </a:spcAft>
                      </a:pPr>
                      <a:endParaRPr lang="zh-CN" altLang="en-US" sz="1600" dirty="0">
                        <a:latin typeface="+mn-lt"/>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lnSpc>
                          <a:spcPts val="1500"/>
                        </a:lnSpc>
                        <a:spcBef>
                          <a:spcPts val="0"/>
                        </a:spcBef>
                        <a:spcAft>
                          <a:spcPts val="0"/>
                        </a:spcAft>
                      </a:pPr>
                      <a:r>
                        <a:rPr lang="en-US" sz="1400" b="1" dirty="0">
                          <a:solidFill>
                            <a:schemeClr val="bg1"/>
                          </a:solidFill>
                          <a:effectLst/>
                          <a:latin typeface="Arial" panose="020B0604020202020204" pitchFamily="34" charset="0"/>
                          <a:ea typeface="宋体" panose="02010600030101010101" pitchFamily="2" charset="-122"/>
                          <a:cs typeface="Arial" panose="020B0604020202020204" pitchFamily="34" charset="0"/>
                        </a:rPr>
                        <a:t>7 mg/kg </a:t>
                      </a:r>
                    </a:p>
                    <a:p>
                      <a:pPr algn="ctr">
                        <a:lnSpc>
                          <a:spcPts val="1500"/>
                        </a:lnSpc>
                        <a:spcBef>
                          <a:spcPts val="0"/>
                        </a:spcBef>
                        <a:spcAft>
                          <a:spcPts val="0"/>
                        </a:spcAft>
                      </a:pPr>
                      <a:r>
                        <a:rPr lang="en-US" sz="1400" b="1" dirty="0">
                          <a:solidFill>
                            <a:schemeClr val="bg1"/>
                          </a:solidFill>
                          <a:effectLst/>
                          <a:latin typeface="Arial" panose="020B0604020202020204" pitchFamily="34" charset="0"/>
                          <a:ea typeface="宋体" panose="02010600030101010101" pitchFamily="2" charset="-122"/>
                          <a:cs typeface="Arial" panose="020B0604020202020204" pitchFamily="34" charset="0"/>
                        </a:rPr>
                        <a:t>(n=4) </a:t>
                      </a:r>
                      <a:r>
                        <a:rPr lang="en-US" sz="1400" b="1" baseline="30000" dirty="0">
                          <a:solidFill>
                            <a:schemeClr val="bg1"/>
                          </a:solidFill>
                          <a:effectLst/>
                          <a:latin typeface="Arial" panose="020B0604020202020204" pitchFamily="34" charset="0"/>
                          <a:ea typeface="宋体" panose="02010600030101010101" pitchFamily="2" charset="-122"/>
                          <a:cs typeface="Arial" panose="020B0604020202020204" pitchFamily="34" charset="0"/>
                        </a:rPr>
                        <a:t>b</a:t>
                      </a:r>
                      <a:endParaRPr lang="zh-CN" sz="1400" baseline="30000"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77328"/>
                    </a:solidFill>
                  </a:tcPr>
                </a:tc>
                <a:tc>
                  <a:txBody>
                    <a:bodyPr/>
                    <a:lstStyle/>
                    <a:p>
                      <a:pPr algn="ctr">
                        <a:lnSpc>
                          <a:spcPts val="1500"/>
                        </a:lnSpc>
                        <a:spcBef>
                          <a:spcPts val="0"/>
                        </a:spcBef>
                        <a:spcAft>
                          <a:spcPts val="0"/>
                        </a:spcAft>
                      </a:pPr>
                      <a:r>
                        <a:rPr lang="en-US" sz="1400" b="1" dirty="0">
                          <a:solidFill>
                            <a:schemeClr val="bg1"/>
                          </a:solidFill>
                          <a:effectLst/>
                          <a:latin typeface="Arial" panose="020B0604020202020204" pitchFamily="34" charset="0"/>
                          <a:ea typeface="宋体" panose="02010600030101010101" pitchFamily="2" charset="-122"/>
                          <a:cs typeface="Arial" panose="020B0604020202020204" pitchFamily="34" charset="0"/>
                        </a:rPr>
                        <a:t>8 mg/kg </a:t>
                      </a:r>
                    </a:p>
                    <a:p>
                      <a:pPr algn="ctr">
                        <a:lnSpc>
                          <a:spcPts val="1500"/>
                        </a:lnSpc>
                        <a:spcBef>
                          <a:spcPts val="0"/>
                        </a:spcBef>
                        <a:spcAft>
                          <a:spcPts val="0"/>
                        </a:spcAft>
                      </a:pPr>
                      <a:r>
                        <a:rPr lang="en-US" sz="1400" b="1" dirty="0">
                          <a:solidFill>
                            <a:schemeClr val="bg1"/>
                          </a:solidFill>
                          <a:effectLst/>
                          <a:latin typeface="Arial" panose="020B0604020202020204" pitchFamily="34" charset="0"/>
                          <a:ea typeface="宋体" panose="02010600030101010101" pitchFamily="2" charset="-122"/>
                          <a:cs typeface="Arial" panose="020B0604020202020204" pitchFamily="34" charset="0"/>
                        </a:rPr>
                        <a:t>(n=4)</a:t>
                      </a:r>
                      <a:r>
                        <a:rPr lang="en-US" altLang="zh-CN" sz="1400" b="1" baseline="30000" dirty="0">
                          <a:solidFill>
                            <a:schemeClr val="bg1"/>
                          </a:solidFill>
                          <a:effectLst/>
                          <a:latin typeface="Arial" panose="020B0604020202020204" pitchFamily="34" charset="0"/>
                          <a:ea typeface="+mn-ea"/>
                          <a:cs typeface="Arial" panose="020B0604020202020204" pitchFamily="34" charset="0"/>
                        </a:rPr>
                        <a:t> b</a:t>
                      </a:r>
                      <a:endParaRPr lang="zh-CN" sz="1400"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77328"/>
                    </a:solidFill>
                  </a:tcPr>
                </a:tc>
                <a:tc>
                  <a:txBody>
                    <a:bodyPr/>
                    <a:lstStyle/>
                    <a:p>
                      <a:pPr marL="0" algn="ctr">
                        <a:lnSpc>
                          <a:spcPts val="1500"/>
                        </a:lnSpc>
                        <a:spcBef>
                          <a:spcPts val="0"/>
                        </a:spcBef>
                        <a:spcAft>
                          <a:spcPts val="0"/>
                        </a:spcAft>
                      </a:pPr>
                      <a:r>
                        <a:rPr lang="en-US" sz="1400" b="1" dirty="0">
                          <a:solidFill>
                            <a:schemeClr val="bg1"/>
                          </a:solidFill>
                          <a:effectLst/>
                          <a:latin typeface="Arial" panose="020B0604020202020204" pitchFamily="34" charset="0"/>
                          <a:ea typeface="等线" panose="02010600030101010101" pitchFamily="2" charset="-122"/>
                          <a:cs typeface="Arial" panose="020B0604020202020204" pitchFamily="34" charset="0"/>
                        </a:rPr>
                        <a:t>8 mg/kg </a:t>
                      </a:r>
                    </a:p>
                    <a:p>
                      <a:pPr marL="0" algn="ctr">
                        <a:lnSpc>
                          <a:spcPts val="1500"/>
                        </a:lnSpc>
                        <a:spcBef>
                          <a:spcPts val="0"/>
                        </a:spcBef>
                        <a:spcAft>
                          <a:spcPts val="0"/>
                        </a:spcAft>
                      </a:pPr>
                      <a:r>
                        <a:rPr lang="en-US" sz="1400" b="1" dirty="0">
                          <a:solidFill>
                            <a:schemeClr val="bg1"/>
                          </a:solidFill>
                          <a:effectLst/>
                          <a:latin typeface="Arial" panose="020B0604020202020204" pitchFamily="34" charset="0"/>
                          <a:ea typeface="等线" panose="02010600030101010101" pitchFamily="2" charset="-122"/>
                          <a:cs typeface="Arial" panose="020B0604020202020204" pitchFamily="34" charset="0"/>
                        </a:rPr>
                        <a:t>(n=9)</a:t>
                      </a:r>
                      <a:r>
                        <a:rPr lang="en-US" altLang="zh-CN" sz="1400" b="1" baseline="30000" dirty="0">
                          <a:solidFill>
                            <a:schemeClr val="bg1"/>
                          </a:solidFill>
                          <a:effectLst/>
                          <a:latin typeface="Arial" panose="020B0604020202020204" pitchFamily="34" charset="0"/>
                          <a:ea typeface="+mn-ea"/>
                          <a:cs typeface="Arial" panose="020B0604020202020204" pitchFamily="34" charset="0"/>
                        </a:rPr>
                        <a:t> b</a:t>
                      </a:r>
                      <a:endParaRPr lang="zh-CN" sz="1400"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D77328"/>
                    </a:solidFill>
                  </a:tcPr>
                </a:tc>
                <a:tc vMerge="1">
                  <a:txBody>
                    <a:bodyPr/>
                    <a:lstStyle/>
                    <a:p>
                      <a:endParaRPr lang="zh-CN" altLang="en-US"/>
                    </a:p>
                  </a:txBody>
                  <a:tcPr/>
                </a:tc>
                <a:tc vMerge="1">
                  <a:txBody>
                    <a:bodyPr/>
                    <a:lstStyle/>
                    <a:p>
                      <a:pPr marL="0" algn="ctr">
                        <a:lnSpc>
                          <a:spcPts val="1500"/>
                        </a:lnSpc>
                        <a:spcBef>
                          <a:spcPts val="0"/>
                        </a:spcBef>
                        <a:spcAft>
                          <a:spcPts val="0"/>
                        </a:spcAft>
                      </a:pPr>
                      <a:endParaRPr lang="zh-CN" sz="1400" dirty="0">
                        <a:solidFill>
                          <a:schemeClr val="bg1"/>
                        </a:solidFill>
                        <a:effectLst/>
                        <a:latin typeface="Arial" panose="020B0604020202020204" pitchFamily="34" charset="0"/>
                        <a:ea typeface="宋体" panose="02010600030101010101" pitchFamily="2" charset="-122"/>
                        <a:cs typeface="Arial" panose="020B060402020202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77328"/>
                    </a:solidFill>
                  </a:tcPr>
                </a:tc>
                <a:extLst>
                  <a:ext uri="{0D108BD9-81ED-4DB2-BD59-A6C34878D82A}">
                    <a16:rowId xmlns:a16="http://schemas.microsoft.com/office/drawing/2014/main" val="4239602614"/>
                  </a:ext>
                </a:extLst>
              </a:tr>
              <a:tr h="312943">
                <a:tc gridSpan="6">
                  <a:txBody>
                    <a:bodyPr/>
                    <a:lstStyle/>
                    <a:p>
                      <a:pPr>
                        <a:lnSpc>
                          <a:spcPts val="1500"/>
                        </a:lnSpc>
                        <a:spcBef>
                          <a:spcPts val="0"/>
                        </a:spcBef>
                        <a:spcAft>
                          <a:spcPts val="0"/>
                        </a:spcAft>
                      </a:pPr>
                      <a:r>
                        <a:rPr lang="en-US" altLang="zh-CN" sz="1400" b="1" dirty="0">
                          <a:latin typeface="Arial" panose="020B0604020202020204" pitchFamily="34" charset="0"/>
                          <a:cs typeface="Arial" panose="020B0604020202020204" pitchFamily="34" charset="0"/>
                        </a:rPr>
                        <a:t>Best overall response, n (%)</a:t>
                      </a:r>
                      <a:endParaRPr lang="zh-CN" alt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nSpc>
                          <a:spcPts val="1500"/>
                        </a:lnSpc>
                        <a:spcBef>
                          <a:spcPts val="0"/>
                        </a:spcBef>
                        <a:spcAft>
                          <a:spcPts val="0"/>
                        </a:spcAft>
                      </a:pPr>
                      <a:endParaRPr lang="zh-CN" altLang="en-US" sz="1400" b="1"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nSpc>
                          <a:spcPts val="1500"/>
                        </a:lnSpc>
                        <a:spcBef>
                          <a:spcPts val="0"/>
                        </a:spcBef>
                        <a:spcAft>
                          <a:spcPts val="0"/>
                        </a:spcAft>
                      </a:pPr>
                      <a:endParaRPr lang="zh-CN" altLang="en-US" sz="1400" b="1"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nSpc>
                          <a:spcPts val="1500"/>
                        </a:lnSpc>
                        <a:spcBef>
                          <a:spcPts val="0"/>
                        </a:spcBef>
                        <a:spcAft>
                          <a:spcPts val="0"/>
                        </a:spcAft>
                      </a:pPr>
                      <a:endParaRPr lang="zh-CN" altLang="en-US" sz="1400" b="1"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nSpc>
                          <a:spcPts val="1500"/>
                        </a:lnSpc>
                        <a:spcBef>
                          <a:spcPts val="0"/>
                        </a:spcBef>
                        <a:spcAft>
                          <a:spcPts val="0"/>
                        </a:spcAft>
                      </a:pPr>
                      <a:endParaRPr lang="zh-CN" altLang="en-US" sz="1400" b="1"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nSpc>
                          <a:spcPts val="1500"/>
                        </a:lnSpc>
                        <a:spcBef>
                          <a:spcPts val="0"/>
                        </a:spcBef>
                        <a:spcAft>
                          <a:spcPts val="0"/>
                        </a:spcAft>
                      </a:pPr>
                      <a:endParaRPr lang="zh-CN" altLang="en-US" sz="1400" b="1"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80608319"/>
                  </a:ext>
                </a:extLst>
              </a:tr>
              <a:tr h="312943">
                <a:tc>
                  <a:txBody>
                    <a:bodyPr/>
                    <a:lstStyle/>
                    <a:p>
                      <a:pPr>
                        <a:lnSpc>
                          <a:spcPts val="1500"/>
                        </a:lnSpc>
                        <a:spcBef>
                          <a:spcPts val="0"/>
                        </a:spcBef>
                        <a:spcAft>
                          <a:spcPts val="0"/>
                        </a:spcAft>
                      </a:pPr>
                      <a:r>
                        <a:rPr lang="en-US" altLang="zh-CN" sz="1400" b="0" dirty="0">
                          <a:latin typeface="Arial" panose="020B0604020202020204" pitchFamily="34" charset="0"/>
                          <a:cs typeface="Arial" panose="020B0604020202020204" pitchFamily="34" charset="0"/>
                        </a:rPr>
                        <a:t>    PR</a:t>
                      </a:r>
                      <a:endParaRPr lang="zh-CN" altLang="en-US" sz="14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(100)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(44.4)</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8 (61.5)</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10 (58.8)</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741287616"/>
                  </a:ext>
                </a:extLst>
              </a:tr>
              <a:tr h="312943">
                <a:tc>
                  <a:txBody>
                    <a:bodyPr/>
                    <a:lstStyle/>
                    <a:p>
                      <a:pPr>
                        <a:lnSpc>
                          <a:spcPts val="1500"/>
                        </a:lnSpc>
                        <a:spcBef>
                          <a:spcPts val="0"/>
                        </a:spcBef>
                        <a:spcAft>
                          <a:spcPts val="0"/>
                        </a:spcAft>
                      </a:pPr>
                      <a:r>
                        <a:rPr lang="en-US" altLang="zh-CN" sz="1400" b="0" dirty="0">
                          <a:latin typeface="Arial" panose="020B0604020202020204" pitchFamily="34" charset="0"/>
                          <a:cs typeface="Arial" panose="020B0604020202020204" pitchFamily="34" charset="0"/>
                        </a:rPr>
                        <a:t>    SD</a:t>
                      </a:r>
                      <a:endParaRPr lang="zh-CN" altLang="en-US" sz="14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(44.4)</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(30.8)</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6 (35.3)</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85443870"/>
                  </a:ext>
                </a:extLst>
              </a:tr>
              <a:tr h="312943">
                <a:tc>
                  <a:txBody>
                    <a:bodyPr/>
                    <a:lstStyle/>
                    <a:p>
                      <a:pPr>
                        <a:lnSpc>
                          <a:spcPts val="1500"/>
                        </a:lnSpc>
                        <a:spcBef>
                          <a:spcPts val="0"/>
                        </a:spcBef>
                        <a:spcAft>
                          <a:spcPts val="0"/>
                        </a:spcAft>
                      </a:pPr>
                      <a:r>
                        <a:rPr lang="en-US" altLang="zh-CN" sz="1400" b="0" dirty="0">
                          <a:latin typeface="Arial" panose="020B0604020202020204" pitchFamily="34" charset="0"/>
                          <a:cs typeface="Arial" panose="020B0604020202020204" pitchFamily="34" charset="0"/>
                        </a:rPr>
                        <a:t>    PD</a:t>
                      </a:r>
                      <a:endParaRPr lang="zh-CN" altLang="en-US" sz="14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 (11.1)</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 (7.7)</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 (5.9)</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46360569"/>
                  </a:ext>
                </a:extLst>
              </a:tr>
              <a:tr h="312943">
                <a:tc>
                  <a:txBody>
                    <a:bodyPr/>
                    <a:lstStyle/>
                    <a:p>
                      <a:pPr>
                        <a:lnSpc>
                          <a:spcPts val="1500"/>
                        </a:lnSpc>
                        <a:spcBef>
                          <a:spcPts val="0"/>
                        </a:spcBef>
                        <a:spcAft>
                          <a:spcPts val="0"/>
                        </a:spcAft>
                      </a:pPr>
                      <a:r>
                        <a:rPr lang="en-US" altLang="zh-CN" sz="1400" b="1" dirty="0">
                          <a:latin typeface="Arial" panose="020B0604020202020204" pitchFamily="34" charset="0"/>
                          <a:cs typeface="Arial" panose="020B0604020202020204" pitchFamily="34" charset="0"/>
                        </a:rPr>
                        <a:t>Unconfirmed ORR, n (%)</a:t>
                      </a:r>
                      <a:endParaRPr lang="zh-CN" altLang="en-US" sz="1400" b="1" baseline="30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(100)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(44.4)</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b="1" dirty="0">
                          <a:solidFill>
                            <a:srgbClr val="C00000"/>
                          </a:solidFill>
                          <a:latin typeface="Arial" panose="020B0604020202020204" pitchFamily="34" charset="0"/>
                          <a:cs typeface="Arial" panose="020B0604020202020204" pitchFamily="34" charset="0"/>
                        </a:rPr>
                        <a:t>8 (61.5)</a:t>
                      </a:r>
                      <a:endParaRPr lang="zh-CN" altLang="en-US" sz="1400" b="1" dirty="0">
                        <a:solidFill>
                          <a:srgbClr val="C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b="1" dirty="0">
                          <a:solidFill>
                            <a:srgbClr val="C00000"/>
                          </a:solidFill>
                          <a:latin typeface="Arial" panose="020B0604020202020204" pitchFamily="34" charset="0"/>
                          <a:cs typeface="Arial" panose="020B0604020202020204" pitchFamily="34" charset="0"/>
                        </a:rPr>
                        <a:t>10 (58.8)</a:t>
                      </a:r>
                      <a:endParaRPr lang="zh-CN" altLang="en-US" sz="1400" b="1" dirty="0">
                        <a:solidFill>
                          <a:srgbClr val="C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58239424"/>
                  </a:ext>
                </a:extLst>
              </a:tr>
              <a:tr h="312943">
                <a:tc>
                  <a:txBody>
                    <a:bodyPr/>
                    <a:lstStyle/>
                    <a:p>
                      <a:pPr>
                        <a:lnSpc>
                          <a:spcPts val="1500"/>
                        </a:lnSpc>
                        <a:spcBef>
                          <a:spcPts val="0"/>
                        </a:spcBef>
                        <a:spcAft>
                          <a:spcPts val="0"/>
                        </a:spcAft>
                      </a:pPr>
                      <a:r>
                        <a:rPr lang="en-US" altLang="zh-CN" sz="1400" b="0" dirty="0">
                          <a:latin typeface="Arial" panose="020B0604020202020204" pitchFamily="34" charset="0"/>
                          <a:cs typeface="Arial" panose="020B0604020202020204" pitchFamily="34" charset="0"/>
                        </a:rPr>
                        <a:t>    Confirmed ORR, n (%)</a:t>
                      </a:r>
                      <a:endParaRPr lang="zh-CN" altLang="en-US" sz="14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 (25.0)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3 (75.0)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3 (23.1)</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(23.5)</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17634751"/>
                  </a:ext>
                </a:extLst>
              </a:tr>
              <a:tr h="312943">
                <a:tc>
                  <a:txBody>
                    <a:bodyPr/>
                    <a:lstStyle/>
                    <a:p>
                      <a:pPr>
                        <a:lnSpc>
                          <a:spcPts val="1500"/>
                        </a:lnSpc>
                        <a:spcBef>
                          <a:spcPts val="0"/>
                        </a:spcBef>
                        <a:spcAft>
                          <a:spcPts val="0"/>
                        </a:spcAft>
                      </a:pPr>
                      <a:r>
                        <a:rPr lang="en-US" altLang="zh-CN" sz="1400" b="0" dirty="0">
                          <a:latin typeface="Arial" panose="020B0604020202020204" pitchFamily="34" charset="0"/>
                          <a:cs typeface="Arial" panose="020B0604020202020204" pitchFamily="34" charset="0"/>
                        </a:rPr>
                        <a:t>    Pending confirmation ORR, n (%)</a:t>
                      </a:r>
                      <a:endParaRPr lang="zh-CN" altLang="en-US" sz="14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 (25.0)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 (25.0)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(44.4)</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5 (38.5)</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6 (35.3)</a:t>
                      </a:r>
                      <a:r>
                        <a:rPr lang="en-US" altLang="zh-CN" sz="1400" baseline="30000" dirty="0">
                          <a:solidFill>
                            <a:schemeClr val="tx1"/>
                          </a:solidFill>
                          <a:latin typeface="Arial" panose="020B0604020202020204" pitchFamily="34" charset="0"/>
                          <a:cs typeface="Arial" panose="020B0604020202020204" pitchFamily="34" charset="0"/>
                        </a:rPr>
                        <a:t> *</a:t>
                      </a:r>
                      <a:endParaRPr lang="zh-CN" altLang="en-US" sz="1400" dirty="0">
                        <a:solidFill>
                          <a:schemeClr val="tx1"/>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569544548"/>
                  </a:ext>
                </a:extLst>
              </a:tr>
              <a:tr h="312943">
                <a:tc gridSpan="6">
                  <a:txBody>
                    <a:bodyPr/>
                    <a:lstStyle/>
                    <a:p>
                      <a:pPr>
                        <a:lnSpc>
                          <a:spcPts val="1500"/>
                        </a:lnSpc>
                        <a:spcBef>
                          <a:spcPts val="0"/>
                        </a:spcBef>
                        <a:spcAft>
                          <a:spcPts val="0"/>
                        </a:spcAft>
                      </a:pPr>
                      <a:r>
                        <a:rPr lang="en-US" altLang="zh-CN" sz="1400" b="1" dirty="0">
                          <a:latin typeface="Arial" panose="020B0604020202020204" pitchFamily="34" charset="0"/>
                          <a:cs typeface="Arial" panose="020B0604020202020204" pitchFamily="34" charset="0"/>
                        </a:rPr>
                        <a:t>Unconfirmed ORR by histology, n/N (%)</a:t>
                      </a:r>
                      <a:endParaRPr lang="zh-CN" alt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ts val="1500"/>
                        </a:lnSpc>
                        <a:spcBef>
                          <a:spcPts val="0"/>
                        </a:spcBef>
                        <a:spcAft>
                          <a:spcPts val="0"/>
                        </a:spcAft>
                      </a:pP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ts val="1500"/>
                        </a:lnSpc>
                        <a:spcBef>
                          <a:spcPts val="0"/>
                        </a:spcBef>
                        <a:spcAft>
                          <a:spcPts val="0"/>
                        </a:spcAft>
                      </a:pP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ts val="1500"/>
                        </a:lnSpc>
                        <a:spcBef>
                          <a:spcPts val="0"/>
                        </a:spcBef>
                        <a:spcAft>
                          <a:spcPts val="0"/>
                        </a:spcAft>
                      </a:pP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ts val="1500"/>
                        </a:lnSpc>
                        <a:spcBef>
                          <a:spcPts val="0"/>
                        </a:spcBef>
                        <a:spcAft>
                          <a:spcPts val="0"/>
                        </a:spcAft>
                      </a:pP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hMerge="1">
                  <a:txBody>
                    <a:bodyPr/>
                    <a:lstStyle/>
                    <a:p>
                      <a:pPr algn="ctr">
                        <a:lnSpc>
                          <a:spcPts val="1500"/>
                        </a:lnSpc>
                        <a:spcBef>
                          <a:spcPts val="0"/>
                        </a:spcBef>
                        <a:spcAft>
                          <a:spcPts val="0"/>
                        </a:spcAft>
                      </a:pPr>
                      <a:endParaRPr lang="zh-CN" altLang="en-US" sz="1400" dirty="0">
                        <a:latin typeface="Arial" panose="020B0604020202020204" pitchFamily="34" charset="0"/>
                        <a:cs typeface="Arial" panose="020B0604020202020204" pitchFamily="34" charset="0"/>
                      </a:endParaRPr>
                    </a:p>
                  </a:txBody>
                  <a:tcPr anchor="ctr">
                    <a:lnL w="12700" cap="flat" cmpd="sng" algn="ctr">
                      <a:solidFill>
                        <a:schemeClr val="tx1">
                          <a:lumMod val="50000"/>
                          <a:lumOff val="50000"/>
                        </a:schemeClr>
                      </a:solidFill>
                      <a:prstDash val="solid"/>
                      <a:round/>
                      <a:headEnd type="none" w="med" len="med"/>
                      <a:tailEnd type="none" w="med" len="med"/>
                    </a:lnL>
                    <a:lnR w="12700" cap="flat" cmpd="sng" algn="ctr">
                      <a:solidFill>
                        <a:schemeClr val="tx1">
                          <a:lumMod val="50000"/>
                          <a:lumOff val="50000"/>
                        </a:schemeClr>
                      </a:solid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961946016"/>
                  </a:ext>
                </a:extLst>
              </a:tr>
              <a:tr h="312943">
                <a:tc>
                  <a:txBody>
                    <a:bodyPr/>
                    <a:lstStyle/>
                    <a:p>
                      <a:pPr>
                        <a:lnSpc>
                          <a:spcPts val="1500"/>
                        </a:lnSpc>
                        <a:spcBef>
                          <a:spcPts val="0"/>
                        </a:spcBef>
                        <a:spcAft>
                          <a:spcPts val="0"/>
                        </a:spcAft>
                      </a:pPr>
                      <a:r>
                        <a:rPr lang="en-US" altLang="zh-CN" sz="1400" b="0" dirty="0">
                          <a:latin typeface="Arial" panose="020B0604020202020204" pitchFamily="34" charset="0"/>
                          <a:cs typeface="Arial" panose="020B0604020202020204" pitchFamily="34" charset="0"/>
                        </a:rPr>
                        <a:t>    Serous carcinoma</a:t>
                      </a:r>
                      <a:endParaRPr lang="zh-CN" altLang="en-US" sz="14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1/1 (100)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4/4 (100)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2/3 (66.7)</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solidFill>
                            <a:schemeClr val="dk1"/>
                          </a:solidFill>
                          <a:latin typeface="Arial" panose="020B0604020202020204" pitchFamily="34" charset="0"/>
                          <a:ea typeface="+mn-ea"/>
                          <a:cs typeface="Arial" panose="020B0604020202020204" pitchFamily="34" charset="0"/>
                        </a:rPr>
                        <a:t>6/7 (85.7)</a:t>
                      </a:r>
                      <a:endParaRPr lang="zh-CN" altLang="en-US" sz="1400" dirty="0">
                        <a:solidFill>
                          <a:schemeClr val="dk1"/>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b="1" dirty="0">
                          <a:solidFill>
                            <a:srgbClr val="C00000"/>
                          </a:solidFill>
                          <a:latin typeface="Arial" panose="020B0604020202020204" pitchFamily="34" charset="0"/>
                          <a:cs typeface="Arial" panose="020B0604020202020204" pitchFamily="34" charset="0"/>
                        </a:rPr>
                        <a:t>7/8 (87.5)</a:t>
                      </a:r>
                      <a:endParaRPr lang="zh-CN" altLang="en-US" sz="1400" b="1" dirty="0">
                        <a:solidFill>
                          <a:srgbClr val="C00000"/>
                        </a:solidFill>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317279724"/>
                  </a:ext>
                </a:extLst>
              </a:tr>
              <a:tr h="312943">
                <a:tc>
                  <a:txBody>
                    <a:bodyPr/>
                    <a:lstStyle/>
                    <a:p>
                      <a:pPr>
                        <a:lnSpc>
                          <a:spcPts val="1500"/>
                        </a:lnSpc>
                        <a:spcBef>
                          <a:spcPts val="0"/>
                        </a:spcBef>
                        <a:spcAft>
                          <a:spcPts val="0"/>
                        </a:spcAft>
                      </a:pPr>
                      <a:r>
                        <a:rPr lang="en-US" altLang="zh-CN" sz="1400" b="0" dirty="0">
                          <a:latin typeface="Arial" panose="020B0604020202020204" pitchFamily="34" charset="0"/>
                          <a:cs typeface="Arial" panose="020B0604020202020204" pitchFamily="34" charset="0"/>
                        </a:rPr>
                        <a:t>    Adenocarcinoma</a:t>
                      </a:r>
                      <a:endParaRPr lang="zh-CN" altLang="en-US" sz="14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 </a:t>
                      </a:r>
                      <a:r>
                        <a:rPr lang="en-US" altLang="zh-CN" sz="1400" baseline="30000" dirty="0">
                          <a:latin typeface="Arial" panose="020B0604020202020204" pitchFamily="34" charset="0"/>
                          <a:cs typeface="Arial" panose="020B0604020202020204" pitchFamily="34" charset="0"/>
                        </a:rPr>
                        <a:t>c</a:t>
                      </a:r>
                      <a:endParaRPr lang="zh-CN" altLang="en-US" sz="1400" baseline="300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0/1</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0/1</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1/3 (33.3)</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739167217"/>
                  </a:ext>
                </a:extLst>
              </a:tr>
              <a:tr h="312943">
                <a:tc>
                  <a:txBody>
                    <a:bodyPr/>
                    <a:lstStyle/>
                    <a:p>
                      <a:pPr>
                        <a:lnSpc>
                          <a:spcPts val="1500"/>
                        </a:lnSpc>
                        <a:spcBef>
                          <a:spcPts val="0"/>
                        </a:spcBef>
                        <a:spcAft>
                          <a:spcPts val="0"/>
                        </a:spcAft>
                      </a:pPr>
                      <a:r>
                        <a:rPr lang="en-US" altLang="zh-CN" sz="1400" b="0" dirty="0">
                          <a:latin typeface="Arial" panose="020B0604020202020204" pitchFamily="34" charset="0"/>
                          <a:cs typeface="Arial" panose="020B0604020202020204" pitchFamily="34" charset="0"/>
                        </a:rPr>
                        <a:t>    Carcinosarcoma</a:t>
                      </a:r>
                      <a:endParaRPr lang="zh-CN" altLang="en-US" sz="14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 </a:t>
                      </a:r>
                      <a:r>
                        <a:rPr lang="en-US" altLang="zh-CN" sz="1400" baseline="30000" dirty="0">
                          <a:latin typeface="Arial" panose="020B0604020202020204" pitchFamily="34" charset="0"/>
                          <a:cs typeface="Arial" panose="020B0604020202020204" pitchFamily="34" charset="0"/>
                        </a:rPr>
                        <a:t>c</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 </a:t>
                      </a:r>
                      <a:r>
                        <a:rPr lang="en-US" altLang="zh-CN" sz="1400" baseline="30000" dirty="0">
                          <a:latin typeface="Arial" panose="020B0604020202020204" pitchFamily="34" charset="0"/>
                          <a:cs typeface="Arial" panose="020B0604020202020204" pitchFamily="34" charset="0"/>
                        </a:rPr>
                        <a:t>c</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178535403"/>
                  </a:ext>
                </a:extLst>
              </a:tr>
              <a:tr h="312943">
                <a:tc>
                  <a:txBody>
                    <a:bodyPr/>
                    <a:lstStyle/>
                    <a:p>
                      <a:pPr>
                        <a:lnSpc>
                          <a:spcPts val="1500"/>
                        </a:lnSpc>
                        <a:spcBef>
                          <a:spcPts val="0"/>
                        </a:spcBef>
                        <a:spcAft>
                          <a:spcPts val="0"/>
                        </a:spcAft>
                      </a:pPr>
                      <a:r>
                        <a:rPr lang="en-US" altLang="zh-CN" sz="1400" b="0" dirty="0">
                          <a:latin typeface="Arial" panose="020B0604020202020204" pitchFamily="34" charset="0"/>
                          <a:cs typeface="Arial" panose="020B0604020202020204" pitchFamily="34" charset="0"/>
                        </a:rPr>
                        <a:t>    Mixed adenocarcinoma</a:t>
                      </a:r>
                      <a:endParaRPr lang="zh-CN" altLang="en-US" sz="1400" b="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 </a:t>
                      </a:r>
                      <a:r>
                        <a:rPr lang="en-US" altLang="zh-CN" sz="1400" baseline="30000" dirty="0">
                          <a:latin typeface="Arial" panose="020B0604020202020204" pitchFamily="34" charset="0"/>
                          <a:cs typeface="Arial" panose="020B0604020202020204" pitchFamily="34" charset="0"/>
                        </a:rPr>
                        <a:t>c</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 </a:t>
                      </a:r>
                      <a:r>
                        <a:rPr lang="en-US" altLang="zh-CN" sz="1400" baseline="30000" dirty="0">
                          <a:latin typeface="Arial" panose="020B0604020202020204" pitchFamily="34" charset="0"/>
                          <a:cs typeface="Arial" panose="020B0604020202020204" pitchFamily="34" charset="0"/>
                        </a:rPr>
                        <a:t>c</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1/2 (50.0)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062346918"/>
                  </a:ext>
                </a:extLst>
              </a:tr>
              <a:tr h="312943">
                <a:tc>
                  <a:txBody>
                    <a:bodyPr/>
                    <a:lstStyle/>
                    <a:p>
                      <a:pPr>
                        <a:lnSpc>
                          <a:spcPts val="1500"/>
                        </a:lnSpc>
                        <a:spcBef>
                          <a:spcPts val="0"/>
                        </a:spcBef>
                        <a:spcAft>
                          <a:spcPts val="0"/>
                        </a:spcAft>
                      </a:pPr>
                      <a:r>
                        <a:rPr lang="en-US" altLang="zh-CN" sz="1400" b="1" dirty="0">
                          <a:latin typeface="Arial" panose="020B0604020202020204" pitchFamily="34" charset="0"/>
                          <a:cs typeface="Arial" panose="020B0604020202020204" pitchFamily="34" charset="0"/>
                        </a:rPr>
                        <a:t>Unconfirmed DCR, n (%)</a:t>
                      </a:r>
                      <a:endParaRPr lang="zh-CN" altLang="en-US" sz="1400" b="1"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(100)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4 (100)</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8 (88.9)</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lnSpc>
                          <a:spcPts val="1500"/>
                        </a:lnSpc>
                        <a:spcBef>
                          <a:spcPts val="0"/>
                        </a:spcBef>
                        <a:spcAft>
                          <a:spcPts val="0"/>
                        </a:spcAft>
                      </a:pPr>
                      <a:r>
                        <a:rPr lang="en-US" altLang="zh-CN" sz="1400" dirty="0">
                          <a:latin typeface="Arial" panose="020B0604020202020204" pitchFamily="34" charset="0"/>
                          <a:cs typeface="Arial" panose="020B0604020202020204" pitchFamily="34" charset="0"/>
                        </a:rPr>
                        <a:t>12 (92.3)</a:t>
                      </a:r>
                      <a:endParaRPr lang="zh-CN" altLang="en-US" sz="1400" dirty="0">
                        <a:latin typeface="Arial" panose="020B0604020202020204" pitchFamily="34" charset="0"/>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algn="ctr">
                        <a:lnSpc>
                          <a:spcPts val="1500"/>
                        </a:lnSpc>
                        <a:spcBef>
                          <a:spcPts val="0"/>
                        </a:spcBef>
                        <a:spcAft>
                          <a:spcPts val="0"/>
                        </a:spcAft>
                      </a:pPr>
                      <a:r>
                        <a:rPr lang="en-US" altLang="zh-CN" sz="1400" b="1" dirty="0">
                          <a:solidFill>
                            <a:srgbClr val="C00000"/>
                          </a:solidFill>
                          <a:latin typeface="Arial" panose="020B0604020202020204" pitchFamily="34" charset="0"/>
                          <a:ea typeface="+mn-ea"/>
                          <a:cs typeface="Arial" panose="020B0604020202020204" pitchFamily="34" charset="0"/>
                        </a:rPr>
                        <a:t>16 (94.1)</a:t>
                      </a:r>
                      <a:endParaRPr lang="zh-CN" altLang="en-US" sz="1400" b="1" dirty="0">
                        <a:solidFill>
                          <a:srgbClr val="C00000"/>
                        </a:solidFill>
                        <a:latin typeface="Arial" panose="020B0604020202020204" pitchFamily="34" charset="0"/>
                        <a:ea typeface="+mn-ea"/>
                        <a:cs typeface="Arial" panose="020B0604020202020204" pitchFamily="34" charset="0"/>
                      </a:endParaRP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lumMod val="50000"/>
                          <a:lumOff val="50000"/>
                        </a:schemeClr>
                      </a:solidFill>
                      <a:prstDash val="solid"/>
                      <a:round/>
                      <a:headEnd type="none" w="med" len="med"/>
                      <a:tailEnd type="none" w="med" len="med"/>
                    </a:lnT>
                    <a:lnB w="12700" cap="flat" cmpd="sng" algn="ctr">
                      <a:solidFill>
                        <a:schemeClr val="tx1">
                          <a:lumMod val="50000"/>
                          <a:lumOff val="50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55375757"/>
                  </a:ext>
                </a:extLst>
              </a:tr>
            </a:tbl>
          </a:graphicData>
        </a:graphic>
      </p:graphicFrame>
      <p:sp>
        <p:nvSpPr>
          <p:cNvPr id="18" name="文本框 17">
            <a:extLst>
              <a:ext uri="{FF2B5EF4-FFF2-40B4-BE49-F238E27FC236}">
                <a16:creationId xmlns:a16="http://schemas.microsoft.com/office/drawing/2014/main" id="{7E984043-6713-4933-8CE5-E182A6F69CB0}"/>
              </a:ext>
            </a:extLst>
          </p:cNvPr>
          <p:cNvSpPr txBox="1"/>
          <p:nvPr/>
        </p:nvSpPr>
        <p:spPr>
          <a:xfrm>
            <a:off x="206394" y="6129909"/>
            <a:ext cx="9326273"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Data cutoff:</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May 8, 2023.</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Up to now, of these 6 pending confirmation PRs, all were confirmed.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DCR=Disease control rate; ORR=Objective response rate; PD=Progressive disease; PR=Partial response; SD=Stable disease.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900" b="0" i="0" u="none" strike="noStrike" kern="1200" cap="none" spc="0" normalizeH="0" baseline="3000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By investigator. </a:t>
            </a:r>
            <a:r>
              <a:rPr kumimoji="0" lang="en-US" altLang="zh-CN" sz="900" b="0" i="0" u="none" strike="noStrike" kern="1200" cap="none" spc="0" normalizeH="0" baseline="3000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Response-evaluable participants, which includes participants with </a:t>
            </a:r>
            <a:r>
              <a:rPr kumimoji="0" lang="zh-CN" altLang="en-US"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1 postbaseline overall response. </a:t>
            </a:r>
            <a:r>
              <a:rPr kumimoji="0" lang="en-US" altLang="zh-CN" sz="900" b="0" i="0" u="none" strike="noStrike" kern="1200" cap="none" spc="0" normalizeH="0" baseline="3000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a:t>
            </a:r>
            <a:r>
              <a:rPr kumimoji="0" lang="en-US" altLang="zh-CN" sz="9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No efficacy-evaluable participants.</a:t>
            </a:r>
          </a:p>
        </p:txBody>
      </p:sp>
      <p:sp>
        <p:nvSpPr>
          <p:cNvPr id="22" name="文本框 21">
            <a:extLst>
              <a:ext uri="{FF2B5EF4-FFF2-40B4-BE49-F238E27FC236}">
                <a16:creationId xmlns:a16="http://schemas.microsoft.com/office/drawing/2014/main" id="{13FB6FB8-693E-44AC-AF6A-F850ADA9DA7C}"/>
              </a:ext>
            </a:extLst>
          </p:cNvPr>
          <p:cNvSpPr txBox="1"/>
          <p:nvPr/>
        </p:nvSpPr>
        <p:spPr>
          <a:xfrm>
            <a:off x="8832304" y="1700808"/>
            <a:ext cx="3229830" cy="3754874"/>
          </a:xfrm>
          <a:prstGeom prst="rect">
            <a:avLst/>
          </a:prstGeom>
          <a:noFill/>
          <a:ln w="28575">
            <a:noFill/>
          </a:ln>
        </p:spPr>
        <p:txBody>
          <a:bodyPr wrap="square" rtlCol="0">
            <a:spAutoFit/>
          </a:bodyPr>
          <a:lstStyle/>
          <a:p>
            <a:pPr marL="285750" marR="0" lvl="0" indent="-285750" algn="l" defTabSz="914400" rtl="0" eaLnBrk="1" fontAlgn="auto" latinLnBrk="0" hangingPunct="1">
              <a:lnSpc>
                <a:spcPct val="100000"/>
              </a:lnSpc>
              <a:spcBef>
                <a:spcPts val="1200"/>
              </a:spcBef>
              <a:spcAft>
                <a:spcPts val="1200"/>
              </a:spcAft>
              <a:buClrTx/>
              <a:buSzPct val="12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Among all participants, the unconfirmed ORR was 58.8%, including 23.5%</a:t>
            </a:r>
            <a:b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b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confirmed and 35.3%</a:t>
            </a:r>
            <a:b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b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pending confirmation</a:t>
            </a:r>
          </a:p>
          <a:p>
            <a:pPr marL="285750" marR="0" lvl="0" indent="-285750" algn="l" defTabSz="914400" rtl="0" eaLnBrk="1" fontAlgn="auto" latinLnBrk="0" hangingPunct="1">
              <a:lnSpc>
                <a:spcPct val="100000"/>
              </a:lnSpc>
              <a:spcBef>
                <a:spcPts val="1200"/>
              </a:spcBef>
              <a:spcAft>
                <a:spcPts val="1200"/>
              </a:spcAft>
              <a:buClrTx/>
              <a:buSzPct val="12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 unconfirmed ORR was 61.5% (8/13) in 8 mg/kg group and 50.0% (2/4) in </a:t>
            </a:r>
            <a:b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b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7 mg/kg group </a:t>
            </a:r>
          </a:p>
          <a:p>
            <a:pPr marL="285750" marR="0" lvl="0" indent="-285750" algn="l" defTabSz="914400" rtl="0" eaLnBrk="1" fontAlgn="auto" latinLnBrk="0" hangingPunct="1">
              <a:lnSpc>
                <a:spcPct val="100000"/>
              </a:lnSpc>
              <a:spcBef>
                <a:spcPts val="1200"/>
              </a:spcBef>
              <a:spcAft>
                <a:spcPts val="1200"/>
              </a:spcAft>
              <a:buClrTx/>
              <a:buSzPct val="120000"/>
              <a:buFont typeface="Arial" panose="020B0604020202020204" pitchFamily="34" charset="0"/>
              <a:buChar char="•"/>
              <a:tabLst/>
              <a:defRPr/>
            </a:pP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The unconfirmed DCR was 94.1%</a:t>
            </a:r>
          </a:p>
        </p:txBody>
      </p:sp>
      <p:pic>
        <p:nvPicPr>
          <p:cNvPr id="12" name="图形 11">
            <a:extLst>
              <a:ext uri="{FF2B5EF4-FFF2-40B4-BE49-F238E27FC236}">
                <a16:creationId xmlns:a16="http://schemas.microsoft.com/office/drawing/2014/main" id="{95774BC6-09C2-4117-AFE3-2610FB9E552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346689" y="6260593"/>
            <a:ext cx="2638917" cy="487185"/>
          </a:xfrm>
          <a:prstGeom prst="rect">
            <a:avLst/>
          </a:prstGeom>
        </p:spPr>
      </p:pic>
      <p:sp>
        <p:nvSpPr>
          <p:cNvPr id="2" name="TextBox 1">
            <a:extLst>
              <a:ext uri="{FF2B5EF4-FFF2-40B4-BE49-F238E27FC236}">
                <a16:creationId xmlns:a16="http://schemas.microsoft.com/office/drawing/2014/main" id="{478094FE-8EA1-5C2B-5259-D3298CC849BD}"/>
              </a:ext>
            </a:extLst>
          </p:cNvPr>
          <p:cNvSpPr txBox="1"/>
          <p:nvPr/>
        </p:nvSpPr>
        <p:spPr>
          <a:xfrm>
            <a:off x="9057809" y="5983594"/>
            <a:ext cx="3005951"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Moore K, et al. ESGO 2023;Abstract 430.</a:t>
            </a:r>
          </a:p>
        </p:txBody>
      </p:sp>
    </p:spTree>
    <p:extLst>
      <p:ext uri="{BB962C8B-B14F-4D97-AF65-F5344CB8AC3E}">
        <p14:creationId xmlns:p14="http://schemas.microsoft.com/office/powerpoint/2010/main" val="238564155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BE15A-A40F-65C7-3196-A76992FAF59B}"/>
            </a:ext>
          </a:extLst>
        </p:cNvPr>
        <p:cNvGrpSpPr/>
        <p:nvPr/>
      </p:nvGrpSpPr>
      <p:grpSpPr>
        <a:xfrm>
          <a:off x="0" y="0"/>
          <a:ext cx="0" cy="0"/>
          <a:chOff x="0" y="0"/>
          <a:chExt cx="0" cy="0"/>
        </a:xfrm>
      </p:grpSpPr>
      <p:cxnSp>
        <p:nvCxnSpPr>
          <p:cNvPr id="45" name="Straight Connector 44">
            <a:extLst>
              <a:ext uri="{FF2B5EF4-FFF2-40B4-BE49-F238E27FC236}">
                <a16:creationId xmlns:a16="http://schemas.microsoft.com/office/drawing/2014/main" id="{AA3D130D-D1FC-C60F-1FEB-17BC60E93D7B}"/>
              </a:ext>
            </a:extLst>
          </p:cNvPr>
          <p:cNvCxnSpPr>
            <a:cxnSpLocks/>
          </p:cNvCxnSpPr>
          <p:nvPr/>
        </p:nvCxnSpPr>
        <p:spPr>
          <a:xfrm>
            <a:off x="3711110" y="3001755"/>
            <a:ext cx="1691640" cy="0"/>
          </a:xfrm>
          <a:prstGeom prst="line">
            <a:avLst/>
          </a:prstGeom>
          <a:ln w="127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
        <p:nvSpPr>
          <p:cNvPr id="51" name="Rounded Rectangle 50">
            <a:extLst>
              <a:ext uri="{FF2B5EF4-FFF2-40B4-BE49-F238E27FC236}">
                <a16:creationId xmlns:a16="http://schemas.microsoft.com/office/drawing/2014/main" id="{B589A01D-686F-0B39-6714-9D7DCDC7C30C}"/>
              </a:ext>
            </a:extLst>
          </p:cNvPr>
          <p:cNvSpPr/>
          <p:nvPr/>
        </p:nvSpPr>
        <p:spPr>
          <a:xfrm>
            <a:off x="5912614" y="3095731"/>
            <a:ext cx="5453598" cy="548640"/>
          </a:xfrm>
          <a:prstGeom prst="roundRect">
            <a:avLst>
              <a:gd name="adj" fmla="val 10210"/>
            </a:avLst>
          </a:prstGeom>
          <a:solidFill>
            <a:schemeClr val="accent5"/>
          </a:solidFill>
          <a:ln w="12700" cap="flat" cmpd="sng" algn="ctr">
            <a:noFill/>
            <a:prstDash val="solid"/>
            <a:miter lim="800000"/>
          </a:ln>
          <a:effectLst/>
        </p:spPr>
        <p:txBody>
          <a:bodyPr lIns="144000" tIns="144000" rIns="144000" bIns="144000" rtlCol="0" anchor="ctr"/>
          <a:lstStyle/>
          <a:p>
            <a:pPr marL="0" marR="0" lvl="0" indent="0" algn="ctr" defTabSz="914400" rtl="0" eaLnBrk="1" fontAlgn="auto" latinLnBrk="0" hangingPunct="1">
              <a:lnSpc>
                <a:spcPct val="100000"/>
              </a:lnSpc>
              <a:spcBef>
                <a:spcPts val="0"/>
              </a:spcBef>
              <a:spcAft>
                <a:spcPts val="90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NeueHaasGroteskDisp Pro Md" pitchFamily="34" charset="-122"/>
                <a:cs typeface="Arial" panose="020B0604020202020204" pitchFamily="34" charset="0"/>
              </a:rPr>
              <a:t>investigator's choice single-agent chemotherapy </a:t>
            </a:r>
            <a:b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NeueHaasGroteskDisp Pro Md" pitchFamily="34" charset="-122"/>
                <a:cs typeface="Arial" panose="020B0604020202020204" pitchFamily="34" charset="0"/>
              </a:rPr>
            </a:br>
            <a:r>
              <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NeueHaasGroteskDisp Pro" pitchFamily="34" charset="-122"/>
                <a:cs typeface="Arial" panose="020B0604020202020204" pitchFamily="34" charset="0"/>
              </a:rPr>
              <a:t>(doxorubicin or paclitaxel)</a:t>
            </a:r>
            <a:r>
              <a:rPr kumimoji="0" lang="en-US" sz="1200" b="0" i="0" u="none" strike="noStrike" kern="1200" cap="none" spc="0" normalizeH="0" baseline="30000" noProof="0" dirty="0">
                <a:ln>
                  <a:noFill/>
                </a:ln>
                <a:solidFill>
                  <a:prstClr val="white"/>
                </a:solidFill>
                <a:effectLst/>
                <a:uLnTx/>
                <a:uFillTx/>
                <a:latin typeface="Arial" panose="020B0604020202020204" pitchFamily="34" charset="0"/>
                <a:ea typeface="NeueHaasGroteskDisp Pro" pitchFamily="34" charset="-122"/>
                <a:cs typeface="Arial" panose="020B0604020202020204" pitchFamily="34" charset="0"/>
              </a:rPr>
              <a:t>‡</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50" name="Rounded Rectangle 49">
            <a:extLst>
              <a:ext uri="{FF2B5EF4-FFF2-40B4-BE49-F238E27FC236}">
                <a16:creationId xmlns:a16="http://schemas.microsoft.com/office/drawing/2014/main" id="{87B2B8B4-30F8-990F-252F-1438D993BC36}"/>
              </a:ext>
            </a:extLst>
          </p:cNvPr>
          <p:cNvSpPr/>
          <p:nvPr/>
        </p:nvSpPr>
        <p:spPr>
          <a:xfrm>
            <a:off x="5912614" y="2370364"/>
            <a:ext cx="5453598" cy="548640"/>
          </a:xfrm>
          <a:prstGeom prst="roundRect">
            <a:avLst>
              <a:gd name="adj" fmla="val 10210"/>
            </a:avLst>
          </a:prstGeom>
          <a:solidFill>
            <a:srgbClr val="42B0CB"/>
          </a:solidFill>
          <a:ln w="12700" cap="flat" cmpd="sng" algn="ctr">
            <a:noFill/>
            <a:prstDash val="solid"/>
            <a:miter lim="800000"/>
          </a:ln>
          <a:effectLst/>
        </p:spPr>
        <p:txBody>
          <a:bodyPr lIns="144000" tIns="144000" rIns="144000" bIns="144000" rtlCol="0" anchor="ctr"/>
          <a:lstStyle/>
          <a:p>
            <a:pPr marL="0" marR="0" lvl="0" indent="0" algn="ctr" defTabSz="914400" rtl="0" eaLnBrk="1" fontAlgn="auto" latinLnBrk="0" hangingPunct="1">
              <a:lnSpc>
                <a:spcPts val="1050"/>
              </a:lnSpc>
              <a:spcBef>
                <a:spcPts val="0"/>
              </a:spcBef>
              <a:spcAft>
                <a:spcPts val="538"/>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NeueHaasGroteskDisp Pro Md" pitchFamily="34" charset="-122"/>
                <a:cs typeface="Arial" panose="020B0604020202020204" pitchFamily="34" charset="0"/>
              </a:rPr>
              <a:t>trastuzumab pamirtecan monotherapy </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4" name="Slide Number Placeholder 13">
            <a:extLst>
              <a:ext uri="{FF2B5EF4-FFF2-40B4-BE49-F238E27FC236}">
                <a16:creationId xmlns:a16="http://schemas.microsoft.com/office/drawing/2014/main" id="{C9865DDF-5F7E-D5A1-EC1F-C761C90C6423}"/>
              </a:ext>
            </a:extLst>
          </p:cNvPr>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3FB0AF2-78ED-4B1E-B8C2-1E1D13111D37}" type="slidenum">
              <a:rPr kumimoji="0" lang="en-US" sz="800" b="0" i="0" u="none" strike="noStrike" kern="1200" cap="none" spc="0" normalizeH="0" baseline="0" noProof="0" smtClean="0">
                <a:ln>
                  <a:noFill/>
                </a:ln>
                <a:solidFill>
                  <a:prstClr val="white"/>
                </a:solidFill>
                <a:effectLst/>
                <a:uLnTx/>
                <a:uFillTx/>
                <a:latin typeface="Arial"/>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62</a:t>
            </a:fld>
            <a:endParaRPr kumimoji="0" lang="en-US" sz="80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ext Placeholder 8">
            <a:extLst>
              <a:ext uri="{FF2B5EF4-FFF2-40B4-BE49-F238E27FC236}">
                <a16:creationId xmlns:a16="http://schemas.microsoft.com/office/drawing/2014/main" id="{54AD6645-C4C7-9BF1-DD2E-FC513C0AB3D6}"/>
              </a:ext>
            </a:extLst>
          </p:cNvPr>
          <p:cNvSpPr>
            <a:spLocks noGrp="1"/>
          </p:cNvSpPr>
          <p:nvPr>
            <p:ph type="body" sz="quarter" idx="4294967295"/>
          </p:nvPr>
        </p:nvSpPr>
        <p:spPr>
          <a:xfrm>
            <a:off x="592702" y="6338827"/>
            <a:ext cx="10999788" cy="276225"/>
          </a:xfrm>
        </p:spPr>
        <p:txBody>
          <a:bodyPr>
            <a:normAutofit fontScale="25000" lnSpcReduction="20000"/>
          </a:bodyPr>
          <a:lstStyle/>
          <a:p>
            <a:pPr lvl="0" defTabSz="270845">
              <a:spcAft>
                <a:spcPts val="0"/>
              </a:spcAft>
              <a:defRPr/>
            </a:pPr>
            <a:r>
              <a:rPr lang="en-US" noProof="0" dirty="0">
                <a:solidFill>
                  <a:schemeClr val="tx1"/>
                </a:solidFill>
              </a:rPr>
              <a:t>Note: Unless specific treatment discontinuation criteria are met or the participant withdraws consent, all participants will continue to receive treatment until PD defined by RECIST 1.1. Long-term survival follow-up will be performed every 3 months (±14 days). </a:t>
            </a:r>
          </a:p>
          <a:p>
            <a:pPr defTabSz="771909">
              <a:defRPr/>
            </a:pPr>
            <a:r>
              <a:rPr lang="en-US" noProof="0" dirty="0">
                <a:solidFill>
                  <a:schemeClr val="tx1"/>
                </a:solidFill>
              </a:rPr>
              <a:t>ClinicalTrials.gov identifier: NCT06340568. Accessed January 26, 2026. https://clinicaltrials.gov/study/NCT06340568</a:t>
            </a:r>
          </a:p>
        </p:txBody>
      </p:sp>
      <p:sp>
        <p:nvSpPr>
          <p:cNvPr id="31" name="Text Placeholder 30">
            <a:extLst>
              <a:ext uri="{FF2B5EF4-FFF2-40B4-BE49-F238E27FC236}">
                <a16:creationId xmlns:a16="http://schemas.microsoft.com/office/drawing/2014/main" id="{721E0573-5D90-74F5-E6F9-D10F1EFA9FC4}"/>
              </a:ext>
            </a:extLst>
          </p:cNvPr>
          <p:cNvSpPr>
            <a:spLocks noGrp="1"/>
          </p:cNvSpPr>
          <p:nvPr>
            <p:ph type="body" sz="quarter" idx="4294967295"/>
          </p:nvPr>
        </p:nvSpPr>
        <p:spPr>
          <a:xfrm>
            <a:off x="0" y="868900"/>
            <a:ext cx="10999788" cy="215900"/>
          </a:xfrm>
        </p:spPr>
        <p:txBody>
          <a:bodyPr>
            <a:noAutofit/>
          </a:bodyPr>
          <a:lstStyle/>
          <a:p>
            <a:pPr marL="0" indent="0">
              <a:buNone/>
            </a:pPr>
            <a:r>
              <a:rPr lang="en-US" sz="2000" dirty="0"/>
              <a:t>	</a:t>
            </a:r>
            <a:endParaRPr lang="en-US" sz="2000" noProof="0" dirty="0"/>
          </a:p>
        </p:txBody>
      </p:sp>
      <p:sp>
        <p:nvSpPr>
          <p:cNvPr id="30" name="Title 29">
            <a:extLst>
              <a:ext uri="{FF2B5EF4-FFF2-40B4-BE49-F238E27FC236}">
                <a16:creationId xmlns:a16="http://schemas.microsoft.com/office/drawing/2014/main" id="{E0B563BB-E9B1-EDDB-1EF9-9B9B828E2ADE}"/>
              </a:ext>
            </a:extLst>
          </p:cNvPr>
          <p:cNvSpPr>
            <a:spLocks noGrp="1"/>
          </p:cNvSpPr>
          <p:nvPr>
            <p:ph type="title" idx="4294967295"/>
          </p:nvPr>
        </p:nvSpPr>
        <p:spPr>
          <a:xfrm>
            <a:off x="354012" y="621251"/>
            <a:ext cx="10999788" cy="306387"/>
          </a:xfrm>
        </p:spPr>
        <p:txBody>
          <a:bodyPr anchor="t">
            <a:noAutofit/>
          </a:bodyPr>
          <a:lstStyle/>
          <a:p>
            <a:r>
              <a:rPr lang="en-US" sz="2800" b="1" noProof="0" dirty="0">
                <a:solidFill>
                  <a:schemeClr val="accent1"/>
                </a:solidFill>
              </a:rPr>
              <a:t>FERN-EC-01 (BNT323-01): Phase 3 Study of Trastuzumab Pamirtecan in </a:t>
            </a:r>
            <a:br>
              <a:rPr lang="en-US" sz="2800" b="1" noProof="0" dirty="0">
                <a:solidFill>
                  <a:schemeClr val="accent1"/>
                </a:solidFill>
              </a:rPr>
            </a:br>
            <a:r>
              <a:rPr lang="en-US" sz="2800" b="1" noProof="0" dirty="0">
                <a:solidFill>
                  <a:schemeClr val="accent1"/>
                </a:solidFill>
              </a:rPr>
              <a:t>HER2-Expressing Recurrent Endometrial Cancer </a:t>
            </a:r>
          </a:p>
        </p:txBody>
      </p:sp>
      <p:sp>
        <p:nvSpPr>
          <p:cNvPr id="5" name="Rounded Rectangle 4">
            <a:extLst>
              <a:ext uri="{FF2B5EF4-FFF2-40B4-BE49-F238E27FC236}">
                <a16:creationId xmlns:a16="http://schemas.microsoft.com/office/drawing/2014/main" id="{45C92CDD-81E4-58BB-8750-91E41D040B1A}"/>
              </a:ext>
            </a:extLst>
          </p:cNvPr>
          <p:cNvSpPr/>
          <p:nvPr/>
        </p:nvSpPr>
        <p:spPr>
          <a:xfrm>
            <a:off x="595313" y="2284293"/>
            <a:ext cx="3111714" cy="2700275"/>
          </a:xfrm>
          <a:prstGeom prst="roundRect">
            <a:avLst>
              <a:gd name="adj" fmla="val 7701"/>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lIns="45720" tIns="274320" rIns="45720" bIns="0" rtlCol="0" anchor="t"/>
          <a:lstStyle/>
          <a:p>
            <a:pPr marL="0" marR="0" lvl="0" indent="0" algn="ctr" defTabSz="914400" rtl="0" eaLnBrk="1" fontAlgn="auto" latinLnBrk="0" hangingPunct="1">
              <a:lnSpc>
                <a:spcPct val="100000"/>
              </a:lnSpc>
              <a:spcBef>
                <a:spcPts val="0"/>
              </a:spcBef>
              <a:spcAft>
                <a:spcPts val="538"/>
              </a:spcAft>
              <a:buClrTx/>
              <a:buSzTx/>
              <a:buFontTx/>
              <a:buNone/>
              <a:tabLst/>
              <a:defRPr/>
            </a:pPr>
            <a:r>
              <a:rPr kumimoji="0" lang="en-US" sz="1050" b="1" i="0" u="none" strike="noStrike" kern="1200" cap="none" spc="0" normalizeH="0" baseline="0" noProof="0" dirty="0">
                <a:ln>
                  <a:noFill/>
                </a:ln>
                <a:solidFill>
                  <a:srgbClr val="005A64"/>
                </a:solidFill>
                <a:effectLst/>
                <a:uLnTx/>
                <a:uFillTx/>
                <a:latin typeface="Arial" panose="020B0604020202020204" pitchFamily="34" charset="0"/>
                <a:ea typeface="NeueHaasGroteskDisp Pro Md" pitchFamily="34" charset="-122"/>
                <a:cs typeface="Arial" panose="020B0604020202020204" pitchFamily="34" charset="0"/>
              </a:rPr>
              <a:t>Study Population</a:t>
            </a:r>
            <a:br>
              <a:rPr kumimoji="0" lang="en-US" sz="1050" b="1" i="0" u="none" strike="noStrike" kern="1200" cap="none" spc="0" normalizeH="0" baseline="0" noProof="0" dirty="0">
                <a:ln>
                  <a:noFill/>
                </a:ln>
                <a:solidFill>
                  <a:srgbClr val="005A64"/>
                </a:solidFill>
                <a:effectLst/>
                <a:uLnTx/>
                <a:uFillTx/>
                <a:latin typeface="Arial" panose="020B0604020202020204" pitchFamily="34" charset="0"/>
                <a:ea typeface="NeueHaasGroteskDisp Pro Md" pitchFamily="34" charset="-122"/>
                <a:cs typeface="Arial" panose="020B0604020202020204" pitchFamily="34" charset="0"/>
              </a:rPr>
            </a:br>
            <a:r>
              <a:rPr kumimoji="0" lang="en-US" sz="1050" b="1" i="0" u="none" strike="noStrike" kern="1200" cap="none" spc="0" normalizeH="0" baseline="0" noProof="0" dirty="0">
                <a:ln>
                  <a:noFill/>
                </a:ln>
                <a:solidFill>
                  <a:srgbClr val="005A64"/>
                </a:solidFill>
                <a:effectLst/>
                <a:uLnTx/>
                <a:uFillTx/>
                <a:latin typeface="Arial" panose="020B0604020202020204" pitchFamily="34" charset="0"/>
                <a:ea typeface="NeueHaasGroteskDisp Pro Md" pitchFamily="34" charset="-122"/>
                <a:cs typeface="Arial" panose="020B0604020202020204" pitchFamily="34" charset="0"/>
              </a:rPr>
              <a:t>(selected criteria)*</a:t>
            </a:r>
            <a:br>
              <a:rPr kumimoji="0" lang="en-US" sz="1000" b="1" i="0" u="none" strike="noStrike" kern="1200" cap="none" spc="0" normalizeH="0" baseline="0" noProof="0" dirty="0">
                <a:ln>
                  <a:noFill/>
                </a:ln>
                <a:solidFill>
                  <a:srgbClr val="005A64"/>
                </a:solidFill>
                <a:effectLst/>
                <a:uLnTx/>
                <a:uFillTx/>
                <a:latin typeface="Arial" panose="020B0604020202020204" pitchFamily="34" charset="0"/>
                <a:ea typeface="NeueHaasGroteskDisp Pro Md" pitchFamily="34" charset="-122"/>
                <a:cs typeface="Arial" panose="020B0604020202020204" pitchFamily="34" charset="0"/>
              </a:rPr>
            </a:br>
            <a:r>
              <a:rPr kumimoji="0" lang="en-US" sz="1000" b="0" i="0" u="none" strike="noStrike" kern="1200" cap="none" spc="0" normalizeH="0" baseline="0" noProof="0" dirty="0">
                <a:ln>
                  <a:noFill/>
                </a:ln>
                <a:solidFill>
                  <a:srgbClr val="3C9673"/>
                </a:solidFill>
                <a:effectLst/>
                <a:uLnTx/>
                <a:uFillTx/>
                <a:latin typeface="Arial" panose="020B0604020202020204" pitchFamily="34" charset="0"/>
                <a:ea typeface="+mn-ea"/>
                <a:cs typeface="Arial" panose="020B0604020202020204" pitchFamily="34" charset="0"/>
              </a:rPr>
              <a:t>N=504 </a:t>
            </a:r>
            <a:r>
              <a:rPr kumimoji="0" lang="en-US" sz="1000" b="0" i="1" u="none" strike="noStrike" kern="1200" cap="none" spc="0" normalizeH="0" baseline="0" noProof="0" dirty="0">
                <a:ln>
                  <a:noFill/>
                </a:ln>
                <a:solidFill>
                  <a:srgbClr val="3C9673"/>
                </a:solidFill>
                <a:effectLst/>
                <a:uLnTx/>
                <a:uFillTx/>
                <a:latin typeface="Arial" panose="020B0604020202020204" pitchFamily="34" charset="0"/>
                <a:ea typeface="+mn-ea"/>
                <a:cs typeface="Arial" panose="020B0604020202020204" pitchFamily="34" charset="0"/>
              </a:rPr>
              <a:t>(estimated)</a:t>
            </a:r>
            <a:endParaRPr kumimoji="0" lang="en-US" sz="1000" b="1" i="1" u="none" strike="noStrike" kern="1200" cap="none" spc="0" normalizeH="0" baseline="0" noProof="0" dirty="0">
              <a:ln>
                <a:noFill/>
              </a:ln>
              <a:solidFill>
                <a:srgbClr val="3C9673"/>
              </a:solidFill>
              <a:effectLst/>
              <a:uLnTx/>
              <a:uFillTx/>
              <a:latin typeface="Arial" panose="020B0604020202020204" pitchFamily="34" charset="0"/>
              <a:ea typeface="NeueHaasGroteskDisp Pro Md" pitchFamily="34" charset="-122"/>
              <a:cs typeface="Arial" panose="020B0604020202020204" pitchFamily="34" charset="0"/>
            </a:endParaRPr>
          </a:p>
          <a:p>
            <a:pPr marL="192088" marR="0" lvl="0" indent="-138113" algn="l" defTabSz="771909"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81010"/>
                </a:solidFill>
                <a:effectLst/>
                <a:uLnTx/>
                <a:uFillTx/>
                <a:latin typeface="Arial"/>
                <a:ea typeface="+mn-ea"/>
                <a:cs typeface="+mn-cs"/>
              </a:rPr>
              <a:t>Recurrent endometrial cancer (HER2 1+, 2+, or 3+ on IHC by central testing)</a:t>
            </a:r>
          </a:p>
          <a:p>
            <a:pPr marL="192088" marR="0" lvl="0" indent="-138113" algn="l" defTabSz="771909"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81010"/>
                </a:solidFill>
                <a:effectLst/>
                <a:uLnTx/>
                <a:uFillTx/>
                <a:latin typeface="Arial"/>
                <a:ea typeface="+mn-ea"/>
                <a:cs typeface="+mn-cs"/>
              </a:rPr>
              <a:t>Prior anti–PD-1/anti–PD-L1 therapy</a:t>
            </a:r>
          </a:p>
          <a:p>
            <a:pPr marL="192088" marR="0" lvl="0" indent="-138113" algn="l" defTabSz="771909"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81010"/>
                </a:solidFill>
                <a:effectLst/>
                <a:uLnTx/>
                <a:uFillTx/>
                <a:latin typeface="Arial"/>
                <a:ea typeface="+mn-ea"/>
                <a:cs typeface="+mn-cs"/>
              </a:rPr>
              <a:t>Recurrence of endometrial cancer &lt;12 months from completing platinum-based chemotherapy in the adjuvant setting for stage I to III, or recurrence after platinum-based chemotherapy in the recurrent/metastatic setting</a:t>
            </a:r>
          </a:p>
          <a:p>
            <a:pPr marL="192088" marR="0" lvl="0" indent="-138113" algn="l" defTabSz="771909"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81010"/>
                </a:solidFill>
                <a:effectLst/>
                <a:uLnTx/>
                <a:uFillTx/>
                <a:latin typeface="Arial"/>
                <a:ea typeface="+mn-ea"/>
                <a:cs typeface="+mn-cs"/>
              </a:rPr>
              <a:t>Up to 3 lines of prior therapy</a:t>
            </a:r>
            <a:r>
              <a:rPr kumimoji="0" lang="en-US" sz="1000" b="0" i="0" u="none" strike="noStrike" kern="1200" cap="none" spc="0" normalizeH="0" baseline="30000" noProof="0" dirty="0">
                <a:ln>
                  <a:noFill/>
                </a:ln>
                <a:solidFill>
                  <a:srgbClr val="181010"/>
                </a:solidFill>
                <a:effectLst/>
                <a:uLnTx/>
                <a:uFillTx/>
                <a:latin typeface="Arial"/>
                <a:ea typeface="+mn-ea"/>
                <a:cs typeface="+mn-cs"/>
              </a:rPr>
              <a:t>†</a:t>
            </a:r>
          </a:p>
          <a:p>
            <a:pPr marL="192088" marR="0" lvl="0" indent="-138113" algn="l" defTabSz="771909"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81010"/>
                </a:solidFill>
                <a:effectLst/>
                <a:uLnTx/>
                <a:uFillTx/>
                <a:latin typeface="Arial"/>
                <a:ea typeface="+mn-ea"/>
                <a:cs typeface="+mn-cs"/>
              </a:rPr>
              <a:t>Measurable disease per RECIST v1.1</a:t>
            </a:r>
          </a:p>
          <a:p>
            <a:pPr marL="192088" marR="0" lvl="0" indent="-138113" algn="l" defTabSz="771909" rtl="0" eaLnBrk="1" fontAlgn="auto" latinLnBrk="0" hangingPunct="1">
              <a:lnSpc>
                <a:spcPct val="100000"/>
              </a:lnSpc>
              <a:spcBef>
                <a:spcPts val="0"/>
              </a:spcBef>
              <a:spcAft>
                <a:spcPts val="1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181010"/>
                </a:solidFill>
                <a:effectLst/>
                <a:uLnTx/>
                <a:uFillTx/>
                <a:latin typeface="Arial"/>
                <a:ea typeface="+mn-ea"/>
                <a:cs typeface="+mn-cs"/>
              </a:rPr>
              <a:t>ECOG PS 0, 1, or 2</a:t>
            </a:r>
          </a:p>
        </p:txBody>
      </p:sp>
      <p:grpSp>
        <p:nvGrpSpPr>
          <p:cNvPr id="12" name="Group 11">
            <a:extLst>
              <a:ext uri="{FF2B5EF4-FFF2-40B4-BE49-F238E27FC236}">
                <a16:creationId xmlns:a16="http://schemas.microsoft.com/office/drawing/2014/main" id="{03B88D6F-5568-BA1A-60B7-02B07F6E1947}"/>
              </a:ext>
            </a:extLst>
          </p:cNvPr>
          <p:cNvGrpSpPr/>
          <p:nvPr/>
        </p:nvGrpSpPr>
        <p:grpSpPr>
          <a:xfrm>
            <a:off x="1868055" y="1976114"/>
            <a:ext cx="566229" cy="566229"/>
            <a:chOff x="1292772" y="1727297"/>
            <a:chExt cx="709449" cy="709449"/>
          </a:xfrm>
        </p:grpSpPr>
        <p:sp>
          <p:nvSpPr>
            <p:cNvPr id="13" name="Oval 12">
              <a:extLst>
                <a:ext uri="{FF2B5EF4-FFF2-40B4-BE49-F238E27FC236}">
                  <a16:creationId xmlns:a16="http://schemas.microsoft.com/office/drawing/2014/main" id="{130A0376-BD86-57AF-E05A-818BEF1FD972}"/>
                </a:ext>
              </a:extLst>
            </p:cNvPr>
            <p:cNvSpPr/>
            <p:nvPr/>
          </p:nvSpPr>
          <p:spPr>
            <a:xfrm>
              <a:off x="1292772" y="1727297"/>
              <a:ext cx="709449" cy="709449"/>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C4447"/>
                </a:solidFill>
                <a:effectLst/>
                <a:uLnTx/>
                <a:uFillTx/>
                <a:latin typeface="Arial"/>
                <a:ea typeface="+mn-ea"/>
                <a:cs typeface="+mn-cs"/>
              </a:endParaRPr>
            </a:p>
          </p:txBody>
        </p:sp>
        <p:grpSp>
          <p:nvGrpSpPr>
            <p:cNvPr id="15" name="Gruppieren 503">
              <a:extLst>
                <a:ext uri="{FF2B5EF4-FFF2-40B4-BE49-F238E27FC236}">
                  <a16:creationId xmlns:a16="http://schemas.microsoft.com/office/drawing/2014/main" id="{55674623-2A45-9642-EBD3-0A5F4E6A9085}"/>
                </a:ext>
              </a:extLst>
            </p:cNvPr>
            <p:cNvGrpSpPr>
              <a:grpSpLocks noChangeAspect="1"/>
            </p:cNvGrpSpPr>
            <p:nvPr/>
          </p:nvGrpSpPr>
          <p:grpSpPr>
            <a:xfrm>
              <a:off x="1337893" y="1772421"/>
              <a:ext cx="619198" cy="619200"/>
              <a:chOff x="4480918" y="3963833"/>
              <a:chExt cx="1371287" cy="1371286"/>
            </a:xfrm>
          </p:grpSpPr>
          <p:sp>
            <p:nvSpPr>
              <p:cNvPr id="16" name="Freihandform: Form 504">
                <a:extLst>
                  <a:ext uri="{FF2B5EF4-FFF2-40B4-BE49-F238E27FC236}">
                    <a16:creationId xmlns:a16="http://schemas.microsoft.com/office/drawing/2014/main" id="{F47D7345-A912-F4C5-D1A4-688D763EEA1B}"/>
                  </a:ext>
                </a:extLst>
              </p:cNvPr>
              <p:cNvSpPr/>
              <p:nvPr/>
            </p:nvSpPr>
            <p:spPr>
              <a:xfrm>
                <a:off x="4966684" y="4078653"/>
                <a:ext cx="399993" cy="399994"/>
              </a:xfrm>
              <a:custGeom>
                <a:avLst/>
                <a:gdLst>
                  <a:gd name="connsiteX0" fmla="*/ 199996 w 399993"/>
                  <a:gd name="connsiteY0" fmla="*/ 399995 h 399994"/>
                  <a:gd name="connsiteX1" fmla="*/ 0 w 399993"/>
                  <a:gd name="connsiteY1" fmla="*/ 199997 h 399994"/>
                  <a:gd name="connsiteX2" fmla="*/ 199996 w 399993"/>
                  <a:gd name="connsiteY2" fmla="*/ 0 h 399994"/>
                  <a:gd name="connsiteX3" fmla="*/ 399994 w 399993"/>
                  <a:gd name="connsiteY3" fmla="*/ 199997 h 399994"/>
                  <a:gd name="connsiteX4" fmla="*/ 199996 w 399993"/>
                  <a:gd name="connsiteY4" fmla="*/ 399995 h 399994"/>
                  <a:gd name="connsiteX5" fmla="*/ 199996 w 399993"/>
                  <a:gd name="connsiteY5" fmla="*/ 28575 h 399994"/>
                  <a:gd name="connsiteX6" fmla="*/ 28575 w 399993"/>
                  <a:gd name="connsiteY6" fmla="*/ 199997 h 399994"/>
                  <a:gd name="connsiteX7" fmla="*/ 199996 w 399993"/>
                  <a:gd name="connsiteY7" fmla="*/ 371420 h 399994"/>
                  <a:gd name="connsiteX8" fmla="*/ 371419 w 399993"/>
                  <a:gd name="connsiteY8" fmla="*/ 199997 h 399994"/>
                  <a:gd name="connsiteX9" fmla="*/ 199996 w 399993"/>
                  <a:gd name="connsiteY9" fmla="*/ 28575 h 3999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99993" h="399994">
                    <a:moveTo>
                      <a:pt x="199996" y="399995"/>
                    </a:moveTo>
                    <a:cubicBezTo>
                      <a:pt x="89715" y="399995"/>
                      <a:pt x="0" y="310279"/>
                      <a:pt x="0" y="199997"/>
                    </a:cubicBezTo>
                    <a:cubicBezTo>
                      <a:pt x="0" y="89716"/>
                      <a:pt x="89715" y="0"/>
                      <a:pt x="199996" y="0"/>
                    </a:cubicBezTo>
                    <a:cubicBezTo>
                      <a:pt x="310278" y="0"/>
                      <a:pt x="399994" y="89716"/>
                      <a:pt x="399994" y="199997"/>
                    </a:cubicBezTo>
                    <a:cubicBezTo>
                      <a:pt x="399994" y="310279"/>
                      <a:pt x="310278" y="399995"/>
                      <a:pt x="199996" y="399995"/>
                    </a:cubicBezTo>
                    <a:close/>
                    <a:moveTo>
                      <a:pt x="199996" y="28575"/>
                    </a:moveTo>
                    <a:cubicBezTo>
                      <a:pt x="105472" y="28575"/>
                      <a:pt x="28575" y="105473"/>
                      <a:pt x="28575" y="199997"/>
                    </a:cubicBezTo>
                    <a:cubicBezTo>
                      <a:pt x="28575" y="294522"/>
                      <a:pt x="105472" y="371420"/>
                      <a:pt x="199996" y="371420"/>
                    </a:cubicBezTo>
                    <a:cubicBezTo>
                      <a:pt x="294522" y="371420"/>
                      <a:pt x="371419" y="294522"/>
                      <a:pt x="371419" y="199997"/>
                    </a:cubicBezTo>
                    <a:cubicBezTo>
                      <a:pt x="371419" y="105473"/>
                      <a:pt x="294522" y="28575"/>
                      <a:pt x="199996" y="28575"/>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447"/>
                  </a:solidFill>
                  <a:effectLst/>
                  <a:uLnTx/>
                  <a:uFillTx/>
                  <a:latin typeface="Arial"/>
                  <a:ea typeface="+mn-ea"/>
                  <a:cs typeface="+mn-cs"/>
                </a:endParaRPr>
              </a:p>
            </p:txBody>
          </p:sp>
          <p:sp>
            <p:nvSpPr>
              <p:cNvPr id="17" name="Freihandform: Form 505">
                <a:extLst>
                  <a:ext uri="{FF2B5EF4-FFF2-40B4-BE49-F238E27FC236}">
                    <a16:creationId xmlns:a16="http://schemas.microsoft.com/office/drawing/2014/main" id="{6969E4A9-4EC0-C3DB-2BF9-F2658475E469}"/>
                  </a:ext>
                </a:extLst>
              </p:cNvPr>
              <p:cNvSpPr/>
              <p:nvPr/>
            </p:nvSpPr>
            <p:spPr>
              <a:xfrm>
                <a:off x="4938266" y="4992743"/>
                <a:ext cx="28575" cy="252498"/>
              </a:xfrm>
              <a:custGeom>
                <a:avLst/>
                <a:gdLst>
                  <a:gd name="connsiteX0" fmla="*/ 14288 w 28575"/>
                  <a:gd name="connsiteY0" fmla="*/ 0 h 252498"/>
                  <a:gd name="connsiteX1" fmla="*/ 0 w 28575"/>
                  <a:gd name="connsiteY1" fmla="*/ 14288 h 252498"/>
                  <a:gd name="connsiteX2" fmla="*/ 0 w 28575"/>
                  <a:gd name="connsiteY2" fmla="*/ 242116 h 252498"/>
                  <a:gd name="connsiteX3" fmla="*/ 28575 w 28575"/>
                  <a:gd name="connsiteY3" fmla="*/ 252498 h 252498"/>
                  <a:gd name="connsiteX4" fmla="*/ 28575 w 28575"/>
                  <a:gd name="connsiteY4" fmla="*/ 14288 h 252498"/>
                  <a:gd name="connsiteX5" fmla="*/ 14288 w 28575"/>
                  <a:gd name="connsiteY5" fmla="*/ 0 h 2524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52498">
                    <a:moveTo>
                      <a:pt x="14288" y="0"/>
                    </a:moveTo>
                    <a:cubicBezTo>
                      <a:pt x="6400" y="0"/>
                      <a:pt x="0" y="6401"/>
                      <a:pt x="0" y="14288"/>
                    </a:cubicBezTo>
                    <a:lnTo>
                      <a:pt x="0" y="242116"/>
                    </a:lnTo>
                    <a:cubicBezTo>
                      <a:pt x="9419" y="245802"/>
                      <a:pt x="18942" y="249260"/>
                      <a:pt x="28575" y="252498"/>
                    </a:cubicBezTo>
                    <a:lnTo>
                      <a:pt x="28575" y="14288"/>
                    </a:lnTo>
                    <a:cubicBezTo>
                      <a:pt x="28575" y="6401"/>
                      <a:pt x="22175" y="0"/>
                      <a:pt x="14288" y="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447"/>
                  </a:solidFill>
                  <a:effectLst/>
                  <a:uLnTx/>
                  <a:uFillTx/>
                  <a:latin typeface="Arial"/>
                  <a:ea typeface="+mn-ea"/>
                  <a:cs typeface="+mn-cs"/>
                </a:endParaRPr>
              </a:p>
            </p:txBody>
          </p:sp>
          <p:sp>
            <p:nvSpPr>
              <p:cNvPr id="18" name="Freihandform: Form 506">
                <a:extLst>
                  <a:ext uri="{FF2B5EF4-FFF2-40B4-BE49-F238E27FC236}">
                    <a16:creationId xmlns:a16="http://schemas.microsoft.com/office/drawing/2014/main" id="{98909BDE-A149-6EC8-C3BF-457528E977C5}"/>
                  </a:ext>
                </a:extLst>
              </p:cNvPr>
              <p:cNvSpPr/>
              <p:nvPr/>
            </p:nvSpPr>
            <p:spPr>
              <a:xfrm>
                <a:off x="4480918" y="3963833"/>
                <a:ext cx="1371287" cy="1371286"/>
              </a:xfrm>
              <a:custGeom>
                <a:avLst/>
                <a:gdLst>
                  <a:gd name="connsiteX0" fmla="*/ 685651 w 1371287"/>
                  <a:gd name="connsiteY0" fmla="*/ 0 h 1371286"/>
                  <a:gd name="connsiteX1" fmla="*/ 685632 w 1371287"/>
                  <a:gd name="connsiteY1" fmla="*/ 0 h 1371286"/>
                  <a:gd name="connsiteX2" fmla="*/ 241791 w 1371287"/>
                  <a:gd name="connsiteY2" fmla="*/ 163236 h 1371286"/>
                  <a:gd name="connsiteX3" fmla="*/ 261146 w 1371287"/>
                  <a:gd name="connsiteY3" fmla="*/ 184268 h 1371286"/>
                  <a:gd name="connsiteX4" fmla="*/ 685651 w 1371287"/>
                  <a:gd name="connsiteY4" fmla="*/ 28575 h 1371286"/>
                  <a:gd name="connsiteX5" fmla="*/ 1342713 w 1371287"/>
                  <a:gd name="connsiteY5" fmla="*/ 685642 h 1371286"/>
                  <a:gd name="connsiteX6" fmla="*/ 685632 w 1371287"/>
                  <a:gd name="connsiteY6" fmla="*/ 1342711 h 1371286"/>
                  <a:gd name="connsiteX7" fmla="*/ 221019 w 1371287"/>
                  <a:gd name="connsiteY7" fmla="*/ 1150249 h 1371286"/>
                  <a:gd name="connsiteX8" fmla="*/ 28575 w 1371287"/>
                  <a:gd name="connsiteY8" fmla="*/ 685633 h 1371286"/>
                  <a:gd name="connsiteX9" fmla="*/ 183872 w 1371287"/>
                  <a:gd name="connsiteY9" fmla="*/ 261605 h 1371286"/>
                  <a:gd name="connsiteX10" fmla="*/ 162823 w 1371287"/>
                  <a:gd name="connsiteY10" fmla="*/ 242271 h 1371286"/>
                  <a:gd name="connsiteX11" fmla="*/ 0 w 1371287"/>
                  <a:gd name="connsiteY11" fmla="*/ 685633 h 1371286"/>
                  <a:gd name="connsiteX12" fmla="*/ 200816 w 1371287"/>
                  <a:gd name="connsiteY12" fmla="*/ 1170461 h 1371286"/>
                  <a:gd name="connsiteX13" fmla="*/ 685632 w 1371287"/>
                  <a:gd name="connsiteY13" fmla="*/ 1371286 h 1371286"/>
                  <a:gd name="connsiteX14" fmla="*/ 1371288 w 1371287"/>
                  <a:gd name="connsiteY14" fmla="*/ 685642 h 1371286"/>
                  <a:gd name="connsiteX15" fmla="*/ 685651 w 1371287"/>
                  <a:gd name="connsiteY15" fmla="*/ 0 h 13712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71287" h="1371286">
                    <a:moveTo>
                      <a:pt x="685651" y="0"/>
                    </a:moveTo>
                    <a:lnTo>
                      <a:pt x="685632" y="0"/>
                    </a:lnTo>
                    <a:cubicBezTo>
                      <a:pt x="521150" y="0"/>
                      <a:pt x="365608" y="57693"/>
                      <a:pt x="241791" y="163236"/>
                    </a:cubicBezTo>
                    <a:cubicBezTo>
                      <a:pt x="249886" y="168493"/>
                      <a:pt x="256575" y="175719"/>
                      <a:pt x="261146" y="184268"/>
                    </a:cubicBezTo>
                    <a:cubicBezTo>
                      <a:pt x="379670" y="83587"/>
                      <a:pt x="528392" y="28575"/>
                      <a:pt x="685651" y="28575"/>
                    </a:cubicBezTo>
                    <a:cubicBezTo>
                      <a:pt x="1047952" y="28575"/>
                      <a:pt x="1342713" y="323338"/>
                      <a:pt x="1342713" y="685642"/>
                    </a:cubicBezTo>
                    <a:cubicBezTo>
                      <a:pt x="1342703" y="1047941"/>
                      <a:pt x="1047933" y="1342711"/>
                      <a:pt x="685632" y="1342711"/>
                    </a:cubicBezTo>
                    <a:cubicBezTo>
                      <a:pt x="510127" y="1342711"/>
                      <a:pt x="345123" y="1274351"/>
                      <a:pt x="221019" y="1150249"/>
                    </a:cubicBezTo>
                    <a:cubicBezTo>
                      <a:pt x="96915" y="1026138"/>
                      <a:pt x="28575" y="861138"/>
                      <a:pt x="28575" y="685633"/>
                    </a:cubicBezTo>
                    <a:cubicBezTo>
                      <a:pt x="28575" y="528590"/>
                      <a:pt x="83445" y="380052"/>
                      <a:pt x="183872" y="261605"/>
                    </a:cubicBezTo>
                    <a:cubicBezTo>
                      <a:pt x="175319" y="257041"/>
                      <a:pt x="168087" y="250361"/>
                      <a:pt x="162823" y="242271"/>
                    </a:cubicBezTo>
                    <a:cubicBezTo>
                      <a:pt x="57538" y="366014"/>
                      <a:pt x="0" y="521359"/>
                      <a:pt x="0" y="685633"/>
                    </a:cubicBezTo>
                    <a:cubicBezTo>
                      <a:pt x="0" y="868775"/>
                      <a:pt x="71317" y="1040950"/>
                      <a:pt x="200816" y="1170461"/>
                    </a:cubicBezTo>
                    <a:cubicBezTo>
                      <a:pt x="330315" y="1299954"/>
                      <a:pt x="502490" y="1371286"/>
                      <a:pt x="685632" y="1371286"/>
                    </a:cubicBezTo>
                    <a:cubicBezTo>
                      <a:pt x="1063697" y="1371286"/>
                      <a:pt x="1371278" y="1063705"/>
                      <a:pt x="1371288" y="685642"/>
                    </a:cubicBezTo>
                    <a:cubicBezTo>
                      <a:pt x="1371288" y="307581"/>
                      <a:pt x="1063716" y="0"/>
                      <a:pt x="685651" y="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447"/>
                  </a:solidFill>
                  <a:effectLst/>
                  <a:uLnTx/>
                  <a:uFillTx/>
                  <a:latin typeface="Arial"/>
                  <a:ea typeface="+mn-ea"/>
                  <a:cs typeface="+mn-cs"/>
                </a:endParaRPr>
              </a:p>
            </p:txBody>
          </p:sp>
          <p:sp>
            <p:nvSpPr>
              <p:cNvPr id="19" name="Freihandform: Form 507">
                <a:extLst>
                  <a:ext uri="{FF2B5EF4-FFF2-40B4-BE49-F238E27FC236}">
                    <a16:creationId xmlns:a16="http://schemas.microsoft.com/office/drawing/2014/main" id="{8A7AC5D1-6AA6-3CBD-0ED7-0F1F364BD7E7}"/>
                  </a:ext>
                </a:extLst>
              </p:cNvPr>
              <p:cNvSpPr/>
              <p:nvPr/>
            </p:nvSpPr>
            <p:spPr>
              <a:xfrm rot="19729579">
                <a:off x="4670215" y="4153570"/>
                <a:ext cx="42862" cy="42862"/>
              </a:xfrm>
              <a:custGeom>
                <a:avLst/>
                <a:gdLst>
                  <a:gd name="connsiteX0" fmla="*/ 42863 w 42862"/>
                  <a:gd name="connsiteY0" fmla="*/ 21431 h 42862"/>
                  <a:gd name="connsiteX1" fmla="*/ 21431 w 42862"/>
                  <a:gd name="connsiteY1" fmla="*/ 42863 h 42862"/>
                  <a:gd name="connsiteX2" fmla="*/ 0 w 42862"/>
                  <a:gd name="connsiteY2" fmla="*/ 21431 h 42862"/>
                  <a:gd name="connsiteX3" fmla="*/ 21431 w 42862"/>
                  <a:gd name="connsiteY3" fmla="*/ 0 h 42862"/>
                  <a:gd name="connsiteX4" fmla="*/ 42863 w 42862"/>
                  <a:gd name="connsiteY4" fmla="*/ 21431 h 4286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862" h="42862">
                    <a:moveTo>
                      <a:pt x="42863" y="21431"/>
                    </a:moveTo>
                    <a:cubicBezTo>
                      <a:pt x="42863" y="33268"/>
                      <a:pt x="33268" y="42863"/>
                      <a:pt x="21431" y="42863"/>
                    </a:cubicBezTo>
                    <a:cubicBezTo>
                      <a:pt x="9595" y="42863"/>
                      <a:pt x="0" y="33268"/>
                      <a:pt x="0" y="21431"/>
                    </a:cubicBezTo>
                    <a:cubicBezTo>
                      <a:pt x="0" y="9595"/>
                      <a:pt x="9595" y="0"/>
                      <a:pt x="21431" y="0"/>
                    </a:cubicBezTo>
                    <a:cubicBezTo>
                      <a:pt x="33268" y="0"/>
                      <a:pt x="42863" y="9595"/>
                      <a:pt x="42863" y="21431"/>
                    </a:cubicBezTo>
                    <a:close/>
                  </a:path>
                </a:pathLst>
              </a:custGeom>
              <a:solidFill>
                <a:schemeClr val="accent3"/>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447"/>
                  </a:solidFill>
                  <a:effectLst/>
                  <a:uLnTx/>
                  <a:uFillTx/>
                  <a:latin typeface="Arial"/>
                  <a:ea typeface="+mn-ea"/>
                  <a:cs typeface="+mn-cs"/>
                </a:endParaRPr>
              </a:p>
            </p:txBody>
          </p:sp>
          <p:sp>
            <p:nvSpPr>
              <p:cNvPr id="20" name="Freihandform: Form 508">
                <a:extLst>
                  <a:ext uri="{FF2B5EF4-FFF2-40B4-BE49-F238E27FC236}">
                    <a16:creationId xmlns:a16="http://schemas.microsoft.com/office/drawing/2014/main" id="{449079DD-AC10-CBAA-62C3-6B3BBD350164}"/>
                  </a:ext>
                </a:extLst>
              </p:cNvPr>
              <p:cNvSpPr/>
              <p:nvPr/>
            </p:nvSpPr>
            <p:spPr>
              <a:xfrm>
                <a:off x="5367152" y="4992743"/>
                <a:ext cx="28575" cy="252202"/>
              </a:xfrm>
              <a:custGeom>
                <a:avLst/>
                <a:gdLst>
                  <a:gd name="connsiteX0" fmla="*/ 14288 w 28575"/>
                  <a:gd name="connsiteY0" fmla="*/ 0 h 252202"/>
                  <a:gd name="connsiteX1" fmla="*/ 0 w 28575"/>
                  <a:gd name="connsiteY1" fmla="*/ 14288 h 252202"/>
                  <a:gd name="connsiteX2" fmla="*/ 0 w 28575"/>
                  <a:gd name="connsiteY2" fmla="*/ 252203 h 252202"/>
                  <a:gd name="connsiteX3" fmla="*/ 28575 w 28575"/>
                  <a:gd name="connsiteY3" fmla="*/ 241773 h 252202"/>
                  <a:gd name="connsiteX4" fmla="*/ 28575 w 28575"/>
                  <a:gd name="connsiteY4" fmla="*/ 14288 h 252202"/>
                  <a:gd name="connsiteX5" fmla="*/ 14288 w 28575"/>
                  <a:gd name="connsiteY5" fmla="*/ 0 h 2522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8575" h="252202">
                    <a:moveTo>
                      <a:pt x="14288" y="0"/>
                    </a:moveTo>
                    <a:cubicBezTo>
                      <a:pt x="6400" y="0"/>
                      <a:pt x="0" y="6401"/>
                      <a:pt x="0" y="14288"/>
                    </a:cubicBezTo>
                    <a:lnTo>
                      <a:pt x="0" y="252203"/>
                    </a:lnTo>
                    <a:cubicBezTo>
                      <a:pt x="9633" y="248945"/>
                      <a:pt x="19156" y="245469"/>
                      <a:pt x="28575" y="241773"/>
                    </a:cubicBezTo>
                    <a:lnTo>
                      <a:pt x="28575" y="14288"/>
                    </a:lnTo>
                    <a:cubicBezTo>
                      <a:pt x="28575" y="6401"/>
                      <a:pt x="22175" y="0"/>
                      <a:pt x="14288" y="0"/>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447"/>
                  </a:solidFill>
                  <a:effectLst/>
                  <a:uLnTx/>
                  <a:uFillTx/>
                  <a:latin typeface="Arial"/>
                  <a:ea typeface="+mn-ea"/>
                  <a:cs typeface="+mn-cs"/>
                </a:endParaRPr>
              </a:p>
            </p:txBody>
          </p:sp>
          <p:sp>
            <p:nvSpPr>
              <p:cNvPr id="22" name="Freihandform: Form 509">
                <a:extLst>
                  <a:ext uri="{FF2B5EF4-FFF2-40B4-BE49-F238E27FC236}">
                    <a16:creationId xmlns:a16="http://schemas.microsoft.com/office/drawing/2014/main" id="{FA50C4C0-1F20-6D15-6505-F649F6F0FD30}"/>
                  </a:ext>
                </a:extLst>
              </p:cNvPr>
              <p:cNvSpPr/>
              <p:nvPr/>
            </p:nvSpPr>
            <p:spPr>
              <a:xfrm>
                <a:off x="4795131" y="4564066"/>
                <a:ext cx="742853" cy="611738"/>
              </a:xfrm>
              <a:custGeom>
                <a:avLst/>
                <a:gdLst>
                  <a:gd name="connsiteX0" fmla="*/ 206350 w 742853"/>
                  <a:gd name="connsiteY0" fmla="*/ 28575 h 611738"/>
                  <a:gd name="connsiteX1" fmla="*/ 536498 w 742853"/>
                  <a:gd name="connsiteY1" fmla="*/ 28575 h 611738"/>
                  <a:gd name="connsiteX2" fmla="*/ 714279 w 742853"/>
                  <a:gd name="connsiteY2" fmla="*/ 206360 h 611738"/>
                  <a:gd name="connsiteX3" fmla="*/ 714279 w 742853"/>
                  <a:gd name="connsiteY3" fmla="*/ 611738 h 611738"/>
                  <a:gd name="connsiteX4" fmla="*/ 742854 w 742853"/>
                  <a:gd name="connsiteY4" fmla="*/ 591984 h 611738"/>
                  <a:gd name="connsiteX5" fmla="*/ 742854 w 742853"/>
                  <a:gd name="connsiteY5" fmla="*/ 206360 h 611738"/>
                  <a:gd name="connsiteX6" fmla="*/ 536498 w 742853"/>
                  <a:gd name="connsiteY6" fmla="*/ 0 h 611738"/>
                  <a:gd name="connsiteX7" fmla="*/ 206350 w 742853"/>
                  <a:gd name="connsiteY7" fmla="*/ 0 h 611738"/>
                  <a:gd name="connsiteX8" fmla="*/ 0 w 742853"/>
                  <a:gd name="connsiteY8" fmla="*/ 206360 h 611738"/>
                  <a:gd name="connsiteX9" fmla="*/ 0 w 742853"/>
                  <a:gd name="connsiteY9" fmla="*/ 591984 h 611738"/>
                  <a:gd name="connsiteX10" fmla="*/ 28575 w 742853"/>
                  <a:gd name="connsiteY10" fmla="*/ 611738 h 611738"/>
                  <a:gd name="connsiteX11" fmla="*/ 28575 w 742853"/>
                  <a:gd name="connsiteY11" fmla="*/ 206360 h 611738"/>
                  <a:gd name="connsiteX12" fmla="*/ 206350 w 742853"/>
                  <a:gd name="connsiteY12" fmla="*/ 28575 h 6117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42853" h="611738">
                    <a:moveTo>
                      <a:pt x="206350" y="28575"/>
                    </a:moveTo>
                    <a:lnTo>
                      <a:pt x="536498" y="28575"/>
                    </a:lnTo>
                    <a:cubicBezTo>
                      <a:pt x="634526" y="28575"/>
                      <a:pt x="714279" y="108329"/>
                      <a:pt x="714279" y="206360"/>
                    </a:cubicBezTo>
                    <a:lnTo>
                      <a:pt x="714279" y="611738"/>
                    </a:lnTo>
                    <a:cubicBezTo>
                      <a:pt x="723985" y="605395"/>
                      <a:pt x="733529" y="598842"/>
                      <a:pt x="742854" y="591984"/>
                    </a:cubicBezTo>
                    <a:lnTo>
                      <a:pt x="742854" y="206360"/>
                    </a:lnTo>
                    <a:cubicBezTo>
                      <a:pt x="742854" y="92572"/>
                      <a:pt x="650290" y="0"/>
                      <a:pt x="536498" y="0"/>
                    </a:cubicBezTo>
                    <a:lnTo>
                      <a:pt x="206350" y="0"/>
                    </a:lnTo>
                    <a:cubicBezTo>
                      <a:pt x="92571" y="0"/>
                      <a:pt x="0" y="92572"/>
                      <a:pt x="0" y="206360"/>
                    </a:cubicBezTo>
                    <a:lnTo>
                      <a:pt x="0" y="591984"/>
                    </a:lnTo>
                    <a:cubicBezTo>
                      <a:pt x="9324" y="598842"/>
                      <a:pt x="18871" y="605395"/>
                      <a:pt x="28575" y="611738"/>
                    </a:cubicBezTo>
                    <a:lnTo>
                      <a:pt x="28575" y="206360"/>
                    </a:lnTo>
                    <a:cubicBezTo>
                      <a:pt x="28575" y="108329"/>
                      <a:pt x="108328" y="28575"/>
                      <a:pt x="206350" y="28575"/>
                    </a:cubicBezTo>
                    <a:close/>
                  </a:path>
                </a:pathLst>
              </a:custGeom>
              <a:solidFill>
                <a:schemeClr val="accent1"/>
              </a:solid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447"/>
                  </a:solidFill>
                  <a:effectLst/>
                  <a:uLnTx/>
                  <a:uFillTx/>
                  <a:latin typeface="Arial"/>
                  <a:ea typeface="+mn-ea"/>
                  <a:cs typeface="+mn-cs"/>
                </a:endParaRPr>
              </a:p>
            </p:txBody>
          </p:sp>
        </p:grpSp>
      </p:grpSp>
      <p:sp>
        <p:nvSpPr>
          <p:cNvPr id="46" name="Oval 45">
            <a:extLst>
              <a:ext uri="{FF2B5EF4-FFF2-40B4-BE49-F238E27FC236}">
                <a16:creationId xmlns:a16="http://schemas.microsoft.com/office/drawing/2014/main" id="{6CB53EBE-80B7-1FBD-D122-2311FF70B689}"/>
              </a:ext>
            </a:extLst>
          </p:cNvPr>
          <p:cNvSpPr/>
          <p:nvPr/>
        </p:nvSpPr>
        <p:spPr>
          <a:xfrm>
            <a:off x="4265001" y="2692859"/>
            <a:ext cx="608501" cy="608501"/>
          </a:xfrm>
          <a:prstGeom prst="ellipse">
            <a:avLst/>
          </a:prstGeom>
          <a:solidFill>
            <a:schemeClr val="bg1"/>
          </a:solidFill>
          <a:ln>
            <a:solidFill>
              <a:srgbClr val="26948B"/>
            </a:solidFill>
          </a:ln>
        </p:spPr>
        <p:style>
          <a:lnRef idx="2">
            <a:schemeClr val="accent1">
              <a:shade val="50000"/>
            </a:schemeClr>
          </a:lnRef>
          <a:fillRef idx="1">
            <a:schemeClr val="accent1"/>
          </a:fillRef>
          <a:effectRef idx="0">
            <a:schemeClr val="accent1"/>
          </a:effectRef>
          <a:fontRef idx="minor">
            <a:schemeClr val="lt1"/>
          </a:fontRef>
        </p:style>
        <p:txBody>
          <a:bodyPr lIns="0" tIns="144000" rIns="0" bIns="144000" rtlCol="0" anchor="ct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6948B"/>
                </a:solidFill>
                <a:effectLst/>
                <a:uLnTx/>
                <a:uFillTx/>
                <a:latin typeface="Arial"/>
                <a:ea typeface="+mn-ea"/>
                <a:cs typeface="+mn-cs"/>
              </a:rPr>
              <a:t>R</a:t>
            </a:r>
            <a:br>
              <a:rPr kumimoji="0" lang="en-US" sz="1400" b="1" i="0" u="none" strike="noStrike" kern="1200" cap="none" spc="0" normalizeH="0" baseline="0" noProof="0" dirty="0">
                <a:ln>
                  <a:noFill/>
                </a:ln>
                <a:solidFill>
                  <a:srgbClr val="26948B"/>
                </a:solidFill>
                <a:effectLst/>
                <a:uLnTx/>
                <a:uFillTx/>
                <a:latin typeface="Arial"/>
                <a:ea typeface="+mn-ea"/>
                <a:cs typeface="+mn-cs"/>
              </a:rPr>
            </a:br>
            <a:r>
              <a:rPr kumimoji="0" lang="en-US" sz="1400" b="0" i="0" u="none" strike="noStrike" kern="1200" cap="none" spc="0" normalizeH="0" baseline="0" noProof="0" dirty="0">
                <a:ln>
                  <a:noFill/>
                </a:ln>
                <a:solidFill>
                  <a:srgbClr val="26948B"/>
                </a:solidFill>
                <a:effectLst/>
                <a:uLnTx/>
                <a:uFillTx/>
                <a:latin typeface="Arial"/>
                <a:ea typeface="+mn-ea"/>
                <a:cs typeface="+mn-cs"/>
              </a:rPr>
              <a:t>2:1</a:t>
            </a:r>
          </a:p>
        </p:txBody>
      </p:sp>
      <p:sp>
        <p:nvSpPr>
          <p:cNvPr id="2" name="Left Bracket 1">
            <a:extLst>
              <a:ext uri="{FF2B5EF4-FFF2-40B4-BE49-F238E27FC236}">
                <a16:creationId xmlns:a16="http://schemas.microsoft.com/office/drawing/2014/main" id="{56717DC4-10DD-675A-DF40-B4A2CD40D809}"/>
              </a:ext>
            </a:extLst>
          </p:cNvPr>
          <p:cNvSpPr/>
          <p:nvPr/>
        </p:nvSpPr>
        <p:spPr>
          <a:xfrm>
            <a:off x="5404241" y="2641849"/>
            <a:ext cx="501731" cy="731520"/>
          </a:xfrm>
          <a:prstGeom prst="leftBracket">
            <a:avLst>
              <a:gd name="adj" fmla="val 0"/>
            </a:avLst>
          </a:prstGeom>
          <a:ln w="952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3C4447"/>
              </a:solidFill>
              <a:effectLst/>
              <a:uLnTx/>
              <a:uFillTx/>
              <a:latin typeface="Arial"/>
              <a:ea typeface="+mn-ea"/>
              <a:cs typeface="+mn-cs"/>
            </a:endParaRPr>
          </a:p>
        </p:txBody>
      </p:sp>
      <p:sp>
        <p:nvSpPr>
          <p:cNvPr id="11" name="Round Same Side Corner Rectangle 10">
            <a:extLst>
              <a:ext uri="{FF2B5EF4-FFF2-40B4-BE49-F238E27FC236}">
                <a16:creationId xmlns:a16="http://schemas.microsoft.com/office/drawing/2014/main" id="{3CB46D5C-6B63-D044-ACFA-D50E50B2ABA6}"/>
              </a:ext>
            </a:extLst>
          </p:cNvPr>
          <p:cNvSpPr/>
          <p:nvPr/>
        </p:nvSpPr>
        <p:spPr>
          <a:xfrm rot="10800000">
            <a:off x="592702" y="5133624"/>
            <a:ext cx="10999498" cy="536097"/>
          </a:xfrm>
          <a:prstGeom prst="round2Same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44000" tIns="144000" rIns="144000" bIns="14400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3C4447"/>
              </a:solidFill>
              <a:effectLst/>
              <a:uLnTx/>
              <a:uFillTx/>
              <a:latin typeface="Arial"/>
              <a:ea typeface="+mn-ea"/>
              <a:cs typeface="+mn-cs"/>
            </a:endParaRPr>
          </a:p>
        </p:txBody>
      </p:sp>
      <p:sp>
        <p:nvSpPr>
          <p:cNvPr id="23" name="Text 12">
            <a:extLst>
              <a:ext uri="{FF2B5EF4-FFF2-40B4-BE49-F238E27FC236}">
                <a16:creationId xmlns:a16="http://schemas.microsoft.com/office/drawing/2014/main" id="{124C845A-D304-2C9E-6CF8-6E3532BB9600}"/>
              </a:ext>
            </a:extLst>
          </p:cNvPr>
          <p:cNvSpPr/>
          <p:nvPr/>
        </p:nvSpPr>
        <p:spPr>
          <a:xfrm>
            <a:off x="671063" y="5175103"/>
            <a:ext cx="2055410" cy="577081"/>
          </a:xfrm>
          <a:prstGeom prst="rect">
            <a:avLst/>
          </a:prstGeom>
          <a:noFill/>
          <a:ln/>
        </p:spPr>
        <p:txBody>
          <a:bodyPr wrap="square" lIns="0" tIns="0" rIns="0" bIns="0" rtlCol="0" anchor="t">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3C4447"/>
                </a:solidFill>
                <a:effectLst/>
                <a:uLnTx/>
                <a:uFillTx/>
                <a:latin typeface="Arial" panose="020B0604020202020204" pitchFamily="34" charset="0"/>
                <a:ea typeface="NeueHaasGroteskDisp Pro Md" pitchFamily="34" charset="-122"/>
                <a:cs typeface="Arial" panose="020B0604020202020204" pitchFamily="34" charset="0"/>
              </a:rPr>
              <a:t>Primary Endpoints:</a:t>
            </a:r>
            <a:br>
              <a:rPr kumimoji="0" lang="en-US" sz="1050" b="1" i="0" u="none" strike="noStrike" kern="1200" cap="none" spc="0" normalizeH="0" baseline="0" noProof="0" dirty="0">
                <a:ln>
                  <a:noFill/>
                </a:ln>
                <a:solidFill>
                  <a:srgbClr val="3C4447"/>
                </a:solidFill>
                <a:effectLst/>
                <a:uLnTx/>
                <a:uFillTx/>
                <a:latin typeface="Arial" panose="020B0604020202020204" pitchFamily="34" charset="0"/>
                <a:ea typeface="NeueHaasGroteskDisp Pro Md" pitchFamily="34" charset="-122"/>
                <a:cs typeface="Arial" panose="020B0604020202020204" pitchFamily="34" charset="0"/>
              </a:rPr>
            </a:br>
            <a:r>
              <a:rPr kumimoji="0" lang="en-US" sz="900" b="1" i="0" u="none" strike="noStrike" kern="1200" cap="none" spc="0" normalizeH="0" baseline="0" noProof="0" dirty="0">
                <a:ln>
                  <a:noFill/>
                </a:ln>
                <a:solidFill>
                  <a:srgbClr val="3C4447"/>
                </a:solidFill>
                <a:effectLst/>
                <a:uLnTx/>
                <a:uFillTx/>
                <a:latin typeface="Arial" panose="020B0604020202020204" pitchFamily="34" charset="0"/>
                <a:ea typeface="NeueHaasGroteskDisp Pro Md" pitchFamily="34" charset="-122"/>
                <a:cs typeface="Arial" panose="020B0604020202020204" pitchFamily="34" charset="0"/>
              </a:rPr>
              <a:t>Cohort 1: </a:t>
            </a:r>
            <a:r>
              <a:rPr kumimoji="0" lang="en-US" sz="900" b="0" i="0" u="none" strike="noStrike" kern="1200" cap="none" spc="0" normalizeH="0" baseline="0" noProof="0" dirty="0">
                <a:ln>
                  <a:noFill/>
                </a:ln>
                <a:solidFill>
                  <a:srgbClr val="3C4447"/>
                </a:solidFill>
                <a:effectLst/>
                <a:uLnTx/>
                <a:uFillTx/>
                <a:latin typeface="Arial" panose="020B0604020202020204" pitchFamily="34" charset="0"/>
                <a:ea typeface="NeueHaasGroteskDisp Pro" pitchFamily="34" charset="-122"/>
                <a:cs typeface="Arial" panose="020B0604020202020204" pitchFamily="34" charset="0"/>
              </a:rPr>
              <a:t>PFS (BICR assessed)</a:t>
            </a:r>
          </a:p>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C4447"/>
                </a:solidFill>
                <a:effectLst/>
                <a:uLnTx/>
                <a:uFillTx/>
                <a:latin typeface="Arial" panose="020B0604020202020204" pitchFamily="34" charset="0"/>
                <a:ea typeface="NeueHaasGroteskDisp Pro" pitchFamily="34" charset="-122"/>
                <a:cs typeface="Arial" panose="020B0604020202020204" pitchFamily="34" charset="0"/>
              </a:rPr>
              <a:t>Cohort 2: </a:t>
            </a:r>
            <a:r>
              <a:rPr kumimoji="0" lang="en-US" sz="900" b="0" i="0" u="none" strike="noStrike" kern="1200" cap="none" spc="0" normalizeH="0" baseline="0" noProof="0" dirty="0">
                <a:ln>
                  <a:noFill/>
                </a:ln>
                <a:solidFill>
                  <a:srgbClr val="3C4447"/>
                </a:solidFill>
                <a:effectLst/>
                <a:uLnTx/>
                <a:uFillTx/>
                <a:latin typeface="Arial" panose="020B0604020202020204" pitchFamily="34" charset="0"/>
                <a:ea typeface="NeueHaasGroteskDisp Pro" pitchFamily="34" charset="-122"/>
                <a:cs typeface="Arial" panose="020B0604020202020204" pitchFamily="34" charset="0"/>
              </a:rPr>
              <a:t>ORR (BICR assessed)</a:t>
            </a:r>
          </a:p>
          <a:p>
            <a:pPr marL="9525"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900" b="0" i="0" u="none" strike="noStrike" kern="1200" cap="none" spc="0" normalizeH="0" baseline="0" noProof="0" dirty="0">
              <a:ln>
                <a:noFill/>
              </a:ln>
              <a:solidFill>
                <a:srgbClr val="3C4447"/>
              </a:solidFill>
              <a:effectLst/>
              <a:uLnTx/>
              <a:uFillTx/>
              <a:latin typeface="Arial" panose="020B0604020202020204" pitchFamily="34" charset="0"/>
              <a:ea typeface="NeueHaasGroteskDisp Pro" pitchFamily="34" charset="-122"/>
              <a:cs typeface="Arial" panose="020B0604020202020204" pitchFamily="34" charset="0"/>
            </a:endParaRPr>
          </a:p>
        </p:txBody>
      </p:sp>
      <p:pic>
        <p:nvPicPr>
          <p:cNvPr id="27" name="Image 9" descr="preencoded.png">
            <a:extLst>
              <a:ext uri="{FF2B5EF4-FFF2-40B4-BE49-F238E27FC236}">
                <a16:creationId xmlns:a16="http://schemas.microsoft.com/office/drawing/2014/main" id="{310C8E8C-0F7D-4288-B2B0-8C015801B021}"/>
              </a:ext>
            </a:extLst>
          </p:cNvPr>
          <p:cNvPicPr>
            <a:picLocks/>
          </p:cNvPicPr>
          <p:nvPr/>
        </p:nvPicPr>
        <p:blipFill>
          <a:blip r:embed="rId3">
            <a:extLst>
              <a:ext uri="{96DAC541-7B7A-43D3-8B79-37D633B846F1}">
                <asvg:svgBlip xmlns:asvg="http://schemas.microsoft.com/office/drawing/2016/SVG/main" r:embed="rId4"/>
              </a:ext>
            </a:extLst>
          </a:blip>
          <a:srcRect/>
          <a:stretch/>
        </p:blipFill>
        <p:spPr>
          <a:xfrm>
            <a:off x="592702" y="5087910"/>
            <a:ext cx="10999498" cy="45719"/>
          </a:xfrm>
          <a:prstGeom prst="rect">
            <a:avLst/>
          </a:prstGeom>
        </p:spPr>
      </p:pic>
      <p:sp>
        <p:nvSpPr>
          <p:cNvPr id="39" name="Text 12">
            <a:extLst>
              <a:ext uri="{FF2B5EF4-FFF2-40B4-BE49-F238E27FC236}">
                <a16:creationId xmlns:a16="http://schemas.microsoft.com/office/drawing/2014/main" id="{F4BD76E9-CA59-9877-45EF-6CC6BA349E4D}"/>
              </a:ext>
            </a:extLst>
          </p:cNvPr>
          <p:cNvSpPr/>
          <p:nvPr/>
        </p:nvSpPr>
        <p:spPr>
          <a:xfrm>
            <a:off x="6754081" y="5175103"/>
            <a:ext cx="3715593" cy="438582"/>
          </a:xfrm>
          <a:prstGeom prst="rect">
            <a:avLst/>
          </a:prstGeom>
          <a:noFill/>
          <a:ln/>
        </p:spPr>
        <p:txBody>
          <a:bodyPr wrap="square" lIns="0" tIns="0" rIns="0" bIns="0" rtlCol="0" anchor="t">
            <a:spAutoFit/>
          </a:bodyPr>
          <a:lstStyle/>
          <a:p>
            <a:pPr marL="0" marR="0" lvl="0" indent="0" algn="l" defTabSz="914400" rtl="0" eaLnBrk="1" fontAlgn="auto" latinLnBrk="0" hangingPunct="1">
              <a:lnSpc>
                <a:spcPct val="100000"/>
              </a:lnSpc>
              <a:spcBef>
                <a:spcPts val="0"/>
              </a:spcBef>
              <a:spcAft>
                <a:spcPts val="0"/>
              </a:spcAft>
              <a:buClrTx/>
              <a:buSzPct val="100000"/>
              <a:buFontTx/>
              <a:buNone/>
              <a:tabLst/>
              <a:defRPr/>
            </a:pPr>
            <a:r>
              <a:rPr kumimoji="0" lang="en-US" sz="1050" b="1" i="0" u="none" strike="noStrike" kern="1200" cap="none" spc="0" normalizeH="0" baseline="0" noProof="0" dirty="0">
                <a:ln>
                  <a:noFill/>
                </a:ln>
                <a:solidFill>
                  <a:srgbClr val="26948B"/>
                </a:solidFill>
                <a:effectLst/>
                <a:uLnTx/>
                <a:uFillTx/>
                <a:latin typeface="Arial" panose="020B0604020202020204" pitchFamily="34" charset="0"/>
                <a:ea typeface="NeueHaasGroteskDisp Pro Md" pitchFamily="34" charset="-122"/>
                <a:cs typeface="Arial" panose="020B0604020202020204" pitchFamily="34" charset="0"/>
              </a:rPr>
              <a:t>Cohort 1Stratification Factors:</a:t>
            </a:r>
          </a:p>
          <a:p>
            <a:pPr marL="127000" marR="0" lvl="0" indent="-114300" algn="l" defTabSz="914400" rtl="0" eaLnBrk="1" fontAlgn="auto" latinLnBrk="0" hangingPunct="1">
              <a:lnSpc>
                <a:spcPct val="100000"/>
              </a:lnSpc>
              <a:spcBef>
                <a:spcPts val="0"/>
              </a:spcBef>
              <a:spcAft>
                <a:spcPts val="0"/>
              </a:spcAft>
              <a:buClrTx/>
              <a:buSzPct val="100000"/>
              <a:buFontTx/>
              <a:buChar char="•"/>
              <a:tabLst/>
              <a:defRPr/>
            </a:pPr>
            <a:r>
              <a:rPr kumimoji="0" lang="en-US" sz="900" b="0" i="0" u="none" strike="noStrike" kern="1200" cap="none" spc="0" normalizeH="0" baseline="0" noProof="0" dirty="0">
                <a:ln>
                  <a:noFill/>
                </a:ln>
                <a:solidFill>
                  <a:srgbClr val="26948B"/>
                </a:solidFill>
                <a:effectLst/>
                <a:uLnTx/>
                <a:uFillTx/>
                <a:latin typeface="Arial" panose="020B0604020202020204" pitchFamily="34" charset="0"/>
                <a:ea typeface="NeueHaasGroteskDisp Pro" pitchFamily="34" charset="-122"/>
                <a:cs typeface="Arial" panose="020B0604020202020204" pitchFamily="34" charset="0"/>
              </a:rPr>
              <a:t>HER2 expression (IHC 1+ vs 2+) by central laboratory 
Number of prior lines of treatment (1 vs ≥2)</a:t>
            </a:r>
            <a:endParaRPr kumimoji="0" lang="en-US" sz="900" b="0" i="0" u="none" strike="noStrike" kern="1200" cap="none" spc="0" normalizeH="0" baseline="0" noProof="0" dirty="0">
              <a:ln>
                <a:noFill/>
              </a:ln>
              <a:solidFill>
                <a:srgbClr val="26948B"/>
              </a:solidFill>
              <a:effectLst/>
              <a:uLnTx/>
              <a:uFillTx/>
              <a:latin typeface="Arial" panose="020B0604020202020204" pitchFamily="34" charset="0"/>
              <a:ea typeface="+mn-ea"/>
              <a:cs typeface="Arial" panose="020B0604020202020204" pitchFamily="34" charset="0"/>
            </a:endParaRPr>
          </a:p>
        </p:txBody>
      </p:sp>
      <p:sp>
        <p:nvSpPr>
          <p:cNvPr id="3" name="Text 25">
            <a:extLst>
              <a:ext uri="{FF2B5EF4-FFF2-40B4-BE49-F238E27FC236}">
                <a16:creationId xmlns:a16="http://schemas.microsoft.com/office/drawing/2014/main" id="{942C73D2-0613-E310-CFF3-15D09479A31D}"/>
              </a:ext>
            </a:extLst>
          </p:cNvPr>
          <p:cNvSpPr/>
          <p:nvPr/>
        </p:nvSpPr>
        <p:spPr>
          <a:xfrm>
            <a:off x="3888280" y="1995282"/>
            <a:ext cx="7680959" cy="333425"/>
          </a:xfrm>
          <a:prstGeom prst="rect">
            <a:avLst/>
          </a:prstGeom>
          <a:noFill/>
          <a:ln/>
        </p:spPr>
        <p:txBody>
          <a:bodyPr wrap="square" lIns="0" tIns="0" rIns="0" bIns="0" rtlCol="0" anchor="t">
            <a:spAutoFit/>
          </a:bodyPr>
          <a:lstStyle/>
          <a:p>
            <a:pPr marL="0" marR="0" lvl="0" indent="0" algn="ctr" defTabSz="914400" rtl="0" eaLnBrk="1" fontAlgn="auto" latinLnBrk="0" hangingPunct="1">
              <a:lnSpc>
                <a:spcPts val="1345"/>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26948B"/>
                </a:solidFill>
                <a:effectLst/>
                <a:uLnTx/>
                <a:uFillTx/>
                <a:latin typeface="Arial" panose="020B0604020202020204" pitchFamily="34" charset="0"/>
                <a:ea typeface="NeueHaasGroteskDisp Pro Md" pitchFamily="34" charset="-122"/>
                <a:cs typeface="Arial" panose="020B0604020202020204" pitchFamily="34" charset="0"/>
              </a:rPr>
              <a:t>Cohort 1: HER2 IHC 1+/2+
</a:t>
            </a:r>
            <a:endParaRPr kumimoji="0" lang="en-US" sz="1250" b="1" i="0" u="none" strike="noStrike" kern="1200" cap="none" spc="0" normalizeH="0" baseline="0" noProof="0" dirty="0">
              <a:ln>
                <a:noFill/>
              </a:ln>
              <a:solidFill>
                <a:srgbClr val="26948B"/>
              </a:solidFill>
              <a:effectLst/>
              <a:uLnTx/>
              <a:uFillTx/>
              <a:latin typeface="Arial" panose="020B0604020202020204" pitchFamily="34" charset="0"/>
              <a:ea typeface="+mn-ea"/>
              <a:cs typeface="Arial" panose="020B0604020202020204" pitchFamily="34" charset="0"/>
            </a:endParaRPr>
          </a:p>
        </p:txBody>
      </p:sp>
      <p:sp>
        <p:nvSpPr>
          <p:cNvPr id="10" name="Text 26">
            <a:extLst>
              <a:ext uri="{FF2B5EF4-FFF2-40B4-BE49-F238E27FC236}">
                <a16:creationId xmlns:a16="http://schemas.microsoft.com/office/drawing/2014/main" id="{56D17B76-0777-DDEB-A177-736BCB08381D}"/>
              </a:ext>
            </a:extLst>
          </p:cNvPr>
          <p:cNvSpPr/>
          <p:nvPr/>
        </p:nvSpPr>
        <p:spPr>
          <a:xfrm>
            <a:off x="3917835" y="3873947"/>
            <a:ext cx="7651404" cy="333425"/>
          </a:xfrm>
          <a:prstGeom prst="rect">
            <a:avLst/>
          </a:prstGeom>
          <a:noFill/>
          <a:ln/>
        </p:spPr>
        <p:txBody>
          <a:bodyPr wrap="square" lIns="0" tIns="0" rIns="0" bIns="0" rtlCol="0" anchor="t">
            <a:spAutoFit/>
          </a:bodyPr>
          <a:lstStyle/>
          <a:p>
            <a:pPr marL="0" marR="0" lvl="0" indent="0" algn="ctr" defTabSz="914400" rtl="0" eaLnBrk="1" fontAlgn="auto" latinLnBrk="0" hangingPunct="1">
              <a:lnSpc>
                <a:spcPts val="1345"/>
              </a:lnSpc>
              <a:spcBef>
                <a:spcPts val="0"/>
              </a:spcBef>
              <a:spcAft>
                <a:spcPts val="0"/>
              </a:spcAft>
              <a:buClrTx/>
              <a:buSzTx/>
              <a:buFontTx/>
              <a:buNone/>
              <a:tabLst/>
              <a:defRPr/>
            </a:pPr>
            <a:r>
              <a:rPr kumimoji="0" lang="en-US" sz="1250" b="1" i="0" u="none" strike="noStrike" kern="1200" cap="none" spc="0" normalizeH="0" baseline="0" noProof="0" dirty="0">
                <a:ln>
                  <a:noFill/>
                </a:ln>
                <a:solidFill>
                  <a:srgbClr val="005A64"/>
                </a:solidFill>
                <a:effectLst/>
                <a:uLnTx/>
                <a:uFillTx/>
                <a:latin typeface="Arial" panose="020B0604020202020204" pitchFamily="34" charset="0"/>
                <a:ea typeface="NeueHaasGroteskDisp Pro Md" pitchFamily="34" charset="-122"/>
                <a:cs typeface="Arial" panose="020B0604020202020204" pitchFamily="34" charset="0"/>
              </a:rPr>
              <a:t>Cohort 2: HER2 IHC 3+ 
</a:t>
            </a:r>
            <a:endParaRPr kumimoji="0" lang="en-US" sz="1250" b="1" i="0" u="none" strike="noStrike" kern="1200" cap="none" spc="0" normalizeH="0" baseline="0" noProof="0" dirty="0">
              <a:ln>
                <a:noFill/>
              </a:ln>
              <a:solidFill>
                <a:srgbClr val="005A64"/>
              </a:solidFill>
              <a:effectLst/>
              <a:uLnTx/>
              <a:uFillTx/>
              <a:latin typeface="Arial" panose="020B0604020202020204" pitchFamily="34" charset="0"/>
              <a:ea typeface="+mn-ea"/>
              <a:cs typeface="Arial" panose="020B0604020202020204" pitchFamily="34" charset="0"/>
            </a:endParaRPr>
          </a:p>
        </p:txBody>
      </p:sp>
      <p:pic>
        <p:nvPicPr>
          <p:cNvPr id="24" name="Image 12" descr="preencoded.png">
            <a:extLst>
              <a:ext uri="{FF2B5EF4-FFF2-40B4-BE49-F238E27FC236}">
                <a16:creationId xmlns:a16="http://schemas.microsoft.com/office/drawing/2014/main" id="{C9D349FE-96E8-84A6-1655-A7377E460FE5}"/>
              </a:ext>
            </a:extLst>
          </p:cNvPr>
          <p:cNvPicPr preferRelativeResize="0">
            <a:picLocks/>
          </p:cNvPicPr>
          <p:nvPr/>
        </p:nvPicPr>
        <p:blipFill>
          <a:blip r:embed="rId5">
            <a:extLst>
              <a:ext uri="{96DAC541-7B7A-43D3-8B79-37D633B846F1}">
                <asvg:svgBlip xmlns:asvg="http://schemas.microsoft.com/office/drawing/2016/SVG/main" r:embed="rId6"/>
              </a:ext>
            </a:extLst>
          </a:blip>
          <a:srcRect/>
          <a:stretch/>
        </p:blipFill>
        <p:spPr>
          <a:xfrm>
            <a:off x="3888280" y="2195418"/>
            <a:ext cx="7680960" cy="80314"/>
          </a:xfrm>
          <a:prstGeom prst="rect">
            <a:avLst/>
          </a:prstGeom>
        </p:spPr>
      </p:pic>
      <p:pic>
        <p:nvPicPr>
          <p:cNvPr id="25" name="Image 23" descr="preencoded.png">
            <a:extLst>
              <a:ext uri="{FF2B5EF4-FFF2-40B4-BE49-F238E27FC236}">
                <a16:creationId xmlns:a16="http://schemas.microsoft.com/office/drawing/2014/main" id="{D203CFF3-C3D2-0BB6-B1F5-EBEC9667C22F}"/>
              </a:ext>
            </a:extLst>
          </p:cNvPr>
          <p:cNvPicPr preferRelativeResize="0">
            <a:picLocks/>
          </p:cNvPicPr>
          <p:nvPr/>
        </p:nvPicPr>
        <p:blipFill>
          <a:blip r:embed="rId7">
            <a:extLst>
              <a:ext uri="{96DAC541-7B7A-43D3-8B79-37D633B846F1}">
                <asvg:svgBlip xmlns:asvg="http://schemas.microsoft.com/office/drawing/2016/SVG/main" r:embed="rId8"/>
              </a:ext>
            </a:extLst>
          </a:blip>
          <a:srcRect/>
          <a:stretch/>
        </p:blipFill>
        <p:spPr>
          <a:xfrm>
            <a:off x="3888280" y="4096590"/>
            <a:ext cx="7680960" cy="78672"/>
          </a:xfrm>
          <a:prstGeom prst="rect">
            <a:avLst/>
          </a:prstGeom>
        </p:spPr>
      </p:pic>
      <p:sp>
        <p:nvSpPr>
          <p:cNvPr id="26" name="Text 12">
            <a:extLst>
              <a:ext uri="{FF2B5EF4-FFF2-40B4-BE49-F238E27FC236}">
                <a16:creationId xmlns:a16="http://schemas.microsoft.com/office/drawing/2014/main" id="{21D456D6-9CE1-2205-0AD7-2C52B3B5EE3C}"/>
              </a:ext>
            </a:extLst>
          </p:cNvPr>
          <p:cNvSpPr/>
          <p:nvPr/>
        </p:nvSpPr>
        <p:spPr>
          <a:xfrm>
            <a:off x="2675773" y="5181601"/>
            <a:ext cx="3416678" cy="577081"/>
          </a:xfrm>
          <a:prstGeom prst="rect">
            <a:avLst/>
          </a:prstGeom>
          <a:noFill/>
          <a:ln/>
        </p:spPr>
        <p:txBody>
          <a:bodyPr wrap="square" lIns="0" tIns="0" rIns="0" bIns="0" rtlCol="0" anchor="t">
            <a:spAutoFit/>
          </a:bodyPr>
          <a:lstStyle/>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3C4447"/>
                </a:solidFill>
                <a:effectLst/>
                <a:uLnTx/>
                <a:uFillTx/>
                <a:latin typeface="Arial" panose="020B0604020202020204" pitchFamily="34" charset="0"/>
                <a:ea typeface="NeueHaasGroteskDisp Pro Md" pitchFamily="34" charset="-122"/>
                <a:cs typeface="Arial" panose="020B0604020202020204" pitchFamily="34" charset="0"/>
              </a:rPr>
              <a:t>Secondary Endpoints:</a:t>
            </a:r>
            <a:br>
              <a:rPr kumimoji="0" lang="en-US" sz="1050" b="1" i="0" u="none" strike="noStrike" kern="1200" cap="none" spc="0" normalizeH="0" baseline="0" noProof="0" dirty="0">
                <a:ln>
                  <a:noFill/>
                </a:ln>
                <a:solidFill>
                  <a:srgbClr val="3C4447"/>
                </a:solidFill>
                <a:effectLst/>
                <a:uLnTx/>
                <a:uFillTx/>
                <a:latin typeface="Arial" panose="020B0604020202020204" pitchFamily="34" charset="0"/>
                <a:ea typeface="NeueHaasGroteskDisp Pro Md" pitchFamily="34" charset="-122"/>
                <a:cs typeface="Arial" panose="020B0604020202020204" pitchFamily="34" charset="0"/>
              </a:rPr>
            </a:br>
            <a:r>
              <a:rPr kumimoji="0" lang="en-US" sz="900" b="1" i="0" u="none" strike="noStrike" kern="1200" cap="none" spc="0" normalizeH="0" baseline="0" noProof="0" dirty="0">
                <a:ln>
                  <a:noFill/>
                </a:ln>
                <a:solidFill>
                  <a:srgbClr val="3C4447"/>
                </a:solidFill>
                <a:effectLst/>
                <a:uLnTx/>
                <a:uFillTx/>
                <a:latin typeface="Arial" panose="020B0604020202020204" pitchFamily="34" charset="0"/>
                <a:ea typeface="NeueHaasGroteskDisp Pro Md" pitchFamily="34" charset="-122"/>
                <a:cs typeface="Arial" panose="020B0604020202020204" pitchFamily="34" charset="0"/>
              </a:rPr>
              <a:t>Cohort 1: </a:t>
            </a:r>
            <a:r>
              <a:rPr kumimoji="0" lang="en-US" sz="900" b="0" i="0" u="none" strike="noStrike" kern="1200" cap="none" spc="0" normalizeH="0" baseline="0" noProof="0" dirty="0">
                <a:ln>
                  <a:noFill/>
                </a:ln>
                <a:solidFill>
                  <a:srgbClr val="3C4447"/>
                </a:solidFill>
                <a:effectLst/>
                <a:uLnTx/>
                <a:uFillTx/>
                <a:latin typeface="Arial" panose="020B0604020202020204" pitchFamily="34" charset="0"/>
                <a:ea typeface="NeueHaasGroteskDisp Pro Md" pitchFamily="34" charset="-122"/>
                <a:cs typeface="Arial" panose="020B0604020202020204" pitchFamily="34" charset="0"/>
              </a:rPr>
              <a:t>OS, </a:t>
            </a:r>
            <a:r>
              <a:rPr kumimoji="0" lang="en-US" sz="900" b="0" i="0" u="none" strike="noStrike" kern="1200" cap="none" spc="0" normalizeH="0" baseline="0" noProof="0" dirty="0">
                <a:ln>
                  <a:noFill/>
                </a:ln>
                <a:solidFill>
                  <a:srgbClr val="3C4447"/>
                </a:solidFill>
                <a:effectLst/>
                <a:uLnTx/>
                <a:uFillTx/>
                <a:latin typeface="Arial" panose="020B0604020202020204" pitchFamily="34" charset="0"/>
                <a:ea typeface="NeueHaasGroteskDisp Pro" pitchFamily="34" charset="-122"/>
                <a:cs typeface="Arial" panose="020B0604020202020204" pitchFamily="34" charset="0"/>
              </a:rPr>
              <a:t>PFS (investigator assessed), ORR, DoR, safety </a:t>
            </a:r>
          </a:p>
          <a:p>
            <a:pPr marL="9525"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3C4447"/>
                </a:solidFill>
                <a:effectLst/>
                <a:uLnTx/>
                <a:uFillTx/>
                <a:latin typeface="Arial" panose="020B0604020202020204" pitchFamily="34" charset="0"/>
                <a:ea typeface="NeueHaasGroteskDisp Pro" pitchFamily="34" charset="-122"/>
                <a:cs typeface="Arial" panose="020B0604020202020204" pitchFamily="34" charset="0"/>
              </a:rPr>
              <a:t>Cohort 2:  </a:t>
            </a:r>
            <a:r>
              <a:rPr kumimoji="0" lang="en-US" sz="900" b="0" i="0" u="none" strike="noStrike" kern="1200" cap="none" spc="0" normalizeH="0" baseline="0" noProof="0" dirty="0">
                <a:ln>
                  <a:noFill/>
                </a:ln>
                <a:solidFill>
                  <a:srgbClr val="3C4447"/>
                </a:solidFill>
                <a:effectLst/>
                <a:uLnTx/>
                <a:uFillTx/>
                <a:latin typeface="Arial" panose="020B0604020202020204" pitchFamily="34" charset="0"/>
                <a:ea typeface="NeueHaasGroteskDisp Pro" pitchFamily="34" charset="-122"/>
                <a:cs typeface="Arial" panose="020B0604020202020204" pitchFamily="34" charset="0"/>
              </a:rPr>
              <a:t>ORR (investigator assessed), DoR, PFS, OS, safety </a:t>
            </a:r>
          </a:p>
          <a:p>
            <a:pPr marL="9525" marR="0" lvl="0" indent="0" algn="l" defTabSz="914400" rtl="0" eaLnBrk="1" fontAlgn="auto" latinLnBrk="0" hangingPunct="1">
              <a:lnSpc>
                <a:spcPct val="100000"/>
              </a:lnSpc>
              <a:spcBef>
                <a:spcPts val="0"/>
              </a:spcBef>
              <a:spcAft>
                <a:spcPts val="0"/>
              </a:spcAft>
              <a:buClrTx/>
              <a:buSzPct val="100000"/>
              <a:buFontTx/>
              <a:buNone/>
              <a:tabLst/>
              <a:defRPr/>
            </a:pPr>
            <a:endParaRPr kumimoji="0" lang="en-US" sz="900" b="0" i="0" u="none" strike="noStrike" kern="1200" cap="none" spc="0" normalizeH="0" baseline="0" noProof="0" dirty="0">
              <a:ln>
                <a:noFill/>
              </a:ln>
              <a:solidFill>
                <a:srgbClr val="3C4447"/>
              </a:solidFill>
              <a:effectLst/>
              <a:uLnTx/>
              <a:uFillTx/>
              <a:latin typeface="Arial" panose="020B0604020202020204" pitchFamily="34" charset="0"/>
              <a:ea typeface="NeueHaasGroteskDisp Pro" pitchFamily="34" charset="-122"/>
              <a:cs typeface="Arial" panose="020B0604020202020204" pitchFamily="34" charset="0"/>
            </a:endParaRPr>
          </a:p>
        </p:txBody>
      </p:sp>
      <p:sp>
        <p:nvSpPr>
          <p:cNvPr id="37" name="Rounded Rectangle 49">
            <a:extLst>
              <a:ext uri="{FF2B5EF4-FFF2-40B4-BE49-F238E27FC236}">
                <a16:creationId xmlns:a16="http://schemas.microsoft.com/office/drawing/2014/main" id="{5BE3D7D4-8387-1BA0-FA01-550472A9C0A8}"/>
              </a:ext>
            </a:extLst>
          </p:cNvPr>
          <p:cNvSpPr/>
          <p:nvPr/>
        </p:nvSpPr>
        <p:spPr>
          <a:xfrm>
            <a:off x="5912614" y="4284404"/>
            <a:ext cx="5453598" cy="548640"/>
          </a:xfrm>
          <a:prstGeom prst="roundRect">
            <a:avLst>
              <a:gd name="adj" fmla="val 10210"/>
            </a:avLst>
          </a:prstGeom>
          <a:solidFill>
            <a:srgbClr val="42B0CB"/>
          </a:solidFill>
          <a:ln w="12700" cap="flat" cmpd="sng" algn="ctr">
            <a:noFill/>
            <a:prstDash val="solid"/>
            <a:miter lim="800000"/>
          </a:ln>
          <a:effectLst/>
        </p:spPr>
        <p:txBody>
          <a:bodyPr lIns="144000" tIns="144000" rIns="144000" bIns="144000" rtlCol="0" anchor="ctr"/>
          <a:lstStyle/>
          <a:p>
            <a:pPr marL="0" marR="0" lvl="0" indent="0" algn="ctr" defTabSz="914400" rtl="0" eaLnBrk="1" fontAlgn="auto" latinLnBrk="0" hangingPunct="1">
              <a:lnSpc>
                <a:spcPts val="1050"/>
              </a:lnSpc>
              <a:spcBef>
                <a:spcPts val="0"/>
              </a:spcBef>
              <a:spcAft>
                <a:spcPts val="538"/>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Arial" panose="020B0604020202020204" pitchFamily="34" charset="0"/>
                <a:ea typeface="NeueHaasGroteskDisp Pro Md" pitchFamily="34" charset="-122"/>
                <a:cs typeface="Arial" panose="020B0604020202020204" pitchFamily="34" charset="0"/>
              </a:rPr>
              <a:t>trastuzumab pamirtecan monotherapy </a:t>
            </a:r>
            <a:endParaRPr kumimoji="0" lang="en-US" sz="1200" b="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cxnSp>
        <p:nvCxnSpPr>
          <p:cNvPr id="43" name="Straight Connector 42">
            <a:extLst>
              <a:ext uri="{FF2B5EF4-FFF2-40B4-BE49-F238E27FC236}">
                <a16:creationId xmlns:a16="http://schemas.microsoft.com/office/drawing/2014/main" id="{8F61514A-C60E-B840-C6CE-2E6B946E1A0C}"/>
              </a:ext>
            </a:extLst>
          </p:cNvPr>
          <p:cNvCxnSpPr>
            <a:cxnSpLocks/>
          </p:cNvCxnSpPr>
          <p:nvPr/>
        </p:nvCxnSpPr>
        <p:spPr>
          <a:xfrm>
            <a:off x="3707865" y="4547871"/>
            <a:ext cx="2194560" cy="0"/>
          </a:xfrm>
          <a:prstGeom prst="line">
            <a:avLst/>
          </a:prstGeom>
          <a:ln w="12700">
            <a:solidFill>
              <a:schemeClr val="tx2">
                <a:lumMod val="90000"/>
                <a:lumOff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525941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534DCC-DE0A-C0DB-5367-7380F35FC24C}"/>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3BCD3109-5DDA-8156-1166-298EC3E3747D}"/>
              </a:ext>
            </a:extLst>
          </p:cNvPr>
          <p:cNvSpPr txBox="1"/>
          <p:nvPr/>
        </p:nvSpPr>
        <p:spPr>
          <a:xfrm>
            <a:off x="958467" y="1972379"/>
            <a:ext cx="10399923"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Trastuzumab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n-ea"/>
                <a:cs typeface="Calibri" panose="020F0502020204030204" pitchFamily="34" charset="0"/>
              </a:rPr>
              <a:t>Pamirtecan</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(DB-1303/BNT323) in Patients with Previously Treated HER2-Expressing Advanced/Metastatic Endometrial Cancer: First Global Clinical Phase 2 Data</a:t>
            </a:r>
          </a:p>
        </p:txBody>
      </p:sp>
      <p:sp>
        <p:nvSpPr>
          <p:cNvPr id="2" name="TextBox 1">
            <a:extLst>
              <a:ext uri="{FF2B5EF4-FFF2-40B4-BE49-F238E27FC236}">
                <a16:creationId xmlns:a16="http://schemas.microsoft.com/office/drawing/2014/main" id="{EDA9E9C0-3C99-F5A3-37C1-A6C1FB107B85}"/>
              </a:ext>
            </a:extLst>
          </p:cNvPr>
          <p:cNvSpPr txBox="1"/>
          <p:nvPr/>
        </p:nvSpPr>
        <p:spPr>
          <a:xfrm>
            <a:off x="958467" y="3241713"/>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err="1">
                <a:ln>
                  <a:noFill/>
                </a:ln>
                <a:solidFill>
                  <a:srgbClr val="000000"/>
                </a:solidFill>
                <a:effectLst/>
                <a:uLnTx/>
                <a:uFillTx/>
                <a:latin typeface="Calibri"/>
                <a:ea typeface="+mn-ea"/>
                <a:cs typeface="+mn-cs"/>
              </a:rPr>
              <a:t>Pothuri</a:t>
            </a:r>
            <a:r>
              <a:rPr kumimoji="0" lang="en-US" sz="2400" b="0" i="0" u="none" strike="noStrike" kern="1200" cap="none" spc="0" normalizeH="0" baseline="0" noProof="0" dirty="0">
                <a:ln>
                  <a:noFill/>
                </a:ln>
                <a:solidFill>
                  <a:srgbClr val="000000"/>
                </a:solidFill>
                <a:effectLst/>
                <a:uLnTx/>
                <a:uFillTx/>
                <a:latin typeface="Calibri"/>
                <a:ea typeface="+mn-ea"/>
                <a:cs typeface="+mn-cs"/>
              </a:rPr>
              <a:t> B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SGO 2026.</a:t>
            </a:r>
          </a:p>
        </p:txBody>
      </p:sp>
      <p:sp>
        <p:nvSpPr>
          <p:cNvPr id="3" name="TextBox 2">
            <a:extLst>
              <a:ext uri="{FF2B5EF4-FFF2-40B4-BE49-F238E27FC236}">
                <a16:creationId xmlns:a16="http://schemas.microsoft.com/office/drawing/2014/main" id="{7F7B3A70-E915-F85B-545A-C91907CDC5B9}"/>
              </a:ext>
            </a:extLst>
          </p:cNvPr>
          <p:cNvSpPr txBox="1"/>
          <p:nvPr/>
        </p:nvSpPr>
        <p:spPr>
          <a:xfrm>
            <a:off x="958467" y="4437671"/>
            <a:ext cx="4413380"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SCIENTIFIC PLENARY II</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SATURDAY, APRIL 11,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EXHIBIT HALL A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7:47 AM – 7:54 AM CDT</a:t>
            </a:r>
          </a:p>
        </p:txBody>
      </p:sp>
    </p:spTree>
    <p:custDataLst>
      <p:tags r:id="rId1"/>
    </p:custDataLst>
    <p:extLst>
      <p:ext uri="{BB962C8B-B14F-4D97-AF65-F5344CB8AC3E}">
        <p14:creationId xmlns:p14="http://schemas.microsoft.com/office/powerpoint/2010/main" val="42369630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4665A-507C-CC30-4C9B-DFFDC5BBAF74}"/>
            </a:ext>
          </a:extLst>
        </p:cNvPr>
        <p:cNvGrpSpPr/>
        <p:nvPr/>
      </p:nvGrpSpPr>
      <p:grpSpPr>
        <a:xfrm>
          <a:off x="0" y="0"/>
          <a:ext cx="0" cy="0"/>
          <a:chOff x="0" y="0"/>
          <a:chExt cx="0" cy="0"/>
        </a:xfrm>
      </p:grpSpPr>
      <p:sp>
        <p:nvSpPr>
          <p:cNvPr id="4" name="TextBox 3">
            <a:extLst>
              <a:ext uri="{FF2B5EF4-FFF2-40B4-BE49-F238E27FC236}">
                <a16:creationId xmlns:a16="http://schemas.microsoft.com/office/drawing/2014/main" id="{76954CE8-A3C8-1658-488A-DD2FD32A4F77}"/>
              </a:ext>
            </a:extLst>
          </p:cNvPr>
          <p:cNvSpPr txBox="1"/>
          <p:nvPr/>
        </p:nvSpPr>
        <p:spPr>
          <a:xfrm>
            <a:off x="958467" y="1553738"/>
            <a:ext cx="10521109" cy="454848"/>
          </a:xfrm>
          <a:prstGeom prst="rect">
            <a:avLst/>
          </a:prstGeom>
          <a:noFill/>
        </p:spPr>
        <p:txBody>
          <a:bodyPr wrap="square"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Trastuzumab </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n-ea"/>
                <a:cs typeface="Calibri" panose="020F0502020204030204" pitchFamily="34" charset="0"/>
              </a:rPr>
              <a:t>Deruxtecan</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(T-</a:t>
            </a:r>
            <a:r>
              <a:rPr kumimoji="0" lang="en-US" sz="3200" b="1" i="0" u="none" strike="noStrike" kern="1200" cap="none" spc="0" normalizeH="0" baseline="0" noProof="0" dirty="0" err="1">
                <a:ln>
                  <a:noFill/>
                </a:ln>
                <a:solidFill>
                  <a:srgbClr val="0432FF"/>
                </a:solidFill>
                <a:effectLst/>
                <a:uLnTx/>
                <a:uFillTx/>
                <a:latin typeface="Calibri" panose="020F0502020204030204" pitchFamily="34" charset="0"/>
                <a:ea typeface="+mn-ea"/>
                <a:cs typeface="Calibri" panose="020F0502020204030204" pitchFamily="34" charset="0"/>
              </a:rPr>
              <a:t>DXd</a:t>
            </a:r>
            <a:r>
              <a:rPr kumimoji="0" lang="en-US" sz="3200" b="1" i="0" u="none" strike="noStrike" kern="1200" cap="none" spc="0" normalizeH="0" baseline="0" noProof="0" dirty="0">
                <a:ln>
                  <a:noFill/>
                </a:ln>
                <a:solidFill>
                  <a:srgbClr val="0432FF"/>
                </a:solidFill>
                <a:effectLst/>
                <a:uLnTx/>
                <a:uFillTx/>
                <a:latin typeface="Calibri" panose="020F0502020204030204" pitchFamily="34" charset="0"/>
                <a:ea typeface="+mn-ea"/>
                <a:cs typeface="Calibri" panose="020F0502020204030204" pitchFamily="34" charset="0"/>
              </a:rPr>
              <a:t>) for Pretreated Patients (pts) with HER2-Expressing Solid Tumors: DESTINY-PanTumor02 (DP-02) Part 1 Final Analysis</a:t>
            </a:r>
          </a:p>
        </p:txBody>
      </p:sp>
      <p:sp>
        <p:nvSpPr>
          <p:cNvPr id="2" name="TextBox 1">
            <a:extLst>
              <a:ext uri="{FF2B5EF4-FFF2-40B4-BE49-F238E27FC236}">
                <a16:creationId xmlns:a16="http://schemas.microsoft.com/office/drawing/2014/main" id="{A1F8EBA8-DDD3-2165-DD1E-8C06465BD453}"/>
              </a:ext>
            </a:extLst>
          </p:cNvPr>
          <p:cNvSpPr txBox="1"/>
          <p:nvPr/>
        </p:nvSpPr>
        <p:spPr>
          <a:xfrm>
            <a:off x="958467" y="3054426"/>
            <a:ext cx="4413380" cy="98488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Makker V et al.  </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SGO 2026.</a:t>
            </a:r>
          </a:p>
        </p:txBody>
      </p:sp>
      <p:sp>
        <p:nvSpPr>
          <p:cNvPr id="3" name="TextBox 2">
            <a:extLst>
              <a:ext uri="{FF2B5EF4-FFF2-40B4-BE49-F238E27FC236}">
                <a16:creationId xmlns:a16="http://schemas.microsoft.com/office/drawing/2014/main" id="{28662C29-53BB-CD53-952C-1009E9195662}"/>
              </a:ext>
            </a:extLst>
          </p:cNvPr>
          <p:cNvSpPr txBox="1"/>
          <p:nvPr/>
        </p:nvSpPr>
        <p:spPr>
          <a:xfrm>
            <a:off x="958467" y="4430774"/>
            <a:ext cx="8339769" cy="203132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FOCUSED FORUM IX: PRECISION STRIKE, THE RISE OF ADCS</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MONDAY, APRIL 13, 2026</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BALLROOM B</a:t>
            </a:r>
          </a:p>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a:ea typeface="+mn-ea"/>
                <a:cs typeface="+mn-cs"/>
              </a:rPr>
              <a:t>8:52 AM – 8:58 AM CDT</a:t>
            </a:r>
          </a:p>
        </p:txBody>
      </p:sp>
    </p:spTree>
    <p:custDataLst>
      <p:tags r:id="rId1"/>
    </p:custDataLst>
    <p:extLst>
      <p:ext uri="{BB962C8B-B14F-4D97-AF65-F5344CB8AC3E}">
        <p14:creationId xmlns:p14="http://schemas.microsoft.com/office/powerpoint/2010/main" val="35639749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DA6BCA-7369-DCF6-39C3-CDEDD139716F}"/>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6A293666-F48F-1979-D05D-979E5EC5C7D4}"/>
              </a:ext>
            </a:extLst>
          </p:cNvPr>
          <p:cNvSpPr txBox="1">
            <a:spLocks/>
          </p:cNvSpPr>
          <p:nvPr/>
        </p:nvSpPr>
        <p:spPr bwMode="auto">
          <a:xfrm>
            <a:off x="1804861" y="5222732"/>
            <a:ext cx="3636773"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Ursula Matulonis, MD</a:t>
            </a:r>
          </a:p>
        </p:txBody>
      </p:sp>
      <p:pic>
        <p:nvPicPr>
          <p:cNvPr id="9" name="Picture 8" descr="A person wearing headphones and smiling&#10;&#10;AI-generated content may be incorrect.">
            <a:extLst>
              <a:ext uri="{FF2B5EF4-FFF2-40B4-BE49-F238E27FC236}">
                <a16:creationId xmlns:a16="http://schemas.microsoft.com/office/drawing/2014/main" id="{712187B9-550B-7E4E-1B34-86A3861425EF}"/>
              </a:ext>
            </a:extLst>
          </p:cNvPr>
          <p:cNvPicPr>
            <a:picLocks noChangeAspect="1"/>
          </p:cNvPicPr>
          <p:nvPr/>
        </p:nvPicPr>
        <p:blipFill rotWithShape="1">
          <a:blip r:embed="rId2"/>
          <a:srcRect l="21875" r="21875"/>
          <a:stretch>
            <a:fillRect/>
          </a:stretch>
        </p:blipFill>
        <p:spPr>
          <a:xfrm>
            <a:off x="2297368" y="2545118"/>
            <a:ext cx="2651760" cy="2651760"/>
          </a:xfrm>
          <a:prstGeom prst="ellipse">
            <a:avLst/>
          </a:prstGeom>
          <a:effectLst>
            <a:outerShdw blurRad="50800" dist="38100" dir="2700000" algn="tl" rotWithShape="0">
              <a:prstClr val="black">
                <a:alpha val="40000"/>
              </a:prstClr>
            </a:outerShdw>
          </a:effectLst>
        </p:spPr>
      </p:pic>
      <p:sp>
        <p:nvSpPr>
          <p:cNvPr id="7" name="Rectangle 6">
            <a:extLst>
              <a:ext uri="{FF2B5EF4-FFF2-40B4-BE49-F238E27FC236}">
                <a16:creationId xmlns:a16="http://schemas.microsoft.com/office/drawing/2014/main" id="{2E84BB08-5A98-1EB7-42BD-07C7584B8BD5}"/>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0" name="Title 1">
            <a:extLst>
              <a:ext uri="{FF2B5EF4-FFF2-40B4-BE49-F238E27FC236}">
                <a16:creationId xmlns:a16="http://schemas.microsoft.com/office/drawing/2014/main" id="{665AA92D-D588-8FF5-0F66-416B4F9B262A}"/>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14" name="Title 1">
            <a:extLst>
              <a:ext uri="{FF2B5EF4-FFF2-40B4-BE49-F238E27FC236}">
                <a16:creationId xmlns:a16="http://schemas.microsoft.com/office/drawing/2014/main" id="{CE4061E4-4070-C5AE-544A-9570B30A8C7C}"/>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5" name="Picture 14" descr="A person in a white shirt&#10;&#10;AI-generated content may be incorrect.">
            <a:extLst>
              <a:ext uri="{FF2B5EF4-FFF2-40B4-BE49-F238E27FC236}">
                <a16:creationId xmlns:a16="http://schemas.microsoft.com/office/drawing/2014/main" id="{00ECD7B1-E69D-7667-B5CE-44DA937629C1}"/>
              </a:ext>
            </a:extLst>
          </p:cNvPr>
          <p:cNvPicPr>
            <a:picLocks noChangeAspect="1"/>
          </p:cNvPicPr>
          <p:nvPr/>
        </p:nvPicPr>
        <p:blipFill>
          <a:blip r:embed="rId3"/>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5980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F4B5CD-DA33-DF33-C440-6498EDF98FA9}"/>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00E70701-D9D9-5997-46E5-ED8546B37B06}"/>
              </a:ext>
            </a:extLst>
          </p:cNvPr>
          <p:cNvSpPr txBox="1"/>
          <p:nvPr/>
        </p:nvSpPr>
        <p:spPr>
          <a:xfrm>
            <a:off x="974109" y="1261204"/>
            <a:ext cx="1007489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How do you think through first-line therapy for patients with HER2-positive advanced endometrial cancer? How do you decide whether to add trastuzumab or an anti-PD-1/PD-L1 antibody to up-front chemotherapy? Do you ever add both?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is your usual second-line therapy for a patient with HER2-positive advanced endometrial cancer who received chemotherapy/trastuzumab in the first-line setting? What about chemotherapy in combination with an anti-PD-1/PD-L1 antibody? Do you have any hesitation about using T-DXd for a patient who has experienced disease progression on a trastuzumab-containing regimen?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65470822-F869-90BA-2D81-983AF51A542D}"/>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8454367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A02766-E00C-C29B-A276-BAE40606F7F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193C6F40-0BC0-8305-152B-20D8B97BA314}"/>
              </a:ext>
            </a:extLst>
          </p:cNvPr>
          <p:cNvSpPr txBox="1"/>
          <p:nvPr/>
        </p:nvSpPr>
        <p:spPr>
          <a:xfrm>
            <a:off x="974109" y="1261204"/>
            <a:ext cx="10074891" cy="61247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Where in the treatment course are you employing T-DXd for patients with HER2-positive advanced ovarian cancer? How does the presence of biomarkers beyond HER2 (eg, folate receptor alpha or PD-L1 expression) affect this decision? What about comorbidities and patient preferences/the desire to avoid certain side effects (eg, peripheral neuropathy)?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endParaRPr>
          </a:p>
          <a:p>
            <a:pPr lvl="0" defTabSz="914400" fontAlgn="auto">
              <a:spcBef>
                <a:spcPts val="0"/>
              </a:spcBef>
              <a:spcAft>
                <a:spcPts val="0"/>
              </a:spcAft>
              <a:defRPr/>
            </a:pPr>
            <a:r>
              <a:rPr lang="en-US" sz="2800" kern="100" dirty="0">
                <a:solidFill>
                  <a:srgbClr val="000000"/>
                </a:solidFill>
                <a:latin typeface="Calibri" panose="020F0502020204030204" pitchFamily="34" charset="0"/>
                <a:ea typeface="Aptos" panose="020B0004020202020204" pitchFamily="34" charset="0"/>
                <a:cs typeface="Calibri" panose="020F0502020204030204" pitchFamily="34" charset="0"/>
              </a:rPr>
              <a:t>Where in the treatment course are you employing T-DXd for patients with HER2-positive advanced cervical cancer? How do response rates with T-DXd and tisotumab vedotin compare for patients who are eligible to receive both strategies, and which would you prefer in the second-line setting? </a:t>
            </a:r>
            <a:endPar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258877F6-E8B2-EBE6-B4AA-941D8D81B5F9}"/>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31288198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EEE92E-A19E-47A2-CD45-B9BC0D657706}"/>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7136056-AC1E-7E0E-FDED-D003F61E9B40}"/>
              </a:ext>
            </a:extLst>
          </p:cNvPr>
          <p:cNvSpPr txBox="1"/>
          <p:nvPr/>
        </p:nvSpPr>
        <p:spPr>
          <a:xfrm>
            <a:off x="974109" y="1261204"/>
            <a:ext cx="10074891" cy="5693866"/>
          </a:xfrm>
          <a:prstGeom prst="rect">
            <a:avLst/>
          </a:prstGeom>
          <a:noFill/>
        </p:spPr>
        <p:txBody>
          <a:bodyPr wrap="square">
            <a:spAutoFit/>
          </a:bodyPr>
          <a:lstStyle/>
          <a:p>
            <a:pPr marR="0" lvl="0"/>
            <a:r>
              <a:rPr lang="en-US" sz="2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If a patient with a HER2-positive advanced gynecologic cancer were to ask you the likelihood that they would experience a significant response, including relief of cancer-related symptoms, with T-DXd, how would you reply? Would this differ at all for endometrial versus ovarian versus cervical cancer? </a:t>
            </a:r>
          </a:p>
          <a:p>
            <a:pPr marR="0" lvl="0"/>
            <a:endPar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R="0" lvl="0"/>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What would you recommend next for Dr </a:t>
            </a:r>
            <a:r>
              <a:rPr lang="en-US" sz="2800" dirty="0" err="1">
                <a:solidFill>
                  <a:srgbClr val="000000"/>
                </a:solidFill>
                <a:latin typeface="Calibri" panose="020F0502020204030204" pitchFamily="34" charset="0"/>
                <a:ea typeface="Times New Roman" panose="02020603050405020304" pitchFamily="18" charset="0"/>
                <a:cs typeface="Calibri" panose="020F0502020204030204" pitchFamily="34" charset="0"/>
              </a:rPr>
              <a:t>Matulonis’s</a:t>
            </a:r>
            <a:r>
              <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rPr>
              <a:t> patient? What future role do you see for WEE1 inhibitors for advanced endometrial cancer? </a:t>
            </a:r>
          </a:p>
          <a:p>
            <a:pPr marR="0" lvl="0"/>
            <a:endParaRPr lang="en-US" sz="2800" dirty="0">
              <a:solidFill>
                <a:srgbClr val="000000"/>
              </a:solidFill>
              <a:latin typeface="Calibri" panose="020F0502020204030204" pitchFamily="34" charset="0"/>
              <a:ea typeface="Times New Roman" panose="02020603050405020304" pitchFamily="18" charset="0"/>
              <a:cs typeface="Calibri" panose="020F0502020204030204" pitchFamily="34" charset="0"/>
            </a:endParaRPr>
          </a:p>
          <a:p>
            <a:pPr marR="0" lvl="0"/>
            <a:endParaRPr lang="en-US" sz="2800" dirty="0">
              <a:effectLst/>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353AEDF2-3C77-9BA0-451D-DF397D8E102B}"/>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400489198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FEAA1C-6F3D-BCBE-B6C1-96408E5C038B}"/>
            </a:ext>
          </a:extLst>
        </p:cNvPr>
        <p:cNvGrpSpPr/>
        <p:nvPr/>
      </p:nvGrpSpPr>
      <p:grpSpPr>
        <a:xfrm>
          <a:off x="0" y="0"/>
          <a:ext cx="0" cy="0"/>
          <a:chOff x="0" y="0"/>
          <a:chExt cx="0" cy="0"/>
        </a:xfrm>
      </p:grpSpPr>
      <p:pic>
        <p:nvPicPr>
          <p:cNvPr id="9" name="Picture 8" descr="A person wearing glasses and a headset&#10;&#10;AI-generated content may be incorrect.">
            <a:extLst>
              <a:ext uri="{FF2B5EF4-FFF2-40B4-BE49-F238E27FC236}">
                <a16:creationId xmlns:a16="http://schemas.microsoft.com/office/drawing/2014/main" id="{9D75AD72-1C7C-AB38-37D3-1EB7DBAB52DD}"/>
              </a:ext>
            </a:extLst>
          </p:cNvPr>
          <p:cNvPicPr>
            <a:picLocks noChangeAspect="1"/>
          </p:cNvPicPr>
          <p:nvPr/>
        </p:nvPicPr>
        <p:blipFill rotWithShape="1">
          <a:blip r:embed="rId2"/>
          <a:srcRect l="19298" r="24452"/>
          <a:stretch>
            <a:fillRect/>
          </a:stretch>
        </p:blipFill>
        <p:spPr>
          <a:xfrm>
            <a:off x="2297368" y="2570972"/>
            <a:ext cx="2651760" cy="2651760"/>
          </a:xfrm>
          <a:prstGeom prst="ellipse">
            <a:avLst/>
          </a:prstGeom>
          <a:effectLst>
            <a:outerShdw blurRad="50800" dist="38100" dir="2700000" algn="tl" rotWithShape="0">
              <a:prstClr val="black">
                <a:alpha val="40000"/>
              </a:prstClr>
            </a:outerShdw>
          </a:effectLst>
        </p:spPr>
      </p:pic>
      <p:sp>
        <p:nvSpPr>
          <p:cNvPr id="13" name="Rectangle 12">
            <a:extLst>
              <a:ext uri="{FF2B5EF4-FFF2-40B4-BE49-F238E27FC236}">
                <a16:creationId xmlns:a16="http://schemas.microsoft.com/office/drawing/2014/main" id="{8869C4E4-9687-4B82-C701-1F133955C9F0}"/>
              </a:ext>
            </a:extLst>
          </p:cNvPr>
          <p:cNvSpPr/>
          <p:nvPr/>
        </p:nvSpPr>
        <p:spPr bwMode="auto">
          <a:xfrm>
            <a:off x="1007221" y="243726"/>
            <a:ext cx="10177558" cy="158507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639F364A-41EF-DE40-FDA2-841FD7D4FC7B}"/>
              </a:ext>
            </a:extLst>
          </p:cNvPr>
          <p:cNvSpPr>
            <a:spLocks noGrp="1"/>
          </p:cNvSpPr>
          <p:nvPr>
            <p:ph type="title"/>
          </p:nvPr>
        </p:nvSpPr>
        <p:spPr>
          <a:xfrm>
            <a:off x="1007221" y="548680"/>
            <a:ext cx="10177558" cy="1085498"/>
          </a:xfrm>
        </p:spPr>
        <p:txBody>
          <a:bodyPr lIns="91440" tIns="91440" rIns="91440" bIns="182880"/>
          <a:lstStyle/>
          <a:p>
            <a:r>
              <a:rPr lang="en-US" sz="4000" dirty="0">
                <a:solidFill>
                  <a:schemeClr val="bg1"/>
                </a:solidFill>
              </a:rPr>
              <a:t>Second Opinion</a:t>
            </a:r>
          </a:p>
        </p:txBody>
      </p:sp>
      <p:sp>
        <p:nvSpPr>
          <p:cNvPr id="8" name="Title 1">
            <a:extLst>
              <a:ext uri="{FF2B5EF4-FFF2-40B4-BE49-F238E27FC236}">
                <a16:creationId xmlns:a16="http://schemas.microsoft.com/office/drawing/2014/main" id="{8CA9A4A7-C2E5-439F-42F4-CB6D11E21731}"/>
              </a:ext>
            </a:extLst>
          </p:cNvPr>
          <p:cNvSpPr txBox="1">
            <a:spLocks/>
          </p:cNvSpPr>
          <p:nvPr/>
        </p:nvSpPr>
        <p:spPr bwMode="auto">
          <a:xfrm>
            <a:off x="1432146"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Professor Jonathan A Ledermann</a:t>
            </a:r>
          </a:p>
        </p:txBody>
      </p:sp>
      <p:sp>
        <p:nvSpPr>
          <p:cNvPr id="5" name="Title 1">
            <a:extLst>
              <a:ext uri="{FF2B5EF4-FFF2-40B4-BE49-F238E27FC236}">
                <a16:creationId xmlns:a16="http://schemas.microsoft.com/office/drawing/2014/main" id="{DA71EFD6-C6BE-C093-4D8C-AA6F1CAEE7F2}"/>
              </a:ext>
            </a:extLst>
          </p:cNvPr>
          <p:cNvSpPr txBox="1">
            <a:spLocks/>
          </p:cNvSpPr>
          <p:nvPr/>
        </p:nvSpPr>
        <p:spPr bwMode="auto">
          <a:xfrm>
            <a:off x="5934081" y="5222732"/>
            <a:ext cx="4382204" cy="790838"/>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400" b="1" i="0" u="none" strike="noStrike" kern="1200" cap="none" spc="0" normalizeH="0" baseline="0" noProof="0" dirty="0">
                <a:ln>
                  <a:noFill/>
                </a:ln>
                <a:solidFill>
                  <a:srgbClr val="062060"/>
                </a:solidFill>
                <a:effectLst/>
                <a:uLnTx/>
                <a:uFillTx/>
                <a:latin typeface="Calibri"/>
                <a:ea typeface="MS PGothic" pitchFamily="34" charset="-128"/>
                <a:cs typeface="Calibri"/>
              </a:rPr>
              <a:t>Neil Love, MD </a:t>
            </a:r>
          </a:p>
        </p:txBody>
      </p:sp>
      <p:pic>
        <p:nvPicPr>
          <p:cNvPr id="10" name="Picture 9" descr="A person in a white shirt&#10;&#10;AI-generated content may be incorrect.">
            <a:extLst>
              <a:ext uri="{FF2B5EF4-FFF2-40B4-BE49-F238E27FC236}">
                <a16:creationId xmlns:a16="http://schemas.microsoft.com/office/drawing/2014/main" id="{FF3C4EBD-F22D-364E-17FF-9C46D0F6BBB6}"/>
              </a:ext>
            </a:extLst>
          </p:cNvPr>
          <p:cNvPicPr>
            <a:picLocks noChangeAspect="1"/>
          </p:cNvPicPr>
          <p:nvPr/>
        </p:nvPicPr>
        <p:blipFill>
          <a:blip r:embed="rId3"/>
          <a:srcRect l="22367" r="19429" b="17523"/>
          <a:stretch>
            <a:fillRect/>
          </a:stretch>
        </p:blipFill>
        <p:spPr>
          <a:xfrm>
            <a:off x="6799303" y="2570972"/>
            <a:ext cx="2651760" cy="2651760"/>
          </a:xfrm>
          <a:prstGeom prst="ellipse">
            <a:avLst/>
          </a:prstGeom>
          <a:effectLst>
            <a:outerShdw blurRad="50800" dist="38100" dir="2700000" algn="tl" rotWithShape="0">
              <a:prstClr val="black">
                <a:alpha val="40000"/>
              </a:prstClr>
            </a:outerShdw>
          </a:effectLst>
        </p:spPr>
      </p:pic>
      <p:sp>
        <p:nvSpPr>
          <p:cNvPr id="2" name="Oval 1">
            <a:extLst>
              <a:ext uri="{FF2B5EF4-FFF2-40B4-BE49-F238E27FC236}">
                <a16:creationId xmlns:a16="http://schemas.microsoft.com/office/drawing/2014/main" id="{47090B64-3136-4824-AD34-F1DBE5B97BCD}"/>
              </a:ext>
            </a:extLst>
          </p:cNvPr>
          <p:cNvSpPr/>
          <p:nvPr/>
        </p:nvSpPr>
        <p:spPr bwMode="auto">
          <a:xfrm>
            <a:off x="3792586" y="4444141"/>
            <a:ext cx="2655065" cy="2655065"/>
          </a:xfrm>
          <a:prstGeom prst="ellipse">
            <a:avLst/>
          </a:prstGeom>
          <a:no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sp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6142290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Dr Matulonis — Disclosures</a:t>
            </a:r>
            <a:br>
              <a:rPr lang="en-US" sz="3200" dirty="0">
                <a:solidFill>
                  <a:srgbClr val="0432FF"/>
                </a:solidFill>
              </a:rPr>
            </a:br>
            <a:r>
              <a:rPr lang="en-US" sz="3200" dirty="0">
                <a:solidFill>
                  <a:srgbClr val="0432FF"/>
                </a:solidFill>
              </a:rPr>
              <a:t>Consulting Clinical Investigator</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nvGraphicFramePr>
        <p:xfrm>
          <a:off x="1236095" y="2204864"/>
          <a:ext cx="9719807" cy="3122394"/>
        </p:xfrm>
        <a:graphic>
          <a:graphicData uri="http://schemas.openxmlformats.org/drawingml/2006/table">
            <a:tbl>
              <a:tblPr firstRow="1" bandRow="1">
                <a:tableStyleId>{F2DE63D5-997A-4646-A377-4702673A728D}</a:tableStyleId>
              </a:tblPr>
              <a:tblGrid>
                <a:gridCol w="2771673">
                  <a:extLst>
                    <a:ext uri="{9D8B030D-6E8A-4147-A177-3AD203B41FA5}">
                      <a16:colId xmlns:a16="http://schemas.microsoft.com/office/drawing/2014/main" val="20000"/>
                    </a:ext>
                  </a:extLst>
                </a:gridCol>
                <a:gridCol w="6948134">
                  <a:extLst>
                    <a:ext uri="{9D8B030D-6E8A-4147-A177-3AD203B41FA5}">
                      <a16:colId xmlns:a16="http://schemas.microsoft.com/office/drawing/2014/main" val="20001"/>
                    </a:ext>
                  </a:extLst>
                </a:gridCol>
              </a:tblGrid>
              <a:tr h="1224136">
                <a:tc>
                  <a:txBody>
                    <a:bodyPr/>
                    <a:lstStyle/>
                    <a:p>
                      <a:r>
                        <a:rPr lang="en-US" sz="20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AbbVie Inc, AstraZeneca Pharmaceuticals LP, Daiichi Sankyo Inc, Day One Biopharmaceuticals, GSK, </a:t>
                      </a:r>
                      <a:r>
                        <a:rPr lang="en-US" sz="2000" b="0" kern="1200" dirty="0" err="1">
                          <a:solidFill>
                            <a:schemeClr val="tx1"/>
                          </a:solidFill>
                          <a:effectLst/>
                          <a:latin typeface="+mn-lt"/>
                          <a:ea typeface="+mn-ea"/>
                          <a:cs typeface="+mn-cs"/>
                        </a:rPr>
                        <a:t>NextCure</a:t>
                      </a:r>
                      <a:r>
                        <a:rPr lang="en-US" sz="2000" b="0" kern="1200" dirty="0">
                          <a:solidFill>
                            <a:schemeClr val="tx1"/>
                          </a:solidFill>
                          <a:effectLst/>
                          <a:latin typeface="+mn-lt"/>
                          <a:ea typeface="+mn-ea"/>
                          <a:cs typeface="+mn-cs"/>
                        </a:rPr>
                        <a:t>, Novartis, Tango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915278">
                <a:tc>
                  <a:txBody>
                    <a:bodyPr/>
                    <a:lstStyle/>
                    <a:p>
                      <a:r>
                        <a:rPr lang="en-US" sz="20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Whitehawk Therapeutics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915278">
                <a:tc>
                  <a:txBody>
                    <a:bodyPr/>
                    <a:lstStyle/>
                    <a:p>
                      <a:r>
                        <a:rPr lang="en-US" sz="2000" b="1" kern="1200" dirty="0">
                          <a:solidFill>
                            <a:schemeClr val="tx1"/>
                          </a:solidFill>
                          <a:effectLst/>
                          <a:latin typeface="+mn-lt"/>
                          <a:ea typeface="+mn-ea"/>
                          <a:cs typeface="+mn-cs"/>
                        </a:rPr>
                        <a:t>Data and Safety Monitoring Boards/Committees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2000" b="0" kern="1200" dirty="0">
                          <a:solidFill>
                            <a:schemeClr val="tx1"/>
                          </a:solidFill>
                          <a:effectLst/>
                          <a:latin typeface="+mn-lt"/>
                          <a:ea typeface="+mn-ea"/>
                          <a:cs typeface="+mn-cs"/>
                        </a:rPr>
                        <a:t>Daiichi Sankyo Inc, </a:t>
                      </a:r>
                      <a:r>
                        <a:rPr lang="en-US" sz="2000" b="0" kern="1200" dirty="0" err="1">
                          <a:solidFill>
                            <a:schemeClr val="tx1"/>
                          </a:solidFill>
                          <a:effectLst/>
                          <a:latin typeface="+mn-lt"/>
                          <a:ea typeface="+mn-ea"/>
                          <a:cs typeface="+mn-cs"/>
                        </a:rPr>
                        <a:t>MacroGenics</a:t>
                      </a:r>
                      <a:r>
                        <a:rPr lang="en-US" sz="2000" b="0" kern="1200" dirty="0">
                          <a:solidFill>
                            <a:schemeClr val="tx1"/>
                          </a:solidFill>
                          <a:effectLst/>
                          <a:latin typeface="+mn-lt"/>
                          <a:ea typeface="+mn-ea"/>
                          <a:cs typeface="+mn-cs"/>
                        </a:rPr>
                        <a:t> Inc, Mural Oncology Inc, </a:t>
                      </a:r>
                      <a:r>
                        <a:rPr lang="en-US" sz="2000" b="0" kern="1200" dirty="0" err="1">
                          <a:solidFill>
                            <a:schemeClr val="tx1"/>
                          </a:solidFill>
                          <a:effectLst/>
                          <a:latin typeface="+mn-lt"/>
                          <a:ea typeface="+mn-ea"/>
                          <a:cs typeface="+mn-cs"/>
                        </a:rPr>
                        <a:t>Symphogen</a:t>
                      </a:r>
                      <a:r>
                        <a:rPr lang="en-US" sz="2000" b="0" kern="1200" dirty="0">
                          <a:solidFill>
                            <a:schemeClr val="tx1"/>
                          </a:solidFill>
                          <a:effectLst/>
                          <a:latin typeface="+mn-lt"/>
                          <a:ea typeface="+mn-ea"/>
                          <a:cs typeface="+mn-cs"/>
                        </a:rPr>
                        <a:t> A/S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94472921"/>
                  </a:ext>
                </a:extLst>
              </a:tr>
            </a:tbl>
          </a:graphicData>
        </a:graphic>
      </p:graphicFrame>
    </p:spTree>
    <p:custDataLst>
      <p:tags r:id="rId1"/>
    </p:custDataLst>
    <p:extLst>
      <p:ext uri="{BB962C8B-B14F-4D97-AF65-F5344CB8AC3E}">
        <p14:creationId xmlns:p14="http://schemas.microsoft.com/office/powerpoint/2010/main" val="10715029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C859C2-05D9-B6B7-2501-34F83A538DC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360857A5-B138-3F6C-BF27-672139A5963E}"/>
              </a:ext>
            </a:extLst>
          </p:cNvPr>
          <p:cNvSpPr txBox="1"/>
          <p:nvPr/>
        </p:nvSpPr>
        <p:spPr>
          <a:xfrm>
            <a:off x="974109" y="1261204"/>
            <a:ext cx="10074891" cy="48320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How do you currently approach first-line maintenance therapy for patients with BRCA wild-type, HRD-negative advanced ovarian cancer? For a patient with HER2-positive (IHC 3+) disease, would you consider any type of anti-HER2 therapy in this space? How enthusiastic are you about clinical trials addressing the use of anti-HER2 therapy in that setting?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If T-DXd were to become available in the up-front maintenance setting for patients with HER2-positive advanced ovarian cancer, how long do you envision continuing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22F855A7-47BD-B0E5-413E-8A5AFBCE6171}"/>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268111828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AC0C04-D41F-B0C3-35A1-8FF78F76567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276FB1B-B215-7BB8-A363-0DBD784C5A19}"/>
              </a:ext>
            </a:extLst>
          </p:cNvPr>
          <p:cNvSpPr txBox="1"/>
          <p:nvPr/>
        </p:nvSpPr>
        <p:spPr>
          <a:xfrm>
            <a:off x="974109" y="1261204"/>
            <a:ext cx="10074891" cy="569386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How enthusiastic are you about clinical trials evaluating T-DXd earlier in the treatment course in endometrial cancer? Do you think it will eventually be available in the first-line setting? What about as a component of adjuvant therapy? Are there any situations in which you would use adjuvant anti-HER2 treatment for a patient with endometrial cancer today?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R="0" lvl="0"/>
            <a:r>
              <a:rPr lang="en-US" sz="28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Have you learned any clinical pearls from breast cancer investigators or general medical oncologists about the prevention and management of side effects with T-DXd? What, if anything, do you think gynecologic oncologists could learn about the optimal use of this agent from these other clinicians?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178541E0-2C0C-974F-C899-C797EB2BD0D0}"/>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1299560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C89817-460A-2FEB-8109-7DAA56D534A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1F8C5CA-61E0-789D-0333-D3F8B11D343A}"/>
              </a:ext>
            </a:extLst>
          </p:cNvPr>
          <p:cNvSpPr txBox="1"/>
          <p:nvPr/>
        </p:nvSpPr>
        <p:spPr>
          <a:xfrm>
            <a:off x="974109" y="1261204"/>
            <a:ext cx="10074891" cy="310854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00" cap="none" spc="0" normalizeH="0" baseline="0" noProof="0" dirty="0">
                <a:ln>
                  <a:noFill/>
                </a:ln>
                <a:solidFill>
                  <a:srgbClr val="000000"/>
                </a:solidFill>
                <a:effectLst/>
                <a:uLnTx/>
                <a:uFillTx/>
                <a:latin typeface="Calibri" panose="020F0502020204030204" pitchFamily="34" charset="0"/>
                <a:ea typeface="Aptos" panose="020B0004020202020204" pitchFamily="34" charset="0"/>
                <a:cs typeface="Calibri" panose="020F0502020204030204" pitchFamily="34" charset="0"/>
              </a:rPr>
              <a:t>What other novel agents/strategies are you excited about for patients with HER2-positive gynecologic cancers? Do you see a future for the HER2-targeted bispecific antibody zanidatamab, which has proven effective in gastroesophageal and biliary tract cancers, in these diseases?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FF40FF"/>
              </a:solidFill>
              <a:effectLst/>
              <a:uLnTx/>
              <a:uFillTx/>
              <a:latin typeface="Calibri" panose="020F0502020204030204" pitchFamily="34" charset="0"/>
              <a:ea typeface="Aptos" panose="020B0004020202020204" pitchFamily="34"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1" i="0" u="none" strike="noStrike" kern="100" cap="none" spc="0" normalizeH="0" baseline="0" noProof="0" dirty="0">
              <a:ln>
                <a:noFill/>
              </a:ln>
              <a:solidFill>
                <a:srgbClr val="2D2DB9"/>
              </a:solidFill>
              <a:effectLst/>
              <a:uLnTx/>
              <a:uFillTx/>
              <a:latin typeface="Calibri" panose="020F0502020204030204" pitchFamily="34" charset="0"/>
              <a:ea typeface="Aptos" panose="020B0004020202020204" pitchFamily="34" charset="0"/>
              <a:cs typeface="Calibri" panose="020F0502020204030204" pitchFamily="34" charset="0"/>
            </a:endParaRPr>
          </a:p>
        </p:txBody>
      </p:sp>
      <p:sp>
        <p:nvSpPr>
          <p:cNvPr id="2" name="Title 1">
            <a:extLst>
              <a:ext uri="{FF2B5EF4-FFF2-40B4-BE49-F238E27FC236}">
                <a16:creationId xmlns:a16="http://schemas.microsoft.com/office/drawing/2014/main" id="{3C175644-4CD2-701B-F40B-8C59A0EC47B3}"/>
              </a:ext>
            </a:extLst>
          </p:cNvPr>
          <p:cNvSpPr txBox="1">
            <a:spLocks/>
          </p:cNvSpPr>
          <p:nvPr/>
        </p:nvSpPr>
        <p:spPr>
          <a:xfrm>
            <a:off x="912286" y="485800"/>
            <a:ext cx="10358967" cy="1143000"/>
          </a:xfrm>
          <a:prstGeom prst="rect">
            <a:avLst/>
          </a:prstGeom>
        </p:spPr>
        <p:txBody>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rPr>
              <a:t>QUESTIONS FOR THE FACULTY </a:t>
            </a:r>
          </a:p>
        </p:txBody>
      </p:sp>
    </p:spTree>
    <p:extLst>
      <p:ext uri="{BB962C8B-B14F-4D97-AF65-F5344CB8AC3E}">
        <p14:creationId xmlns:p14="http://schemas.microsoft.com/office/powerpoint/2010/main" val="12131030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68B9FF-1EC6-DBE1-31DB-8633985E48AB}"/>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F5B6B0F8-3480-D642-41F1-E97C85B4D38E}"/>
              </a:ext>
            </a:extLst>
          </p:cNvPr>
          <p:cNvSpPr/>
          <p:nvPr/>
        </p:nvSpPr>
        <p:spPr bwMode="auto">
          <a:xfrm>
            <a:off x="740128" y="3314229"/>
            <a:ext cx="10828480" cy="834851"/>
          </a:xfrm>
          <a:prstGeom prst="rect">
            <a:avLst/>
          </a:prstGeom>
          <a:solidFill>
            <a:schemeClr val="accent2"/>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3333CC"/>
              </a:solidFill>
              <a:effectLst/>
              <a:uLnTx/>
              <a:uFillTx/>
              <a:latin typeface="Times New Roman" pitchFamily="18" charset="0"/>
              <a:ea typeface="MS PGothic" charset="0"/>
            </a:endParaRPr>
          </a:p>
        </p:txBody>
      </p:sp>
      <p:sp>
        <p:nvSpPr>
          <p:cNvPr id="2" name="Title 1">
            <a:extLst>
              <a:ext uri="{FF2B5EF4-FFF2-40B4-BE49-F238E27FC236}">
                <a16:creationId xmlns:a16="http://schemas.microsoft.com/office/drawing/2014/main" id="{DBC89708-D9BD-14A9-31A9-AAC0082176BF}"/>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68FD9DFC-70EA-8BCA-7F7E-06D882C578E1}"/>
              </a:ext>
            </a:extLst>
          </p:cNvPr>
          <p:cNvSpPr>
            <a:spLocks noGrp="1"/>
          </p:cNvSpPr>
          <p:nvPr>
            <p:ph idx="1"/>
          </p:nvPr>
        </p:nvSpPr>
        <p:spPr>
          <a:xfrm>
            <a:off x="767407" y="1416053"/>
            <a:ext cx="10009113" cy="4799013"/>
          </a:xfrm>
        </p:spPr>
        <p:txBody>
          <a:bodyPr/>
          <a:lstStyle/>
          <a:p>
            <a:pPr marL="98425" indent="0">
              <a:lnSpc>
                <a:spcPct val="100000"/>
              </a:lnSpc>
              <a:spcBef>
                <a:spcPts val="1600"/>
              </a:spcBef>
              <a:spcAft>
                <a:spcPts val="0"/>
              </a:spcAft>
              <a:buNone/>
            </a:pPr>
            <a:r>
              <a:rPr lang="en-US" sz="2500" dirty="0">
                <a:solidFill>
                  <a:srgbClr val="0432FF"/>
                </a:solidFill>
              </a:rPr>
              <a:t>Module 1:</a:t>
            </a:r>
            <a:r>
              <a:rPr lang="en-US" sz="2500" dirty="0">
                <a:solidFill>
                  <a:schemeClr val="tx1"/>
                </a:solidFill>
              </a:rPr>
              <a:t> Strategies to Identify Patients with HER2-Positive Gynecologic Cancers — Dr Liu </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Available Data with and Practical Application of HER2-Targeted Therapy in Advanced Gynecologic Cancers — Dr </a:t>
            </a:r>
            <a:r>
              <a:rPr lang="en-US" sz="2500" dirty="0" err="1">
                <a:solidFill>
                  <a:schemeClr val="tx1"/>
                </a:solidFill>
              </a:rPr>
              <a:t>Slomovitz</a:t>
            </a:r>
            <a:endParaRPr lang="en-US" sz="2500" dirty="0">
              <a:solidFill>
                <a:schemeClr val="tx1"/>
              </a:solidFill>
            </a:endParaRPr>
          </a:p>
          <a:p>
            <a:pPr marL="98425" indent="0">
              <a:lnSpc>
                <a:spcPct val="100000"/>
              </a:lnSpc>
              <a:spcBef>
                <a:spcPts val="1600"/>
              </a:spcBef>
              <a:spcAft>
                <a:spcPts val="0"/>
              </a:spcAft>
              <a:buNone/>
            </a:pPr>
            <a:r>
              <a:rPr lang="en-US" sz="2500" dirty="0">
                <a:solidFill>
                  <a:schemeClr val="bg1"/>
                </a:solidFill>
              </a:rPr>
              <a:t>Module 3: Identification and Management of Adverse Events with T-</a:t>
            </a:r>
            <a:r>
              <a:rPr lang="en-US" sz="2500" dirty="0" err="1">
                <a:solidFill>
                  <a:schemeClr val="bg1"/>
                </a:solidFill>
              </a:rPr>
              <a:t>DXd</a:t>
            </a:r>
            <a:r>
              <a:rPr lang="en-US" sz="2500" dirty="0">
                <a:solidFill>
                  <a:schemeClr val="bg1"/>
                </a:solidFill>
              </a:rPr>
              <a:t> — Dr O’Malley</a:t>
            </a:r>
          </a:p>
          <a:p>
            <a:pPr marL="98425" indent="0">
              <a:lnSpc>
                <a:spcPct val="100000"/>
              </a:lnSpc>
              <a:spcBef>
                <a:spcPts val="1600"/>
              </a:spcBef>
              <a:spcAft>
                <a:spcPts val="0"/>
              </a:spcAft>
              <a:buNone/>
            </a:pPr>
            <a:endParaRPr lang="en-US" sz="2500" dirty="0">
              <a:solidFill>
                <a:schemeClr val="tx1"/>
              </a:solidFill>
            </a:endParaRPr>
          </a:p>
          <a:p>
            <a:pPr marL="98425" indent="0">
              <a:lnSpc>
                <a:spcPct val="100000"/>
              </a:lnSpc>
              <a:spcBef>
                <a:spcPts val="1600"/>
              </a:spcBef>
              <a:spcAft>
                <a:spcPts val="0"/>
              </a:spcAft>
              <a:buNone/>
            </a:pPr>
            <a:endParaRPr lang="en-US" sz="2500" dirty="0">
              <a:solidFill>
                <a:schemeClr val="tx1"/>
              </a:solidFill>
            </a:endParaRPr>
          </a:p>
        </p:txBody>
      </p:sp>
    </p:spTree>
    <p:extLst>
      <p:ext uri="{BB962C8B-B14F-4D97-AF65-F5344CB8AC3E}">
        <p14:creationId xmlns:p14="http://schemas.microsoft.com/office/powerpoint/2010/main" val="39128966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sz="quarter"/>
          </p:nvPr>
        </p:nvSpPr>
        <p:spPr>
          <a:xfrm>
            <a:off x="273784" y="290200"/>
            <a:ext cx="8110052" cy="1572608"/>
          </a:xfrm>
        </p:spPr>
        <p:txBody>
          <a:bodyPr anchor="t">
            <a:noAutofit/>
          </a:bodyPr>
          <a:lstStyle/>
          <a:p>
            <a:r>
              <a:rPr lang="en-US" sz="3600" b="1" kern="0" dirty="0">
                <a:solidFill>
                  <a:srgbClr val="242424"/>
                </a:solidFill>
                <a:effectLst/>
                <a:latin typeface="inherit"/>
                <a:ea typeface="Times New Roman" panose="02020603050405020304" pitchFamily="18" charset="0"/>
                <a:cs typeface="Times New Roman" panose="02020603050405020304" pitchFamily="18" charset="0"/>
              </a:rPr>
              <a:t>Identification and Management of Adverse Events with T-</a:t>
            </a:r>
            <a:r>
              <a:rPr lang="en-US" sz="3600" b="1" kern="0" dirty="0" err="1">
                <a:solidFill>
                  <a:srgbClr val="242424"/>
                </a:solidFill>
                <a:effectLst/>
                <a:latin typeface="inherit"/>
                <a:ea typeface="Times New Roman" panose="02020603050405020304" pitchFamily="18" charset="0"/>
                <a:cs typeface="Times New Roman" panose="02020603050405020304" pitchFamily="18" charset="0"/>
              </a:rPr>
              <a:t>DXd</a:t>
            </a:r>
            <a:endParaRPr lang="en-US" sz="3600" b="1" cap="all" dirty="0">
              <a:solidFill>
                <a:srgbClr val="FF0000"/>
              </a:solidFill>
            </a:endParaRPr>
          </a:p>
        </p:txBody>
      </p:sp>
      <p:sp>
        <p:nvSpPr>
          <p:cNvPr id="6" name="Subtitle 5"/>
          <p:cNvSpPr>
            <a:spLocks noGrp="1"/>
          </p:cNvSpPr>
          <p:nvPr>
            <p:ph type="body" sz="quarter" idx="10"/>
          </p:nvPr>
        </p:nvSpPr>
        <p:spPr>
          <a:xfrm>
            <a:off x="-100361" y="1970482"/>
            <a:ext cx="5374888" cy="2356191"/>
          </a:xfrm>
        </p:spPr>
        <p:txBody>
          <a:bodyPr>
            <a:normAutofit fontScale="25000" lnSpcReduction="20000"/>
          </a:bodyPr>
          <a:lstStyle/>
          <a:p>
            <a:pPr algn="ctr"/>
            <a:r>
              <a:rPr lang="en-US" sz="8000" dirty="0"/>
              <a:t>David O’Malley, M.D.</a:t>
            </a:r>
            <a:br>
              <a:rPr lang="en-US" sz="6000" dirty="0">
                <a:solidFill>
                  <a:schemeClr val="accent6">
                    <a:lumMod val="50000"/>
                  </a:schemeClr>
                </a:solidFill>
              </a:rPr>
            </a:br>
            <a:r>
              <a:rPr lang="en-US" sz="6400" dirty="0"/>
              <a:t>Professor &amp; Division Director, Gynecologic Oncology</a:t>
            </a:r>
          </a:p>
          <a:p>
            <a:pPr algn="ctr"/>
            <a:r>
              <a:rPr lang="en-US" sz="6400" dirty="0"/>
              <a:t>John G. </a:t>
            </a:r>
            <a:r>
              <a:rPr lang="en-US" sz="6400" dirty="0" err="1"/>
              <a:t>Boutselis</a:t>
            </a:r>
            <a:r>
              <a:rPr lang="en-US" sz="6400" dirty="0"/>
              <a:t> Chair in Gynecologic Oncology</a:t>
            </a:r>
          </a:p>
          <a:p>
            <a:pPr algn="ctr"/>
            <a:r>
              <a:rPr lang="en-US" sz="6400" dirty="0"/>
              <a:t>Co-Director, Gyn Oncology Phase I Program</a:t>
            </a:r>
          </a:p>
          <a:p>
            <a:pPr algn="ctr"/>
            <a:r>
              <a:rPr lang="en-US" sz="6400" dirty="0"/>
              <a:t>James Cancer Center, Ohio State University</a:t>
            </a:r>
          </a:p>
          <a:p>
            <a:pPr algn="ctr"/>
            <a:r>
              <a:rPr lang="en-US" sz="6400" dirty="0"/>
              <a:t>Columbus, Ohio US</a:t>
            </a:r>
          </a:p>
          <a:p>
            <a:pPr algn="ctr"/>
            <a:endParaRPr lang="en-US" sz="6400" dirty="0"/>
          </a:p>
          <a:p>
            <a:pPr algn="ctr"/>
            <a:endParaRPr lang="en-US" sz="6400" dirty="0"/>
          </a:p>
          <a:p>
            <a:pPr algn="ctr"/>
            <a:endParaRPr lang="en-US" sz="6400" dirty="0"/>
          </a:p>
          <a:p>
            <a:pPr algn="ctr"/>
            <a:endParaRPr lang="en-US" sz="6400" dirty="0"/>
          </a:p>
          <a:p>
            <a:pPr algn="ctr"/>
            <a:endParaRPr lang="en-US" sz="6400" dirty="0"/>
          </a:p>
          <a:p>
            <a:pPr lvl="0" algn="ctr"/>
            <a:endParaRPr lang="en-US" sz="6400" i="1" dirty="0"/>
          </a:p>
          <a:p>
            <a:pPr lvl="0" algn="ctr"/>
            <a:r>
              <a:rPr lang="en-US" sz="6400" i="1" dirty="0"/>
              <a:t>Member, Board of Directors, GOG Foundation</a:t>
            </a:r>
          </a:p>
          <a:p>
            <a:pPr lvl="0" algn="ctr"/>
            <a:r>
              <a:rPr lang="en-US" sz="6400" i="1" dirty="0"/>
              <a:t>Ovarian Cancer Clinical Trial Lead, GOG Partners</a:t>
            </a:r>
          </a:p>
          <a:p>
            <a:pPr>
              <a:lnSpc>
                <a:spcPct val="90000"/>
              </a:lnSpc>
            </a:pPr>
            <a:br>
              <a:rPr lang="en-US" sz="6400" dirty="0">
                <a:solidFill>
                  <a:schemeClr val="tx1"/>
                </a:solidFill>
              </a:rPr>
            </a:br>
            <a:br>
              <a:rPr lang="en-US" dirty="0">
                <a:solidFill>
                  <a:schemeClr val="tx1"/>
                </a:solidFill>
              </a:rPr>
            </a:br>
            <a:endParaRPr lang="en-US" dirty="0">
              <a:solidFill>
                <a:schemeClr val="tx1"/>
              </a:solidFill>
            </a:endParaRPr>
          </a:p>
        </p:txBody>
      </p:sp>
    </p:spTree>
    <p:extLst>
      <p:ext uri="{BB962C8B-B14F-4D97-AF65-F5344CB8AC3E}">
        <p14:creationId xmlns:p14="http://schemas.microsoft.com/office/powerpoint/2010/main" val="6237381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3EAB8-4888-FF33-DFEF-182816D5C642}"/>
              </a:ext>
            </a:extLst>
          </p:cNvPr>
          <p:cNvSpPr>
            <a:spLocks noGrp="1"/>
          </p:cNvSpPr>
          <p:nvPr>
            <p:ph type="title"/>
          </p:nvPr>
        </p:nvSpPr>
        <p:spPr>
          <a:xfrm>
            <a:off x="381002" y="220500"/>
            <a:ext cx="11828319" cy="838200"/>
          </a:xfrm>
        </p:spPr>
        <p:txBody>
          <a:bodyPr/>
          <a:lstStyle/>
          <a:p>
            <a:r>
              <a:rPr lang="en-US" dirty="0">
                <a:solidFill>
                  <a:schemeClr val="tx1"/>
                </a:solidFill>
              </a:rPr>
              <a:t>Objectives</a:t>
            </a:r>
          </a:p>
        </p:txBody>
      </p:sp>
      <p:sp>
        <p:nvSpPr>
          <p:cNvPr id="3" name="Content Placeholder 2">
            <a:extLst>
              <a:ext uri="{FF2B5EF4-FFF2-40B4-BE49-F238E27FC236}">
                <a16:creationId xmlns:a16="http://schemas.microsoft.com/office/drawing/2014/main" id="{6171B3B1-43E8-DB7B-8904-C7AF9153CA4B}"/>
              </a:ext>
            </a:extLst>
          </p:cNvPr>
          <p:cNvSpPr>
            <a:spLocks noGrp="1"/>
          </p:cNvSpPr>
          <p:nvPr>
            <p:ph idx="1"/>
          </p:nvPr>
        </p:nvSpPr>
        <p:spPr/>
        <p:txBody>
          <a:bodyPr>
            <a:normAutofit lnSpcReduction="10000"/>
          </a:bodyPr>
          <a:lstStyle/>
          <a:p>
            <a:pPr marL="404813" marR="0" indent="-285750">
              <a:lnSpc>
                <a:spcPct val="115000"/>
              </a:lnSpc>
              <a:spcAft>
                <a:spcPts val="800"/>
              </a:spcAft>
            </a:pPr>
            <a:r>
              <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Spectrum and incidence of common (</a:t>
            </a:r>
            <a:r>
              <a:rPr lang="en-US" kern="0" dirty="0" err="1">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eg</a:t>
            </a:r>
            <a:r>
              <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 GI toxicities, myelosuppression) and more serious (</a:t>
            </a:r>
            <a:r>
              <a:rPr lang="en-US" kern="0" dirty="0" err="1">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eg</a:t>
            </a:r>
            <a:r>
              <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 ILD, cardiac toxicities) treatment-emergent AEs observed with T-</a:t>
            </a:r>
            <a:r>
              <a:rPr lang="en-US" kern="0" dirty="0" err="1">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DXd</a:t>
            </a:r>
            <a:endPar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endParaRPr>
          </a:p>
          <a:p>
            <a:pPr marL="404813" marR="0" indent="-285750">
              <a:lnSpc>
                <a:spcPct val="115000"/>
              </a:lnSpc>
              <a:spcAft>
                <a:spcPts val="800"/>
              </a:spcAft>
            </a:pPr>
            <a:endPar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endParaRPr>
          </a:p>
          <a:p>
            <a:pPr marL="404813" marR="0" indent="-285750">
              <a:lnSpc>
                <a:spcPct val="115000"/>
              </a:lnSpc>
              <a:spcAft>
                <a:spcPts val="800"/>
              </a:spcAft>
            </a:pPr>
            <a:r>
              <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Recommendations for monitoring and immediate reporting of symptoms of ILD and cardiac toxicities with T-</a:t>
            </a:r>
            <a:r>
              <a:rPr lang="en-US" kern="0" dirty="0" err="1">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DXd</a:t>
            </a:r>
            <a:endPar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endParaRPr>
          </a:p>
          <a:p>
            <a:pPr marL="404813" marR="0" indent="-285750">
              <a:lnSpc>
                <a:spcPct val="115000"/>
              </a:lnSpc>
              <a:spcAft>
                <a:spcPts val="800"/>
              </a:spcAft>
            </a:pPr>
            <a:endPar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endParaRPr>
          </a:p>
          <a:p>
            <a:pPr marL="404813" marR="0" indent="-285750">
              <a:lnSpc>
                <a:spcPct val="115000"/>
              </a:lnSpc>
              <a:spcAft>
                <a:spcPts val="800"/>
              </a:spcAft>
            </a:pPr>
            <a:r>
              <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Strategies to manage T-</a:t>
            </a:r>
            <a:r>
              <a:rPr lang="en-US" kern="0" dirty="0" err="1">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DXd</a:t>
            </a:r>
            <a:r>
              <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-associated ILD and cardiac toxicities; indications for restarting T-</a:t>
            </a:r>
            <a:r>
              <a:rPr lang="en-US" kern="0" dirty="0" err="1">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DXd</a:t>
            </a:r>
            <a:r>
              <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 after resolution of symptoms</a:t>
            </a:r>
          </a:p>
          <a:p>
            <a:pPr marL="404813" marR="0" indent="-285750">
              <a:lnSpc>
                <a:spcPct val="115000"/>
              </a:lnSpc>
              <a:spcAft>
                <a:spcPts val="800"/>
              </a:spcAft>
            </a:pPr>
            <a:endPar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endParaRPr>
          </a:p>
          <a:p>
            <a:pPr marL="404813" marR="0" indent="-285750">
              <a:lnSpc>
                <a:spcPct val="115000"/>
              </a:lnSpc>
              <a:spcAft>
                <a:spcPts val="800"/>
              </a:spcAft>
            </a:pPr>
            <a:r>
              <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Recommended algorithms for mitigating and managing cytopenias, GI side effects and other complications of T-</a:t>
            </a:r>
            <a:r>
              <a:rPr lang="en-US" kern="0" dirty="0" err="1">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rPr>
              <a:t>DXd</a:t>
            </a:r>
            <a:endParaRPr lang="en-US" kern="0" dirty="0">
              <a:solidFill>
                <a:srgbClr val="262626"/>
              </a:solidFill>
              <a:effectLst/>
              <a:latin typeface="Times New Roman" panose="02020603050405020304" pitchFamily="18"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0874217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DB355-0A8D-D565-0E61-54AF54CE97D7}"/>
              </a:ext>
            </a:extLst>
          </p:cNvPr>
          <p:cNvSpPr>
            <a:spLocks noGrp="1"/>
          </p:cNvSpPr>
          <p:nvPr>
            <p:ph type="title"/>
          </p:nvPr>
        </p:nvSpPr>
        <p:spPr>
          <a:xfrm>
            <a:off x="0" y="0"/>
            <a:ext cx="12209321" cy="838200"/>
          </a:xfrm>
        </p:spPr>
        <p:txBody>
          <a:bodyPr/>
          <a:lstStyle/>
          <a:p>
            <a:pPr algn="ctr"/>
            <a:r>
              <a:rPr lang="en-US" dirty="0">
                <a:solidFill>
                  <a:schemeClr val="tx1"/>
                </a:solidFill>
              </a:rPr>
              <a:t>Drug-Related TEAEs Reported in a Pooled Analysis </a:t>
            </a:r>
          </a:p>
        </p:txBody>
      </p:sp>
      <p:pic>
        <p:nvPicPr>
          <p:cNvPr id="5" name="Picture 4">
            <a:extLst>
              <a:ext uri="{FF2B5EF4-FFF2-40B4-BE49-F238E27FC236}">
                <a16:creationId xmlns:a16="http://schemas.microsoft.com/office/drawing/2014/main" id="{EF5875E6-4467-22B0-72D7-DB50B61BFDC6}"/>
              </a:ext>
            </a:extLst>
          </p:cNvPr>
          <p:cNvPicPr>
            <a:picLocks noChangeAspect="1"/>
          </p:cNvPicPr>
          <p:nvPr/>
        </p:nvPicPr>
        <p:blipFill>
          <a:blip r:embed="rId3"/>
          <a:stretch>
            <a:fillRect/>
          </a:stretch>
        </p:blipFill>
        <p:spPr>
          <a:xfrm>
            <a:off x="1413164" y="693026"/>
            <a:ext cx="9602032" cy="5610043"/>
          </a:xfrm>
          <a:prstGeom prst="rect">
            <a:avLst/>
          </a:prstGeom>
        </p:spPr>
      </p:pic>
      <p:sp>
        <p:nvSpPr>
          <p:cNvPr id="6" name="Rectangle 1">
            <a:extLst>
              <a:ext uri="{FF2B5EF4-FFF2-40B4-BE49-F238E27FC236}">
                <a16:creationId xmlns:a16="http://schemas.microsoft.com/office/drawing/2014/main" id="{DC05918D-A52E-ED69-9873-4E74B57235DA}"/>
              </a:ext>
            </a:extLst>
          </p:cNvPr>
          <p:cNvSpPr txBox="1">
            <a:spLocks noChangeArrowheads="1"/>
          </p:cNvSpPr>
          <p:nvPr/>
        </p:nvSpPr>
        <p:spPr bwMode="auto">
          <a:xfrm>
            <a:off x="371761" y="6211669"/>
            <a:ext cx="114484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l" defTabSz="914400" rtl="0" eaLnBrk="1" latinLnBrk="0" hangingPunct="1">
              <a:lnSpc>
                <a:spcPct val="90000"/>
              </a:lnSpc>
              <a:spcBef>
                <a:spcPts val="0"/>
              </a:spcBef>
              <a:buFont typeface="Arial" panose="020B0604020202020204" pitchFamily="34" charset="0"/>
              <a:buNone/>
              <a:defRPr sz="1067" b="1" kern="1200">
                <a:solidFill>
                  <a:schemeClr val="bg1"/>
                </a:solidFill>
                <a:latin typeface="+mn-lt"/>
                <a:ea typeface="+mn-ea"/>
                <a:cs typeface="+mn-cs"/>
              </a:defRPr>
            </a:lvl1pPr>
            <a:lvl2pPr marL="380974"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2pPr>
            <a:lvl3pPr marL="761948"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3pPr>
            <a:lvl4pPr marL="1142922"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4pPr>
            <a:lvl5pPr marL="1523898"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12121"/>
                </a:solidFill>
                <a:effectLst/>
                <a:uLnTx/>
                <a:uFillTx/>
                <a:latin typeface="BlinkMacSystemFont"/>
                <a:ea typeface="+mn-ea"/>
                <a:cs typeface="+mn-cs"/>
              </a:rPr>
              <a:t>Park YH, Cortes J, Modi S, Hurvitz SA, Bianchini G, Iwata H, Shitara K, Siena S, Goto Y, Ku GY, Powell CA, Swain SM, Arunachalam M, Janek M, Cheng Y, Chu C, Verma P, </a:t>
            </a:r>
            <a:r>
              <a:rPr kumimoji="0" lang="en-US" altLang="en-US" sz="1200" b="0" i="0" u="none" strike="noStrike" kern="1200" cap="none" spc="0" normalizeH="0" baseline="0" noProof="0" dirty="0" err="1">
                <a:ln>
                  <a:noFill/>
                </a:ln>
                <a:solidFill>
                  <a:srgbClr val="212121"/>
                </a:solidFill>
                <a:effectLst/>
                <a:uLnTx/>
                <a:uFillTx/>
                <a:latin typeface="BlinkMacSystemFont"/>
                <a:ea typeface="+mn-ea"/>
                <a:cs typeface="+mn-cs"/>
              </a:rPr>
              <a:t>Kuptsova</a:t>
            </a:r>
            <a:r>
              <a:rPr kumimoji="0" lang="en-US" altLang="en-US" sz="1200" b="0" i="0" u="none" strike="noStrike" kern="1200" cap="none" spc="0" normalizeH="0" baseline="0" noProof="0" dirty="0">
                <a:ln>
                  <a:noFill/>
                </a:ln>
                <a:solidFill>
                  <a:srgbClr val="212121"/>
                </a:solidFill>
                <a:effectLst/>
                <a:uLnTx/>
                <a:uFillTx/>
                <a:latin typeface="BlinkMacSystemFont"/>
                <a:ea typeface="+mn-ea"/>
                <a:cs typeface="+mn-cs"/>
              </a:rPr>
              <a:t>-Clarkson N, Mathias E, Goodman E, Rugo HS. Characterization of the safety profile of trastuzumab deruxtecan by dose: a pooled analysis across DESTINY studies. Oncologist. 2025 Dec 27;31(1):oyaf396. </a:t>
            </a:r>
            <a:r>
              <a:rPr kumimoji="0" lang="en-US" altLang="en-US" sz="1200" b="0" i="0" u="none" strike="noStrike" kern="1200" cap="none" spc="0" normalizeH="0" baseline="0" noProof="0" dirty="0" err="1">
                <a:ln>
                  <a:noFill/>
                </a:ln>
                <a:solidFill>
                  <a:srgbClr val="212121"/>
                </a:solidFill>
                <a:effectLst/>
                <a:uLnTx/>
                <a:uFillTx/>
                <a:latin typeface="BlinkMacSystemFont"/>
                <a:ea typeface="+mn-ea"/>
                <a:cs typeface="+mn-cs"/>
              </a:rPr>
              <a:t>doi</a:t>
            </a:r>
            <a:r>
              <a:rPr kumimoji="0" lang="en-US" altLang="en-US" sz="1200" b="0" i="0" u="none" strike="noStrike" kern="1200" cap="none" spc="0" normalizeH="0" baseline="0" noProof="0" dirty="0">
                <a:ln>
                  <a:noFill/>
                </a:ln>
                <a:solidFill>
                  <a:srgbClr val="212121"/>
                </a:solidFill>
                <a:effectLst/>
                <a:uLnTx/>
                <a:uFillTx/>
                <a:latin typeface="BlinkMacSystemFont"/>
                <a:ea typeface="+mn-ea"/>
                <a:cs typeface="+mn-cs"/>
              </a:rPr>
              <a:t>: 10.1093/</a:t>
            </a:r>
            <a:r>
              <a:rPr kumimoji="0" lang="en-US" altLang="en-US" sz="1200" b="0" i="0" u="none" strike="noStrike" kern="1200" cap="none" spc="0" normalizeH="0" baseline="0" noProof="0" dirty="0" err="1">
                <a:ln>
                  <a:noFill/>
                </a:ln>
                <a:solidFill>
                  <a:srgbClr val="212121"/>
                </a:solidFill>
                <a:effectLst/>
                <a:uLnTx/>
                <a:uFillTx/>
                <a:latin typeface="BlinkMacSystemFont"/>
                <a:ea typeface="+mn-ea"/>
                <a:cs typeface="+mn-cs"/>
              </a:rPr>
              <a:t>oncolo</a:t>
            </a:r>
            <a:r>
              <a:rPr kumimoji="0" lang="en-US" altLang="en-US" sz="1200" b="0" i="0" u="none" strike="noStrike" kern="1200" cap="none" spc="0" normalizeH="0" baseline="0" noProof="0" dirty="0">
                <a:ln>
                  <a:noFill/>
                </a:ln>
                <a:solidFill>
                  <a:srgbClr val="212121"/>
                </a:solidFill>
                <a:effectLst/>
                <a:uLnTx/>
                <a:uFillTx/>
                <a:latin typeface="BlinkMacSystemFont"/>
                <a:ea typeface="+mn-ea"/>
                <a:cs typeface="+mn-cs"/>
              </a:rPr>
              <a:t>/oyaf396. PMID: 41330717; PMCID: PMC12743619.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10866257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Box 42">
            <a:extLst>
              <a:ext uri="{FF2B5EF4-FFF2-40B4-BE49-F238E27FC236}">
                <a16:creationId xmlns:a16="http://schemas.microsoft.com/office/drawing/2014/main" id="{5AC76BF2-0350-F2C4-6CCE-9FF5FF0E388E}"/>
              </a:ext>
            </a:extLst>
          </p:cNvPr>
          <p:cNvSpPr txBox="1"/>
          <p:nvPr/>
        </p:nvSpPr>
        <p:spPr>
          <a:xfrm>
            <a:off x="6090672" y="1133856"/>
            <a:ext cx="5711952" cy="338554"/>
          </a:xfrm>
          <a:prstGeom prst="rect">
            <a:avLst/>
          </a:prstGeom>
          <a:noFill/>
        </p:spPr>
        <p:txBody>
          <a:bodyPr wrap="square" rtlCol="0">
            <a:sp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600" b="1" i="0" u="none" strike="noStrike" kern="1200" cap="none" spc="0" normalizeH="0" baseline="0" noProof="0" dirty="0">
                <a:ln>
                  <a:noFill/>
                </a:ln>
                <a:solidFill>
                  <a:prstClr val="black"/>
                </a:solidFill>
                <a:effectLst/>
                <a:uLnTx/>
                <a:uFillTx/>
                <a:latin typeface="Arial"/>
                <a:ea typeface="+mn-ea"/>
                <a:cs typeface="+mn-cs"/>
              </a:rPr>
              <a:t>Most common drug-related TEAEs (&gt;10%)</a:t>
            </a:r>
          </a:p>
        </p:txBody>
      </p:sp>
      <p:sp>
        <p:nvSpPr>
          <p:cNvPr id="2" name="Title 1">
            <a:extLst>
              <a:ext uri="{FF2B5EF4-FFF2-40B4-BE49-F238E27FC236}">
                <a16:creationId xmlns:a16="http://schemas.microsoft.com/office/drawing/2014/main" id="{82E607E8-27AE-BFEB-137E-6794D42E3094}"/>
              </a:ext>
            </a:extLst>
          </p:cNvPr>
          <p:cNvSpPr>
            <a:spLocks noGrp="1"/>
          </p:cNvSpPr>
          <p:nvPr>
            <p:ph type="title"/>
          </p:nvPr>
        </p:nvSpPr>
        <p:spPr/>
        <p:txBody>
          <a:bodyPr/>
          <a:lstStyle/>
          <a:p>
            <a:pPr algn="ctr"/>
            <a:r>
              <a:rPr lang="en-US" dirty="0">
                <a:solidFill>
                  <a:schemeClr val="tx1"/>
                </a:solidFill>
              </a:rPr>
              <a:t>Phase 2 DESTINY-PanTumor02 Study: </a:t>
            </a:r>
            <a:r>
              <a:rPr lang="en-GB" dirty="0">
                <a:solidFill>
                  <a:schemeClr val="tx1"/>
                </a:solidFill>
              </a:rPr>
              <a:t>Safety Summary</a:t>
            </a:r>
            <a:endParaRPr lang="en-US" dirty="0">
              <a:solidFill>
                <a:schemeClr val="tx1"/>
              </a:solidFill>
            </a:endParaRPr>
          </a:p>
        </p:txBody>
      </p:sp>
      <p:sp>
        <p:nvSpPr>
          <p:cNvPr id="10" name="Text Placeholder 9">
            <a:extLst>
              <a:ext uri="{FF2B5EF4-FFF2-40B4-BE49-F238E27FC236}">
                <a16:creationId xmlns:a16="http://schemas.microsoft.com/office/drawing/2014/main" id="{0CCDA0E1-FB09-0A6E-D675-F88754972155}"/>
              </a:ext>
            </a:extLst>
          </p:cNvPr>
          <p:cNvSpPr>
            <a:spLocks noGrp="1"/>
          </p:cNvSpPr>
          <p:nvPr>
            <p:ph type="body" sz="quarter" idx="10"/>
          </p:nvPr>
        </p:nvSpPr>
        <p:spPr/>
        <p:txBody>
          <a:bodyPr/>
          <a:lstStyle/>
          <a:p>
            <a:r>
              <a:rPr lang="en-US" dirty="0" err="1">
                <a:solidFill>
                  <a:schemeClr val="tx1"/>
                </a:solidFill>
              </a:rPr>
              <a:t>Meric</a:t>
            </a:r>
            <a:r>
              <a:rPr lang="en-US" dirty="0">
                <a:solidFill>
                  <a:schemeClr val="tx1"/>
                </a:solidFill>
              </a:rPr>
              <a:t>-Bernstam F, et al. European Society for Medical Oncology (ESMO) 2023; Abstract LBA34.</a:t>
            </a:r>
          </a:p>
        </p:txBody>
      </p:sp>
      <p:sp>
        <p:nvSpPr>
          <p:cNvPr id="29" name="Text Placeholder 28"/>
          <p:cNvSpPr>
            <a:spLocks noGrp="1"/>
          </p:cNvSpPr>
          <p:nvPr>
            <p:ph type="body" sz="quarter" idx="11"/>
          </p:nvPr>
        </p:nvSpPr>
        <p:spPr>
          <a:xfrm>
            <a:off x="382927" y="5470070"/>
            <a:ext cx="11448478" cy="1089031"/>
          </a:xfrm>
        </p:spPr>
        <p:txBody>
          <a:bodyPr/>
          <a:lstStyle/>
          <a:p>
            <a:pPr defTabSz="914446">
              <a:defRPr/>
            </a:pPr>
            <a:r>
              <a:rPr lang="en-US" dirty="0">
                <a:solidFill>
                  <a:schemeClr val="tx1"/>
                </a:solidFill>
                <a:latin typeface="+mj-lt"/>
                <a:cs typeface="Arial" panose="020B0604020202020204" pitchFamily="34" charset="0"/>
              </a:rPr>
              <a:t>Analyses were performed in patients who received ≥1 dose of T-</a:t>
            </a:r>
            <a:r>
              <a:rPr lang="en-US" dirty="0" err="1">
                <a:solidFill>
                  <a:schemeClr val="tx1"/>
                </a:solidFill>
                <a:latin typeface="+mj-lt"/>
                <a:cs typeface="Arial" panose="020B0604020202020204" pitchFamily="34" charset="0"/>
              </a:rPr>
              <a:t>DXd</a:t>
            </a:r>
            <a:r>
              <a:rPr lang="en-US" dirty="0">
                <a:solidFill>
                  <a:schemeClr val="tx1"/>
                </a:solidFill>
                <a:latin typeface="+mj-lt"/>
                <a:cs typeface="Arial" panose="020B0604020202020204" pitchFamily="34" charset="0"/>
              </a:rPr>
              <a:t> (N = 267); median total treatment duration 5.6 months (range 0.4–31.1).</a:t>
            </a:r>
          </a:p>
          <a:p>
            <a:pPr defTabSz="914446">
              <a:defRPr/>
            </a:pPr>
            <a:r>
              <a:rPr lang="en-US" baseline="30000" dirty="0" err="1">
                <a:solidFill>
                  <a:schemeClr val="tx1"/>
                </a:solidFill>
                <a:latin typeface="+mj-lt"/>
                <a:cs typeface="Arial" panose="020B0604020202020204" pitchFamily="34" charset="0"/>
              </a:rPr>
              <a:t>a</a:t>
            </a:r>
            <a:r>
              <a:rPr lang="en-US" dirty="0" err="1">
                <a:solidFill>
                  <a:schemeClr val="tx1"/>
                </a:solidFill>
                <a:latin typeface="+mj-lt"/>
                <a:cs typeface="Arial" panose="020B0604020202020204" pitchFamily="34" charset="0"/>
              </a:rPr>
              <a:t>Included</a:t>
            </a:r>
            <a:r>
              <a:rPr lang="en-US" dirty="0">
                <a:solidFill>
                  <a:schemeClr val="tx1"/>
                </a:solidFill>
                <a:latin typeface="+mj-lt"/>
                <a:cs typeface="Arial" panose="020B0604020202020204" pitchFamily="34" charset="0"/>
              </a:rPr>
              <a:t> </a:t>
            </a:r>
            <a:r>
              <a:rPr lang="en-GB" dirty="0">
                <a:solidFill>
                  <a:schemeClr val="tx1"/>
                </a:solidFill>
                <a:latin typeface="+mj-lt"/>
                <a:ea typeface="Batang" panose="02030600000101010101" pitchFamily="18" charset="-127"/>
              </a:rPr>
              <a:t>pneumonia (n = 1), organizing pneumonia (n = 1), pneumonitis (n = 1), and neutropenic sepsis (n = 1). </a:t>
            </a:r>
            <a:r>
              <a:rPr lang="en-GB" baseline="30000" dirty="0" err="1">
                <a:solidFill>
                  <a:schemeClr val="tx1"/>
                </a:solidFill>
                <a:latin typeface="+mj-lt"/>
                <a:ea typeface="Batang" panose="02030600000101010101" pitchFamily="18" charset="-127"/>
              </a:rPr>
              <a:t>b</a:t>
            </a:r>
            <a:r>
              <a:rPr lang="en-GB" dirty="0" err="1">
                <a:solidFill>
                  <a:schemeClr val="tx1"/>
                </a:solidFill>
                <a:latin typeface="+mj-lt"/>
                <a:ea typeface="Batang" panose="02030600000101010101" pitchFamily="18" charset="-127"/>
              </a:rPr>
              <a:t>Category</a:t>
            </a:r>
            <a:r>
              <a:rPr lang="en-GB" dirty="0">
                <a:solidFill>
                  <a:schemeClr val="tx1"/>
                </a:solidFill>
                <a:latin typeface="+mj-lt"/>
                <a:ea typeface="Batang" panose="02030600000101010101" pitchFamily="18" charset="-127"/>
              </a:rPr>
              <a:t> includes the preferred terms fatigue, asthenia, and malaise. </a:t>
            </a:r>
            <a:r>
              <a:rPr lang="en-GB" baseline="30000" dirty="0" err="1">
                <a:solidFill>
                  <a:schemeClr val="tx1"/>
                </a:solidFill>
                <a:latin typeface="+mj-lt"/>
                <a:ea typeface="Batang" panose="02030600000101010101" pitchFamily="18" charset="-127"/>
              </a:rPr>
              <a:t>c</a:t>
            </a:r>
            <a:r>
              <a:rPr lang="en-GB" dirty="0" err="1">
                <a:solidFill>
                  <a:schemeClr val="tx1"/>
                </a:solidFill>
                <a:latin typeface="+mj-lt"/>
                <a:ea typeface="Batang" panose="02030600000101010101" pitchFamily="18" charset="-127"/>
              </a:rPr>
              <a:t>Category</a:t>
            </a:r>
            <a:r>
              <a:rPr lang="en-GB" dirty="0">
                <a:solidFill>
                  <a:schemeClr val="tx1"/>
                </a:solidFill>
                <a:latin typeface="+mj-lt"/>
                <a:ea typeface="Batang" panose="02030600000101010101" pitchFamily="18" charset="-127"/>
              </a:rPr>
              <a:t> includes the preferred terms neutrophil count decreased and neutropenia. </a:t>
            </a:r>
            <a:r>
              <a:rPr lang="en-GB" baseline="30000" dirty="0" err="1">
                <a:solidFill>
                  <a:schemeClr val="tx1"/>
                </a:solidFill>
                <a:latin typeface="+mj-lt"/>
                <a:ea typeface="Batang" panose="02030600000101010101" pitchFamily="18" charset="-127"/>
              </a:rPr>
              <a:t>d</a:t>
            </a:r>
            <a:r>
              <a:rPr lang="en-GB" dirty="0" err="1">
                <a:solidFill>
                  <a:schemeClr val="tx1"/>
                </a:solidFill>
                <a:latin typeface="+mj-lt"/>
                <a:ea typeface="Batang" panose="02030600000101010101" pitchFamily="18" charset="-127"/>
              </a:rPr>
              <a:t>Category</a:t>
            </a:r>
            <a:r>
              <a:rPr lang="en-GB" dirty="0">
                <a:solidFill>
                  <a:schemeClr val="tx1"/>
                </a:solidFill>
                <a:latin typeface="+mj-lt"/>
                <a:ea typeface="Batang" panose="02030600000101010101" pitchFamily="18" charset="-127"/>
              </a:rPr>
              <a:t> includes the preferred terms platelet count decreased and thrombocytopenia. </a:t>
            </a:r>
            <a:r>
              <a:rPr lang="en-GB" baseline="30000" dirty="0" err="1">
                <a:solidFill>
                  <a:schemeClr val="tx1"/>
                </a:solidFill>
                <a:latin typeface="+mj-lt"/>
                <a:ea typeface="Batang" panose="02030600000101010101" pitchFamily="18" charset="-127"/>
              </a:rPr>
              <a:t>e</a:t>
            </a:r>
            <a:r>
              <a:rPr lang="en-GB" dirty="0" err="1">
                <a:solidFill>
                  <a:schemeClr val="tx1"/>
                </a:solidFill>
                <a:latin typeface="+mj-lt"/>
                <a:ea typeface="Batang" panose="02030600000101010101" pitchFamily="18" charset="-127"/>
              </a:rPr>
              <a:t>Category</a:t>
            </a:r>
            <a:r>
              <a:rPr lang="en-GB" dirty="0">
                <a:solidFill>
                  <a:schemeClr val="tx1"/>
                </a:solidFill>
                <a:latin typeface="+mj-lt"/>
                <a:ea typeface="Batang" panose="02030600000101010101" pitchFamily="18" charset="-127"/>
              </a:rPr>
              <a:t> includes the preferred terms </a:t>
            </a:r>
            <a:r>
              <a:rPr lang="en-US" kern="100" dirty="0">
                <a:solidFill>
                  <a:schemeClr val="tx1"/>
                </a:solidFill>
                <a:latin typeface="+mj-lt"/>
                <a:ea typeface="Batang" panose="02030600000101010101" pitchFamily="18" charset="-127"/>
              </a:rPr>
              <a:t>a</a:t>
            </a:r>
            <a:r>
              <a:rPr lang="en-US" kern="100" dirty="0">
                <a:solidFill>
                  <a:schemeClr val="tx1"/>
                </a:solidFill>
                <a:latin typeface="+mj-lt"/>
              </a:rPr>
              <a:t>spartate aminotransferase increased, alanine aminotransferase increased, gamma-</a:t>
            </a:r>
            <a:r>
              <a:rPr lang="en-US" kern="100" dirty="0" err="1">
                <a:solidFill>
                  <a:schemeClr val="tx1"/>
                </a:solidFill>
                <a:latin typeface="+mj-lt"/>
              </a:rPr>
              <a:t>glutamyltransferase</a:t>
            </a:r>
            <a:r>
              <a:rPr lang="en-US" kern="100" dirty="0">
                <a:solidFill>
                  <a:schemeClr val="tx1"/>
                </a:solidFill>
                <a:latin typeface="+mj-lt"/>
              </a:rPr>
              <a:t> increased, </a:t>
            </a:r>
            <a:r>
              <a:rPr lang="en-US" kern="100" dirty="0" err="1">
                <a:solidFill>
                  <a:schemeClr val="tx1"/>
                </a:solidFill>
                <a:latin typeface="+mj-lt"/>
              </a:rPr>
              <a:t>hypertransaminasemia</a:t>
            </a:r>
            <a:r>
              <a:rPr lang="en-US" kern="100" dirty="0">
                <a:solidFill>
                  <a:schemeClr val="tx1"/>
                </a:solidFill>
                <a:latin typeface="+mj-lt"/>
              </a:rPr>
              <a:t>. </a:t>
            </a:r>
            <a:r>
              <a:rPr lang="en-GB" baseline="30000" dirty="0" err="1">
                <a:solidFill>
                  <a:schemeClr val="tx1"/>
                </a:solidFill>
                <a:latin typeface="+mj-lt"/>
                <a:ea typeface="Batang" panose="02030600000101010101" pitchFamily="18" charset="-127"/>
              </a:rPr>
              <a:t>f</a:t>
            </a:r>
            <a:r>
              <a:rPr lang="en-GB" dirty="0" err="1">
                <a:solidFill>
                  <a:schemeClr val="tx1"/>
                </a:solidFill>
                <a:latin typeface="+mj-lt"/>
                <a:ea typeface="Batang" panose="02030600000101010101" pitchFamily="18" charset="-127"/>
              </a:rPr>
              <a:t>Category</a:t>
            </a:r>
            <a:r>
              <a:rPr lang="en-GB" dirty="0">
                <a:solidFill>
                  <a:schemeClr val="tx1"/>
                </a:solidFill>
                <a:latin typeface="+mj-lt"/>
                <a:ea typeface="Batang" panose="02030600000101010101" pitchFamily="18" charset="-127"/>
              </a:rPr>
              <a:t> includes the preferred terms white blood cell count decreased and leukopenia.</a:t>
            </a:r>
          </a:p>
          <a:p>
            <a:pPr defTabSz="914446">
              <a:defRPr/>
            </a:pPr>
            <a:r>
              <a:rPr lang="en-US" dirty="0">
                <a:solidFill>
                  <a:schemeClr val="tx1"/>
                </a:solidFill>
                <a:latin typeface="+mj-lt"/>
                <a:cs typeface="Arial" panose="020B0604020202020204" pitchFamily="34" charset="0"/>
              </a:rPr>
              <a:t>ILD = interstitial lung disease; T-</a:t>
            </a:r>
            <a:r>
              <a:rPr lang="en-US" dirty="0" err="1">
                <a:solidFill>
                  <a:schemeClr val="tx1"/>
                </a:solidFill>
                <a:latin typeface="+mj-lt"/>
                <a:cs typeface="Arial" panose="020B0604020202020204" pitchFamily="34" charset="0"/>
              </a:rPr>
              <a:t>DXd</a:t>
            </a:r>
            <a:r>
              <a:rPr lang="en-US" dirty="0">
                <a:solidFill>
                  <a:schemeClr val="tx1"/>
                </a:solidFill>
                <a:latin typeface="+mj-lt"/>
                <a:cs typeface="Arial" panose="020B0604020202020204" pitchFamily="34" charset="0"/>
              </a:rPr>
              <a:t> = trastuzumab deruxtecan; TEAE = treatment-emergent adverse event.</a:t>
            </a:r>
            <a:endParaRPr lang="en-GB" dirty="0">
              <a:solidFill>
                <a:schemeClr val="tx1"/>
              </a:solidFill>
              <a:latin typeface="+mj-lt"/>
              <a:cs typeface="Arial" panose="020B0604020202020204" pitchFamily="34" charset="0"/>
            </a:endParaRPr>
          </a:p>
        </p:txBody>
      </p:sp>
      <p:graphicFrame>
        <p:nvGraphicFramePr>
          <p:cNvPr id="4" name="Content Placeholder 14">
            <a:extLst>
              <a:ext uri="{FF2B5EF4-FFF2-40B4-BE49-F238E27FC236}">
                <a16:creationId xmlns:a16="http://schemas.microsoft.com/office/drawing/2014/main" id="{AFB1BAB2-7E6E-E803-5060-D694D20E6A54}"/>
              </a:ext>
            </a:extLst>
          </p:cNvPr>
          <p:cNvGraphicFramePr>
            <a:graphicFrameLocks noGrp="1"/>
          </p:cNvGraphicFramePr>
          <p:nvPr>
            <p:ph idx="4294967295"/>
          </p:nvPr>
        </p:nvGraphicFramePr>
        <p:xfrm>
          <a:off x="6202896" y="1471606"/>
          <a:ext cx="5737225" cy="3010958"/>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4" name="Table 13">
            <a:extLst>
              <a:ext uri="{FF2B5EF4-FFF2-40B4-BE49-F238E27FC236}">
                <a16:creationId xmlns:a16="http://schemas.microsoft.com/office/drawing/2014/main" id="{C5CDE06F-74E8-2DAE-57C5-8363C9FC87D5}"/>
              </a:ext>
            </a:extLst>
          </p:cNvPr>
          <p:cNvGraphicFramePr>
            <a:graphicFrameLocks noGrp="1"/>
          </p:cNvGraphicFramePr>
          <p:nvPr/>
        </p:nvGraphicFramePr>
        <p:xfrm>
          <a:off x="492864" y="1233487"/>
          <a:ext cx="3698136" cy="4129089"/>
        </p:xfrm>
        <a:graphic>
          <a:graphicData uri="http://schemas.openxmlformats.org/drawingml/2006/table">
            <a:tbl>
              <a:tblPr firstRow="1" bandRow="1">
                <a:tableStyleId>{FABFCF23-3B69-468F-B69F-88F6DE6A72F2}</a:tableStyleId>
              </a:tblPr>
              <a:tblGrid>
                <a:gridCol w="2613931">
                  <a:extLst>
                    <a:ext uri="{9D8B030D-6E8A-4147-A177-3AD203B41FA5}">
                      <a16:colId xmlns:a16="http://schemas.microsoft.com/office/drawing/2014/main" val="2082038985"/>
                    </a:ext>
                  </a:extLst>
                </a:gridCol>
                <a:gridCol w="1084205">
                  <a:extLst>
                    <a:ext uri="{9D8B030D-6E8A-4147-A177-3AD203B41FA5}">
                      <a16:colId xmlns:a16="http://schemas.microsoft.com/office/drawing/2014/main" val="3096196294"/>
                    </a:ext>
                  </a:extLst>
                </a:gridCol>
              </a:tblGrid>
              <a:tr h="444429">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300" b="1" baseline="0" dirty="0">
                          <a:solidFill>
                            <a:schemeClr val="bg1"/>
                          </a:solidFill>
                          <a:latin typeface="Arial "/>
                        </a:rPr>
                        <a:t>n (%)</a:t>
                      </a:r>
                      <a:endParaRPr lang="en-US" sz="1300" b="1" baseline="30000" dirty="0">
                        <a:solidFill>
                          <a:schemeClr val="bg1"/>
                        </a:solidFill>
                        <a:latin typeface="Arial "/>
                        <a:cs typeface="Calibri" panose="020F0502020204030204" pitchFamily="34" charset="0"/>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algn="ctr">
                        <a:lnSpc>
                          <a:spcPct val="100000"/>
                        </a:lnSpc>
                        <a:spcBef>
                          <a:spcPts val="0"/>
                        </a:spcBef>
                        <a:spcAft>
                          <a:spcPts val="0"/>
                        </a:spcAft>
                      </a:pPr>
                      <a:r>
                        <a:rPr lang="en-NZ" sz="1300" b="1" i="0" dirty="0">
                          <a:solidFill>
                            <a:schemeClr val="bg1"/>
                          </a:solidFill>
                          <a:effectLst/>
                          <a:latin typeface="Arial "/>
                          <a:ea typeface="MS Mincho" panose="02020609040205080304" pitchFamily="49" charset="-128"/>
                          <a:cs typeface="Arial" panose="020B0604020202020204" pitchFamily="34" charset="0"/>
                        </a:rPr>
                        <a:t>All patients</a:t>
                      </a:r>
                    </a:p>
                    <a:p>
                      <a:pPr marL="0" marR="0" algn="ctr">
                        <a:lnSpc>
                          <a:spcPct val="100000"/>
                        </a:lnSpc>
                        <a:spcBef>
                          <a:spcPts val="0"/>
                        </a:spcBef>
                        <a:spcAft>
                          <a:spcPts val="0"/>
                        </a:spcAft>
                      </a:pPr>
                      <a:r>
                        <a:rPr lang="en-NZ" sz="1300" b="1" i="0" dirty="0">
                          <a:solidFill>
                            <a:schemeClr val="bg1"/>
                          </a:solidFill>
                          <a:effectLst/>
                          <a:latin typeface="Arial "/>
                          <a:ea typeface="MS Mincho" panose="02020609040205080304" pitchFamily="49" charset="-128"/>
                          <a:cs typeface="Arial" panose="020B0604020202020204" pitchFamily="34" charset="0"/>
                        </a:rPr>
                        <a:t> (N = 267)</a:t>
                      </a: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233338129"/>
                  </a:ext>
                </a:extLst>
              </a:tr>
              <a:tr h="404914">
                <a:tc>
                  <a:txBody>
                    <a:bodyPr/>
                    <a:lstStyle/>
                    <a:p>
                      <a:pPr marL="0" marR="0" lvl="0" indent="0" algn="l" defTabSz="1828800" rtl="0" eaLnBrk="1" fontAlgn="auto" latinLnBrk="0" hangingPunct="1">
                        <a:lnSpc>
                          <a:spcPct val="100000"/>
                        </a:lnSpc>
                        <a:spcBef>
                          <a:spcPts val="0"/>
                        </a:spcBef>
                        <a:spcAft>
                          <a:spcPts val="0"/>
                        </a:spcAft>
                        <a:buClrTx/>
                        <a:buSzTx/>
                        <a:buFontTx/>
                        <a:buNone/>
                        <a:tabLst/>
                        <a:defRPr/>
                      </a:pPr>
                      <a:r>
                        <a:rPr lang="en-NZ" sz="1300" b="1" kern="1200" dirty="0">
                          <a:solidFill>
                            <a:schemeClr val="bg2">
                              <a:lumMod val="10000"/>
                            </a:schemeClr>
                          </a:solidFill>
                          <a:effectLst/>
                          <a:latin typeface="Arial "/>
                          <a:ea typeface="MS Mincho" panose="02020609040205080304" pitchFamily="49" charset="-128"/>
                        </a:rPr>
                        <a:t>Any drug-related TEAEs </a:t>
                      </a:r>
                      <a:endParaRPr lang="en-US" sz="1300" dirty="0">
                        <a:solidFill>
                          <a:schemeClr val="bg2">
                            <a:lumMod val="10000"/>
                          </a:schemeClr>
                        </a:solidFill>
                        <a:effectLst/>
                        <a:latin typeface="Arial "/>
                        <a:ea typeface="MS Mincho" panose="02020609040205080304" pitchFamily="49" charset="-128"/>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8EA"/>
                    </a:solidFill>
                  </a:tcPr>
                </a:tc>
                <a:tc>
                  <a:txBody>
                    <a:bodyPr/>
                    <a:lstStyle/>
                    <a:p>
                      <a:pPr marL="0" marR="0" algn="ctr">
                        <a:lnSpc>
                          <a:spcPct val="100000"/>
                        </a:lnSpc>
                        <a:spcBef>
                          <a:spcPts val="0"/>
                        </a:spcBef>
                        <a:spcAft>
                          <a:spcPts val="0"/>
                        </a:spcAft>
                      </a:pPr>
                      <a:r>
                        <a:rPr lang="en-GB" sz="1300" dirty="0">
                          <a:solidFill>
                            <a:schemeClr val="tx1"/>
                          </a:solidFill>
                          <a:effectLst/>
                          <a:latin typeface="Arial "/>
                          <a:ea typeface="MS Mincho" panose="02020609040205080304" pitchFamily="49" charset="-128"/>
                        </a:rPr>
                        <a:t>226 (84.6)</a:t>
                      </a:r>
                      <a:endParaRPr lang="en-US" sz="1300" dirty="0">
                        <a:solidFill>
                          <a:schemeClr val="tx1"/>
                        </a:solidFill>
                        <a:effectLst/>
                        <a:latin typeface="Arial "/>
                        <a:ea typeface="MS Mincho" panose="02020609040205080304" pitchFamily="49" charset="-128"/>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138978535"/>
                  </a:ext>
                </a:extLst>
              </a:tr>
              <a:tr h="404914">
                <a:tc>
                  <a:txBody>
                    <a:bodyPr/>
                    <a:lstStyle/>
                    <a:p>
                      <a:pPr marL="114300" marR="0" indent="0">
                        <a:lnSpc>
                          <a:spcPct val="100000"/>
                        </a:lnSpc>
                        <a:spcBef>
                          <a:spcPts val="0"/>
                        </a:spcBef>
                        <a:spcAft>
                          <a:spcPts val="0"/>
                        </a:spcAft>
                      </a:pPr>
                      <a:r>
                        <a:rPr lang="en-NZ" sz="1300" b="1" kern="1200" dirty="0">
                          <a:solidFill>
                            <a:schemeClr val="bg2">
                              <a:lumMod val="10000"/>
                            </a:schemeClr>
                          </a:solidFill>
                          <a:effectLst/>
                          <a:latin typeface="Arial "/>
                          <a:ea typeface="MS Mincho" panose="02020609040205080304" pitchFamily="49" charset="-128"/>
                        </a:rPr>
                        <a:t>Drug-related TEAEs Grade ≥3</a:t>
                      </a:r>
                      <a:endParaRPr lang="en-US" sz="1300" b="1" dirty="0">
                        <a:solidFill>
                          <a:schemeClr val="bg2">
                            <a:lumMod val="10000"/>
                          </a:schemeClr>
                        </a:solidFill>
                        <a:effectLst/>
                        <a:latin typeface="Arial "/>
                        <a:ea typeface="MS Mincho" panose="02020609040205080304" pitchFamily="49" charset="-128"/>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tx1"/>
                          </a:solidFill>
                          <a:effectLst/>
                          <a:uLnTx/>
                          <a:uFillTx/>
                          <a:latin typeface="Arial "/>
                          <a:ea typeface="MS Mincho" panose="02020609040205080304" pitchFamily="49" charset="-128"/>
                          <a:cs typeface="+mn-cs"/>
                        </a:rPr>
                        <a:t>109 (40.8)</a:t>
                      </a:r>
                      <a:endParaRPr kumimoji="0" lang="en-US" sz="1300" b="0" i="0" u="none" strike="noStrike" kern="1200" cap="none" spc="0" normalizeH="0" baseline="0" noProof="0" dirty="0">
                        <a:ln>
                          <a:noFill/>
                        </a:ln>
                        <a:solidFill>
                          <a:schemeClr val="tx1"/>
                        </a:solidFill>
                        <a:effectLst/>
                        <a:uLnTx/>
                        <a:uFillTx/>
                        <a:latin typeface="Arial "/>
                        <a:ea typeface="MS Mincho" panose="02020609040205080304" pitchFamily="49" charset="-128"/>
                        <a:cs typeface="+mn-cs"/>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757039944"/>
                  </a:ext>
                </a:extLst>
              </a:tr>
              <a:tr h="404914">
                <a:tc>
                  <a:txBody>
                    <a:bodyPr/>
                    <a:lstStyle/>
                    <a:p>
                      <a:pPr marL="0" marR="0">
                        <a:lnSpc>
                          <a:spcPct val="100000"/>
                        </a:lnSpc>
                        <a:spcBef>
                          <a:spcPts val="0"/>
                        </a:spcBef>
                        <a:spcAft>
                          <a:spcPts val="0"/>
                        </a:spcAft>
                      </a:pPr>
                      <a:r>
                        <a:rPr lang="en-NZ" sz="1300" b="1" kern="1200" dirty="0">
                          <a:solidFill>
                            <a:schemeClr val="bg2">
                              <a:lumMod val="10000"/>
                            </a:schemeClr>
                          </a:solidFill>
                          <a:effectLst/>
                          <a:latin typeface="Arial "/>
                          <a:ea typeface="MS Mincho" panose="02020609040205080304" pitchFamily="49" charset="-128"/>
                        </a:rPr>
                        <a:t>Serious drug-related TEAEs</a:t>
                      </a:r>
                      <a:endParaRPr lang="en-US" sz="1300" dirty="0">
                        <a:solidFill>
                          <a:schemeClr val="bg2">
                            <a:lumMod val="10000"/>
                          </a:schemeClr>
                        </a:solidFill>
                        <a:effectLst/>
                        <a:latin typeface="Arial "/>
                        <a:ea typeface="MS Mincho" panose="02020609040205080304" pitchFamily="49" charset="-128"/>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8EA"/>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chemeClr val="tx1"/>
                          </a:solidFill>
                          <a:effectLst/>
                          <a:uLnTx/>
                          <a:uFillTx/>
                          <a:latin typeface="Arial "/>
                          <a:ea typeface="MS Mincho" panose="02020609040205080304" pitchFamily="49" charset="-128"/>
                          <a:cs typeface="+mn-cs"/>
                        </a:rPr>
                        <a:t>36 (13.5)</a:t>
                      </a:r>
                      <a:endParaRPr kumimoji="0" lang="en-US" sz="1300" b="0" i="0" u="none" strike="noStrike" kern="1200" cap="none" spc="0" normalizeH="0" baseline="0" noProof="0">
                        <a:ln>
                          <a:noFill/>
                        </a:ln>
                        <a:solidFill>
                          <a:schemeClr val="tx1"/>
                        </a:solidFill>
                        <a:effectLst/>
                        <a:uLnTx/>
                        <a:uFillTx/>
                        <a:latin typeface="Arial "/>
                        <a:ea typeface="MS Mincho" panose="02020609040205080304" pitchFamily="49" charset="-128"/>
                        <a:cs typeface="+mn-cs"/>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4035699402"/>
                  </a:ext>
                </a:extLst>
              </a:tr>
              <a:tr h="654065">
                <a:tc>
                  <a:txBody>
                    <a:bodyPr/>
                    <a:lstStyle/>
                    <a:p>
                      <a:pPr marL="0" marR="0">
                        <a:lnSpc>
                          <a:spcPct val="100000"/>
                        </a:lnSpc>
                        <a:spcBef>
                          <a:spcPts val="0"/>
                        </a:spcBef>
                        <a:spcAft>
                          <a:spcPts val="0"/>
                        </a:spcAft>
                      </a:pPr>
                      <a:r>
                        <a:rPr lang="en-US" sz="1300" b="1" kern="1200" dirty="0">
                          <a:solidFill>
                            <a:schemeClr val="bg2">
                              <a:lumMod val="10000"/>
                            </a:schemeClr>
                          </a:solidFill>
                          <a:effectLst/>
                          <a:latin typeface="Arial "/>
                          <a:ea typeface="MS Mincho" panose="02020609040205080304" pitchFamily="49" charset="-128"/>
                        </a:rPr>
                        <a:t>Drug-related TEAEs associated with </a:t>
                      </a:r>
                      <a:r>
                        <a:rPr lang="en-NZ" sz="1300" b="1" kern="1200" dirty="0">
                          <a:solidFill>
                            <a:schemeClr val="bg2">
                              <a:lumMod val="10000"/>
                            </a:schemeClr>
                          </a:solidFill>
                          <a:effectLst/>
                          <a:latin typeface="Arial "/>
                          <a:ea typeface="MS Mincho" panose="02020609040205080304" pitchFamily="49" charset="-128"/>
                        </a:rPr>
                        <a:t>dose discontinuations</a:t>
                      </a:r>
                      <a:endParaRPr lang="en-US" sz="1300" dirty="0">
                        <a:solidFill>
                          <a:schemeClr val="bg2">
                            <a:lumMod val="10000"/>
                          </a:schemeClr>
                        </a:solidFill>
                        <a:effectLst/>
                        <a:latin typeface="Arial "/>
                        <a:ea typeface="MS Mincho" panose="02020609040205080304" pitchFamily="49" charset="-128"/>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tx1"/>
                          </a:solidFill>
                          <a:effectLst/>
                          <a:uLnTx/>
                          <a:uFillTx/>
                          <a:latin typeface="Arial "/>
                          <a:ea typeface="MS Mincho" panose="02020609040205080304" pitchFamily="49" charset="-128"/>
                          <a:cs typeface="+mn-cs"/>
                        </a:rPr>
                        <a:t>23 (8.6)</a:t>
                      </a:r>
                      <a:endParaRPr kumimoji="0" lang="en-US" sz="1300" b="0" i="0" u="none" strike="noStrike" kern="1200" cap="none" spc="0" normalizeH="0" baseline="0" noProof="0" dirty="0">
                        <a:ln>
                          <a:noFill/>
                        </a:ln>
                        <a:solidFill>
                          <a:schemeClr val="tx1"/>
                        </a:solidFill>
                        <a:effectLst/>
                        <a:uLnTx/>
                        <a:uFillTx/>
                        <a:latin typeface="Arial "/>
                        <a:ea typeface="MS Mincho" panose="02020609040205080304" pitchFamily="49" charset="-128"/>
                        <a:cs typeface="+mn-cs"/>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061808601"/>
                  </a:ext>
                </a:extLst>
              </a:tr>
              <a:tr h="654065">
                <a:tc>
                  <a:txBody>
                    <a:bodyPr/>
                    <a:lstStyle/>
                    <a:p>
                      <a:pPr marL="0" marR="0">
                        <a:lnSpc>
                          <a:spcPct val="100000"/>
                        </a:lnSpc>
                        <a:spcBef>
                          <a:spcPts val="0"/>
                        </a:spcBef>
                        <a:spcAft>
                          <a:spcPts val="0"/>
                        </a:spcAft>
                      </a:pPr>
                      <a:r>
                        <a:rPr lang="en-US" sz="1300" b="1" kern="1200" dirty="0">
                          <a:solidFill>
                            <a:schemeClr val="bg2">
                              <a:lumMod val="10000"/>
                            </a:schemeClr>
                          </a:solidFill>
                          <a:effectLst/>
                          <a:latin typeface="Arial "/>
                          <a:ea typeface="MS Mincho" panose="02020609040205080304" pitchFamily="49" charset="-128"/>
                        </a:rPr>
                        <a:t>Drug-related TEAEs associated with </a:t>
                      </a:r>
                      <a:r>
                        <a:rPr lang="en-NZ" sz="1300" b="1" kern="1200" dirty="0">
                          <a:solidFill>
                            <a:schemeClr val="bg2">
                              <a:lumMod val="10000"/>
                            </a:schemeClr>
                          </a:solidFill>
                          <a:effectLst/>
                          <a:latin typeface="Arial "/>
                          <a:ea typeface="MS Mincho" panose="02020609040205080304" pitchFamily="49" charset="-128"/>
                        </a:rPr>
                        <a:t>dose interruptions</a:t>
                      </a:r>
                      <a:endParaRPr lang="en-US" sz="1300" dirty="0">
                        <a:solidFill>
                          <a:schemeClr val="bg2">
                            <a:lumMod val="10000"/>
                          </a:schemeClr>
                        </a:solidFill>
                        <a:effectLst/>
                        <a:latin typeface="Arial "/>
                        <a:ea typeface="MS Mincho" panose="02020609040205080304" pitchFamily="49" charset="-128"/>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8EA"/>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tx1"/>
                          </a:solidFill>
                          <a:effectLst/>
                          <a:uLnTx/>
                          <a:uFillTx/>
                          <a:latin typeface="Arial "/>
                          <a:ea typeface="MS Mincho" panose="02020609040205080304" pitchFamily="49" charset="-128"/>
                          <a:cs typeface="+mn-cs"/>
                        </a:rPr>
                        <a:t>54 (20.2)</a:t>
                      </a:r>
                      <a:endParaRPr kumimoji="0" lang="en-US" sz="1300" b="0" i="0" u="none" strike="noStrike" kern="1200" cap="none" spc="0" normalizeH="0" baseline="0" noProof="0" dirty="0">
                        <a:ln>
                          <a:noFill/>
                        </a:ln>
                        <a:solidFill>
                          <a:schemeClr val="tx1"/>
                        </a:solidFill>
                        <a:effectLst/>
                        <a:uLnTx/>
                        <a:uFillTx/>
                        <a:latin typeface="Arial "/>
                        <a:ea typeface="MS Mincho" panose="02020609040205080304" pitchFamily="49" charset="-128"/>
                        <a:cs typeface="+mn-cs"/>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567735550"/>
                  </a:ext>
                </a:extLst>
              </a:tr>
              <a:tr h="654065">
                <a:tc>
                  <a:txBody>
                    <a:bodyPr/>
                    <a:lstStyle/>
                    <a:p>
                      <a:pPr marL="0" marR="0">
                        <a:lnSpc>
                          <a:spcPct val="100000"/>
                        </a:lnSpc>
                        <a:spcBef>
                          <a:spcPts val="0"/>
                        </a:spcBef>
                        <a:spcAft>
                          <a:spcPts val="0"/>
                        </a:spcAft>
                      </a:pPr>
                      <a:r>
                        <a:rPr lang="en-US" sz="1300" b="1" kern="1200" dirty="0">
                          <a:solidFill>
                            <a:schemeClr val="bg2">
                              <a:lumMod val="10000"/>
                            </a:schemeClr>
                          </a:solidFill>
                          <a:effectLst/>
                          <a:latin typeface="Arial "/>
                          <a:ea typeface="MS Mincho" panose="02020609040205080304" pitchFamily="49" charset="-128"/>
                        </a:rPr>
                        <a:t>Drug-related TEAEs associated with </a:t>
                      </a:r>
                      <a:r>
                        <a:rPr lang="en-NZ" sz="1300" b="1" kern="1200" dirty="0">
                          <a:solidFill>
                            <a:schemeClr val="bg2">
                              <a:lumMod val="10000"/>
                            </a:schemeClr>
                          </a:solidFill>
                          <a:effectLst/>
                          <a:latin typeface="Arial "/>
                          <a:ea typeface="MS Mincho" panose="02020609040205080304" pitchFamily="49" charset="-128"/>
                        </a:rPr>
                        <a:t>dose reductions</a:t>
                      </a:r>
                      <a:endParaRPr lang="en-US" sz="1300" dirty="0">
                        <a:solidFill>
                          <a:schemeClr val="bg2">
                            <a:lumMod val="10000"/>
                          </a:schemeClr>
                        </a:solidFill>
                        <a:effectLst/>
                        <a:latin typeface="Arial "/>
                        <a:ea typeface="MS Mincho" panose="02020609040205080304" pitchFamily="49" charset="-128"/>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a:ln>
                            <a:noFill/>
                          </a:ln>
                          <a:solidFill>
                            <a:schemeClr val="tx1"/>
                          </a:solidFill>
                          <a:effectLst/>
                          <a:uLnTx/>
                          <a:uFillTx/>
                          <a:latin typeface="Arial "/>
                          <a:ea typeface="MS Mincho" panose="02020609040205080304" pitchFamily="49" charset="-128"/>
                          <a:cs typeface="+mn-cs"/>
                        </a:rPr>
                        <a:t>54 (20.2)</a:t>
                      </a:r>
                      <a:endParaRPr kumimoji="0" lang="en-US" sz="1300" b="0" i="0" u="none" strike="noStrike" kern="1200" cap="none" spc="0" normalizeH="0" baseline="0" noProof="0">
                        <a:ln>
                          <a:noFill/>
                        </a:ln>
                        <a:solidFill>
                          <a:schemeClr val="tx1"/>
                        </a:solidFill>
                        <a:effectLst/>
                        <a:uLnTx/>
                        <a:uFillTx/>
                        <a:latin typeface="Arial "/>
                        <a:ea typeface="MS Mincho" panose="02020609040205080304" pitchFamily="49" charset="-128"/>
                        <a:cs typeface="+mn-cs"/>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798954128"/>
                  </a:ext>
                </a:extLst>
              </a:tr>
              <a:tr h="507723">
                <a:tc>
                  <a:txBody>
                    <a:bodyPr/>
                    <a:lstStyle/>
                    <a:p>
                      <a:pPr marL="0" marR="0">
                        <a:lnSpc>
                          <a:spcPct val="100000"/>
                        </a:lnSpc>
                        <a:spcBef>
                          <a:spcPts val="0"/>
                        </a:spcBef>
                        <a:spcAft>
                          <a:spcPts val="0"/>
                        </a:spcAft>
                      </a:pPr>
                      <a:r>
                        <a:rPr lang="en-US" sz="1300" b="1" kern="1200" dirty="0">
                          <a:solidFill>
                            <a:schemeClr val="bg2">
                              <a:lumMod val="10000"/>
                            </a:schemeClr>
                          </a:solidFill>
                          <a:effectLst/>
                          <a:latin typeface="Arial "/>
                          <a:ea typeface="MS Mincho" panose="02020609040205080304" pitchFamily="49" charset="-128"/>
                        </a:rPr>
                        <a:t>Drug-related TEAEs associated with deaths</a:t>
                      </a:r>
                      <a:endParaRPr lang="en-US" sz="1300" dirty="0">
                        <a:solidFill>
                          <a:schemeClr val="bg2">
                            <a:lumMod val="10000"/>
                          </a:schemeClr>
                        </a:solidFill>
                        <a:effectLst/>
                        <a:latin typeface="Arial "/>
                        <a:ea typeface="MS Mincho" panose="02020609040205080304" pitchFamily="49" charset="-128"/>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8EA"/>
                    </a:solidFill>
                  </a:tcPr>
                </a:tc>
                <a:tc>
                  <a:txBody>
                    <a:bodyPr/>
                    <a:lstStyle/>
                    <a:p>
                      <a:pPr marL="0" marR="0" lvl="0" indent="0" algn="ctr" defTabSz="1828800" rtl="0" eaLnBrk="1" fontAlgn="auto" latinLnBrk="0" hangingPunct="1">
                        <a:lnSpc>
                          <a:spcPct val="100000"/>
                        </a:lnSpc>
                        <a:spcBef>
                          <a:spcPts val="0"/>
                        </a:spcBef>
                        <a:spcAft>
                          <a:spcPts val="0"/>
                        </a:spcAft>
                        <a:buClrTx/>
                        <a:buSzTx/>
                        <a:buFontTx/>
                        <a:buNone/>
                        <a:tabLst/>
                        <a:defRPr/>
                      </a:pPr>
                      <a:r>
                        <a:rPr kumimoji="0" lang="en-GB" sz="1300" b="0" i="0" u="none" strike="noStrike" kern="1200" cap="none" spc="0" normalizeH="0" baseline="0" noProof="0" dirty="0">
                          <a:ln>
                            <a:noFill/>
                          </a:ln>
                          <a:solidFill>
                            <a:schemeClr val="tx1"/>
                          </a:solidFill>
                          <a:effectLst/>
                          <a:uLnTx/>
                          <a:uFillTx/>
                          <a:latin typeface="Arial "/>
                          <a:ea typeface="MS Mincho" panose="02020609040205080304" pitchFamily="49" charset="-128"/>
                          <a:cs typeface="+mn-cs"/>
                        </a:rPr>
                        <a:t>4 (1.5)</a:t>
                      </a:r>
                      <a:r>
                        <a:rPr kumimoji="0" lang="en-GB" sz="1300" b="0" i="0" u="none" strike="noStrike" kern="1200" cap="none" spc="0" normalizeH="0" baseline="30000" noProof="0" dirty="0">
                          <a:ln>
                            <a:noFill/>
                          </a:ln>
                          <a:solidFill>
                            <a:schemeClr val="tx1"/>
                          </a:solidFill>
                          <a:effectLst/>
                          <a:uLnTx/>
                          <a:uFillTx/>
                          <a:latin typeface="Arial "/>
                          <a:ea typeface="MS Mincho" panose="02020609040205080304" pitchFamily="49" charset="-128"/>
                          <a:cs typeface="+mn-cs"/>
                        </a:rPr>
                        <a:t>a</a:t>
                      </a:r>
                      <a:endParaRPr kumimoji="0" lang="en-US" sz="1300" b="0" i="0" u="none" strike="noStrike" kern="1200" cap="none" spc="0" normalizeH="0" baseline="0" noProof="0" dirty="0">
                        <a:ln>
                          <a:noFill/>
                        </a:ln>
                        <a:solidFill>
                          <a:schemeClr val="tx1"/>
                        </a:solidFill>
                        <a:effectLst/>
                        <a:uLnTx/>
                        <a:uFillTx/>
                        <a:latin typeface="Arial "/>
                        <a:ea typeface="MS Mincho" panose="02020609040205080304" pitchFamily="49" charset="-128"/>
                        <a:cs typeface="+mn-cs"/>
                      </a:endParaRPr>
                    </a:p>
                  </a:txBody>
                  <a:tcPr marL="60960" marR="60960" marT="12192" marB="12192"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604191527"/>
                  </a:ext>
                </a:extLst>
              </a:tr>
            </a:tbl>
          </a:graphicData>
        </a:graphic>
      </p:graphicFrame>
      <p:graphicFrame>
        <p:nvGraphicFramePr>
          <p:cNvPr id="5" name="Table 4">
            <a:extLst>
              <a:ext uri="{FF2B5EF4-FFF2-40B4-BE49-F238E27FC236}">
                <a16:creationId xmlns:a16="http://schemas.microsoft.com/office/drawing/2014/main" id="{96CF3360-7C42-E1CB-790A-2FD2D3EA009A}"/>
              </a:ext>
            </a:extLst>
          </p:cNvPr>
          <p:cNvGraphicFramePr>
            <a:graphicFrameLocks noGrp="1"/>
          </p:cNvGraphicFramePr>
          <p:nvPr/>
        </p:nvGraphicFramePr>
        <p:xfrm>
          <a:off x="4548505" y="4631055"/>
          <a:ext cx="7262495" cy="731520"/>
        </p:xfrm>
        <a:graphic>
          <a:graphicData uri="http://schemas.openxmlformats.org/drawingml/2006/table">
            <a:tbl>
              <a:tblPr firstRow="1" bandRow="1">
                <a:tableStyleId>{FABFCF23-3B69-468F-B69F-88F6DE6A72F2}</a:tableStyleId>
              </a:tblPr>
              <a:tblGrid>
                <a:gridCol w="2270760">
                  <a:extLst>
                    <a:ext uri="{9D8B030D-6E8A-4147-A177-3AD203B41FA5}">
                      <a16:colId xmlns:a16="http://schemas.microsoft.com/office/drawing/2014/main" val="1379295417"/>
                    </a:ext>
                  </a:extLst>
                </a:gridCol>
                <a:gridCol w="812292">
                  <a:extLst>
                    <a:ext uri="{9D8B030D-6E8A-4147-A177-3AD203B41FA5}">
                      <a16:colId xmlns:a16="http://schemas.microsoft.com/office/drawing/2014/main" val="455590465"/>
                    </a:ext>
                  </a:extLst>
                </a:gridCol>
                <a:gridCol w="812292">
                  <a:extLst>
                    <a:ext uri="{9D8B030D-6E8A-4147-A177-3AD203B41FA5}">
                      <a16:colId xmlns:a16="http://schemas.microsoft.com/office/drawing/2014/main" val="1395724093"/>
                    </a:ext>
                  </a:extLst>
                </a:gridCol>
                <a:gridCol w="812292">
                  <a:extLst>
                    <a:ext uri="{9D8B030D-6E8A-4147-A177-3AD203B41FA5}">
                      <a16:colId xmlns:a16="http://schemas.microsoft.com/office/drawing/2014/main" val="1962638590"/>
                    </a:ext>
                  </a:extLst>
                </a:gridCol>
                <a:gridCol w="812292">
                  <a:extLst>
                    <a:ext uri="{9D8B030D-6E8A-4147-A177-3AD203B41FA5}">
                      <a16:colId xmlns:a16="http://schemas.microsoft.com/office/drawing/2014/main" val="3552903919"/>
                    </a:ext>
                  </a:extLst>
                </a:gridCol>
                <a:gridCol w="812292">
                  <a:extLst>
                    <a:ext uri="{9D8B030D-6E8A-4147-A177-3AD203B41FA5}">
                      <a16:colId xmlns:a16="http://schemas.microsoft.com/office/drawing/2014/main" val="4188953590"/>
                    </a:ext>
                  </a:extLst>
                </a:gridCol>
                <a:gridCol w="930275">
                  <a:extLst>
                    <a:ext uri="{9D8B030D-6E8A-4147-A177-3AD203B41FA5}">
                      <a16:colId xmlns:a16="http://schemas.microsoft.com/office/drawing/2014/main" val="3383203859"/>
                    </a:ext>
                  </a:extLst>
                </a:gridCol>
              </a:tblGrid>
              <a:tr h="457200">
                <a:tc>
                  <a:txBody>
                    <a:bodyPr/>
                    <a:lstStyle>
                      <a:lvl1pPr marL="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1pPr>
                      <a:lvl2pPr marL="457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2pPr>
                      <a:lvl3pPr marL="914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3pPr>
                      <a:lvl4pPr marL="1371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4pPr>
                      <a:lvl5pPr marL="18288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5pPr>
                      <a:lvl6pPr marL="22860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6pPr>
                      <a:lvl7pPr marL="27432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7pPr>
                      <a:lvl8pPr marL="32004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8pPr>
                      <a:lvl9pPr marL="3657600" marR="0" algn="l" defTabSz="914400" rtl="0" eaLnBrk="1" latinLnBrk="0" hangingPunct="1">
                        <a:lnSpc>
                          <a:spcPct val="100000"/>
                        </a:lnSpc>
                        <a:spcBef>
                          <a:spcPts val="0"/>
                        </a:spcBef>
                        <a:spcAft>
                          <a:spcPts val="0"/>
                        </a:spcAft>
                        <a:buClr>
                          <a:srgbClr val="000000"/>
                        </a:buClr>
                        <a:buFont typeface="Arial"/>
                        <a:defRPr sz="1800" b="0" i="0" u="none" strike="noStrike" kern="1200" cap="none">
                          <a:solidFill>
                            <a:schemeClr val="tx1"/>
                          </a:solidFill>
                          <a:latin typeface="Calibri" panose="020F0502020204030204"/>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baseline="0" dirty="0">
                          <a:solidFill>
                            <a:schemeClr val="bg1"/>
                          </a:solidFill>
                          <a:latin typeface="Arial" panose="020B0604020202020204" pitchFamily="34" charset="0"/>
                          <a:cs typeface="Arial" panose="020B0604020202020204" pitchFamily="34" charset="0"/>
                        </a:rPr>
                        <a:t>ILD/pneumonitis adjudicated </a:t>
                      </a:r>
                      <a:br>
                        <a:rPr lang="en-GB" sz="1200" b="1" baseline="0" dirty="0">
                          <a:solidFill>
                            <a:schemeClr val="bg1"/>
                          </a:solidFill>
                          <a:latin typeface="Arial" panose="020B0604020202020204" pitchFamily="34" charset="0"/>
                          <a:cs typeface="Arial" panose="020B0604020202020204" pitchFamily="34" charset="0"/>
                        </a:rPr>
                      </a:br>
                      <a:r>
                        <a:rPr lang="en-GB" sz="1200" b="1" baseline="0" dirty="0">
                          <a:solidFill>
                            <a:schemeClr val="bg1"/>
                          </a:solidFill>
                          <a:latin typeface="Arial" panose="020B0604020202020204" pitchFamily="34" charset="0"/>
                          <a:cs typeface="Arial" panose="020B0604020202020204" pitchFamily="34" charset="0"/>
                        </a:rPr>
                        <a:t>as T-</a:t>
                      </a:r>
                      <a:r>
                        <a:rPr lang="en-GB" sz="1200" b="1" baseline="0" dirty="0" err="1">
                          <a:solidFill>
                            <a:schemeClr val="bg1"/>
                          </a:solidFill>
                          <a:latin typeface="Arial" panose="020B0604020202020204" pitchFamily="34" charset="0"/>
                          <a:cs typeface="Arial" panose="020B0604020202020204" pitchFamily="34" charset="0"/>
                        </a:rPr>
                        <a:t>DXd</a:t>
                      </a:r>
                      <a:r>
                        <a:rPr lang="en-GB" sz="1200" b="1" baseline="0" dirty="0">
                          <a:solidFill>
                            <a:schemeClr val="bg1"/>
                          </a:solidFill>
                          <a:latin typeface="Arial" panose="020B0604020202020204" pitchFamily="34" charset="0"/>
                          <a:cs typeface="Arial" panose="020B0604020202020204" pitchFamily="34" charset="0"/>
                        </a:rPr>
                        <a:t> related, n (%)</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200" b="1">
                          <a:solidFill>
                            <a:schemeClr val="bg1"/>
                          </a:solidFill>
                          <a:latin typeface="Arial" panose="020B0604020202020204" pitchFamily="34" charset="0"/>
                          <a:cs typeface="Arial" panose="020B0604020202020204" pitchFamily="34" charset="0"/>
                        </a:rPr>
                        <a:t>Grade 1</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1200" b="1">
                          <a:solidFill>
                            <a:schemeClr val="bg1"/>
                          </a:solidFill>
                          <a:latin typeface="Arial" panose="020B0604020202020204" pitchFamily="34" charset="0"/>
                          <a:cs typeface="Arial" panose="020B0604020202020204" pitchFamily="34" charset="0"/>
                        </a:rPr>
                        <a:t>Grade 2</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Grade 3</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Grade 4</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a:solidFill>
                            <a:schemeClr val="bg1"/>
                          </a:solidFill>
                          <a:latin typeface="Arial" panose="020B0604020202020204" pitchFamily="34" charset="0"/>
                          <a:cs typeface="Arial" panose="020B0604020202020204" pitchFamily="34" charset="0"/>
                        </a:rPr>
                        <a:t>Grade 5</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1" dirty="0">
                          <a:solidFill>
                            <a:schemeClr val="bg1"/>
                          </a:solidFill>
                          <a:latin typeface="Arial" panose="020B0604020202020204" pitchFamily="34" charset="0"/>
                          <a:cs typeface="Arial" panose="020B0604020202020204" pitchFamily="34" charset="0"/>
                        </a:rPr>
                        <a:t>Any grade</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269110137"/>
                  </a:ext>
                </a:extLst>
              </a:tr>
              <a:tr h="274320">
                <a:tc>
                  <a:txBody>
                    <a:bodyPr/>
                    <a:lstStyle/>
                    <a:p>
                      <a:pPr marL="0" marR="0" algn="l" defTabSz="914400" rtl="0" eaLnBrk="1" latinLnBrk="0" hangingPunct="1">
                        <a:lnSpc>
                          <a:spcPct val="100000"/>
                        </a:lnSpc>
                        <a:spcBef>
                          <a:spcPts val="0"/>
                        </a:spcBef>
                        <a:spcAft>
                          <a:spcPts val="0"/>
                        </a:spcAft>
                      </a:pPr>
                      <a:r>
                        <a:rPr lang="en-US" sz="1200" b="1" kern="120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All patients​ (N = 267)</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rgbClr val="E7E8EA"/>
                    </a:solid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7 (2.6)</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kern="1200" noProof="0">
                          <a:solidFill>
                            <a:schemeClr val="tx1"/>
                          </a:solidFill>
                          <a:effectLst/>
                          <a:latin typeface="Arial" panose="020B0604020202020204" pitchFamily="34" charset="0"/>
                          <a:ea typeface="MS Mincho" panose="02020609040205080304" pitchFamily="49" charset="-128"/>
                          <a:cs typeface="Arial" panose="020B0604020202020204" pitchFamily="34" charset="0"/>
                        </a:rPr>
                        <a:t>17 (6.4)</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kern="1200" noProof="0">
                          <a:solidFill>
                            <a:schemeClr val="tx1"/>
                          </a:solidFill>
                          <a:effectLst/>
                          <a:latin typeface="Arial" panose="020B0604020202020204" pitchFamily="34" charset="0"/>
                          <a:ea typeface="MS Mincho" panose="02020609040205080304" pitchFamily="49" charset="-128"/>
                          <a:cs typeface="Arial" panose="020B0604020202020204" pitchFamily="34" charset="0"/>
                        </a:rPr>
                        <a:t>1 (0.4)</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1200" b="0" kern="1200">
                          <a:solidFill>
                            <a:schemeClr val="tx1"/>
                          </a:solidFill>
                          <a:effectLst/>
                          <a:latin typeface="Arial" panose="020B0604020202020204" pitchFamily="34" charset="0"/>
                          <a:ea typeface="MS Mincho" panose="02020609040205080304" pitchFamily="49" charset="-128"/>
                          <a:cs typeface="Arial" panose="020B0604020202020204" pitchFamily="34" charset="0"/>
                        </a:rPr>
                        <a:t>0</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kern="1200" noProof="0">
                          <a:solidFill>
                            <a:schemeClr val="tx1"/>
                          </a:solidFill>
                          <a:effectLst/>
                          <a:latin typeface="Arial" panose="020B0604020202020204" pitchFamily="34" charset="0"/>
                          <a:ea typeface="MS Mincho" panose="02020609040205080304" pitchFamily="49" charset="-128"/>
                          <a:cs typeface="Arial" panose="020B0604020202020204" pitchFamily="34" charset="0"/>
                        </a:rPr>
                        <a:t>3 (1.1)</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200" b="0" kern="1200" noProof="0" dirty="0">
                          <a:solidFill>
                            <a:schemeClr val="tx1"/>
                          </a:solidFill>
                          <a:effectLst/>
                          <a:latin typeface="Arial" panose="020B0604020202020204" pitchFamily="34" charset="0"/>
                          <a:ea typeface="MS Mincho" panose="02020609040205080304" pitchFamily="49" charset="-128"/>
                          <a:cs typeface="Arial" panose="020B0604020202020204" pitchFamily="34" charset="0"/>
                        </a:rPr>
                        <a:t>28 (10.5)</a:t>
                      </a:r>
                    </a:p>
                  </a:txBody>
                  <a:tcPr marL="45720" marR="45720" anchor="b">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033560250"/>
                  </a:ext>
                </a:extLst>
              </a:tr>
            </a:tbl>
          </a:graphicData>
        </a:graphic>
      </p:graphicFrame>
      <p:graphicFrame>
        <p:nvGraphicFramePr>
          <p:cNvPr id="8" name="Table 7">
            <a:extLst>
              <a:ext uri="{FF2B5EF4-FFF2-40B4-BE49-F238E27FC236}">
                <a16:creationId xmlns:a16="http://schemas.microsoft.com/office/drawing/2014/main" id="{85C94325-FB98-D9F2-AED4-3F1BA1DF1070}"/>
              </a:ext>
            </a:extLst>
          </p:cNvPr>
          <p:cNvGraphicFramePr>
            <a:graphicFrameLocks noGrp="1"/>
          </p:cNvGraphicFramePr>
          <p:nvPr/>
        </p:nvGraphicFramePr>
        <p:xfrm>
          <a:off x="4234657" y="1447801"/>
          <a:ext cx="2026945" cy="2591413"/>
        </p:xfrm>
        <a:graphic>
          <a:graphicData uri="http://schemas.openxmlformats.org/drawingml/2006/table">
            <a:tbl>
              <a:tblPr/>
              <a:tblGrid>
                <a:gridCol w="2026945">
                  <a:extLst>
                    <a:ext uri="{9D8B030D-6E8A-4147-A177-3AD203B41FA5}">
                      <a16:colId xmlns:a16="http://schemas.microsoft.com/office/drawing/2014/main" val="2389311585"/>
                    </a:ext>
                  </a:extLst>
                </a:gridCol>
              </a:tblGrid>
              <a:tr h="235583">
                <a:tc>
                  <a:txBody>
                    <a:bodyPr/>
                    <a:lstStyle/>
                    <a:p>
                      <a:pPr algn="r" fontAlgn="base"/>
                      <a:r>
                        <a:rPr lang="en-GB" sz="1200" b="1" i="0" u="none" strike="noStrike" dirty="0">
                          <a:solidFill>
                            <a:schemeClr val="tx1"/>
                          </a:solidFill>
                          <a:effectLst/>
                          <a:latin typeface="Arial" panose="020B0604020202020204" pitchFamily="34" charset="0"/>
                        </a:rPr>
                        <a:t>Nausea</a:t>
                      </a:r>
                      <a:endParaRPr lang="en-GB" sz="1200" b="1" i="0" dirty="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9050937"/>
                  </a:ext>
                </a:extLst>
              </a:tr>
              <a:tr h="235583">
                <a:tc>
                  <a:txBody>
                    <a:bodyPr/>
                    <a:lstStyle/>
                    <a:p>
                      <a:pPr algn="r" fontAlgn="base"/>
                      <a:r>
                        <a:rPr lang="en-GB" sz="1200" b="1" i="0" u="none" strike="noStrike">
                          <a:solidFill>
                            <a:schemeClr val="tx1"/>
                          </a:solidFill>
                          <a:effectLst/>
                          <a:latin typeface="Arial" panose="020B0604020202020204" pitchFamily="34" charset="0"/>
                        </a:rPr>
                        <a:t>Fatigue</a:t>
                      </a:r>
                      <a:r>
                        <a:rPr lang="en-GB" sz="1200" b="1" i="0" u="none" strike="noStrike" baseline="30000">
                          <a:solidFill>
                            <a:schemeClr val="tx1"/>
                          </a:solidFill>
                          <a:effectLst/>
                          <a:latin typeface="Arial" panose="020B0604020202020204" pitchFamily="34" charset="0"/>
                        </a:rPr>
                        <a:t>b</a:t>
                      </a:r>
                      <a:endParaRPr lang="en-GB" sz="1200" b="1" i="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087015479"/>
                  </a:ext>
                </a:extLst>
              </a:tr>
              <a:tr h="235583">
                <a:tc>
                  <a:txBody>
                    <a:bodyPr/>
                    <a:lstStyle/>
                    <a:p>
                      <a:pPr algn="r" fontAlgn="base"/>
                      <a:r>
                        <a:rPr lang="en-GB" sz="1200" b="1" i="0" u="none" strike="noStrike" dirty="0" err="1">
                          <a:solidFill>
                            <a:schemeClr val="tx1"/>
                          </a:solidFill>
                          <a:effectLst/>
                          <a:latin typeface="Arial" panose="020B0604020202020204" pitchFamily="34" charset="0"/>
                        </a:rPr>
                        <a:t>Neutropenia</a:t>
                      </a:r>
                      <a:r>
                        <a:rPr lang="en-GB" sz="1200" b="1" i="0" u="none" strike="noStrike" baseline="30000" dirty="0" err="1">
                          <a:solidFill>
                            <a:schemeClr val="tx1"/>
                          </a:solidFill>
                          <a:effectLst/>
                          <a:latin typeface="Arial" panose="020B0604020202020204" pitchFamily="34" charset="0"/>
                        </a:rPr>
                        <a:t>c</a:t>
                      </a:r>
                      <a:r>
                        <a:rPr lang="en-GB" sz="1200" b="1" i="0" dirty="0">
                          <a:solidFill>
                            <a:schemeClr val="tx1"/>
                          </a:solidFill>
                          <a:effectLst/>
                          <a:latin typeface="Arial" panose="020B0604020202020204" pitchFamily="34" charset="0"/>
                        </a:rPr>
                        <a:t>​</a:t>
                      </a:r>
                      <a:endParaRPr lang="en-GB" sz="1200" b="1" i="0" dirty="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9667939"/>
                  </a:ext>
                </a:extLst>
              </a:tr>
              <a:tr h="235583">
                <a:tc>
                  <a:txBody>
                    <a:bodyPr/>
                    <a:lstStyle/>
                    <a:p>
                      <a:pPr algn="r" fontAlgn="base"/>
                      <a:r>
                        <a:rPr lang="en-GB" sz="1200" b="1" i="0" u="none" strike="noStrike" dirty="0" err="1">
                          <a:solidFill>
                            <a:schemeClr val="tx1"/>
                          </a:solidFill>
                          <a:effectLst/>
                          <a:latin typeface="Arial" panose="020B0604020202020204" pitchFamily="34" charset="0"/>
                        </a:rPr>
                        <a:t>Anemia</a:t>
                      </a:r>
                      <a:r>
                        <a:rPr lang="en-GB" sz="1200" b="1" i="0" dirty="0">
                          <a:solidFill>
                            <a:schemeClr val="tx1"/>
                          </a:solidFill>
                          <a:effectLst/>
                          <a:latin typeface="Arial" panose="020B0604020202020204" pitchFamily="34" charset="0"/>
                        </a:rPr>
                        <a:t>​</a:t>
                      </a:r>
                      <a:endParaRPr lang="en-GB" sz="1200" b="1" i="0" dirty="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81436867"/>
                  </a:ext>
                </a:extLst>
              </a:tr>
              <a:tr h="235583">
                <a:tc>
                  <a:txBody>
                    <a:bodyPr/>
                    <a:lstStyle/>
                    <a:p>
                      <a:pPr algn="r" fontAlgn="base"/>
                      <a:r>
                        <a:rPr lang="en-GB" sz="1200" b="1" i="0" u="none" strike="noStrike" dirty="0" err="1">
                          <a:solidFill>
                            <a:schemeClr val="tx1"/>
                          </a:solidFill>
                          <a:effectLst/>
                          <a:latin typeface="Arial" panose="020B0604020202020204" pitchFamily="34" charset="0"/>
                        </a:rPr>
                        <a:t>Diarrhea</a:t>
                      </a:r>
                      <a:r>
                        <a:rPr lang="en-GB" sz="1200" b="1" i="0" dirty="0">
                          <a:solidFill>
                            <a:schemeClr val="tx1"/>
                          </a:solidFill>
                          <a:effectLst/>
                          <a:latin typeface="Arial" panose="020B0604020202020204" pitchFamily="34" charset="0"/>
                        </a:rPr>
                        <a:t>​</a:t>
                      </a:r>
                      <a:endParaRPr lang="en-GB" sz="1200" b="1" i="0" dirty="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429896994"/>
                  </a:ext>
                </a:extLst>
              </a:tr>
              <a:tr h="235583">
                <a:tc>
                  <a:txBody>
                    <a:bodyPr/>
                    <a:lstStyle/>
                    <a:p>
                      <a:pPr algn="r" fontAlgn="base"/>
                      <a:r>
                        <a:rPr lang="en-GB" sz="1200" b="1" i="0" u="none" strike="noStrike">
                          <a:solidFill>
                            <a:schemeClr val="tx1"/>
                          </a:solidFill>
                          <a:effectLst/>
                          <a:latin typeface="Arial" panose="020B0604020202020204" pitchFamily="34" charset="0"/>
                        </a:rPr>
                        <a:t>Vomiting</a:t>
                      </a:r>
                      <a:r>
                        <a:rPr lang="en-GB" sz="1200" b="1" i="0">
                          <a:solidFill>
                            <a:schemeClr val="tx1"/>
                          </a:solidFill>
                          <a:effectLst/>
                          <a:latin typeface="Arial" panose="020B0604020202020204" pitchFamily="34" charset="0"/>
                        </a:rPr>
                        <a:t>​</a:t>
                      </a:r>
                      <a:endParaRPr lang="en-GB" sz="1200" b="1" i="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687658"/>
                  </a:ext>
                </a:extLst>
              </a:tr>
              <a:tr h="235583">
                <a:tc>
                  <a:txBody>
                    <a:bodyPr/>
                    <a:lstStyle/>
                    <a:p>
                      <a:pPr algn="r" fontAlgn="base"/>
                      <a:r>
                        <a:rPr lang="en-GB" sz="1200" b="1" i="0" u="none" strike="noStrike">
                          <a:solidFill>
                            <a:schemeClr val="tx1"/>
                          </a:solidFill>
                          <a:effectLst/>
                          <a:latin typeface="Arial" panose="020B0604020202020204" pitchFamily="34" charset="0"/>
                        </a:rPr>
                        <a:t>Decreased appetite</a:t>
                      </a:r>
                      <a:endParaRPr lang="en-GB" sz="1200" b="1" i="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689875224"/>
                  </a:ext>
                </a:extLst>
              </a:tr>
              <a:tr h="235583">
                <a:tc>
                  <a:txBody>
                    <a:bodyPr/>
                    <a:lstStyle/>
                    <a:p>
                      <a:pPr marL="0" marR="0" lvl="0" indent="0" algn="r" defTabSz="914400" rtl="0" eaLnBrk="1" fontAlgn="base" latinLnBrk="0" hangingPunct="1">
                        <a:lnSpc>
                          <a:spcPct val="100000"/>
                        </a:lnSpc>
                        <a:spcBef>
                          <a:spcPts val="0"/>
                        </a:spcBef>
                        <a:spcAft>
                          <a:spcPts val="0"/>
                        </a:spcAft>
                        <a:buClrTx/>
                        <a:buSzTx/>
                        <a:buFontTx/>
                        <a:buNone/>
                        <a:tabLst/>
                        <a:defRPr/>
                      </a:pPr>
                      <a:r>
                        <a:rPr lang="en-GB" sz="1200" b="1" i="0" u="none" strike="noStrike">
                          <a:solidFill>
                            <a:schemeClr val="tx1"/>
                          </a:solidFill>
                          <a:effectLst/>
                          <a:latin typeface="Arial" panose="020B0604020202020204" pitchFamily="34" charset="0"/>
                        </a:rPr>
                        <a:t>Thrombocytopenia</a:t>
                      </a:r>
                      <a:r>
                        <a:rPr lang="en-GB" sz="1200" b="1" i="0" u="none" strike="noStrike" baseline="30000">
                          <a:solidFill>
                            <a:schemeClr val="tx1"/>
                          </a:solidFill>
                          <a:effectLst/>
                          <a:latin typeface="Arial" panose="020B0604020202020204" pitchFamily="34" charset="0"/>
                        </a:rPr>
                        <a:t>d</a:t>
                      </a:r>
                      <a:r>
                        <a:rPr lang="en-GB" sz="1200" b="1" i="0">
                          <a:solidFill>
                            <a:schemeClr val="tx1"/>
                          </a:solidFill>
                          <a:effectLst/>
                          <a:latin typeface="Arial" panose="020B0604020202020204" pitchFamily="34" charset="0"/>
                        </a:rPr>
                        <a:t>​</a:t>
                      </a:r>
                      <a:endParaRPr lang="en-GB" sz="1200" b="1" i="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575295140"/>
                  </a:ext>
                </a:extLst>
              </a:tr>
              <a:tr h="235583">
                <a:tc>
                  <a:txBody>
                    <a:bodyPr/>
                    <a:lstStyle/>
                    <a:p>
                      <a:pPr algn="r" fontAlgn="base"/>
                      <a:r>
                        <a:rPr lang="en-GB" sz="1200" b="1" i="0" u="none" strike="noStrike">
                          <a:solidFill>
                            <a:schemeClr val="tx1"/>
                          </a:solidFill>
                          <a:effectLst/>
                          <a:latin typeface="Arial" panose="020B0604020202020204" pitchFamily="34" charset="0"/>
                        </a:rPr>
                        <a:t>Alopecia</a:t>
                      </a:r>
                      <a:r>
                        <a:rPr lang="en-GB" sz="1200" b="1" i="0">
                          <a:solidFill>
                            <a:schemeClr val="tx1"/>
                          </a:solidFill>
                          <a:effectLst/>
                          <a:latin typeface="Arial" panose="020B0604020202020204" pitchFamily="34" charset="0"/>
                        </a:rPr>
                        <a:t>​</a:t>
                      </a:r>
                      <a:endParaRPr lang="en-GB" sz="1200" b="1" i="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05142411"/>
                  </a:ext>
                </a:extLst>
              </a:tr>
              <a:tr h="235583">
                <a:tc>
                  <a:txBody>
                    <a:bodyPr/>
                    <a:lstStyle/>
                    <a:p>
                      <a:pPr algn="r" fontAlgn="base"/>
                      <a:r>
                        <a:rPr lang="en-GB" sz="1200" b="1" i="0" u="none" strike="noStrike">
                          <a:solidFill>
                            <a:schemeClr val="tx1"/>
                          </a:solidFill>
                          <a:effectLst/>
                          <a:latin typeface="Arial" panose="020B0604020202020204" pitchFamily="34" charset="0"/>
                        </a:rPr>
                        <a:t>Increased transaminases</a:t>
                      </a:r>
                      <a:r>
                        <a:rPr lang="en-GB" sz="1200" b="1" i="0" u="none" strike="noStrike" baseline="30000">
                          <a:solidFill>
                            <a:schemeClr val="tx1"/>
                          </a:solidFill>
                          <a:effectLst/>
                          <a:latin typeface="Arial" panose="020B0604020202020204" pitchFamily="34" charset="0"/>
                        </a:rPr>
                        <a:t>e</a:t>
                      </a:r>
                      <a:endParaRPr lang="en-GB" sz="1200" b="1" i="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7665331"/>
                  </a:ext>
                </a:extLst>
              </a:tr>
              <a:tr h="235583">
                <a:tc>
                  <a:txBody>
                    <a:bodyPr/>
                    <a:lstStyle/>
                    <a:p>
                      <a:pPr algn="r" fontAlgn="base"/>
                      <a:r>
                        <a:rPr lang="en-GB" sz="1200" b="1" i="0" u="none" strike="noStrike" dirty="0" err="1">
                          <a:solidFill>
                            <a:schemeClr val="tx1"/>
                          </a:solidFill>
                          <a:effectLst/>
                          <a:latin typeface="Arial" panose="020B0604020202020204" pitchFamily="34" charset="0"/>
                        </a:rPr>
                        <a:t>Leukopenia</a:t>
                      </a:r>
                      <a:r>
                        <a:rPr lang="en-GB" sz="1200" b="1" i="0" u="none" strike="noStrike" baseline="30000" dirty="0" err="1">
                          <a:solidFill>
                            <a:schemeClr val="tx1"/>
                          </a:solidFill>
                          <a:effectLst/>
                          <a:latin typeface="Arial" panose="020B0604020202020204" pitchFamily="34" charset="0"/>
                        </a:rPr>
                        <a:t>f</a:t>
                      </a:r>
                      <a:endParaRPr lang="en-GB" sz="1200" b="1" i="0" baseline="30000" dirty="0">
                        <a:solidFill>
                          <a:schemeClr val="tx1"/>
                        </a:solidFill>
                        <a:effectLst/>
                      </a:endParaRPr>
                    </a:p>
                  </a:txBody>
                  <a:tcPr marL="36000" marR="36000" marT="0" marB="0"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449997385"/>
                  </a:ext>
                </a:extLst>
              </a:tr>
            </a:tbl>
          </a:graphicData>
        </a:graphic>
      </p:graphicFrame>
      <p:sp>
        <p:nvSpPr>
          <p:cNvPr id="12" name="TextBox 11">
            <a:extLst>
              <a:ext uri="{FF2B5EF4-FFF2-40B4-BE49-F238E27FC236}">
                <a16:creationId xmlns:a16="http://schemas.microsoft.com/office/drawing/2014/main" id="{EB7A75B2-20AF-58A8-86E9-88A947B4C216}"/>
              </a:ext>
            </a:extLst>
          </p:cNvPr>
          <p:cNvSpPr txBox="1"/>
          <p:nvPr/>
        </p:nvSpPr>
        <p:spPr>
          <a:xfrm>
            <a:off x="6442629" y="1469626"/>
            <a:ext cx="249033"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3.7</a:t>
            </a:r>
          </a:p>
        </p:txBody>
      </p:sp>
      <p:sp>
        <p:nvSpPr>
          <p:cNvPr id="13" name="TextBox 12">
            <a:extLst>
              <a:ext uri="{FF2B5EF4-FFF2-40B4-BE49-F238E27FC236}">
                <a16:creationId xmlns:a16="http://schemas.microsoft.com/office/drawing/2014/main" id="{87D961BF-7356-A260-CD98-032A1A8432AF}"/>
              </a:ext>
            </a:extLst>
          </p:cNvPr>
          <p:cNvSpPr txBox="1"/>
          <p:nvPr/>
        </p:nvSpPr>
        <p:spPr>
          <a:xfrm>
            <a:off x="11002006" y="1466302"/>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55.1</a:t>
            </a:r>
          </a:p>
        </p:txBody>
      </p:sp>
      <p:sp>
        <p:nvSpPr>
          <p:cNvPr id="15" name="TextBox 14">
            <a:extLst>
              <a:ext uri="{FF2B5EF4-FFF2-40B4-BE49-F238E27FC236}">
                <a16:creationId xmlns:a16="http://schemas.microsoft.com/office/drawing/2014/main" id="{0CDAF1CD-EE67-B207-8632-86E3C58995D4}"/>
              </a:ext>
            </a:extLst>
          </p:cNvPr>
          <p:cNvSpPr txBox="1"/>
          <p:nvPr/>
        </p:nvSpPr>
        <p:spPr>
          <a:xfrm>
            <a:off x="6748704" y="1706814"/>
            <a:ext cx="249033"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7.1</a:t>
            </a:r>
          </a:p>
        </p:txBody>
      </p:sp>
      <p:sp>
        <p:nvSpPr>
          <p:cNvPr id="16" name="TextBox 15">
            <a:extLst>
              <a:ext uri="{FF2B5EF4-FFF2-40B4-BE49-F238E27FC236}">
                <a16:creationId xmlns:a16="http://schemas.microsoft.com/office/drawing/2014/main" id="{C705DD9C-A84D-B3E6-CEE6-92C5188C1D67}"/>
              </a:ext>
            </a:extLst>
          </p:cNvPr>
          <p:cNvSpPr txBox="1"/>
          <p:nvPr/>
        </p:nvSpPr>
        <p:spPr>
          <a:xfrm>
            <a:off x="9681138" y="1706814"/>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40.1</a:t>
            </a:r>
          </a:p>
        </p:txBody>
      </p:sp>
      <p:sp>
        <p:nvSpPr>
          <p:cNvPr id="17" name="TextBox 16">
            <a:extLst>
              <a:ext uri="{FF2B5EF4-FFF2-40B4-BE49-F238E27FC236}">
                <a16:creationId xmlns:a16="http://schemas.microsoft.com/office/drawing/2014/main" id="{B454D489-E743-6F81-485F-88F94246529C}"/>
              </a:ext>
            </a:extLst>
          </p:cNvPr>
          <p:cNvSpPr txBox="1"/>
          <p:nvPr/>
        </p:nvSpPr>
        <p:spPr>
          <a:xfrm>
            <a:off x="7762154" y="1941637"/>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19.1</a:t>
            </a:r>
          </a:p>
        </p:txBody>
      </p:sp>
      <p:sp>
        <p:nvSpPr>
          <p:cNvPr id="18" name="TextBox 17">
            <a:extLst>
              <a:ext uri="{FF2B5EF4-FFF2-40B4-BE49-F238E27FC236}">
                <a16:creationId xmlns:a16="http://schemas.microsoft.com/office/drawing/2014/main" id="{8F607922-87AC-5F12-AAA2-E5906033BA4F}"/>
              </a:ext>
            </a:extLst>
          </p:cNvPr>
          <p:cNvSpPr txBox="1"/>
          <p:nvPr/>
        </p:nvSpPr>
        <p:spPr>
          <a:xfrm>
            <a:off x="8990032" y="1941637"/>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32.6</a:t>
            </a:r>
          </a:p>
        </p:txBody>
      </p:sp>
      <p:sp>
        <p:nvSpPr>
          <p:cNvPr id="19" name="TextBox 18">
            <a:extLst>
              <a:ext uri="{FF2B5EF4-FFF2-40B4-BE49-F238E27FC236}">
                <a16:creationId xmlns:a16="http://schemas.microsoft.com/office/drawing/2014/main" id="{8E1BD553-305D-4D19-8059-1D4B418143A0}"/>
              </a:ext>
            </a:extLst>
          </p:cNvPr>
          <p:cNvSpPr txBox="1"/>
          <p:nvPr/>
        </p:nvSpPr>
        <p:spPr>
          <a:xfrm>
            <a:off x="7023286" y="2168229"/>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10.9</a:t>
            </a:r>
          </a:p>
        </p:txBody>
      </p:sp>
      <p:sp>
        <p:nvSpPr>
          <p:cNvPr id="20" name="TextBox 19">
            <a:extLst>
              <a:ext uri="{FF2B5EF4-FFF2-40B4-BE49-F238E27FC236}">
                <a16:creationId xmlns:a16="http://schemas.microsoft.com/office/drawing/2014/main" id="{35E422C0-BA39-EB6B-71D3-52239F516810}"/>
              </a:ext>
            </a:extLst>
          </p:cNvPr>
          <p:cNvSpPr txBox="1"/>
          <p:nvPr/>
        </p:nvSpPr>
        <p:spPr>
          <a:xfrm>
            <a:off x="8552298" y="2168229"/>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27.7</a:t>
            </a:r>
          </a:p>
        </p:txBody>
      </p:sp>
      <p:sp>
        <p:nvSpPr>
          <p:cNvPr id="21" name="TextBox 20">
            <a:extLst>
              <a:ext uri="{FF2B5EF4-FFF2-40B4-BE49-F238E27FC236}">
                <a16:creationId xmlns:a16="http://schemas.microsoft.com/office/drawing/2014/main" id="{05B208D1-BFC6-0291-2AA6-A6863660BE01}"/>
              </a:ext>
            </a:extLst>
          </p:cNvPr>
          <p:cNvSpPr txBox="1"/>
          <p:nvPr/>
        </p:nvSpPr>
        <p:spPr>
          <a:xfrm>
            <a:off x="6443247" y="2403677"/>
            <a:ext cx="249033"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3.7</a:t>
            </a:r>
          </a:p>
        </p:txBody>
      </p:sp>
      <p:sp>
        <p:nvSpPr>
          <p:cNvPr id="22" name="TextBox 21">
            <a:extLst>
              <a:ext uri="{FF2B5EF4-FFF2-40B4-BE49-F238E27FC236}">
                <a16:creationId xmlns:a16="http://schemas.microsoft.com/office/drawing/2014/main" id="{CFA78348-5A12-554C-782B-14DC94075B69}"/>
              </a:ext>
            </a:extLst>
          </p:cNvPr>
          <p:cNvSpPr txBox="1"/>
          <p:nvPr/>
        </p:nvSpPr>
        <p:spPr>
          <a:xfrm>
            <a:off x="8358690" y="2400767"/>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25.8</a:t>
            </a:r>
          </a:p>
        </p:txBody>
      </p:sp>
      <p:sp>
        <p:nvSpPr>
          <p:cNvPr id="23" name="TextBox 22">
            <a:extLst>
              <a:ext uri="{FF2B5EF4-FFF2-40B4-BE49-F238E27FC236}">
                <a16:creationId xmlns:a16="http://schemas.microsoft.com/office/drawing/2014/main" id="{65B1A4D8-17FC-56B7-6AED-1F04E2CE5DF8}"/>
              </a:ext>
            </a:extLst>
          </p:cNvPr>
          <p:cNvSpPr txBox="1"/>
          <p:nvPr/>
        </p:nvSpPr>
        <p:spPr>
          <a:xfrm>
            <a:off x="6467068" y="2633149"/>
            <a:ext cx="249033"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1.5</a:t>
            </a:r>
          </a:p>
        </p:txBody>
      </p:sp>
      <p:sp>
        <p:nvSpPr>
          <p:cNvPr id="24" name="TextBox 23">
            <a:extLst>
              <a:ext uri="{FF2B5EF4-FFF2-40B4-BE49-F238E27FC236}">
                <a16:creationId xmlns:a16="http://schemas.microsoft.com/office/drawing/2014/main" id="{2A7A3428-857C-910A-14DE-60F8F2DE6E21}"/>
              </a:ext>
            </a:extLst>
          </p:cNvPr>
          <p:cNvSpPr txBox="1"/>
          <p:nvPr/>
        </p:nvSpPr>
        <p:spPr>
          <a:xfrm>
            <a:off x="8257950" y="2633149"/>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24.7</a:t>
            </a:r>
          </a:p>
        </p:txBody>
      </p:sp>
      <p:sp>
        <p:nvSpPr>
          <p:cNvPr id="25" name="TextBox 24">
            <a:extLst>
              <a:ext uri="{FF2B5EF4-FFF2-40B4-BE49-F238E27FC236}">
                <a16:creationId xmlns:a16="http://schemas.microsoft.com/office/drawing/2014/main" id="{6FC4AC12-FB2F-F00A-A685-D46FFC7C8FFD}"/>
              </a:ext>
            </a:extLst>
          </p:cNvPr>
          <p:cNvSpPr txBox="1"/>
          <p:nvPr/>
        </p:nvSpPr>
        <p:spPr>
          <a:xfrm>
            <a:off x="6467068" y="2871516"/>
            <a:ext cx="249033"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1.5</a:t>
            </a:r>
          </a:p>
        </p:txBody>
      </p:sp>
      <p:sp>
        <p:nvSpPr>
          <p:cNvPr id="26" name="TextBox 25">
            <a:extLst>
              <a:ext uri="{FF2B5EF4-FFF2-40B4-BE49-F238E27FC236}">
                <a16:creationId xmlns:a16="http://schemas.microsoft.com/office/drawing/2014/main" id="{4C56EE0B-12F8-F7CA-2EEF-3069B62E166B}"/>
              </a:ext>
            </a:extLst>
          </p:cNvPr>
          <p:cNvSpPr txBox="1"/>
          <p:nvPr/>
        </p:nvSpPr>
        <p:spPr>
          <a:xfrm>
            <a:off x="7619570" y="2873682"/>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17.6</a:t>
            </a:r>
          </a:p>
        </p:txBody>
      </p:sp>
      <p:sp>
        <p:nvSpPr>
          <p:cNvPr id="28" name="TextBox 27">
            <a:extLst>
              <a:ext uri="{FF2B5EF4-FFF2-40B4-BE49-F238E27FC236}">
                <a16:creationId xmlns:a16="http://schemas.microsoft.com/office/drawing/2014/main" id="{034B4863-87DB-9792-020F-7691C02EC838}"/>
              </a:ext>
            </a:extLst>
          </p:cNvPr>
          <p:cNvSpPr txBox="1"/>
          <p:nvPr/>
        </p:nvSpPr>
        <p:spPr>
          <a:xfrm>
            <a:off x="7575416" y="3102734"/>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prstClr val="black"/>
                </a:solidFill>
                <a:effectLst/>
                <a:uLnTx/>
                <a:uFillTx/>
                <a:latin typeface="Arial"/>
                <a:ea typeface="+mn-ea"/>
                <a:cs typeface="+mn-cs"/>
              </a:rPr>
              <a:t>17.2</a:t>
            </a:r>
          </a:p>
        </p:txBody>
      </p:sp>
      <p:sp>
        <p:nvSpPr>
          <p:cNvPr id="30" name="TextBox 29">
            <a:extLst>
              <a:ext uri="{FF2B5EF4-FFF2-40B4-BE49-F238E27FC236}">
                <a16:creationId xmlns:a16="http://schemas.microsoft.com/office/drawing/2014/main" id="{CDE61464-29CD-9E61-9759-04EFF07AC88F}"/>
              </a:ext>
            </a:extLst>
          </p:cNvPr>
          <p:cNvSpPr txBox="1"/>
          <p:nvPr/>
        </p:nvSpPr>
        <p:spPr>
          <a:xfrm>
            <a:off x="7562010" y="3338626"/>
            <a:ext cx="319566"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16.9</a:t>
            </a:r>
          </a:p>
        </p:txBody>
      </p:sp>
      <p:sp>
        <p:nvSpPr>
          <p:cNvPr id="31" name="TextBox 30">
            <a:extLst>
              <a:ext uri="{FF2B5EF4-FFF2-40B4-BE49-F238E27FC236}">
                <a16:creationId xmlns:a16="http://schemas.microsoft.com/office/drawing/2014/main" id="{24F6342B-ECB2-38EA-EC57-C06B9274F239}"/>
              </a:ext>
            </a:extLst>
          </p:cNvPr>
          <p:cNvSpPr txBox="1"/>
          <p:nvPr/>
        </p:nvSpPr>
        <p:spPr>
          <a:xfrm>
            <a:off x="6290754" y="3776905"/>
            <a:ext cx="418482" cy="268021"/>
          </a:xfrm>
          <a:prstGeom prst="rect">
            <a:avLst/>
          </a:prstGeom>
          <a:noFill/>
        </p:spPr>
        <p:txBody>
          <a:bodyPr wrap="none" rtlCol="0" anchor="ctr">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2.6</a:t>
            </a:r>
          </a:p>
        </p:txBody>
      </p:sp>
      <p:sp>
        <p:nvSpPr>
          <p:cNvPr id="32" name="TextBox 31">
            <a:extLst>
              <a:ext uri="{FF2B5EF4-FFF2-40B4-BE49-F238E27FC236}">
                <a16:creationId xmlns:a16="http://schemas.microsoft.com/office/drawing/2014/main" id="{B55A4D77-F7B8-306C-9D7F-99E66AC10450}"/>
              </a:ext>
            </a:extLst>
          </p:cNvPr>
          <p:cNvSpPr txBox="1"/>
          <p:nvPr/>
        </p:nvSpPr>
        <p:spPr>
          <a:xfrm>
            <a:off x="6844392" y="3776905"/>
            <a:ext cx="418482" cy="268021"/>
          </a:xfrm>
          <a:prstGeom prst="rect">
            <a:avLst/>
          </a:prstGeom>
          <a:noFill/>
        </p:spPr>
        <p:txBody>
          <a:bodyPr wrap="none" rtlCol="0" anchor="ctr">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10.1</a:t>
            </a:r>
          </a:p>
        </p:txBody>
      </p:sp>
      <p:grpSp>
        <p:nvGrpSpPr>
          <p:cNvPr id="42" name="Group 41">
            <a:extLst>
              <a:ext uri="{FF2B5EF4-FFF2-40B4-BE49-F238E27FC236}">
                <a16:creationId xmlns:a16="http://schemas.microsoft.com/office/drawing/2014/main" id="{DCEB1EBD-B1FD-7C7B-501F-88BE03616206}"/>
              </a:ext>
            </a:extLst>
          </p:cNvPr>
          <p:cNvGrpSpPr/>
          <p:nvPr/>
        </p:nvGrpSpPr>
        <p:grpSpPr>
          <a:xfrm>
            <a:off x="10989171" y="3348555"/>
            <a:ext cx="1202829" cy="482183"/>
            <a:chOff x="10768694" y="3190343"/>
            <a:chExt cx="1202829" cy="482183"/>
          </a:xfrm>
        </p:grpSpPr>
        <p:sp>
          <p:nvSpPr>
            <p:cNvPr id="39" name="Rectangle 38">
              <a:extLst>
                <a:ext uri="{FF2B5EF4-FFF2-40B4-BE49-F238E27FC236}">
                  <a16:creationId xmlns:a16="http://schemas.microsoft.com/office/drawing/2014/main" id="{393FF1F2-136C-E080-AF7A-1EF3C9EB4743}"/>
                </a:ext>
              </a:extLst>
            </p:cNvPr>
            <p:cNvSpPr>
              <a:spLocks/>
            </p:cNvSpPr>
            <p:nvPr/>
          </p:nvSpPr>
          <p:spPr>
            <a:xfrm>
              <a:off x="10768694" y="3271378"/>
              <a:ext cx="108000" cy="108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a:ea typeface="+mn-ea"/>
                <a:cs typeface="+mn-cs"/>
              </a:endParaRPr>
            </a:p>
          </p:txBody>
        </p:sp>
        <p:sp>
          <p:nvSpPr>
            <p:cNvPr id="40" name="Rectangle 39">
              <a:extLst>
                <a:ext uri="{FF2B5EF4-FFF2-40B4-BE49-F238E27FC236}">
                  <a16:creationId xmlns:a16="http://schemas.microsoft.com/office/drawing/2014/main" id="{628B6A2F-1636-AE48-91E2-C6E15B0AA132}"/>
                </a:ext>
              </a:extLst>
            </p:cNvPr>
            <p:cNvSpPr>
              <a:spLocks/>
            </p:cNvSpPr>
            <p:nvPr/>
          </p:nvSpPr>
          <p:spPr>
            <a:xfrm>
              <a:off x="10768694" y="3501564"/>
              <a:ext cx="108000" cy="108000"/>
            </a:xfrm>
            <a:prstGeom prst="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prstClr val="black"/>
                </a:solidFill>
                <a:effectLst/>
                <a:uLnTx/>
                <a:uFillTx/>
                <a:latin typeface="Arial"/>
                <a:ea typeface="+mn-ea"/>
                <a:cs typeface="+mn-cs"/>
              </a:endParaRPr>
            </a:p>
          </p:txBody>
        </p:sp>
        <p:sp>
          <p:nvSpPr>
            <p:cNvPr id="41" name="TextBox 13">
              <a:extLst>
                <a:ext uri="{FF2B5EF4-FFF2-40B4-BE49-F238E27FC236}">
                  <a16:creationId xmlns:a16="http://schemas.microsoft.com/office/drawing/2014/main" id="{2BF4EE7E-71E2-950D-E704-C0B96C6BA29F}"/>
                </a:ext>
              </a:extLst>
            </p:cNvPr>
            <p:cNvSpPr txBox="1"/>
            <p:nvPr/>
          </p:nvSpPr>
          <p:spPr>
            <a:xfrm>
              <a:off x="10849643" y="3190343"/>
              <a:ext cx="1121880" cy="482183"/>
            </a:xfrm>
            <a:prstGeom prst="rect">
              <a:avLst/>
            </a:prstGeom>
            <a:noFill/>
          </p:spPr>
          <p:txBody>
            <a:bodyPr wrap="square" rtlCol="0" anchor="ctr">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l" defTabSz="914446" rtl="0" eaLnBrk="1" fontAlgn="auto" latinLnBrk="0" hangingPunct="1">
                <a:lnSpc>
                  <a:spcPct val="100000"/>
                </a:lnSpc>
                <a:spcBef>
                  <a:spcPts val="0"/>
                </a:spcBef>
                <a:spcAft>
                  <a:spcPts val="4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mn-cs"/>
                </a:rPr>
                <a:t>Grade ≥3</a:t>
              </a:r>
            </a:p>
            <a:p>
              <a:pPr marL="0" marR="0" lvl="0" indent="0" algn="l" defTabSz="914446" rtl="0" eaLnBrk="1" fontAlgn="auto" latinLnBrk="0" hangingPunct="1">
                <a:lnSpc>
                  <a:spcPct val="100000"/>
                </a:lnSpc>
                <a:spcBef>
                  <a:spcPts val="0"/>
                </a:spcBef>
                <a:spcAft>
                  <a:spcPts val="40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Arial"/>
                  <a:ea typeface="+mn-ea"/>
                  <a:cs typeface="+mn-cs"/>
                </a:rPr>
                <a:t>Any grade</a:t>
              </a:r>
            </a:p>
          </p:txBody>
        </p:sp>
      </p:grpSp>
      <p:sp>
        <p:nvSpPr>
          <p:cNvPr id="6" name="TextBox 5">
            <a:extLst>
              <a:ext uri="{FF2B5EF4-FFF2-40B4-BE49-F238E27FC236}">
                <a16:creationId xmlns:a16="http://schemas.microsoft.com/office/drawing/2014/main" id="{4A688BA8-34B4-DF67-2232-CEEEAC22CAEF}"/>
              </a:ext>
            </a:extLst>
          </p:cNvPr>
          <p:cNvSpPr txBox="1"/>
          <p:nvPr/>
        </p:nvSpPr>
        <p:spPr>
          <a:xfrm>
            <a:off x="6330806" y="3546400"/>
            <a:ext cx="418482" cy="268021"/>
          </a:xfrm>
          <a:prstGeom prst="rect">
            <a:avLst/>
          </a:prstGeom>
          <a:noFill/>
        </p:spPr>
        <p:txBody>
          <a:bodyPr wrap="none" rtlCol="0" anchor="ctr">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0.4</a:t>
            </a:r>
          </a:p>
        </p:txBody>
      </p:sp>
      <p:sp>
        <p:nvSpPr>
          <p:cNvPr id="7" name="TextBox 6">
            <a:extLst>
              <a:ext uri="{FF2B5EF4-FFF2-40B4-BE49-F238E27FC236}">
                <a16:creationId xmlns:a16="http://schemas.microsoft.com/office/drawing/2014/main" id="{6A6670B4-87E9-40E5-6413-8FDE22CF283C}"/>
              </a:ext>
            </a:extLst>
          </p:cNvPr>
          <p:cNvSpPr txBox="1"/>
          <p:nvPr/>
        </p:nvSpPr>
        <p:spPr>
          <a:xfrm>
            <a:off x="6848202" y="3546400"/>
            <a:ext cx="418482" cy="268021"/>
          </a:xfrm>
          <a:prstGeom prst="rect">
            <a:avLst/>
          </a:prstGeom>
          <a:noFill/>
        </p:spPr>
        <p:txBody>
          <a:bodyPr wrap="none" rtlCol="0" anchor="ctr">
            <a:no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10.1</a:t>
            </a:r>
          </a:p>
        </p:txBody>
      </p:sp>
      <p:sp>
        <p:nvSpPr>
          <p:cNvPr id="34" name="TextBox 33">
            <a:extLst>
              <a:ext uri="{FF2B5EF4-FFF2-40B4-BE49-F238E27FC236}">
                <a16:creationId xmlns:a16="http://schemas.microsoft.com/office/drawing/2014/main" id="{67A8F2B8-E3F7-1385-58E3-ADDF86596908}"/>
              </a:ext>
            </a:extLst>
          </p:cNvPr>
          <p:cNvSpPr txBox="1"/>
          <p:nvPr/>
        </p:nvSpPr>
        <p:spPr>
          <a:xfrm>
            <a:off x="6610943" y="3102734"/>
            <a:ext cx="249033" cy="226591"/>
          </a:xfrm>
          <a:prstGeom prst="rect">
            <a:avLst/>
          </a:prstGeom>
          <a:noFill/>
        </p:spPr>
        <p:txBody>
          <a:bodyPr wrap="square" lIns="36000" tIns="36000" rIns="36000" bIns="36000" rtlCol="0" anchor="ctr">
            <a:spAutoFit/>
          </a:bodyPr>
          <a:lstStyle/>
          <a:p>
            <a:pPr marL="0" marR="0" lvl="0" indent="0" algn="l" defTabSz="914446"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a:ln>
                  <a:noFill/>
                </a:ln>
                <a:solidFill>
                  <a:prstClr val="black"/>
                </a:solidFill>
                <a:effectLst/>
                <a:uLnTx/>
                <a:uFillTx/>
                <a:latin typeface="Arial"/>
                <a:ea typeface="+mn-ea"/>
                <a:cs typeface="+mn-cs"/>
              </a:rPr>
              <a:t>5.6</a:t>
            </a:r>
          </a:p>
        </p:txBody>
      </p:sp>
      <p:sp>
        <p:nvSpPr>
          <p:cNvPr id="9" name="TextBox 8">
            <a:extLst>
              <a:ext uri="{FF2B5EF4-FFF2-40B4-BE49-F238E27FC236}">
                <a16:creationId xmlns:a16="http://schemas.microsoft.com/office/drawing/2014/main" id="{11D97471-B491-50F7-A71C-13E15671BB6E}"/>
              </a:ext>
            </a:extLst>
          </p:cNvPr>
          <p:cNvSpPr txBox="1"/>
          <p:nvPr/>
        </p:nvSpPr>
        <p:spPr>
          <a:xfrm>
            <a:off x="6961346" y="4348958"/>
            <a:ext cx="4240252" cy="189310"/>
          </a:xfrm>
          <a:prstGeom prst="rect">
            <a:avLst/>
          </a:prstGeom>
          <a:noFill/>
        </p:spPr>
        <p:txBody>
          <a:bodyPr wrap="square" lIns="36000" tIns="0" rIns="36000" bIns="0" rtlCol="0" anchor="ctr">
            <a:noAutofit/>
          </a:bodyP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GB" sz="1067" b="1" i="0" u="none" strike="noStrike" kern="1200" cap="none" spc="0" normalizeH="0" baseline="0" noProof="0" dirty="0">
                <a:ln>
                  <a:noFill/>
                </a:ln>
                <a:solidFill>
                  <a:prstClr val="black"/>
                </a:solidFill>
                <a:effectLst/>
                <a:uLnTx/>
                <a:uFillTx/>
                <a:latin typeface="Arial"/>
                <a:ea typeface="+mn-ea"/>
                <a:cs typeface="+mn-cs"/>
              </a:rPr>
              <a:t>Patients experiencing drug-related TEAEs (%)</a:t>
            </a:r>
          </a:p>
        </p:txBody>
      </p:sp>
    </p:spTree>
    <p:custDataLst>
      <p:tags r:id="rId1"/>
    </p:custDataLst>
    <p:extLst>
      <p:ext uri="{BB962C8B-B14F-4D97-AF65-F5344CB8AC3E}">
        <p14:creationId xmlns:p14="http://schemas.microsoft.com/office/powerpoint/2010/main" val="304336466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7868F-5E2D-5F31-2013-047DDF5B27EE}"/>
              </a:ext>
            </a:extLst>
          </p:cNvPr>
          <p:cNvSpPr>
            <a:spLocks noGrp="1"/>
          </p:cNvSpPr>
          <p:nvPr>
            <p:ph type="title"/>
          </p:nvPr>
        </p:nvSpPr>
        <p:spPr/>
        <p:txBody>
          <a:bodyPr>
            <a:normAutofit fontScale="90000"/>
          </a:bodyPr>
          <a:lstStyle/>
          <a:p>
            <a:pPr algn="ctr"/>
            <a:r>
              <a:rPr lang="en-US" dirty="0">
                <a:solidFill>
                  <a:schemeClr val="tx1"/>
                </a:solidFill>
              </a:rPr>
              <a:t>ADC related Neutropenia – Management</a:t>
            </a:r>
            <a:br>
              <a:rPr lang="en-US" dirty="0">
                <a:solidFill>
                  <a:schemeClr val="tx1"/>
                </a:solidFill>
              </a:rPr>
            </a:br>
            <a:r>
              <a:rPr lang="en-US" dirty="0">
                <a:solidFill>
                  <a:schemeClr val="tx1"/>
                </a:solidFill>
              </a:rPr>
              <a:t>ASCO Guidelines</a:t>
            </a:r>
            <a:br>
              <a:rPr lang="en-US" dirty="0">
                <a:solidFill>
                  <a:schemeClr val="tx1"/>
                </a:solidFill>
              </a:rPr>
            </a:br>
            <a:endParaRPr lang="en-US" dirty="0">
              <a:solidFill>
                <a:schemeClr val="tx1"/>
              </a:solidFill>
            </a:endParaRPr>
          </a:p>
        </p:txBody>
      </p:sp>
      <p:sp>
        <p:nvSpPr>
          <p:cNvPr id="4" name="Text Placeholder 3">
            <a:extLst>
              <a:ext uri="{FF2B5EF4-FFF2-40B4-BE49-F238E27FC236}">
                <a16:creationId xmlns:a16="http://schemas.microsoft.com/office/drawing/2014/main" id="{24B9BE41-2585-E0A6-F13A-16BE38290C26}"/>
              </a:ext>
            </a:extLst>
          </p:cNvPr>
          <p:cNvSpPr>
            <a:spLocks noGrp="1"/>
          </p:cNvSpPr>
          <p:nvPr>
            <p:ph type="body" sz="quarter" idx="11"/>
          </p:nvPr>
        </p:nvSpPr>
        <p:spPr/>
        <p:txBody>
          <a:bodyPr/>
          <a:lstStyle/>
          <a:p>
            <a:r>
              <a:rPr lang="en-US" dirty="0">
                <a:solidFill>
                  <a:schemeClr val="tx1"/>
                </a:solidFill>
              </a:rPr>
              <a:t>Smith et al. J Clin Oncol 2015</a:t>
            </a:r>
          </a:p>
          <a:p>
            <a:endParaRPr lang="en-US" dirty="0">
              <a:solidFill>
                <a:schemeClr val="tx1"/>
              </a:solidFill>
            </a:endParaRPr>
          </a:p>
        </p:txBody>
      </p:sp>
      <p:graphicFrame>
        <p:nvGraphicFramePr>
          <p:cNvPr id="7" name="Table 6">
            <a:extLst>
              <a:ext uri="{FF2B5EF4-FFF2-40B4-BE49-F238E27FC236}">
                <a16:creationId xmlns:a16="http://schemas.microsoft.com/office/drawing/2014/main" id="{B77582E6-8E96-63A0-14CA-12D67F9517FC}"/>
              </a:ext>
            </a:extLst>
          </p:cNvPr>
          <p:cNvGraphicFramePr>
            <a:graphicFrameLocks noGrp="1"/>
          </p:cNvGraphicFramePr>
          <p:nvPr/>
        </p:nvGraphicFramePr>
        <p:xfrm>
          <a:off x="0" y="1182181"/>
          <a:ext cx="12192000" cy="3344435"/>
        </p:xfrm>
        <a:graphic>
          <a:graphicData uri="http://schemas.openxmlformats.org/drawingml/2006/table">
            <a:tbl>
              <a:tblPr firstRow="1" bandRow="1">
                <a:tableStyleId>{5C22544A-7EE6-4342-B048-85BDC9FD1C3A}</a:tableStyleId>
              </a:tblPr>
              <a:tblGrid>
                <a:gridCol w="6096000">
                  <a:extLst>
                    <a:ext uri="{9D8B030D-6E8A-4147-A177-3AD203B41FA5}">
                      <a16:colId xmlns:a16="http://schemas.microsoft.com/office/drawing/2014/main" val="513674849"/>
                    </a:ext>
                  </a:extLst>
                </a:gridCol>
                <a:gridCol w="6096000">
                  <a:extLst>
                    <a:ext uri="{9D8B030D-6E8A-4147-A177-3AD203B41FA5}">
                      <a16:colId xmlns:a16="http://schemas.microsoft.com/office/drawing/2014/main" val="972307188"/>
                    </a:ext>
                  </a:extLst>
                </a:gridCol>
              </a:tblGrid>
              <a:tr h="432879">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b="1" kern="1200" dirty="0">
                          <a:solidFill>
                            <a:schemeClr val="lt1"/>
                          </a:solidFill>
                          <a:effectLst/>
                          <a:latin typeface="+mn-lt"/>
                          <a:ea typeface="+mn-ea"/>
                          <a:cs typeface="+mn-cs"/>
                        </a:rPr>
                        <a:t>Patient Risk Factors for Febrile Neutropenia</a:t>
                      </a:r>
                    </a:p>
                  </a:txBody>
                  <a:tcPr/>
                </a:tc>
                <a:tc hMerge="1">
                  <a:txBody>
                    <a:bodyPr/>
                    <a:lstStyle/>
                    <a:p>
                      <a:endParaRPr lang="en-US" dirty="0"/>
                    </a:p>
                  </a:txBody>
                  <a:tcPr/>
                </a:tc>
                <a:extLst>
                  <a:ext uri="{0D108BD9-81ED-4DB2-BD59-A6C34878D82A}">
                    <a16:rowId xmlns:a16="http://schemas.microsoft.com/office/drawing/2014/main" val="2225589752"/>
                  </a:ext>
                </a:extLst>
              </a:tr>
              <a:tr h="432879">
                <a:tc>
                  <a:txBody>
                    <a:bodyPr/>
                    <a:lstStyle/>
                    <a:p>
                      <a:pPr algn="ctr"/>
                      <a:r>
                        <a:rPr lang="en-US" dirty="0">
                          <a:effectLst/>
                          <a:latin typeface="Helvetica" pitchFamily="2" charset="0"/>
                        </a:rPr>
                        <a:t>Age &gt; 65 years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Poor performance status</a:t>
                      </a:r>
                    </a:p>
                  </a:txBody>
                  <a:tcPr/>
                </a:tc>
                <a:extLst>
                  <a:ext uri="{0D108BD9-81ED-4DB2-BD59-A6C34878D82A}">
                    <a16:rowId xmlns:a16="http://schemas.microsoft.com/office/drawing/2014/main" val="1695367274"/>
                  </a:ext>
                </a:extLst>
              </a:tr>
              <a:tr h="432879">
                <a:tc>
                  <a:txBody>
                    <a:bodyPr/>
                    <a:lstStyle/>
                    <a:p>
                      <a:pPr algn="ctr"/>
                      <a:r>
                        <a:rPr lang="en-US" dirty="0">
                          <a:effectLst/>
                          <a:latin typeface="Helvetica" pitchFamily="2" charset="0"/>
                        </a:rPr>
                        <a:t>Advanced Stage Disease </a:t>
                      </a:r>
                      <a:endParaRPr lang="en-US"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Poor nutritional status</a:t>
                      </a:r>
                    </a:p>
                  </a:txBody>
                  <a:tcPr/>
                </a:tc>
                <a:extLst>
                  <a:ext uri="{0D108BD9-81ED-4DB2-BD59-A6C34878D82A}">
                    <a16:rowId xmlns:a16="http://schemas.microsoft.com/office/drawing/2014/main" val="2089018139"/>
                  </a:ext>
                </a:extLst>
              </a:tr>
              <a:tr h="432879">
                <a:tc>
                  <a:txBody>
                    <a:bodyPr/>
                    <a:lstStyle/>
                    <a:p>
                      <a:pPr algn="ctr"/>
                      <a:r>
                        <a:rPr lang="en-US" dirty="0">
                          <a:effectLst/>
                          <a:latin typeface="Helvetica" pitchFamily="2" charset="0"/>
                        </a:rPr>
                        <a:t>Previous chemotherapy or Radiation </a:t>
                      </a:r>
                      <a:endParaRPr lang="en-US" dirty="0"/>
                    </a:p>
                  </a:txBody>
                  <a:tcPr/>
                </a:tc>
                <a:tc>
                  <a:txBody>
                    <a:bodyPr/>
                    <a:lstStyle/>
                    <a:p>
                      <a:pPr algn="ctr"/>
                      <a:r>
                        <a:rPr lang="en-US" dirty="0">
                          <a:effectLst/>
                          <a:latin typeface="Helvetica" pitchFamily="2" charset="0"/>
                        </a:rPr>
                        <a:t>Poor renal/liver function</a:t>
                      </a:r>
                      <a:endParaRPr lang="en-US" dirty="0"/>
                    </a:p>
                  </a:txBody>
                  <a:tcPr/>
                </a:tc>
                <a:extLst>
                  <a:ext uri="{0D108BD9-81ED-4DB2-BD59-A6C34878D82A}">
                    <a16:rowId xmlns:a16="http://schemas.microsoft.com/office/drawing/2014/main" val="1906221739"/>
                  </a:ext>
                </a:extLst>
              </a:tr>
              <a:tr h="747161">
                <a:tc>
                  <a:txBody>
                    <a:bodyPr/>
                    <a:lstStyle/>
                    <a:p>
                      <a:pPr algn="ctr">
                        <a:buNone/>
                      </a:pPr>
                      <a:r>
                        <a:rPr lang="en-US" dirty="0">
                          <a:effectLst/>
                          <a:latin typeface="Helvetica" pitchFamily="2" charset="0"/>
                        </a:rPr>
                        <a:t>Preexisting neutropenia or Bone Marrow involvement with tumor </a:t>
                      </a:r>
                      <a:endParaRPr lang="en-US" dirty="0"/>
                    </a:p>
                  </a:txBody>
                  <a:tcPr/>
                </a:tc>
                <a:tc>
                  <a:txBody>
                    <a:bodyPr/>
                    <a:lstStyle/>
                    <a:p>
                      <a:pPr algn="ctr"/>
                      <a:r>
                        <a:rPr lang="en-US" dirty="0">
                          <a:effectLst/>
                          <a:latin typeface="Helvetica" pitchFamily="2" charset="0"/>
                        </a:rPr>
                        <a:t>Cardiovascular disease</a:t>
                      </a:r>
                      <a:endParaRPr lang="en-US" dirty="0"/>
                    </a:p>
                  </a:txBody>
                  <a:tcPr/>
                </a:tc>
                <a:extLst>
                  <a:ext uri="{0D108BD9-81ED-4DB2-BD59-A6C34878D82A}">
                    <a16:rowId xmlns:a16="http://schemas.microsoft.com/office/drawing/2014/main" val="413972844"/>
                  </a:ext>
                </a:extLst>
              </a:tr>
              <a:tr h="4328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Infections, or open wounds</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HIV infection</a:t>
                      </a:r>
                    </a:p>
                  </a:txBody>
                  <a:tcPr/>
                </a:tc>
                <a:extLst>
                  <a:ext uri="{0D108BD9-81ED-4DB2-BD59-A6C34878D82A}">
                    <a16:rowId xmlns:a16="http://schemas.microsoft.com/office/drawing/2014/main" val="3354277130"/>
                  </a:ext>
                </a:extLst>
              </a:tr>
              <a:tr h="432879">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kern="1200" dirty="0">
                          <a:solidFill>
                            <a:schemeClr val="dk1"/>
                          </a:solidFill>
                          <a:effectLst/>
                          <a:latin typeface="+mn-lt"/>
                          <a:ea typeface="+mn-ea"/>
                          <a:cs typeface="+mn-cs"/>
                        </a:rPr>
                        <a:t>Recent Surgery</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a:effectLst/>
                          <a:latin typeface="Helvetica" pitchFamily="2" charset="0"/>
                        </a:rPr>
                        <a:t>Multiple comorbid conditions</a:t>
                      </a:r>
                    </a:p>
                  </a:txBody>
                  <a:tcPr/>
                </a:tc>
                <a:extLst>
                  <a:ext uri="{0D108BD9-81ED-4DB2-BD59-A6C34878D82A}">
                    <a16:rowId xmlns:a16="http://schemas.microsoft.com/office/drawing/2014/main" val="401605119"/>
                  </a:ext>
                </a:extLst>
              </a:tr>
            </a:tbl>
          </a:graphicData>
        </a:graphic>
      </p:graphicFrame>
      <p:sp>
        <p:nvSpPr>
          <p:cNvPr id="8" name="TextBox 7">
            <a:extLst>
              <a:ext uri="{FF2B5EF4-FFF2-40B4-BE49-F238E27FC236}">
                <a16:creationId xmlns:a16="http://schemas.microsoft.com/office/drawing/2014/main" id="{BFF147C5-5E7C-AC3C-D011-3274623E8BC5}"/>
              </a:ext>
            </a:extLst>
          </p:cNvPr>
          <p:cNvSpPr txBox="1"/>
          <p:nvPr/>
        </p:nvSpPr>
        <p:spPr>
          <a:xfrm>
            <a:off x="0" y="4768511"/>
            <a:ext cx="12209322"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rPr>
              <a:t>Use of prophylactic growth factors should be strongly considered</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5486071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15C31D-6300-2553-3764-3CBBF73A6E98}"/>
              </a:ext>
            </a:extLst>
          </p:cNvPr>
          <p:cNvSpPr>
            <a:spLocks noGrp="1"/>
          </p:cNvSpPr>
          <p:nvPr>
            <p:ph type="title"/>
          </p:nvPr>
        </p:nvSpPr>
        <p:spPr/>
        <p:txBody>
          <a:bodyPr>
            <a:normAutofit fontScale="90000"/>
          </a:bodyPr>
          <a:lstStyle/>
          <a:p>
            <a:pPr algn="ctr"/>
            <a:r>
              <a:rPr lang="en-US" dirty="0">
                <a:solidFill>
                  <a:schemeClr val="tx1"/>
                </a:solidFill>
                <a:latin typeface="Helvetica" pitchFamily="2" charset="0"/>
              </a:rPr>
              <a:t>ADC related Neutropenia</a:t>
            </a:r>
            <a:br>
              <a:rPr lang="en-US" dirty="0">
                <a:solidFill>
                  <a:schemeClr val="tx1"/>
                </a:solidFill>
                <a:latin typeface="Helvetica" pitchFamily="2" charset="0"/>
              </a:rPr>
            </a:br>
            <a:endParaRPr lang="en-US" dirty="0">
              <a:solidFill>
                <a:schemeClr val="tx1"/>
              </a:solidFill>
            </a:endParaRPr>
          </a:p>
        </p:txBody>
      </p:sp>
      <p:sp>
        <p:nvSpPr>
          <p:cNvPr id="4" name="Text Placeholder 3">
            <a:extLst>
              <a:ext uri="{FF2B5EF4-FFF2-40B4-BE49-F238E27FC236}">
                <a16:creationId xmlns:a16="http://schemas.microsoft.com/office/drawing/2014/main" id="{96DA7708-A369-F741-B23E-F771C77FFF5D}"/>
              </a:ext>
            </a:extLst>
          </p:cNvPr>
          <p:cNvSpPr>
            <a:spLocks noGrp="1"/>
          </p:cNvSpPr>
          <p:nvPr>
            <p:ph type="body" sz="quarter" idx="11"/>
          </p:nvPr>
        </p:nvSpPr>
        <p:spPr/>
        <p:txBody>
          <a:bodyPr/>
          <a:lstStyle/>
          <a:p>
            <a:r>
              <a:rPr lang="en-US" dirty="0">
                <a:solidFill>
                  <a:schemeClr val="tx1"/>
                </a:solidFill>
              </a:rPr>
              <a:t>1Zhu et al. Cancer 2023; 2Nguyen et al. Cancers 2023; 3Rugo et al. ESMO Open 2022</a:t>
            </a:r>
          </a:p>
        </p:txBody>
      </p:sp>
      <p:sp>
        <p:nvSpPr>
          <p:cNvPr id="6" name="TextBox 5">
            <a:extLst>
              <a:ext uri="{FF2B5EF4-FFF2-40B4-BE49-F238E27FC236}">
                <a16:creationId xmlns:a16="http://schemas.microsoft.com/office/drawing/2014/main" id="{72FB8742-F997-5921-335C-2D9160B7B9BA}"/>
              </a:ext>
            </a:extLst>
          </p:cNvPr>
          <p:cNvSpPr txBox="1"/>
          <p:nvPr/>
        </p:nvSpPr>
        <p:spPr>
          <a:xfrm>
            <a:off x="382927" y="1531536"/>
            <a:ext cx="11290264" cy="2769989"/>
          </a:xfrm>
          <a:prstGeom prst="rect">
            <a:avLst/>
          </a:prstGeom>
          <a:noFill/>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ADC related AEs principally driven by the payload (Off-target, Off-site toxicity)</a:t>
            </a:r>
            <a:r>
              <a:rPr kumimoji="0" lang="en-US" sz="1800" b="0" i="0" u="none" strike="noStrike" kern="1200" cap="none" spc="0" normalizeH="0" baseline="30000" noProof="0" dirty="0">
                <a:ln>
                  <a:noFill/>
                </a:ln>
                <a:solidFill>
                  <a:prstClr val="black"/>
                </a:solidFill>
                <a:effectLst/>
                <a:uLnTx/>
                <a:uFillTx/>
                <a:latin typeface="Helvetica" pitchFamily="2" charset="0"/>
                <a:ea typeface="+mn-ea"/>
                <a:cs typeface="+mn-cs"/>
              </a:rPr>
              <a:t>1</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In a meta-analysis of 169 clinical trials inclusive of 22,492 patients, the most common grade ≥3 treatment related adverse event was neutropenia (31%)</a:t>
            </a:r>
            <a:r>
              <a:rPr kumimoji="0" lang="en-US" sz="1800" b="0" i="0" u="none" strike="noStrike" kern="1200" cap="none" spc="0" normalizeH="0" baseline="30000" noProof="0" dirty="0">
                <a:ln>
                  <a:noFill/>
                </a:ln>
                <a:solidFill>
                  <a:prstClr val="black"/>
                </a:solidFill>
                <a:effectLst/>
                <a:uLnTx/>
                <a:uFillTx/>
                <a:latin typeface="Helvetica" pitchFamily="2" charset="0"/>
                <a:ea typeface="+mn-ea"/>
                <a:cs typeface="+mn-cs"/>
              </a:rPr>
              <a:t>2</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30000" noProof="0" dirty="0">
              <a:ln>
                <a:noFill/>
              </a:ln>
              <a:solidFill>
                <a:prstClr val="black"/>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ADC associated neutropenia correlates with cumulative plasma exposure of the payload</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srgbClr val="FF0000"/>
              </a:solidFill>
              <a:effectLst/>
              <a:uLnTx/>
              <a:uFillTx/>
              <a:latin typeface="Helvetica"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T-</a:t>
            </a:r>
            <a:r>
              <a:rPr kumimoji="0" lang="en-US" sz="1800" b="0" i="0" u="none" strike="noStrike" kern="1200" cap="none" spc="0" normalizeH="0" baseline="0" noProof="0" dirty="0" err="1">
                <a:ln>
                  <a:noFill/>
                </a:ln>
                <a:solidFill>
                  <a:prstClr val="black"/>
                </a:solidFill>
                <a:effectLst/>
                <a:uLnTx/>
                <a:uFillTx/>
                <a:latin typeface="Helvetica" pitchFamily="2" charset="0"/>
                <a:ea typeface="+mn-ea"/>
                <a:cs typeface="+mn-cs"/>
              </a:rPr>
              <a:t>DXd</a:t>
            </a: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 neutropenia (all grades) 35-43% and &gt; Grade 3 ~20% based on studies in breast cancer</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Grade 3: Hold T-</a:t>
            </a:r>
            <a:r>
              <a:rPr kumimoji="0" lang="en-US" sz="1800" b="0" i="0" u="none" strike="noStrike" kern="1200" cap="none" spc="0" normalizeH="0" baseline="0" noProof="0" dirty="0" err="1">
                <a:ln>
                  <a:noFill/>
                </a:ln>
                <a:solidFill>
                  <a:prstClr val="black"/>
                </a:solidFill>
                <a:effectLst/>
                <a:uLnTx/>
                <a:uFillTx/>
                <a:latin typeface="Helvetica" pitchFamily="2" charset="0"/>
                <a:ea typeface="+mn-ea"/>
                <a:cs typeface="+mn-cs"/>
              </a:rPr>
              <a:t>DXd</a:t>
            </a: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 until resolved to &lt; grade 2, then maintain dose</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Grade 4: Hold T-</a:t>
            </a:r>
            <a:r>
              <a:rPr kumimoji="0" lang="en-US" sz="1800" b="0" i="0" u="none" strike="noStrike" kern="1200" cap="none" spc="0" normalizeH="0" baseline="0" noProof="0" dirty="0" err="1">
                <a:ln>
                  <a:noFill/>
                </a:ln>
                <a:solidFill>
                  <a:prstClr val="black"/>
                </a:solidFill>
                <a:effectLst/>
                <a:uLnTx/>
                <a:uFillTx/>
                <a:latin typeface="Helvetica" pitchFamily="2" charset="0"/>
                <a:ea typeface="+mn-ea"/>
                <a:cs typeface="+mn-cs"/>
              </a:rPr>
              <a:t>DXd</a:t>
            </a:r>
            <a:r>
              <a:rPr kumimoji="0" lang="en-US" sz="1800" b="0" i="0" u="none" strike="noStrike" kern="1200" cap="none" spc="0" normalizeH="0" baseline="0" noProof="0" dirty="0">
                <a:ln>
                  <a:noFill/>
                </a:ln>
                <a:solidFill>
                  <a:prstClr val="black"/>
                </a:solidFill>
                <a:effectLst/>
                <a:uLnTx/>
                <a:uFillTx/>
                <a:latin typeface="Helvetica" pitchFamily="2" charset="0"/>
                <a:ea typeface="+mn-ea"/>
                <a:cs typeface="+mn-cs"/>
              </a:rPr>
              <a:t> until resolved to &lt; grade 2 then reduce 1 dose level</a:t>
            </a:r>
            <a:r>
              <a:rPr kumimoji="0" lang="en-US" sz="1800" b="0" i="0" u="none" strike="noStrike" kern="1200" cap="none" spc="0" normalizeH="0" baseline="30000" noProof="0" dirty="0">
                <a:ln>
                  <a:noFill/>
                </a:ln>
                <a:solidFill>
                  <a:prstClr val="black"/>
                </a:solidFill>
                <a:effectLst/>
                <a:uLnTx/>
                <a:uFillTx/>
                <a:latin typeface="Helvetica" pitchFamily="2" charset="0"/>
                <a:ea typeface="+mn-ea"/>
                <a:cs typeface="+mn-cs"/>
              </a:rPr>
              <a:t>3</a:t>
            </a:r>
          </a:p>
        </p:txBody>
      </p:sp>
    </p:spTree>
    <p:extLst>
      <p:ext uri="{BB962C8B-B14F-4D97-AF65-F5344CB8AC3E}">
        <p14:creationId xmlns:p14="http://schemas.microsoft.com/office/powerpoint/2010/main" val="2545801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5FCD92-EC72-7C77-35AD-3D2C496B202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A9D419-1DEB-0423-F223-74C941A85DFE}"/>
              </a:ext>
            </a:extLst>
          </p:cNvPr>
          <p:cNvSpPr>
            <a:spLocks noGrp="1"/>
          </p:cNvSpPr>
          <p:nvPr>
            <p:ph type="title"/>
          </p:nvPr>
        </p:nvSpPr>
        <p:spPr>
          <a:xfrm>
            <a:off x="916516" y="116632"/>
            <a:ext cx="10358967" cy="1196752"/>
          </a:xfrm>
        </p:spPr>
        <p:txBody>
          <a:bodyPr/>
          <a:lstStyle/>
          <a:p>
            <a:r>
              <a:rPr lang="en-US" sz="3200" dirty="0">
                <a:solidFill>
                  <a:srgbClr val="0432FF"/>
                </a:solidFill>
              </a:rPr>
              <a:t>Dr Secord — Disclosures</a:t>
            </a:r>
            <a:br>
              <a:rPr lang="en-US" sz="3200" dirty="0">
                <a:solidFill>
                  <a:srgbClr val="0432FF"/>
                </a:solidFill>
              </a:rPr>
            </a:br>
            <a:r>
              <a:rPr lang="en-US" sz="3200" dirty="0">
                <a:solidFill>
                  <a:srgbClr val="0432FF"/>
                </a:solidFill>
              </a:rPr>
              <a:t>Consulting Clinical Investigator</a:t>
            </a:r>
          </a:p>
        </p:txBody>
      </p:sp>
      <p:graphicFrame>
        <p:nvGraphicFramePr>
          <p:cNvPr id="5" name="Content Placeholder 3">
            <a:extLst>
              <a:ext uri="{FF2B5EF4-FFF2-40B4-BE49-F238E27FC236}">
                <a16:creationId xmlns:a16="http://schemas.microsoft.com/office/drawing/2014/main" id="{197F58FD-80AF-53DD-A67B-446CCEB7D4A8}"/>
              </a:ext>
            </a:extLst>
          </p:cNvPr>
          <p:cNvGraphicFramePr>
            <a:graphicFrameLocks/>
          </p:cNvGraphicFramePr>
          <p:nvPr>
            <p:extLst>
              <p:ext uri="{D42A27DB-BD31-4B8C-83A1-F6EECF244321}">
                <p14:modId xmlns:p14="http://schemas.microsoft.com/office/powerpoint/2010/main" val="3435306492"/>
              </p:ext>
            </p:extLst>
          </p:nvPr>
        </p:nvGraphicFramePr>
        <p:xfrm>
          <a:off x="1236095" y="1484784"/>
          <a:ext cx="9719807" cy="4631033"/>
        </p:xfrm>
        <a:graphic>
          <a:graphicData uri="http://schemas.openxmlformats.org/drawingml/2006/table">
            <a:tbl>
              <a:tblPr firstRow="1" bandRow="1">
                <a:tableStyleId>{F2DE63D5-997A-4646-A377-4702673A728D}</a:tableStyleId>
              </a:tblPr>
              <a:tblGrid>
                <a:gridCol w="2843681">
                  <a:extLst>
                    <a:ext uri="{9D8B030D-6E8A-4147-A177-3AD203B41FA5}">
                      <a16:colId xmlns:a16="http://schemas.microsoft.com/office/drawing/2014/main" val="20000"/>
                    </a:ext>
                  </a:extLst>
                </a:gridCol>
                <a:gridCol w="6876126">
                  <a:extLst>
                    <a:ext uri="{9D8B030D-6E8A-4147-A177-3AD203B41FA5}">
                      <a16:colId xmlns:a16="http://schemas.microsoft.com/office/drawing/2014/main" val="20001"/>
                    </a:ext>
                  </a:extLst>
                </a:gridCol>
              </a:tblGrid>
              <a:tr h="1115965">
                <a:tc>
                  <a:txBody>
                    <a:bodyPr/>
                    <a:lstStyle/>
                    <a:p>
                      <a:r>
                        <a:rPr lang="en-US" sz="1800" b="1" kern="1200" dirty="0">
                          <a:solidFill>
                            <a:schemeClr val="tx1"/>
                          </a:solidFill>
                          <a:effectLst/>
                          <a:latin typeface="+mn-lt"/>
                          <a:ea typeface="+mn-ea"/>
                          <a:cs typeface="+mn-cs"/>
                        </a:rPr>
                        <a:t>Advisory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AstraZeneca Pharmaceuticals LP, Daiichi Sankyo Inc, Foundation Medicine, Genmab US Inc, Gilead Sciences Inc, GSK, </a:t>
                      </a:r>
                      <a:r>
                        <a:rPr lang="en-US" sz="1800" b="0" kern="1200" dirty="0" err="1">
                          <a:solidFill>
                            <a:schemeClr val="tx1"/>
                          </a:solidFill>
                          <a:effectLst/>
                          <a:latin typeface="+mn-lt"/>
                          <a:ea typeface="+mn-ea"/>
                          <a:cs typeface="+mn-cs"/>
                        </a:rPr>
                        <a:t>HistoSonics</a:t>
                      </a:r>
                      <a:r>
                        <a:rPr lang="en-US" sz="1800" b="0" kern="1200" dirty="0">
                          <a:solidFill>
                            <a:schemeClr val="tx1"/>
                          </a:solidFill>
                          <a:effectLst/>
                          <a:latin typeface="+mn-lt"/>
                          <a:ea typeface="+mn-ea"/>
                          <a:cs typeface="+mn-cs"/>
                        </a:rPr>
                        <a:t>, Medtronic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00"/>
                  </a:ext>
                </a:extLst>
              </a:tr>
              <a:tr h="566128">
                <a:tc>
                  <a:txBody>
                    <a:bodyPr/>
                    <a:lstStyle/>
                    <a:p>
                      <a:r>
                        <a:rPr lang="en-US" sz="1800" b="1" kern="1200" dirty="0">
                          <a:solidFill>
                            <a:schemeClr val="tx1"/>
                          </a:solidFill>
                          <a:effectLst/>
                          <a:latin typeface="+mn-lt"/>
                          <a:ea typeface="+mn-ea"/>
                          <a:cs typeface="+mn-cs"/>
                        </a:rPr>
                        <a:t>Clinical Trial Steering Committees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Genmab US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33242662"/>
                  </a:ext>
                </a:extLst>
              </a:tr>
              <a:tr h="566128">
                <a:tc>
                  <a:txBody>
                    <a:bodyPr/>
                    <a:lstStyle/>
                    <a:p>
                      <a:r>
                        <a:rPr lang="en-US" sz="1800" b="1" kern="1200" dirty="0">
                          <a:solidFill>
                            <a:schemeClr val="tx1"/>
                          </a:solidFill>
                          <a:effectLst/>
                          <a:latin typeface="+mn-lt"/>
                          <a:ea typeface="+mn-ea"/>
                          <a:cs typeface="+mn-cs"/>
                        </a:rPr>
                        <a:t>Consulting Agreements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GSK,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97504049"/>
                  </a:ext>
                </a:extLst>
              </a:tr>
              <a:tr h="1362116">
                <a:tc>
                  <a:txBody>
                    <a:bodyPr/>
                    <a:lstStyle/>
                    <a:p>
                      <a:r>
                        <a:rPr lang="en-US" sz="1800" b="1" kern="1200" dirty="0">
                          <a:solidFill>
                            <a:schemeClr val="tx1"/>
                          </a:solidFill>
                          <a:effectLst/>
                          <a:latin typeface="+mn-lt"/>
                          <a:ea typeface="+mn-ea"/>
                          <a:cs typeface="+mn-cs"/>
                        </a:rPr>
                        <a:t>Contracted Research</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AbbVie Inc, </a:t>
                      </a:r>
                      <a:r>
                        <a:rPr lang="en-US" sz="1800" b="0" kern="1200" dirty="0" err="1">
                          <a:solidFill>
                            <a:schemeClr val="tx1"/>
                          </a:solidFill>
                          <a:effectLst/>
                          <a:latin typeface="+mn-lt"/>
                          <a:ea typeface="+mn-ea"/>
                          <a:cs typeface="+mn-cs"/>
                        </a:rPr>
                        <a:t>Aravive</a:t>
                      </a:r>
                      <a:r>
                        <a:rPr lang="en-US" sz="1800" b="0" kern="1200" dirty="0">
                          <a:solidFill>
                            <a:schemeClr val="tx1"/>
                          </a:solidFill>
                          <a:effectLst/>
                          <a:latin typeface="+mn-lt"/>
                          <a:ea typeface="+mn-ea"/>
                          <a:cs typeface="+mn-cs"/>
                        </a:rPr>
                        <a:t> Inc, AstraZeneca Pharmaceuticals LP, Canaria Bio Inc, Daiichi Sankyo Inc, Ellipses Pharma, Genentech, a member of the Roche Group, Genmab US Inc, GSK, </a:t>
                      </a:r>
                      <a:r>
                        <a:rPr lang="en-US" sz="1800" b="0" kern="1200" dirty="0" err="1">
                          <a:solidFill>
                            <a:schemeClr val="tx1"/>
                          </a:solidFill>
                          <a:effectLst/>
                          <a:latin typeface="+mn-lt"/>
                          <a:ea typeface="+mn-ea"/>
                          <a:cs typeface="+mn-cs"/>
                        </a:rPr>
                        <a:t>ImmunoGen</a:t>
                      </a:r>
                      <a:r>
                        <a:rPr lang="en-US" sz="1800" b="0" kern="1200" dirty="0">
                          <a:solidFill>
                            <a:schemeClr val="tx1"/>
                          </a:solidFill>
                          <a:effectLst/>
                          <a:latin typeface="+mn-lt"/>
                          <a:ea typeface="+mn-ea"/>
                          <a:cs typeface="+mn-cs"/>
                        </a:rPr>
                        <a:t> Inc, </a:t>
                      </a:r>
                      <a:r>
                        <a:rPr lang="en-US" sz="1800" b="0" kern="1200" dirty="0" err="1">
                          <a:solidFill>
                            <a:schemeClr val="tx1"/>
                          </a:solidFill>
                          <a:effectLst/>
                          <a:latin typeface="+mn-lt"/>
                          <a:ea typeface="+mn-ea"/>
                          <a:cs typeface="+mn-cs"/>
                        </a:rPr>
                        <a:t>Karyopharm</a:t>
                      </a:r>
                      <a:r>
                        <a:rPr lang="en-US" sz="1800" b="0" kern="1200" dirty="0">
                          <a:solidFill>
                            <a:schemeClr val="tx1"/>
                          </a:solidFill>
                          <a:effectLst/>
                          <a:latin typeface="+mn-lt"/>
                          <a:ea typeface="+mn-ea"/>
                          <a:cs typeface="+mn-cs"/>
                        </a:rPr>
                        <a:t> Therapeutics, Merck, Mersana Therapeutics Inc, Myriad Genetic Laboratories Inc, </a:t>
                      </a:r>
                      <a:r>
                        <a:rPr lang="en-US" sz="1800" b="0" kern="1200" dirty="0" err="1">
                          <a:solidFill>
                            <a:schemeClr val="tx1"/>
                          </a:solidFill>
                          <a:effectLst/>
                          <a:latin typeface="+mn-lt"/>
                          <a:ea typeface="+mn-ea"/>
                          <a:cs typeface="+mn-cs"/>
                        </a:rPr>
                        <a:t>OncoQuest</a:t>
                      </a:r>
                      <a:r>
                        <a:rPr lang="en-US" sz="1800" b="0" kern="1200" dirty="0">
                          <a:solidFill>
                            <a:schemeClr val="tx1"/>
                          </a:solidFill>
                          <a:effectLst/>
                          <a:latin typeface="+mn-lt"/>
                          <a:ea typeface="+mn-ea"/>
                          <a:cs typeface="+mn-cs"/>
                        </a:rPr>
                        <a:t> Inc, TORL </a:t>
                      </a:r>
                      <a:r>
                        <a:rPr lang="en-US" sz="1800" b="0" kern="1200" dirty="0" err="1">
                          <a:solidFill>
                            <a:schemeClr val="tx1"/>
                          </a:solidFill>
                          <a:effectLst/>
                          <a:latin typeface="+mn-lt"/>
                          <a:ea typeface="+mn-ea"/>
                          <a:cs typeface="+mn-cs"/>
                        </a:rPr>
                        <a:t>BioTherapeutics</a:t>
                      </a:r>
                      <a:r>
                        <a:rPr lang="en-US" sz="1800" b="0" kern="1200" dirty="0">
                          <a:solidFill>
                            <a:schemeClr val="tx1"/>
                          </a:solidFill>
                          <a:effectLst/>
                          <a:latin typeface="+mn-lt"/>
                          <a:ea typeface="+mn-ea"/>
                          <a:cs typeface="+mn-cs"/>
                        </a:rPr>
                        <a:t>, </a:t>
                      </a:r>
                      <a:r>
                        <a:rPr lang="en-US" sz="1800" b="0" kern="1200" dirty="0" err="1">
                          <a:solidFill>
                            <a:schemeClr val="tx1"/>
                          </a:solidFill>
                          <a:effectLst/>
                          <a:latin typeface="+mn-lt"/>
                          <a:ea typeface="+mn-ea"/>
                          <a:cs typeface="+mn-cs"/>
                        </a:rPr>
                        <a:t>Zentalis</a:t>
                      </a:r>
                      <a:r>
                        <a:rPr lang="en-US" sz="1800" b="0" kern="1200" dirty="0">
                          <a:solidFill>
                            <a:schemeClr val="tx1"/>
                          </a:solidFill>
                          <a:effectLst/>
                          <a:latin typeface="+mn-lt"/>
                          <a:ea typeface="+mn-ea"/>
                          <a:cs typeface="+mn-cs"/>
                        </a:rPr>
                        <a:t> Pharmaceuticals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41159672"/>
                  </a:ext>
                </a:extLst>
              </a:tr>
              <a:tr h="566128">
                <a:tc>
                  <a:txBody>
                    <a:bodyPr/>
                    <a:lstStyle/>
                    <a:p>
                      <a:r>
                        <a:rPr lang="en-US" sz="1800" b="1" kern="1200" dirty="0">
                          <a:solidFill>
                            <a:schemeClr val="tx1"/>
                          </a:solidFill>
                          <a:effectLst/>
                          <a:latin typeface="+mn-lt"/>
                          <a:ea typeface="+mn-ea"/>
                          <a:cs typeface="+mn-cs"/>
                        </a:rPr>
                        <a:t>Stock Options/Stock — Public Companies</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sz="1800" b="0" kern="1200" dirty="0">
                          <a:solidFill>
                            <a:schemeClr val="tx1"/>
                          </a:solidFill>
                          <a:effectLst/>
                          <a:latin typeface="+mn-lt"/>
                          <a:ea typeface="+mn-ea"/>
                          <a:cs typeface="+mn-cs"/>
                        </a:rPr>
                        <a:t>Stock in Amgen Inc and Johnson &amp; Johnson, divested in June 2024</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79778301"/>
                  </a:ext>
                </a:extLst>
              </a:tr>
            </a:tbl>
          </a:graphicData>
        </a:graphic>
      </p:graphicFrame>
    </p:spTree>
    <p:custDataLst>
      <p:tags r:id="rId1"/>
    </p:custDataLst>
    <p:extLst>
      <p:ext uri="{BB962C8B-B14F-4D97-AF65-F5344CB8AC3E}">
        <p14:creationId xmlns:p14="http://schemas.microsoft.com/office/powerpoint/2010/main" val="3986299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A3879C-1016-8D2B-FC0B-E1F2D28D936B}"/>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16220B5-073A-611A-FFDC-671D1BF02B02}"/>
              </a:ext>
            </a:extLst>
          </p:cNvPr>
          <p:cNvSpPr>
            <a:spLocks noGrp="1"/>
          </p:cNvSpPr>
          <p:nvPr>
            <p:ph type="title"/>
          </p:nvPr>
        </p:nvSpPr>
        <p:spPr>
          <a:xfrm>
            <a:off x="273929" y="175688"/>
            <a:ext cx="6023086" cy="760005"/>
          </a:xfrm>
        </p:spPr>
        <p:txBody>
          <a:bodyPr>
            <a:normAutofit fontScale="90000"/>
          </a:bodyPr>
          <a:lstStyle/>
          <a:p>
            <a:r>
              <a:rPr lang="en-US" dirty="0"/>
              <a:t>Cardio-Pulmonary  Toxicity</a:t>
            </a:r>
          </a:p>
        </p:txBody>
      </p:sp>
      <p:pic>
        <p:nvPicPr>
          <p:cNvPr id="5" name="Picture 2" descr="'A feat of engineering': A look inside Ohio State's $1.9-billion ...">
            <a:extLst>
              <a:ext uri="{FF2B5EF4-FFF2-40B4-BE49-F238E27FC236}">
                <a16:creationId xmlns:a16="http://schemas.microsoft.com/office/drawing/2014/main" id="{458F0BF9-54DB-8E8D-6F81-90B211C530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598" y="1424724"/>
            <a:ext cx="8228804" cy="49201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88373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D60731-E9F6-9891-B968-61D1A13B2F02}"/>
              </a:ext>
            </a:extLst>
          </p:cNvPr>
          <p:cNvSpPr>
            <a:spLocks noGrp="1"/>
          </p:cNvSpPr>
          <p:nvPr>
            <p:ph type="title"/>
          </p:nvPr>
        </p:nvSpPr>
        <p:spPr>
          <a:xfrm>
            <a:off x="381002" y="220500"/>
            <a:ext cx="11828319" cy="838200"/>
          </a:xfrm>
        </p:spPr>
        <p:txBody>
          <a:bodyPr>
            <a:normAutofit fontScale="90000"/>
          </a:bodyPr>
          <a:lstStyle/>
          <a:p>
            <a:r>
              <a:rPr lang="en-US" dirty="0">
                <a:solidFill>
                  <a:schemeClr val="tx1"/>
                </a:solidFill>
              </a:rPr>
              <a:t>Decreased Left Ventricular Dysfunction Management </a:t>
            </a:r>
            <a:br>
              <a:rPr lang="en-US" dirty="0">
                <a:solidFill>
                  <a:schemeClr val="tx1"/>
                </a:solidFill>
              </a:rPr>
            </a:br>
            <a:r>
              <a:rPr lang="en-US" dirty="0">
                <a:solidFill>
                  <a:schemeClr val="tx1"/>
                </a:solidFill>
              </a:rPr>
              <a:t>on </a:t>
            </a:r>
            <a:r>
              <a:rPr lang="en-US" dirty="0" err="1">
                <a:solidFill>
                  <a:schemeClr val="tx1"/>
                </a:solidFill>
              </a:rPr>
              <a:t>PanTumor</a:t>
            </a:r>
            <a:r>
              <a:rPr lang="en-US" dirty="0">
                <a:solidFill>
                  <a:schemeClr val="tx1"/>
                </a:solidFill>
              </a:rPr>
              <a:t> Study of T-</a:t>
            </a:r>
            <a:r>
              <a:rPr lang="en-US" dirty="0" err="1">
                <a:solidFill>
                  <a:schemeClr val="tx1"/>
                </a:solidFill>
              </a:rPr>
              <a:t>DXd</a:t>
            </a:r>
            <a:endParaRPr lang="en-US" dirty="0">
              <a:solidFill>
                <a:schemeClr val="tx1"/>
              </a:solidFill>
            </a:endParaRPr>
          </a:p>
        </p:txBody>
      </p:sp>
      <p:sp>
        <p:nvSpPr>
          <p:cNvPr id="5" name="Content Placeholder 4">
            <a:extLst>
              <a:ext uri="{FF2B5EF4-FFF2-40B4-BE49-F238E27FC236}">
                <a16:creationId xmlns:a16="http://schemas.microsoft.com/office/drawing/2014/main" id="{03636616-8078-C465-39B4-F61461677D78}"/>
              </a:ext>
            </a:extLst>
          </p:cNvPr>
          <p:cNvSpPr>
            <a:spLocks noGrp="1"/>
          </p:cNvSpPr>
          <p:nvPr>
            <p:ph idx="1"/>
          </p:nvPr>
        </p:nvSpPr>
        <p:spPr>
          <a:xfrm>
            <a:off x="381002" y="1445683"/>
            <a:ext cx="11447319" cy="4955117"/>
          </a:xfrm>
        </p:spPr>
        <p:txBody>
          <a:bodyPr/>
          <a:lstStyle/>
          <a:p>
            <a:r>
              <a:rPr lang="en-US" dirty="0">
                <a:solidFill>
                  <a:schemeClr val="tx1"/>
                </a:solidFill>
              </a:rPr>
              <a:t>LVEF measurements via echocardiogram (ECHO) or </a:t>
            </a:r>
            <a:r>
              <a:rPr lang="en-US" dirty="0" err="1">
                <a:solidFill>
                  <a:schemeClr val="tx1"/>
                </a:solidFill>
              </a:rPr>
              <a:t>multigated</a:t>
            </a:r>
            <a:r>
              <a:rPr lang="en-US" dirty="0">
                <a:solidFill>
                  <a:schemeClr val="tx1"/>
                </a:solidFill>
              </a:rPr>
              <a:t> acquisition (MUGA) scan</a:t>
            </a:r>
          </a:p>
          <a:p>
            <a:r>
              <a:rPr lang="en-US" dirty="0">
                <a:solidFill>
                  <a:schemeClr val="tx1"/>
                </a:solidFill>
              </a:rPr>
              <a:t>Baseline troponin-T and as needed</a:t>
            </a:r>
          </a:p>
          <a:p>
            <a:r>
              <a:rPr lang="en-US" dirty="0">
                <a:solidFill>
                  <a:schemeClr val="tx1"/>
                </a:solidFill>
              </a:rPr>
              <a:t>Standard management for abnormal 12-lead electrocardiogram (ECG), perform ECG in triplicate</a:t>
            </a:r>
          </a:p>
          <a:p>
            <a:r>
              <a:rPr lang="en-US" dirty="0">
                <a:solidFill>
                  <a:schemeClr val="tx1"/>
                </a:solidFill>
              </a:rPr>
              <a:t>Standard ECG parameters (including RR, PR, QT intervals, and QRS duration) </a:t>
            </a:r>
          </a:p>
          <a:p>
            <a:endParaRPr lang="en-US" dirty="0">
              <a:solidFill>
                <a:schemeClr val="tx1"/>
              </a:solidFill>
            </a:endParaRPr>
          </a:p>
          <a:p>
            <a:endParaRPr lang="en-US" dirty="0">
              <a:solidFill>
                <a:schemeClr val="tx1"/>
              </a:solidFill>
            </a:endParaRPr>
          </a:p>
          <a:p>
            <a:endParaRPr lang="en-US" dirty="0">
              <a:solidFill>
                <a:schemeClr val="tx1"/>
              </a:solidFill>
            </a:endParaRPr>
          </a:p>
          <a:p>
            <a:endParaRPr lang="en-US" dirty="0">
              <a:solidFill>
                <a:schemeClr val="tx1"/>
              </a:solidFill>
            </a:endParaRPr>
          </a:p>
        </p:txBody>
      </p:sp>
      <p:sp>
        <p:nvSpPr>
          <p:cNvPr id="6" name="Text Placeholder 5">
            <a:extLst>
              <a:ext uri="{FF2B5EF4-FFF2-40B4-BE49-F238E27FC236}">
                <a16:creationId xmlns:a16="http://schemas.microsoft.com/office/drawing/2014/main" id="{6C23BC24-DB8F-B87C-2432-716251229CE5}"/>
              </a:ext>
            </a:extLst>
          </p:cNvPr>
          <p:cNvSpPr>
            <a:spLocks noGrp="1"/>
          </p:cNvSpPr>
          <p:nvPr>
            <p:ph type="body" sz="quarter" idx="10"/>
          </p:nvPr>
        </p:nvSpPr>
        <p:spPr/>
        <p:txBody>
          <a:bodyPr/>
          <a:lstStyle/>
          <a:p>
            <a:r>
              <a:rPr lang="en-US" dirty="0" err="1">
                <a:solidFill>
                  <a:schemeClr val="tx1"/>
                </a:solidFill>
              </a:rPr>
              <a:t>Meric</a:t>
            </a:r>
            <a:r>
              <a:rPr lang="en-US" dirty="0">
                <a:solidFill>
                  <a:schemeClr val="tx1"/>
                </a:solidFill>
              </a:rPr>
              <a:t>-Bernstam F, et al. </a:t>
            </a:r>
            <a:r>
              <a:rPr lang="en-US" i="1" dirty="0">
                <a:solidFill>
                  <a:schemeClr val="tx1"/>
                </a:solidFill>
              </a:rPr>
              <a:t>J Clin Oncol</a:t>
            </a:r>
            <a:r>
              <a:rPr lang="en-US" dirty="0">
                <a:solidFill>
                  <a:schemeClr val="tx1"/>
                </a:solidFill>
              </a:rPr>
              <a:t>. 2024;42:47-58 including supplementary materials.</a:t>
            </a:r>
          </a:p>
        </p:txBody>
      </p:sp>
    </p:spTree>
    <p:extLst>
      <p:ext uri="{BB962C8B-B14F-4D97-AF65-F5344CB8AC3E}">
        <p14:creationId xmlns:p14="http://schemas.microsoft.com/office/powerpoint/2010/main" val="405931884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EC67AA-E882-519B-8D77-2388E83101A4}"/>
              </a:ext>
            </a:extLst>
          </p:cNvPr>
          <p:cNvSpPr>
            <a:spLocks noGrp="1"/>
          </p:cNvSpPr>
          <p:nvPr>
            <p:ph type="title"/>
          </p:nvPr>
        </p:nvSpPr>
        <p:spPr/>
        <p:txBody>
          <a:bodyPr/>
          <a:lstStyle/>
          <a:p>
            <a:pPr algn="ctr"/>
            <a:r>
              <a:rPr lang="en-US" dirty="0">
                <a:solidFill>
                  <a:schemeClr val="tx1"/>
                </a:solidFill>
              </a:rPr>
              <a:t>Cardiac Toxicity</a:t>
            </a:r>
          </a:p>
        </p:txBody>
      </p:sp>
      <p:sp>
        <p:nvSpPr>
          <p:cNvPr id="4" name="Text Placeholder 3">
            <a:extLst>
              <a:ext uri="{FF2B5EF4-FFF2-40B4-BE49-F238E27FC236}">
                <a16:creationId xmlns:a16="http://schemas.microsoft.com/office/drawing/2014/main" id="{EEF366B9-A2FB-DB1F-DFBB-C55BD3124D36}"/>
              </a:ext>
            </a:extLst>
          </p:cNvPr>
          <p:cNvSpPr>
            <a:spLocks noGrp="1"/>
          </p:cNvSpPr>
          <p:nvPr>
            <p:ph type="body" sz="quarter" idx="11"/>
          </p:nvPr>
        </p:nvSpPr>
        <p:spPr/>
        <p:txBody>
          <a:bodyPr/>
          <a:lstStyle/>
          <a:p>
            <a:r>
              <a:rPr lang="en-US" dirty="0">
                <a:solidFill>
                  <a:schemeClr val="tx1"/>
                </a:solidFill>
              </a:rPr>
              <a:t>Rugo H et al. ESMO Open 7(4) 2022</a:t>
            </a:r>
          </a:p>
        </p:txBody>
      </p:sp>
      <p:pic>
        <p:nvPicPr>
          <p:cNvPr id="5" name="Picture 4">
            <a:extLst>
              <a:ext uri="{FF2B5EF4-FFF2-40B4-BE49-F238E27FC236}">
                <a16:creationId xmlns:a16="http://schemas.microsoft.com/office/drawing/2014/main" id="{1ACE51BB-11DD-52C1-53E9-B8CA752C2BAC}"/>
              </a:ext>
            </a:extLst>
          </p:cNvPr>
          <p:cNvPicPr>
            <a:picLocks noChangeAspect="1"/>
          </p:cNvPicPr>
          <p:nvPr/>
        </p:nvPicPr>
        <p:blipFill>
          <a:blip r:embed="rId3"/>
          <a:stretch>
            <a:fillRect/>
          </a:stretch>
        </p:blipFill>
        <p:spPr>
          <a:xfrm>
            <a:off x="690664" y="1097182"/>
            <a:ext cx="11031430" cy="4758869"/>
          </a:xfrm>
          <a:prstGeom prst="rect">
            <a:avLst/>
          </a:prstGeom>
        </p:spPr>
      </p:pic>
    </p:spTree>
    <p:extLst>
      <p:ext uri="{BB962C8B-B14F-4D97-AF65-F5344CB8AC3E}">
        <p14:creationId xmlns:p14="http://schemas.microsoft.com/office/powerpoint/2010/main" val="1464943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50426" y="124746"/>
            <a:ext cx="9251713" cy="693353"/>
          </a:xfrm>
          <a:prstGeom prst="rect">
            <a:avLst/>
          </a:prstGeom>
        </p:spPr>
        <p:txBody>
          <a:bodyPr vert="horz" wrap="square" lIns="0" tIns="16087" rIns="0" bIns="0" rtlCol="0" anchor="ctr">
            <a:spAutoFit/>
          </a:bodyPr>
          <a:lstStyle/>
          <a:p>
            <a:pPr marL="16933">
              <a:lnSpc>
                <a:spcPct val="100000"/>
              </a:lnSpc>
              <a:spcBef>
                <a:spcPts val="127"/>
              </a:spcBef>
            </a:pPr>
            <a:r>
              <a:rPr dirty="0"/>
              <a:t>Interstitial</a:t>
            </a:r>
            <a:r>
              <a:rPr spc="-80" dirty="0"/>
              <a:t> </a:t>
            </a:r>
            <a:r>
              <a:rPr dirty="0"/>
              <a:t>Lung</a:t>
            </a:r>
            <a:r>
              <a:rPr spc="-87" dirty="0"/>
              <a:t> </a:t>
            </a:r>
            <a:r>
              <a:rPr dirty="0"/>
              <a:t>Disease</a:t>
            </a:r>
            <a:r>
              <a:rPr spc="-60" dirty="0"/>
              <a:t> </a:t>
            </a:r>
            <a:r>
              <a:rPr spc="-13" dirty="0"/>
              <a:t>(ILD)</a:t>
            </a:r>
          </a:p>
        </p:txBody>
      </p:sp>
      <p:pic>
        <p:nvPicPr>
          <p:cNvPr id="3" name="object 3"/>
          <p:cNvPicPr/>
          <p:nvPr/>
        </p:nvPicPr>
        <p:blipFill>
          <a:blip r:embed="rId3" cstate="print"/>
          <a:stretch>
            <a:fillRect/>
          </a:stretch>
        </p:blipFill>
        <p:spPr>
          <a:xfrm>
            <a:off x="5432871" y="860045"/>
            <a:ext cx="6654143" cy="5170568"/>
          </a:xfrm>
          <a:prstGeom prst="rect">
            <a:avLst/>
          </a:prstGeom>
        </p:spPr>
      </p:pic>
      <p:sp>
        <p:nvSpPr>
          <p:cNvPr id="4" name="object 4"/>
          <p:cNvSpPr txBox="1"/>
          <p:nvPr/>
        </p:nvSpPr>
        <p:spPr>
          <a:xfrm>
            <a:off x="104986" y="860045"/>
            <a:ext cx="5151967" cy="5024688"/>
          </a:xfrm>
          <a:prstGeom prst="rect">
            <a:avLst/>
          </a:prstGeom>
        </p:spPr>
        <p:txBody>
          <a:bodyPr vert="horz" wrap="square" lIns="0" tIns="16933" rIns="0" bIns="0" rtlCol="0">
            <a:spAutoFit/>
          </a:bodyPr>
          <a:lstStyle/>
          <a:p>
            <a:pPr marL="0" marR="0" lvl="0" indent="0" algn="l" defTabSz="914400" rtl="0" eaLnBrk="1" fontAlgn="auto" latinLnBrk="0" hangingPunct="1">
              <a:lnSpc>
                <a:spcPct val="100000"/>
              </a:lnSpc>
              <a:spcBef>
                <a:spcPts val="1200"/>
              </a:spcBef>
              <a:spcAft>
                <a:spcPts val="0"/>
              </a:spcAft>
              <a:buClrTx/>
              <a:buSzTx/>
              <a:buFontTx/>
              <a:buNone/>
              <a:tabLst/>
              <a:defRPr/>
            </a:pPr>
            <a:endParaRPr kumimoji="0" sz="2667" b="0" i="0" u="none" strike="noStrike" kern="1200" cap="none" spc="0" normalizeH="0" baseline="0" noProof="0" dirty="0">
              <a:ln>
                <a:noFill/>
              </a:ln>
              <a:solidFill>
                <a:prstClr val="black"/>
              </a:solidFill>
              <a:effectLst/>
              <a:uLnTx/>
              <a:uFillTx/>
              <a:latin typeface="Arial Narrow"/>
              <a:ea typeface="+mn-ea"/>
              <a:cs typeface="Arial Narrow"/>
            </a:endParaRPr>
          </a:p>
          <a:p>
            <a:pPr marL="398770" marR="0" lvl="0" indent="-381837" algn="l" defTabSz="914400" rtl="0" eaLnBrk="1" fontAlgn="auto" latinLnBrk="0" hangingPunct="1">
              <a:lnSpc>
                <a:spcPct val="100000"/>
              </a:lnSpc>
              <a:spcBef>
                <a:spcPts val="0"/>
              </a:spcBef>
              <a:spcAft>
                <a:spcPts val="0"/>
              </a:spcAft>
              <a:buClrTx/>
              <a:buSzTx/>
              <a:buFont typeface="Arial"/>
              <a:buChar char="•"/>
              <a:tabLst>
                <a:tab pos="398770" algn="l"/>
              </a:tabLst>
              <a:defRPr/>
            </a:pPr>
            <a:r>
              <a:rPr kumimoji="0" lang="en-US" sz="1867" b="0" i="0" u="none" strike="noStrike" kern="1200" cap="none" spc="0" normalizeH="0" baseline="0" noProof="0" dirty="0">
                <a:ln>
                  <a:noFill/>
                </a:ln>
                <a:solidFill>
                  <a:prstClr val="black"/>
                </a:solidFill>
                <a:effectLst/>
                <a:uLnTx/>
                <a:uFillTx/>
                <a:latin typeface="Arial Narrow"/>
                <a:ea typeface="+mn-ea"/>
                <a:cs typeface="Arial Narrow"/>
              </a:rPr>
              <a:t>T-</a:t>
            </a:r>
            <a:r>
              <a:rPr kumimoji="0" lang="en-US" sz="1867" b="0" i="0" u="none" strike="noStrike" kern="1200" cap="none" spc="0" normalizeH="0" baseline="0" noProof="0" dirty="0" err="1">
                <a:ln>
                  <a:noFill/>
                </a:ln>
                <a:solidFill>
                  <a:prstClr val="black"/>
                </a:solidFill>
                <a:effectLst/>
                <a:uLnTx/>
                <a:uFillTx/>
                <a:latin typeface="Arial Narrow"/>
                <a:ea typeface="+mn-ea"/>
                <a:cs typeface="Arial Narrow"/>
              </a:rPr>
              <a:t>DXd</a:t>
            </a:r>
            <a:r>
              <a:rPr kumimoji="0" lang="en-US" sz="1867" b="0" i="0" u="none" strike="noStrike" kern="1200" cap="none" spc="0" normalizeH="0" baseline="0" noProof="0" dirty="0">
                <a:ln>
                  <a:noFill/>
                </a:ln>
                <a:solidFill>
                  <a:prstClr val="black"/>
                </a:solidFill>
                <a:effectLst/>
                <a:uLnTx/>
                <a:uFillTx/>
                <a:latin typeface="Arial Narrow"/>
                <a:ea typeface="+mn-ea"/>
                <a:cs typeface="Arial Narrow"/>
              </a:rPr>
              <a:t> was localized primarily in alveolar macrophages and not pulmonary epithelial cells, suggesting target-independent T-</a:t>
            </a:r>
            <a:r>
              <a:rPr kumimoji="0" lang="en-US" sz="1867" b="0" i="0" u="none" strike="noStrike" kern="1200" cap="none" spc="0" normalizeH="0" baseline="0" noProof="0" dirty="0" err="1">
                <a:ln>
                  <a:noFill/>
                </a:ln>
                <a:solidFill>
                  <a:prstClr val="black"/>
                </a:solidFill>
                <a:effectLst/>
                <a:uLnTx/>
                <a:uFillTx/>
                <a:latin typeface="Arial Narrow"/>
                <a:ea typeface="+mn-ea"/>
                <a:cs typeface="Arial Narrow"/>
              </a:rPr>
              <a:t>DXd</a:t>
            </a:r>
            <a:r>
              <a:rPr kumimoji="0" lang="en-US" sz="1867" b="0" i="0" u="none" strike="noStrike" kern="1200" cap="none" spc="0" normalizeH="0" baseline="0" noProof="0" dirty="0">
                <a:ln>
                  <a:noFill/>
                </a:ln>
                <a:solidFill>
                  <a:prstClr val="black"/>
                </a:solidFill>
                <a:effectLst/>
                <a:uLnTx/>
                <a:uFillTx/>
                <a:latin typeface="Arial Narrow"/>
                <a:ea typeface="+mn-ea"/>
                <a:cs typeface="Arial Narrow"/>
              </a:rPr>
              <a:t> uptake by alveolar macrophages and release of payload as a mechanism of off-target toxicity</a:t>
            </a:r>
          </a:p>
          <a:p>
            <a:pPr marL="398770" marR="0" lvl="0" indent="-381837" algn="l" defTabSz="914400" rtl="0" eaLnBrk="1" fontAlgn="auto" latinLnBrk="0" hangingPunct="1">
              <a:lnSpc>
                <a:spcPct val="100000"/>
              </a:lnSpc>
              <a:spcBef>
                <a:spcPts val="0"/>
              </a:spcBef>
              <a:spcAft>
                <a:spcPts val="0"/>
              </a:spcAft>
              <a:buClrTx/>
              <a:buSzTx/>
              <a:buFont typeface="Arial"/>
              <a:buChar char="•"/>
              <a:tabLst>
                <a:tab pos="398770" algn="l"/>
              </a:tabLst>
              <a:defRPr/>
            </a:pPr>
            <a:endParaRPr kumimoji="0" lang="en-US" sz="1867" b="1" i="0" u="none" strike="noStrike" kern="1200" cap="none" spc="0" normalizeH="0" baseline="0" noProof="0" dirty="0">
              <a:ln>
                <a:noFill/>
              </a:ln>
              <a:solidFill>
                <a:prstClr val="black"/>
              </a:solidFill>
              <a:effectLst/>
              <a:uLnTx/>
              <a:uFillTx/>
              <a:latin typeface="Arial Narrow"/>
              <a:ea typeface="+mn-ea"/>
              <a:cs typeface="Arial Narrow"/>
            </a:endParaRPr>
          </a:p>
          <a:p>
            <a:pPr marL="398770" marR="0" lvl="0" indent="-381837" algn="l" defTabSz="914400" rtl="0" eaLnBrk="1" fontAlgn="auto" latinLnBrk="0" hangingPunct="1">
              <a:lnSpc>
                <a:spcPct val="100000"/>
              </a:lnSpc>
              <a:spcBef>
                <a:spcPts val="0"/>
              </a:spcBef>
              <a:spcAft>
                <a:spcPts val="0"/>
              </a:spcAft>
              <a:buClrTx/>
              <a:buSzTx/>
              <a:buFont typeface="Arial"/>
              <a:buChar char="•"/>
              <a:tabLst>
                <a:tab pos="398770" algn="l"/>
              </a:tabLst>
              <a:defRPr/>
            </a:pPr>
            <a:r>
              <a:rPr kumimoji="0" lang="en-US" sz="1867" b="0" i="0" u="none" strike="noStrike" kern="1200" cap="none" spc="0" normalizeH="0" baseline="0" noProof="0" dirty="0">
                <a:ln>
                  <a:noFill/>
                </a:ln>
                <a:solidFill>
                  <a:prstClr val="black"/>
                </a:solidFill>
                <a:effectLst/>
                <a:uLnTx/>
                <a:uFillTx/>
                <a:latin typeface="Arial Narrow"/>
                <a:ea typeface="+mn-ea"/>
                <a:cs typeface="Arial Narrow"/>
              </a:rPr>
              <a:t>T-</a:t>
            </a:r>
            <a:r>
              <a:rPr kumimoji="0" lang="en-US" sz="1867" b="0" i="0" u="none" strike="noStrike" kern="1200" cap="none" spc="0" normalizeH="0" baseline="0" noProof="0" dirty="0" err="1">
                <a:ln>
                  <a:noFill/>
                </a:ln>
                <a:solidFill>
                  <a:prstClr val="black"/>
                </a:solidFill>
                <a:effectLst/>
                <a:uLnTx/>
                <a:uFillTx/>
                <a:latin typeface="Arial Narrow"/>
                <a:ea typeface="+mn-ea"/>
                <a:cs typeface="Arial Narrow"/>
              </a:rPr>
              <a:t>DXd</a:t>
            </a:r>
            <a:r>
              <a:rPr kumimoji="0" lang="en-US" sz="1867" b="0" i="0" u="none" strike="noStrike" kern="1200" cap="none" spc="0" normalizeH="0" baseline="0" noProof="0" dirty="0">
                <a:ln>
                  <a:noFill/>
                </a:ln>
                <a:solidFill>
                  <a:prstClr val="black"/>
                </a:solidFill>
                <a:effectLst/>
                <a:uLnTx/>
                <a:uFillTx/>
                <a:latin typeface="Arial Narrow"/>
                <a:ea typeface="+mn-ea"/>
                <a:cs typeface="Arial Narrow"/>
              </a:rPr>
              <a:t>–related ILD/pneumonitis may result from cytotoxic lung injury</a:t>
            </a:r>
          </a:p>
          <a:p>
            <a:pPr marL="398770" marR="0" lvl="0" indent="-381837" algn="l" defTabSz="914400" rtl="0" eaLnBrk="1" fontAlgn="auto" latinLnBrk="0" hangingPunct="1">
              <a:lnSpc>
                <a:spcPct val="100000"/>
              </a:lnSpc>
              <a:spcBef>
                <a:spcPts val="0"/>
              </a:spcBef>
              <a:spcAft>
                <a:spcPts val="0"/>
              </a:spcAft>
              <a:buClrTx/>
              <a:buSzTx/>
              <a:buFont typeface="Arial"/>
              <a:buChar char="•"/>
              <a:tabLst>
                <a:tab pos="398770" algn="l"/>
              </a:tabLst>
              <a:defRPr/>
            </a:pPr>
            <a:endParaRPr kumimoji="0" lang="en-US" sz="1867" b="1" i="0" u="none" strike="noStrike" kern="1200" cap="none" spc="0" normalizeH="0" baseline="0" noProof="0" dirty="0">
              <a:ln>
                <a:noFill/>
              </a:ln>
              <a:solidFill>
                <a:prstClr val="black"/>
              </a:solidFill>
              <a:effectLst/>
              <a:uLnTx/>
              <a:uFillTx/>
              <a:latin typeface="Arial Narrow"/>
              <a:ea typeface="+mn-ea"/>
              <a:cs typeface="Arial Narrow"/>
            </a:endParaRPr>
          </a:p>
          <a:p>
            <a:pPr marL="398770" marR="0" lvl="0" indent="-381837" algn="l" defTabSz="914400" rtl="0" eaLnBrk="1" fontAlgn="auto" latinLnBrk="0" hangingPunct="1">
              <a:lnSpc>
                <a:spcPct val="100000"/>
              </a:lnSpc>
              <a:spcBef>
                <a:spcPts val="0"/>
              </a:spcBef>
              <a:spcAft>
                <a:spcPts val="0"/>
              </a:spcAft>
              <a:buClrTx/>
              <a:buSzTx/>
              <a:buFont typeface="Arial"/>
              <a:buChar char="•"/>
              <a:tabLst>
                <a:tab pos="398770" algn="l"/>
              </a:tabLst>
              <a:defRPr/>
            </a:pPr>
            <a:r>
              <a:rPr kumimoji="0" lang="en-US" sz="1867" b="0" i="0" u="none" strike="noStrike" kern="1200" cap="none" spc="0" normalizeH="0" baseline="0" noProof="0" dirty="0">
                <a:ln>
                  <a:noFill/>
                </a:ln>
                <a:solidFill>
                  <a:prstClr val="black"/>
                </a:solidFill>
                <a:effectLst/>
                <a:uLnTx/>
                <a:uFillTx/>
                <a:latin typeface="Arial Narrow"/>
                <a:ea typeface="+mn-ea"/>
                <a:cs typeface="Arial Narrow"/>
              </a:rPr>
              <a:t>Diffuse alveolar damage (DAD) is a pulmonary damage pattern associated with poor prognosis that can result from ILD</a:t>
            </a:r>
          </a:p>
          <a:p>
            <a:pPr marL="398770" marR="0" lvl="0" indent="-381837" algn="l" defTabSz="914400" rtl="0" eaLnBrk="1" fontAlgn="auto" latinLnBrk="0" hangingPunct="1">
              <a:lnSpc>
                <a:spcPct val="100000"/>
              </a:lnSpc>
              <a:spcBef>
                <a:spcPts val="0"/>
              </a:spcBef>
              <a:spcAft>
                <a:spcPts val="0"/>
              </a:spcAft>
              <a:buClrTx/>
              <a:buSzTx/>
              <a:buFont typeface="Arial"/>
              <a:buChar char="•"/>
              <a:tabLst>
                <a:tab pos="398770" algn="l"/>
              </a:tabLst>
              <a:defRPr/>
            </a:pPr>
            <a:endParaRPr kumimoji="0" lang="en-US" sz="1867" b="0" i="0" u="none" strike="noStrike" kern="1200" cap="none" spc="0" normalizeH="0" baseline="0" noProof="0" dirty="0">
              <a:ln>
                <a:noFill/>
              </a:ln>
              <a:solidFill>
                <a:prstClr val="black"/>
              </a:solidFill>
              <a:effectLst/>
              <a:uLnTx/>
              <a:uFillTx/>
              <a:latin typeface="Arial Narrow"/>
              <a:ea typeface="+mn-ea"/>
              <a:cs typeface="Arial Narrow"/>
            </a:endParaRPr>
          </a:p>
          <a:p>
            <a:pPr marL="398770" marR="0" lvl="0" indent="-381837" algn="l" defTabSz="914400" rtl="0" eaLnBrk="1" fontAlgn="auto" latinLnBrk="0" hangingPunct="1">
              <a:lnSpc>
                <a:spcPct val="100000"/>
              </a:lnSpc>
              <a:spcBef>
                <a:spcPts val="0"/>
              </a:spcBef>
              <a:spcAft>
                <a:spcPts val="0"/>
              </a:spcAft>
              <a:buClrTx/>
              <a:buSzTx/>
              <a:buFont typeface="Arial"/>
              <a:buChar char="•"/>
              <a:tabLst>
                <a:tab pos="398770" algn="l"/>
              </a:tabLst>
              <a:defRPr/>
            </a:pPr>
            <a:r>
              <a:rPr kumimoji="0" lang="en-US" sz="1867" b="0" i="0" u="none" strike="noStrike" kern="1200" cap="none" spc="0" normalizeH="0" baseline="0" noProof="0" dirty="0">
                <a:ln>
                  <a:noFill/>
                </a:ln>
                <a:solidFill>
                  <a:prstClr val="black"/>
                </a:solidFill>
                <a:effectLst/>
                <a:uLnTx/>
                <a:uFillTx/>
                <a:latin typeface="Arial Narrow"/>
                <a:ea typeface="+mn-ea"/>
                <a:cs typeface="Arial Narrow"/>
              </a:rPr>
              <a:t>Can be fulminant from the outset, resulting in life-threatening DAD and acute respiratory distress syndrome</a:t>
            </a:r>
            <a:endParaRPr kumimoji="0" sz="1867" b="0" i="0" u="none" strike="noStrike" kern="1200" cap="none" spc="0" normalizeH="0" baseline="0" noProof="0" dirty="0">
              <a:ln>
                <a:noFill/>
              </a:ln>
              <a:solidFill>
                <a:prstClr val="black"/>
              </a:solidFill>
              <a:effectLst/>
              <a:uLnTx/>
              <a:uFillTx/>
              <a:latin typeface="Arial Narrow"/>
              <a:ea typeface="+mn-ea"/>
              <a:cs typeface="Arial Narrow"/>
            </a:endParaRPr>
          </a:p>
        </p:txBody>
      </p:sp>
      <p:sp>
        <p:nvSpPr>
          <p:cNvPr id="5" name="object 5"/>
          <p:cNvSpPr txBox="1"/>
          <p:nvPr/>
        </p:nvSpPr>
        <p:spPr>
          <a:xfrm>
            <a:off x="10319851" y="6530984"/>
            <a:ext cx="1343659" cy="263320"/>
          </a:xfrm>
          <a:prstGeom prst="rect">
            <a:avLst/>
          </a:prstGeom>
        </p:spPr>
        <p:txBody>
          <a:bodyPr vert="horz" wrap="square" lIns="0" tIns="16933" rIns="0" bIns="0" rtlCol="0">
            <a:spAutoFit/>
          </a:bodyPr>
          <a:lstStyle/>
          <a:p>
            <a:pPr marL="16933" marR="0" lvl="0" indent="0" algn="l" defTabSz="914400" rtl="0" eaLnBrk="1" fontAlgn="auto" latinLnBrk="0" hangingPunct="1">
              <a:lnSpc>
                <a:spcPct val="100000"/>
              </a:lnSpc>
              <a:spcBef>
                <a:spcPts val="133"/>
              </a:spcBef>
              <a:spcAft>
                <a:spcPts val="0"/>
              </a:spcAft>
              <a:buClrTx/>
              <a:buSzTx/>
              <a:buFontTx/>
              <a:buNone/>
              <a:tabLst/>
              <a:defRPr/>
            </a:pPr>
            <a:r>
              <a:rPr kumimoji="0" sz="1600" b="0" i="1" u="none" strike="noStrike" kern="1200" cap="none" spc="0" normalizeH="0" baseline="0" noProof="0" dirty="0">
                <a:ln>
                  <a:noFill/>
                </a:ln>
                <a:solidFill>
                  <a:prstClr val="black"/>
                </a:solidFill>
                <a:effectLst/>
                <a:uLnTx/>
                <a:uFillTx/>
                <a:latin typeface="Arial Narrow"/>
                <a:ea typeface="+mn-ea"/>
                <a:cs typeface="Arial Narrow"/>
              </a:rPr>
              <a:t>Swain,</a:t>
            </a:r>
            <a:r>
              <a:rPr kumimoji="0" sz="1600" b="0" i="1" u="none" strike="noStrike" kern="1200" cap="none" spc="-33" normalizeH="0" baseline="0" noProof="0" dirty="0">
                <a:ln>
                  <a:noFill/>
                </a:ln>
                <a:solidFill>
                  <a:prstClr val="black"/>
                </a:solidFill>
                <a:effectLst/>
                <a:uLnTx/>
                <a:uFillTx/>
                <a:latin typeface="Arial Narrow"/>
                <a:ea typeface="+mn-ea"/>
                <a:cs typeface="Arial Narrow"/>
              </a:rPr>
              <a:t> </a:t>
            </a:r>
            <a:r>
              <a:rPr kumimoji="0" sz="1600" b="0" i="1" u="none" strike="noStrike" kern="1200" cap="none" spc="0" normalizeH="0" baseline="0" noProof="0" dirty="0">
                <a:ln>
                  <a:noFill/>
                </a:ln>
                <a:solidFill>
                  <a:prstClr val="black"/>
                </a:solidFill>
                <a:effectLst/>
                <a:uLnTx/>
                <a:uFillTx/>
                <a:latin typeface="Arial Narrow"/>
                <a:ea typeface="+mn-ea"/>
                <a:cs typeface="Arial Narrow"/>
              </a:rPr>
              <a:t>CTR</a:t>
            </a:r>
            <a:r>
              <a:rPr kumimoji="0" sz="1600" b="0" i="1" u="none" strike="noStrike" kern="1200" cap="none" spc="-33" normalizeH="0" baseline="0" noProof="0" dirty="0">
                <a:ln>
                  <a:noFill/>
                </a:ln>
                <a:solidFill>
                  <a:prstClr val="black"/>
                </a:solidFill>
                <a:effectLst/>
                <a:uLnTx/>
                <a:uFillTx/>
                <a:latin typeface="Arial Narrow"/>
                <a:ea typeface="+mn-ea"/>
                <a:cs typeface="Arial Narrow"/>
              </a:rPr>
              <a:t> </a:t>
            </a:r>
            <a:r>
              <a:rPr kumimoji="0" sz="1600" b="0" i="1" u="none" strike="noStrike" kern="1200" cap="none" spc="-27" normalizeH="0" baseline="0" noProof="0" dirty="0">
                <a:ln>
                  <a:noFill/>
                </a:ln>
                <a:solidFill>
                  <a:prstClr val="black"/>
                </a:solidFill>
                <a:effectLst/>
                <a:uLnTx/>
                <a:uFillTx/>
                <a:latin typeface="Arial Narrow"/>
                <a:ea typeface="+mn-ea"/>
                <a:cs typeface="Arial Narrow"/>
              </a:rPr>
              <a:t>2022</a:t>
            </a:r>
            <a:endParaRPr kumimoji="0" sz="1600" b="0" i="0" u="none" strike="noStrike" kern="1200" cap="none" spc="0" normalizeH="0" baseline="0" noProof="0" dirty="0">
              <a:ln>
                <a:noFill/>
              </a:ln>
              <a:solidFill>
                <a:prstClr val="black"/>
              </a:solidFill>
              <a:effectLst/>
              <a:uLnTx/>
              <a:uFillTx/>
              <a:latin typeface="Arial Narrow"/>
              <a:ea typeface="+mn-ea"/>
              <a:cs typeface="Arial Narrow"/>
            </a:endParaRPr>
          </a:p>
        </p:txBody>
      </p:sp>
    </p:spTree>
    <p:extLst>
      <p:ext uri="{BB962C8B-B14F-4D97-AF65-F5344CB8AC3E}">
        <p14:creationId xmlns:p14="http://schemas.microsoft.com/office/powerpoint/2010/main" val="2397603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4BD41A-EF1B-3942-B14E-8DD99FD078FD}"/>
              </a:ext>
            </a:extLst>
          </p:cNvPr>
          <p:cNvSpPr>
            <a:spLocks noGrp="1"/>
          </p:cNvSpPr>
          <p:nvPr>
            <p:ph type="title"/>
          </p:nvPr>
        </p:nvSpPr>
        <p:spPr>
          <a:xfrm>
            <a:off x="379844" y="407624"/>
            <a:ext cx="11165834" cy="838200"/>
          </a:xfrm>
        </p:spPr>
        <p:txBody>
          <a:bodyPr>
            <a:normAutofit/>
          </a:bodyPr>
          <a:lstStyle/>
          <a:p>
            <a:r>
              <a:rPr lang="en-US" sz="4400" dirty="0">
                <a:solidFill>
                  <a:schemeClr val="tx1"/>
                </a:solidFill>
              </a:rPr>
              <a:t>Pneumonitis/</a:t>
            </a:r>
            <a:r>
              <a:rPr lang="en-US" sz="4400" spc="-13" dirty="0">
                <a:solidFill>
                  <a:schemeClr val="tx1"/>
                </a:solidFill>
              </a:rPr>
              <a:t>ILD</a:t>
            </a:r>
            <a:endParaRPr lang="en-US" sz="4400" dirty="0">
              <a:solidFill>
                <a:schemeClr val="tx1"/>
              </a:solidFill>
            </a:endParaRPr>
          </a:p>
        </p:txBody>
      </p:sp>
      <p:sp>
        <p:nvSpPr>
          <p:cNvPr id="6" name="TextBox 5">
            <a:extLst>
              <a:ext uri="{FF2B5EF4-FFF2-40B4-BE49-F238E27FC236}">
                <a16:creationId xmlns:a16="http://schemas.microsoft.com/office/drawing/2014/main" id="{B3A5BD97-E569-1245-80C5-11FE19C6581C}"/>
              </a:ext>
            </a:extLst>
          </p:cNvPr>
          <p:cNvSpPr txBox="1"/>
          <p:nvPr/>
        </p:nvSpPr>
        <p:spPr>
          <a:xfrm>
            <a:off x="751753" y="1472955"/>
            <a:ext cx="11290913" cy="4072974"/>
          </a:xfrm>
          <a:prstGeom prst="rect">
            <a:avLst/>
          </a:prstGeom>
          <a:noFill/>
        </p:spPr>
        <p:txBody>
          <a:bodyPr wrap="square" rtlCol="0">
            <a:spAutoFit/>
          </a:bodyPr>
          <a:lstStyle/>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Patients who received T-</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across nine studies were included (1150 patients)</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Adjudicated drug-related ILD/pneumonitis was found to be 15.4% patients receiving T-</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DXd</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87.0% had their first event within 12 months </a:t>
            </a:r>
          </a:p>
          <a:p>
            <a:pPr marL="729296"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median, 5.4  months (7-8 cycles)</a:t>
            </a:r>
          </a:p>
          <a:p>
            <a:pPr marL="729296"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Range:  &lt;0.1- 46.8 months</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Median time to onset of 5-6 months </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Most patients with ILD/pneumonitis experienced low-grade events (grade 1 or 2, 77.4%)</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Overall rate of fatal events of 2.2% </a:t>
            </a:r>
          </a:p>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8B78F95-A315-8644-B7C5-CE3D13EF6873}"/>
              </a:ext>
            </a:extLst>
          </p:cNvPr>
          <p:cNvSpPr txBox="1"/>
          <p:nvPr/>
        </p:nvSpPr>
        <p:spPr>
          <a:xfrm>
            <a:off x="280691" y="6211669"/>
            <a:ext cx="109268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Powell CA, Modi S, Iwata H,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etal</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Pooled analysis of drug related interstitial lung disease and/or pneumonitis in nine trastuzumab </a:t>
            </a:r>
            <a:r>
              <a:rPr kumimoji="0" lang="en-US" sz="1200" b="0" i="0" u="none" strike="noStrike" kern="1200" cap="none" spc="0" normalizeH="0" baseline="0" noProof="0" dirty="0" err="1">
                <a:ln>
                  <a:noFill/>
                </a:ln>
                <a:solidFill>
                  <a:prstClr val="black"/>
                </a:solidFill>
                <a:effectLst/>
                <a:uLnTx/>
                <a:uFillTx/>
                <a:latin typeface="Aptos" panose="02110004020202020204"/>
                <a:ea typeface="+mn-ea"/>
                <a:cs typeface="+mn-cs"/>
              </a:rPr>
              <a:t>deruxtecan</a:t>
            </a: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 monotherapy studies. ESMO Open7:100554,2022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150751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a:extLst>
              <a:ext uri="{FF2B5EF4-FFF2-40B4-BE49-F238E27FC236}">
                <a16:creationId xmlns:a16="http://schemas.microsoft.com/office/drawing/2014/main" id="{7702FA82-1BBD-9A4D-9645-9913B237AC4B}"/>
              </a:ext>
            </a:extLst>
          </p:cNvPr>
          <p:cNvSpPr>
            <a:spLocks noGrp="1"/>
          </p:cNvSpPr>
          <p:nvPr>
            <p:ph type="ctrTitle" idx="4294967295"/>
          </p:nvPr>
        </p:nvSpPr>
        <p:spPr>
          <a:xfrm>
            <a:off x="385644" y="265095"/>
            <a:ext cx="10828455" cy="576262"/>
          </a:xfrm>
          <a:prstGeom prst="rect">
            <a:avLst/>
          </a:prstGeom>
        </p:spPr>
        <p:txBody>
          <a:bodyPr>
            <a:normAutofit fontScale="90000"/>
          </a:bodyPr>
          <a:lstStyle/>
          <a:p>
            <a:r>
              <a:rPr lang="en-US" dirty="0"/>
              <a:t>Time to first ILD event</a:t>
            </a:r>
          </a:p>
        </p:txBody>
      </p:sp>
      <p:sp>
        <p:nvSpPr>
          <p:cNvPr id="2" name="Subtitle 1">
            <a:extLst>
              <a:ext uri="{FF2B5EF4-FFF2-40B4-BE49-F238E27FC236}">
                <a16:creationId xmlns:a16="http://schemas.microsoft.com/office/drawing/2014/main" id="{3986E2D8-F81E-4C73-B88F-1F6C8E4A6691}"/>
              </a:ext>
            </a:extLst>
          </p:cNvPr>
          <p:cNvSpPr>
            <a:spLocks noGrp="1"/>
          </p:cNvSpPr>
          <p:nvPr>
            <p:ph type="subTitle" idx="4294967295"/>
          </p:nvPr>
        </p:nvSpPr>
        <p:spPr>
          <a:xfrm>
            <a:off x="385590" y="1171557"/>
            <a:ext cx="11119539" cy="600075"/>
          </a:xfrm>
          <a:prstGeom prst="rect">
            <a:avLst/>
          </a:prstGeom>
        </p:spPr>
        <p:txBody>
          <a:bodyPr>
            <a:normAutofit lnSpcReduction="10000"/>
          </a:bodyPr>
          <a:lstStyle/>
          <a:p>
            <a:pPr defTabSz="1219139">
              <a:spcBef>
                <a:spcPts val="0"/>
              </a:spcBef>
              <a:spcAft>
                <a:spcPts val="0"/>
              </a:spcAft>
              <a:defRPr/>
            </a:pPr>
            <a:r>
              <a:rPr lang="en-US" sz="1867" dirty="0">
                <a:cs typeface="+mn-cs"/>
              </a:rPr>
              <a:t>The risk of all-grade ILD decreased after 12 months, as the cumulative probability of adjudicated drug-related ILD began to plateau at this point. </a:t>
            </a:r>
          </a:p>
        </p:txBody>
      </p:sp>
      <p:pic>
        <p:nvPicPr>
          <p:cNvPr id="4" name="Picture 3">
            <a:extLst>
              <a:ext uri="{FF2B5EF4-FFF2-40B4-BE49-F238E27FC236}">
                <a16:creationId xmlns:a16="http://schemas.microsoft.com/office/drawing/2014/main" id="{8A4B7A4D-9833-C073-E96F-0DA306DEDFA4}"/>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1734167" y="2342392"/>
            <a:ext cx="8723666" cy="3976464"/>
          </a:xfrm>
          <a:prstGeom prst="rect">
            <a:avLst/>
          </a:prstGeom>
        </p:spPr>
      </p:pic>
      <p:sp>
        <p:nvSpPr>
          <p:cNvPr id="109" name="TextBox 108">
            <a:extLst>
              <a:ext uri="{FF2B5EF4-FFF2-40B4-BE49-F238E27FC236}">
                <a16:creationId xmlns:a16="http://schemas.microsoft.com/office/drawing/2014/main" id="{7F44341F-A861-4C7A-90FF-1D14659DFA1C}"/>
              </a:ext>
            </a:extLst>
          </p:cNvPr>
          <p:cNvSpPr txBox="1"/>
          <p:nvPr/>
        </p:nvSpPr>
        <p:spPr>
          <a:xfrm>
            <a:off x="3855836" y="1942602"/>
            <a:ext cx="6020608" cy="584775"/>
          </a:xfrm>
          <a:prstGeom prst="rect">
            <a:avLst/>
          </a:prstGeom>
          <a:noFill/>
        </p:spPr>
        <p:txBody>
          <a:bodyPr wrap="square">
            <a:spAutoFit/>
          </a:bodyPr>
          <a:lstStyle/>
          <a:p>
            <a:pPr marL="0" marR="0" lvl="0" indent="0" algn="l" defTabSz="609585" rtl="0" eaLnBrk="0" fontAlgn="base" latinLnBrk="0" hangingPunct="0">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9C6575"/>
                </a:solidFill>
                <a:effectLst/>
                <a:uLnTx/>
                <a:uFillTx/>
                <a:latin typeface="Arial Narrow"/>
                <a:ea typeface="MS PGothic" panose="020B0600070205080204" pitchFamily="34" charset="-128"/>
                <a:cs typeface="+mn-cs"/>
              </a:rPr>
              <a:t>Most ILD events (87%) occurred in the first 12 months of treatment</a:t>
            </a:r>
          </a:p>
          <a:p>
            <a:pPr marL="0" marR="0" lvl="0" indent="0" algn="l" defTabSz="609585" rtl="0" eaLnBrk="0" fontAlgn="base" latinLnBrk="0" hangingPunct="0">
              <a:lnSpc>
                <a:spcPct val="100000"/>
              </a:lnSpc>
              <a:spcBef>
                <a:spcPct val="0"/>
              </a:spcBef>
              <a:spcAft>
                <a:spcPts val="800"/>
              </a:spcAft>
              <a:buClrTx/>
              <a:buSzTx/>
              <a:buFontTx/>
              <a:buNone/>
              <a:tabLst/>
              <a:defRPr/>
            </a:pPr>
            <a:endParaRPr kumimoji="0" lang="en-US" sz="1600" b="1" i="0" u="none" strike="noStrike" kern="1200" cap="none" spc="0" normalizeH="0" baseline="0" noProof="0" dirty="0">
              <a:ln>
                <a:noFill/>
              </a:ln>
              <a:solidFill>
                <a:srgbClr val="35A45E"/>
              </a:solidFill>
              <a:effectLst/>
              <a:uLnTx/>
              <a:uFillTx/>
              <a:latin typeface="Arial Narrow"/>
              <a:ea typeface="MS PGothic" panose="020B0600070205080204" pitchFamily="34" charset="-128"/>
              <a:cs typeface="+mn-cs"/>
            </a:endParaRPr>
          </a:p>
        </p:txBody>
      </p:sp>
      <p:sp>
        <p:nvSpPr>
          <p:cNvPr id="5" name="TextBox 4">
            <a:extLst>
              <a:ext uri="{FF2B5EF4-FFF2-40B4-BE49-F238E27FC236}">
                <a16:creationId xmlns:a16="http://schemas.microsoft.com/office/drawing/2014/main" id="{6486FEF1-A192-A959-C359-EAC290A01481}"/>
              </a:ext>
            </a:extLst>
          </p:cNvPr>
          <p:cNvSpPr txBox="1"/>
          <p:nvPr/>
        </p:nvSpPr>
        <p:spPr>
          <a:xfrm>
            <a:off x="310654" y="6423628"/>
            <a:ext cx="11119539"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600" b="0" i="0" u="none" strike="noStrike" kern="1200" cap="none" spc="0" normalizeH="0" baseline="0" noProof="0" dirty="0">
                <a:ln>
                  <a:noFill/>
                </a:ln>
                <a:solidFill>
                  <a:srgbClr val="35A45E"/>
                </a:solidFill>
                <a:effectLst/>
                <a:uLnTx/>
                <a:uFillTx/>
                <a:latin typeface="Aptos Display" panose="02110004020202020204"/>
                <a:ea typeface="+mn-ea"/>
                <a:cs typeface="+mn-cs"/>
              </a:rPr>
              <a:t>Powell CA, et al. </a:t>
            </a:r>
            <a:r>
              <a:rPr kumimoji="0" lang="en-US" sz="1600" b="0" i="0" u="none" strike="noStrike" kern="1200" cap="none" spc="0" normalizeH="0" baseline="0" noProof="0" dirty="0">
                <a:ln>
                  <a:noFill/>
                </a:ln>
                <a:solidFill>
                  <a:srgbClr val="35A45E"/>
                </a:solidFill>
                <a:effectLst/>
                <a:uLnTx/>
                <a:uFillTx/>
                <a:latin typeface="Aptos Display" panose="02110004020202020204"/>
                <a:ea typeface="+mn-ea"/>
                <a:cs typeface="+mn-cs"/>
              </a:rPr>
              <a:t>ESMO Open 2022; 7:4</a:t>
            </a:r>
            <a:r>
              <a:rPr kumimoji="0" lang="en-US" sz="1600" b="0" i="0" u="none" strike="noStrike" kern="1200" cap="none" spc="0" normalizeH="0" baseline="0" noProof="0" dirty="0">
                <a:ln>
                  <a:noFill/>
                </a:ln>
                <a:solidFill>
                  <a:srgbClr val="35A45E"/>
                </a:solidFill>
                <a:effectLst/>
                <a:uLnTx/>
                <a:uFillTx/>
                <a:latin typeface="BlinkMacSystemFont"/>
                <a:ea typeface="+mn-ea"/>
                <a:cs typeface="+mn-cs"/>
              </a:rPr>
              <a:t>.</a:t>
            </a:r>
            <a:endParaRPr kumimoji="0" lang="en-US" sz="1600" b="0" i="0" u="none" strike="noStrike" kern="1200" cap="none" spc="7" normalizeH="0" baseline="0" noProof="0" dirty="0">
              <a:ln>
                <a:noFill/>
              </a:ln>
              <a:solidFill>
                <a:srgbClr val="35A45E"/>
              </a:solidFill>
              <a:effectLst/>
              <a:uLnTx/>
              <a:uFillTx/>
              <a:latin typeface="Aptos Display" panose="02110004020202020204"/>
              <a:ea typeface="+mn-ea"/>
              <a:cs typeface="Arial"/>
            </a:endParaRPr>
          </a:p>
        </p:txBody>
      </p:sp>
    </p:spTree>
    <p:extLst>
      <p:ext uri="{BB962C8B-B14F-4D97-AF65-F5344CB8AC3E}">
        <p14:creationId xmlns:p14="http://schemas.microsoft.com/office/powerpoint/2010/main" val="241601687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28BCECAB-5209-FF41-6DD7-188A79D17CAA}"/>
              </a:ext>
            </a:extLst>
          </p:cNvPr>
          <p:cNvPicPr>
            <a:picLocks noChangeAspect="1"/>
          </p:cNvPicPr>
          <p:nvPr/>
        </p:nvPicPr>
        <p:blipFill>
          <a:blip r:embed="rId3"/>
          <a:srcRect t="7122"/>
          <a:stretch>
            <a:fillRect/>
          </a:stretch>
        </p:blipFill>
        <p:spPr>
          <a:xfrm>
            <a:off x="3408218" y="989038"/>
            <a:ext cx="4681682" cy="5096059"/>
          </a:xfrm>
          <a:prstGeom prst="rect">
            <a:avLst/>
          </a:prstGeom>
        </p:spPr>
      </p:pic>
      <p:sp>
        <p:nvSpPr>
          <p:cNvPr id="5" name="Rectangle 1">
            <a:extLst>
              <a:ext uri="{FF2B5EF4-FFF2-40B4-BE49-F238E27FC236}">
                <a16:creationId xmlns:a16="http://schemas.microsoft.com/office/drawing/2014/main" id="{9204CA33-41CD-CE27-23A1-DF33E5EC070A}"/>
              </a:ext>
            </a:extLst>
          </p:cNvPr>
          <p:cNvSpPr txBox="1">
            <a:spLocks noChangeArrowheads="1"/>
          </p:cNvSpPr>
          <p:nvPr/>
        </p:nvSpPr>
        <p:spPr bwMode="auto">
          <a:xfrm>
            <a:off x="360405" y="6235935"/>
            <a:ext cx="11448478"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ctr" anchorCtr="0" compatLnSpc="1">
            <a:prstTxWarp prst="textNoShape">
              <a:avLst/>
            </a:prstTxWarp>
            <a:spAutoFit/>
          </a:bodyPr>
          <a:lstStyle>
            <a:lvl1pPr marL="0" indent="0" algn="l" defTabSz="914400" rtl="0" eaLnBrk="1" latinLnBrk="0" hangingPunct="1">
              <a:lnSpc>
                <a:spcPct val="90000"/>
              </a:lnSpc>
              <a:spcBef>
                <a:spcPts val="0"/>
              </a:spcBef>
              <a:buFont typeface="Arial" panose="020B0604020202020204" pitchFamily="34" charset="0"/>
              <a:buNone/>
              <a:defRPr sz="1067" b="1" kern="1200">
                <a:solidFill>
                  <a:schemeClr val="bg1"/>
                </a:solidFill>
                <a:latin typeface="+mn-lt"/>
                <a:ea typeface="+mn-ea"/>
                <a:cs typeface="+mn-cs"/>
              </a:defRPr>
            </a:lvl1pPr>
            <a:lvl2pPr marL="380974"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2pPr>
            <a:lvl3pPr marL="761948"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3pPr>
            <a:lvl4pPr marL="1142922"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4pPr>
            <a:lvl5pPr marL="1523898"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212121"/>
                </a:solidFill>
                <a:effectLst/>
                <a:uLnTx/>
                <a:uFillTx/>
                <a:latin typeface="BlinkMacSystemFont"/>
                <a:ea typeface="+mn-ea"/>
                <a:cs typeface="+mn-cs"/>
              </a:rPr>
              <a:t>Park YH, Cortes J, Modi S, Hurvitz SA, Bianchini G, Iwata H, Shitara K, Siena S, Goto Y, Ku GY, Powell CA, Swain SM, Arunachalam M, Janek M, Cheng Y, Chu C, Verma P, </a:t>
            </a:r>
            <a:r>
              <a:rPr kumimoji="0" lang="en-US" altLang="en-US" sz="1200" b="0" i="0" u="none" strike="noStrike" kern="1200" cap="none" spc="0" normalizeH="0" baseline="0" noProof="0" dirty="0" err="1">
                <a:ln>
                  <a:noFill/>
                </a:ln>
                <a:solidFill>
                  <a:srgbClr val="212121"/>
                </a:solidFill>
                <a:effectLst/>
                <a:uLnTx/>
                <a:uFillTx/>
                <a:latin typeface="BlinkMacSystemFont"/>
                <a:ea typeface="+mn-ea"/>
                <a:cs typeface="+mn-cs"/>
              </a:rPr>
              <a:t>Kuptsova</a:t>
            </a:r>
            <a:r>
              <a:rPr kumimoji="0" lang="en-US" altLang="en-US" sz="1200" b="0" i="0" u="none" strike="noStrike" kern="1200" cap="none" spc="0" normalizeH="0" baseline="0" noProof="0" dirty="0">
                <a:ln>
                  <a:noFill/>
                </a:ln>
                <a:solidFill>
                  <a:srgbClr val="212121"/>
                </a:solidFill>
                <a:effectLst/>
                <a:uLnTx/>
                <a:uFillTx/>
                <a:latin typeface="BlinkMacSystemFont"/>
                <a:ea typeface="+mn-ea"/>
                <a:cs typeface="+mn-cs"/>
              </a:rPr>
              <a:t>-Clarkson N, Mathias E, Goodman E, Rugo HS. Characterization of the safety profile of trastuzumab deruxtecan by dose: a pooled analysis across DESTINY studies. Oncologist. 2025 Dec 27;31(1):oyaf396. </a:t>
            </a:r>
            <a:r>
              <a:rPr kumimoji="0" lang="en-US" altLang="en-US" sz="1200" b="0" i="0" u="none" strike="noStrike" kern="1200" cap="none" spc="0" normalizeH="0" baseline="0" noProof="0" dirty="0" err="1">
                <a:ln>
                  <a:noFill/>
                </a:ln>
                <a:solidFill>
                  <a:srgbClr val="212121"/>
                </a:solidFill>
                <a:effectLst/>
                <a:uLnTx/>
                <a:uFillTx/>
                <a:latin typeface="BlinkMacSystemFont"/>
                <a:ea typeface="+mn-ea"/>
                <a:cs typeface="+mn-cs"/>
              </a:rPr>
              <a:t>doi</a:t>
            </a:r>
            <a:r>
              <a:rPr kumimoji="0" lang="en-US" altLang="en-US" sz="1200" b="0" i="0" u="none" strike="noStrike" kern="1200" cap="none" spc="0" normalizeH="0" baseline="0" noProof="0" dirty="0">
                <a:ln>
                  <a:noFill/>
                </a:ln>
                <a:solidFill>
                  <a:srgbClr val="212121"/>
                </a:solidFill>
                <a:effectLst/>
                <a:uLnTx/>
                <a:uFillTx/>
                <a:latin typeface="BlinkMacSystemFont"/>
                <a:ea typeface="+mn-ea"/>
                <a:cs typeface="+mn-cs"/>
              </a:rPr>
              <a:t>: 10.1093/</a:t>
            </a:r>
            <a:r>
              <a:rPr kumimoji="0" lang="en-US" altLang="en-US" sz="1200" b="0" i="0" u="none" strike="noStrike" kern="1200" cap="none" spc="0" normalizeH="0" baseline="0" noProof="0" dirty="0" err="1">
                <a:ln>
                  <a:noFill/>
                </a:ln>
                <a:solidFill>
                  <a:srgbClr val="212121"/>
                </a:solidFill>
                <a:effectLst/>
                <a:uLnTx/>
                <a:uFillTx/>
                <a:latin typeface="BlinkMacSystemFont"/>
                <a:ea typeface="+mn-ea"/>
                <a:cs typeface="+mn-cs"/>
              </a:rPr>
              <a:t>oncolo</a:t>
            </a:r>
            <a:r>
              <a:rPr kumimoji="0" lang="en-US" altLang="en-US" sz="1200" b="0" i="0" u="none" strike="noStrike" kern="1200" cap="none" spc="0" normalizeH="0" baseline="0" noProof="0" dirty="0">
                <a:ln>
                  <a:noFill/>
                </a:ln>
                <a:solidFill>
                  <a:srgbClr val="212121"/>
                </a:solidFill>
                <a:effectLst/>
                <a:uLnTx/>
                <a:uFillTx/>
                <a:latin typeface="BlinkMacSystemFont"/>
                <a:ea typeface="+mn-ea"/>
                <a:cs typeface="+mn-cs"/>
              </a:rPr>
              <a:t>/oyaf396. PMID: 41330717; PMCID: PMC12743619.</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6" name="Title 1">
            <a:extLst>
              <a:ext uri="{FF2B5EF4-FFF2-40B4-BE49-F238E27FC236}">
                <a16:creationId xmlns:a16="http://schemas.microsoft.com/office/drawing/2014/main" id="{5E3313A2-B995-418E-9712-C906F0A16D0A}"/>
              </a:ext>
            </a:extLst>
          </p:cNvPr>
          <p:cNvSpPr txBox="1">
            <a:spLocks/>
          </p:cNvSpPr>
          <p:nvPr/>
        </p:nvSpPr>
        <p:spPr>
          <a:xfrm>
            <a:off x="0" y="150838"/>
            <a:ext cx="12209321" cy="83820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Aptos Display" panose="02110004020202020204"/>
                <a:ea typeface="+mj-ea"/>
                <a:cs typeface="+mj-cs"/>
              </a:rPr>
              <a:t>Adjudicated Drug Related in a Pooled Analysis </a:t>
            </a:r>
          </a:p>
        </p:txBody>
      </p:sp>
    </p:spTree>
    <p:extLst>
      <p:ext uri="{BB962C8B-B14F-4D97-AF65-F5344CB8AC3E}">
        <p14:creationId xmlns:p14="http://schemas.microsoft.com/office/powerpoint/2010/main" val="422405173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A4AECB-DD35-2D4D-9F99-3ABF6FFEACA5}"/>
              </a:ext>
            </a:extLst>
          </p:cNvPr>
          <p:cNvSpPr>
            <a:spLocks noGrp="1"/>
          </p:cNvSpPr>
          <p:nvPr>
            <p:ph type="title"/>
          </p:nvPr>
        </p:nvSpPr>
        <p:spPr/>
        <p:txBody>
          <a:bodyPr>
            <a:normAutofit/>
          </a:bodyPr>
          <a:lstStyle/>
          <a:p>
            <a:r>
              <a:rPr lang="en-US" sz="4400" dirty="0">
                <a:solidFill>
                  <a:schemeClr val="tx1"/>
                </a:solidFill>
              </a:rPr>
              <a:t>Pneumonitis/</a:t>
            </a:r>
            <a:r>
              <a:rPr lang="en-US" sz="4400" spc="-13" dirty="0">
                <a:solidFill>
                  <a:schemeClr val="tx1"/>
                </a:solidFill>
              </a:rPr>
              <a:t>ILD – Who’s Highest Risk of Trouble?</a:t>
            </a:r>
            <a:endParaRPr lang="en-US" sz="4400" dirty="0">
              <a:solidFill>
                <a:schemeClr val="tx1"/>
              </a:solidFill>
            </a:endParaRPr>
          </a:p>
        </p:txBody>
      </p:sp>
      <p:pic>
        <p:nvPicPr>
          <p:cNvPr id="5" name="Picture 4">
            <a:extLst>
              <a:ext uri="{FF2B5EF4-FFF2-40B4-BE49-F238E27FC236}">
                <a16:creationId xmlns:a16="http://schemas.microsoft.com/office/drawing/2014/main" id="{508DFCC1-6027-2347-8B15-0B0505ACA7F4}"/>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4766694" y="1149535"/>
            <a:ext cx="7303386" cy="4868924"/>
          </a:xfrm>
          <a:prstGeom prst="rect">
            <a:avLst/>
          </a:prstGeom>
        </p:spPr>
      </p:pic>
      <p:sp>
        <p:nvSpPr>
          <p:cNvPr id="6" name="TextBox 5">
            <a:extLst>
              <a:ext uri="{FF2B5EF4-FFF2-40B4-BE49-F238E27FC236}">
                <a16:creationId xmlns:a16="http://schemas.microsoft.com/office/drawing/2014/main" id="{B0065A6A-1367-9A45-AECD-A6904A0DAB5D}"/>
              </a:ext>
            </a:extLst>
          </p:cNvPr>
          <p:cNvSpPr txBox="1"/>
          <p:nvPr/>
        </p:nvSpPr>
        <p:spPr>
          <a:xfrm>
            <a:off x="382927" y="1126914"/>
            <a:ext cx="4204313" cy="4299510"/>
          </a:xfrm>
          <a:prstGeom prst="rect">
            <a:avLst/>
          </a:prstGeom>
          <a:noFill/>
        </p:spPr>
        <p:txBody>
          <a:bodyPr wrap="square" rtlCol="0">
            <a:spAutoFit/>
          </a:bodyPr>
          <a:lstStyle/>
          <a:p>
            <a:pPr marL="304815" marR="0" lvl="0"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Stepwise Cox regression identified several baseline factors potentially associated with increased risk of adjudicated drug-related ILD/pneumonitis: </a:t>
            </a:r>
          </a:p>
          <a:p>
            <a:pPr marL="729296"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age &lt;65 years</a:t>
            </a:r>
          </a:p>
          <a:p>
            <a:pPr marL="729296"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enrollment in Japan</a:t>
            </a:r>
          </a:p>
          <a:p>
            <a:pPr marL="729296"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T-</a:t>
            </a:r>
            <a:r>
              <a:rPr kumimoji="0" lang="en-US" sz="1867"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 dose &gt;6.4 mg/kg</a:t>
            </a:r>
          </a:p>
          <a:p>
            <a:pPr marL="729296"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oxygen saturation &lt;95%</a:t>
            </a:r>
          </a:p>
          <a:p>
            <a:pPr marL="729296"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 moderate/severe renal impairment</a:t>
            </a:r>
          </a:p>
          <a:p>
            <a:pPr marL="729296"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presence of lung comorbidities</a:t>
            </a:r>
          </a:p>
          <a:p>
            <a:pPr marL="729296" marR="0" lvl="1" indent="-30481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67" b="0" i="0" u="none" strike="noStrike" kern="1200" cap="none" spc="0" normalizeH="0" baseline="0" noProof="0" dirty="0">
                <a:ln>
                  <a:noFill/>
                </a:ln>
                <a:solidFill>
                  <a:prstClr val="black"/>
                </a:solidFill>
                <a:effectLst/>
                <a:uLnTx/>
                <a:uFillTx/>
                <a:latin typeface="Aptos" panose="02110004020202020204"/>
                <a:ea typeface="+mn-ea"/>
                <a:cs typeface="+mn-cs"/>
              </a:rPr>
              <a:t>time since initial diagnosis &gt;4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9C80489F-515C-724D-B101-ABB0168EC5EB}"/>
              </a:ext>
            </a:extLst>
          </p:cNvPr>
          <p:cNvSpPr txBox="1"/>
          <p:nvPr/>
        </p:nvSpPr>
        <p:spPr>
          <a:xfrm>
            <a:off x="223228" y="6211669"/>
            <a:ext cx="1092683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Powell CA, Modi S, Iwata H, et al: Pooled analysis of drug related interstitial lung disease and/or pneumonitis in nine trastuzumab deruxtecan monotherapy studies. ESMO Open7:100554,2022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0B300DA8-3441-4611-6125-AE566EFA8569}"/>
              </a:ext>
            </a:extLst>
          </p:cNvPr>
          <p:cNvSpPr/>
          <p:nvPr/>
        </p:nvSpPr>
        <p:spPr>
          <a:xfrm>
            <a:off x="4766694" y="1632857"/>
            <a:ext cx="7191758" cy="5403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2A2986F0-786A-CE64-FECE-8E3CA1AB4713}"/>
              </a:ext>
            </a:extLst>
          </p:cNvPr>
          <p:cNvSpPr/>
          <p:nvPr/>
        </p:nvSpPr>
        <p:spPr>
          <a:xfrm>
            <a:off x="4766694" y="2656507"/>
            <a:ext cx="7191758" cy="5403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BD8F3DC2-A083-C24A-14FF-CB531C80E312}"/>
              </a:ext>
            </a:extLst>
          </p:cNvPr>
          <p:cNvSpPr/>
          <p:nvPr/>
        </p:nvSpPr>
        <p:spPr>
          <a:xfrm>
            <a:off x="4766694" y="3203806"/>
            <a:ext cx="7191758" cy="778274"/>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3" name="Rectangle 12">
            <a:extLst>
              <a:ext uri="{FF2B5EF4-FFF2-40B4-BE49-F238E27FC236}">
                <a16:creationId xmlns:a16="http://schemas.microsoft.com/office/drawing/2014/main" id="{E110817A-02A1-4F52-7786-62DF6BC3D3DF}"/>
              </a:ext>
            </a:extLst>
          </p:cNvPr>
          <p:cNvSpPr/>
          <p:nvPr/>
        </p:nvSpPr>
        <p:spPr>
          <a:xfrm>
            <a:off x="4822508" y="5225143"/>
            <a:ext cx="7191758" cy="5403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4DFA913C-E2E3-5733-7E3C-A5823E42E28D}"/>
              </a:ext>
            </a:extLst>
          </p:cNvPr>
          <p:cNvSpPr/>
          <p:nvPr/>
        </p:nvSpPr>
        <p:spPr>
          <a:xfrm>
            <a:off x="4766694" y="3982080"/>
            <a:ext cx="7191758" cy="54032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19993290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1759111-A24A-A8C0-C7A5-BFA2FE5E11F6}"/>
              </a:ext>
            </a:extLst>
          </p:cNvPr>
          <p:cNvSpPr>
            <a:spLocks noGrp="1"/>
          </p:cNvSpPr>
          <p:nvPr>
            <p:ph type="body" sz="quarter" idx="10"/>
          </p:nvPr>
        </p:nvSpPr>
        <p:spPr/>
        <p:txBody>
          <a:bodyPr/>
          <a:lstStyle/>
          <a:p>
            <a:r>
              <a:rPr lang="en-US" dirty="0">
                <a:solidFill>
                  <a:schemeClr val="tx1"/>
                </a:solidFill>
              </a:rPr>
              <a:t>*prior to Trastuzumab deruxtecan</a:t>
            </a:r>
          </a:p>
          <a:p>
            <a:endParaRPr lang="en-US" dirty="0"/>
          </a:p>
        </p:txBody>
      </p:sp>
      <p:graphicFrame>
        <p:nvGraphicFramePr>
          <p:cNvPr id="6" name="Table 5">
            <a:extLst>
              <a:ext uri="{FF2B5EF4-FFF2-40B4-BE49-F238E27FC236}">
                <a16:creationId xmlns:a16="http://schemas.microsoft.com/office/drawing/2014/main" id="{51840A13-9921-1548-EA09-F380CEE394B3}"/>
              </a:ext>
            </a:extLst>
          </p:cNvPr>
          <p:cNvGraphicFramePr>
            <a:graphicFrameLocks noGrp="1"/>
          </p:cNvGraphicFramePr>
          <p:nvPr/>
        </p:nvGraphicFramePr>
        <p:xfrm>
          <a:off x="3033949" y="298899"/>
          <a:ext cx="8882433" cy="5426982"/>
        </p:xfrm>
        <a:graphic>
          <a:graphicData uri="http://schemas.openxmlformats.org/drawingml/2006/table">
            <a:tbl>
              <a:tblPr firstRow="1" bandRow="1">
                <a:tableStyleId>{5C22544A-7EE6-4342-B048-85BDC9FD1C3A}</a:tableStyleId>
              </a:tblPr>
              <a:tblGrid>
                <a:gridCol w="2960811">
                  <a:extLst>
                    <a:ext uri="{9D8B030D-6E8A-4147-A177-3AD203B41FA5}">
                      <a16:colId xmlns:a16="http://schemas.microsoft.com/office/drawing/2014/main" val="2994280782"/>
                    </a:ext>
                  </a:extLst>
                </a:gridCol>
                <a:gridCol w="2960811">
                  <a:extLst>
                    <a:ext uri="{9D8B030D-6E8A-4147-A177-3AD203B41FA5}">
                      <a16:colId xmlns:a16="http://schemas.microsoft.com/office/drawing/2014/main" val="1580591807"/>
                    </a:ext>
                  </a:extLst>
                </a:gridCol>
                <a:gridCol w="2960811">
                  <a:extLst>
                    <a:ext uri="{9D8B030D-6E8A-4147-A177-3AD203B41FA5}">
                      <a16:colId xmlns:a16="http://schemas.microsoft.com/office/drawing/2014/main" val="3211154451"/>
                    </a:ext>
                  </a:extLst>
                </a:gridCol>
              </a:tblGrid>
              <a:tr h="400038">
                <a:tc>
                  <a:txBody>
                    <a:bodyPr/>
                    <a:lstStyle/>
                    <a:p>
                      <a:pPr algn="l" fontAlgn="t">
                        <a:buNone/>
                      </a:pPr>
                      <a:r>
                        <a:rPr lang="en-US">
                          <a:effectLst/>
                        </a:rPr>
                        <a:t>Variable (</a:t>
                      </a:r>
                      <a:r>
                        <a:rPr lang="en-US" i="1">
                          <a:effectLst/>
                        </a:rPr>
                        <a:t>N</a:t>
                      </a:r>
                      <a:r>
                        <a:rPr lang="en-US">
                          <a:effectLst/>
                        </a:rPr>
                        <a:t> = 203)</a:t>
                      </a:r>
                    </a:p>
                  </a:txBody>
                  <a:tcPr marL="35712" marR="35712" marT="35712" marB="35712"/>
                </a:tc>
                <a:tc>
                  <a:txBody>
                    <a:bodyPr/>
                    <a:lstStyle/>
                    <a:p>
                      <a:pPr algn="l" fontAlgn="t">
                        <a:buNone/>
                      </a:pPr>
                      <a:r>
                        <a:rPr lang="en-US">
                          <a:effectLst/>
                        </a:rPr>
                        <a:t>Univariable HR (95% CI)</a:t>
                      </a:r>
                    </a:p>
                  </a:txBody>
                  <a:tcPr marL="35712" marR="35712" marT="35712" marB="35712"/>
                </a:tc>
                <a:tc>
                  <a:txBody>
                    <a:bodyPr/>
                    <a:lstStyle/>
                    <a:p>
                      <a:pPr algn="l" fontAlgn="t">
                        <a:buNone/>
                      </a:pPr>
                      <a:r>
                        <a:rPr lang="en-US" i="1">
                          <a:effectLst/>
                        </a:rPr>
                        <a:t>p</a:t>
                      </a:r>
                      <a:r>
                        <a:rPr lang="en-US">
                          <a:effectLst/>
                        </a:rPr>
                        <a:t>-value</a:t>
                      </a:r>
                    </a:p>
                  </a:txBody>
                  <a:tcPr marL="35712" marR="35712" marT="35712" marB="35712"/>
                </a:tc>
                <a:extLst>
                  <a:ext uri="{0D108BD9-81ED-4DB2-BD59-A6C34878D82A}">
                    <a16:rowId xmlns:a16="http://schemas.microsoft.com/office/drawing/2014/main" val="2929680066"/>
                  </a:ext>
                </a:extLst>
              </a:tr>
              <a:tr h="400038">
                <a:tc>
                  <a:txBody>
                    <a:bodyPr/>
                    <a:lstStyle/>
                    <a:p>
                      <a:pPr algn="l" fontAlgn="t">
                        <a:buNone/>
                      </a:pPr>
                      <a:r>
                        <a:rPr lang="en-US">
                          <a:effectLst/>
                        </a:rPr>
                        <a:t>Age</a:t>
                      </a:r>
                    </a:p>
                  </a:txBody>
                  <a:tcPr marL="35712" marR="35712" marT="35712" marB="35712"/>
                </a:tc>
                <a:tc>
                  <a:txBody>
                    <a:bodyPr/>
                    <a:lstStyle/>
                    <a:p>
                      <a:pPr algn="l" fontAlgn="t">
                        <a:buNone/>
                      </a:pPr>
                      <a:r>
                        <a:rPr lang="en-US">
                          <a:effectLst/>
                        </a:rPr>
                        <a:t>1.02 (0.99–1.06)</a:t>
                      </a:r>
                    </a:p>
                  </a:txBody>
                  <a:tcPr marL="35712" marR="35712" marT="35712" marB="35712"/>
                </a:tc>
                <a:tc>
                  <a:txBody>
                    <a:bodyPr/>
                    <a:lstStyle/>
                    <a:p>
                      <a:pPr algn="ctr" fontAlgn="t">
                        <a:buNone/>
                      </a:pPr>
                      <a:r>
                        <a:rPr lang="en-US">
                          <a:effectLst/>
                        </a:rPr>
                        <a:t>0.216</a:t>
                      </a:r>
                    </a:p>
                  </a:txBody>
                  <a:tcPr marL="35712" marR="35712" marT="35712" marB="35712"/>
                </a:tc>
                <a:extLst>
                  <a:ext uri="{0D108BD9-81ED-4DB2-BD59-A6C34878D82A}">
                    <a16:rowId xmlns:a16="http://schemas.microsoft.com/office/drawing/2014/main" val="80130804"/>
                  </a:ext>
                </a:extLst>
              </a:tr>
              <a:tr h="400038">
                <a:tc>
                  <a:txBody>
                    <a:bodyPr/>
                    <a:lstStyle/>
                    <a:p>
                      <a:pPr algn="l" fontAlgn="t">
                        <a:buNone/>
                      </a:pPr>
                      <a:r>
                        <a:rPr lang="en-US">
                          <a:effectLst/>
                        </a:rPr>
                        <a:t>Asian ethnicity</a:t>
                      </a:r>
                    </a:p>
                  </a:txBody>
                  <a:tcPr marL="35712" marR="35712" marT="35712" marB="35712"/>
                </a:tc>
                <a:tc>
                  <a:txBody>
                    <a:bodyPr/>
                    <a:lstStyle/>
                    <a:p>
                      <a:pPr algn="l" fontAlgn="t">
                        <a:buNone/>
                      </a:pPr>
                      <a:r>
                        <a:rPr lang="en-US">
                          <a:effectLst/>
                        </a:rPr>
                        <a:t>0.67 (0.09–4.99)</a:t>
                      </a:r>
                    </a:p>
                  </a:txBody>
                  <a:tcPr marL="35712" marR="35712" marT="35712" marB="35712"/>
                </a:tc>
                <a:tc>
                  <a:txBody>
                    <a:bodyPr/>
                    <a:lstStyle/>
                    <a:p>
                      <a:pPr algn="ctr" fontAlgn="t">
                        <a:buNone/>
                      </a:pPr>
                      <a:r>
                        <a:rPr lang="en-US">
                          <a:effectLst/>
                        </a:rPr>
                        <a:t>0.692</a:t>
                      </a:r>
                    </a:p>
                  </a:txBody>
                  <a:tcPr marL="35712" marR="35712" marT="35712" marB="35712"/>
                </a:tc>
                <a:extLst>
                  <a:ext uri="{0D108BD9-81ED-4DB2-BD59-A6C34878D82A}">
                    <a16:rowId xmlns:a16="http://schemas.microsoft.com/office/drawing/2014/main" val="135331906"/>
                  </a:ext>
                </a:extLst>
              </a:tr>
              <a:tr h="668884">
                <a:tc>
                  <a:txBody>
                    <a:bodyPr/>
                    <a:lstStyle/>
                    <a:p>
                      <a:pPr algn="l" fontAlgn="t">
                        <a:buNone/>
                      </a:pPr>
                      <a:r>
                        <a:rPr lang="en-US">
                          <a:effectLst/>
                        </a:rPr>
                        <a:t>People who formerly smoked</a:t>
                      </a:r>
                    </a:p>
                  </a:txBody>
                  <a:tcPr marL="35712" marR="35712" marT="35712" marB="35712"/>
                </a:tc>
                <a:tc>
                  <a:txBody>
                    <a:bodyPr/>
                    <a:lstStyle/>
                    <a:p>
                      <a:pPr algn="l" fontAlgn="t">
                        <a:buNone/>
                      </a:pPr>
                      <a:r>
                        <a:rPr lang="en-US">
                          <a:effectLst/>
                        </a:rPr>
                        <a:t>2.08 (0.82–5.29)</a:t>
                      </a:r>
                    </a:p>
                  </a:txBody>
                  <a:tcPr marL="35712" marR="35712" marT="35712" marB="35712"/>
                </a:tc>
                <a:tc>
                  <a:txBody>
                    <a:bodyPr/>
                    <a:lstStyle/>
                    <a:p>
                      <a:pPr algn="ctr" fontAlgn="t">
                        <a:buNone/>
                      </a:pPr>
                      <a:r>
                        <a:rPr lang="en-US" dirty="0">
                          <a:effectLst/>
                        </a:rPr>
                        <a:t>0.123</a:t>
                      </a:r>
                    </a:p>
                  </a:txBody>
                  <a:tcPr marL="35712" marR="35712" marT="35712" marB="35712"/>
                </a:tc>
                <a:extLst>
                  <a:ext uri="{0D108BD9-81ED-4DB2-BD59-A6C34878D82A}">
                    <a16:rowId xmlns:a16="http://schemas.microsoft.com/office/drawing/2014/main" val="187285898"/>
                  </a:ext>
                </a:extLst>
              </a:tr>
              <a:tr h="400038">
                <a:tc>
                  <a:txBody>
                    <a:bodyPr/>
                    <a:lstStyle/>
                    <a:p>
                      <a:pPr algn="l" fontAlgn="t">
                        <a:buNone/>
                      </a:pPr>
                      <a:r>
                        <a:rPr lang="en-US">
                          <a:effectLst/>
                        </a:rPr>
                        <a:t>Cough*</a:t>
                      </a:r>
                    </a:p>
                  </a:txBody>
                  <a:tcPr marL="35712" marR="35712" marT="35712" marB="35712"/>
                </a:tc>
                <a:tc>
                  <a:txBody>
                    <a:bodyPr/>
                    <a:lstStyle/>
                    <a:p>
                      <a:pPr algn="l" fontAlgn="t">
                        <a:buNone/>
                      </a:pPr>
                      <a:r>
                        <a:rPr lang="en-US">
                          <a:effectLst/>
                        </a:rPr>
                        <a:t>1.79 (0.41–7.74)</a:t>
                      </a:r>
                    </a:p>
                  </a:txBody>
                  <a:tcPr marL="35712" marR="35712" marT="35712" marB="35712"/>
                </a:tc>
                <a:tc>
                  <a:txBody>
                    <a:bodyPr/>
                    <a:lstStyle/>
                    <a:p>
                      <a:pPr algn="ctr" fontAlgn="t">
                        <a:buNone/>
                      </a:pPr>
                      <a:r>
                        <a:rPr lang="en-US">
                          <a:effectLst/>
                        </a:rPr>
                        <a:t>0.438</a:t>
                      </a:r>
                    </a:p>
                  </a:txBody>
                  <a:tcPr marL="35712" marR="35712" marT="35712" marB="35712"/>
                </a:tc>
                <a:extLst>
                  <a:ext uri="{0D108BD9-81ED-4DB2-BD59-A6C34878D82A}">
                    <a16:rowId xmlns:a16="http://schemas.microsoft.com/office/drawing/2014/main" val="4271219776"/>
                  </a:ext>
                </a:extLst>
              </a:tr>
              <a:tr h="400038">
                <a:tc>
                  <a:txBody>
                    <a:bodyPr/>
                    <a:lstStyle/>
                    <a:p>
                      <a:pPr algn="l" fontAlgn="t">
                        <a:buNone/>
                      </a:pPr>
                      <a:r>
                        <a:rPr lang="en-US" dirty="0">
                          <a:effectLst/>
                        </a:rPr>
                        <a:t>Shortness of Breath*</a:t>
                      </a:r>
                    </a:p>
                  </a:txBody>
                  <a:tcPr marL="35712" marR="35712" marT="35712" marB="35712"/>
                </a:tc>
                <a:tc>
                  <a:txBody>
                    <a:bodyPr/>
                    <a:lstStyle/>
                    <a:p>
                      <a:pPr algn="l" fontAlgn="t">
                        <a:buNone/>
                      </a:pPr>
                      <a:r>
                        <a:rPr lang="en-US">
                          <a:effectLst/>
                        </a:rPr>
                        <a:t>3.89 (1.40–10.83)</a:t>
                      </a:r>
                    </a:p>
                  </a:txBody>
                  <a:tcPr marL="35712" marR="35712" marT="35712" marB="35712"/>
                </a:tc>
                <a:tc>
                  <a:txBody>
                    <a:bodyPr/>
                    <a:lstStyle/>
                    <a:p>
                      <a:pPr algn="ctr" fontAlgn="t">
                        <a:buNone/>
                      </a:pPr>
                      <a:r>
                        <a:rPr lang="en-US" dirty="0">
                          <a:effectLst/>
                        </a:rPr>
                        <a:t>0.009</a:t>
                      </a:r>
                    </a:p>
                  </a:txBody>
                  <a:tcPr marL="35712" marR="35712" marT="35712" marB="35712"/>
                </a:tc>
                <a:extLst>
                  <a:ext uri="{0D108BD9-81ED-4DB2-BD59-A6C34878D82A}">
                    <a16:rowId xmlns:a16="http://schemas.microsoft.com/office/drawing/2014/main" val="585959158"/>
                  </a:ext>
                </a:extLst>
              </a:tr>
              <a:tr h="400038">
                <a:tc>
                  <a:txBody>
                    <a:bodyPr/>
                    <a:lstStyle/>
                    <a:p>
                      <a:pPr algn="l" fontAlgn="t">
                        <a:buNone/>
                      </a:pPr>
                      <a:r>
                        <a:rPr lang="en-US">
                          <a:effectLst/>
                        </a:rPr>
                        <a:t>Respiratory Infection*</a:t>
                      </a:r>
                    </a:p>
                  </a:txBody>
                  <a:tcPr marL="35712" marR="35712" marT="35712" marB="35712"/>
                </a:tc>
                <a:tc>
                  <a:txBody>
                    <a:bodyPr/>
                    <a:lstStyle/>
                    <a:p>
                      <a:pPr algn="l" fontAlgn="t">
                        <a:buNone/>
                      </a:pPr>
                      <a:r>
                        <a:rPr lang="en-US">
                          <a:effectLst/>
                        </a:rPr>
                        <a:t>1.51 (0.20–11.34)</a:t>
                      </a:r>
                    </a:p>
                  </a:txBody>
                  <a:tcPr marL="35712" marR="35712" marT="35712" marB="35712"/>
                </a:tc>
                <a:tc>
                  <a:txBody>
                    <a:bodyPr/>
                    <a:lstStyle/>
                    <a:p>
                      <a:pPr algn="ctr" fontAlgn="t">
                        <a:buNone/>
                      </a:pPr>
                      <a:r>
                        <a:rPr lang="en-US">
                          <a:effectLst/>
                        </a:rPr>
                        <a:t>0.686</a:t>
                      </a:r>
                    </a:p>
                  </a:txBody>
                  <a:tcPr marL="35712" marR="35712" marT="35712" marB="35712"/>
                </a:tc>
                <a:extLst>
                  <a:ext uri="{0D108BD9-81ED-4DB2-BD59-A6C34878D82A}">
                    <a16:rowId xmlns:a16="http://schemas.microsoft.com/office/drawing/2014/main" val="2207880732"/>
                  </a:ext>
                </a:extLst>
              </a:tr>
              <a:tr h="400038">
                <a:tc>
                  <a:txBody>
                    <a:bodyPr/>
                    <a:lstStyle/>
                    <a:p>
                      <a:pPr algn="l" fontAlgn="t">
                        <a:buNone/>
                      </a:pPr>
                      <a:r>
                        <a:rPr lang="en-US" dirty="0">
                          <a:effectLst/>
                        </a:rPr>
                        <a:t>History of Lung Disease</a:t>
                      </a:r>
                    </a:p>
                  </a:txBody>
                  <a:tcPr marL="35712" marR="35712" marT="35712" marB="35712"/>
                </a:tc>
                <a:tc>
                  <a:txBody>
                    <a:bodyPr/>
                    <a:lstStyle/>
                    <a:p>
                      <a:pPr algn="l" fontAlgn="t">
                        <a:buNone/>
                      </a:pPr>
                      <a:r>
                        <a:rPr lang="en-US">
                          <a:effectLst/>
                        </a:rPr>
                        <a:t>0.72 (0.17–3.12)</a:t>
                      </a:r>
                    </a:p>
                  </a:txBody>
                  <a:tcPr marL="35712" marR="35712" marT="35712" marB="35712"/>
                </a:tc>
                <a:tc>
                  <a:txBody>
                    <a:bodyPr/>
                    <a:lstStyle/>
                    <a:p>
                      <a:pPr algn="ctr" fontAlgn="t">
                        <a:buNone/>
                      </a:pPr>
                      <a:r>
                        <a:rPr lang="en-US">
                          <a:effectLst/>
                        </a:rPr>
                        <a:t>0.662</a:t>
                      </a:r>
                    </a:p>
                  </a:txBody>
                  <a:tcPr marL="35712" marR="35712" marT="35712" marB="35712"/>
                </a:tc>
                <a:extLst>
                  <a:ext uri="{0D108BD9-81ED-4DB2-BD59-A6C34878D82A}">
                    <a16:rowId xmlns:a16="http://schemas.microsoft.com/office/drawing/2014/main" val="59700827"/>
                  </a:ext>
                </a:extLst>
              </a:tr>
              <a:tr h="668884">
                <a:tc>
                  <a:txBody>
                    <a:bodyPr/>
                    <a:lstStyle/>
                    <a:p>
                      <a:pPr algn="l" fontAlgn="t">
                        <a:buNone/>
                      </a:pPr>
                      <a:r>
                        <a:rPr lang="en-US" dirty="0">
                          <a:effectLst/>
                        </a:rPr>
                        <a:t>History of Autoimmune Disease</a:t>
                      </a:r>
                    </a:p>
                  </a:txBody>
                  <a:tcPr marL="35712" marR="35712" marT="35712" marB="35712"/>
                </a:tc>
                <a:tc>
                  <a:txBody>
                    <a:bodyPr/>
                    <a:lstStyle/>
                    <a:p>
                      <a:pPr algn="l" fontAlgn="t">
                        <a:buNone/>
                      </a:pPr>
                      <a:r>
                        <a:rPr lang="en-US">
                          <a:effectLst/>
                        </a:rPr>
                        <a:t>3.36 (1.32–8.54)</a:t>
                      </a:r>
                    </a:p>
                  </a:txBody>
                  <a:tcPr marL="35712" marR="35712" marT="35712" marB="35712"/>
                </a:tc>
                <a:tc>
                  <a:txBody>
                    <a:bodyPr/>
                    <a:lstStyle/>
                    <a:p>
                      <a:pPr algn="ctr" fontAlgn="t">
                        <a:buNone/>
                      </a:pPr>
                      <a:r>
                        <a:rPr lang="en-US" dirty="0">
                          <a:effectLst/>
                        </a:rPr>
                        <a:t>0.011</a:t>
                      </a:r>
                    </a:p>
                  </a:txBody>
                  <a:tcPr marL="35712" marR="35712" marT="35712" marB="35712"/>
                </a:tc>
                <a:extLst>
                  <a:ext uri="{0D108BD9-81ED-4DB2-BD59-A6C34878D82A}">
                    <a16:rowId xmlns:a16="http://schemas.microsoft.com/office/drawing/2014/main" val="4155623898"/>
                  </a:ext>
                </a:extLst>
              </a:tr>
              <a:tr h="400038">
                <a:tc>
                  <a:txBody>
                    <a:bodyPr/>
                    <a:lstStyle/>
                    <a:p>
                      <a:pPr algn="l" fontAlgn="t">
                        <a:buNone/>
                      </a:pPr>
                      <a:r>
                        <a:rPr lang="en-US" dirty="0">
                          <a:effectLst/>
                        </a:rPr>
                        <a:t>Baseline </a:t>
                      </a:r>
                      <a:r>
                        <a:rPr lang="en-US" dirty="0"/>
                        <a:t>Interstitial Lung Abnormalities </a:t>
                      </a:r>
                      <a:endParaRPr lang="en-US" dirty="0">
                        <a:effectLst/>
                      </a:endParaRPr>
                    </a:p>
                  </a:txBody>
                  <a:tcPr marL="35712" marR="35712" marT="35712" marB="35712"/>
                </a:tc>
                <a:tc>
                  <a:txBody>
                    <a:bodyPr/>
                    <a:lstStyle/>
                    <a:p>
                      <a:pPr algn="l" fontAlgn="t">
                        <a:buNone/>
                      </a:pPr>
                      <a:r>
                        <a:rPr lang="en-US">
                          <a:effectLst/>
                        </a:rPr>
                        <a:t>17.28 (6.54–45.65)</a:t>
                      </a:r>
                    </a:p>
                  </a:txBody>
                  <a:tcPr marL="35712" marR="35712" marT="35712" marB="35712"/>
                </a:tc>
                <a:tc>
                  <a:txBody>
                    <a:bodyPr/>
                    <a:lstStyle/>
                    <a:p>
                      <a:pPr algn="ctr" fontAlgn="t">
                        <a:buNone/>
                      </a:pPr>
                      <a:r>
                        <a:rPr lang="en-US">
                          <a:effectLst/>
                        </a:rPr>
                        <a:t>&lt; 0.0001</a:t>
                      </a:r>
                    </a:p>
                  </a:txBody>
                  <a:tcPr marL="35712" marR="35712" marT="35712" marB="35712"/>
                </a:tc>
                <a:extLst>
                  <a:ext uri="{0D108BD9-81ED-4DB2-BD59-A6C34878D82A}">
                    <a16:rowId xmlns:a16="http://schemas.microsoft.com/office/drawing/2014/main" val="1111480048"/>
                  </a:ext>
                </a:extLst>
              </a:tr>
              <a:tr h="668884">
                <a:tc>
                  <a:txBody>
                    <a:bodyPr/>
                    <a:lstStyle/>
                    <a:p>
                      <a:pPr algn="l" fontAlgn="t">
                        <a:buNone/>
                      </a:pPr>
                      <a:r>
                        <a:rPr lang="en-US" dirty="0">
                          <a:effectLst/>
                        </a:rPr>
                        <a:t>HER2/neu Receptor Positive (2+FISH/3+)</a:t>
                      </a:r>
                    </a:p>
                  </a:txBody>
                  <a:tcPr marL="35712" marR="35712" marT="35712" marB="35712"/>
                </a:tc>
                <a:tc>
                  <a:txBody>
                    <a:bodyPr/>
                    <a:lstStyle/>
                    <a:p>
                      <a:pPr algn="l" fontAlgn="t">
                        <a:buNone/>
                      </a:pPr>
                      <a:r>
                        <a:rPr lang="en-US">
                          <a:effectLst/>
                        </a:rPr>
                        <a:t>0.25 (0.09–0.70)</a:t>
                      </a:r>
                    </a:p>
                  </a:txBody>
                  <a:tcPr marL="35712" marR="35712" marT="35712" marB="35712"/>
                </a:tc>
                <a:tc>
                  <a:txBody>
                    <a:bodyPr/>
                    <a:lstStyle/>
                    <a:p>
                      <a:pPr algn="ctr" fontAlgn="t">
                        <a:buNone/>
                      </a:pPr>
                      <a:r>
                        <a:rPr lang="en-US" dirty="0">
                          <a:effectLst/>
                        </a:rPr>
                        <a:t>0.009</a:t>
                      </a:r>
                    </a:p>
                  </a:txBody>
                  <a:tcPr marL="35712" marR="35712" marT="35712" marB="35712"/>
                </a:tc>
                <a:extLst>
                  <a:ext uri="{0D108BD9-81ED-4DB2-BD59-A6C34878D82A}">
                    <a16:rowId xmlns:a16="http://schemas.microsoft.com/office/drawing/2014/main" val="3958946905"/>
                  </a:ext>
                </a:extLst>
              </a:tr>
            </a:tbl>
          </a:graphicData>
        </a:graphic>
      </p:graphicFrame>
      <p:sp>
        <p:nvSpPr>
          <p:cNvPr id="7" name="TextBox 6">
            <a:extLst>
              <a:ext uri="{FF2B5EF4-FFF2-40B4-BE49-F238E27FC236}">
                <a16:creationId xmlns:a16="http://schemas.microsoft.com/office/drawing/2014/main" id="{78999FB0-5CE9-6087-A47A-D4D105181D23}"/>
              </a:ext>
            </a:extLst>
          </p:cNvPr>
          <p:cNvSpPr txBox="1"/>
          <p:nvPr/>
        </p:nvSpPr>
        <p:spPr>
          <a:xfrm>
            <a:off x="0" y="1634247"/>
            <a:ext cx="2909455" cy="2677656"/>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Retrospective Metastatic breast cancer treated with T-</a:t>
            </a:r>
            <a:r>
              <a:rPr kumimoji="0" lang="en-US" sz="2400" b="0" i="0" u="none" strike="noStrike" kern="1200" cap="none" spc="0" normalizeH="0" baseline="0" noProof="0" dirty="0" err="1">
                <a:ln>
                  <a:noFill/>
                </a:ln>
                <a:solidFill>
                  <a:prstClr val="black"/>
                </a:solidFill>
                <a:effectLst/>
                <a:uLnTx/>
                <a:uFillTx/>
                <a:latin typeface="Aptos" panose="02110004020202020204"/>
                <a:ea typeface="+mn-ea"/>
                <a:cs typeface="+mn-cs"/>
              </a:rPr>
              <a:t>DXd</a:t>
            </a: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 as SOC</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2020 and 2024</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rPr>
              <a:t>19/203 patients (9.4%)</a:t>
            </a:r>
          </a:p>
        </p:txBody>
      </p:sp>
      <p:sp>
        <p:nvSpPr>
          <p:cNvPr id="8" name="Text Placeholder 3">
            <a:extLst>
              <a:ext uri="{FF2B5EF4-FFF2-40B4-BE49-F238E27FC236}">
                <a16:creationId xmlns:a16="http://schemas.microsoft.com/office/drawing/2014/main" id="{C6B502FD-C83A-5987-AA18-E1B3B307296E}"/>
              </a:ext>
            </a:extLst>
          </p:cNvPr>
          <p:cNvSpPr txBox="1">
            <a:spLocks/>
          </p:cNvSpPr>
          <p:nvPr/>
        </p:nvSpPr>
        <p:spPr>
          <a:xfrm>
            <a:off x="262648" y="6601968"/>
            <a:ext cx="11448288" cy="25603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Font typeface="Arial" panose="020B0604020202020204" pitchFamily="34" charset="0"/>
              <a:buNone/>
              <a:defRPr sz="1067" b="1" kern="1200">
                <a:solidFill>
                  <a:schemeClr val="bg1"/>
                </a:solidFill>
                <a:latin typeface="+mn-lt"/>
                <a:ea typeface="+mn-ea"/>
                <a:cs typeface="+mn-cs"/>
              </a:defRPr>
            </a:lvl1pPr>
            <a:lvl2pPr marL="380974"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2pPr>
            <a:lvl3pPr marL="761948"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3pPr>
            <a:lvl4pPr marL="1142922"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4pPr>
            <a:lvl5pPr marL="1523898"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67" b="1" i="0" u="none" strike="noStrike" kern="1200" cap="none" spc="0" normalizeH="0" baseline="0" noProof="0">
                <a:ln>
                  <a:noFill/>
                </a:ln>
                <a:solidFill>
                  <a:prstClr val="black"/>
                </a:solidFill>
                <a:effectLst/>
                <a:uLnTx/>
                <a:uFillTx/>
                <a:latin typeface="Aptos" panose="02110004020202020204"/>
                <a:ea typeface="+mn-ea"/>
                <a:cs typeface="+mn-cs"/>
              </a:rPr>
              <a:t>Azhar et al, Breast Cancer Res. 2025   </a:t>
            </a:r>
            <a:endParaRPr kumimoji="0" lang="en-US" sz="1067" b="1"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9" name="Rectangle 8">
            <a:extLst>
              <a:ext uri="{FF2B5EF4-FFF2-40B4-BE49-F238E27FC236}">
                <a16:creationId xmlns:a16="http://schemas.microsoft.com/office/drawing/2014/main" id="{C18ED70B-C682-9D61-C3FA-F3EB3BEFAF45}"/>
              </a:ext>
            </a:extLst>
          </p:cNvPr>
          <p:cNvSpPr/>
          <p:nvPr/>
        </p:nvSpPr>
        <p:spPr>
          <a:xfrm>
            <a:off x="3033949" y="2565070"/>
            <a:ext cx="8882433" cy="3800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A5D737C3-4E06-42A7-8D86-006D74138DD3}"/>
              </a:ext>
            </a:extLst>
          </p:cNvPr>
          <p:cNvSpPr/>
          <p:nvPr/>
        </p:nvSpPr>
        <p:spPr>
          <a:xfrm>
            <a:off x="3033948" y="3722914"/>
            <a:ext cx="8882433" cy="728537"/>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1" name="Rectangle 10">
            <a:extLst>
              <a:ext uri="{FF2B5EF4-FFF2-40B4-BE49-F238E27FC236}">
                <a16:creationId xmlns:a16="http://schemas.microsoft.com/office/drawing/2014/main" id="{14D21FE6-2B9E-46C2-A37B-99EF319AD0B5}"/>
              </a:ext>
            </a:extLst>
          </p:cNvPr>
          <p:cNvSpPr/>
          <p:nvPr/>
        </p:nvSpPr>
        <p:spPr>
          <a:xfrm>
            <a:off x="3033947" y="4451452"/>
            <a:ext cx="8882433" cy="577188"/>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27948898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6038D-7DA0-968E-7870-E9B96BCEFD04}"/>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67063143-8C54-E093-34CB-FE797B399194}"/>
              </a:ext>
            </a:extLst>
          </p:cNvPr>
          <p:cNvSpPr>
            <a:spLocks noGrp="1"/>
          </p:cNvSpPr>
          <p:nvPr>
            <p:ph type="body" sz="quarter" idx="10"/>
          </p:nvPr>
        </p:nvSpPr>
        <p:spPr>
          <a:xfrm>
            <a:off x="385821" y="6042470"/>
            <a:ext cx="11445394" cy="256085"/>
          </a:xfrm>
        </p:spPr>
        <p:txBody>
          <a:bodyPr/>
          <a:lstStyle/>
          <a:p>
            <a:r>
              <a:rPr lang="en-US" dirty="0">
                <a:solidFill>
                  <a:schemeClr val="tx1"/>
                </a:solidFill>
              </a:rPr>
              <a:t>*prior to Trastuzumab deruxtecan</a:t>
            </a:r>
          </a:p>
        </p:txBody>
      </p:sp>
      <p:graphicFrame>
        <p:nvGraphicFramePr>
          <p:cNvPr id="6" name="Table 5">
            <a:extLst>
              <a:ext uri="{FF2B5EF4-FFF2-40B4-BE49-F238E27FC236}">
                <a16:creationId xmlns:a16="http://schemas.microsoft.com/office/drawing/2014/main" id="{8EC28EC8-160A-79C3-A22B-89008DA7CDE2}"/>
              </a:ext>
            </a:extLst>
          </p:cNvPr>
          <p:cNvGraphicFramePr>
            <a:graphicFrameLocks noGrp="1"/>
          </p:cNvGraphicFramePr>
          <p:nvPr/>
        </p:nvGraphicFramePr>
        <p:xfrm>
          <a:off x="1866630" y="458266"/>
          <a:ext cx="8882433" cy="5319580"/>
        </p:xfrm>
        <a:graphic>
          <a:graphicData uri="http://schemas.openxmlformats.org/drawingml/2006/table">
            <a:tbl>
              <a:tblPr firstRow="1" bandRow="1">
                <a:tableStyleId>{5C22544A-7EE6-4342-B048-85BDC9FD1C3A}</a:tableStyleId>
              </a:tblPr>
              <a:tblGrid>
                <a:gridCol w="2960811">
                  <a:extLst>
                    <a:ext uri="{9D8B030D-6E8A-4147-A177-3AD203B41FA5}">
                      <a16:colId xmlns:a16="http://schemas.microsoft.com/office/drawing/2014/main" val="2994280782"/>
                    </a:ext>
                  </a:extLst>
                </a:gridCol>
                <a:gridCol w="2960811">
                  <a:extLst>
                    <a:ext uri="{9D8B030D-6E8A-4147-A177-3AD203B41FA5}">
                      <a16:colId xmlns:a16="http://schemas.microsoft.com/office/drawing/2014/main" val="1580591807"/>
                    </a:ext>
                  </a:extLst>
                </a:gridCol>
                <a:gridCol w="2960811">
                  <a:extLst>
                    <a:ext uri="{9D8B030D-6E8A-4147-A177-3AD203B41FA5}">
                      <a16:colId xmlns:a16="http://schemas.microsoft.com/office/drawing/2014/main" val="3211154451"/>
                    </a:ext>
                  </a:extLst>
                </a:gridCol>
              </a:tblGrid>
              <a:tr h="398164">
                <a:tc>
                  <a:txBody>
                    <a:bodyPr/>
                    <a:lstStyle/>
                    <a:p>
                      <a:pPr algn="l" fontAlgn="t">
                        <a:buNone/>
                      </a:pPr>
                      <a:r>
                        <a:rPr lang="en-US">
                          <a:effectLst/>
                        </a:rPr>
                        <a:t>Variable (</a:t>
                      </a:r>
                      <a:r>
                        <a:rPr lang="en-US" i="1">
                          <a:effectLst/>
                        </a:rPr>
                        <a:t>N</a:t>
                      </a:r>
                      <a:r>
                        <a:rPr lang="en-US">
                          <a:effectLst/>
                        </a:rPr>
                        <a:t> = 203)</a:t>
                      </a:r>
                    </a:p>
                  </a:txBody>
                  <a:tcPr marL="35712" marR="35712" marT="35712" marB="35712"/>
                </a:tc>
                <a:tc>
                  <a:txBody>
                    <a:bodyPr/>
                    <a:lstStyle/>
                    <a:p>
                      <a:pPr algn="l" fontAlgn="t">
                        <a:buNone/>
                      </a:pPr>
                      <a:r>
                        <a:rPr lang="en-US">
                          <a:effectLst/>
                        </a:rPr>
                        <a:t>Univariable HR (95% CI)</a:t>
                      </a:r>
                    </a:p>
                  </a:txBody>
                  <a:tcPr marL="35712" marR="35712" marT="35712" marB="35712"/>
                </a:tc>
                <a:tc>
                  <a:txBody>
                    <a:bodyPr/>
                    <a:lstStyle/>
                    <a:p>
                      <a:pPr algn="l" fontAlgn="t">
                        <a:buNone/>
                      </a:pPr>
                      <a:r>
                        <a:rPr lang="en-US" i="1">
                          <a:effectLst/>
                        </a:rPr>
                        <a:t>p</a:t>
                      </a:r>
                      <a:r>
                        <a:rPr lang="en-US">
                          <a:effectLst/>
                        </a:rPr>
                        <a:t>-value</a:t>
                      </a:r>
                    </a:p>
                  </a:txBody>
                  <a:tcPr marL="35712" marR="35712" marT="35712" marB="35712"/>
                </a:tc>
                <a:extLst>
                  <a:ext uri="{0D108BD9-81ED-4DB2-BD59-A6C34878D82A}">
                    <a16:rowId xmlns:a16="http://schemas.microsoft.com/office/drawing/2014/main" val="2929680066"/>
                  </a:ext>
                </a:extLst>
              </a:tr>
              <a:tr h="665752">
                <a:tc>
                  <a:txBody>
                    <a:bodyPr/>
                    <a:lstStyle/>
                    <a:p>
                      <a:pPr algn="l" fontAlgn="t">
                        <a:buNone/>
                      </a:pPr>
                      <a:r>
                        <a:rPr lang="en-US">
                          <a:effectLst/>
                        </a:rPr>
                        <a:t>Lung Metastasis at Baseline</a:t>
                      </a:r>
                    </a:p>
                  </a:txBody>
                  <a:tcPr marL="35712" marR="35712" marT="35712" marB="35712"/>
                </a:tc>
                <a:tc>
                  <a:txBody>
                    <a:bodyPr/>
                    <a:lstStyle/>
                    <a:p>
                      <a:pPr algn="l" fontAlgn="t">
                        <a:buNone/>
                      </a:pPr>
                      <a:r>
                        <a:rPr lang="en-US">
                          <a:effectLst/>
                        </a:rPr>
                        <a:t>1.45 (0.58–3.67)</a:t>
                      </a:r>
                    </a:p>
                  </a:txBody>
                  <a:tcPr marL="35712" marR="35712" marT="35712" marB="35712"/>
                </a:tc>
                <a:tc>
                  <a:txBody>
                    <a:bodyPr/>
                    <a:lstStyle/>
                    <a:p>
                      <a:pPr algn="ctr" fontAlgn="t">
                        <a:buNone/>
                      </a:pPr>
                      <a:r>
                        <a:rPr lang="en-US" dirty="0">
                          <a:effectLst/>
                        </a:rPr>
                        <a:t>0.428</a:t>
                      </a:r>
                    </a:p>
                  </a:txBody>
                  <a:tcPr marL="35712" marR="35712" marT="35712" marB="35712"/>
                </a:tc>
                <a:extLst>
                  <a:ext uri="{0D108BD9-81ED-4DB2-BD59-A6C34878D82A}">
                    <a16:rowId xmlns:a16="http://schemas.microsoft.com/office/drawing/2014/main" val="135331906"/>
                  </a:ext>
                </a:extLst>
              </a:tr>
              <a:tr h="398164">
                <a:tc>
                  <a:txBody>
                    <a:bodyPr/>
                    <a:lstStyle/>
                    <a:p>
                      <a:pPr algn="l" fontAlgn="t">
                        <a:buNone/>
                      </a:pPr>
                      <a:r>
                        <a:rPr lang="en-US">
                          <a:effectLst/>
                        </a:rPr>
                        <a:t>Prior Lines of Treatment</a:t>
                      </a:r>
                    </a:p>
                  </a:txBody>
                  <a:tcPr marL="35712" marR="35712" marT="35712" marB="35712"/>
                </a:tc>
                <a:tc>
                  <a:txBody>
                    <a:bodyPr/>
                    <a:lstStyle/>
                    <a:p>
                      <a:pPr algn="l" fontAlgn="t">
                        <a:buNone/>
                      </a:pPr>
                      <a:r>
                        <a:rPr lang="en-US">
                          <a:effectLst/>
                        </a:rPr>
                        <a:t>1.20 (1.03–1.40)</a:t>
                      </a:r>
                    </a:p>
                  </a:txBody>
                  <a:tcPr marL="35712" marR="35712" marT="35712" marB="35712"/>
                </a:tc>
                <a:tc>
                  <a:txBody>
                    <a:bodyPr/>
                    <a:lstStyle/>
                    <a:p>
                      <a:pPr algn="ctr" fontAlgn="t">
                        <a:buNone/>
                      </a:pPr>
                      <a:r>
                        <a:rPr lang="en-US">
                          <a:effectLst/>
                        </a:rPr>
                        <a:t>0.023</a:t>
                      </a:r>
                    </a:p>
                  </a:txBody>
                  <a:tcPr marL="35712" marR="35712" marT="35712" marB="35712"/>
                </a:tc>
                <a:extLst>
                  <a:ext uri="{0D108BD9-81ED-4DB2-BD59-A6C34878D82A}">
                    <a16:rowId xmlns:a16="http://schemas.microsoft.com/office/drawing/2014/main" val="187285898"/>
                  </a:ext>
                </a:extLst>
              </a:tr>
              <a:tr h="398164">
                <a:tc>
                  <a:txBody>
                    <a:bodyPr/>
                    <a:lstStyle/>
                    <a:p>
                      <a:pPr algn="l" fontAlgn="t">
                        <a:buNone/>
                      </a:pPr>
                      <a:r>
                        <a:rPr lang="en-US">
                          <a:effectLst/>
                        </a:rPr>
                        <a:t>Use of ICI*</a:t>
                      </a:r>
                    </a:p>
                  </a:txBody>
                  <a:tcPr marL="35712" marR="35712" marT="35712" marB="35712"/>
                </a:tc>
                <a:tc>
                  <a:txBody>
                    <a:bodyPr/>
                    <a:lstStyle/>
                    <a:p>
                      <a:pPr algn="l" fontAlgn="t">
                        <a:buNone/>
                      </a:pPr>
                      <a:r>
                        <a:rPr lang="en-US">
                          <a:effectLst/>
                        </a:rPr>
                        <a:t>3.86 (1.28–11.65)</a:t>
                      </a:r>
                    </a:p>
                  </a:txBody>
                  <a:tcPr marL="35712" marR="35712" marT="35712" marB="35712"/>
                </a:tc>
                <a:tc>
                  <a:txBody>
                    <a:bodyPr/>
                    <a:lstStyle/>
                    <a:p>
                      <a:pPr algn="ctr" fontAlgn="t">
                        <a:buNone/>
                      </a:pPr>
                      <a:r>
                        <a:rPr lang="en-US" dirty="0">
                          <a:effectLst/>
                        </a:rPr>
                        <a:t>0.016</a:t>
                      </a:r>
                    </a:p>
                  </a:txBody>
                  <a:tcPr marL="35712" marR="35712" marT="35712" marB="35712"/>
                </a:tc>
                <a:extLst>
                  <a:ext uri="{0D108BD9-81ED-4DB2-BD59-A6C34878D82A}">
                    <a16:rowId xmlns:a16="http://schemas.microsoft.com/office/drawing/2014/main" val="585959158"/>
                  </a:ext>
                </a:extLst>
              </a:tr>
              <a:tr h="665752">
                <a:tc>
                  <a:txBody>
                    <a:bodyPr/>
                    <a:lstStyle/>
                    <a:p>
                      <a:pPr algn="l" fontAlgn="t">
                        <a:buNone/>
                      </a:pPr>
                      <a:r>
                        <a:rPr lang="en-US">
                          <a:effectLst/>
                        </a:rPr>
                        <a:t>ICI within 6 months of T-DXd</a:t>
                      </a:r>
                    </a:p>
                  </a:txBody>
                  <a:tcPr marL="35712" marR="35712" marT="35712" marB="35712"/>
                </a:tc>
                <a:tc>
                  <a:txBody>
                    <a:bodyPr/>
                    <a:lstStyle/>
                    <a:p>
                      <a:pPr algn="l" fontAlgn="t">
                        <a:buNone/>
                      </a:pPr>
                      <a:r>
                        <a:rPr lang="en-US">
                          <a:effectLst/>
                        </a:rPr>
                        <a:t>3.01 (0.4–22)</a:t>
                      </a:r>
                    </a:p>
                  </a:txBody>
                  <a:tcPr marL="35712" marR="35712" marT="35712" marB="35712"/>
                </a:tc>
                <a:tc>
                  <a:txBody>
                    <a:bodyPr/>
                    <a:lstStyle/>
                    <a:p>
                      <a:pPr algn="ctr" fontAlgn="t">
                        <a:buNone/>
                      </a:pPr>
                      <a:r>
                        <a:rPr lang="en-US">
                          <a:effectLst/>
                        </a:rPr>
                        <a:t>0.28</a:t>
                      </a:r>
                    </a:p>
                  </a:txBody>
                  <a:tcPr marL="35712" marR="35712" marT="35712" marB="35712"/>
                </a:tc>
                <a:extLst>
                  <a:ext uri="{0D108BD9-81ED-4DB2-BD59-A6C34878D82A}">
                    <a16:rowId xmlns:a16="http://schemas.microsoft.com/office/drawing/2014/main" val="2207880732"/>
                  </a:ext>
                </a:extLst>
              </a:tr>
              <a:tr h="665752">
                <a:tc>
                  <a:txBody>
                    <a:bodyPr/>
                    <a:lstStyle/>
                    <a:p>
                      <a:pPr algn="l" fontAlgn="t">
                        <a:buNone/>
                      </a:pPr>
                      <a:r>
                        <a:rPr lang="en-US">
                          <a:effectLst/>
                        </a:rPr>
                        <a:t>ICI within 3 months of T-DXd</a:t>
                      </a:r>
                    </a:p>
                  </a:txBody>
                  <a:tcPr marL="35712" marR="35712" marT="35712" marB="35712"/>
                </a:tc>
                <a:tc>
                  <a:txBody>
                    <a:bodyPr/>
                    <a:lstStyle/>
                    <a:p>
                      <a:pPr algn="l" fontAlgn="t">
                        <a:buNone/>
                      </a:pPr>
                      <a:r>
                        <a:rPr lang="en-US">
                          <a:effectLst/>
                        </a:rPr>
                        <a:t>4.57 (0.6–34)</a:t>
                      </a:r>
                    </a:p>
                  </a:txBody>
                  <a:tcPr marL="35712" marR="35712" marT="35712" marB="35712"/>
                </a:tc>
                <a:tc>
                  <a:txBody>
                    <a:bodyPr/>
                    <a:lstStyle/>
                    <a:p>
                      <a:pPr algn="ctr" fontAlgn="t">
                        <a:buNone/>
                      </a:pPr>
                      <a:r>
                        <a:rPr lang="en-US">
                          <a:effectLst/>
                        </a:rPr>
                        <a:t>0.14</a:t>
                      </a:r>
                    </a:p>
                  </a:txBody>
                  <a:tcPr marL="35712" marR="35712" marT="35712" marB="35712"/>
                </a:tc>
                <a:extLst>
                  <a:ext uri="{0D108BD9-81ED-4DB2-BD59-A6C34878D82A}">
                    <a16:rowId xmlns:a16="http://schemas.microsoft.com/office/drawing/2014/main" val="59700827"/>
                  </a:ext>
                </a:extLst>
              </a:tr>
              <a:tr h="665752">
                <a:tc>
                  <a:txBody>
                    <a:bodyPr/>
                    <a:lstStyle/>
                    <a:p>
                      <a:pPr algn="l" fontAlgn="t">
                        <a:buNone/>
                      </a:pPr>
                      <a:r>
                        <a:rPr lang="en-US">
                          <a:effectLst/>
                        </a:rPr>
                        <a:t>Chest Radiation Prior to T-DXd-All</a:t>
                      </a:r>
                    </a:p>
                  </a:txBody>
                  <a:tcPr marL="35712" marR="35712" marT="35712" marB="35712"/>
                </a:tc>
                <a:tc>
                  <a:txBody>
                    <a:bodyPr/>
                    <a:lstStyle/>
                    <a:p>
                      <a:pPr algn="l" fontAlgn="t">
                        <a:buNone/>
                      </a:pPr>
                      <a:r>
                        <a:rPr lang="en-US" dirty="0">
                          <a:effectLst/>
                        </a:rPr>
                        <a:t>1.71 (0.61–4.74)</a:t>
                      </a:r>
                    </a:p>
                  </a:txBody>
                  <a:tcPr marL="35712" marR="35712" marT="35712" marB="35712"/>
                </a:tc>
                <a:tc>
                  <a:txBody>
                    <a:bodyPr/>
                    <a:lstStyle/>
                    <a:p>
                      <a:pPr algn="ctr" fontAlgn="t">
                        <a:buNone/>
                      </a:pPr>
                      <a:r>
                        <a:rPr lang="en-US">
                          <a:effectLst/>
                        </a:rPr>
                        <a:t>0.306</a:t>
                      </a:r>
                    </a:p>
                  </a:txBody>
                  <a:tcPr marL="35712" marR="35712" marT="35712" marB="35712"/>
                </a:tc>
                <a:extLst>
                  <a:ext uri="{0D108BD9-81ED-4DB2-BD59-A6C34878D82A}">
                    <a16:rowId xmlns:a16="http://schemas.microsoft.com/office/drawing/2014/main" val="4155623898"/>
                  </a:ext>
                </a:extLst>
              </a:tr>
              <a:tr h="398164">
                <a:tc>
                  <a:txBody>
                    <a:bodyPr/>
                    <a:lstStyle/>
                    <a:p>
                      <a:pPr algn="l" fontAlgn="t">
                        <a:buNone/>
                      </a:pPr>
                      <a:r>
                        <a:rPr lang="en-US">
                          <a:effectLst/>
                        </a:rPr>
                        <a:t>Total Lung V20 (%)-All</a:t>
                      </a:r>
                    </a:p>
                  </a:txBody>
                  <a:tcPr marL="35712" marR="35712" marT="35712" marB="35712"/>
                </a:tc>
                <a:tc>
                  <a:txBody>
                    <a:bodyPr/>
                    <a:lstStyle/>
                    <a:p>
                      <a:pPr algn="l" fontAlgn="t">
                        <a:buNone/>
                      </a:pPr>
                      <a:r>
                        <a:rPr lang="en-US">
                          <a:effectLst/>
                        </a:rPr>
                        <a:t>1.05 (1.00–1.10)</a:t>
                      </a:r>
                    </a:p>
                  </a:txBody>
                  <a:tcPr marL="35712" marR="35712" marT="35712" marB="35712"/>
                </a:tc>
                <a:tc>
                  <a:txBody>
                    <a:bodyPr/>
                    <a:lstStyle/>
                    <a:p>
                      <a:pPr algn="ctr" fontAlgn="t">
                        <a:buNone/>
                      </a:pPr>
                      <a:r>
                        <a:rPr lang="en-US">
                          <a:effectLst/>
                        </a:rPr>
                        <a:t>0.073</a:t>
                      </a:r>
                    </a:p>
                  </a:txBody>
                  <a:tcPr marL="35712" marR="35712" marT="35712" marB="35712"/>
                </a:tc>
                <a:extLst>
                  <a:ext uri="{0D108BD9-81ED-4DB2-BD59-A6C34878D82A}">
                    <a16:rowId xmlns:a16="http://schemas.microsoft.com/office/drawing/2014/main" val="1111480048"/>
                  </a:ext>
                </a:extLst>
              </a:tr>
              <a:tr h="398164">
                <a:tc>
                  <a:txBody>
                    <a:bodyPr/>
                    <a:lstStyle/>
                    <a:p>
                      <a:pPr algn="l" fontAlgn="t">
                        <a:buNone/>
                      </a:pPr>
                      <a:r>
                        <a:rPr lang="en-US">
                          <a:effectLst/>
                        </a:rPr>
                        <a:t>Mean Lung Dose (Gy)-All</a:t>
                      </a:r>
                    </a:p>
                  </a:txBody>
                  <a:tcPr marL="35712" marR="35712" marT="35712" marB="35712"/>
                </a:tc>
                <a:tc>
                  <a:txBody>
                    <a:bodyPr/>
                    <a:lstStyle/>
                    <a:p>
                      <a:pPr algn="l" fontAlgn="t">
                        <a:buNone/>
                      </a:pPr>
                      <a:r>
                        <a:rPr lang="en-US">
                          <a:effectLst/>
                        </a:rPr>
                        <a:t>1.03 (0.98–1.07)</a:t>
                      </a:r>
                    </a:p>
                  </a:txBody>
                  <a:tcPr marL="35712" marR="35712" marT="35712" marB="35712"/>
                </a:tc>
                <a:tc>
                  <a:txBody>
                    <a:bodyPr/>
                    <a:lstStyle/>
                    <a:p>
                      <a:pPr algn="ctr" fontAlgn="t">
                        <a:buNone/>
                      </a:pPr>
                      <a:r>
                        <a:rPr lang="en-US">
                          <a:effectLst/>
                        </a:rPr>
                        <a:t>0.284</a:t>
                      </a:r>
                    </a:p>
                  </a:txBody>
                  <a:tcPr marL="35712" marR="35712" marT="35712" marB="35712"/>
                </a:tc>
                <a:extLst>
                  <a:ext uri="{0D108BD9-81ED-4DB2-BD59-A6C34878D82A}">
                    <a16:rowId xmlns:a16="http://schemas.microsoft.com/office/drawing/2014/main" val="3709943454"/>
                  </a:ext>
                </a:extLst>
              </a:tr>
              <a:tr h="665752">
                <a:tc>
                  <a:txBody>
                    <a:bodyPr/>
                    <a:lstStyle/>
                    <a:p>
                      <a:pPr algn="l" fontAlgn="t">
                        <a:buNone/>
                      </a:pPr>
                      <a:r>
                        <a:rPr lang="en-US">
                          <a:effectLst/>
                        </a:rPr>
                        <a:t>Lung Metastasis at Baseline</a:t>
                      </a:r>
                    </a:p>
                  </a:txBody>
                  <a:tcPr marL="35712" marR="35712" marT="35712" marB="35712"/>
                </a:tc>
                <a:tc>
                  <a:txBody>
                    <a:bodyPr/>
                    <a:lstStyle/>
                    <a:p>
                      <a:pPr algn="l" fontAlgn="t">
                        <a:buNone/>
                      </a:pPr>
                      <a:r>
                        <a:rPr lang="en-US" dirty="0">
                          <a:effectLst/>
                        </a:rPr>
                        <a:t>1.45 (0.58–3.67)</a:t>
                      </a:r>
                    </a:p>
                  </a:txBody>
                  <a:tcPr marL="35712" marR="35712" marT="35712" marB="35712"/>
                </a:tc>
                <a:tc>
                  <a:txBody>
                    <a:bodyPr/>
                    <a:lstStyle/>
                    <a:p>
                      <a:pPr algn="ctr" fontAlgn="t">
                        <a:buNone/>
                      </a:pPr>
                      <a:r>
                        <a:rPr lang="en-US" dirty="0">
                          <a:effectLst/>
                        </a:rPr>
                        <a:t>0.428</a:t>
                      </a:r>
                    </a:p>
                  </a:txBody>
                  <a:tcPr marL="35712" marR="35712" marT="35712" marB="35712"/>
                </a:tc>
                <a:extLst>
                  <a:ext uri="{0D108BD9-81ED-4DB2-BD59-A6C34878D82A}">
                    <a16:rowId xmlns:a16="http://schemas.microsoft.com/office/drawing/2014/main" val="3958946905"/>
                  </a:ext>
                </a:extLst>
              </a:tr>
            </a:tbl>
          </a:graphicData>
        </a:graphic>
      </p:graphicFrame>
      <p:sp>
        <p:nvSpPr>
          <p:cNvPr id="5" name="Text Placeholder 3">
            <a:extLst>
              <a:ext uri="{FF2B5EF4-FFF2-40B4-BE49-F238E27FC236}">
                <a16:creationId xmlns:a16="http://schemas.microsoft.com/office/drawing/2014/main" id="{729A0990-665D-4119-FCE4-51906451D647}"/>
              </a:ext>
            </a:extLst>
          </p:cNvPr>
          <p:cNvSpPr txBox="1">
            <a:spLocks/>
          </p:cNvSpPr>
          <p:nvPr/>
        </p:nvSpPr>
        <p:spPr>
          <a:xfrm>
            <a:off x="275923" y="6381468"/>
            <a:ext cx="11448288" cy="256032"/>
          </a:xfrm>
          <a:prstGeom prst="rect">
            <a:avLst/>
          </a:prstGeom>
        </p:spPr>
        <p:txBody>
          <a:bodyPr vert="horz" lIns="91440" tIns="45720" rIns="91440" bIns="45720" rtlCol="0" anchor="b">
            <a:normAutofit/>
          </a:bodyPr>
          <a:lstStyle>
            <a:lvl1pPr marL="0" indent="0" algn="l" defTabSz="914400" rtl="0" eaLnBrk="1" latinLnBrk="0" hangingPunct="1">
              <a:lnSpc>
                <a:spcPct val="90000"/>
              </a:lnSpc>
              <a:spcBef>
                <a:spcPts val="0"/>
              </a:spcBef>
              <a:buFont typeface="Arial" panose="020B0604020202020204" pitchFamily="34" charset="0"/>
              <a:buNone/>
              <a:defRPr sz="1067" b="1" kern="1200">
                <a:solidFill>
                  <a:schemeClr val="bg1"/>
                </a:solidFill>
                <a:latin typeface="+mn-lt"/>
                <a:ea typeface="+mn-ea"/>
                <a:cs typeface="+mn-cs"/>
              </a:defRPr>
            </a:lvl1pPr>
            <a:lvl2pPr marL="380974"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2pPr>
            <a:lvl3pPr marL="761948"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3pPr>
            <a:lvl4pPr marL="1142922"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4pPr>
            <a:lvl5pPr marL="1523898" indent="0" algn="l" defTabSz="914400" rtl="0" eaLnBrk="1" latinLnBrk="0" hangingPunct="1">
              <a:lnSpc>
                <a:spcPct val="90000"/>
              </a:lnSpc>
              <a:spcBef>
                <a:spcPts val="500"/>
              </a:spcBef>
              <a:buFont typeface="Arial" panose="020B0604020202020204" pitchFamily="34" charset="0"/>
              <a:buNone/>
              <a:defRPr sz="1067"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kumimoji="0" lang="en-US" sz="1067" b="1" i="0" u="none" strike="noStrike" kern="1200" cap="none" spc="0" normalizeH="0" baseline="0" noProof="0" dirty="0">
                <a:ln>
                  <a:noFill/>
                </a:ln>
                <a:solidFill>
                  <a:prstClr val="black"/>
                </a:solidFill>
                <a:effectLst/>
                <a:uLnTx/>
                <a:uFillTx/>
                <a:latin typeface="Aptos" panose="02110004020202020204"/>
                <a:ea typeface="+mn-ea"/>
                <a:cs typeface="+mn-cs"/>
              </a:rPr>
              <a:t>Azhar et al, Breast Cancer Res. 2025   </a:t>
            </a:r>
          </a:p>
        </p:txBody>
      </p:sp>
      <p:sp>
        <p:nvSpPr>
          <p:cNvPr id="7" name="Rectangle 6">
            <a:extLst>
              <a:ext uri="{FF2B5EF4-FFF2-40B4-BE49-F238E27FC236}">
                <a16:creationId xmlns:a16="http://schemas.microsoft.com/office/drawing/2014/main" id="{28BFD05E-14C6-A32D-9CF7-E88A52E5979C}"/>
              </a:ext>
            </a:extLst>
          </p:cNvPr>
          <p:cNvSpPr/>
          <p:nvPr/>
        </p:nvSpPr>
        <p:spPr>
          <a:xfrm>
            <a:off x="1866630" y="1524558"/>
            <a:ext cx="8882433" cy="380011"/>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8" name="Rectangle 7">
            <a:extLst>
              <a:ext uri="{FF2B5EF4-FFF2-40B4-BE49-F238E27FC236}">
                <a16:creationId xmlns:a16="http://schemas.microsoft.com/office/drawing/2014/main" id="{CF13FE98-8AB1-E91D-CC9F-C8E18F53C0BE}"/>
              </a:ext>
            </a:extLst>
          </p:cNvPr>
          <p:cNvSpPr/>
          <p:nvPr/>
        </p:nvSpPr>
        <p:spPr>
          <a:xfrm>
            <a:off x="1866630" y="1904569"/>
            <a:ext cx="8882433" cy="1700092"/>
          </a:xfrm>
          <a:prstGeom prst="rect">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144931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39" y="1556793"/>
            <a:ext cx="9921161" cy="1501346"/>
          </a:xfrm>
        </p:spPr>
        <p:txBody>
          <a:bodyPr/>
          <a:lstStyle/>
          <a:p>
            <a:pPr marL="98425" indent="0">
              <a:buNone/>
            </a:pPr>
            <a:r>
              <a:rPr lang="en-US" sz="2500" b="0" dirty="0"/>
              <a:t>This activity is supported by educational grants from AstraZeneca Pharmaceuticals LP and Daiichi Sankyo Inc.</a:t>
            </a:r>
          </a:p>
        </p:txBody>
      </p:sp>
      <p:sp>
        <p:nvSpPr>
          <p:cNvPr id="4" name="Title 1">
            <a:extLst>
              <a:ext uri="{FF2B5EF4-FFF2-40B4-BE49-F238E27FC236}">
                <a16:creationId xmlns:a16="http://schemas.microsoft.com/office/drawing/2014/main" id="{2633A3B0-DD8B-70C0-AA17-433483881EB3}"/>
              </a:ext>
            </a:extLst>
          </p:cNvPr>
          <p:cNvSpPr txBox="1">
            <a:spLocks/>
          </p:cNvSpPr>
          <p:nvPr/>
        </p:nvSpPr>
        <p:spPr bwMode="auto">
          <a:xfrm>
            <a:off x="912286" y="275811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a:defRPr/>
            </a:pPr>
            <a:r>
              <a:rPr lang="en-US" kern="0"/>
              <a:t>Research To Practice CME Planning Committee Members, </a:t>
            </a:r>
            <a:br>
              <a:rPr lang="en-US" kern="0"/>
            </a:br>
            <a:r>
              <a:rPr lang="en-US" kern="0"/>
              <a:t>Staff and Reviewers</a:t>
            </a:r>
            <a:endParaRPr lang="en-US" kern="0" dirty="0"/>
          </a:p>
        </p:txBody>
      </p:sp>
      <p:sp>
        <p:nvSpPr>
          <p:cNvPr id="5" name="Content Placeholder 2">
            <a:extLst>
              <a:ext uri="{FF2B5EF4-FFF2-40B4-BE49-F238E27FC236}">
                <a16:creationId xmlns:a16="http://schemas.microsoft.com/office/drawing/2014/main" id="{E1209744-5CE3-00C1-634E-D6BC46E1889C}"/>
              </a:ext>
            </a:extLst>
          </p:cNvPr>
          <p:cNvSpPr txBox="1">
            <a:spLocks/>
          </p:cNvSpPr>
          <p:nvPr/>
        </p:nvSpPr>
        <p:spPr bwMode="auto">
          <a:xfrm>
            <a:off x="1051639" y="4087894"/>
            <a:ext cx="9220825" cy="1501346"/>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lvl="0" indent="0">
              <a:buNone/>
              <a:defRPr/>
            </a:pPr>
            <a:r>
              <a:rPr lang="en-US" sz="2500" b="0" kern="0" dirty="0"/>
              <a:t>Planners, scientific staff and independent reviewers for Research To Practice have no relevant financial relationships to disclose.</a:t>
            </a:r>
          </a:p>
        </p:txBody>
      </p:sp>
    </p:spTree>
    <p:extLst>
      <p:ext uri="{BB962C8B-B14F-4D97-AF65-F5344CB8AC3E}">
        <p14:creationId xmlns:p14="http://schemas.microsoft.com/office/powerpoint/2010/main" val="3198676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49EDD-53A7-1051-B212-CC6D867B7F4B}"/>
              </a:ext>
            </a:extLst>
          </p:cNvPr>
          <p:cNvSpPr>
            <a:spLocks noGrp="1"/>
          </p:cNvSpPr>
          <p:nvPr>
            <p:ph type="title"/>
          </p:nvPr>
        </p:nvSpPr>
        <p:spPr/>
        <p:txBody>
          <a:bodyPr/>
          <a:lstStyle/>
          <a:p>
            <a:pPr algn="ctr"/>
            <a:r>
              <a:rPr lang="en-US" b="0" dirty="0">
                <a:solidFill>
                  <a:schemeClr val="tx1"/>
                </a:solidFill>
              </a:rPr>
              <a:t>Multivariable predictors for pneumonitis</a:t>
            </a:r>
            <a:endParaRPr lang="en-US" dirty="0">
              <a:solidFill>
                <a:schemeClr val="tx1"/>
              </a:solidFill>
            </a:endParaRPr>
          </a:p>
        </p:txBody>
      </p:sp>
      <p:sp>
        <p:nvSpPr>
          <p:cNvPr id="4" name="Text Placeholder 3">
            <a:extLst>
              <a:ext uri="{FF2B5EF4-FFF2-40B4-BE49-F238E27FC236}">
                <a16:creationId xmlns:a16="http://schemas.microsoft.com/office/drawing/2014/main" id="{FC176DAB-22E7-7608-9832-5BC76D951F9C}"/>
              </a:ext>
            </a:extLst>
          </p:cNvPr>
          <p:cNvSpPr>
            <a:spLocks noGrp="1"/>
          </p:cNvSpPr>
          <p:nvPr>
            <p:ph type="body" sz="quarter" idx="11"/>
          </p:nvPr>
        </p:nvSpPr>
        <p:spPr/>
        <p:txBody>
          <a:bodyPr/>
          <a:lstStyle/>
          <a:p>
            <a:r>
              <a:rPr lang="en-US" dirty="0">
                <a:solidFill>
                  <a:schemeClr val="tx1"/>
                </a:solidFill>
              </a:rPr>
              <a:t>Azhar et al, Breast Cancer Res. 2025   </a:t>
            </a:r>
          </a:p>
        </p:txBody>
      </p:sp>
      <p:graphicFrame>
        <p:nvGraphicFramePr>
          <p:cNvPr id="5" name="Table 4">
            <a:extLst>
              <a:ext uri="{FF2B5EF4-FFF2-40B4-BE49-F238E27FC236}">
                <a16:creationId xmlns:a16="http://schemas.microsoft.com/office/drawing/2014/main" id="{9843C488-2E3F-D3FC-80E5-A4DE6FBDDA47}"/>
              </a:ext>
            </a:extLst>
          </p:cNvPr>
          <p:cNvGraphicFramePr>
            <a:graphicFrameLocks noGrp="1"/>
          </p:cNvGraphicFramePr>
          <p:nvPr/>
        </p:nvGraphicFramePr>
        <p:xfrm>
          <a:off x="1915268" y="1058700"/>
          <a:ext cx="8128000" cy="2231032"/>
        </p:xfrm>
        <a:graphic>
          <a:graphicData uri="http://schemas.openxmlformats.org/drawingml/2006/table">
            <a:tbl>
              <a:tblPr firstRow="1" bandRow="1">
                <a:tableStyleId>{5C22544A-7EE6-4342-B048-85BDC9FD1C3A}</a:tableStyleId>
              </a:tblPr>
              <a:tblGrid>
                <a:gridCol w="2032000">
                  <a:extLst>
                    <a:ext uri="{9D8B030D-6E8A-4147-A177-3AD203B41FA5}">
                      <a16:colId xmlns:a16="http://schemas.microsoft.com/office/drawing/2014/main" val="1081072707"/>
                    </a:ext>
                  </a:extLst>
                </a:gridCol>
                <a:gridCol w="2032000">
                  <a:extLst>
                    <a:ext uri="{9D8B030D-6E8A-4147-A177-3AD203B41FA5}">
                      <a16:colId xmlns:a16="http://schemas.microsoft.com/office/drawing/2014/main" val="654836063"/>
                    </a:ext>
                  </a:extLst>
                </a:gridCol>
                <a:gridCol w="2032000">
                  <a:extLst>
                    <a:ext uri="{9D8B030D-6E8A-4147-A177-3AD203B41FA5}">
                      <a16:colId xmlns:a16="http://schemas.microsoft.com/office/drawing/2014/main" val="3207790292"/>
                    </a:ext>
                  </a:extLst>
                </a:gridCol>
                <a:gridCol w="2032000">
                  <a:extLst>
                    <a:ext uri="{9D8B030D-6E8A-4147-A177-3AD203B41FA5}">
                      <a16:colId xmlns:a16="http://schemas.microsoft.com/office/drawing/2014/main" val="4262294959"/>
                    </a:ext>
                  </a:extLst>
                </a:gridCol>
              </a:tblGrid>
              <a:tr h="370840">
                <a:tc>
                  <a:txBody>
                    <a:bodyPr/>
                    <a:lstStyle/>
                    <a:p>
                      <a:pPr algn="l" fontAlgn="t">
                        <a:buNone/>
                      </a:pPr>
                      <a:r>
                        <a:rPr lang="en-US">
                          <a:effectLst/>
                        </a:rPr>
                        <a:t>Variable (</a:t>
                      </a:r>
                      <a:r>
                        <a:rPr lang="en-US" i="1">
                          <a:effectLst/>
                        </a:rPr>
                        <a:t>N</a:t>
                      </a:r>
                      <a:r>
                        <a:rPr lang="en-US">
                          <a:effectLst/>
                        </a:rPr>
                        <a:t> = 203)</a:t>
                      </a:r>
                    </a:p>
                  </a:txBody>
                  <a:tcPr marL="35712" marR="35712" marT="35712" marB="35712"/>
                </a:tc>
                <a:tc>
                  <a:txBody>
                    <a:bodyPr/>
                    <a:lstStyle/>
                    <a:p>
                      <a:pPr algn="l" fontAlgn="t">
                        <a:buNone/>
                      </a:pPr>
                      <a:r>
                        <a:rPr lang="en-US">
                          <a:effectLst/>
                        </a:rPr>
                        <a:t>Hazard Ratio (HR)</a:t>
                      </a:r>
                    </a:p>
                  </a:txBody>
                  <a:tcPr marL="35712" marR="35712" marT="35712" marB="35712"/>
                </a:tc>
                <a:tc>
                  <a:txBody>
                    <a:bodyPr/>
                    <a:lstStyle/>
                    <a:p>
                      <a:pPr algn="l" fontAlgn="t">
                        <a:buNone/>
                      </a:pPr>
                      <a:r>
                        <a:rPr lang="en-US">
                          <a:effectLst/>
                        </a:rPr>
                        <a:t>95% Confidence Interval</a:t>
                      </a:r>
                    </a:p>
                  </a:txBody>
                  <a:tcPr marL="35712" marR="35712" marT="35712" marB="35712"/>
                </a:tc>
                <a:tc>
                  <a:txBody>
                    <a:bodyPr/>
                    <a:lstStyle/>
                    <a:p>
                      <a:pPr algn="l" fontAlgn="t">
                        <a:buNone/>
                      </a:pPr>
                      <a:r>
                        <a:rPr lang="en-US" i="1">
                          <a:effectLst/>
                        </a:rPr>
                        <a:t>p</a:t>
                      </a:r>
                      <a:r>
                        <a:rPr lang="en-US">
                          <a:effectLst/>
                        </a:rPr>
                        <a:t>-value</a:t>
                      </a:r>
                    </a:p>
                  </a:txBody>
                  <a:tcPr marL="35712" marR="35712" marT="35712" marB="35712"/>
                </a:tc>
                <a:extLst>
                  <a:ext uri="{0D108BD9-81ED-4DB2-BD59-A6C34878D82A}">
                    <a16:rowId xmlns:a16="http://schemas.microsoft.com/office/drawing/2014/main" val="535340455"/>
                  </a:ext>
                </a:extLst>
              </a:tr>
              <a:tr h="370840">
                <a:tc>
                  <a:txBody>
                    <a:bodyPr/>
                    <a:lstStyle/>
                    <a:p>
                      <a:pPr algn="l" fontAlgn="t">
                        <a:buNone/>
                      </a:pPr>
                      <a:r>
                        <a:rPr lang="en-US">
                          <a:effectLst/>
                        </a:rPr>
                        <a:t>HER2 positive</a:t>
                      </a:r>
                    </a:p>
                  </a:txBody>
                  <a:tcPr marL="35712" marR="35712" marT="35712" marB="35712"/>
                </a:tc>
                <a:tc>
                  <a:txBody>
                    <a:bodyPr/>
                    <a:lstStyle/>
                    <a:p>
                      <a:pPr algn="ctr" fontAlgn="t">
                        <a:buNone/>
                      </a:pPr>
                      <a:r>
                        <a:rPr lang="en-US">
                          <a:effectLst/>
                        </a:rPr>
                        <a:t>0.30</a:t>
                      </a:r>
                    </a:p>
                  </a:txBody>
                  <a:tcPr marL="35712" marR="35712" marT="35712" marB="35712"/>
                </a:tc>
                <a:tc>
                  <a:txBody>
                    <a:bodyPr/>
                    <a:lstStyle/>
                    <a:p>
                      <a:pPr algn="ctr" fontAlgn="t">
                        <a:buNone/>
                      </a:pPr>
                      <a:r>
                        <a:rPr lang="en-US">
                          <a:effectLst/>
                        </a:rPr>
                        <a:t>0.09–0.96</a:t>
                      </a:r>
                    </a:p>
                  </a:txBody>
                  <a:tcPr marL="35712" marR="35712" marT="35712" marB="35712"/>
                </a:tc>
                <a:tc>
                  <a:txBody>
                    <a:bodyPr/>
                    <a:lstStyle/>
                    <a:p>
                      <a:pPr algn="ctr" fontAlgn="t">
                        <a:buNone/>
                      </a:pPr>
                      <a:r>
                        <a:rPr lang="en-US" dirty="0">
                          <a:effectLst/>
                        </a:rPr>
                        <a:t>0.042</a:t>
                      </a:r>
                    </a:p>
                  </a:txBody>
                  <a:tcPr marL="35712" marR="35712" marT="35712" marB="35712"/>
                </a:tc>
                <a:extLst>
                  <a:ext uri="{0D108BD9-81ED-4DB2-BD59-A6C34878D82A}">
                    <a16:rowId xmlns:a16="http://schemas.microsoft.com/office/drawing/2014/main" val="923381477"/>
                  </a:ext>
                </a:extLst>
              </a:tr>
              <a:tr h="370840">
                <a:tc>
                  <a:txBody>
                    <a:bodyPr/>
                    <a:lstStyle/>
                    <a:p>
                      <a:pPr algn="l" fontAlgn="t">
                        <a:buNone/>
                      </a:pPr>
                      <a:r>
                        <a:rPr lang="en-US" dirty="0"/>
                        <a:t>Interstitial Lung Abnormalities (ILA)</a:t>
                      </a:r>
                      <a:endParaRPr lang="en-US" dirty="0">
                        <a:effectLst/>
                      </a:endParaRPr>
                    </a:p>
                  </a:txBody>
                  <a:tcPr marL="35712" marR="35712" marT="35712" marB="35712"/>
                </a:tc>
                <a:tc>
                  <a:txBody>
                    <a:bodyPr/>
                    <a:lstStyle/>
                    <a:p>
                      <a:pPr algn="ctr" fontAlgn="t">
                        <a:buNone/>
                      </a:pPr>
                      <a:r>
                        <a:rPr lang="en-US">
                          <a:effectLst/>
                        </a:rPr>
                        <a:t>10.56</a:t>
                      </a:r>
                    </a:p>
                  </a:txBody>
                  <a:tcPr marL="35712" marR="35712" marT="35712" marB="35712"/>
                </a:tc>
                <a:tc>
                  <a:txBody>
                    <a:bodyPr/>
                    <a:lstStyle/>
                    <a:p>
                      <a:pPr algn="ctr" fontAlgn="t">
                        <a:buNone/>
                      </a:pPr>
                      <a:r>
                        <a:rPr lang="en-US">
                          <a:effectLst/>
                        </a:rPr>
                        <a:t>3.80–29.31</a:t>
                      </a:r>
                    </a:p>
                  </a:txBody>
                  <a:tcPr marL="35712" marR="35712" marT="35712" marB="35712"/>
                </a:tc>
                <a:tc>
                  <a:txBody>
                    <a:bodyPr/>
                    <a:lstStyle/>
                    <a:p>
                      <a:pPr algn="ctr" fontAlgn="t">
                        <a:buNone/>
                      </a:pPr>
                      <a:r>
                        <a:rPr lang="en-US">
                          <a:effectLst/>
                        </a:rPr>
                        <a:t>&lt; 0.0001</a:t>
                      </a:r>
                    </a:p>
                  </a:txBody>
                  <a:tcPr marL="35712" marR="35712" marT="35712" marB="35712"/>
                </a:tc>
                <a:extLst>
                  <a:ext uri="{0D108BD9-81ED-4DB2-BD59-A6C34878D82A}">
                    <a16:rowId xmlns:a16="http://schemas.microsoft.com/office/drawing/2014/main" val="3839774707"/>
                  </a:ext>
                </a:extLst>
              </a:tr>
              <a:tr h="370840">
                <a:tc>
                  <a:txBody>
                    <a:bodyPr/>
                    <a:lstStyle/>
                    <a:p>
                      <a:pPr algn="l" fontAlgn="t">
                        <a:buNone/>
                      </a:pPr>
                      <a:r>
                        <a:rPr lang="en-US" dirty="0">
                          <a:effectLst/>
                        </a:rPr>
                        <a:t>V20 (</a:t>
                      </a:r>
                      <a:r>
                        <a:rPr lang="en-US" dirty="0"/>
                        <a:t>lung volume receiving ≥ 20 G)</a:t>
                      </a:r>
                      <a:endParaRPr lang="en-US" dirty="0">
                        <a:effectLst/>
                      </a:endParaRPr>
                    </a:p>
                  </a:txBody>
                  <a:tcPr marL="35712" marR="35712" marT="35712" marB="35712"/>
                </a:tc>
                <a:tc>
                  <a:txBody>
                    <a:bodyPr/>
                    <a:lstStyle/>
                    <a:p>
                      <a:pPr algn="ctr" fontAlgn="t">
                        <a:buNone/>
                      </a:pPr>
                      <a:r>
                        <a:rPr lang="en-US" dirty="0">
                          <a:effectLst/>
                        </a:rPr>
                        <a:t>1.04</a:t>
                      </a:r>
                    </a:p>
                  </a:txBody>
                  <a:tcPr marL="35712" marR="35712" marT="35712" marB="35712"/>
                </a:tc>
                <a:tc>
                  <a:txBody>
                    <a:bodyPr/>
                    <a:lstStyle/>
                    <a:p>
                      <a:pPr algn="ctr" fontAlgn="t">
                        <a:buNone/>
                      </a:pPr>
                      <a:r>
                        <a:rPr lang="en-US" dirty="0">
                          <a:effectLst/>
                        </a:rPr>
                        <a:t>0.99–1.09</a:t>
                      </a:r>
                    </a:p>
                  </a:txBody>
                  <a:tcPr marL="35712" marR="35712" marT="35712" marB="35712"/>
                </a:tc>
                <a:tc>
                  <a:txBody>
                    <a:bodyPr/>
                    <a:lstStyle/>
                    <a:p>
                      <a:pPr algn="ctr" fontAlgn="t">
                        <a:buNone/>
                      </a:pPr>
                      <a:r>
                        <a:rPr lang="en-US" dirty="0">
                          <a:effectLst/>
                        </a:rPr>
                        <a:t>0.081</a:t>
                      </a:r>
                    </a:p>
                  </a:txBody>
                  <a:tcPr marL="35712" marR="35712" marT="35712" marB="35712"/>
                </a:tc>
                <a:extLst>
                  <a:ext uri="{0D108BD9-81ED-4DB2-BD59-A6C34878D82A}">
                    <a16:rowId xmlns:a16="http://schemas.microsoft.com/office/drawing/2014/main" val="926120408"/>
                  </a:ext>
                </a:extLst>
              </a:tr>
            </a:tbl>
          </a:graphicData>
        </a:graphic>
      </p:graphicFrame>
      <p:sp>
        <p:nvSpPr>
          <p:cNvPr id="6" name="TextBox 5">
            <a:extLst>
              <a:ext uri="{FF2B5EF4-FFF2-40B4-BE49-F238E27FC236}">
                <a16:creationId xmlns:a16="http://schemas.microsoft.com/office/drawing/2014/main" id="{6BFCD3EC-1990-4118-294E-B4AA5175D600}"/>
              </a:ext>
            </a:extLst>
          </p:cNvPr>
          <p:cNvSpPr txBox="1"/>
          <p:nvPr/>
        </p:nvSpPr>
        <p:spPr>
          <a:xfrm>
            <a:off x="304800" y="5686519"/>
            <a:ext cx="1189044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ptos" panose="02110004020202020204"/>
                <a:ea typeface="+mn-ea"/>
                <a:cs typeface="+mn-cs"/>
              </a:rPr>
              <a:t>HR, hazard ratio; CI, confidence interval; IQR, interquartile range; HER2, human epidermal growth factor receptor 2;ILA, interstitial lung abnormalities; V20, lung volume receiving ≥ 20 G</a:t>
            </a:r>
          </a:p>
        </p:txBody>
      </p:sp>
      <p:sp>
        <p:nvSpPr>
          <p:cNvPr id="7" name="Rectangle 1">
            <a:extLst>
              <a:ext uri="{FF2B5EF4-FFF2-40B4-BE49-F238E27FC236}">
                <a16:creationId xmlns:a16="http://schemas.microsoft.com/office/drawing/2014/main" id="{EA79E7CA-9813-39A1-3F7D-C6C85661075C}"/>
              </a:ext>
            </a:extLst>
          </p:cNvPr>
          <p:cNvSpPr>
            <a:spLocks noChangeArrowheads="1"/>
          </p:cNvSpPr>
          <p:nvPr/>
        </p:nvSpPr>
        <p:spPr bwMode="auto">
          <a:xfrm>
            <a:off x="0" y="-138499"/>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B1B1B"/>
                </a:solidFill>
                <a:effectLst/>
                <a:uLnTx/>
                <a:uFillTx/>
                <a:latin typeface="Source Sans Pro Web"/>
                <a:ea typeface="+mn-ea"/>
                <a:cs typeface="+mn-cs"/>
              </a:rPr>
              <a: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8" name="Rectangle 2">
            <a:extLst>
              <a:ext uri="{FF2B5EF4-FFF2-40B4-BE49-F238E27FC236}">
                <a16:creationId xmlns:a16="http://schemas.microsoft.com/office/drawing/2014/main" id="{FDCA9372-1089-AF43-1FFC-5A7C43C02848}"/>
              </a:ext>
            </a:extLst>
          </p:cNvPr>
          <p:cNvSpPr>
            <a:spLocks noChangeArrowheads="1"/>
          </p:cNvSpPr>
          <p:nvPr/>
        </p:nvSpPr>
        <p:spPr bwMode="auto">
          <a:xfrm>
            <a:off x="152400" y="13901"/>
            <a:ext cx="22794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srgbClr val="1B1B1B"/>
                </a:solidFill>
                <a:effectLst/>
                <a:uLnTx/>
                <a:uFillTx/>
                <a:latin typeface="Source Sans Pro Web"/>
                <a:ea typeface="+mn-ea"/>
                <a:cs typeface="+mn-cs"/>
              </a:rPr>
              <a:t>.</a:t>
            </a:r>
            <a:endParaRPr kumimoji="0" lang="en-US" altLang="en-US" sz="1800" b="0" i="0" u="none" strike="noStrike" kern="1200" cap="none" spc="0" normalizeH="0" baseline="0" noProof="0" dirty="0">
              <a:ln>
                <a:noFill/>
              </a:ln>
              <a:solidFill>
                <a:prstClr val="black"/>
              </a:solidFill>
              <a:effectLst/>
              <a:uLnTx/>
              <a:uFillTx/>
              <a:latin typeface="Arial" panose="020B0604020202020204" pitchFamily="34" charset="0"/>
              <a:ea typeface="+mn-ea"/>
              <a:cs typeface="+mn-cs"/>
            </a:endParaRPr>
          </a:p>
        </p:txBody>
      </p:sp>
      <p:sp>
        <p:nvSpPr>
          <p:cNvPr id="10" name="TextBox 9">
            <a:extLst>
              <a:ext uri="{FF2B5EF4-FFF2-40B4-BE49-F238E27FC236}">
                <a16:creationId xmlns:a16="http://schemas.microsoft.com/office/drawing/2014/main" id="{BF250139-9012-0F35-7726-9034ABBDCA27}"/>
              </a:ext>
            </a:extLst>
          </p:cNvPr>
          <p:cNvSpPr txBox="1"/>
          <p:nvPr/>
        </p:nvSpPr>
        <p:spPr>
          <a:xfrm>
            <a:off x="4114800" y="3483508"/>
            <a:ext cx="3792898" cy="2677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Who needs extra caution?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Pretreatment ILAs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Poor Kidney Function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Underlying Lung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Prior IO/Immune Disease?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Long Treatment History?</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Older Age?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9043654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C9ECB2-00E8-4E01-8252-375909982682}"/>
              </a:ext>
            </a:extLst>
          </p:cNvPr>
          <p:cNvSpPr>
            <a:spLocks noGrp="1"/>
          </p:cNvSpPr>
          <p:nvPr>
            <p:ph type="title"/>
          </p:nvPr>
        </p:nvSpPr>
        <p:spPr>
          <a:xfrm>
            <a:off x="523171" y="231001"/>
            <a:ext cx="11219193" cy="838200"/>
          </a:xfrm>
        </p:spPr>
        <p:txBody>
          <a:bodyPr>
            <a:normAutofit/>
          </a:bodyPr>
          <a:lstStyle/>
          <a:p>
            <a:r>
              <a:rPr lang="en-US" sz="4400" b="0" dirty="0">
                <a:solidFill>
                  <a:schemeClr val="tx1"/>
                </a:solidFill>
                <a:latin typeface="Arial" panose="020B0604020202020204" pitchFamily="34" charset="0"/>
                <a:cs typeface="Arial" panose="020B0604020202020204" pitchFamily="34" charset="0"/>
              </a:rPr>
              <a:t>Strategies to Manage ILD/Pneumonitis </a:t>
            </a:r>
          </a:p>
        </p:txBody>
      </p:sp>
      <p:sp>
        <p:nvSpPr>
          <p:cNvPr id="3" name="Text Placeholder 2"/>
          <p:cNvSpPr>
            <a:spLocks noGrp="1"/>
          </p:cNvSpPr>
          <p:nvPr>
            <p:ph type="body" sz="quarter" idx="10"/>
          </p:nvPr>
        </p:nvSpPr>
        <p:spPr>
          <a:xfrm>
            <a:off x="419902" y="6331372"/>
            <a:ext cx="11396587" cy="524119"/>
          </a:xfrm>
        </p:spPr>
        <p:txBody>
          <a:bodyPr>
            <a:noAutofit/>
          </a:bodyPr>
          <a:lstStyle/>
          <a:p>
            <a:r>
              <a:rPr lang="pt-BR" altLang="en-US" sz="1000" spc="-10" dirty="0">
                <a:solidFill>
                  <a:schemeClr val="tx1"/>
                </a:solidFill>
                <a:latin typeface="Calibri" panose="020F0502020204030204" pitchFamily="34" charset="0"/>
                <a:cs typeface="Arial" panose="020B0604020202020204" pitchFamily="34" charset="0"/>
              </a:rPr>
              <a:t>BAL = bronchoalveolar lavage; ID = infectious disease; PFTs = pulmonary function tests; PK = pharmcokinetics.</a:t>
            </a:r>
          </a:p>
          <a:p>
            <a:r>
              <a:rPr lang="pt-BR" altLang="en-US" sz="1000" spc="-10" dirty="0">
                <a:solidFill>
                  <a:schemeClr val="tx1"/>
                </a:solidFill>
                <a:latin typeface="Calibri" panose="020F0502020204030204" pitchFamily="34" charset="0"/>
                <a:cs typeface="Arial" panose="020B0604020202020204" pitchFamily="34" charset="0"/>
              </a:rPr>
              <a:t>Ado-trastuzumab emtansine (Kadcyla®) PI 2022 (https://www.kadcyla.com/). Fam-trastuzumab deruxtecan-nxki (Enhertu®) PI 2024 (https://daiichisankyo.us/prescribing-information-portlet/getPIContent?productName=Enhertu&amp; inline=true). URLs accessed 11/8/2024. Tarantino P, et al</a:t>
            </a:r>
            <a:r>
              <a:rPr lang="pt-BR" altLang="en-US" sz="1000" i="1" spc="-10" dirty="0">
                <a:solidFill>
                  <a:schemeClr val="tx1"/>
                </a:solidFill>
                <a:latin typeface="Calibri" panose="020F0502020204030204" pitchFamily="34" charset="0"/>
                <a:cs typeface="Arial" panose="020B0604020202020204" pitchFamily="34" charset="0"/>
              </a:rPr>
              <a:t>. JAMA Oncol</a:t>
            </a:r>
            <a:r>
              <a:rPr lang="pt-BR" altLang="en-US" sz="1000" spc="-10" dirty="0">
                <a:solidFill>
                  <a:schemeClr val="tx1"/>
                </a:solidFill>
                <a:latin typeface="Calibri" panose="020F0502020204030204" pitchFamily="34" charset="0"/>
                <a:cs typeface="Arial" panose="020B0604020202020204" pitchFamily="34" charset="0"/>
              </a:rPr>
              <a:t>. 2021;7:1873-1881. </a:t>
            </a:r>
          </a:p>
        </p:txBody>
      </p:sp>
      <p:sp>
        <p:nvSpPr>
          <p:cNvPr id="14" name="Right Arrow 17">
            <a:extLst>
              <a:ext uri="{FF2B5EF4-FFF2-40B4-BE49-F238E27FC236}">
                <a16:creationId xmlns:a16="http://schemas.microsoft.com/office/drawing/2014/main" id="{31C6F232-1A75-4795-88E7-519E53210772}"/>
              </a:ext>
            </a:extLst>
          </p:cNvPr>
          <p:cNvSpPr/>
          <p:nvPr/>
        </p:nvSpPr>
        <p:spPr>
          <a:xfrm>
            <a:off x="3164860" y="3217873"/>
            <a:ext cx="536994" cy="733200"/>
          </a:xfrm>
          <a:prstGeom prst="rightArrow">
            <a:avLst/>
          </a:prstGeom>
          <a:solidFill>
            <a:schemeClr val="accent1"/>
          </a:solidFill>
          <a:ln w="9525"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6" name="TextBox 15">
            <a:extLst>
              <a:ext uri="{FF2B5EF4-FFF2-40B4-BE49-F238E27FC236}">
                <a16:creationId xmlns:a16="http://schemas.microsoft.com/office/drawing/2014/main" id="{039FCDDD-FFBE-4E8B-9ED6-3A4ECDD3C370}"/>
              </a:ext>
            </a:extLst>
          </p:cNvPr>
          <p:cNvSpPr txBox="1"/>
          <p:nvPr/>
        </p:nvSpPr>
        <p:spPr>
          <a:xfrm>
            <a:off x="3864976" y="1969617"/>
            <a:ext cx="3576366" cy="4247317"/>
          </a:xfrm>
          <a:prstGeom prst="rect">
            <a:avLst/>
          </a:prstGeom>
          <a:noFill/>
        </p:spPr>
        <p:txBody>
          <a:bodyPr wrap="square" lIns="0" rIns="0" rtlCol="0">
            <a:spAutoFit/>
          </a:bodyPr>
          <a:lstStyle/>
          <a:p>
            <a:pPr marL="0" marR="0" lvl="0" indent="0" algn="l" defTabSz="457223" rtl="0" eaLnBrk="1" fontAlgn="auto" latinLnBrk="0" hangingPunct="1">
              <a:lnSpc>
                <a:spcPct val="100000"/>
              </a:lnSpc>
              <a:spcBef>
                <a:spcPts val="0"/>
              </a:spcBef>
              <a:spcAft>
                <a:spcPts val="80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Assessments should include</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High-resolution CT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Pulmonologist consult; if indicated, ID consult</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Blood culture and CBC; other blood tests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as needed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Consider bronchoscopy and BAL if indicated and feasible</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PFTs and pulse oximetry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Arterial blood gases, if indicated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As soon as ILD suspected, collect 1 blood sample for PK assessment, if feasible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Rule out other causes of ILD (eg, progression, infection, other drugs, radiotherapy)</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All ILD events should be followed until resolution and after drug discontinuation</a:t>
            </a:r>
          </a:p>
        </p:txBody>
      </p:sp>
      <p:sp>
        <p:nvSpPr>
          <p:cNvPr id="17" name="Rectangle: Rounded Corners 16">
            <a:extLst>
              <a:ext uri="{FF2B5EF4-FFF2-40B4-BE49-F238E27FC236}">
                <a16:creationId xmlns:a16="http://schemas.microsoft.com/office/drawing/2014/main" id="{A8DCBB99-2011-46F3-BF42-0ED79CCC11BA}"/>
              </a:ext>
            </a:extLst>
          </p:cNvPr>
          <p:cNvSpPr/>
          <p:nvPr/>
        </p:nvSpPr>
        <p:spPr>
          <a:xfrm>
            <a:off x="468510" y="1275901"/>
            <a:ext cx="2690193" cy="4617145"/>
          </a:xfrm>
          <a:prstGeom prst="roundRect">
            <a:avLst>
              <a:gd name="adj" fmla="val 585"/>
            </a:avLst>
          </a:prstGeom>
          <a:noFill/>
          <a:ln w="19050" cap="flat" cmpd="sng" algn="ctr">
            <a:solidFill>
              <a:schemeClr val="accent1"/>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8" name="Rectangle: Rounded Corners 17">
            <a:extLst>
              <a:ext uri="{FF2B5EF4-FFF2-40B4-BE49-F238E27FC236}">
                <a16:creationId xmlns:a16="http://schemas.microsoft.com/office/drawing/2014/main" id="{F29183EF-E201-49D6-88CA-3D655C13900D}"/>
              </a:ext>
            </a:extLst>
          </p:cNvPr>
          <p:cNvSpPr/>
          <p:nvPr/>
        </p:nvSpPr>
        <p:spPr>
          <a:xfrm>
            <a:off x="458376" y="1297915"/>
            <a:ext cx="2700327" cy="313812"/>
          </a:xfrm>
          <a:prstGeom prst="roundRect">
            <a:avLst>
              <a:gd name="adj" fmla="val 0"/>
            </a:avLst>
          </a:prstGeom>
          <a:solidFill>
            <a:schemeClr val="accent1"/>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Monitor</a:t>
            </a:r>
            <a:r>
              <a:rPr kumimoji="0" lang="en-US" sz="1600" b="0" i="0" u="none" strike="noStrike" kern="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 </a:t>
            </a:r>
          </a:p>
        </p:txBody>
      </p:sp>
      <p:sp>
        <p:nvSpPr>
          <p:cNvPr id="19" name="TextBox 18">
            <a:extLst>
              <a:ext uri="{FF2B5EF4-FFF2-40B4-BE49-F238E27FC236}">
                <a16:creationId xmlns:a16="http://schemas.microsoft.com/office/drawing/2014/main" id="{BC721E6B-992E-45FB-9DD8-ABD088E59927}"/>
              </a:ext>
            </a:extLst>
          </p:cNvPr>
          <p:cNvSpPr txBox="1"/>
          <p:nvPr/>
        </p:nvSpPr>
        <p:spPr>
          <a:xfrm>
            <a:off x="955075" y="1948870"/>
            <a:ext cx="1711216" cy="307777"/>
          </a:xfrm>
          <a:prstGeom prst="rect">
            <a:avLst/>
          </a:prstGeom>
          <a:noFill/>
        </p:spPr>
        <p:txBody>
          <a:bodyPr wrap="square" rtlCol="0">
            <a:spAutoFit/>
          </a:bodyPr>
          <a:lstStyle/>
          <a:p>
            <a:pPr marL="0" marR="0" lvl="0" indent="0" algn="ctr" defTabSz="457223"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Suspected ILD</a:t>
            </a:r>
          </a:p>
        </p:txBody>
      </p:sp>
      <p:sp>
        <p:nvSpPr>
          <p:cNvPr id="20" name="TextBox 19">
            <a:extLst>
              <a:ext uri="{FF2B5EF4-FFF2-40B4-BE49-F238E27FC236}">
                <a16:creationId xmlns:a16="http://schemas.microsoft.com/office/drawing/2014/main" id="{2C8A22C7-9372-44CC-BCB1-4A0DD185BCED}"/>
              </a:ext>
            </a:extLst>
          </p:cNvPr>
          <p:cNvSpPr txBox="1"/>
          <p:nvPr/>
        </p:nvSpPr>
        <p:spPr>
          <a:xfrm>
            <a:off x="510441" y="2670759"/>
            <a:ext cx="2606467" cy="3406061"/>
          </a:xfrm>
          <a:prstGeom prst="rect">
            <a:avLst/>
          </a:prstGeom>
          <a:noFill/>
        </p:spPr>
        <p:txBody>
          <a:bodyPr wrap="square" rtlCol="0">
            <a:spAutoFit/>
          </a:bodyPr>
          <a:lstStyle/>
          <a:p>
            <a:pPr marL="0" marR="0" lvl="0" indent="0" algn="l" defTabSz="457223" rtl="0" eaLnBrk="1" fontAlgn="auto" latinLnBrk="0" hangingPunct="1">
              <a:lnSpc>
                <a:spcPct val="100000"/>
              </a:lnSpc>
              <a:spcBef>
                <a:spcPts val="0"/>
              </a:spcBef>
              <a:spcAft>
                <a:spcPts val="8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Urge patients to immediately report cough, dyspnea, fever, and/or new or worsening pulmonary symptoms</a:t>
            </a:r>
          </a:p>
          <a:p>
            <a:pPr marL="0" marR="0" lvl="0" indent="0" algn="l" defTabSz="457223" rtl="0" eaLnBrk="1" fontAlgn="auto" latinLnBrk="0" hangingPunct="1">
              <a:lnSpc>
                <a:spcPct val="100000"/>
              </a:lnSpc>
              <a:spcBef>
                <a:spcPts val="0"/>
              </a:spcBef>
              <a:spcAft>
                <a:spcPts val="800"/>
              </a:spcAft>
              <a:buClrTx/>
              <a:buSzTx/>
              <a:buFontTx/>
              <a:buNone/>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Monitor patients for signs/symptoms of ILD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Promptly investigate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evidence of ILD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Evaluate patients with suspected ILD by radiographic imaging and assess as follows </a:t>
            </a:r>
          </a:p>
          <a:p>
            <a:pPr marL="242900" marR="0" lvl="0" indent="-171459"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2" name="Arrow: Down 21">
            <a:extLst>
              <a:ext uri="{FF2B5EF4-FFF2-40B4-BE49-F238E27FC236}">
                <a16:creationId xmlns:a16="http://schemas.microsoft.com/office/drawing/2014/main" id="{B863B5E5-D986-421D-8D8F-45B3441AE6FA}"/>
              </a:ext>
            </a:extLst>
          </p:cNvPr>
          <p:cNvSpPr/>
          <p:nvPr/>
        </p:nvSpPr>
        <p:spPr>
          <a:xfrm>
            <a:off x="1576471" y="2289548"/>
            <a:ext cx="460068" cy="338554"/>
          </a:xfrm>
          <a:prstGeom prst="downArrow">
            <a:avLst>
              <a:gd name="adj1" fmla="val 50000"/>
              <a:gd name="adj2" fmla="val 65442"/>
            </a:avLst>
          </a:prstGeom>
          <a:solidFill>
            <a:schemeClr val="accent1"/>
          </a:solidFill>
          <a:ln w="9525"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3" name="Rectangle: Rounded Corners 22">
            <a:extLst>
              <a:ext uri="{FF2B5EF4-FFF2-40B4-BE49-F238E27FC236}">
                <a16:creationId xmlns:a16="http://schemas.microsoft.com/office/drawing/2014/main" id="{90594FE8-1449-4D60-A818-F511D34EEFC8}"/>
              </a:ext>
            </a:extLst>
          </p:cNvPr>
          <p:cNvSpPr/>
          <p:nvPr/>
        </p:nvSpPr>
        <p:spPr>
          <a:xfrm>
            <a:off x="3736314" y="1269724"/>
            <a:ext cx="3820900" cy="4916430"/>
          </a:xfrm>
          <a:prstGeom prst="roundRect">
            <a:avLst>
              <a:gd name="adj" fmla="val 728"/>
            </a:avLst>
          </a:prstGeom>
          <a:noFill/>
          <a:ln w="19050" cap="flat" cmpd="sng" algn="ctr">
            <a:solidFill>
              <a:schemeClr val="accent6"/>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4" name="Rectangle: Rounded Corners 23">
            <a:extLst>
              <a:ext uri="{FF2B5EF4-FFF2-40B4-BE49-F238E27FC236}">
                <a16:creationId xmlns:a16="http://schemas.microsoft.com/office/drawing/2014/main" id="{C2BD2265-781D-4365-858A-356F517B8967}"/>
              </a:ext>
            </a:extLst>
          </p:cNvPr>
          <p:cNvSpPr/>
          <p:nvPr/>
        </p:nvSpPr>
        <p:spPr>
          <a:xfrm>
            <a:off x="3719588" y="1279307"/>
            <a:ext cx="3775667" cy="313812"/>
          </a:xfrm>
          <a:prstGeom prst="roundRect">
            <a:avLst>
              <a:gd name="adj" fmla="val 0"/>
            </a:avLst>
          </a:prstGeom>
          <a:solidFill>
            <a:schemeClr val="accent6"/>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Confirm</a:t>
            </a:r>
          </a:p>
        </p:txBody>
      </p:sp>
      <p:sp>
        <p:nvSpPr>
          <p:cNvPr id="25" name="Rectangle: Rounded Corners 24">
            <a:extLst>
              <a:ext uri="{FF2B5EF4-FFF2-40B4-BE49-F238E27FC236}">
                <a16:creationId xmlns:a16="http://schemas.microsoft.com/office/drawing/2014/main" id="{42373A93-8762-4DBD-8B76-0CE863F87493}"/>
              </a:ext>
            </a:extLst>
          </p:cNvPr>
          <p:cNvSpPr/>
          <p:nvPr/>
        </p:nvSpPr>
        <p:spPr>
          <a:xfrm>
            <a:off x="8122634" y="1318404"/>
            <a:ext cx="3654188" cy="4617145"/>
          </a:xfrm>
          <a:prstGeom prst="roundRect">
            <a:avLst>
              <a:gd name="adj" fmla="val 0"/>
            </a:avLst>
          </a:prstGeom>
          <a:noFill/>
          <a:ln w="19050" cap="flat" cmpd="sng" algn="ctr">
            <a:solidFill>
              <a:schemeClr val="accent4"/>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6" name="Rectangle: Rounded Corners 25">
            <a:extLst>
              <a:ext uri="{FF2B5EF4-FFF2-40B4-BE49-F238E27FC236}">
                <a16:creationId xmlns:a16="http://schemas.microsoft.com/office/drawing/2014/main" id="{3E2B6398-D162-40BD-BAB4-0A8CD915133A}"/>
              </a:ext>
            </a:extLst>
          </p:cNvPr>
          <p:cNvSpPr/>
          <p:nvPr/>
        </p:nvSpPr>
        <p:spPr>
          <a:xfrm>
            <a:off x="8088176" y="1290033"/>
            <a:ext cx="3654188" cy="313812"/>
          </a:xfrm>
          <a:prstGeom prst="roundRect">
            <a:avLst>
              <a:gd name="adj" fmla="val 0"/>
            </a:avLst>
          </a:prstGeom>
          <a:solidFill>
            <a:schemeClr val="accent4"/>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Calibri" panose="020F0502020204030204"/>
                <a:ea typeface="+mn-ea"/>
                <a:cs typeface="Calibri" panose="020F0502020204030204" pitchFamily="34" charset="0"/>
              </a:rPr>
              <a:t>Manage</a:t>
            </a:r>
          </a:p>
        </p:txBody>
      </p:sp>
      <p:sp>
        <p:nvSpPr>
          <p:cNvPr id="27" name="TextBox 26">
            <a:extLst>
              <a:ext uri="{FF2B5EF4-FFF2-40B4-BE49-F238E27FC236}">
                <a16:creationId xmlns:a16="http://schemas.microsoft.com/office/drawing/2014/main" id="{5FB63829-8956-421F-BC41-73CD714F99E1}"/>
              </a:ext>
            </a:extLst>
          </p:cNvPr>
          <p:cNvSpPr txBox="1"/>
          <p:nvPr/>
        </p:nvSpPr>
        <p:spPr>
          <a:xfrm>
            <a:off x="8211025" y="1948871"/>
            <a:ext cx="3450927" cy="3621504"/>
          </a:xfrm>
          <a:prstGeom prst="rect">
            <a:avLst/>
          </a:prstGeom>
          <a:noFill/>
        </p:spPr>
        <p:txBody>
          <a:bodyPr wrap="square" rtlCol="0">
            <a:spAutoFit/>
          </a:bodyPr>
          <a:lstStyle/>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Grade 1</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a:t>
            </a: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T-DXd: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Hold until resolved to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grade 0; consider corticosteroids </a:t>
            </a:r>
            <a:b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(0.5 mg/kg/day prednisolone), then </a:t>
            </a:r>
          </a:p>
          <a:p>
            <a:pPr marL="288940" marR="0" lvl="1" indent="-109543"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If resolved ≤28 days from onset: </a:t>
            </a:r>
            <a:b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Maintain dose </a:t>
            </a:r>
          </a:p>
          <a:p>
            <a:pPr marL="288940" marR="0" lvl="1" indent="-109543"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If resolved &gt;28 days after onset: </a:t>
            </a:r>
            <a:b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b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Reduce dose by 1 level </a:t>
            </a:r>
          </a:p>
          <a:p>
            <a:pPr marL="288940" marR="0" lvl="1" indent="-109543"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Taper steroid over at least 4 weeks</a:t>
            </a:r>
          </a:p>
          <a:p>
            <a:pPr marL="119069" marR="0" lvl="0" indent="-119069"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Grades 2–4: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Permanently discontinue treatment and promptly initiate systemic corticosteroid treatment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eg</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 ≥1 mg/kg/ day prednisolone or equivalent) for               ≥14 days followed by taper for ≥4 weeks</a:t>
            </a:r>
            <a:endParaRPr kumimoji="0" lang="en-US" sz="1400" b="0" i="0" u="none" strike="sng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29" name="Right Arrow 17">
            <a:extLst>
              <a:ext uri="{FF2B5EF4-FFF2-40B4-BE49-F238E27FC236}">
                <a16:creationId xmlns:a16="http://schemas.microsoft.com/office/drawing/2014/main" id="{F96521C6-20CD-C146-BA68-31B40310CE2D}"/>
              </a:ext>
            </a:extLst>
          </p:cNvPr>
          <p:cNvSpPr/>
          <p:nvPr/>
        </p:nvSpPr>
        <p:spPr>
          <a:xfrm>
            <a:off x="7560801" y="3241140"/>
            <a:ext cx="536994" cy="733200"/>
          </a:xfrm>
          <a:prstGeom prst="rightArrow">
            <a:avLst/>
          </a:prstGeom>
          <a:solidFill>
            <a:schemeClr val="accent6"/>
          </a:solidFill>
          <a:ln w="9525"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Tree>
    <p:extLst>
      <p:ext uri="{BB962C8B-B14F-4D97-AF65-F5344CB8AC3E}">
        <p14:creationId xmlns:p14="http://schemas.microsoft.com/office/powerpoint/2010/main" val="1183445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09A01-4A24-332F-827C-070A3427C9A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54D3DE9-4618-299E-7A21-D880606725BE}"/>
              </a:ext>
            </a:extLst>
          </p:cNvPr>
          <p:cNvSpPr>
            <a:spLocks noGrp="1"/>
          </p:cNvSpPr>
          <p:nvPr>
            <p:ph type="title"/>
          </p:nvPr>
        </p:nvSpPr>
        <p:spPr>
          <a:xfrm>
            <a:off x="726604" y="333869"/>
            <a:ext cx="12209321" cy="838200"/>
          </a:xfrm>
        </p:spPr>
        <p:txBody>
          <a:bodyPr>
            <a:normAutofit/>
          </a:bodyPr>
          <a:lstStyle/>
          <a:p>
            <a:r>
              <a:rPr lang="en-US" sz="3600" b="0" dirty="0">
                <a:solidFill>
                  <a:schemeClr val="tx1"/>
                </a:solidFill>
                <a:latin typeface="Arial" panose="020B0604020202020204" pitchFamily="34" charset="0"/>
                <a:cs typeface="Arial" panose="020B0604020202020204" pitchFamily="34" charset="0"/>
              </a:rPr>
              <a:t>Strategies to Manage Grade 2 to 4 ILD/Pneumonitis </a:t>
            </a:r>
          </a:p>
        </p:txBody>
      </p:sp>
      <p:sp>
        <p:nvSpPr>
          <p:cNvPr id="7" name="Text Placeholder 6"/>
          <p:cNvSpPr>
            <a:spLocks noGrp="1"/>
          </p:cNvSpPr>
          <p:nvPr>
            <p:ph type="body" sz="quarter" idx="10"/>
          </p:nvPr>
        </p:nvSpPr>
        <p:spPr>
          <a:xfrm>
            <a:off x="373303" y="6396088"/>
            <a:ext cx="11445394" cy="256085"/>
          </a:xfrm>
        </p:spPr>
        <p:txBody>
          <a:bodyPr>
            <a:noAutofit/>
          </a:bodyPr>
          <a:lstStyle/>
          <a:p>
            <a:r>
              <a:rPr lang="pt-BR" altLang="en-US" sz="1200" b="0" spc="-10" dirty="0">
                <a:solidFill>
                  <a:schemeClr val="tx1"/>
                </a:solidFill>
                <a:latin typeface="Calibri" panose="020F0502020204030204" pitchFamily="34" charset="0"/>
                <a:cs typeface="Arial" panose="020B0604020202020204" pitchFamily="34" charset="0"/>
              </a:rPr>
              <a:t>Li BT, et al. </a:t>
            </a:r>
            <a:r>
              <a:rPr lang="pt-BR" altLang="en-US" sz="1200" b="0" i="1" spc="-10" dirty="0">
                <a:solidFill>
                  <a:schemeClr val="tx1"/>
                </a:solidFill>
                <a:latin typeface="Calibri" panose="020F0502020204030204" pitchFamily="34" charset="0"/>
                <a:cs typeface="Arial" panose="020B0604020202020204" pitchFamily="34" charset="0"/>
              </a:rPr>
              <a:t>N Engl J Med</a:t>
            </a:r>
            <a:r>
              <a:rPr lang="pt-BR" altLang="en-US" sz="1200" b="0" spc="-10" dirty="0">
                <a:solidFill>
                  <a:schemeClr val="tx1"/>
                </a:solidFill>
                <a:latin typeface="Calibri" panose="020F0502020204030204" pitchFamily="34" charset="0"/>
                <a:cs typeface="Arial" panose="020B0604020202020204" pitchFamily="34" charset="0"/>
              </a:rPr>
              <a:t>. 2022;386:241-251 (Protocol).</a:t>
            </a:r>
          </a:p>
        </p:txBody>
      </p:sp>
      <p:sp>
        <p:nvSpPr>
          <p:cNvPr id="10" name="TextBox 9">
            <a:extLst>
              <a:ext uri="{FF2B5EF4-FFF2-40B4-BE49-F238E27FC236}">
                <a16:creationId xmlns:a16="http://schemas.microsoft.com/office/drawing/2014/main" id="{039FCDDD-FFBE-4E8B-9ED6-3A4ECDD3C370}"/>
              </a:ext>
            </a:extLst>
          </p:cNvPr>
          <p:cNvSpPr txBox="1"/>
          <p:nvPr/>
        </p:nvSpPr>
        <p:spPr>
          <a:xfrm>
            <a:off x="995580" y="2074686"/>
            <a:ext cx="4732021" cy="3611245"/>
          </a:xfrm>
          <a:prstGeom prst="rect">
            <a:avLst/>
          </a:prstGeom>
          <a:noFill/>
        </p:spPr>
        <p:txBody>
          <a:bodyPr wrap="square" lIns="0" rIns="0" rtlCol="0">
            <a:spAutoFit/>
          </a:bodyPr>
          <a:lstStyle/>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Promptly start systemic glucocorticoids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eg</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≥1 mg/kg/d prednisone or equivalent) for ≥2 weeks or to complete resolution of clinical and chest CT findings, then gradual taper over ≥4 weeks</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Monitor symptoms closely</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Re-image as indicated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If clinical or diagnostic observations worsen or do not improve in 5 days </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Consider increase in steroid dose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eg</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2 mg/kg/day prednisone or equivalent) or switch to intravenous (IV)</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Reconsider additional workup for alternative etiologies</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Escalate care as needed </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endPar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p:txBody>
      </p:sp>
      <p:sp>
        <p:nvSpPr>
          <p:cNvPr id="11" name="Rectangle: Rounded Corners 22">
            <a:extLst>
              <a:ext uri="{FF2B5EF4-FFF2-40B4-BE49-F238E27FC236}">
                <a16:creationId xmlns:a16="http://schemas.microsoft.com/office/drawing/2014/main" id="{90594FE8-1449-4D60-A818-F511D34EEFC8}"/>
              </a:ext>
            </a:extLst>
          </p:cNvPr>
          <p:cNvSpPr/>
          <p:nvPr/>
        </p:nvSpPr>
        <p:spPr>
          <a:xfrm>
            <a:off x="865001" y="1717276"/>
            <a:ext cx="5076273" cy="4170933"/>
          </a:xfrm>
          <a:prstGeom prst="roundRect">
            <a:avLst>
              <a:gd name="adj" fmla="val 728"/>
            </a:avLst>
          </a:prstGeom>
          <a:noFill/>
          <a:ln w="19050" cap="flat" cmpd="sng" algn="ctr">
            <a:solidFill>
              <a:schemeClr val="accent6"/>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2" name="Rectangle: Rounded Corners 23">
            <a:extLst>
              <a:ext uri="{FF2B5EF4-FFF2-40B4-BE49-F238E27FC236}">
                <a16:creationId xmlns:a16="http://schemas.microsoft.com/office/drawing/2014/main" id="{C2BD2265-781D-4365-858A-356F517B8967}"/>
              </a:ext>
            </a:extLst>
          </p:cNvPr>
          <p:cNvSpPr/>
          <p:nvPr/>
        </p:nvSpPr>
        <p:spPr>
          <a:xfrm>
            <a:off x="865286" y="1714431"/>
            <a:ext cx="5076273" cy="313812"/>
          </a:xfrm>
          <a:prstGeom prst="roundRect">
            <a:avLst>
              <a:gd name="adj" fmla="val 0"/>
            </a:avLst>
          </a:prstGeom>
          <a:solidFill>
            <a:srgbClr val="92D050"/>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ptos" panose="02110004020202020204"/>
                <a:ea typeface="+mn-ea"/>
                <a:cs typeface="Calibri" panose="020F0502020204030204" pitchFamily="34" charset="0"/>
              </a:rPr>
              <a:t>Grade 2</a:t>
            </a:r>
            <a:endParaRPr kumimoji="0" lang="en-US" sz="1600" b="0" i="0" u="none" strike="noStrike" kern="0" cap="none" spc="0" normalizeH="0" baseline="0" noProof="0" dirty="0">
              <a:ln>
                <a:noFill/>
              </a:ln>
              <a:solidFill>
                <a:prstClr val="black"/>
              </a:solidFill>
              <a:effectLst/>
              <a:uLnTx/>
              <a:uFillTx/>
              <a:latin typeface="Aptos" panose="02110004020202020204"/>
              <a:ea typeface="+mn-ea"/>
              <a:cs typeface="Calibri" panose="020F0502020204030204" pitchFamily="34" charset="0"/>
            </a:endParaRPr>
          </a:p>
        </p:txBody>
      </p:sp>
      <p:sp>
        <p:nvSpPr>
          <p:cNvPr id="13" name="Rectangle: Rounded Corners 24">
            <a:extLst>
              <a:ext uri="{FF2B5EF4-FFF2-40B4-BE49-F238E27FC236}">
                <a16:creationId xmlns:a16="http://schemas.microsoft.com/office/drawing/2014/main" id="{42373A93-8762-4DBD-8B76-0CE863F87493}"/>
              </a:ext>
            </a:extLst>
          </p:cNvPr>
          <p:cNvSpPr/>
          <p:nvPr/>
        </p:nvSpPr>
        <p:spPr>
          <a:xfrm>
            <a:off x="6233319" y="1717276"/>
            <a:ext cx="4912948" cy="4182279"/>
          </a:xfrm>
          <a:prstGeom prst="roundRect">
            <a:avLst>
              <a:gd name="adj" fmla="val 0"/>
            </a:avLst>
          </a:prstGeom>
          <a:noFill/>
          <a:ln w="19050" cap="flat" cmpd="sng" algn="ctr">
            <a:solidFill>
              <a:srgbClr val="FF0000"/>
            </a:solid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sp>
        <p:nvSpPr>
          <p:cNvPr id="14" name="Rectangle: Rounded Corners 25">
            <a:extLst>
              <a:ext uri="{FF2B5EF4-FFF2-40B4-BE49-F238E27FC236}">
                <a16:creationId xmlns:a16="http://schemas.microsoft.com/office/drawing/2014/main" id="{3E2B6398-D162-40BD-BAB4-0A8CD915133A}"/>
              </a:ext>
            </a:extLst>
          </p:cNvPr>
          <p:cNvSpPr/>
          <p:nvPr/>
        </p:nvSpPr>
        <p:spPr>
          <a:xfrm>
            <a:off x="6233035" y="1716998"/>
            <a:ext cx="4912948" cy="313812"/>
          </a:xfrm>
          <a:prstGeom prst="roundRect">
            <a:avLst>
              <a:gd name="adj" fmla="val 0"/>
            </a:avLst>
          </a:prstGeom>
          <a:solidFill>
            <a:srgbClr val="FF0000"/>
          </a:solidFill>
          <a:ln w="19050" cap="flat" cmpd="sng" algn="ctr">
            <a:noFill/>
            <a:prstDash val="solid"/>
          </a:ln>
          <a:effectLst/>
        </p:spPr>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prstClr val="black"/>
                </a:solidFill>
                <a:effectLst/>
                <a:uLnTx/>
                <a:uFillTx/>
                <a:latin typeface="Aptos" panose="02110004020202020204"/>
                <a:ea typeface="+mn-ea"/>
                <a:cs typeface="Calibri" panose="020F0502020204030204" pitchFamily="34" charset="0"/>
              </a:rPr>
              <a:t>Grade 3 or 4 </a:t>
            </a:r>
          </a:p>
        </p:txBody>
      </p:sp>
      <p:sp>
        <p:nvSpPr>
          <p:cNvPr id="15" name="TextBox 14">
            <a:extLst>
              <a:ext uri="{FF2B5EF4-FFF2-40B4-BE49-F238E27FC236}">
                <a16:creationId xmlns:a16="http://schemas.microsoft.com/office/drawing/2014/main" id="{5FB63829-8956-421F-BC41-73CD714F99E1}"/>
              </a:ext>
            </a:extLst>
          </p:cNvPr>
          <p:cNvSpPr txBox="1"/>
          <p:nvPr/>
        </p:nvSpPr>
        <p:spPr>
          <a:xfrm>
            <a:off x="6348791" y="2053940"/>
            <a:ext cx="4710391" cy="3190617"/>
          </a:xfrm>
          <a:prstGeom prst="rect">
            <a:avLst/>
          </a:prstGeom>
          <a:noFill/>
        </p:spPr>
        <p:txBody>
          <a:bodyPr wrap="square" rtlCol="0">
            <a:spAutoFit/>
          </a:bodyPr>
          <a:lstStyle/>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Hospitalization required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Promptly initiate empirical high-dose methylprednisolone IV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eg</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500–1000 mg/day for 3 days), followed by ≥1 mg/kg/ day prednisone (or equivalent) for ≥2 weeks until resolution of clinical and chest CT findings, then gradual taper over       ≥4 weeks</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Re-image as clinically indicated</a:t>
            </a:r>
          </a:p>
          <a:p>
            <a:pPr marL="228611" marR="0" lvl="0" indent="-228611" algn="l" defTabSz="457223" rtl="0" eaLnBrk="1" fontAlgn="auto" latinLnBrk="0" hangingPunct="1">
              <a:lnSpc>
                <a:spcPct val="100000"/>
              </a:lnSpc>
              <a:spcBef>
                <a:spcPts val="0"/>
              </a:spcBef>
              <a:spcAft>
                <a:spcPts val="8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If still no improvement with 3 to 5 days</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Reconsider additional workup for alternative etiologies</a:t>
            </a:r>
          </a:p>
          <a:p>
            <a:pPr marL="536602" marR="0" lvl="1" indent="-228611" algn="l" defTabSz="457223" rtl="0" eaLnBrk="1" fontAlgn="auto" latinLnBrk="0" hangingPunct="1">
              <a:lnSpc>
                <a:spcPct val="100000"/>
              </a:lnSpc>
              <a:spcBef>
                <a:spcPts val="0"/>
              </a:spcBef>
              <a:spcAft>
                <a:spcPts val="800"/>
              </a:spcAft>
              <a:buClrTx/>
              <a:buSzTx/>
              <a:buFont typeface="Calibri" panose="020F0502020204030204" pitchFamily="34" charset="0"/>
              <a:buChar char="–"/>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Consider other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Calibri" panose="020F0502020204030204" pitchFamily="34" charset="0"/>
              </a:rPr>
              <a:t>immunosuppressants</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Calibri" panose="020F0502020204030204" pitchFamily="34" charset="0"/>
              </a:rPr>
              <a:t> and/or treat per local practice</a:t>
            </a:r>
          </a:p>
        </p:txBody>
      </p:sp>
    </p:spTree>
    <p:extLst>
      <p:ext uri="{BB962C8B-B14F-4D97-AF65-F5344CB8AC3E}">
        <p14:creationId xmlns:p14="http://schemas.microsoft.com/office/powerpoint/2010/main" val="39275679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80CD26-45A5-512C-59DC-94523F43B61C}"/>
              </a:ext>
            </a:extLst>
          </p:cNvPr>
          <p:cNvSpPr>
            <a:spLocks noGrp="1"/>
          </p:cNvSpPr>
          <p:nvPr>
            <p:ph type="title"/>
          </p:nvPr>
        </p:nvSpPr>
        <p:spPr/>
        <p:txBody>
          <a:bodyPr>
            <a:normAutofit/>
          </a:bodyPr>
          <a:lstStyle/>
          <a:p>
            <a:r>
              <a:rPr lang="en-US" dirty="0">
                <a:solidFill>
                  <a:schemeClr val="tx1"/>
                </a:solidFill>
              </a:rPr>
              <a:t>How About Re-Treatment after ILD? 2 Recent Reports </a:t>
            </a:r>
          </a:p>
        </p:txBody>
      </p:sp>
      <p:pic>
        <p:nvPicPr>
          <p:cNvPr id="5122" name="Picture 2">
            <a:extLst>
              <a:ext uri="{FF2B5EF4-FFF2-40B4-BE49-F238E27FC236}">
                <a16:creationId xmlns:a16="http://schemas.microsoft.com/office/drawing/2014/main" id="{90058CF1-05AF-1E11-4F5C-60737253F1C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86077" y="1334078"/>
            <a:ext cx="5799471" cy="3570431"/>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44D586F-8A39-5FA7-1A0D-64C64D96A0B2}"/>
              </a:ext>
            </a:extLst>
          </p:cNvPr>
          <p:cNvSpPr txBox="1"/>
          <p:nvPr/>
        </p:nvSpPr>
        <p:spPr>
          <a:xfrm>
            <a:off x="0" y="5652655"/>
            <a:ext cx="6020572"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H.S. Rugo, …..C.A. Powell, et al. Pooled analysis of trastuzumab deruxtecan retreatment after recovery from grade 1 interstitial lung disease/pneumonitis, Annals of Oncology (36 (11); 2025</a:t>
            </a:r>
          </a:p>
        </p:txBody>
      </p:sp>
      <p:pic>
        <p:nvPicPr>
          <p:cNvPr id="5" name="Image 0" descr="preencoded.png">
            <a:extLst>
              <a:ext uri="{FF2B5EF4-FFF2-40B4-BE49-F238E27FC236}">
                <a16:creationId xmlns:a16="http://schemas.microsoft.com/office/drawing/2014/main" id="{228DBE64-21D7-2F43-A158-3DE7028EE504}"/>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Layer>
                </a14:imgProps>
              </a:ext>
            </a:extLst>
          </a:blip>
          <a:srcRect l="4857" b="7561"/>
          <a:stretch>
            <a:fillRect/>
          </a:stretch>
        </p:blipFill>
        <p:spPr>
          <a:xfrm>
            <a:off x="5794786" y="1234024"/>
            <a:ext cx="6396949" cy="3480480"/>
          </a:xfrm>
          <a:prstGeom prst="rect">
            <a:avLst/>
          </a:prstGeom>
        </p:spPr>
      </p:pic>
      <p:sp>
        <p:nvSpPr>
          <p:cNvPr id="6" name="TextBox 5">
            <a:extLst>
              <a:ext uri="{FF2B5EF4-FFF2-40B4-BE49-F238E27FC236}">
                <a16:creationId xmlns:a16="http://schemas.microsoft.com/office/drawing/2014/main" id="{B7A8C7B9-305E-3698-5637-99FF346C31C5}"/>
              </a:ext>
            </a:extLst>
          </p:cNvPr>
          <p:cNvSpPr txBox="1"/>
          <p:nvPr/>
        </p:nvSpPr>
        <p:spPr>
          <a:xfrm>
            <a:off x="6879880" y="5552273"/>
            <a:ext cx="5220919"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Natsuhara</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K, Blum K, </a:t>
            </a:r>
            <a:r>
              <a:rPr kumimoji="0" lang="en-US" sz="1800" b="0" i="0" u="none" strike="noStrike" kern="1200" cap="none" spc="0" normalizeH="0" baseline="0" noProof="0" dirty="0" err="1">
                <a:ln>
                  <a:noFill/>
                </a:ln>
                <a:solidFill>
                  <a:prstClr val="black"/>
                </a:solidFill>
                <a:effectLst/>
                <a:uLnTx/>
                <a:uFillTx/>
                <a:latin typeface="Aptos" panose="02110004020202020204"/>
                <a:ea typeface="+mn-ea"/>
                <a:cs typeface="+mn-cs"/>
              </a:rPr>
              <a:t>LeVee</a:t>
            </a: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 A,….Rugo et al. Treatment rechallenge after trastuzumab-deruxtecan–related interstitial lung disease: A multi-institution cohort study. ASCO. 2025. </a:t>
            </a:r>
          </a:p>
        </p:txBody>
      </p:sp>
    </p:spTree>
    <p:extLst>
      <p:ext uri="{BB962C8B-B14F-4D97-AF65-F5344CB8AC3E}">
        <p14:creationId xmlns:p14="http://schemas.microsoft.com/office/powerpoint/2010/main" val="32181966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05179-5368-0D49-BEEA-CCC9DE3573D6}"/>
              </a:ext>
            </a:extLst>
          </p:cNvPr>
          <p:cNvSpPr>
            <a:spLocks noGrp="1"/>
          </p:cNvSpPr>
          <p:nvPr>
            <p:ph type="title"/>
          </p:nvPr>
        </p:nvSpPr>
        <p:spPr>
          <a:xfrm>
            <a:off x="0" y="-6731"/>
            <a:ext cx="12209321" cy="838200"/>
          </a:xfrm>
        </p:spPr>
        <p:txBody>
          <a:bodyPr/>
          <a:lstStyle/>
          <a:p>
            <a:r>
              <a:rPr lang="en-US" dirty="0">
                <a:solidFill>
                  <a:schemeClr val="tx1"/>
                </a:solidFill>
              </a:rPr>
              <a:t>How About Re-Treatment after ILD? Pooled Analysis </a:t>
            </a:r>
            <a:endParaRPr lang="en-US" dirty="0"/>
          </a:p>
        </p:txBody>
      </p:sp>
      <p:sp>
        <p:nvSpPr>
          <p:cNvPr id="6" name="TextBox 5">
            <a:extLst>
              <a:ext uri="{FF2B5EF4-FFF2-40B4-BE49-F238E27FC236}">
                <a16:creationId xmlns:a16="http://schemas.microsoft.com/office/drawing/2014/main" id="{185C7692-D31A-56D2-57ED-279199AB65F3}"/>
              </a:ext>
            </a:extLst>
          </p:cNvPr>
          <p:cNvSpPr txBox="1"/>
          <p:nvPr/>
        </p:nvSpPr>
        <p:spPr>
          <a:xfrm>
            <a:off x="164562" y="6334780"/>
            <a:ext cx="1219199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H.S. Rugo, …..C.A. Powell, et al. Pooled analysis of trastuzumab deruxtecan retreatment after recovery from grade 1 interstitial lung disease/pneumonitis, Annals of Oncology (36 (11); 2025</a:t>
            </a:r>
          </a:p>
        </p:txBody>
      </p:sp>
      <p:pic>
        <p:nvPicPr>
          <p:cNvPr id="7" name="Picture 6">
            <a:extLst>
              <a:ext uri="{FF2B5EF4-FFF2-40B4-BE49-F238E27FC236}">
                <a16:creationId xmlns:a16="http://schemas.microsoft.com/office/drawing/2014/main" id="{86752468-6832-F05A-C035-949D294FA953}"/>
              </a:ext>
            </a:extLst>
          </p:cNvPr>
          <p:cNvPicPr>
            <a:picLocks noChangeAspect="1"/>
          </p:cNvPicPr>
          <p:nvPr/>
        </p:nvPicPr>
        <p:blipFill>
          <a:blip r:embed="rId3"/>
          <a:srcRect b="23707"/>
          <a:stretch>
            <a:fillRect/>
          </a:stretch>
        </p:blipFill>
        <p:spPr>
          <a:xfrm>
            <a:off x="0" y="639600"/>
            <a:ext cx="6474678" cy="4175383"/>
          </a:xfrm>
          <a:prstGeom prst="rect">
            <a:avLst/>
          </a:prstGeom>
        </p:spPr>
      </p:pic>
      <p:pic>
        <p:nvPicPr>
          <p:cNvPr id="8" name="Picture 7">
            <a:extLst>
              <a:ext uri="{FF2B5EF4-FFF2-40B4-BE49-F238E27FC236}">
                <a16:creationId xmlns:a16="http://schemas.microsoft.com/office/drawing/2014/main" id="{7460B366-B63C-44B0-ADCA-6D0304F4F2AF}"/>
              </a:ext>
            </a:extLst>
          </p:cNvPr>
          <p:cNvPicPr>
            <a:picLocks noChangeAspect="1"/>
          </p:cNvPicPr>
          <p:nvPr/>
        </p:nvPicPr>
        <p:blipFill>
          <a:blip r:embed="rId4"/>
          <a:srcRect b="24823"/>
          <a:stretch>
            <a:fillRect/>
          </a:stretch>
        </p:blipFill>
        <p:spPr>
          <a:xfrm>
            <a:off x="6401005" y="663991"/>
            <a:ext cx="5702169" cy="4227593"/>
          </a:xfrm>
          <a:prstGeom prst="rect">
            <a:avLst/>
          </a:prstGeom>
        </p:spPr>
      </p:pic>
      <p:pic>
        <p:nvPicPr>
          <p:cNvPr id="9" name="Picture 8">
            <a:extLst>
              <a:ext uri="{FF2B5EF4-FFF2-40B4-BE49-F238E27FC236}">
                <a16:creationId xmlns:a16="http://schemas.microsoft.com/office/drawing/2014/main" id="{29A42CED-481F-4297-3366-4A1C0F0DEBA6}"/>
              </a:ext>
            </a:extLst>
          </p:cNvPr>
          <p:cNvPicPr>
            <a:picLocks noChangeAspect="1"/>
          </p:cNvPicPr>
          <p:nvPr/>
        </p:nvPicPr>
        <p:blipFill>
          <a:blip r:embed="rId3"/>
          <a:srcRect t="76422"/>
          <a:stretch>
            <a:fillRect/>
          </a:stretch>
        </p:blipFill>
        <p:spPr>
          <a:xfrm>
            <a:off x="579156" y="5407737"/>
            <a:ext cx="4549435" cy="906692"/>
          </a:xfrm>
          <a:prstGeom prst="rect">
            <a:avLst/>
          </a:prstGeom>
        </p:spPr>
      </p:pic>
      <p:pic>
        <p:nvPicPr>
          <p:cNvPr id="11" name="Picture 10">
            <a:extLst>
              <a:ext uri="{FF2B5EF4-FFF2-40B4-BE49-F238E27FC236}">
                <a16:creationId xmlns:a16="http://schemas.microsoft.com/office/drawing/2014/main" id="{FFDC5470-F77A-DC93-61D9-9177B87DAE68}"/>
              </a:ext>
            </a:extLst>
          </p:cNvPr>
          <p:cNvPicPr>
            <a:picLocks noChangeAspect="1"/>
          </p:cNvPicPr>
          <p:nvPr/>
        </p:nvPicPr>
        <p:blipFill>
          <a:blip r:embed="rId4"/>
          <a:srcRect t="75055"/>
          <a:stretch>
            <a:fillRect/>
          </a:stretch>
        </p:blipFill>
        <p:spPr>
          <a:xfrm>
            <a:off x="7434470" y="5233518"/>
            <a:ext cx="4393851" cy="1080911"/>
          </a:xfrm>
          <a:prstGeom prst="rect">
            <a:avLst/>
          </a:prstGeom>
        </p:spPr>
      </p:pic>
      <p:sp>
        <p:nvSpPr>
          <p:cNvPr id="12" name="TextBox 11">
            <a:extLst>
              <a:ext uri="{FF2B5EF4-FFF2-40B4-BE49-F238E27FC236}">
                <a16:creationId xmlns:a16="http://schemas.microsoft.com/office/drawing/2014/main" id="{3A8C04CE-9FE2-1F3C-B2DB-0271222EC348}"/>
              </a:ext>
            </a:extLst>
          </p:cNvPr>
          <p:cNvSpPr txBox="1"/>
          <p:nvPr/>
        </p:nvSpPr>
        <p:spPr>
          <a:xfrm>
            <a:off x="0" y="4901793"/>
            <a:ext cx="12014348"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rPr>
              <a:t>Patients with ILD who showed improvement on CT scans but had residual fibrosis were noted as recovered with sequelae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092751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0" descr="preencoded.png">
            <a:extLst>
              <a:ext uri="{FF2B5EF4-FFF2-40B4-BE49-F238E27FC236}">
                <a16:creationId xmlns:a16="http://schemas.microsoft.com/office/drawing/2014/main" id="{D63A7273-4747-626F-8F93-D5CDBCF55F3D}"/>
              </a:ext>
            </a:extLst>
          </p:cNvPr>
          <p:cNvPicPr>
            <a:picLocks noChangeAspect="1"/>
          </p:cNvPicPr>
          <p:nvPr/>
        </p:nvPicPr>
        <p:blipFill>
          <a:blip r:embed="rId3"/>
          <a:srcRect l="5942" t="11646" r="4926" b="9679"/>
          <a:stretch>
            <a:fillRect/>
          </a:stretch>
        </p:blipFill>
        <p:spPr>
          <a:xfrm>
            <a:off x="-17320" y="1561211"/>
            <a:ext cx="6089293" cy="3009992"/>
          </a:xfrm>
          <a:prstGeom prst="rect">
            <a:avLst/>
          </a:prstGeom>
        </p:spPr>
      </p:pic>
      <p:sp>
        <p:nvSpPr>
          <p:cNvPr id="6" name="TextBox 5">
            <a:extLst>
              <a:ext uri="{FF2B5EF4-FFF2-40B4-BE49-F238E27FC236}">
                <a16:creationId xmlns:a16="http://schemas.microsoft.com/office/drawing/2014/main" id="{8AF2DEAC-151B-E8F8-B003-B8A043854335}"/>
              </a:ext>
            </a:extLst>
          </p:cNvPr>
          <p:cNvSpPr txBox="1"/>
          <p:nvPr/>
        </p:nvSpPr>
        <p:spPr>
          <a:xfrm>
            <a:off x="-17320" y="6334780"/>
            <a:ext cx="12209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Natsuhara</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K, Blum K,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LeVee</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A,….Rugo et al. Treatment rechallenge after trastuzumab-deruxtecan–related interstitial lung disease: A multi-institution cohort study. ASCO. 2025. </a:t>
            </a:r>
          </a:p>
        </p:txBody>
      </p:sp>
      <p:pic>
        <p:nvPicPr>
          <p:cNvPr id="7" name="Image 0" descr="preencoded.png">
            <a:extLst>
              <a:ext uri="{FF2B5EF4-FFF2-40B4-BE49-F238E27FC236}">
                <a16:creationId xmlns:a16="http://schemas.microsoft.com/office/drawing/2014/main" id="{F4FD383F-C4F5-300B-865B-CE3546CFDFF3}"/>
              </a:ext>
            </a:extLst>
          </p:cNvPr>
          <p:cNvPicPr>
            <a:picLocks noChangeAspect="1"/>
          </p:cNvPicPr>
          <p:nvPr/>
        </p:nvPicPr>
        <p:blipFill>
          <a:blip r:embed="rId4"/>
          <a:srcRect l="11014" t="20676" r="7536" b="9162"/>
          <a:stretch>
            <a:fillRect/>
          </a:stretch>
        </p:blipFill>
        <p:spPr>
          <a:xfrm>
            <a:off x="5907162" y="1561211"/>
            <a:ext cx="6019794" cy="2903974"/>
          </a:xfrm>
          <a:prstGeom prst="rect">
            <a:avLst/>
          </a:prstGeom>
        </p:spPr>
      </p:pic>
      <p:sp>
        <p:nvSpPr>
          <p:cNvPr id="8" name="Title 1">
            <a:extLst>
              <a:ext uri="{FF2B5EF4-FFF2-40B4-BE49-F238E27FC236}">
                <a16:creationId xmlns:a16="http://schemas.microsoft.com/office/drawing/2014/main" id="{E03307FB-3016-8E19-E876-B7474D044D2D}"/>
              </a:ext>
            </a:extLst>
          </p:cNvPr>
          <p:cNvSpPr txBox="1">
            <a:spLocks/>
          </p:cNvSpPr>
          <p:nvPr/>
        </p:nvSpPr>
        <p:spPr>
          <a:xfrm>
            <a:off x="605928" y="308249"/>
            <a:ext cx="11603393" cy="523220"/>
          </a:xfrm>
          <a:prstGeom prst="rect">
            <a:avLst/>
          </a:prstGeom>
        </p:spPr>
        <p:txBody>
          <a:bodyPr vert="horz" lIns="114286" tIns="57144" rIns="114286" bIns="57144" rtlCol="0" anchor="ctr">
            <a:normAutofit/>
          </a:bodyPr>
          <a:lstStyle>
            <a:lvl1pPr algn="l" defTabSz="914400" rtl="0" eaLnBrk="1" latinLnBrk="0" hangingPunct="1">
              <a:lnSpc>
                <a:spcPct val="90000"/>
              </a:lnSpc>
              <a:spcBef>
                <a:spcPct val="0"/>
              </a:spcBef>
              <a:buNone/>
              <a:defRPr sz="2933"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33" b="1" i="0" u="none" strike="noStrike" kern="1200" cap="none" spc="0" normalizeH="0" baseline="0" noProof="0" dirty="0">
                <a:ln>
                  <a:noFill/>
                </a:ln>
                <a:solidFill>
                  <a:prstClr val="black"/>
                </a:solidFill>
                <a:effectLst/>
                <a:uLnTx/>
                <a:uFillTx/>
                <a:latin typeface="Aptos Display" panose="02110004020202020204"/>
                <a:ea typeface="+mj-ea"/>
                <a:cs typeface="+mj-cs"/>
              </a:rPr>
              <a:t>How About Re-Treatment after ILD? Multi-Institution Cohort Study</a:t>
            </a:r>
            <a:endParaRPr kumimoji="0" lang="en-US" sz="2933" b="1" i="0" u="none" strike="noStrike" kern="1200" cap="none" spc="0" normalizeH="0" baseline="0" noProof="0" dirty="0">
              <a:ln>
                <a:noFill/>
              </a:ln>
              <a:solidFill>
                <a:prstClr val="white"/>
              </a:solidFill>
              <a:effectLst/>
              <a:uLnTx/>
              <a:uFillTx/>
              <a:latin typeface="Aptos Display" panose="02110004020202020204"/>
              <a:ea typeface="+mj-ea"/>
              <a:cs typeface="+mj-cs"/>
            </a:endParaRPr>
          </a:p>
        </p:txBody>
      </p:sp>
      <p:sp>
        <p:nvSpPr>
          <p:cNvPr id="3" name="TextBox 2">
            <a:extLst>
              <a:ext uri="{FF2B5EF4-FFF2-40B4-BE49-F238E27FC236}">
                <a16:creationId xmlns:a16="http://schemas.microsoft.com/office/drawing/2014/main" id="{4E5A0E52-383B-2B43-459A-BE3E4DCD4E52}"/>
              </a:ext>
            </a:extLst>
          </p:cNvPr>
          <p:cNvSpPr txBox="1"/>
          <p:nvPr/>
        </p:nvSpPr>
        <p:spPr>
          <a:xfrm>
            <a:off x="6167529" y="4417314"/>
            <a:ext cx="3819618" cy="29238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srgbClr val="02234C"/>
                </a:solidFill>
                <a:effectLst/>
                <a:uLnTx/>
                <a:uFillTx/>
                <a:latin typeface="Arial" panose="020B0604020202020204" pitchFamily="34" charset="0"/>
                <a:ea typeface="+mn-ea"/>
                <a:cs typeface="Arial" panose="020B0604020202020204" pitchFamily="34" charset="0"/>
              </a:rPr>
              <a:t>treated</a:t>
            </a:r>
          </a:p>
        </p:txBody>
      </p:sp>
    </p:spTree>
    <p:extLst>
      <p:ext uri="{BB962C8B-B14F-4D97-AF65-F5344CB8AC3E}">
        <p14:creationId xmlns:p14="http://schemas.microsoft.com/office/powerpoint/2010/main" val="2103942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2548A4-B79F-98B5-4429-C245F2308E26}"/>
            </a:ext>
          </a:extLst>
        </p:cNvPr>
        <p:cNvGrpSpPr/>
        <p:nvPr/>
      </p:nvGrpSpPr>
      <p:grpSpPr>
        <a:xfrm>
          <a:off x="0" y="0"/>
          <a:ext cx="0" cy="0"/>
          <a:chOff x="0" y="0"/>
          <a:chExt cx="0" cy="0"/>
        </a:xfrm>
      </p:grpSpPr>
      <p:sp>
        <p:nvSpPr>
          <p:cNvPr id="6" name="TextBox 5">
            <a:extLst>
              <a:ext uri="{FF2B5EF4-FFF2-40B4-BE49-F238E27FC236}">
                <a16:creationId xmlns:a16="http://schemas.microsoft.com/office/drawing/2014/main" id="{7DA9A2E2-2B94-67CC-90FB-6CA7336E997C}"/>
              </a:ext>
            </a:extLst>
          </p:cNvPr>
          <p:cNvSpPr txBox="1"/>
          <p:nvPr/>
        </p:nvSpPr>
        <p:spPr>
          <a:xfrm>
            <a:off x="-17320" y="6334780"/>
            <a:ext cx="1220932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Natsuhara</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K, Blum K, </a:t>
            </a:r>
            <a:r>
              <a:rPr kumimoji="0" lang="en-US" sz="1400" b="0" i="0" u="none" strike="noStrike" kern="1200" cap="none" spc="0" normalizeH="0" baseline="0" noProof="0" dirty="0" err="1">
                <a:ln>
                  <a:noFill/>
                </a:ln>
                <a:solidFill>
                  <a:prstClr val="black"/>
                </a:solidFill>
                <a:effectLst/>
                <a:uLnTx/>
                <a:uFillTx/>
                <a:latin typeface="Aptos" panose="02110004020202020204"/>
                <a:ea typeface="+mn-ea"/>
                <a:cs typeface="+mn-cs"/>
              </a:rPr>
              <a:t>LeVee</a:t>
            </a:r>
            <a:r>
              <a:rPr kumimoji="0" lang="en-US" sz="1400" b="0" i="0" u="none" strike="noStrike" kern="1200" cap="none" spc="0" normalizeH="0" baseline="0" noProof="0" dirty="0">
                <a:ln>
                  <a:noFill/>
                </a:ln>
                <a:solidFill>
                  <a:prstClr val="black"/>
                </a:solidFill>
                <a:effectLst/>
                <a:uLnTx/>
                <a:uFillTx/>
                <a:latin typeface="Aptos" panose="02110004020202020204"/>
                <a:ea typeface="+mn-ea"/>
                <a:cs typeface="+mn-cs"/>
              </a:rPr>
              <a:t> A,….Rugo et al. Treatment rechallenge after trastuzumab-deruxtecan–related interstitial lung disease: A multi-institution cohort study. ASCO. 2025. </a:t>
            </a:r>
          </a:p>
        </p:txBody>
      </p:sp>
      <p:sp>
        <p:nvSpPr>
          <p:cNvPr id="8" name="Title 1">
            <a:extLst>
              <a:ext uri="{FF2B5EF4-FFF2-40B4-BE49-F238E27FC236}">
                <a16:creationId xmlns:a16="http://schemas.microsoft.com/office/drawing/2014/main" id="{8FC651C7-812C-165F-889E-2B73E841B31E}"/>
              </a:ext>
            </a:extLst>
          </p:cNvPr>
          <p:cNvSpPr txBox="1">
            <a:spLocks/>
          </p:cNvSpPr>
          <p:nvPr/>
        </p:nvSpPr>
        <p:spPr>
          <a:xfrm>
            <a:off x="585777" y="308247"/>
            <a:ext cx="11623544" cy="523221"/>
          </a:xfrm>
          <a:prstGeom prst="rect">
            <a:avLst/>
          </a:prstGeom>
        </p:spPr>
        <p:txBody>
          <a:bodyPr vert="horz" lIns="114286" tIns="57144" rIns="114286" bIns="57144" rtlCol="0" anchor="ctr">
            <a:normAutofit/>
          </a:bodyPr>
          <a:lstStyle>
            <a:lvl1pPr algn="l" defTabSz="914400" rtl="0" eaLnBrk="1" latinLnBrk="0" hangingPunct="1">
              <a:lnSpc>
                <a:spcPct val="90000"/>
              </a:lnSpc>
              <a:spcBef>
                <a:spcPct val="0"/>
              </a:spcBef>
              <a:buNone/>
              <a:defRPr sz="2933" b="1" kern="1200">
                <a:solidFill>
                  <a:schemeClr val="bg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933" b="1" i="0" u="none" strike="noStrike" kern="1200" cap="none" spc="0" normalizeH="0" baseline="0" noProof="0" dirty="0">
                <a:ln>
                  <a:noFill/>
                </a:ln>
                <a:solidFill>
                  <a:prstClr val="black"/>
                </a:solidFill>
                <a:effectLst/>
                <a:uLnTx/>
                <a:uFillTx/>
                <a:latin typeface="Aptos Display" panose="02110004020202020204"/>
                <a:ea typeface="+mj-ea"/>
                <a:cs typeface="+mj-cs"/>
              </a:rPr>
              <a:t>How About Re-Treatment after ILD?  Even in Grade 2?</a:t>
            </a:r>
          </a:p>
        </p:txBody>
      </p:sp>
      <p:pic>
        <p:nvPicPr>
          <p:cNvPr id="5" name="Image 0" descr="preencoded.png">
            <a:extLst>
              <a:ext uri="{FF2B5EF4-FFF2-40B4-BE49-F238E27FC236}">
                <a16:creationId xmlns:a16="http://schemas.microsoft.com/office/drawing/2014/main" id="{51B43384-1D98-7C41-ECAE-2D78225D80CA}"/>
              </a:ext>
            </a:extLst>
          </p:cNvPr>
          <p:cNvPicPr>
            <a:picLocks noChangeAspect="1"/>
          </p:cNvPicPr>
          <p:nvPr/>
        </p:nvPicPr>
        <p:blipFill>
          <a:blip r:embed="rId3"/>
          <a:srcRect t="44772" b="15632"/>
          <a:stretch>
            <a:fillRect/>
          </a:stretch>
        </p:blipFill>
        <p:spPr>
          <a:xfrm>
            <a:off x="0" y="1683026"/>
            <a:ext cx="11893176" cy="2637183"/>
          </a:xfrm>
          <a:prstGeom prst="rect">
            <a:avLst/>
          </a:prstGeom>
        </p:spPr>
      </p:pic>
      <p:sp>
        <p:nvSpPr>
          <p:cNvPr id="9" name="TextBox 8">
            <a:extLst>
              <a:ext uri="{FF2B5EF4-FFF2-40B4-BE49-F238E27FC236}">
                <a16:creationId xmlns:a16="http://schemas.microsoft.com/office/drawing/2014/main" id="{BAE50223-D2A6-57A1-1360-B0C2FE2C06E1}"/>
              </a:ext>
            </a:extLst>
          </p:cNvPr>
          <p:cNvSpPr txBox="1"/>
          <p:nvPr/>
        </p:nvSpPr>
        <p:spPr>
          <a:xfrm>
            <a:off x="580399" y="4911996"/>
            <a:ext cx="1073237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Aptos" panose="02110004020202020204"/>
                <a:ea typeface="+mn-ea"/>
                <a:cs typeface="+mn-cs"/>
              </a:rPr>
              <a:t>This is outside of guideline therapy and this limited data should be interpreted with caution </a:t>
            </a:r>
          </a:p>
        </p:txBody>
      </p:sp>
    </p:spTree>
    <p:extLst>
      <p:ext uri="{BB962C8B-B14F-4D97-AF65-F5344CB8AC3E}">
        <p14:creationId xmlns:p14="http://schemas.microsoft.com/office/powerpoint/2010/main" val="362191864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CCE2AE-084A-D61E-82ED-1CB70BFC1A4C}"/>
            </a:ext>
          </a:extLst>
        </p:cNvPr>
        <p:cNvGrpSpPr/>
        <p:nvPr/>
      </p:nvGrpSpPr>
      <p:grpSpPr>
        <a:xfrm>
          <a:off x="0" y="0"/>
          <a:ext cx="0" cy="0"/>
          <a:chOff x="0" y="0"/>
          <a:chExt cx="0" cy="0"/>
        </a:xfrm>
      </p:grpSpPr>
      <p:pic>
        <p:nvPicPr>
          <p:cNvPr id="4098" name="Picture 2" descr="The closer the new #OSUWexMed University Hospital gets to completion, the  more Block O's we see 👀">
            <a:extLst>
              <a:ext uri="{FF2B5EF4-FFF2-40B4-BE49-F238E27FC236}">
                <a16:creationId xmlns:a16="http://schemas.microsoft.com/office/drawing/2014/main" id="{EEF17D17-83D0-F244-3BF7-0D9F088B23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4" y="2041385"/>
            <a:ext cx="4225054" cy="3168791"/>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The Ohio State University Wexner Medical Center Builds Inpatient Tower ...">
            <a:extLst>
              <a:ext uri="{FF2B5EF4-FFF2-40B4-BE49-F238E27FC236}">
                <a16:creationId xmlns:a16="http://schemas.microsoft.com/office/drawing/2014/main" id="{E378165F-B6A1-EF7E-D82F-DA69DB6BBE0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179" r="25532"/>
          <a:stretch>
            <a:fillRect/>
          </a:stretch>
        </p:blipFill>
        <p:spPr bwMode="auto">
          <a:xfrm>
            <a:off x="5918201" y="2041384"/>
            <a:ext cx="3932933" cy="316879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a:extLst>
              <a:ext uri="{FF2B5EF4-FFF2-40B4-BE49-F238E27FC236}">
                <a16:creationId xmlns:a16="http://schemas.microsoft.com/office/drawing/2014/main" id="{BAF29F90-9383-6940-55FE-C34937B27A8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64899" y="5454914"/>
            <a:ext cx="1529458" cy="39962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itle 6">
            <a:extLst>
              <a:ext uri="{FF2B5EF4-FFF2-40B4-BE49-F238E27FC236}">
                <a16:creationId xmlns:a16="http://schemas.microsoft.com/office/drawing/2014/main" id="{DCB84260-1CFB-A017-EF49-9CE5D921F6EC}"/>
              </a:ext>
            </a:extLst>
          </p:cNvPr>
          <p:cNvSpPr>
            <a:spLocks noGrp="1"/>
          </p:cNvSpPr>
          <p:nvPr>
            <p:ph type="title"/>
          </p:nvPr>
        </p:nvSpPr>
        <p:spPr/>
        <p:txBody>
          <a:bodyPr>
            <a:normAutofit/>
          </a:bodyPr>
          <a:lstStyle/>
          <a:p>
            <a:r>
              <a:rPr lang="en-US" dirty="0">
                <a:solidFill>
                  <a:schemeClr val="accent1"/>
                </a:solidFill>
              </a:rPr>
              <a:t>GI Toxicities</a:t>
            </a:r>
            <a:br>
              <a:rPr lang="en-US" dirty="0"/>
            </a:br>
            <a:endParaRPr lang="en-US" dirty="0"/>
          </a:p>
        </p:txBody>
      </p:sp>
    </p:spTree>
    <p:extLst>
      <p:ext uri="{BB962C8B-B14F-4D97-AF65-F5344CB8AC3E}">
        <p14:creationId xmlns:p14="http://schemas.microsoft.com/office/powerpoint/2010/main" val="13343490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0A72BD-26E2-8832-DC80-AE417962E0FE}"/>
              </a:ext>
            </a:extLst>
          </p:cNvPr>
          <p:cNvSpPr>
            <a:spLocks noGrp="1"/>
          </p:cNvSpPr>
          <p:nvPr>
            <p:ph type="title"/>
          </p:nvPr>
        </p:nvSpPr>
        <p:spPr/>
        <p:txBody>
          <a:bodyPr>
            <a:normAutofit fontScale="90000"/>
          </a:bodyPr>
          <a:lstStyle/>
          <a:p>
            <a:r>
              <a:rPr lang="en-US" dirty="0">
                <a:solidFill>
                  <a:schemeClr val="tx1"/>
                </a:solidFill>
              </a:rPr>
              <a:t>Example of Nausea/Vomiting Management Strategy </a:t>
            </a:r>
            <a:br>
              <a:rPr lang="en-US" dirty="0">
                <a:solidFill>
                  <a:schemeClr val="tx1"/>
                </a:solidFill>
              </a:rPr>
            </a:br>
            <a:r>
              <a:rPr lang="en-US" dirty="0">
                <a:solidFill>
                  <a:schemeClr val="tx1"/>
                </a:solidFill>
              </a:rPr>
              <a:t>NCCN guidelines now classify T-</a:t>
            </a:r>
            <a:r>
              <a:rPr lang="en-US" dirty="0" err="1">
                <a:solidFill>
                  <a:schemeClr val="tx1"/>
                </a:solidFill>
              </a:rPr>
              <a:t>DXd</a:t>
            </a:r>
            <a:r>
              <a:rPr lang="en-US" dirty="0">
                <a:solidFill>
                  <a:schemeClr val="tx1"/>
                </a:solidFill>
              </a:rPr>
              <a:t> as highly emetogenic</a:t>
            </a:r>
          </a:p>
        </p:txBody>
      </p:sp>
      <p:sp>
        <p:nvSpPr>
          <p:cNvPr id="7" name="Text Placeholder 6">
            <a:extLst>
              <a:ext uri="{FF2B5EF4-FFF2-40B4-BE49-F238E27FC236}">
                <a16:creationId xmlns:a16="http://schemas.microsoft.com/office/drawing/2014/main" id="{98F0ED65-2C2E-E2A4-D9CF-A76F9E45C56E}"/>
              </a:ext>
            </a:extLst>
          </p:cNvPr>
          <p:cNvSpPr>
            <a:spLocks noGrp="1"/>
          </p:cNvSpPr>
          <p:nvPr>
            <p:ph type="body" sz="quarter" idx="10"/>
          </p:nvPr>
        </p:nvSpPr>
        <p:spPr>
          <a:xfrm>
            <a:off x="382928" y="6601915"/>
            <a:ext cx="11445394" cy="256085"/>
          </a:xfrm>
        </p:spPr>
        <p:txBody>
          <a:bodyPr/>
          <a:lstStyle/>
          <a:p>
            <a:r>
              <a:rPr lang="en-US" dirty="0">
                <a:solidFill>
                  <a:schemeClr val="tx1"/>
                </a:solidFill>
              </a:rPr>
              <a:t>Rugo HS, et al</a:t>
            </a:r>
            <a:r>
              <a:rPr lang="en-US" i="1" dirty="0">
                <a:solidFill>
                  <a:schemeClr val="tx1"/>
                </a:solidFill>
              </a:rPr>
              <a:t>. ESMO Open</a:t>
            </a:r>
            <a:r>
              <a:rPr lang="en-US" dirty="0">
                <a:solidFill>
                  <a:schemeClr val="tx1"/>
                </a:solidFill>
              </a:rPr>
              <a:t>. 2022;7:100553.</a:t>
            </a:r>
          </a:p>
        </p:txBody>
      </p:sp>
      <p:sp>
        <p:nvSpPr>
          <p:cNvPr id="8" name="Text Placeholder 7">
            <a:extLst>
              <a:ext uri="{FF2B5EF4-FFF2-40B4-BE49-F238E27FC236}">
                <a16:creationId xmlns:a16="http://schemas.microsoft.com/office/drawing/2014/main" id="{F557F794-029C-9ADD-C196-BAE4C5A02DF9}"/>
              </a:ext>
            </a:extLst>
          </p:cNvPr>
          <p:cNvSpPr>
            <a:spLocks noGrp="1"/>
          </p:cNvSpPr>
          <p:nvPr>
            <p:ph type="body" sz="quarter" idx="11"/>
          </p:nvPr>
        </p:nvSpPr>
        <p:spPr>
          <a:xfrm>
            <a:off x="382928" y="6242958"/>
            <a:ext cx="10358518" cy="253887"/>
          </a:xfrm>
        </p:spPr>
        <p:txBody>
          <a:bodyPr>
            <a:normAutofit fontScale="77500" lnSpcReduction="20000"/>
          </a:bodyPr>
          <a:lstStyle/>
          <a:p>
            <a:r>
              <a:rPr lang="en-US" dirty="0">
                <a:solidFill>
                  <a:schemeClr val="tx1"/>
                </a:solidFill>
              </a:rPr>
              <a:t>5-HT3 = serotonin type 3; IM = intramuscular; IV = intravenous; NK1 = neurokinin-1; N/V = nausea and/or vomiting; PO = by mouth; QD = once daily; RA = receptor antagonist; SC = subcutaneously; TID = 3 times daily.</a:t>
            </a:r>
          </a:p>
        </p:txBody>
      </p:sp>
      <p:graphicFrame>
        <p:nvGraphicFramePr>
          <p:cNvPr id="4" name="Table 3">
            <a:extLst>
              <a:ext uri="{FF2B5EF4-FFF2-40B4-BE49-F238E27FC236}">
                <a16:creationId xmlns:a16="http://schemas.microsoft.com/office/drawing/2014/main" id="{5360DD7C-7BDB-F131-83BE-4C1197E5FD57}"/>
              </a:ext>
            </a:extLst>
          </p:cNvPr>
          <p:cNvGraphicFramePr>
            <a:graphicFrameLocks noGrp="1"/>
          </p:cNvGraphicFramePr>
          <p:nvPr/>
        </p:nvGraphicFramePr>
        <p:xfrm>
          <a:off x="372923" y="1217859"/>
          <a:ext cx="5725195" cy="4487616"/>
        </p:xfrm>
        <a:graphic>
          <a:graphicData uri="http://schemas.openxmlformats.org/drawingml/2006/table">
            <a:tbl>
              <a:tblPr firstRow="1" bandRow="1">
                <a:tableStyleId>{5C22544A-7EE6-4342-B048-85BDC9FD1C3A}</a:tableStyleId>
              </a:tblPr>
              <a:tblGrid>
                <a:gridCol w="1435966">
                  <a:extLst>
                    <a:ext uri="{9D8B030D-6E8A-4147-A177-3AD203B41FA5}">
                      <a16:colId xmlns:a16="http://schemas.microsoft.com/office/drawing/2014/main" val="3796419667"/>
                    </a:ext>
                  </a:extLst>
                </a:gridCol>
                <a:gridCol w="4289229">
                  <a:extLst>
                    <a:ext uri="{9D8B030D-6E8A-4147-A177-3AD203B41FA5}">
                      <a16:colId xmlns:a16="http://schemas.microsoft.com/office/drawing/2014/main" val="3033336526"/>
                    </a:ext>
                  </a:extLst>
                </a:gridCol>
              </a:tblGrid>
              <a:tr h="425338">
                <a:tc>
                  <a:txBody>
                    <a:bodyPr/>
                    <a:lstStyle/>
                    <a:p>
                      <a:pPr algn="l" fontAlgn="auto"/>
                      <a:r>
                        <a:rPr lang="en-US" sz="1300" b="1" dirty="0">
                          <a:solidFill>
                            <a:schemeClr val="tx1"/>
                          </a:solidFill>
                          <a:effectLst/>
                          <a:latin typeface="Arial" panose="020B0604020202020204" pitchFamily="34" charset="0"/>
                          <a:cs typeface="Arial" panose="020B0604020202020204" pitchFamily="34" charset="0"/>
                        </a:rPr>
                        <a:t>Day</a:t>
                      </a:r>
                    </a:p>
                  </a:txBody>
                  <a:tcPr marL="26085" marR="26085" marT="13043" marB="130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l" fontAlgn="auto"/>
                      <a:r>
                        <a:rPr lang="en-US" sz="1300" b="1" dirty="0">
                          <a:solidFill>
                            <a:schemeClr val="tx1"/>
                          </a:solidFill>
                          <a:effectLst/>
                          <a:latin typeface="Arial" panose="020B0604020202020204" pitchFamily="34" charset="0"/>
                          <a:cs typeface="Arial" panose="020B0604020202020204" pitchFamily="34" charset="0"/>
                        </a:rPr>
                        <a:t>Medication protocols</a:t>
                      </a:r>
                    </a:p>
                  </a:txBody>
                  <a:tcPr marL="26085" marR="26085" marT="13043" marB="130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678405904"/>
                  </a:ext>
                </a:extLst>
              </a:tr>
              <a:tr h="555529">
                <a:tc rowSpan="2">
                  <a:txBody>
                    <a:bodyPr/>
                    <a:lstStyle/>
                    <a:p>
                      <a:pPr algn="l" fontAlgn="auto"/>
                      <a:r>
                        <a:rPr lang="en-US" sz="1300" b="1" dirty="0">
                          <a:solidFill>
                            <a:schemeClr val="tx1"/>
                          </a:solidFill>
                          <a:effectLst/>
                          <a:latin typeface="Arial" panose="020B0604020202020204" pitchFamily="34" charset="0"/>
                          <a:cs typeface="Arial" panose="020B0604020202020204" pitchFamily="34" charset="0"/>
                        </a:rPr>
                        <a:t>Day 1</a:t>
                      </a:r>
                    </a:p>
                    <a:p>
                      <a:pPr algn="l" fontAlgn="auto"/>
                      <a:r>
                        <a:rPr lang="en-US" sz="1300" b="1" dirty="0">
                          <a:solidFill>
                            <a:schemeClr val="tx1"/>
                          </a:solidFill>
                          <a:effectLst/>
                          <a:latin typeface="Arial" panose="020B0604020202020204" pitchFamily="34" charset="0"/>
                          <a:cs typeface="Arial" panose="020B0604020202020204" pitchFamily="34" charset="0"/>
                        </a:rPr>
                        <a:t>Before infusion</a:t>
                      </a:r>
                    </a:p>
                  </a:txBody>
                  <a:tcPr marL="26085" marR="26085" marT="13043" marB="1304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fontAlgn="auto">
                        <a:spcBef>
                          <a:spcPts val="2000"/>
                        </a:spcBef>
                        <a:spcAft>
                          <a:spcPts val="2000"/>
                        </a:spcAft>
                        <a:buFont typeface="Arial" panose="020B0604020202020204" pitchFamily="34" charset="0"/>
                        <a:buNone/>
                      </a:pPr>
                      <a:r>
                        <a:rPr lang="en-US" sz="1300" b="1" dirty="0">
                          <a:solidFill>
                            <a:schemeClr val="tx1"/>
                          </a:solidFill>
                          <a:effectLst/>
                          <a:latin typeface="Arial" panose="020B0604020202020204" pitchFamily="34" charset="0"/>
                          <a:cs typeface="Arial" panose="020B0604020202020204" pitchFamily="34" charset="0"/>
                        </a:rPr>
                        <a:t>Cycle 1:</a:t>
                      </a:r>
                      <a:r>
                        <a:rPr lang="en-US" sz="1300" b="0" dirty="0">
                          <a:solidFill>
                            <a:schemeClr val="tx1"/>
                          </a:solidFill>
                          <a:effectLst/>
                          <a:latin typeface="Arial" panose="020B0604020202020204" pitchFamily="34" charset="0"/>
                          <a:cs typeface="Arial" panose="020B0604020202020204" pitchFamily="34" charset="0"/>
                        </a:rPr>
                        <a:t> Dexamethasone (8–12 mg PO or IV) + </a:t>
                      </a:r>
                      <a:br>
                        <a:rPr lang="en-US" sz="1300" b="0" dirty="0">
                          <a:solidFill>
                            <a:schemeClr val="tx1"/>
                          </a:solidFill>
                          <a:effectLst/>
                          <a:latin typeface="Arial" panose="020B0604020202020204" pitchFamily="34" charset="0"/>
                          <a:cs typeface="Arial" panose="020B0604020202020204" pitchFamily="34" charset="0"/>
                        </a:rPr>
                      </a:br>
                      <a:r>
                        <a:rPr lang="en-US" sz="1300" b="0" dirty="0">
                          <a:solidFill>
                            <a:schemeClr val="tx1"/>
                          </a:solidFill>
                          <a:effectLst/>
                          <a:latin typeface="Arial" panose="020B0604020202020204" pitchFamily="34" charset="0"/>
                          <a:cs typeface="Arial" panose="020B0604020202020204" pitchFamily="34" charset="0"/>
                        </a:rPr>
                        <a:t>5-HT</a:t>
                      </a:r>
                      <a:r>
                        <a:rPr lang="en-US" sz="1300" b="0" baseline="-25000" dirty="0">
                          <a:solidFill>
                            <a:schemeClr val="tx1"/>
                          </a:solidFill>
                          <a:effectLst/>
                          <a:latin typeface="Arial" panose="020B0604020202020204" pitchFamily="34" charset="0"/>
                          <a:cs typeface="Arial" panose="020B0604020202020204" pitchFamily="34" charset="0"/>
                        </a:rPr>
                        <a:t>3</a:t>
                      </a:r>
                      <a:r>
                        <a:rPr lang="en-US" sz="1300" b="0" dirty="0">
                          <a:solidFill>
                            <a:schemeClr val="tx1"/>
                          </a:solidFill>
                          <a:effectLst/>
                          <a:latin typeface="Arial" panose="020B0604020202020204" pitchFamily="34" charset="0"/>
                          <a:cs typeface="Arial" panose="020B0604020202020204" pitchFamily="34" charset="0"/>
                        </a:rPr>
                        <a:t> RA</a:t>
                      </a:r>
                    </a:p>
                  </a:txBody>
                  <a:tcPr marL="26085" marR="26085" marT="13043" marB="1304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318198197"/>
                  </a:ext>
                </a:extLst>
              </a:tr>
              <a:tr h="1028763">
                <a:tc vMerge="1">
                  <a:txBody>
                    <a:bodyPr/>
                    <a:lstStyle/>
                    <a:p>
                      <a:endParaRPr lang="en-US"/>
                    </a:p>
                  </a:txBody>
                  <a:tcPr/>
                </a:tc>
                <a:tc>
                  <a:txBody>
                    <a:bodyPr/>
                    <a:lstStyle/>
                    <a:p>
                      <a:pPr algn="l" fontAlgn="auto">
                        <a:spcBef>
                          <a:spcPts val="2000"/>
                        </a:spcBef>
                        <a:spcAft>
                          <a:spcPts val="2000"/>
                        </a:spcAft>
                        <a:buFont typeface="Arial" panose="020B0604020202020204" pitchFamily="34" charset="0"/>
                        <a:buNone/>
                      </a:pPr>
                      <a:r>
                        <a:rPr lang="en-US" sz="1300" b="1" dirty="0">
                          <a:solidFill>
                            <a:schemeClr val="tx1"/>
                          </a:solidFill>
                          <a:effectLst/>
                          <a:latin typeface="Arial" panose="020B0604020202020204" pitchFamily="34" charset="0"/>
                          <a:cs typeface="Arial" panose="020B0604020202020204" pitchFamily="34" charset="0"/>
                        </a:rPr>
                        <a:t>Subsequent cycles </a:t>
                      </a:r>
                      <a:br>
                        <a:rPr lang="en-US" sz="1300" b="1" dirty="0">
                          <a:solidFill>
                            <a:schemeClr val="tx1"/>
                          </a:solidFill>
                          <a:effectLst/>
                          <a:latin typeface="Arial" panose="020B0604020202020204" pitchFamily="34" charset="0"/>
                          <a:cs typeface="Arial" panose="020B0604020202020204" pitchFamily="34" charset="0"/>
                        </a:rPr>
                      </a:br>
                      <a:r>
                        <a:rPr lang="en-US" sz="1300" b="1" dirty="0">
                          <a:solidFill>
                            <a:schemeClr val="tx1"/>
                          </a:solidFill>
                          <a:effectLst/>
                          <a:latin typeface="Arial" panose="020B0604020202020204" pitchFamily="34" charset="0"/>
                          <a:cs typeface="Arial" panose="020B0604020202020204" pitchFamily="34" charset="0"/>
                        </a:rPr>
                        <a:t>For optimal control: </a:t>
                      </a:r>
                      <a:r>
                        <a:rPr lang="en-US" sz="1300" b="0" dirty="0">
                          <a:solidFill>
                            <a:schemeClr val="tx1"/>
                          </a:solidFill>
                          <a:effectLst/>
                          <a:latin typeface="Arial" panose="020B0604020202020204" pitchFamily="34" charset="0"/>
                          <a:cs typeface="Arial" panose="020B0604020202020204" pitchFamily="34" charset="0"/>
                        </a:rPr>
                        <a:t>Repeat above </a:t>
                      </a:r>
                      <a:br>
                        <a:rPr lang="en-US" sz="1300" b="0" dirty="0">
                          <a:solidFill>
                            <a:schemeClr val="tx1"/>
                          </a:solidFill>
                          <a:effectLst/>
                          <a:latin typeface="Arial" panose="020B0604020202020204" pitchFamily="34" charset="0"/>
                          <a:cs typeface="Arial" panose="020B0604020202020204" pitchFamily="34" charset="0"/>
                        </a:rPr>
                      </a:br>
                      <a:r>
                        <a:rPr lang="en-US" sz="1300" b="1" dirty="0">
                          <a:solidFill>
                            <a:schemeClr val="tx1"/>
                          </a:solidFill>
                          <a:effectLst/>
                          <a:latin typeface="Arial" panose="020B0604020202020204" pitchFamily="34" charset="0"/>
                          <a:cs typeface="Arial" panose="020B0604020202020204" pitchFamily="34" charset="0"/>
                        </a:rPr>
                        <a:t>For suboptimal control (eg, grade ≥1 for ≥3 days): </a:t>
                      </a:r>
                      <a:r>
                        <a:rPr lang="en-US" sz="1300" b="0" dirty="0">
                          <a:solidFill>
                            <a:schemeClr val="tx1"/>
                          </a:solidFill>
                          <a:effectLst/>
                          <a:latin typeface="Arial" panose="020B0604020202020204" pitchFamily="34" charset="0"/>
                          <a:cs typeface="Arial" panose="020B0604020202020204" pitchFamily="34" charset="0"/>
                        </a:rPr>
                        <a:t>Dexamethasone (12 mg IV) + NK1 RA + 5-HT</a:t>
                      </a:r>
                      <a:r>
                        <a:rPr lang="en-US" sz="1300" b="0" baseline="-25000" dirty="0">
                          <a:solidFill>
                            <a:schemeClr val="tx1"/>
                          </a:solidFill>
                          <a:effectLst/>
                          <a:latin typeface="Arial" panose="020B0604020202020204" pitchFamily="34" charset="0"/>
                          <a:cs typeface="Arial" panose="020B0604020202020204" pitchFamily="34" charset="0"/>
                        </a:rPr>
                        <a:t>3</a:t>
                      </a:r>
                      <a:r>
                        <a:rPr lang="en-US" sz="1300" b="0" dirty="0">
                          <a:solidFill>
                            <a:schemeClr val="tx1"/>
                          </a:solidFill>
                          <a:effectLst/>
                          <a:latin typeface="Arial" panose="020B0604020202020204" pitchFamily="34" charset="0"/>
                          <a:cs typeface="Arial" panose="020B0604020202020204" pitchFamily="34" charset="0"/>
                        </a:rPr>
                        <a:t> RA </a:t>
                      </a:r>
                    </a:p>
                  </a:txBody>
                  <a:tcPr marL="26085" marR="26085" marT="13043" marB="1304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985910796"/>
                  </a:ext>
                </a:extLst>
              </a:tr>
              <a:tr h="463243">
                <a:tc>
                  <a:txBody>
                    <a:bodyPr/>
                    <a:lstStyle/>
                    <a:p>
                      <a:pPr algn="l" fontAlgn="auto"/>
                      <a:r>
                        <a:rPr lang="en-US" sz="1300" b="1" dirty="0">
                          <a:solidFill>
                            <a:schemeClr val="bg1"/>
                          </a:solidFill>
                          <a:effectLst/>
                          <a:latin typeface="Arial" panose="020B0604020202020204" pitchFamily="34" charset="0"/>
                          <a:cs typeface="Arial" panose="020B0604020202020204" pitchFamily="34" charset="0"/>
                        </a:rPr>
                        <a:t>Day 1</a:t>
                      </a:r>
                    </a:p>
                    <a:p>
                      <a:pPr algn="l" fontAlgn="auto"/>
                      <a:r>
                        <a:rPr lang="en-US" sz="1300" b="1" dirty="0">
                          <a:solidFill>
                            <a:schemeClr val="bg1"/>
                          </a:solidFill>
                          <a:effectLst/>
                          <a:latin typeface="Arial" panose="020B0604020202020204" pitchFamily="34" charset="0"/>
                          <a:cs typeface="Arial" panose="020B0604020202020204" pitchFamily="34" charset="0"/>
                        </a:rPr>
                        <a:t>After infusion</a:t>
                      </a:r>
                    </a:p>
                  </a:txBody>
                  <a:tcPr marL="26085" marR="26085" marT="13043" marB="1304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schemeClr>
                    </a:solidFill>
                  </a:tcPr>
                </a:tc>
                <a:tc>
                  <a:txBody>
                    <a:bodyPr/>
                    <a:lstStyle/>
                    <a:p>
                      <a:pPr algn="l" fontAlgn="auto">
                        <a:spcBef>
                          <a:spcPts val="2000"/>
                        </a:spcBef>
                        <a:spcAft>
                          <a:spcPts val="2000"/>
                        </a:spcAft>
                        <a:buFont typeface="Arial" panose="020B0604020202020204" pitchFamily="34" charset="0"/>
                        <a:buNone/>
                      </a:pPr>
                      <a:r>
                        <a:rPr lang="en-US" sz="1300" b="0" dirty="0">
                          <a:solidFill>
                            <a:schemeClr val="bg1"/>
                          </a:solidFill>
                          <a:effectLst/>
                          <a:latin typeface="Arial" panose="020B0604020202020204" pitchFamily="34" charset="0"/>
                          <a:cs typeface="Arial" panose="020B0604020202020204" pitchFamily="34" charset="0"/>
                        </a:rPr>
                        <a:t>Consider ondansetron (8 mg PO or IV/IM) for 3 doses after infusion</a:t>
                      </a:r>
                    </a:p>
                  </a:txBody>
                  <a:tcPr marL="26085" marR="26085" marT="13043" marB="1304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bg1">
                        <a:lumMod val="50000"/>
                      </a:schemeClr>
                    </a:solidFill>
                  </a:tcPr>
                </a:tc>
                <a:extLst>
                  <a:ext uri="{0D108BD9-81ED-4DB2-BD59-A6C34878D82A}">
                    <a16:rowId xmlns:a16="http://schemas.microsoft.com/office/drawing/2014/main" val="559426789"/>
                  </a:ext>
                </a:extLst>
              </a:tr>
              <a:tr h="680895">
                <a:tc rowSpan="2">
                  <a:txBody>
                    <a:bodyPr/>
                    <a:lstStyle/>
                    <a:p>
                      <a:pPr algn="l" fontAlgn="auto"/>
                      <a:r>
                        <a:rPr lang="en-US" sz="1300" b="1" dirty="0">
                          <a:solidFill>
                            <a:schemeClr val="tx1"/>
                          </a:solidFill>
                          <a:effectLst/>
                          <a:latin typeface="Arial" panose="020B0604020202020204" pitchFamily="34" charset="0"/>
                          <a:cs typeface="Arial" panose="020B0604020202020204" pitchFamily="34" charset="0"/>
                        </a:rPr>
                        <a:t>Days 2 to 4</a:t>
                      </a:r>
                    </a:p>
                  </a:txBody>
                  <a:tcPr marL="26085" marR="26085" marT="13043" marB="1304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l" fontAlgn="auto">
                        <a:spcBef>
                          <a:spcPts val="2000"/>
                        </a:spcBef>
                        <a:spcAft>
                          <a:spcPts val="2000"/>
                        </a:spcAft>
                        <a:buFont typeface="Arial" panose="020B0604020202020204" pitchFamily="34" charset="0"/>
                        <a:buNone/>
                      </a:pPr>
                      <a:r>
                        <a:rPr lang="en-US" sz="1300" b="1" dirty="0">
                          <a:solidFill>
                            <a:schemeClr val="tx1"/>
                          </a:solidFill>
                          <a:effectLst/>
                          <a:latin typeface="Arial" panose="020B0604020202020204" pitchFamily="34" charset="0"/>
                          <a:cs typeface="Arial" panose="020B0604020202020204" pitchFamily="34" charset="0"/>
                        </a:rPr>
                        <a:t>Cycle 1:</a:t>
                      </a:r>
                      <a:r>
                        <a:rPr lang="en-US" sz="1300" b="0" dirty="0">
                          <a:solidFill>
                            <a:schemeClr val="tx1"/>
                          </a:solidFill>
                          <a:effectLst/>
                          <a:latin typeface="Arial" panose="020B0604020202020204" pitchFamily="34" charset="0"/>
                          <a:cs typeface="Arial" panose="020B0604020202020204" pitchFamily="34" charset="0"/>
                        </a:rPr>
                        <a:t> Dexamethasone (4 mg PO or 8 mg PO or IV/IM  QD) ± metoclopramide (10 mg PO) TID or          5-HT</a:t>
                      </a:r>
                      <a:r>
                        <a:rPr lang="en-US" sz="1300" b="0" baseline="-25000" dirty="0">
                          <a:solidFill>
                            <a:schemeClr val="tx1"/>
                          </a:solidFill>
                          <a:effectLst/>
                          <a:latin typeface="Arial" panose="020B0604020202020204" pitchFamily="34" charset="0"/>
                          <a:cs typeface="Arial" panose="020B0604020202020204" pitchFamily="34" charset="0"/>
                        </a:rPr>
                        <a:t>3</a:t>
                      </a:r>
                      <a:r>
                        <a:rPr lang="en-US" sz="1300" b="0" dirty="0">
                          <a:solidFill>
                            <a:schemeClr val="tx1"/>
                          </a:solidFill>
                          <a:effectLst/>
                          <a:latin typeface="Arial" panose="020B0604020202020204" pitchFamily="34" charset="0"/>
                          <a:cs typeface="Arial" panose="020B0604020202020204" pitchFamily="34" charset="0"/>
                        </a:rPr>
                        <a:t> RA </a:t>
                      </a:r>
                    </a:p>
                  </a:txBody>
                  <a:tcPr marL="26085" marR="26085" marT="13043" marB="1304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46430631"/>
                  </a:ext>
                </a:extLst>
              </a:tr>
              <a:tr h="1333848">
                <a:tc vMerge="1">
                  <a:txBody>
                    <a:bodyPr/>
                    <a:lstStyle/>
                    <a:p>
                      <a:endParaRPr lang="en-US"/>
                    </a:p>
                  </a:txBody>
                  <a:tcPr/>
                </a:tc>
                <a:tc>
                  <a:txBody>
                    <a:bodyPr/>
                    <a:lstStyle/>
                    <a:p>
                      <a:pPr algn="l" fontAlgn="auto">
                        <a:spcBef>
                          <a:spcPts val="2000"/>
                        </a:spcBef>
                        <a:spcAft>
                          <a:spcPts val="2000"/>
                        </a:spcAft>
                        <a:buFont typeface="Arial" panose="020B0604020202020204" pitchFamily="34" charset="0"/>
                        <a:buNone/>
                      </a:pPr>
                      <a:r>
                        <a:rPr lang="en-US" sz="1300" b="1" dirty="0">
                          <a:solidFill>
                            <a:schemeClr val="tx1"/>
                          </a:solidFill>
                          <a:effectLst/>
                          <a:latin typeface="Arial" panose="020B0604020202020204" pitchFamily="34" charset="0"/>
                          <a:cs typeface="Arial" panose="020B0604020202020204" pitchFamily="34" charset="0"/>
                        </a:rPr>
                        <a:t>Subsequent cycles </a:t>
                      </a:r>
                      <a:br>
                        <a:rPr lang="en-US" sz="1300" b="1" dirty="0">
                          <a:solidFill>
                            <a:schemeClr val="tx1"/>
                          </a:solidFill>
                          <a:effectLst/>
                          <a:latin typeface="Arial" panose="020B0604020202020204" pitchFamily="34" charset="0"/>
                          <a:cs typeface="Arial" panose="020B0604020202020204" pitchFamily="34" charset="0"/>
                        </a:rPr>
                      </a:br>
                      <a:r>
                        <a:rPr lang="en-US" sz="1300" b="1" dirty="0">
                          <a:solidFill>
                            <a:schemeClr val="tx1"/>
                          </a:solidFill>
                          <a:effectLst/>
                          <a:latin typeface="Arial" panose="020B0604020202020204" pitchFamily="34" charset="0"/>
                          <a:cs typeface="Arial" panose="020B0604020202020204" pitchFamily="34" charset="0"/>
                        </a:rPr>
                        <a:t>Adequate control: </a:t>
                      </a:r>
                      <a:r>
                        <a:rPr lang="en-US" sz="1300" b="0" dirty="0">
                          <a:solidFill>
                            <a:schemeClr val="tx1"/>
                          </a:solidFill>
                          <a:effectLst/>
                          <a:latin typeface="Arial" panose="020B0604020202020204" pitchFamily="34" charset="0"/>
                          <a:cs typeface="Arial" panose="020B0604020202020204" pitchFamily="34" charset="0"/>
                        </a:rPr>
                        <a:t>Repeat above </a:t>
                      </a:r>
                      <a:br>
                        <a:rPr lang="en-US" sz="1300" b="0" dirty="0">
                          <a:solidFill>
                            <a:schemeClr val="tx1"/>
                          </a:solidFill>
                          <a:effectLst/>
                          <a:latin typeface="Arial" panose="020B0604020202020204" pitchFamily="34" charset="0"/>
                          <a:cs typeface="Arial" panose="020B0604020202020204" pitchFamily="34" charset="0"/>
                        </a:rPr>
                      </a:br>
                      <a:r>
                        <a:rPr lang="en-US" sz="1300" b="0" dirty="0">
                          <a:solidFill>
                            <a:schemeClr val="tx1"/>
                          </a:solidFill>
                          <a:effectLst/>
                          <a:latin typeface="Arial" panose="020B0604020202020204" pitchFamily="34" charset="0"/>
                          <a:cs typeface="Arial" panose="020B0604020202020204" pitchFamily="34" charset="0"/>
                        </a:rPr>
                        <a:t>Inadequate control (eg, grade ≥1 for ≥3 days): Aprepitant (80 mg PO) + 5-HT</a:t>
                      </a:r>
                      <a:r>
                        <a:rPr lang="en-US" sz="1300" b="0" baseline="-25000" dirty="0">
                          <a:solidFill>
                            <a:schemeClr val="tx1"/>
                          </a:solidFill>
                          <a:effectLst/>
                          <a:latin typeface="Arial" panose="020B0604020202020204" pitchFamily="34" charset="0"/>
                          <a:cs typeface="Arial" panose="020B0604020202020204" pitchFamily="34" charset="0"/>
                        </a:rPr>
                        <a:t>3</a:t>
                      </a:r>
                      <a:r>
                        <a:rPr lang="en-US" sz="1300" b="0" dirty="0">
                          <a:solidFill>
                            <a:schemeClr val="tx1"/>
                          </a:solidFill>
                          <a:effectLst/>
                          <a:latin typeface="Arial" panose="020B0604020202020204" pitchFamily="34" charset="0"/>
                          <a:cs typeface="Arial" panose="020B0604020202020204" pitchFamily="34" charset="0"/>
                        </a:rPr>
                        <a:t> RA ± dexamethasone </a:t>
                      </a:r>
                      <a:br>
                        <a:rPr lang="en-US" sz="1300" b="0" dirty="0">
                          <a:solidFill>
                            <a:schemeClr val="tx1"/>
                          </a:solidFill>
                          <a:effectLst/>
                          <a:latin typeface="Arial" panose="020B0604020202020204" pitchFamily="34" charset="0"/>
                          <a:cs typeface="Arial" panose="020B0604020202020204" pitchFamily="34" charset="0"/>
                        </a:rPr>
                      </a:br>
                      <a:r>
                        <a:rPr lang="en-US" sz="1300" b="0" dirty="0">
                          <a:solidFill>
                            <a:schemeClr val="tx1"/>
                          </a:solidFill>
                          <a:effectLst/>
                          <a:latin typeface="Arial" panose="020B0604020202020204" pitchFamily="34" charset="0"/>
                          <a:cs typeface="Arial" panose="020B0604020202020204" pitchFamily="34" charset="0"/>
                        </a:rPr>
                        <a:t>(8 mg PO or IV) or dexamethasone (8 mg PO or IV/IM QD) ± metoclopramide (10 mg PO TID)</a:t>
                      </a:r>
                    </a:p>
                  </a:txBody>
                  <a:tcPr marL="26085" marR="26085" marT="13043" marB="13043">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3181153383"/>
                  </a:ext>
                </a:extLst>
              </a:tr>
            </a:tbl>
          </a:graphicData>
        </a:graphic>
      </p:graphicFrame>
      <p:graphicFrame>
        <p:nvGraphicFramePr>
          <p:cNvPr id="5" name="Table 4">
            <a:extLst>
              <a:ext uri="{FF2B5EF4-FFF2-40B4-BE49-F238E27FC236}">
                <a16:creationId xmlns:a16="http://schemas.microsoft.com/office/drawing/2014/main" id="{D1C3DF0D-F87B-F131-6FFF-53E3DC852311}"/>
              </a:ext>
            </a:extLst>
          </p:cNvPr>
          <p:cNvGraphicFramePr>
            <a:graphicFrameLocks noGrp="1"/>
          </p:cNvGraphicFramePr>
          <p:nvPr/>
        </p:nvGraphicFramePr>
        <p:xfrm>
          <a:off x="6248401" y="1214685"/>
          <a:ext cx="5588000" cy="4591586"/>
        </p:xfrm>
        <a:graphic>
          <a:graphicData uri="http://schemas.openxmlformats.org/drawingml/2006/table">
            <a:tbl>
              <a:tblPr firstRow="1" bandRow="1">
                <a:tableStyleId>{5C22544A-7EE6-4342-B048-85BDC9FD1C3A}</a:tableStyleId>
              </a:tblPr>
              <a:tblGrid>
                <a:gridCol w="5588000">
                  <a:extLst>
                    <a:ext uri="{9D8B030D-6E8A-4147-A177-3AD203B41FA5}">
                      <a16:colId xmlns:a16="http://schemas.microsoft.com/office/drawing/2014/main" val="3114004780"/>
                    </a:ext>
                  </a:extLst>
                </a:gridCol>
              </a:tblGrid>
              <a:tr h="442665">
                <a:tc>
                  <a:txBody>
                    <a:bodyPr/>
                    <a:lstStyle/>
                    <a:p>
                      <a:pPr algn="l" fontAlgn="auto"/>
                      <a:r>
                        <a:rPr lang="en-US" sz="1300" b="1" dirty="0">
                          <a:solidFill>
                            <a:schemeClr val="tx1"/>
                          </a:solidFill>
                          <a:effectLst/>
                          <a:latin typeface="Arial" panose="020B0604020202020204" pitchFamily="34" charset="0"/>
                          <a:cs typeface="Arial" panose="020B0604020202020204" pitchFamily="34" charset="0"/>
                        </a:rPr>
                        <a:t>Other considerations</a:t>
                      </a:r>
                    </a:p>
                  </a:txBody>
                  <a:tcPr marL="26085" marR="26085" marT="13043" marB="130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572544875"/>
                  </a:ext>
                </a:extLst>
              </a:tr>
              <a:tr h="1204166">
                <a:tc>
                  <a:txBody>
                    <a:bodyPr/>
                    <a:lstStyle/>
                    <a:p>
                      <a:pPr algn="l" fontAlgn="auto">
                        <a:spcBef>
                          <a:spcPts val="0"/>
                        </a:spcBef>
                        <a:spcAft>
                          <a:spcPts val="600"/>
                        </a:spcAft>
                        <a:buFont typeface="Arial" panose="020B0604020202020204" pitchFamily="34" charset="0"/>
                        <a:buNone/>
                      </a:pPr>
                      <a:r>
                        <a:rPr lang="en-US" sz="1300" b="1" dirty="0">
                          <a:solidFill>
                            <a:schemeClr val="tx1"/>
                          </a:solidFill>
                          <a:effectLst/>
                          <a:latin typeface="Arial" panose="020B0604020202020204" pitchFamily="34" charset="0"/>
                          <a:cs typeface="Arial" panose="020B0604020202020204" pitchFamily="34" charset="0"/>
                        </a:rPr>
                        <a:t>Anticipatory N/V</a:t>
                      </a:r>
                    </a:p>
                    <a:p>
                      <a:pPr marL="857183" lvl="1" indent="-285750" algn="l" fontAlgn="auto">
                        <a:spcBef>
                          <a:spcPts val="0"/>
                        </a:spcBef>
                        <a:spcAft>
                          <a:spcPts val="600"/>
                        </a:spcAft>
                        <a:buFont typeface="Arial" panose="020B0604020202020204" pitchFamily="34" charset="0"/>
                        <a:buChar char="•"/>
                      </a:pPr>
                      <a:r>
                        <a:rPr lang="en-US" sz="1300" b="0" dirty="0">
                          <a:solidFill>
                            <a:schemeClr val="tx1"/>
                          </a:solidFill>
                          <a:effectLst/>
                          <a:latin typeface="Arial" panose="020B0604020202020204" pitchFamily="34" charset="0"/>
                          <a:cs typeface="Arial" panose="020B0604020202020204" pitchFamily="34" charset="0"/>
                        </a:rPr>
                        <a:t>Consider anxiolytic therapy [eg, lorazepam (0.5–1.0 mg PO)] the night before infusion and 1 to 2 hours before infusion begins</a:t>
                      </a:r>
                    </a:p>
                    <a:p>
                      <a:pPr marL="857183" lvl="1" indent="-285750" algn="l" fontAlgn="auto">
                        <a:spcBef>
                          <a:spcPts val="0"/>
                        </a:spcBef>
                        <a:spcAft>
                          <a:spcPts val="600"/>
                        </a:spcAft>
                        <a:buFont typeface="Arial" panose="020B0604020202020204" pitchFamily="34" charset="0"/>
                        <a:buChar char="•"/>
                      </a:pPr>
                      <a:r>
                        <a:rPr lang="en-US" sz="1300" b="0" dirty="0">
                          <a:solidFill>
                            <a:schemeClr val="tx1"/>
                          </a:solidFill>
                          <a:effectLst/>
                          <a:latin typeface="Arial" panose="020B0604020202020204" pitchFamily="34" charset="0"/>
                          <a:cs typeface="Arial" panose="020B0604020202020204" pitchFamily="34" charset="0"/>
                        </a:rPr>
                        <a:t>Behavioral therapy (eg, relaxation exercises, hypnosis) and/or acupuncture/acupressure may help with prevention</a:t>
                      </a:r>
                    </a:p>
                  </a:txBody>
                  <a:tcPr marL="26085" marR="26085" marT="13043" marB="130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237154044"/>
                  </a:ext>
                </a:extLst>
              </a:tr>
              <a:tr h="859895">
                <a:tc>
                  <a:txBody>
                    <a:bodyPr/>
                    <a:lstStyle/>
                    <a:p>
                      <a:pPr marL="285750" marR="0" lvl="0" indent="-285750" algn="l" defTabSz="57143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b="1" dirty="0">
                          <a:solidFill>
                            <a:schemeClr val="tx1"/>
                          </a:solidFill>
                          <a:effectLst/>
                          <a:latin typeface="Arial" panose="020B0604020202020204" pitchFamily="34" charset="0"/>
                          <a:cs typeface="Arial" panose="020B0604020202020204" pitchFamily="34" charset="0"/>
                        </a:rPr>
                        <a:t>For subsequent infusions</a:t>
                      </a:r>
                    </a:p>
                    <a:p>
                      <a:pPr marL="857183" marR="0" lvl="1" indent="-285750" algn="l" defTabSz="57143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b="0" dirty="0">
                          <a:solidFill>
                            <a:schemeClr val="tx1"/>
                          </a:solidFill>
                          <a:effectLst/>
                          <a:latin typeface="Arial" panose="020B0604020202020204" pitchFamily="34" charset="0"/>
                          <a:cs typeface="Arial" panose="020B0604020202020204" pitchFamily="34" charset="0"/>
                        </a:rPr>
                        <a:t>Estimate individual risk of emesis to determine whether past regimen was adequate or if escalation is necessary</a:t>
                      </a:r>
                    </a:p>
                  </a:txBody>
                  <a:tcPr marL="26085" marR="26085" marT="13043" marB="130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721740900"/>
                  </a:ext>
                </a:extLst>
              </a:tr>
              <a:tr h="1113894">
                <a:tc>
                  <a:txBody>
                    <a:bodyPr/>
                    <a:lstStyle/>
                    <a:p>
                      <a:pPr marL="285750" marR="0" lvl="0" indent="-285750" algn="l" defTabSz="57143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b="1" dirty="0">
                          <a:solidFill>
                            <a:schemeClr val="tx1"/>
                          </a:solidFill>
                          <a:effectLst/>
                          <a:latin typeface="Arial" panose="020B0604020202020204" pitchFamily="34" charset="0"/>
                          <a:cs typeface="Arial" panose="020B0604020202020204" pitchFamily="34" charset="0"/>
                        </a:rPr>
                        <a:t>If N/V occurs despite 3-drug regimen</a:t>
                      </a:r>
                    </a:p>
                    <a:p>
                      <a:pPr marL="857183" marR="0" lvl="1" indent="-285750" algn="l" defTabSz="57143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b="0" dirty="0">
                          <a:solidFill>
                            <a:schemeClr val="tx1"/>
                          </a:solidFill>
                          <a:effectLst/>
                          <a:latin typeface="Arial" panose="020B0604020202020204" pitchFamily="34" charset="0"/>
                          <a:cs typeface="Arial" panose="020B0604020202020204" pitchFamily="34" charset="0"/>
                        </a:rPr>
                        <a:t>Days 1 to 4: Olanzapine (2.5 mg PO; increase to 5-10 mg if needed) OR</a:t>
                      </a:r>
                    </a:p>
                    <a:p>
                      <a:pPr marL="857183" marR="0" lvl="1" indent="-285750" algn="l" defTabSz="571433"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300" b="0" dirty="0">
                          <a:solidFill>
                            <a:schemeClr val="tx1"/>
                          </a:solidFill>
                          <a:effectLst/>
                          <a:latin typeface="Arial" panose="020B0604020202020204" pitchFamily="34" charset="0"/>
                          <a:cs typeface="Arial" panose="020B0604020202020204" pitchFamily="34" charset="0"/>
                        </a:rPr>
                        <a:t>Days 2 to 4: Increase dexamethasone on subsequent cycles</a:t>
                      </a:r>
                    </a:p>
                  </a:txBody>
                  <a:tcPr marL="26085" marR="26085" marT="13043" marB="130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1535709908"/>
                  </a:ext>
                </a:extLst>
              </a:tr>
              <a:tr h="879695">
                <a:tc>
                  <a:txBody>
                    <a:bodyPr/>
                    <a:lstStyle/>
                    <a:p>
                      <a:pPr marL="285750" indent="-285750" algn="l" fontAlgn="auto">
                        <a:spcBef>
                          <a:spcPts val="0"/>
                        </a:spcBef>
                        <a:spcAft>
                          <a:spcPts val="600"/>
                        </a:spcAft>
                        <a:buFont typeface="Arial" panose="020B0604020202020204" pitchFamily="34" charset="0"/>
                        <a:buChar char="•"/>
                      </a:pPr>
                      <a:r>
                        <a:rPr lang="en-US" sz="1300" b="0" dirty="0">
                          <a:solidFill>
                            <a:schemeClr val="tx1"/>
                          </a:solidFill>
                          <a:effectLst/>
                          <a:latin typeface="Arial" panose="020B0604020202020204" pitchFamily="34" charset="0"/>
                          <a:cs typeface="Arial" panose="020B0604020202020204" pitchFamily="34" charset="0"/>
                        </a:rPr>
                        <a:t>For delayed nausea (after Day 4) give 1 of the following to resolution</a:t>
                      </a:r>
                    </a:p>
                    <a:p>
                      <a:pPr marL="857183" lvl="1" indent="-285750" algn="l" fontAlgn="auto">
                        <a:spcBef>
                          <a:spcPts val="0"/>
                        </a:spcBef>
                        <a:spcAft>
                          <a:spcPts val="600"/>
                        </a:spcAft>
                        <a:buFont typeface="Arial" panose="020B0604020202020204" pitchFamily="34" charset="0"/>
                        <a:buChar char="•"/>
                      </a:pPr>
                      <a:r>
                        <a:rPr lang="en-US" sz="1300" b="0" dirty="0">
                          <a:solidFill>
                            <a:schemeClr val="tx1"/>
                          </a:solidFill>
                          <a:effectLst/>
                          <a:latin typeface="Arial" panose="020B0604020202020204" pitchFamily="34" charset="0"/>
                          <a:cs typeface="Arial" panose="020B0604020202020204" pitchFamily="34" charset="0"/>
                        </a:rPr>
                        <a:t>Olanzapine (5–10 mg PO at bedtime QD) OR</a:t>
                      </a:r>
                    </a:p>
                    <a:p>
                      <a:pPr marL="857183" lvl="1" indent="-285750" algn="l" fontAlgn="auto">
                        <a:spcBef>
                          <a:spcPts val="0"/>
                        </a:spcBef>
                        <a:spcAft>
                          <a:spcPts val="600"/>
                        </a:spcAft>
                        <a:buFont typeface="Arial" panose="020B0604020202020204" pitchFamily="34" charset="0"/>
                        <a:buChar char="•"/>
                      </a:pPr>
                      <a:r>
                        <a:rPr lang="en-US" sz="1300" b="0" dirty="0">
                          <a:solidFill>
                            <a:schemeClr val="tx1"/>
                          </a:solidFill>
                          <a:effectLst/>
                          <a:latin typeface="Arial" panose="020B0604020202020204" pitchFamily="34" charset="0"/>
                          <a:cs typeface="Arial" panose="020B0604020202020204" pitchFamily="34" charset="0"/>
                        </a:rPr>
                        <a:t>Metoclopramide (10 mg PO TID) ± dexamethasone (4 mg PO QD)</a:t>
                      </a:r>
                    </a:p>
                  </a:txBody>
                  <a:tcPr marL="26085" marR="26085" marT="13043" marB="13043"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845899886"/>
                  </a:ext>
                </a:extLst>
              </a:tr>
            </a:tbl>
          </a:graphicData>
        </a:graphic>
      </p:graphicFrame>
    </p:spTree>
    <p:extLst>
      <p:ext uri="{BB962C8B-B14F-4D97-AF65-F5344CB8AC3E}">
        <p14:creationId xmlns:p14="http://schemas.microsoft.com/office/powerpoint/2010/main" val="16713824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62EAE40-92D4-2C71-C0D2-DC01E0BF3C1F}"/>
              </a:ext>
            </a:extLst>
          </p:cNvPr>
          <p:cNvSpPr>
            <a:spLocks noGrp="1"/>
          </p:cNvSpPr>
          <p:nvPr>
            <p:ph type="title"/>
          </p:nvPr>
        </p:nvSpPr>
        <p:spPr>
          <a:xfrm>
            <a:off x="1064871" y="220500"/>
            <a:ext cx="11144450" cy="838200"/>
          </a:xfrm>
        </p:spPr>
        <p:txBody>
          <a:bodyPr>
            <a:normAutofit/>
          </a:bodyPr>
          <a:lstStyle/>
          <a:p>
            <a:r>
              <a:rPr lang="en-US" sz="3600" b="0" dirty="0">
                <a:solidFill>
                  <a:schemeClr val="tx1"/>
                </a:solidFill>
                <a:latin typeface="Arial" panose="020B0604020202020204" pitchFamily="34" charset="0"/>
                <a:cs typeface="Arial" panose="020B0604020202020204" pitchFamily="34" charset="0"/>
              </a:rPr>
              <a:t>T-</a:t>
            </a:r>
            <a:r>
              <a:rPr lang="en-US" sz="3600" b="0" dirty="0" err="1">
                <a:solidFill>
                  <a:schemeClr val="tx1"/>
                </a:solidFill>
                <a:latin typeface="Arial" panose="020B0604020202020204" pitchFamily="34" charset="0"/>
                <a:cs typeface="Arial" panose="020B0604020202020204" pitchFamily="34" charset="0"/>
              </a:rPr>
              <a:t>DXd</a:t>
            </a:r>
            <a:r>
              <a:rPr lang="en-US" sz="3600" b="0" dirty="0">
                <a:solidFill>
                  <a:schemeClr val="tx1"/>
                </a:solidFill>
                <a:latin typeface="Arial" panose="020B0604020202020204" pitchFamily="34" charset="0"/>
                <a:cs typeface="Arial" panose="020B0604020202020204" pitchFamily="34" charset="0"/>
              </a:rPr>
              <a:t> and R-</a:t>
            </a:r>
            <a:r>
              <a:rPr lang="en-US" sz="3600" b="0" dirty="0" err="1">
                <a:solidFill>
                  <a:schemeClr val="tx1"/>
                </a:solidFill>
                <a:latin typeface="Arial" panose="020B0604020202020204" pitchFamily="34" charset="0"/>
                <a:cs typeface="Arial" panose="020B0604020202020204" pitchFamily="34" charset="0"/>
              </a:rPr>
              <a:t>DXd</a:t>
            </a:r>
            <a:r>
              <a:rPr lang="en-US" sz="3600" b="0" dirty="0">
                <a:solidFill>
                  <a:schemeClr val="tx1"/>
                </a:solidFill>
                <a:latin typeface="Arial" panose="020B0604020202020204" pitchFamily="34" charset="0"/>
                <a:cs typeface="Arial" panose="020B0604020202020204" pitchFamily="34" charset="0"/>
              </a:rPr>
              <a:t> Dose Modifications</a:t>
            </a:r>
          </a:p>
        </p:txBody>
      </p:sp>
      <p:sp>
        <p:nvSpPr>
          <p:cNvPr id="6" name="Content Placeholder 5">
            <a:extLst>
              <a:ext uri="{FF2B5EF4-FFF2-40B4-BE49-F238E27FC236}">
                <a16:creationId xmlns:a16="http://schemas.microsoft.com/office/drawing/2014/main" id="{83488822-5070-DAD7-FD94-5572AEFB1474}"/>
              </a:ext>
            </a:extLst>
          </p:cNvPr>
          <p:cNvSpPr>
            <a:spLocks noGrp="1"/>
          </p:cNvSpPr>
          <p:nvPr>
            <p:ph idx="1"/>
          </p:nvPr>
        </p:nvSpPr>
        <p:spPr/>
        <p:txBody>
          <a:bodyPr/>
          <a:lstStyle/>
          <a:p>
            <a:r>
              <a:rPr lang="en-US" dirty="0">
                <a:solidFill>
                  <a:schemeClr val="tx1"/>
                </a:solidFill>
              </a:rPr>
              <a:t>Toxicities treated maximum supportive care (including withholding agent as needed)</a:t>
            </a:r>
          </a:p>
          <a:p>
            <a:r>
              <a:rPr lang="en-US" dirty="0">
                <a:solidFill>
                  <a:schemeClr val="tx1"/>
                </a:solidFill>
              </a:rPr>
              <a:t>At resolution of toxicity with supportive care, consider continuing the same dose with appropriate supportive care</a:t>
            </a:r>
          </a:p>
          <a:p>
            <a:r>
              <a:rPr lang="en-US" dirty="0">
                <a:solidFill>
                  <a:schemeClr val="tx1"/>
                </a:solidFill>
              </a:rPr>
              <a:t>Dose modifications as needed </a:t>
            </a:r>
          </a:p>
          <a:p>
            <a:endParaRPr lang="en-US" dirty="0">
              <a:solidFill>
                <a:schemeClr val="tx1"/>
              </a:solidFill>
            </a:endParaRPr>
          </a:p>
          <a:p>
            <a:endParaRPr lang="en-US" dirty="0">
              <a:solidFill>
                <a:schemeClr val="tx1"/>
              </a:solidFill>
            </a:endParaRPr>
          </a:p>
          <a:p>
            <a:endParaRPr lang="en-US" dirty="0">
              <a:solidFill>
                <a:schemeClr val="tx1"/>
              </a:solidFill>
            </a:endParaRPr>
          </a:p>
          <a:p>
            <a:r>
              <a:rPr lang="en-US" dirty="0">
                <a:solidFill>
                  <a:schemeClr val="tx1"/>
                </a:solidFill>
              </a:rPr>
              <a:t>After dose reduction, subsequent cycles should be given at lower dose level unless further dose reduction is required </a:t>
            </a:r>
          </a:p>
          <a:p>
            <a:r>
              <a:rPr lang="en-US" dirty="0">
                <a:solidFill>
                  <a:schemeClr val="tx1"/>
                </a:solidFill>
              </a:rPr>
              <a:t>Discontinue therapy if unacceptable toxicity occurs after 2 dose reductions</a:t>
            </a:r>
          </a:p>
        </p:txBody>
      </p:sp>
      <p:sp>
        <p:nvSpPr>
          <p:cNvPr id="7" name="Text Placeholder 6">
            <a:extLst>
              <a:ext uri="{FF2B5EF4-FFF2-40B4-BE49-F238E27FC236}">
                <a16:creationId xmlns:a16="http://schemas.microsoft.com/office/drawing/2014/main" id="{B0A525E6-5296-B7E3-22E5-204D35ED2DC4}"/>
              </a:ext>
            </a:extLst>
          </p:cNvPr>
          <p:cNvSpPr>
            <a:spLocks noGrp="1"/>
          </p:cNvSpPr>
          <p:nvPr>
            <p:ph type="body" sz="quarter" idx="10"/>
          </p:nvPr>
        </p:nvSpPr>
        <p:spPr>
          <a:xfrm>
            <a:off x="382927" y="6415822"/>
            <a:ext cx="11445394" cy="256085"/>
          </a:xfrm>
        </p:spPr>
        <p:txBody>
          <a:bodyPr/>
          <a:lstStyle/>
          <a:p>
            <a:r>
              <a:rPr lang="en-US" dirty="0" err="1">
                <a:solidFill>
                  <a:schemeClr val="tx1"/>
                </a:solidFill>
              </a:rPr>
              <a:t>Meric</a:t>
            </a:r>
            <a:r>
              <a:rPr lang="en-US" dirty="0">
                <a:solidFill>
                  <a:schemeClr val="tx1"/>
                </a:solidFill>
              </a:rPr>
              <a:t>-Bernstam F, et al. </a:t>
            </a:r>
            <a:r>
              <a:rPr lang="en-US" i="1" dirty="0">
                <a:solidFill>
                  <a:schemeClr val="tx1"/>
                </a:solidFill>
              </a:rPr>
              <a:t>J Clin Oncol</a:t>
            </a:r>
            <a:r>
              <a:rPr lang="en-US" dirty="0">
                <a:solidFill>
                  <a:schemeClr val="tx1"/>
                </a:solidFill>
              </a:rPr>
              <a:t>. 2024;42:47-58 including supplementary materials.</a:t>
            </a:r>
          </a:p>
        </p:txBody>
      </p:sp>
      <p:graphicFrame>
        <p:nvGraphicFramePr>
          <p:cNvPr id="4" name="Table 3">
            <a:extLst>
              <a:ext uri="{FF2B5EF4-FFF2-40B4-BE49-F238E27FC236}">
                <a16:creationId xmlns:a16="http://schemas.microsoft.com/office/drawing/2014/main" id="{759F7031-B241-64B3-373A-0607BE7F493D}"/>
              </a:ext>
            </a:extLst>
          </p:cNvPr>
          <p:cNvGraphicFramePr>
            <a:graphicFrameLocks noGrp="1"/>
          </p:cNvGraphicFramePr>
          <p:nvPr/>
        </p:nvGraphicFramePr>
        <p:xfrm>
          <a:off x="770833" y="2841935"/>
          <a:ext cx="10650333" cy="892039"/>
        </p:xfrm>
        <a:graphic>
          <a:graphicData uri="http://schemas.openxmlformats.org/drawingml/2006/table">
            <a:tbl>
              <a:tblPr firstRow="1" bandRow="1">
                <a:tableStyleId>{5C22544A-7EE6-4342-B048-85BDC9FD1C3A}</a:tableStyleId>
              </a:tblPr>
              <a:tblGrid>
                <a:gridCol w="3550111">
                  <a:extLst>
                    <a:ext uri="{9D8B030D-6E8A-4147-A177-3AD203B41FA5}">
                      <a16:colId xmlns:a16="http://schemas.microsoft.com/office/drawing/2014/main" val="2397377932"/>
                    </a:ext>
                  </a:extLst>
                </a:gridCol>
                <a:gridCol w="3550111">
                  <a:extLst>
                    <a:ext uri="{9D8B030D-6E8A-4147-A177-3AD203B41FA5}">
                      <a16:colId xmlns:a16="http://schemas.microsoft.com/office/drawing/2014/main" val="1503052569"/>
                    </a:ext>
                  </a:extLst>
                </a:gridCol>
                <a:gridCol w="3550111">
                  <a:extLst>
                    <a:ext uri="{9D8B030D-6E8A-4147-A177-3AD203B41FA5}">
                      <a16:colId xmlns:a16="http://schemas.microsoft.com/office/drawing/2014/main" val="3834389141"/>
                    </a:ext>
                  </a:extLst>
                </a:gridCol>
              </a:tblGrid>
              <a:tr h="386080">
                <a:tc>
                  <a:txBody>
                    <a:bodyPr/>
                    <a:lstStyle/>
                    <a:p>
                      <a:pPr algn="ctr"/>
                      <a:r>
                        <a:rPr lang="en-US" sz="2100" dirty="0">
                          <a:solidFill>
                            <a:schemeClr val="tx1"/>
                          </a:solidFill>
                          <a:latin typeface="Arial" panose="020B0604020202020204" pitchFamily="34" charset="0"/>
                          <a:cs typeface="Arial" panose="020B0604020202020204" pitchFamily="34" charset="0"/>
                        </a:rPr>
                        <a:t>Starting dose</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2100" dirty="0">
                          <a:solidFill>
                            <a:schemeClr val="tx1"/>
                          </a:solidFill>
                          <a:latin typeface="Arial" panose="020B0604020202020204" pitchFamily="34" charset="0"/>
                          <a:cs typeface="Arial" panose="020B0604020202020204" pitchFamily="34" charset="0"/>
                        </a:rPr>
                        <a:t>First reduction</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tc>
                  <a:txBody>
                    <a:bodyPr/>
                    <a:lstStyle/>
                    <a:p>
                      <a:pPr algn="ctr"/>
                      <a:r>
                        <a:rPr lang="en-US" sz="2100" dirty="0">
                          <a:solidFill>
                            <a:schemeClr val="tx1"/>
                          </a:solidFill>
                          <a:latin typeface="Arial" panose="020B0604020202020204" pitchFamily="34" charset="0"/>
                          <a:cs typeface="Arial" panose="020B0604020202020204" pitchFamily="34" charset="0"/>
                        </a:rPr>
                        <a:t>Second reduction</a:t>
                      </a:r>
                    </a:p>
                  </a:txBody>
                  <a:tcPr marL="60960" marR="60960" marT="30480" marB="30480">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solidFill>
                      <a:schemeClr val="accent2"/>
                    </a:solidFill>
                  </a:tcPr>
                </a:tc>
                <a:extLst>
                  <a:ext uri="{0D108BD9-81ED-4DB2-BD59-A6C34878D82A}">
                    <a16:rowId xmlns:a16="http://schemas.microsoft.com/office/drawing/2014/main" val="3139807753"/>
                  </a:ext>
                </a:extLst>
              </a:tr>
              <a:tr h="505959">
                <a:tc>
                  <a:txBody>
                    <a:bodyPr/>
                    <a:lstStyle/>
                    <a:p>
                      <a:pPr algn="ctr"/>
                      <a:r>
                        <a:rPr lang="en-US" sz="2100" dirty="0">
                          <a:solidFill>
                            <a:schemeClr val="tx1"/>
                          </a:solidFill>
                          <a:latin typeface="Arial" panose="020B0604020202020204" pitchFamily="34" charset="0"/>
                          <a:cs typeface="Arial" panose="020B0604020202020204" pitchFamily="34" charset="0"/>
                        </a:rPr>
                        <a:t>T- </a:t>
                      </a:r>
                      <a:r>
                        <a:rPr lang="en-US" sz="2100" dirty="0" err="1">
                          <a:solidFill>
                            <a:schemeClr val="tx1"/>
                          </a:solidFill>
                          <a:latin typeface="Arial" panose="020B0604020202020204" pitchFamily="34" charset="0"/>
                          <a:cs typeface="Arial" panose="020B0604020202020204" pitchFamily="34" charset="0"/>
                        </a:rPr>
                        <a:t>DXd</a:t>
                      </a:r>
                      <a:r>
                        <a:rPr lang="en-US" sz="2100" dirty="0">
                          <a:solidFill>
                            <a:schemeClr val="tx1"/>
                          </a:solidFill>
                          <a:latin typeface="Arial" panose="020B0604020202020204" pitchFamily="34" charset="0"/>
                          <a:cs typeface="Arial" panose="020B0604020202020204" pitchFamily="34" charset="0"/>
                        </a:rPr>
                        <a:t> 5.4 mg/kg</a:t>
                      </a: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2100" dirty="0">
                          <a:solidFill>
                            <a:schemeClr val="tx1"/>
                          </a:solidFill>
                          <a:latin typeface="Arial" panose="020B0604020202020204" pitchFamily="34" charset="0"/>
                          <a:cs typeface="Arial" panose="020B0604020202020204" pitchFamily="34" charset="0"/>
                        </a:rPr>
                        <a:t>4.4 mg/kg</a:t>
                      </a: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tc>
                  <a:txBody>
                    <a:bodyPr/>
                    <a:lstStyle/>
                    <a:p>
                      <a:pPr algn="ctr"/>
                      <a:r>
                        <a:rPr lang="en-US" sz="2100" dirty="0">
                          <a:solidFill>
                            <a:schemeClr val="tx1"/>
                          </a:solidFill>
                          <a:latin typeface="Arial" panose="020B0604020202020204" pitchFamily="34" charset="0"/>
                          <a:cs typeface="Arial" panose="020B0604020202020204" pitchFamily="34" charset="0"/>
                        </a:rPr>
                        <a:t>3.2 mg/kg</a:t>
                      </a:r>
                    </a:p>
                  </a:txBody>
                  <a:tcPr marL="60960" marR="60960" marT="30480" marB="30480" anchor="ctr">
                    <a:lnL w="19050" cap="flat" cmpd="sng" algn="ctr">
                      <a:solidFill>
                        <a:schemeClr val="bg1"/>
                      </a:solidFill>
                      <a:prstDash val="solid"/>
                      <a:round/>
                      <a:headEnd type="none" w="med" len="med"/>
                      <a:tailEnd type="none" w="med" len="med"/>
                    </a:lnL>
                    <a:lnR w="19050" cap="flat" cmpd="sng" algn="ctr">
                      <a:solidFill>
                        <a:schemeClr val="bg1"/>
                      </a:solidFill>
                      <a:prstDash val="solid"/>
                      <a:round/>
                      <a:headEnd type="none" w="med" len="med"/>
                      <a:tailEnd type="none" w="med" len="med"/>
                    </a:lnR>
                    <a:lnT w="19050" cap="flat" cmpd="sng" algn="ctr">
                      <a:solidFill>
                        <a:schemeClr val="bg1"/>
                      </a:solidFill>
                      <a:prstDash val="solid"/>
                      <a:round/>
                      <a:headEnd type="none" w="med" len="med"/>
                      <a:tailEnd type="none" w="med" len="med"/>
                    </a:lnT>
                    <a:lnB w="19050" cap="flat" cmpd="sng" algn="ctr">
                      <a:solidFill>
                        <a:schemeClr val="bg1"/>
                      </a:solidFill>
                      <a:prstDash val="solid"/>
                      <a:round/>
                      <a:headEnd type="none" w="med" len="med"/>
                      <a:tailEnd type="none" w="med" len="med"/>
                    </a:lnB>
                    <a:noFill/>
                  </a:tcPr>
                </a:tc>
                <a:extLst>
                  <a:ext uri="{0D108BD9-81ED-4DB2-BD59-A6C34878D82A}">
                    <a16:rowId xmlns:a16="http://schemas.microsoft.com/office/drawing/2014/main" val="2336192117"/>
                  </a:ext>
                </a:extLst>
              </a:tr>
            </a:tbl>
          </a:graphicData>
        </a:graphic>
      </p:graphicFrame>
    </p:spTree>
    <p:extLst>
      <p:ext uri="{BB962C8B-B14F-4D97-AF65-F5344CB8AC3E}">
        <p14:creationId xmlns:p14="http://schemas.microsoft.com/office/powerpoint/2010/main" val="24988869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1.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KPI_HAS_CHART" val="false"/>
</p:tagLst>
</file>

<file path=ppt/tags/tag16.xml><?xml version="1.0" encoding="utf-8"?>
<p:tagLst xmlns:a="http://schemas.openxmlformats.org/drawingml/2006/main" xmlns:r="http://schemas.openxmlformats.org/officeDocument/2006/relationships" xmlns:p="http://schemas.openxmlformats.org/presentationml/2006/main">
  <p:tag name="KPI_HAS_CHART" val="false"/>
</p:tagLst>
</file>

<file path=ppt/tags/tag17.xml><?xml version="1.0" encoding="utf-8"?>
<p:tagLst xmlns:a="http://schemas.openxmlformats.org/drawingml/2006/main" xmlns:r="http://schemas.openxmlformats.org/officeDocument/2006/relationships" xmlns:p="http://schemas.openxmlformats.org/presentationml/2006/main">
  <p:tag name="KPI_HAS_CHART" val="false"/>
</p:tagLst>
</file>

<file path=ppt/tags/tag18.xml><?xml version="1.0" encoding="utf-8"?>
<p:tagLst xmlns:a="http://schemas.openxmlformats.org/drawingml/2006/main" xmlns:r="http://schemas.openxmlformats.org/officeDocument/2006/relationships" xmlns:p="http://schemas.openxmlformats.org/presentationml/2006/main">
  <p:tag name="KPI_HAS_CHART" val="false"/>
</p:tagLst>
</file>

<file path=ppt/tags/tag19.xml><?xml version="1.0" encoding="utf-8"?>
<p:tagLst xmlns:a="http://schemas.openxmlformats.org/drawingml/2006/main" xmlns:r="http://schemas.openxmlformats.org/officeDocument/2006/relationships" xmlns:p="http://schemas.openxmlformats.org/presentationml/2006/main">
  <p:tag name="KPI_HAS_CHART" val="fals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KPI_HAS_CHART" val="false"/>
</p:tagLst>
</file>

<file path=ppt/tags/tag21.xml><?xml version="1.0" encoding="utf-8"?>
<p:tagLst xmlns:a="http://schemas.openxmlformats.org/drawingml/2006/main" xmlns:r="http://schemas.openxmlformats.org/officeDocument/2006/relationships" xmlns:p="http://schemas.openxmlformats.org/presentationml/2006/main">
  <p:tag name="KPI_HAS_CHART" val="false"/>
</p:tagLst>
</file>

<file path=ppt/tags/tag22.xml><?xml version="1.0" encoding="utf-8"?>
<p:tagLst xmlns:a="http://schemas.openxmlformats.org/drawingml/2006/main" xmlns:r="http://schemas.openxmlformats.org/officeDocument/2006/relationships" xmlns:p="http://schemas.openxmlformats.org/presentationml/2006/main">
  <p:tag name="KPI_HAS_CHART" val="false"/>
</p:tagLst>
</file>

<file path=ppt/tags/tag23.xml><?xml version="1.0" encoding="utf-8"?>
<p:tagLst xmlns:a="http://schemas.openxmlformats.org/drawingml/2006/main" xmlns:r="http://schemas.openxmlformats.org/officeDocument/2006/relationships" xmlns:p="http://schemas.openxmlformats.org/presentationml/2006/main">
  <p:tag name="KPI_HAS_CHART" val="false"/>
</p:tagLst>
</file>

<file path=ppt/tags/tag24.xml><?xml version="1.0" encoding="utf-8"?>
<p:tagLst xmlns:a="http://schemas.openxmlformats.org/drawingml/2006/main" xmlns:r="http://schemas.openxmlformats.org/officeDocument/2006/relationships" xmlns:p="http://schemas.openxmlformats.org/presentationml/2006/main">
  <p:tag name="KPI_HAS_CHART" val="false"/>
</p:tagLst>
</file>

<file path=ppt/tags/tag25.xml><?xml version="1.0" encoding="utf-8"?>
<p:tagLst xmlns:a="http://schemas.openxmlformats.org/drawingml/2006/main" xmlns:r="http://schemas.openxmlformats.org/officeDocument/2006/relationships" xmlns:p="http://schemas.openxmlformats.org/presentationml/2006/main">
  <p:tag name="KPI_HAS_CHART" val="false"/>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7.xml><?xml version="1.0" encoding="utf-8"?>
<p:tagLst xmlns:a="http://schemas.openxmlformats.org/drawingml/2006/main" xmlns:r="http://schemas.openxmlformats.org/officeDocument/2006/relationships" xmlns:p="http://schemas.openxmlformats.org/presentationml/2006/main">
  <p:tag name="KPI_HAS_CHART" val="false"/>
</p:tagLst>
</file>

<file path=ppt/tags/tag28.xml><?xml version="1.0" encoding="utf-8"?>
<p:tagLst xmlns:a="http://schemas.openxmlformats.org/drawingml/2006/main" xmlns:r="http://schemas.openxmlformats.org/officeDocument/2006/relationships" xmlns:p="http://schemas.openxmlformats.org/presentationml/2006/main">
  <p:tag name="KPI_HAS_CHART" val="false"/>
</p:tagLst>
</file>

<file path=ppt/tags/tag29.xml><?xml version="1.0" encoding="utf-8"?>
<p:tagLst xmlns:a="http://schemas.openxmlformats.org/drawingml/2006/main" xmlns:r="http://schemas.openxmlformats.org/officeDocument/2006/relationships" xmlns:p="http://schemas.openxmlformats.org/presentationml/2006/main">
  <p:tag name="KPI_HAS_CHART" val="false"/>
</p:tagLst>
</file>

<file path=ppt/tags/tag3.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6.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Office Theme">
  <a:themeElements>
    <a:clrScheme name="Dana-Farber">
      <a:dk1>
        <a:srgbClr val="000000"/>
      </a:dk1>
      <a:lt1>
        <a:srgbClr val="FFFFFF"/>
      </a:lt1>
      <a:dk2>
        <a:srgbClr val="636569"/>
      </a:dk2>
      <a:lt2>
        <a:srgbClr val="E7E6E6"/>
      </a:lt2>
      <a:accent1>
        <a:srgbClr val="12689B"/>
      </a:accent1>
      <a:accent2>
        <a:srgbClr val="FC993C"/>
      </a:accent2>
      <a:accent3>
        <a:srgbClr val="23C7EF"/>
      </a:accent3>
      <a:accent4>
        <a:srgbClr val="646569"/>
      </a:accent4>
      <a:accent5>
        <a:srgbClr val="E7E6E6"/>
      </a:accent5>
      <a:accent6>
        <a:srgbClr val="FEFEFE"/>
      </a:accent6>
      <a:hlink>
        <a:srgbClr val="FB993D"/>
      </a:hlink>
      <a:folHlink>
        <a:srgbClr val="FB993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40985_DFCI_PPT_Everyday_16x9_R1" id="{10616912-4318-434F-BC7A-11D788B360BA}" vid="{0D9E49A9-22D4-3E42-8E45-91F1EF8D4283}"/>
    </a:ext>
  </a:extLst>
</a:theme>
</file>

<file path=ppt/theme/theme11.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2.xml><?xml version="1.0" encoding="utf-8"?>
<a:theme xmlns:a="http://schemas.openxmlformats.org/drawingml/2006/main" name="3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2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14.xml><?xml version="1.0" encoding="utf-8"?>
<a:theme xmlns:a="http://schemas.openxmlformats.org/drawingml/2006/main" name="4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016 Clinical Widescreen Template">
  <a:themeElements>
    <a:clrScheme name="2014 OSUCCC - James">
      <a:dk1>
        <a:srgbClr val="000000"/>
      </a:dk1>
      <a:lt1>
        <a:srgbClr val="FFFFFF"/>
      </a:lt1>
      <a:dk2>
        <a:srgbClr val="717070"/>
      </a:dk2>
      <a:lt2>
        <a:srgbClr val="FFFFFF"/>
      </a:lt2>
      <a:accent1>
        <a:srgbClr val="BB0000"/>
      </a:accent1>
      <a:accent2>
        <a:srgbClr val="D25F15"/>
      </a:accent2>
      <a:accent3>
        <a:srgbClr val="365D66"/>
      </a:accent3>
      <a:accent4>
        <a:srgbClr val="740061"/>
      </a:accent4>
      <a:accent5>
        <a:srgbClr val="85B9AE"/>
      </a:accent5>
      <a:accent6>
        <a:srgbClr val="F2DE90"/>
      </a:accent6>
      <a:hlink>
        <a:srgbClr val="A3B5D1"/>
      </a:hlink>
      <a:folHlink>
        <a:srgbClr val="97930E"/>
      </a:folHlink>
    </a:clrScheme>
    <a:fontScheme name="RESEARCH 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SEARCH Template 1">
        <a:dk1>
          <a:srgbClr val="000000"/>
        </a:dk1>
        <a:lt1>
          <a:srgbClr val="FFFFFF"/>
        </a:lt1>
        <a:dk2>
          <a:srgbClr val="000000"/>
        </a:dk2>
        <a:lt2>
          <a:srgbClr val="A89487"/>
        </a:lt2>
        <a:accent1>
          <a:srgbClr val="006191"/>
        </a:accent1>
        <a:accent2>
          <a:srgbClr val="6B8C2C"/>
        </a:accent2>
        <a:accent3>
          <a:srgbClr val="FFFFFF"/>
        </a:accent3>
        <a:accent4>
          <a:srgbClr val="000000"/>
        </a:accent4>
        <a:accent5>
          <a:srgbClr val="AAB7C7"/>
        </a:accent5>
        <a:accent6>
          <a:srgbClr val="607E27"/>
        </a:accent6>
        <a:hlink>
          <a:srgbClr val="DA6F2B"/>
        </a:hlink>
        <a:folHlink>
          <a:srgbClr val="C91648"/>
        </a:folHlink>
      </a:clrScheme>
      <a:clrMap bg1="lt1" tx1="dk1" bg2="lt2" tx2="dk2" accent1="accent1" accent2="accent2" accent3="accent3" accent4="accent4" accent5="accent5" accent6="accent6" hlink="hlink" folHlink="folHlink"/>
    </a:extraClrScheme>
    <a:extraClrScheme>
      <a:clrScheme name="RESEARCH Template 2">
        <a:dk1>
          <a:srgbClr val="000000"/>
        </a:dk1>
        <a:lt1>
          <a:srgbClr val="FFFFFF"/>
        </a:lt1>
        <a:dk2>
          <a:srgbClr val="000000"/>
        </a:dk2>
        <a:lt2>
          <a:srgbClr val="A89487"/>
        </a:lt2>
        <a:accent1>
          <a:srgbClr val="006191"/>
        </a:accent1>
        <a:accent2>
          <a:srgbClr val="C91648"/>
        </a:accent2>
        <a:accent3>
          <a:srgbClr val="FFFFFF"/>
        </a:accent3>
        <a:accent4>
          <a:srgbClr val="000000"/>
        </a:accent4>
        <a:accent5>
          <a:srgbClr val="AAB7C7"/>
        </a:accent5>
        <a:accent6>
          <a:srgbClr val="B61340"/>
        </a:accent6>
        <a:hlink>
          <a:srgbClr val="DA6F2B"/>
        </a:hlink>
        <a:folHlink>
          <a:srgbClr val="6B8C2C"/>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6.xml><?xml version="1.0" encoding="utf-8"?>
<a:theme xmlns:a="http://schemas.openxmlformats.org/drawingml/2006/main" name="DUKE OPTION B INSIDE PAGE">
  <a:themeElements>
    <a:clrScheme name="New darker Duke colors with teal">
      <a:dk1>
        <a:srgbClr val="00539B"/>
      </a:dk1>
      <a:lt1>
        <a:srgbClr val="FFFDFC"/>
      </a:lt1>
      <a:dk2>
        <a:srgbClr val="414041"/>
      </a:dk2>
      <a:lt2>
        <a:srgbClr val="FFFFFE"/>
      </a:lt2>
      <a:accent1>
        <a:srgbClr val="00A09F"/>
      </a:accent1>
      <a:accent2>
        <a:srgbClr val="B03C33"/>
      </a:accent2>
      <a:accent3>
        <a:srgbClr val="5E802C"/>
      </a:accent3>
      <a:accent4>
        <a:srgbClr val="EEBD60"/>
      </a:accent4>
      <a:accent5>
        <a:srgbClr val="407E99"/>
      </a:accent5>
      <a:accent6>
        <a:srgbClr val="E0750B"/>
      </a:accent6>
      <a:hlink>
        <a:srgbClr val="0000FF"/>
      </a:hlink>
      <a:folHlink>
        <a:srgbClr val="6451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1_AADI-2022">
  <a:themeElements>
    <a:clrScheme name="AADI-2022">
      <a:dk1>
        <a:srgbClr val="000000"/>
      </a:dk1>
      <a:lt1>
        <a:srgbClr val="FFFFFF"/>
      </a:lt1>
      <a:dk2>
        <a:srgbClr val="A7A7A7"/>
      </a:dk2>
      <a:lt2>
        <a:srgbClr val="000738"/>
      </a:lt2>
      <a:accent1>
        <a:srgbClr val="00859D"/>
      </a:accent1>
      <a:accent2>
        <a:srgbClr val="FFB71B"/>
      </a:accent2>
      <a:accent3>
        <a:srgbClr val="E2F0D9"/>
      </a:accent3>
      <a:accent4>
        <a:srgbClr val="017298"/>
      </a:accent4>
      <a:accent5>
        <a:srgbClr val="820000"/>
      </a:accent5>
      <a:accent6>
        <a:srgbClr val="00C7D2"/>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pth">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lumMod val="40000"/>
            <a:lumOff val="60000"/>
          </a:schemeClr>
        </a:solidFill>
        <a:ln w="12700" cap="flat">
          <a:noFill/>
          <a:miter lim="400000"/>
        </a:ln>
        <a:effectLst/>
        <a:sp3d/>
      </a:spPr>
      <a:bodyPr rot="0" spcFirstLastPara="1" vertOverflow="overflow" horzOverflow="overflow" vert="horz" wrap="square" lIns="45719" tIns="45719" rIns="45719" bIns="45719" numCol="1" spcCol="38100" rtlCol="0" anchor="ctr">
        <a:noAutofit/>
      </a:bodyPr>
      <a:lstStyle>
        <a:defPPr marL="0" marR="0" indent="0" algn="ctr" defTabSz="914400" rtl="0" fontAlgn="auto" latinLnBrk="0" hangingPunct="0">
          <a:lnSpc>
            <a:spcPct val="100000"/>
          </a:lnSpc>
          <a:spcBef>
            <a:spcPts val="0"/>
          </a:spcBef>
          <a:spcAft>
            <a:spcPts val="0"/>
          </a:spcAft>
          <a:buClrTx/>
          <a:buSzTx/>
          <a:buFontTx/>
          <a:buNone/>
          <a:tabLst/>
          <a:defRPr kumimoji="0" sz="1200" b="0" i="0" u="none" strike="noStrike" cap="none" spc="0" normalizeH="0" baseline="0" dirty="0" err="1" smtClean="0">
            <a:ln>
              <a:noFill/>
            </a:ln>
            <a:solidFill>
              <a:srgbClr val="50626A"/>
            </a:solidFill>
            <a:effectLst/>
            <a:uFillTx/>
            <a:latin typeface="Arial Nova" panose="020B0504020202020204" pitchFamily="34" charset="0"/>
            <a:ea typeface="+mn-ea"/>
            <a:cs typeface="+mn-cs"/>
            <a:sym typeface="Calibri"/>
          </a:defRPr>
        </a:def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AADI-MASTER-TEMPLATE-2022" id="{25E06D4D-A67C-4EC9-AD91-47DA4EE5A1A4}" vid="{18C86F85-334B-4844-A77A-24A7A05DBEA7}"/>
    </a:ext>
  </a:extLst>
</a:theme>
</file>

<file path=ppt/theme/theme8.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6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10.xml.rels><?xml version="1.0" encoding="UTF-8" standalone="yes"?>
<Relationships xmlns="http://schemas.openxmlformats.org/package/2006/relationships"><Relationship Id="rId1" Type="http://schemas.openxmlformats.org/officeDocument/2006/relationships/customXmlProps" Target="itemProps10.xml"/></Relationships>
</file>

<file path=customXml/_rels/item11.xml.rels><?xml version="1.0" encoding="UTF-8" standalone="yes"?>
<Relationships xmlns="http://schemas.openxmlformats.org/package/2006/relationships"><Relationship Id="rId1" Type="http://schemas.openxmlformats.org/officeDocument/2006/relationships/customXmlProps" Target="itemProps11.xml"/></Relationships>
</file>

<file path=customXml/_rels/item12.xml.rels><?xml version="1.0" encoding="UTF-8" standalone="yes"?>
<Relationships xmlns="http://schemas.openxmlformats.org/package/2006/relationships"><Relationship Id="rId1" Type="http://schemas.openxmlformats.org/officeDocument/2006/relationships/customXmlProps" Target="itemProps12.xml"/></Relationships>
</file>

<file path=customXml/_rels/item13.xml.rels><?xml version="1.0" encoding="UTF-8" standalone="yes"?>
<Relationships xmlns="http://schemas.openxmlformats.org/package/2006/relationships"><Relationship Id="rId1" Type="http://schemas.openxmlformats.org/officeDocument/2006/relationships/customXmlProps" Target="itemProps13.xml"/></Relationships>
</file>

<file path=customXml/_rels/item14.xml.rels><?xml version="1.0" encoding="UTF-8" standalone="yes"?>
<Relationships xmlns="http://schemas.openxmlformats.org/package/2006/relationships"><Relationship Id="rId1" Type="http://schemas.openxmlformats.org/officeDocument/2006/relationships/customXmlProps" Target="itemProps14.xml"/></Relationships>
</file>

<file path=customXml/_rels/item15.xml.rels><?xml version="1.0" encoding="UTF-8" standalone="yes"?>
<Relationships xmlns="http://schemas.openxmlformats.org/package/2006/relationships"><Relationship Id="rId1" Type="http://schemas.openxmlformats.org/officeDocument/2006/relationships/customXmlProps" Target="itemProps15.xml"/></Relationships>
</file>

<file path=customXml/_rels/item16.xml.rels><?xml version="1.0" encoding="UTF-8" standalone="yes"?>
<Relationships xmlns="http://schemas.openxmlformats.org/package/2006/relationships"><Relationship Id="rId1" Type="http://schemas.openxmlformats.org/officeDocument/2006/relationships/customXmlProps" Target="itemProps16.xml"/></Relationships>
</file>

<file path=customXml/_rels/item17.xml.rels><?xml version="1.0" encoding="UTF-8" standalone="yes"?>
<Relationships xmlns="http://schemas.openxmlformats.org/package/2006/relationships"><Relationship Id="rId1" Type="http://schemas.openxmlformats.org/officeDocument/2006/relationships/customXmlProps" Target="itemProps17.xml"/></Relationships>
</file>

<file path=customXml/_rels/item18.xml.rels><?xml version="1.0" encoding="UTF-8" standalone="yes"?>
<Relationships xmlns="http://schemas.openxmlformats.org/package/2006/relationships"><Relationship Id="rId1" Type="http://schemas.openxmlformats.org/officeDocument/2006/relationships/customXmlProps" Target="itemProps18.xml"/></Relationships>
</file>

<file path=customXml/_rels/item19.xml.rels><?xml version="1.0" encoding="UTF-8" standalone="yes"?>
<Relationships xmlns="http://schemas.openxmlformats.org/package/2006/relationships"><Relationship Id="rId1" Type="http://schemas.openxmlformats.org/officeDocument/2006/relationships/customXmlProps" Target="itemProps19.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20.xml.rels><?xml version="1.0" encoding="UTF-8" standalone="yes"?>
<Relationships xmlns="http://schemas.openxmlformats.org/package/2006/relationships"><Relationship Id="rId1" Type="http://schemas.openxmlformats.org/officeDocument/2006/relationships/customXmlProps" Target="itemProps20.xml"/></Relationships>
</file>

<file path=customXml/_rels/item21.xml.rels><?xml version="1.0" encoding="UTF-8" standalone="yes"?>
<Relationships xmlns="http://schemas.openxmlformats.org/package/2006/relationships"><Relationship Id="rId1" Type="http://schemas.openxmlformats.org/officeDocument/2006/relationships/customXmlProps" Target="itemProps21.xml"/></Relationships>
</file>

<file path=customXml/_rels/item22.xml.rels><?xml version="1.0" encoding="UTF-8" standalone="yes"?>
<Relationships xmlns="http://schemas.openxmlformats.org/package/2006/relationships"><Relationship Id="rId1" Type="http://schemas.openxmlformats.org/officeDocument/2006/relationships/customXmlProps" Target="itemProps22.xml"/></Relationships>
</file>

<file path=customXml/_rels/item23.xml.rels><?xml version="1.0" encoding="UTF-8" standalone="yes"?>
<Relationships xmlns="http://schemas.openxmlformats.org/package/2006/relationships"><Relationship Id="rId1" Type="http://schemas.openxmlformats.org/officeDocument/2006/relationships/customXmlProps" Target="itemProps23.xml"/></Relationships>
</file>

<file path=customXml/_rels/item24.xml.rels><?xml version="1.0" encoding="UTF-8" standalone="yes"?>
<Relationships xmlns="http://schemas.openxmlformats.org/package/2006/relationships"><Relationship Id="rId1" Type="http://schemas.openxmlformats.org/officeDocument/2006/relationships/customXmlProps" Target="itemProps24.xml"/></Relationships>
</file>

<file path=customXml/_rels/item25.xml.rels><?xml version="1.0" encoding="UTF-8" standalone="yes"?>
<Relationships xmlns="http://schemas.openxmlformats.org/package/2006/relationships"><Relationship Id="rId1" Type="http://schemas.openxmlformats.org/officeDocument/2006/relationships/customXmlProps" Target="itemProps25.xml"/></Relationships>
</file>

<file path=customXml/_rels/item26.xml.rels><?xml version="1.0" encoding="UTF-8" standalone="yes"?>
<Relationships xmlns="http://schemas.openxmlformats.org/package/2006/relationships"><Relationship Id="rId1" Type="http://schemas.openxmlformats.org/officeDocument/2006/relationships/customXmlProps" Target="itemProps26.xml"/></Relationships>
</file>

<file path=customXml/_rels/item27.xml.rels><?xml version="1.0" encoding="UTF-8" standalone="yes"?>
<Relationships xmlns="http://schemas.openxmlformats.org/package/2006/relationships"><Relationship Id="rId1" Type="http://schemas.openxmlformats.org/officeDocument/2006/relationships/customXmlProps" Target="itemProps27.xml"/></Relationships>
</file>

<file path=customXml/_rels/item28.xml.rels><?xml version="1.0" encoding="UTF-8" standalone="yes"?>
<Relationships xmlns="http://schemas.openxmlformats.org/package/2006/relationships"><Relationship Id="rId1" Type="http://schemas.openxmlformats.org/officeDocument/2006/relationships/customXmlProps" Target="itemProps28.xml"/></Relationships>
</file>

<file path=customXml/_rels/item29.xml.rels><?xml version="1.0" encoding="UTF-8" standalone="yes"?>
<Relationships xmlns="http://schemas.openxmlformats.org/package/2006/relationships"><Relationship Id="rId1" Type="http://schemas.openxmlformats.org/officeDocument/2006/relationships/customXmlProps" Target="itemProps29.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30.xml.rels><?xml version="1.0" encoding="UTF-8" standalone="yes"?>
<Relationships xmlns="http://schemas.openxmlformats.org/package/2006/relationships"><Relationship Id="rId1" Type="http://schemas.openxmlformats.org/officeDocument/2006/relationships/customXmlProps" Target="itemProps30.xml"/></Relationships>
</file>

<file path=customXml/_rels/item31.xml.rels><?xml version="1.0" encoding="UTF-8" standalone="yes"?>
<Relationships xmlns="http://schemas.openxmlformats.org/package/2006/relationships"><Relationship Id="rId1" Type="http://schemas.openxmlformats.org/officeDocument/2006/relationships/customXmlProps" Target="itemProps31.xml"/></Relationships>
</file>

<file path=customXml/_rels/item32.xml.rels><?xml version="1.0" encoding="UTF-8" standalone="yes"?>
<Relationships xmlns="http://schemas.openxmlformats.org/package/2006/relationships"><Relationship Id="rId1" Type="http://schemas.openxmlformats.org/officeDocument/2006/relationships/customXmlProps" Target="itemProps32.xml"/></Relationships>
</file>

<file path=customXml/_rels/item33.xml.rels><?xml version="1.0" encoding="UTF-8" standalone="yes"?>
<Relationships xmlns="http://schemas.openxmlformats.org/package/2006/relationships"><Relationship Id="rId1" Type="http://schemas.openxmlformats.org/officeDocument/2006/relationships/customXmlProps" Target="itemProps33.xml"/></Relationships>
</file>

<file path=customXml/_rels/item34.xml.rels><?xml version="1.0" encoding="UTF-8" standalone="yes"?>
<Relationships xmlns="http://schemas.openxmlformats.org/package/2006/relationships"><Relationship Id="rId1" Type="http://schemas.openxmlformats.org/officeDocument/2006/relationships/customXmlProps" Target="itemProps34.xml"/></Relationships>
</file>

<file path=customXml/_rels/item35.xml.rels><?xml version="1.0" encoding="UTF-8" standalone="yes"?>
<Relationships xmlns="http://schemas.openxmlformats.org/package/2006/relationships"><Relationship Id="rId1" Type="http://schemas.openxmlformats.org/officeDocument/2006/relationships/customXmlProps" Target="itemProps35.xml"/></Relationships>
</file>

<file path=customXml/_rels/item36.xml.rels><?xml version="1.0" encoding="UTF-8" standalone="yes"?>
<Relationships xmlns="http://schemas.openxmlformats.org/package/2006/relationships"><Relationship Id="rId1" Type="http://schemas.openxmlformats.org/officeDocument/2006/relationships/customXmlProps" Target="itemProps36.xml"/></Relationships>
</file>

<file path=customXml/_rels/item37.xml.rels><?xml version="1.0" encoding="UTF-8" standalone="yes"?>
<Relationships xmlns="http://schemas.openxmlformats.org/package/2006/relationships"><Relationship Id="rId1" Type="http://schemas.openxmlformats.org/officeDocument/2006/relationships/customXmlProps" Target="itemProps37.xml"/></Relationships>
</file>

<file path=customXml/_rels/item38.xml.rels><?xml version="1.0" encoding="UTF-8" standalone="yes"?>
<Relationships xmlns="http://schemas.openxmlformats.org/package/2006/relationships"><Relationship Id="rId1" Type="http://schemas.openxmlformats.org/officeDocument/2006/relationships/customXmlProps" Target="itemProps38.xml"/></Relationships>
</file>

<file path=customXml/_rels/item39.xml.rels><?xml version="1.0" encoding="UTF-8" standalone="yes"?>
<Relationships xmlns="http://schemas.openxmlformats.org/package/2006/relationships"><Relationship Id="rId1" Type="http://schemas.openxmlformats.org/officeDocument/2006/relationships/customXmlProps" Target="itemProps39.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40.xml.rels><?xml version="1.0" encoding="UTF-8" standalone="yes"?>
<Relationships xmlns="http://schemas.openxmlformats.org/package/2006/relationships"><Relationship Id="rId1" Type="http://schemas.openxmlformats.org/officeDocument/2006/relationships/customXmlProps" Target="itemProps40.xml"/></Relationships>
</file>

<file path=customXml/_rels/item41.xml.rels><?xml version="1.0" encoding="UTF-8" standalone="yes"?>
<Relationships xmlns="http://schemas.openxmlformats.org/package/2006/relationships"><Relationship Id="rId1" Type="http://schemas.openxmlformats.org/officeDocument/2006/relationships/customXmlProps" Target="itemProps41.xml"/></Relationships>
</file>

<file path=customXml/_rels/item42.xml.rels><?xml version="1.0" encoding="UTF-8" standalone="yes"?>
<Relationships xmlns="http://schemas.openxmlformats.org/package/2006/relationships"><Relationship Id="rId1" Type="http://schemas.openxmlformats.org/officeDocument/2006/relationships/customXmlProps" Target="itemProps42.xml"/></Relationships>
</file>

<file path=customXml/_rels/item43.xml.rels><?xml version="1.0" encoding="UTF-8" standalone="yes"?>
<Relationships xmlns="http://schemas.openxmlformats.org/package/2006/relationships"><Relationship Id="rId1" Type="http://schemas.openxmlformats.org/officeDocument/2006/relationships/customXmlProps" Target="itemProps43.xml"/></Relationships>
</file>

<file path=customXml/_rels/item44.xml.rels><?xml version="1.0" encoding="UTF-8" standalone="yes"?>
<Relationships xmlns="http://schemas.openxmlformats.org/package/2006/relationships"><Relationship Id="rId1" Type="http://schemas.openxmlformats.org/officeDocument/2006/relationships/customXmlProps" Target="itemProps44.xml"/></Relationships>
</file>

<file path=customXml/_rels/item45.xml.rels><?xml version="1.0" encoding="UTF-8" standalone="yes"?>
<Relationships xmlns="http://schemas.openxmlformats.org/package/2006/relationships"><Relationship Id="rId1" Type="http://schemas.openxmlformats.org/officeDocument/2006/relationships/customXmlProps" Target="itemProps45.xml"/></Relationships>
</file>

<file path=customXml/_rels/item46.xml.rels><?xml version="1.0" encoding="UTF-8" standalone="yes"?>
<Relationships xmlns="http://schemas.openxmlformats.org/package/2006/relationships"><Relationship Id="rId1" Type="http://schemas.openxmlformats.org/officeDocument/2006/relationships/customXmlProps" Target="itemProps46.xml"/></Relationships>
</file>

<file path=customXml/_rels/item47.xml.rels><?xml version="1.0" encoding="UTF-8" standalone="yes"?>
<Relationships xmlns="http://schemas.openxmlformats.org/package/2006/relationships"><Relationship Id="rId1" Type="http://schemas.openxmlformats.org/officeDocument/2006/relationships/customXmlProps" Target="itemProps47.xml"/></Relationships>
</file>

<file path=customXml/_rels/item48.xml.rels><?xml version="1.0" encoding="UTF-8" standalone="yes"?>
<Relationships xmlns="http://schemas.openxmlformats.org/package/2006/relationships"><Relationship Id="rId1" Type="http://schemas.openxmlformats.org/officeDocument/2006/relationships/customXmlProps" Target="itemProps48.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_rels/item6.xml.rels><?xml version="1.0" encoding="UTF-8" standalone="yes"?>
<Relationships xmlns="http://schemas.openxmlformats.org/package/2006/relationships"><Relationship Id="rId1" Type="http://schemas.openxmlformats.org/officeDocument/2006/relationships/customXmlProps" Target="itemProps6.xml"/></Relationships>
</file>

<file path=customXml/_rels/item7.xml.rels><?xml version="1.0" encoding="UTF-8" standalone="yes"?>
<Relationships xmlns="http://schemas.openxmlformats.org/package/2006/relationships"><Relationship Id="rId1" Type="http://schemas.openxmlformats.org/officeDocument/2006/relationships/customXmlProps" Target="itemProps7.xml"/></Relationships>
</file>

<file path=customXml/_rels/item8.xml.rels><?xml version="1.0" encoding="UTF-8" standalone="yes"?>
<Relationships xmlns="http://schemas.openxmlformats.org/package/2006/relationships"><Relationship Id="rId1" Type="http://schemas.openxmlformats.org/officeDocument/2006/relationships/customXmlProps" Target="itemProps8.xml"/></Relationships>
</file>

<file path=customXml/_rels/item9.xml.rels><?xml version="1.0" encoding="UTF-8" standalone="yes"?>
<Relationships xmlns="http://schemas.openxmlformats.org/package/2006/relationships"><Relationship Id="rId1" Type="http://schemas.openxmlformats.org/officeDocument/2006/relationships/customXmlProps" Target="itemProps9.xml"/></Relationships>
</file>

<file path=customXml/item1.xml><?xml version="1.0" encoding="utf-8"?>
<TemplafySlideFormConfiguration><![CDATA[{"formFields":[],"formDataEntries":[]}]]></TemplafySlideFormConfiguration>
</file>

<file path=customXml/item10.xml><?xml version="1.0" encoding="utf-8"?>
<TemplafySlideTemplateConfiguration><![CDATA[{"slideVersion":1,"isValidatorEnabled":false,"isLocked":false,"elementsMetadata":[],"slideId":"861026044834480145","enableDocumentContentUpdater":false,"version":"2.0"}]]></TemplafySlideTemplateConfiguration>
</file>

<file path=customXml/item11.xml><?xml version="1.0" encoding="utf-8"?>
<TemplafySlideFormConfiguration><![CDATA[{"formFields":[],"formDataEntries":[]}]]></TemplafySlideFormConfiguration>
</file>

<file path=customXml/item12.xml><?xml version="1.0" encoding="utf-8"?>
<TemplafySlideTemplateConfiguration><![CDATA[{"slideVersion":1,"isValidatorEnabled":false,"isLocked":false,"elementsMetadata":[],"slideId":"861026044834480145","enableDocumentContentUpdater":false,"version":"2.0"}]]></TemplafySlideTemplateConfiguration>
</file>

<file path=customXml/item13.xml><?xml version="1.0" encoding="utf-8"?>
<TemplafySlideTemplateConfiguration><![CDATA[{"slideVersion":1,"isValidatorEnabled":false,"isLocked":false,"elementsMetadata":[],"slideId":"861026044834480145","enableDocumentContentUpdater":false,"version":"2.0"}]]></TemplafySlideTemplateConfiguration>
</file>

<file path=customXml/item14.xml><?xml version="1.0" encoding="utf-8"?>
<TemplafySlideFormConfiguration><![CDATA[{"formFields":[],"formDataEntries":[]}]]></TemplafySlideFormConfiguration>
</file>

<file path=customXml/item15.xml><?xml version="1.0" encoding="utf-8"?>
<TemplafySlideFormConfiguration><![CDATA[{"formFields":[],"formDataEntries":[]}]]></TemplafySlideFormConfiguration>
</file>

<file path=customXml/item16.xml><?xml version="1.0" encoding="utf-8"?>
<TemplafySlideFormConfiguration><![CDATA[{"formFields":[],"formDataEntries":[]}]]></TemplafySlideFormConfiguration>
</file>

<file path=customXml/item17.xml><?xml version="1.0" encoding="utf-8"?>
<TemplafySlideFormConfiguration><![CDATA[{"formFields":[],"formDataEntries":[]}]]></TemplafySlideFormConfiguration>
</file>

<file path=customXml/item18.xml><?xml version="1.0" encoding="utf-8"?>
<TemplafySlideFormConfiguration><![CDATA[{"formFields":[],"formDataEntries":[]}]]></TemplafySlideFormConfiguration>
</file>

<file path=customXml/item19.xml><?xml version="1.0" encoding="utf-8"?>
<TemplafySlideTemplateConfiguration><![CDATA[{"slideVersion":1,"isValidatorEnabled":false,"isLocked":false,"elementsMetadata":[],"slideId":"861026044834480145","enableDocumentContentUpdater":false,"version":"2.0"}]]></TemplafySlideTemplateConfiguration>
</file>

<file path=customXml/item2.xml><?xml version="1.0" encoding="utf-8"?>
<TemplafySlideTemplateConfiguration><![CDATA[{"slideVersion":1,"isValidatorEnabled":false,"isLocked":false,"elementsMetadata":[],"slideId":"861026044834480145","enableDocumentContentUpdater":false,"version":"2.0"}]]></TemplafySlideTemplateConfiguration>
</file>

<file path=customXml/item20.xml><?xml version="1.0" encoding="utf-8"?>
<TemplafySlideFormConfiguration><![CDATA[{"formFields":[],"formDataEntries":[]}]]></TemplafySlideFormConfiguration>
</file>

<file path=customXml/item21.xml><?xml version="1.0" encoding="utf-8"?>
<TemplafySlideTemplateConfiguration><![CDATA[{"slideVersion":1,"isValidatorEnabled":false,"isLocked":false,"elementsMetadata":[],"slideId":"861026044834480145","enableDocumentContentUpdater":false,"version":"2.0"}]]></TemplafySlideTemplateConfiguration>
</file>

<file path=customXml/item22.xml><?xml version="1.0" encoding="utf-8"?>
<TemplafySlideTemplateConfiguration><![CDATA[{"slideVersion":1,"isValidatorEnabled":false,"isLocked":false,"elementsMetadata":[],"slideId":"861026044834480131","enableDocumentContentUpdater":false,"version":"2.0"}]]></TemplafySlideTemplateConfiguration>
</file>

<file path=customXml/item23.xml><?xml version="1.0" encoding="utf-8"?>
<TemplafySlideTemplateConfiguration><![CDATA[{"slideVersion":1,"isValidatorEnabled":false,"isLocked":false,"elementsMetadata":[],"slideId":"861026044834480145","enableDocumentContentUpdater":false,"version":"2.0"}]]></TemplafySlideTemplateConfiguration>
</file>

<file path=customXml/item24.xml><?xml version="1.0" encoding="utf-8"?>
<TemplafySlideFormConfiguration><![CDATA[{"formFields":[],"formDataEntries":[]}]]></TemplafySlideFormConfiguration>
</file>

<file path=customXml/item25.xml><?xml version="1.0" encoding="utf-8"?>
<TemplafySlideFormConfiguration><![CDATA[{"formFields":[],"formDataEntries":[]}]]></TemplafySlideFormConfiguration>
</file>

<file path=customXml/item26.xml><?xml version="1.0" encoding="utf-8"?>
<TemplafySlideFormConfiguration><![CDATA[{"formFields":[],"formDataEntries":[]}]]></TemplafySlideFormConfiguration>
</file>

<file path=customXml/item27.xml><?xml version="1.0" encoding="utf-8"?>
<TemplafySlideFormConfiguration><![CDATA[{"formFields":[],"formDataEntries":[]}]]></TemplafySlideFormConfiguration>
</file>

<file path=customXml/item28.xml><?xml version="1.0" encoding="utf-8"?>
<TemplafySlideTemplateConfiguration><![CDATA[{"slideVersion":1,"isValidatorEnabled":false,"isLocked":false,"elementsMetadata":[],"slideId":"861026044834480131","enableDocumentContentUpdater":false,"version":"2.0"}]]></TemplafySlideTemplateConfiguration>
</file>

<file path=customXml/item29.xml><?xml version="1.0" encoding="utf-8"?>
<TemplafySlideFormConfiguration><![CDATA[{"formFields":[],"formDataEntries":[]}]]></TemplafySlideFormConfiguration>
</file>

<file path=customXml/item3.xml><?xml version="1.0" encoding="utf-8"?>
<TemplafySlideFormConfiguration><![CDATA[{"formFields":[],"formDataEntries":[]}]]></TemplafySlideFormConfiguration>
</file>

<file path=customXml/item30.xml><?xml version="1.0" encoding="utf-8"?>
<TemplafySlideFormConfiguration><![CDATA[{"formFields":[],"formDataEntries":[]}]]></TemplafySlideFormConfiguration>
</file>

<file path=customXml/item31.xml><?xml version="1.0" encoding="utf-8"?>
<TemplafySlideFormConfiguration><![CDATA[{"formFields":[],"formDataEntries":[]}]]></TemplafySlideFormConfiguration>
</file>

<file path=customXml/item32.xml><?xml version="1.0" encoding="utf-8"?>
<TemplafySlideTemplateConfiguration><![CDATA[{"slideVersion":1,"isValidatorEnabled":false,"isLocked":false,"elementsMetadata":[],"slideId":"861026044834480145","enableDocumentContentUpdater":false,"version":"2.0"}]]></TemplafySlideTemplateConfiguration>
</file>

<file path=customXml/item33.xml><?xml version="1.0" encoding="utf-8"?>
<TemplafySlideTemplateConfiguration><![CDATA[{"slideVersion":1,"isValidatorEnabled":false,"isLocked":false,"elementsMetadata":[],"slideId":"861026044834480131","enableDocumentContentUpdater":false,"version":"2.0"}]]></TemplafySlideTemplateConfiguration>
</file>

<file path=customXml/item34.xml><?xml version="1.0" encoding="utf-8"?>
<TemplafySlideFormConfiguration><![CDATA[{"formFields":[],"formDataEntries":[]}]]></TemplafySlideFormConfiguration>
</file>

<file path=customXml/item35.xml><?xml version="1.0" encoding="utf-8"?>
<TemplafySlideTemplateConfiguration><![CDATA[{"slideVersion":1,"isValidatorEnabled":false,"isLocked":false,"elementsMetadata":[],"slideId":"861026044834480145","enableDocumentContentUpdater":false,"version":"2.0"}]]></TemplafySlideTemplateConfiguration>
</file>

<file path=customXml/item36.xml><?xml version="1.0" encoding="utf-8"?>
<TemplafySlideFormConfiguration><![CDATA[{"formFields":[],"formDataEntries":[]}]]></TemplafySlideFormConfiguration>
</file>

<file path=customXml/item37.xml><?xml version="1.0" encoding="utf-8"?>
<TemplafySlideTemplateConfiguration><![CDATA[{"slideVersion":1,"isValidatorEnabled":false,"isLocked":false,"elementsMetadata":[],"slideId":"861026044834480145","enableDocumentContentUpdater":false,"version":"2.0"}]]></TemplafySlideTemplateConfiguration>
</file>

<file path=customXml/item38.xml><?xml version="1.0" encoding="utf-8"?>
<TemplafySlideTemplateConfiguration><![CDATA[{"slideVersion":1,"isValidatorEnabled":false,"isLocked":false,"elementsMetadata":[],"slideId":"861026044834480145","enableDocumentContentUpdater":false,"version":"2.0"}]]></TemplafySlideTemplateConfiguration>
</file>

<file path=customXml/item39.xml><?xml version="1.0" encoding="utf-8"?>
<TemplafySlideTemplateConfiguration><![CDATA[{"slideVersion":1,"isValidatorEnabled":false,"isLocked":false,"elementsMetadata":[],"slideId":"861026044834480145","enableDocumentContentUpdater":false,"version":"2.0"}]]></TemplafySlideTemplateConfiguration>
</file>

<file path=customXml/item4.xml><?xml version="1.0" encoding="utf-8"?>
<TemplafySlideTemplateConfiguration><![CDATA[{"slideVersion":1,"isValidatorEnabled":false,"isLocked":false,"elementsMetadata":[],"slideId":"861026044834480145","enableDocumentContentUpdater":false,"version":"2.0"}]]></TemplafySlideTemplateConfiguration>
</file>

<file path=customXml/item40.xml><?xml version="1.0" encoding="utf-8"?>
<TemplafySlideFormConfiguration><![CDATA[{"formFields":[],"formDataEntries":[]}]]></TemplafySlideFormConfiguration>
</file>

<file path=customXml/item41.xml><?xml version="1.0" encoding="utf-8"?>
<TemplafySlideTemplateConfiguration><![CDATA[{"slideVersion":1,"isValidatorEnabled":false,"isLocked":false,"elementsMetadata":[],"slideId":"861026044834480145","enableDocumentContentUpdater":false,"version":"2.0"}]]></TemplafySlideTemplateConfiguration>
</file>

<file path=customXml/item42.xml><?xml version="1.0" encoding="utf-8"?>
<TemplafySlideFormConfiguration><![CDATA[{"formFields":[],"formDataEntries":[]}]]></TemplafySlideFormConfiguration>
</file>

<file path=customXml/item43.xml><?xml version="1.0" encoding="utf-8"?>
<TemplafySlideFormConfiguration><![CDATA[{"formFields":[],"formDataEntries":[]}]]></TemplafySlideFormConfiguration>
</file>

<file path=customXml/item44.xml><?xml version="1.0" encoding="utf-8"?>
<TemplafySlideFormConfiguration><![CDATA[{"formFields":[],"formDataEntries":[]}]]></TemplafySlideFormConfiguration>
</file>

<file path=customXml/item45.xml><?xml version="1.0" encoding="utf-8"?>
<TemplafySlideTemplateConfiguration><![CDATA[{"slideVersion":1,"isValidatorEnabled":false,"isLocked":false,"elementsMetadata":[],"slideId":"861026044834480145","enableDocumentContentUpdater":false,"version":"2.0"}]]></TemplafySlideTemplateConfiguration>
</file>

<file path=customXml/item46.xml><?xml version="1.0" encoding="utf-8"?>
<TemplafySlideTemplateConfiguration><![CDATA[{"slideVersion":1,"isValidatorEnabled":false,"isLocked":false,"elementsMetadata":[],"slideId":"861026044834480145","enableDocumentContentUpdater":false,"version":"2.0"}]]></TemplafySlideTemplateConfiguration>
</file>

<file path=customXml/item47.xml><?xml version="1.0" encoding="utf-8"?>
<TemplafySlideTemplateConfiguration><![CDATA[{"slideVersion":1,"isValidatorEnabled":false,"isLocked":false,"elementsMetadata":[],"slideId":"861026044834480145","enableDocumentContentUpdater":false,"version":"2.0"}]]></TemplafySlideTemplateConfiguration>
</file>

<file path=customXml/item48.xml><?xml version="1.0" encoding="utf-8"?>
<TemplafySlideTemplateConfiguration><![CDATA[{"slideVersion":1,"isValidatorEnabled":false,"isLocked":false,"elementsMetadata":[],"slideId":"861026044834480145","enableDocumentContentUpdater":false,"version":"2.0"}]]></TemplafySlideTemplateConfiguration>
</file>

<file path=customXml/item5.xml><?xml version="1.0" encoding="utf-8"?>
<TemplafySlideTemplateConfiguration><![CDATA[{"slideVersion":1,"isValidatorEnabled":false,"isLocked":false,"elementsMetadata":[],"slideId":"861026044834480145","enableDocumentContentUpdater":false,"version":"2.0"}]]></TemplafySlideTemplateConfiguration>
</file>

<file path=customXml/item6.xml><?xml version="1.0" encoding="utf-8"?>
<TemplafySlideFormConfiguration><![CDATA[{"formFields":[],"formDataEntries":[]}]]></TemplafySlideFormConfiguration>
</file>

<file path=customXml/item7.xml><?xml version="1.0" encoding="utf-8"?>
<TemplafySlideTemplateConfiguration><![CDATA[{"slideVersion":1,"isValidatorEnabled":false,"isLocked":false,"elementsMetadata":[],"slideId":"861026044834480145","enableDocumentContentUpdater":false,"version":"2.0"}]]></TemplafySlideTemplateConfiguration>
</file>

<file path=customXml/item8.xml><?xml version="1.0" encoding="utf-8"?>
<TemplafySlideTemplateConfiguration><![CDATA[{"slideVersion":1,"isValidatorEnabled":false,"isLocked":false,"elementsMetadata":[],"slideId":"861026044834480145","enableDocumentContentUpdater":false,"version":"2.0"}]]></TemplafySlideTemplateConfiguration>
</file>

<file path=customXml/item9.xml><?xml version="1.0" encoding="utf-8"?>
<TemplafySlideFormConfiguration><![CDATA[{"formFields":[],"formDataEntries":[]}]]></TemplafySlideFormConfiguration>
</file>

<file path=customXml/itemProps1.xml><?xml version="1.0" encoding="utf-8"?>
<ds:datastoreItem xmlns:ds="http://schemas.openxmlformats.org/officeDocument/2006/customXml" ds:itemID="{77B8231C-D0AE-7141-81A0-2F2DD1BE8506}">
  <ds:schemaRefs/>
</ds:datastoreItem>
</file>

<file path=customXml/itemProps10.xml><?xml version="1.0" encoding="utf-8"?>
<ds:datastoreItem xmlns:ds="http://schemas.openxmlformats.org/officeDocument/2006/customXml" ds:itemID="{EAAB4981-6F6E-4299-8A4B-9168DADC05C9}">
  <ds:schemaRefs/>
</ds:datastoreItem>
</file>

<file path=customXml/itemProps11.xml><?xml version="1.0" encoding="utf-8"?>
<ds:datastoreItem xmlns:ds="http://schemas.openxmlformats.org/officeDocument/2006/customXml" ds:itemID="{F6590919-D77C-42BE-886C-B3B4AFF04C5A}">
  <ds:schemaRefs/>
</ds:datastoreItem>
</file>

<file path=customXml/itemProps12.xml><?xml version="1.0" encoding="utf-8"?>
<ds:datastoreItem xmlns:ds="http://schemas.openxmlformats.org/officeDocument/2006/customXml" ds:itemID="{88757649-5ABE-AE4D-A538-493995100D13}">
  <ds:schemaRefs/>
</ds:datastoreItem>
</file>

<file path=customXml/itemProps13.xml><?xml version="1.0" encoding="utf-8"?>
<ds:datastoreItem xmlns:ds="http://schemas.openxmlformats.org/officeDocument/2006/customXml" ds:itemID="{399F6C81-97B2-A54A-ACA6-770F49008620}">
  <ds:schemaRefs/>
</ds:datastoreItem>
</file>

<file path=customXml/itemProps14.xml><?xml version="1.0" encoding="utf-8"?>
<ds:datastoreItem xmlns:ds="http://schemas.openxmlformats.org/officeDocument/2006/customXml" ds:itemID="{51C0BB3F-CB9D-EA4A-BD04-FB854D09060F}">
  <ds:schemaRefs/>
</ds:datastoreItem>
</file>

<file path=customXml/itemProps15.xml><?xml version="1.0" encoding="utf-8"?>
<ds:datastoreItem xmlns:ds="http://schemas.openxmlformats.org/officeDocument/2006/customXml" ds:itemID="{B6821A71-BB34-49F9-9D3C-781E729ED55C}">
  <ds:schemaRefs/>
</ds:datastoreItem>
</file>

<file path=customXml/itemProps16.xml><?xml version="1.0" encoding="utf-8"?>
<ds:datastoreItem xmlns:ds="http://schemas.openxmlformats.org/officeDocument/2006/customXml" ds:itemID="{41B1A156-CEB3-FE49-AC31-498ABBC7C1D5}">
  <ds:schemaRefs/>
</ds:datastoreItem>
</file>

<file path=customXml/itemProps17.xml><?xml version="1.0" encoding="utf-8"?>
<ds:datastoreItem xmlns:ds="http://schemas.openxmlformats.org/officeDocument/2006/customXml" ds:itemID="{269D72A9-6768-D94E-8CE8-093D961F31C9}">
  <ds:schemaRefs/>
</ds:datastoreItem>
</file>

<file path=customXml/itemProps18.xml><?xml version="1.0" encoding="utf-8"?>
<ds:datastoreItem xmlns:ds="http://schemas.openxmlformats.org/officeDocument/2006/customXml" ds:itemID="{CAF4F425-F83F-4742-9475-682B84859685}">
  <ds:schemaRefs/>
</ds:datastoreItem>
</file>

<file path=customXml/itemProps19.xml><?xml version="1.0" encoding="utf-8"?>
<ds:datastoreItem xmlns:ds="http://schemas.openxmlformats.org/officeDocument/2006/customXml" ds:itemID="{0A1B9901-DBC7-400F-AF8B-8F7C9D4ECA35}">
  <ds:schemaRefs/>
</ds:datastoreItem>
</file>

<file path=customXml/itemProps2.xml><?xml version="1.0" encoding="utf-8"?>
<ds:datastoreItem xmlns:ds="http://schemas.openxmlformats.org/officeDocument/2006/customXml" ds:itemID="{2CD4B79E-7FD8-5C41-9CB5-A3CC99E09BD6}">
  <ds:schemaRefs/>
</ds:datastoreItem>
</file>

<file path=customXml/itemProps20.xml><?xml version="1.0" encoding="utf-8"?>
<ds:datastoreItem xmlns:ds="http://schemas.openxmlformats.org/officeDocument/2006/customXml" ds:itemID="{70B1A138-9901-2A49-AF39-20AAF6274654}">
  <ds:schemaRefs/>
</ds:datastoreItem>
</file>

<file path=customXml/itemProps21.xml><?xml version="1.0" encoding="utf-8"?>
<ds:datastoreItem xmlns:ds="http://schemas.openxmlformats.org/officeDocument/2006/customXml" ds:itemID="{5B70FD89-483C-4E90-9182-617DB2BF9803}">
  <ds:schemaRefs/>
</ds:datastoreItem>
</file>

<file path=customXml/itemProps22.xml><?xml version="1.0" encoding="utf-8"?>
<ds:datastoreItem xmlns:ds="http://schemas.openxmlformats.org/officeDocument/2006/customXml" ds:itemID="{0B62F6F5-86F5-4C54-8F11-30A091AE1E7D}">
  <ds:schemaRefs/>
</ds:datastoreItem>
</file>

<file path=customXml/itemProps23.xml><?xml version="1.0" encoding="utf-8"?>
<ds:datastoreItem xmlns:ds="http://schemas.openxmlformats.org/officeDocument/2006/customXml" ds:itemID="{17A2F4F6-B3E9-0348-82BC-F4968A20F718}">
  <ds:schemaRefs/>
</ds:datastoreItem>
</file>

<file path=customXml/itemProps24.xml><?xml version="1.0" encoding="utf-8"?>
<ds:datastoreItem xmlns:ds="http://schemas.openxmlformats.org/officeDocument/2006/customXml" ds:itemID="{E4CB62F3-32FD-844F-B75C-E54935F4F9DC}">
  <ds:schemaRefs/>
</ds:datastoreItem>
</file>

<file path=customXml/itemProps25.xml><?xml version="1.0" encoding="utf-8"?>
<ds:datastoreItem xmlns:ds="http://schemas.openxmlformats.org/officeDocument/2006/customXml" ds:itemID="{4750859D-9F1E-7846-88C7-EE2BE3381C8E}">
  <ds:schemaRefs/>
</ds:datastoreItem>
</file>

<file path=customXml/itemProps26.xml><?xml version="1.0" encoding="utf-8"?>
<ds:datastoreItem xmlns:ds="http://schemas.openxmlformats.org/officeDocument/2006/customXml" ds:itemID="{4086026B-D8BC-C04B-BD34-4BE688C7E736}">
  <ds:schemaRefs/>
</ds:datastoreItem>
</file>

<file path=customXml/itemProps27.xml><?xml version="1.0" encoding="utf-8"?>
<ds:datastoreItem xmlns:ds="http://schemas.openxmlformats.org/officeDocument/2006/customXml" ds:itemID="{F3C250B6-9D9F-424E-A428-99556B9A60C8}">
  <ds:schemaRefs/>
</ds:datastoreItem>
</file>

<file path=customXml/itemProps28.xml><?xml version="1.0" encoding="utf-8"?>
<ds:datastoreItem xmlns:ds="http://schemas.openxmlformats.org/officeDocument/2006/customXml" ds:itemID="{C2AF2A88-D063-104D-87C1-8CB0DB1FB91D}">
  <ds:schemaRefs/>
</ds:datastoreItem>
</file>

<file path=customXml/itemProps29.xml><?xml version="1.0" encoding="utf-8"?>
<ds:datastoreItem xmlns:ds="http://schemas.openxmlformats.org/officeDocument/2006/customXml" ds:itemID="{78C99C86-6993-3349-A50A-B56498BB0D04}">
  <ds:schemaRefs/>
</ds:datastoreItem>
</file>

<file path=customXml/itemProps3.xml><?xml version="1.0" encoding="utf-8"?>
<ds:datastoreItem xmlns:ds="http://schemas.openxmlformats.org/officeDocument/2006/customXml" ds:itemID="{478AAE51-A4A8-9C4A-ADDF-22A567E4568E}">
  <ds:schemaRefs/>
</ds:datastoreItem>
</file>

<file path=customXml/itemProps30.xml><?xml version="1.0" encoding="utf-8"?>
<ds:datastoreItem xmlns:ds="http://schemas.openxmlformats.org/officeDocument/2006/customXml" ds:itemID="{B99892F9-6E46-4DF0-84CC-CA21034E9BEE}">
  <ds:schemaRefs/>
</ds:datastoreItem>
</file>

<file path=customXml/itemProps31.xml><?xml version="1.0" encoding="utf-8"?>
<ds:datastoreItem xmlns:ds="http://schemas.openxmlformats.org/officeDocument/2006/customXml" ds:itemID="{24627B57-84FA-4F42-BA53-7762864E0A4F}">
  <ds:schemaRefs/>
</ds:datastoreItem>
</file>

<file path=customXml/itemProps32.xml><?xml version="1.0" encoding="utf-8"?>
<ds:datastoreItem xmlns:ds="http://schemas.openxmlformats.org/officeDocument/2006/customXml" ds:itemID="{424FF6BB-46BD-1449-921F-F727F2FE3034}">
  <ds:schemaRefs/>
</ds:datastoreItem>
</file>

<file path=customXml/itemProps33.xml><?xml version="1.0" encoding="utf-8"?>
<ds:datastoreItem xmlns:ds="http://schemas.openxmlformats.org/officeDocument/2006/customXml" ds:itemID="{45F2D5DA-4278-3C42-B86E-A54AA84C5CF5}">
  <ds:schemaRefs/>
</ds:datastoreItem>
</file>

<file path=customXml/itemProps34.xml><?xml version="1.0" encoding="utf-8"?>
<ds:datastoreItem xmlns:ds="http://schemas.openxmlformats.org/officeDocument/2006/customXml" ds:itemID="{D3A1427A-1820-5A47-94B8-1D65CB519971}">
  <ds:schemaRefs/>
</ds:datastoreItem>
</file>

<file path=customXml/itemProps35.xml><?xml version="1.0" encoding="utf-8"?>
<ds:datastoreItem xmlns:ds="http://schemas.openxmlformats.org/officeDocument/2006/customXml" ds:itemID="{353FDB43-B4CA-994C-A834-5E1B7663B0B0}">
  <ds:schemaRefs/>
</ds:datastoreItem>
</file>

<file path=customXml/itemProps36.xml><?xml version="1.0" encoding="utf-8"?>
<ds:datastoreItem xmlns:ds="http://schemas.openxmlformats.org/officeDocument/2006/customXml" ds:itemID="{7B5AE8EE-72FE-4114-8EDB-67272A8ED33C}">
  <ds:schemaRefs/>
</ds:datastoreItem>
</file>

<file path=customXml/itemProps37.xml><?xml version="1.0" encoding="utf-8"?>
<ds:datastoreItem xmlns:ds="http://schemas.openxmlformats.org/officeDocument/2006/customXml" ds:itemID="{77EA953E-6E95-1C4C-AABE-C8E10F91BBC3}">
  <ds:schemaRefs/>
</ds:datastoreItem>
</file>

<file path=customXml/itemProps38.xml><?xml version="1.0" encoding="utf-8"?>
<ds:datastoreItem xmlns:ds="http://schemas.openxmlformats.org/officeDocument/2006/customXml" ds:itemID="{3BE2E47F-223C-1841-A27C-CD8DD2E48872}">
  <ds:schemaRefs/>
</ds:datastoreItem>
</file>

<file path=customXml/itemProps39.xml><?xml version="1.0" encoding="utf-8"?>
<ds:datastoreItem xmlns:ds="http://schemas.openxmlformats.org/officeDocument/2006/customXml" ds:itemID="{F0AE8F0D-D1F1-1448-A537-9B082C12756D}">
  <ds:schemaRefs/>
</ds:datastoreItem>
</file>

<file path=customXml/itemProps4.xml><?xml version="1.0" encoding="utf-8"?>
<ds:datastoreItem xmlns:ds="http://schemas.openxmlformats.org/officeDocument/2006/customXml" ds:itemID="{BF640F7A-31D0-054F-AAA0-FC93BE1362E8}">
  <ds:schemaRefs/>
</ds:datastoreItem>
</file>

<file path=customXml/itemProps40.xml><?xml version="1.0" encoding="utf-8"?>
<ds:datastoreItem xmlns:ds="http://schemas.openxmlformats.org/officeDocument/2006/customXml" ds:itemID="{98CF1A37-0881-4BEF-B932-9FFE67EF2321}">
  <ds:schemaRefs/>
</ds:datastoreItem>
</file>

<file path=customXml/itemProps41.xml><?xml version="1.0" encoding="utf-8"?>
<ds:datastoreItem xmlns:ds="http://schemas.openxmlformats.org/officeDocument/2006/customXml" ds:itemID="{CC00BF0B-C77C-134B-BE32-91F36AE609F9}">
  <ds:schemaRefs/>
</ds:datastoreItem>
</file>

<file path=customXml/itemProps42.xml><?xml version="1.0" encoding="utf-8"?>
<ds:datastoreItem xmlns:ds="http://schemas.openxmlformats.org/officeDocument/2006/customXml" ds:itemID="{5FEE098F-75A0-A14A-9369-0B72EA5EDEE3}">
  <ds:schemaRefs/>
</ds:datastoreItem>
</file>

<file path=customXml/itemProps43.xml><?xml version="1.0" encoding="utf-8"?>
<ds:datastoreItem xmlns:ds="http://schemas.openxmlformats.org/officeDocument/2006/customXml" ds:itemID="{D004DB6C-D2CA-7341-810A-39F890619D4F}">
  <ds:schemaRefs/>
</ds:datastoreItem>
</file>

<file path=customXml/itemProps44.xml><?xml version="1.0" encoding="utf-8"?>
<ds:datastoreItem xmlns:ds="http://schemas.openxmlformats.org/officeDocument/2006/customXml" ds:itemID="{BF4A8EDE-9340-0644-A3CB-2EF166E43D75}">
  <ds:schemaRefs/>
</ds:datastoreItem>
</file>

<file path=customXml/itemProps45.xml><?xml version="1.0" encoding="utf-8"?>
<ds:datastoreItem xmlns:ds="http://schemas.openxmlformats.org/officeDocument/2006/customXml" ds:itemID="{BACC0C63-2015-4E4B-B8F7-4019EF12B8F4}">
  <ds:schemaRefs/>
</ds:datastoreItem>
</file>

<file path=customXml/itemProps46.xml><?xml version="1.0" encoding="utf-8"?>
<ds:datastoreItem xmlns:ds="http://schemas.openxmlformats.org/officeDocument/2006/customXml" ds:itemID="{B99D7169-1C77-A340-8B49-47ECBEDA10E5}">
  <ds:schemaRefs/>
</ds:datastoreItem>
</file>

<file path=customXml/itemProps47.xml><?xml version="1.0" encoding="utf-8"?>
<ds:datastoreItem xmlns:ds="http://schemas.openxmlformats.org/officeDocument/2006/customXml" ds:itemID="{54CDAC76-8F08-DE41-AD66-23234A9490AA}">
  <ds:schemaRefs/>
</ds:datastoreItem>
</file>

<file path=customXml/itemProps48.xml><?xml version="1.0" encoding="utf-8"?>
<ds:datastoreItem xmlns:ds="http://schemas.openxmlformats.org/officeDocument/2006/customXml" ds:itemID="{69DD41A1-5C4D-5E44-815A-0E275170300B}">
  <ds:schemaRefs/>
</ds:datastoreItem>
</file>

<file path=customXml/itemProps5.xml><?xml version="1.0" encoding="utf-8"?>
<ds:datastoreItem xmlns:ds="http://schemas.openxmlformats.org/officeDocument/2006/customXml" ds:itemID="{44D1F2D1-80F3-49A3-9370-F13D5D4FBA05}">
  <ds:schemaRefs/>
</ds:datastoreItem>
</file>

<file path=customXml/itemProps6.xml><?xml version="1.0" encoding="utf-8"?>
<ds:datastoreItem xmlns:ds="http://schemas.openxmlformats.org/officeDocument/2006/customXml" ds:itemID="{90BA93D9-89D3-6A46-A91C-AAD391575865}">
  <ds:schemaRefs/>
</ds:datastoreItem>
</file>

<file path=customXml/itemProps7.xml><?xml version="1.0" encoding="utf-8"?>
<ds:datastoreItem xmlns:ds="http://schemas.openxmlformats.org/officeDocument/2006/customXml" ds:itemID="{03943999-C31A-4969-AA09-605AF997E2D4}">
  <ds:schemaRefs/>
</ds:datastoreItem>
</file>

<file path=customXml/itemProps8.xml><?xml version="1.0" encoding="utf-8"?>
<ds:datastoreItem xmlns:ds="http://schemas.openxmlformats.org/officeDocument/2006/customXml" ds:itemID="{8AB05DC5-A2FB-413B-BF81-4A492435DFF6}">
  <ds:schemaRefs/>
</ds:datastoreItem>
</file>

<file path=customXml/itemProps9.xml><?xml version="1.0" encoding="utf-8"?>
<ds:datastoreItem xmlns:ds="http://schemas.openxmlformats.org/officeDocument/2006/customXml" ds:itemID="{C0E532B1-97EE-44D6-A22D-A6C377FE7062}">
  <ds:schemaRefs/>
</ds:datastoreItem>
</file>

<file path=docProps/app.xml><?xml version="1.0" encoding="utf-8"?>
<Properties xmlns="http://schemas.openxmlformats.org/officeDocument/2006/extended-properties" xmlns:vt="http://schemas.openxmlformats.org/officeDocument/2006/docPropsVTypes">
  <Template/>
  <TotalTime>65587</TotalTime>
  <Words>13555</Words>
  <Application>Microsoft Macintosh PowerPoint</Application>
  <PresentationFormat>Widescreen</PresentationFormat>
  <Paragraphs>1549</Paragraphs>
  <Slides>110</Slides>
  <Notes>72</Notes>
  <HiddenSlides>0</HiddenSlides>
  <MMClips>0</MMClips>
  <ScaleCrop>false</ScaleCrop>
  <HeadingPairs>
    <vt:vector size="6" baseType="variant">
      <vt:variant>
        <vt:lpstr>Fonts Used</vt:lpstr>
      </vt:variant>
      <vt:variant>
        <vt:i4>25</vt:i4>
      </vt:variant>
      <vt:variant>
        <vt:lpstr>Theme</vt:lpstr>
      </vt:variant>
      <vt:variant>
        <vt:i4>14</vt:i4>
      </vt:variant>
      <vt:variant>
        <vt:lpstr>Slide Titles</vt:lpstr>
      </vt:variant>
      <vt:variant>
        <vt:i4>110</vt:i4>
      </vt:variant>
    </vt:vector>
  </HeadingPairs>
  <TitlesOfParts>
    <vt:vector size="149" baseType="lpstr">
      <vt:lpstr>ＭＳ Ｐゴシック</vt:lpstr>
      <vt:lpstr>Aptos</vt:lpstr>
      <vt:lpstr>Aptos Display</vt:lpstr>
      <vt:lpstr>Arial</vt:lpstr>
      <vt:lpstr>Arial </vt:lpstr>
      <vt:lpstr>Arial Narrow</vt:lpstr>
      <vt:lpstr>Arial Nova</vt:lpstr>
      <vt:lpstr>ArialMT</vt:lpstr>
      <vt:lpstr>Avenir Black</vt:lpstr>
      <vt:lpstr>Avenir Book</vt:lpstr>
      <vt:lpstr>BlinkMacSystemFont</vt:lpstr>
      <vt:lpstr>Calibri</vt:lpstr>
      <vt:lpstr>Calibri Light</vt:lpstr>
      <vt:lpstr>Helvetica</vt:lpstr>
      <vt:lpstr>inherit</vt:lpstr>
      <vt:lpstr>Roboto</vt:lpstr>
      <vt:lpstr>Source Sans Pro Web</vt:lpstr>
      <vt:lpstr>Symbol</vt:lpstr>
      <vt:lpstr>System Font Regular</vt:lpstr>
      <vt:lpstr>Times</vt:lpstr>
      <vt:lpstr>Times New Roman</vt:lpstr>
      <vt:lpstr>Trebuchet MS Regular</vt:lpstr>
      <vt:lpstr>Verdana</vt:lpstr>
      <vt:lpstr>Wingdings</vt:lpstr>
      <vt:lpstr>ヒラギノ角ゴ Pro W3</vt:lpstr>
      <vt:lpstr>1_Default Design</vt:lpstr>
      <vt:lpstr>5_Default Design</vt:lpstr>
      <vt:lpstr>7_Default Design</vt:lpstr>
      <vt:lpstr>2016 Clinical Widescreen Template</vt:lpstr>
      <vt:lpstr>AADI-2022</vt:lpstr>
      <vt:lpstr>DUKE OPTION B INSIDE PAGE</vt:lpstr>
      <vt:lpstr>1_AADI-2022</vt:lpstr>
      <vt:lpstr>2_Default Design</vt:lpstr>
      <vt:lpstr>6_Default Design</vt:lpstr>
      <vt:lpstr>Office Theme</vt:lpstr>
      <vt:lpstr>1_Office Theme</vt:lpstr>
      <vt:lpstr>3_Default Design</vt:lpstr>
      <vt:lpstr>2_Office Theme</vt:lpstr>
      <vt:lpstr>4_Default Design</vt:lpstr>
      <vt:lpstr>Expert Second Opinion: Investigators Provide Perspectives  on the Management of HER2-Positive Gynecologic Cancers</vt:lpstr>
      <vt:lpstr>Faculty</vt:lpstr>
      <vt:lpstr>Dr Liu — Disclosures Faculty</vt:lpstr>
      <vt:lpstr>Dr Slomovitz — Disclosures Faculty</vt:lpstr>
      <vt:lpstr>Dr O’Malley — Disclosures Moderator</vt:lpstr>
      <vt:lpstr>Prof Ledermann — Disclosures Consulting Clinical Investigator</vt:lpstr>
      <vt:lpstr>Dr Matulonis — Disclosures Consulting Clinical Investigator</vt:lpstr>
      <vt:lpstr>Dr Secord — Disclosures Consulting Clinical Investigator</vt:lpstr>
      <vt:lpstr>Commercial Support</vt:lpstr>
      <vt:lpstr>PowerPoint Presentation</vt:lpstr>
      <vt:lpstr>Expert Second Opinion: Investigators Provide Perspectives  on the Best-Practice Management of Ovarian Cancer</vt:lpstr>
      <vt:lpstr>Data + Perspectives: The Potential Role  of TROP2- and CDH6-Directed Antibody-Drug  Conjugates in Gynecologic Cancers</vt:lpstr>
      <vt:lpstr>PowerPoint Presentation</vt:lpstr>
      <vt:lpstr>Clinicians in the Meeting Room</vt:lpstr>
      <vt:lpstr>Clinicians Attending via Zoom</vt:lpstr>
      <vt:lpstr>About the Enduring Program</vt:lpstr>
      <vt:lpstr>Expert Second Opinion: Investigators Provide Perspectives  on the Management of HER2-Positive Gynecologic Cancers</vt:lpstr>
      <vt:lpstr>Second Opinion</vt:lpstr>
      <vt:lpstr>Agenda</vt:lpstr>
      <vt:lpstr>Agenda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Second Opinion</vt:lpstr>
      <vt:lpstr>PowerPoint Presentation</vt:lpstr>
      <vt:lpstr>PowerPoint Presentation</vt:lpstr>
      <vt:lpstr>PowerPoint Presentation</vt:lpstr>
      <vt:lpstr>Agenda</vt:lpstr>
      <vt:lpstr>Practical Application of  HER2-Targeted Therapy in  Advanced Gynecologic Cancers </vt:lpstr>
      <vt:lpstr>History of Approvals for HER2-Targeted Therapies for Cancer</vt:lpstr>
      <vt:lpstr>Incorporation of anti-HER2 treatment: Trastuzumab with Chemotherapy in Uterine Serous Carcinomas</vt:lpstr>
      <vt:lpstr>NRG-GY026</vt:lpstr>
      <vt:lpstr>Phase 2 DESTINY-PanTumor02 Study of T-DXd for HER2-Expressing Solid Tumors: Design</vt:lpstr>
      <vt:lpstr>PowerPoint Presentation</vt:lpstr>
      <vt:lpstr>PowerPoint Presentation</vt:lpstr>
      <vt:lpstr>PowerPoint Presentation</vt:lpstr>
      <vt:lpstr>PowerPoint Presentation</vt:lpstr>
      <vt:lpstr>Destiny-PanTumor02 ‒ IHC 2+ and IHC 1+ cohorts</vt:lpstr>
      <vt:lpstr>Adding to the Marginal Benefit of Immunotherapy in Advanced and Recurrent EC</vt:lpstr>
      <vt:lpstr>DESTINY-Endometrial01 ‒ Study Design</vt:lpstr>
      <vt:lpstr>Rationale for adjuvant trial using T-Dxd</vt:lpstr>
      <vt:lpstr>DESTINY-Endometrial02 – Study Design</vt:lpstr>
      <vt:lpstr>DESTINY Ovarian-01</vt:lpstr>
      <vt:lpstr>Trastuzumab Pamirtecan (BNT323/DB-1303): MoA </vt:lpstr>
      <vt:lpstr>PowerPoint Presentation</vt:lpstr>
      <vt:lpstr>PowerPoint Presentation</vt:lpstr>
      <vt:lpstr>FERN-EC-01 (BNT323-01): Phase 3 Study of Trastuzumab Pamirtecan in  HER2-Expressing Recurrent Endometrial Cancer </vt:lpstr>
      <vt:lpstr>PowerPoint Presentation</vt:lpstr>
      <vt:lpstr>PowerPoint Presentation</vt:lpstr>
      <vt:lpstr>Second Opinion</vt:lpstr>
      <vt:lpstr>PowerPoint Presentation</vt:lpstr>
      <vt:lpstr>PowerPoint Presentation</vt:lpstr>
      <vt:lpstr>PowerPoint Presentation</vt:lpstr>
      <vt:lpstr>Second Opinion</vt:lpstr>
      <vt:lpstr>PowerPoint Presentation</vt:lpstr>
      <vt:lpstr>PowerPoint Presentation</vt:lpstr>
      <vt:lpstr>PowerPoint Presentation</vt:lpstr>
      <vt:lpstr>Agenda</vt:lpstr>
      <vt:lpstr>Identification and Management of Adverse Events with T-DXd</vt:lpstr>
      <vt:lpstr>Objectives</vt:lpstr>
      <vt:lpstr>Drug-Related TEAEs Reported in a Pooled Analysis </vt:lpstr>
      <vt:lpstr>Phase 2 DESTINY-PanTumor02 Study: Safety Summary</vt:lpstr>
      <vt:lpstr>ADC related Neutropenia – Management ASCO Guidelines </vt:lpstr>
      <vt:lpstr>ADC related Neutropenia </vt:lpstr>
      <vt:lpstr>Cardio-Pulmonary  Toxicity</vt:lpstr>
      <vt:lpstr>Decreased Left Ventricular Dysfunction Management  on PanTumor Study of T-DXd</vt:lpstr>
      <vt:lpstr>Cardiac Toxicity</vt:lpstr>
      <vt:lpstr>Interstitial Lung Disease (ILD)</vt:lpstr>
      <vt:lpstr>Pneumonitis/ILD</vt:lpstr>
      <vt:lpstr>Time to first ILD event</vt:lpstr>
      <vt:lpstr>PowerPoint Presentation</vt:lpstr>
      <vt:lpstr>Pneumonitis/ILD – Who’s Highest Risk of Trouble?</vt:lpstr>
      <vt:lpstr>PowerPoint Presentation</vt:lpstr>
      <vt:lpstr>PowerPoint Presentation</vt:lpstr>
      <vt:lpstr>Multivariable predictors for pneumonitis</vt:lpstr>
      <vt:lpstr>Strategies to Manage ILD/Pneumonitis </vt:lpstr>
      <vt:lpstr>Strategies to Manage Grade 2 to 4 ILD/Pneumonitis </vt:lpstr>
      <vt:lpstr>How About Re-Treatment after ILD? 2 Recent Reports </vt:lpstr>
      <vt:lpstr>How About Re-Treatment after ILD? Pooled Analysis </vt:lpstr>
      <vt:lpstr>PowerPoint Presentation</vt:lpstr>
      <vt:lpstr>PowerPoint Presentation</vt:lpstr>
      <vt:lpstr>GI Toxicities </vt:lpstr>
      <vt:lpstr>Example of Nausea/Vomiting Management Strategy  NCCN guidelines now classify T-DXd as highly emetogenic</vt:lpstr>
      <vt:lpstr>T-DXd and R-DXd Dose Modifications</vt:lpstr>
      <vt:lpstr>T-DXd Pneumonitis: What Matters –  when it happens, who is at risk, and what you do next.</vt:lpstr>
      <vt:lpstr>Second Opinion</vt:lpstr>
      <vt:lpstr>PowerPoint Presentation</vt:lpstr>
      <vt:lpstr>PowerPoint Presentation</vt:lpstr>
      <vt:lpstr>PowerPoint Presentation</vt:lpstr>
      <vt:lpstr>Second Opinion</vt:lpstr>
      <vt:lpstr>PowerPoint Presentation</vt:lpstr>
      <vt:lpstr>Second Opinion</vt:lpstr>
      <vt:lpstr>Expert Second Opinion: Investigators Provide Perspectives  on the Best-Practice Management of Ovarian Cancer</vt:lpstr>
      <vt:lpstr>Data + Perspectives: The Potential Role  of TROP2- and CDH6-Directed Antibody-Drug  Conjugates in Gynecologic Cancers</vt:lpstr>
      <vt:lpstr>Thank you for joining us! Your feedback is very important to us.   Please complete the postmeeting survey currently available via the corresponding QR code on the printed handout for attendees in the room and on Zoom for those attending virtually. The survey will remain open up to 5 minutes after the meeting ends.   How to Obtain CME Credit In-person attendees: Please refer to the program syllabus for the CME credit link or QR code. Online/Zoom attendees:  The CME credit link is posted in the chat room.</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Kirsten Miller</cp:lastModifiedBy>
  <cp:revision>7977</cp:revision>
  <cp:lastPrinted>2020-08-04T16:05:31Z</cp:lastPrinted>
  <dcterms:created xsi:type="dcterms:W3CDTF">2013-03-19T19:50:02Z</dcterms:created>
  <dcterms:modified xsi:type="dcterms:W3CDTF">2026-04-10T23:04:53Z</dcterms:modified>
  <cp:category/>
</cp:coreProperties>
</file>