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3.xml" ContentType="application/vnd.openxmlformats-officedocument.theme+xml"/>
  <Override PartName="/ppt/tags/tag12.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5.xml" ContentType="application/vnd.openxmlformats-officedocument.theme+xml"/>
  <Override PartName="/ppt/tags/tag13.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8.xml" ContentType="application/vnd.openxmlformats-officedocument.presentationml.notesSlide+xml"/>
  <Override PartName="/ppt/tags/tag29.xml" ContentType="application/vnd.openxmlformats-officedocument.presentationml.tags+xml"/>
  <Override PartName="/ppt/notesSlides/notesSlide59.xml" ContentType="application/vnd.openxmlformats-officedocument.presentationml.notesSlide+xml"/>
  <Override PartName="/ppt/tags/tag30.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68.xml" ContentType="application/vnd.openxmlformats-officedocument.presentationml.notesSlide+xml"/>
  <Override PartName="/ppt/tags/tag33.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74" r:id="rId58"/>
    <p:sldMasterId id="2147485210" r:id="rId59"/>
    <p:sldMasterId id="2147485231" r:id="rId60"/>
    <p:sldMasterId id="2147485253" r:id="rId61"/>
    <p:sldMasterId id="2147485273" r:id="rId62"/>
    <p:sldMasterId id="2147485284" r:id="rId63"/>
  </p:sldMasterIdLst>
  <p:notesMasterIdLst>
    <p:notesMasterId r:id="rId180"/>
  </p:notesMasterIdLst>
  <p:handoutMasterIdLst>
    <p:handoutMasterId r:id="rId181"/>
  </p:handoutMasterIdLst>
  <p:sldIdLst>
    <p:sldId id="257" r:id="rId64"/>
    <p:sldId id="326" r:id="rId65"/>
    <p:sldId id="266" r:id="rId66"/>
    <p:sldId id="2147483632" r:id="rId67"/>
    <p:sldId id="2147483634" r:id="rId68"/>
    <p:sldId id="315" r:id="rId69"/>
    <p:sldId id="263" r:id="rId70"/>
    <p:sldId id="262" r:id="rId71"/>
    <p:sldId id="2147483571" r:id="rId72"/>
    <p:sldId id="2147483567" r:id="rId73"/>
    <p:sldId id="265" r:id="rId74"/>
    <p:sldId id="2147483647" r:id="rId75"/>
    <p:sldId id="302" r:id="rId76"/>
    <p:sldId id="309" r:id="rId77"/>
    <p:sldId id="2147483539" r:id="rId78"/>
    <p:sldId id="2147483594" r:id="rId79"/>
    <p:sldId id="258" r:id="rId80"/>
    <p:sldId id="292" r:id="rId81"/>
    <p:sldId id="2147483642" r:id="rId82"/>
    <p:sldId id="261" r:id="rId83"/>
    <p:sldId id="260" r:id="rId84"/>
    <p:sldId id="264" r:id="rId85"/>
    <p:sldId id="2594" r:id="rId86"/>
    <p:sldId id="346" r:id="rId87"/>
    <p:sldId id="284" r:id="rId88"/>
    <p:sldId id="2147481765" r:id="rId89"/>
    <p:sldId id="2147481821" r:id="rId90"/>
    <p:sldId id="322" r:id="rId91"/>
    <p:sldId id="310" r:id="rId92"/>
    <p:sldId id="275" r:id="rId93"/>
    <p:sldId id="2147481819" r:id="rId94"/>
    <p:sldId id="495" r:id="rId95"/>
    <p:sldId id="316" r:id="rId96"/>
    <p:sldId id="317" r:id="rId97"/>
    <p:sldId id="285" r:id="rId98"/>
    <p:sldId id="269" r:id="rId99"/>
    <p:sldId id="281" r:id="rId100"/>
    <p:sldId id="270" r:id="rId101"/>
    <p:sldId id="271" r:id="rId102"/>
    <p:sldId id="280" r:id="rId103"/>
    <p:sldId id="282" r:id="rId104"/>
    <p:sldId id="272" r:id="rId105"/>
    <p:sldId id="2147481822" r:id="rId106"/>
    <p:sldId id="2147481820" r:id="rId107"/>
    <p:sldId id="274" r:id="rId108"/>
    <p:sldId id="288" r:id="rId109"/>
    <p:sldId id="273" r:id="rId110"/>
    <p:sldId id="268" r:id="rId111"/>
    <p:sldId id="276" r:id="rId112"/>
    <p:sldId id="2147483627" r:id="rId113"/>
    <p:sldId id="2147474335" r:id="rId114"/>
    <p:sldId id="2147483631" r:id="rId115"/>
    <p:sldId id="2147474337" r:id="rId116"/>
    <p:sldId id="2147474338" r:id="rId117"/>
    <p:sldId id="277" r:id="rId118"/>
    <p:sldId id="278" r:id="rId119"/>
    <p:sldId id="2147474339" r:id="rId120"/>
    <p:sldId id="2147481538" r:id="rId121"/>
    <p:sldId id="2147481539" r:id="rId122"/>
    <p:sldId id="279" r:id="rId123"/>
    <p:sldId id="2147471853" r:id="rId124"/>
    <p:sldId id="2147471855" r:id="rId125"/>
    <p:sldId id="2147483610" r:id="rId126"/>
    <p:sldId id="2147481945" r:id="rId127"/>
    <p:sldId id="2147474370" r:id="rId128"/>
    <p:sldId id="283" r:id="rId129"/>
    <p:sldId id="2147483076" r:id="rId130"/>
    <p:sldId id="2147483096" r:id="rId131"/>
    <p:sldId id="2147481532" r:id="rId132"/>
    <p:sldId id="286" r:id="rId133"/>
    <p:sldId id="287" r:id="rId134"/>
    <p:sldId id="2147474366" r:id="rId135"/>
    <p:sldId id="2147483640" r:id="rId136"/>
    <p:sldId id="2147483639" r:id="rId137"/>
    <p:sldId id="294" r:id="rId138"/>
    <p:sldId id="2147483637" r:id="rId139"/>
    <p:sldId id="2147483638" r:id="rId140"/>
    <p:sldId id="2147475790" r:id="rId141"/>
    <p:sldId id="2147483568" r:id="rId142"/>
    <p:sldId id="297" r:id="rId143"/>
    <p:sldId id="289" r:id="rId144"/>
    <p:sldId id="298" r:id="rId145"/>
    <p:sldId id="293" r:id="rId146"/>
    <p:sldId id="299" r:id="rId147"/>
    <p:sldId id="295" r:id="rId148"/>
    <p:sldId id="267" r:id="rId149"/>
    <p:sldId id="304" r:id="rId150"/>
    <p:sldId id="2147483094" r:id="rId151"/>
    <p:sldId id="2147483095" r:id="rId152"/>
    <p:sldId id="2147483110" r:id="rId153"/>
    <p:sldId id="2147481919" r:id="rId154"/>
    <p:sldId id="2147483118" r:id="rId155"/>
    <p:sldId id="2147483093" r:id="rId156"/>
    <p:sldId id="2147483119" r:id="rId157"/>
    <p:sldId id="2147483120" r:id="rId158"/>
    <p:sldId id="2147483108" r:id="rId159"/>
    <p:sldId id="2147483103" r:id="rId160"/>
    <p:sldId id="2147483104" r:id="rId161"/>
    <p:sldId id="2147483105" r:id="rId162"/>
    <p:sldId id="2147483111" r:id="rId163"/>
    <p:sldId id="2147483114" r:id="rId164"/>
    <p:sldId id="2147483113" r:id="rId165"/>
    <p:sldId id="2147481865" r:id="rId166"/>
    <p:sldId id="2147481773" r:id="rId167"/>
    <p:sldId id="2147481887" r:id="rId168"/>
    <p:sldId id="2147483102" r:id="rId169"/>
    <p:sldId id="2147483569" r:id="rId170"/>
    <p:sldId id="300" r:id="rId171"/>
    <p:sldId id="290" r:id="rId172"/>
    <p:sldId id="2147483561" r:id="rId173"/>
    <p:sldId id="301" r:id="rId174"/>
    <p:sldId id="291" r:id="rId175"/>
    <p:sldId id="303" r:id="rId176"/>
    <p:sldId id="256" r:id="rId177"/>
    <p:sldId id="259" r:id="rId178"/>
    <p:sldId id="320" r:id="rId179"/>
  </p:sldIdLst>
  <p:sldSz cx="12192000" cy="6858000"/>
  <p:notesSz cx="7772400" cy="10058400"/>
  <p:custDataLst>
    <p:tags r:id="rId18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6" autoAdjust="0"/>
    <p:restoredTop sz="96205" autoAdjust="0"/>
  </p:normalViewPr>
  <p:slideViewPr>
    <p:cSldViewPr>
      <p:cViewPr varScale="1">
        <p:scale>
          <a:sx n="58" d="100"/>
          <a:sy n="58" d="100"/>
        </p:scale>
        <p:origin x="224" y="1960"/>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21.xml"/><Relationship Id="rId138" Type="http://schemas.openxmlformats.org/officeDocument/2006/relationships/slide" Target="slides/slide75.xml"/><Relationship Id="rId159" Type="http://schemas.openxmlformats.org/officeDocument/2006/relationships/slide" Target="slides/slide96.xml"/><Relationship Id="rId170" Type="http://schemas.openxmlformats.org/officeDocument/2006/relationships/slide" Target="slides/slide107.xml"/><Relationship Id="rId107" Type="http://schemas.openxmlformats.org/officeDocument/2006/relationships/slide" Target="slides/slide44.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11.xml"/><Relationship Id="rId128" Type="http://schemas.openxmlformats.org/officeDocument/2006/relationships/slide" Target="slides/slide65.xml"/><Relationship Id="rId149" Type="http://schemas.openxmlformats.org/officeDocument/2006/relationships/slide" Target="slides/slide86.xml"/><Relationship Id="rId5" Type="http://schemas.openxmlformats.org/officeDocument/2006/relationships/customXml" Target="../customXml/item5.xml"/><Relationship Id="rId95" Type="http://schemas.openxmlformats.org/officeDocument/2006/relationships/slide" Target="slides/slide32.xml"/><Relationship Id="rId160" Type="http://schemas.openxmlformats.org/officeDocument/2006/relationships/slide" Target="slides/slide97.xml"/><Relationship Id="rId181" Type="http://schemas.openxmlformats.org/officeDocument/2006/relationships/handoutMaster" Target="handoutMasters/handoutMaster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 Target="slides/slide1.xml"/><Relationship Id="rId118" Type="http://schemas.openxmlformats.org/officeDocument/2006/relationships/slide" Target="slides/slide55.xml"/><Relationship Id="rId139" Type="http://schemas.openxmlformats.org/officeDocument/2006/relationships/slide" Target="slides/slide76.xml"/><Relationship Id="rId85" Type="http://schemas.openxmlformats.org/officeDocument/2006/relationships/slide" Target="slides/slide22.xml"/><Relationship Id="rId150" Type="http://schemas.openxmlformats.org/officeDocument/2006/relationships/slide" Target="slides/slide87.xml"/><Relationship Id="rId171" Type="http://schemas.openxmlformats.org/officeDocument/2006/relationships/slide" Target="slides/slide108.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5.xml"/><Relationship Id="rId129" Type="http://schemas.openxmlformats.org/officeDocument/2006/relationships/slide" Target="slides/slide66.xml"/><Relationship Id="rId54" Type="http://schemas.openxmlformats.org/officeDocument/2006/relationships/slideMaster" Target="slideMasters/slideMaster6.xml"/><Relationship Id="rId75" Type="http://schemas.openxmlformats.org/officeDocument/2006/relationships/slide" Target="slides/slide12.xml"/><Relationship Id="rId96" Type="http://schemas.openxmlformats.org/officeDocument/2006/relationships/slide" Target="slides/slide33.xml"/><Relationship Id="rId140" Type="http://schemas.openxmlformats.org/officeDocument/2006/relationships/slide" Target="slides/slide77.xml"/><Relationship Id="rId161" Type="http://schemas.openxmlformats.org/officeDocument/2006/relationships/slide" Target="slides/slide98.xml"/><Relationship Id="rId182" Type="http://schemas.openxmlformats.org/officeDocument/2006/relationships/tags" Target="tags/tag1.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56.xml"/><Relationship Id="rId44" Type="http://schemas.openxmlformats.org/officeDocument/2006/relationships/customXml" Target="../customXml/item44.xml"/><Relationship Id="rId65" Type="http://schemas.openxmlformats.org/officeDocument/2006/relationships/slide" Target="slides/slide2.xml"/><Relationship Id="rId86" Type="http://schemas.openxmlformats.org/officeDocument/2006/relationships/slide" Target="slides/slide23.xml"/><Relationship Id="rId130" Type="http://schemas.openxmlformats.org/officeDocument/2006/relationships/slide" Target="slides/slide67.xml"/><Relationship Id="rId151" Type="http://schemas.openxmlformats.org/officeDocument/2006/relationships/slide" Target="slides/slide88.xml"/><Relationship Id="rId172" Type="http://schemas.openxmlformats.org/officeDocument/2006/relationships/slide" Target="slides/slide10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6.xml"/><Relationship Id="rId34" Type="http://schemas.openxmlformats.org/officeDocument/2006/relationships/customXml" Target="../customXml/item34.xml"/><Relationship Id="rId50" Type="http://schemas.openxmlformats.org/officeDocument/2006/relationships/slideMaster" Target="slideMasters/slideMaster2.xml"/><Relationship Id="rId55" Type="http://schemas.openxmlformats.org/officeDocument/2006/relationships/slideMaster" Target="slideMasters/slideMaster7.xml"/><Relationship Id="rId76" Type="http://schemas.openxmlformats.org/officeDocument/2006/relationships/slide" Target="slides/slide13.xml"/><Relationship Id="rId97" Type="http://schemas.openxmlformats.org/officeDocument/2006/relationships/slide" Target="slides/slide34.xml"/><Relationship Id="rId104" Type="http://schemas.openxmlformats.org/officeDocument/2006/relationships/slide" Target="slides/slide41.xml"/><Relationship Id="rId120" Type="http://schemas.openxmlformats.org/officeDocument/2006/relationships/slide" Target="slides/slide57.xml"/><Relationship Id="rId125" Type="http://schemas.openxmlformats.org/officeDocument/2006/relationships/slide" Target="slides/slide62.xml"/><Relationship Id="rId141" Type="http://schemas.openxmlformats.org/officeDocument/2006/relationships/slide" Target="slides/slide78.xml"/><Relationship Id="rId146" Type="http://schemas.openxmlformats.org/officeDocument/2006/relationships/slide" Target="slides/slide83.xml"/><Relationship Id="rId167" Type="http://schemas.openxmlformats.org/officeDocument/2006/relationships/slide" Target="slides/slide104.xml"/><Relationship Id="rId7" Type="http://schemas.openxmlformats.org/officeDocument/2006/relationships/customXml" Target="../customXml/item7.xml"/><Relationship Id="rId71" Type="http://schemas.openxmlformats.org/officeDocument/2006/relationships/slide" Target="slides/slide8.xml"/><Relationship Id="rId92" Type="http://schemas.openxmlformats.org/officeDocument/2006/relationships/slide" Target="slides/slide29.xml"/><Relationship Id="rId162" Type="http://schemas.openxmlformats.org/officeDocument/2006/relationships/slide" Target="slides/slide99.xml"/><Relationship Id="rId183"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15" Type="http://schemas.openxmlformats.org/officeDocument/2006/relationships/slide" Target="slides/slide52.xml"/><Relationship Id="rId131" Type="http://schemas.openxmlformats.org/officeDocument/2006/relationships/slide" Target="slides/slide68.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61" Type="http://schemas.openxmlformats.org/officeDocument/2006/relationships/slideMaster" Target="slideMasters/slideMaster13.xml"/><Relationship Id="rId82" Type="http://schemas.openxmlformats.org/officeDocument/2006/relationships/slide" Target="slides/slide19.xml"/><Relationship Id="rId152" Type="http://schemas.openxmlformats.org/officeDocument/2006/relationships/slide" Target="slides/slide89.xml"/><Relationship Id="rId173" Type="http://schemas.openxmlformats.org/officeDocument/2006/relationships/slide" Target="slides/slide11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4.xml"/><Relationship Id="rId100" Type="http://schemas.openxmlformats.org/officeDocument/2006/relationships/slide" Target="slides/slide37.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 Target="slides/slide9.xml"/><Relationship Id="rId93" Type="http://schemas.openxmlformats.org/officeDocument/2006/relationships/slide" Target="slides/slide30.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4.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20.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79" Type="http://schemas.openxmlformats.org/officeDocument/2006/relationships/slide" Target="slides/slide116.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43.xml"/><Relationship Id="rId127" Type="http://schemas.openxmlformats.org/officeDocument/2006/relationships/slide" Target="slides/slide64.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10.xml"/><Relationship Id="rId78" Type="http://schemas.openxmlformats.org/officeDocument/2006/relationships/slide" Target="slides/slide15.xml"/><Relationship Id="rId94" Type="http://schemas.openxmlformats.org/officeDocument/2006/relationships/slide" Target="slides/slide31.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48" Type="http://schemas.openxmlformats.org/officeDocument/2006/relationships/slide" Target="slides/slide85.xml"/><Relationship Id="rId164" Type="http://schemas.openxmlformats.org/officeDocument/2006/relationships/slide" Target="slides/slide101.xml"/><Relationship Id="rId169" Type="http://schemas.openxmlformats.org/officeDocument/2006/relationships/slide" Target="slides/slide106.xml"/><Relationship Id="rId18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notesMaster" Target="notesMasters/notesMaster1.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theme" Target="theme/theme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40.xml"/><Relationship Id="rId124" Type="http://schemas.openxmlformats.org/officeDocument/2006/relationships/slide" Target="slides/slide61.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51.xml"/><Relationship Id="rId60" Type="http://schemas.openxmlformats.org/officeDocument/2006/relationships/slideMaster" Target="slideMasters/slideMaster12.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2616811876199"/>
          <c:y val="0"/>
          <c:w val="0.79411540900443878"/>
          <c:h val="1"/>
        </c:manualLayout>
      </c:layout>
      <c:bubbleChart>
        <c:varyColors val="0"/>
        <c:ser>
          <c:idx val="0"/>
          <c:order val="0"/>
          <c:tx>
            <c:strRef>
              <c:f>Sheet1!$C$1</c:f>
              <c:strCache>
                <c:ptCount val="1"/>
                <c:pt idx="0">
                  <c:v>Y-Values</c:v>
                </c:pt>
              </c:strCache>
            </c:strRef>
          </c:tx>
          <c:spPr>
            <a:solidFill>
              <a:schemeClr val="accent1"/>
            </a:solidFill>
            <a:ln>
              <a:noFill/>
            </a:ln>
            <a:effectLst/>
          </c:spPr>
          <c:invertIfNegative val="0"/>
          <c:errBars>
            <c:errDir val="x"/>
            <c:errBarType val="both"/>
            <c:errValType val="cust"/>
            <c:noEndCap val="0"/>
            <c:plus>
              <c:numRef>
                <c:f>Sheet1!$L$2:$L$21</c:f>
                <c:numCache>
                  <c:formatCode>General</c:formatCode>
                  <c:ptCount val="20"/>
                  <c:pt idx="0">
                    <c:v>0.16000000000000003</c:v>
                  </c:pt>
                  <c:pt idx="1">
                    <c:v>0.16999999999999998</c:v>
                  </c:pt>
                  <c:pt idx="2">
                    <c:v>0.41000000000000003</c:v>
                  </c:pt>
                  <c:pt idx="3">
                    <c:v>0</c:v>
                  </c:pt>
                  <c:pt idx="5">
                    <c:v>0.20000000000000007</c:v>
                  </c:pt>
                  <c:pt idx="6">
                    <c:v>0.3600000000000001</c:v>
                  </c:pt>
                  <c:pt idx="7">
                    <c:v>0.71</c:v>
                  </c:pt>
                  <c:pt idx="8">
                    <c:v>0.39</c:v>
                  </c:pt>
                  <c:pt idx="9">
                    <c:v>0.20000000000000007</c:v>
                  </c:pt>
                  <c:pt idx="10">
                    <c:v>0.71</c:v>
                  </c:pt>
                  <c:pt idx="11">
                    <c:v>0</c:v>
                  </c:pt>
                  <c:pt idx="12">
                    <c:v>0.18000000000000005</c:v>
                  </c:pt>
                  <c:pt idx="13">
                    <c:v>0.71</c:v>
                  </c:pt>
                  <c:pt idx="14">
                    <c:v>0.25</c:v>
                  </c:pt>
                  <c:pt idx="15">
                    <c:v>0.3</c:v>
                  </c:pt>
                  <c:pt idx="16">
                    <c:v>0.42000000000000004</c:v>
                  </c:pt>
                  <c:pt idx="17">
                    <c:v>0.20000000000000007</c:v>
                  </c:pt>
                  <c:pt idx="19">
                    <c:v>0.27</c:v>
                  </c:pt>
                </c:numCache>
              </c:numRef>
            </c:plus>
            <c:minus>
              <c:numRef>
                <c:f>Sheet1!$K$2:$K$21</c:f>
                <c:numCache>
                  <c:formatCode>General</c:formatCode>
                  <c:ptCount val="20"/>
                  <c:pt idx="0">
                    <c:v>0.12999999999999995</c:v>
                  </c:pt>
                  <c:pt idx="1">
                    <c:v>0.13</c:v>
                  </c:pt>
                  <c:pt idx="2">
                    <c:v>0.28000000000000003</c:v>
                  </c:pt>
                  <c:pt idx="3">
                    <c:v>0</c:v>
                  </c:pt>
                  <c:pt idx="5">
                    <c:v>0.14999999999999997</c:v>
                  </c:pt>
                  <c:pt idx="6">
                    <c:v>0.24</c:v>
                  </c:pt>
                  <c:pt idx="7">
                    <c:v>0.37</c:v>
                  </c:pt>
                  <c:pt idx="8">
                    <c:v>0.20999999999999996</c:v>
                  </c:pt>
                  <c:pt idx="9">
                    <c:v>0.14999999999999997</c:v>
                  </c:pt>
                  <c:pt idx="10">
                    <c:v>0.37</c:v>
                  </c:pt>
                  <c:pt idx="11">
                    <c:v>0</c:v>
                  </c:pt>
                  <c:pt idx="12">
                    <c:v>0.13999999999999996</c:v>
                  </c:pt>
                  <c:pt idx="13">
                    <c:v>0.37</c:v>
                  </c:pt>
                  <c:pt idx="14">
                    <c:v>0.18</c:v>
                  </c:pt>
                  <c:pt idx="15">
                    <c:v>0.19</c:v>
                  </c:pt>
                  <c:pt idx="16">
                    <c:v>0.26</c:v>
                  </c:pt>
                  <c:pt idx="17">
                    <c:v>0.12999999999999998</c:v>
                  </c:pt>
                  <c:pt idx="19">
                    <c:v>0.19999999999999996</c:v>
                  </c:pt>
                </c:numCache>
              </c:numRef>
            </c:minus>
            <c:spPr>
              <a:noFill/>
              <a:ln w="12700" cap="flat" cmpd="sng" algn="ctr">
                <a:solidFill>
                  <a:schemeClr val="accent1"/>
                </a:solidFill>
                <a:miter lim="800000"/>
              </a:ln>
              <a:effectLst/>
            </c:spPr>
          </c:errBars>
          <c:xVal>
            <c:numRef>
              <c:f>Sheet1!$B$2:$B$21</c:f>
              <c:numCache>
                <c:formatCode>General</c:formatCode>
                <c:ptCount val="20"/>
                <c:pt idx="0">
                  <c:v>0.56999999999999995</c:v>
                </c:pt>
                <c:pt idx="1">
                  <c:v>0.44</c:v>
                </c:pt>
                <c:pt idx="2">
                  <c:v>0.87</c:v>
                </c:pt>
                <c:pt idx="4">
                  <c:v>0</c:v>
                </c:pt>
                <c:pt idx="5">
                  <c:v>0.47</c:v>
                </c:pt>
                <c:pt idx="6">
                  <c:v>0.71</c:v>
                </c:pt>
                <c:pt idx="7">
                  <c:v>0.74</c:v>
                </c:pt>
                <c:pt idx="8">
                  <c:v>0.47</c:v>
                </c:pt>
                <c:pt idx="9">
                  <c:v>0.57999999999999996</c:v>
                </c:pt>
                <c:pt idx="10">
                  <c:v>0.74</c:v>
                </c:pt>
                <c:pt idx="12">
                  <c:v>0.56999999999999995</c:v>
                </c:pt>
                <c:pt idx="13">
                  <c:v>0.74</c:v>
                </c:pt>
                <c:pt idx="14">
                  <c:v>0.6</c:v>
                </c:pt>
                <c:pt idx="15">
                  <c:v>0.46</c:v>
                </c:pt>
                <c:pt idx="16">
                  <c:v>0.64</c:v>
                </c:pt>
                <c:pt idx="17">
                  <c:v>0.36</c:v>
                </c:pt>
                <c:pt idx="19">
                  <c:v>0.69</c:v>
                </c:pt>
              </c:numCache>
            </c:numRef>
          </c:xVal>
          <c:yVal>
            <c:numRef>
              <c:f>Sheet1!$C$2:$C$21</c:f>
              <c:numCache>
                <c:formatCode>General</c:formatCode>
                <c:ptCount val="20"/>
                <c:pt idx="0">
                  <c:v>20</c:v>
                </c:pt>
                <c:pt idx="1">
                  <c:v>19</c:v>
                </c:pt>
                <c:pt idx="2">
                  <c:v>18</c:v>
                </c:pt>
                <c:pt idx="3">
                  <c:v>17</c:v>
                </c:pt>
                <c:pt idx="4">
                  <c:v>16</c:v>
                </c:pt>
                <c:pt idx="5">
                  <c:v>15</c:v>
                </c:pt>
                <c:pt idx="6">
                  <c:v>14</c:v>
                </c:pt>
                <c:pt idx="7">
                  <c:v>13</c:v>
                </c:pt>
                <c:pt idx="8">
                  <c:v>12</c:v>
                </c:pt>
                <c:pt idx="9">
                  <c:v>11</c:v>
                </c:pt>
                <c:pt idx="10">
                  <c:v>10</c:v>
                </c:pt>
                <c:pt idx="11">
                  <c:v>9</c:v>
                </c:pt>
                <c:pt idx="12">
                  <c:v>8</c:v>
                </c:pt>
                <c:pt idx="13">
                  <c:v>7</c:v>
                </c:pt>
                <c:pt idx="14">
                  <c:v>6</c:v>
                </c:pt>
                <c:pt idx="15">
                  <c:v>5</c:v>
                </c:pt>
                <c:pt idx="16">
                  <c:v>4</c:v>
                </c:pt>
                <c:pt idx="17">
                  <c:v>3</c:v>
                </c:pt>
                <c:pt idx="18">
                  <c:v>0</c:v>
                </c:pt>
                <c:pt idx="19">
                  <c:v>1</c:v>
                </c:pt>
              </c:numCache>
            </c:numRef>
          </c:yVal>
          <c:bubbleSize>
            <c:numRef>
              <c:f>Sheet1!$D$2:$D$21</c:f>
              <c:numCache>
                <c:formatCode>General</c:formatCode>
                <c:ptCount val="20"/>
                <c:pt idx="0">
                  <c:v>256</c:v>
                </c:pt>
                <c:pt idx="1">
                  <c:v>148</c:v>
                </c:pt>
                <c:pt idx="2">
                  <c:v>105</c:v>
                </c:pt>
                <c:pt idx="5">
                  <c:v>125</c:v>
                </c:pt>
                <c:pt idx="6">
                  <c:v>95</c:v>
                </c:pt>
                <c:pt idx="7">
                  <c:v>35</c:v>
                </c:pt>
                <c:pt idx="8">
                  <c:v>44</c:v>
                </c:pt>
                <c:pt idx="9">
                  <c:v>177</c:v>
                </c:pt>
                <c:pt idx="10">
                  <c:v>35</c:v>
                </c:pt>
                <c:pt idx="12">
                  <c:v>203</c:v>
                </c:pt>
                <c:pt idx="13">
                  <c:v>35</c:v>
                </c:pt>
                <c:pt idx="14">
                  <c:v>127</c:v>
                </c:pt>
                <c:pt idx="15">
                  <c:v>67</c:v>
                </c:pt>
                <c:pt idx="16">
                  <c:v>62</c:v>
                </c:pt>
                <c:pt idx="17">
                  <c:v>98</c:v>
                </c:pt>
                <c:pt idx="19">
                  <c:v>143</c:v>
                </c:pt>
              </c:numCache>
            </c:numRef>
          </c:bubbleSize>
          <c:bubble3D val="0"/>
          <c:extLst>
            <c:ext xmlns:c16="http://schemas.microsoft.com/office/drawing/2014/chart" uri="{C3380CC4-5D6E-409C-BE32-E72D297353CC}">
              <c16:uniqueId val="{00000000-4CF7-4321-9472-1EBFB8430DC7}"/>
            </c:ext>
          </c:extLst>
        </c:ser>
        <c:ser>
          <c:idx val="1"/>
          <c:order val="1"/>
          <c:tx>
            <c:v>tick marks</c:v>
          </c:tx>
          <c:spPr>
            <a:noFill/>
            <a:ln w="25400">
              <a:noFill/>
            </a:ln>
            <a:effectLst/>
          </c:spPr>
          <c:invertIfNegative val="0"/>
          <c:xVal>
            <c:numRef>
              <c:f>Sheet1!$B$23:$B$27</c:f>
              <c:numCache>
                <c:formatCode>General</c:formatCode>
                <c:ptCount val="5"/>
                <c:pt idx="0">
                  <c:v>0.125</c:v>
                </c:pt>
                <c:pt idx="1">
                  <c:v>0.25</c:v>
                </c:pt>
                <c:pt idx="2">
                  <c:v>0.5</c:v>
                </c:pt>
                <c:pt idx="3">
                  <c:v>1</c:v>
                </c:pt>
                <c:pt idx="4">
                  <c:v>2</c:v>
                </c:pt>
              </c:numCache>
            </c:numRef>
          </c:xVal>
          <c:yVal>
            <c:numRef>
              <c:f>Sheet1!$C$23:$C$27</c:f>
              <c:numCache>
                <c:formatCode>General</c:formatCode>
                <c:ptCount val="5"/>
                <c:pt idx="0">
                  <c:v>-3</c:v>
                </c:pt>
                <c:pt idx="1">
                  <c:v>-3</c:v>
                </c:pt>
                <c:pt idx="2">
                  <c:v>-3</c:v>
                </c:pt>
                <c:pt idx="3">
                  <c:v>-3</c:v>
                </c:pt>
                <c:pt idx="4">
                  <c:v>-3</c:v>
                </c:pt>
              </c:numCache>
            </c:numRef>
          </c:yVal>
          <c:bubbleSize>
            <c:numRef>
              <c:f>Sheet1!$D$23:$D$27</c:f>
              <c:numCache>
                <c:formatCode>General</c:formatCode>
                <c:ptCount val="5"/>
                <c:pt idx="0">
                  <c:v>100</c:v>
                </c:pt>
                <c:pt idx="1">
                  <c:v>100</c:v>
                </c:pt>
                <c:pt idx="2">
                  <c:v>100</c:v>
                </c:pt>
                <c:pt idx="3">
                  <c:v>100</c:v>
                </c:pt>
                <c:pt idx="4">
                  <c:v>100</c:v>
                </c:pt>
              </c:numCache>
            </c:numRef>
          </c:bubbleSize>
          <c:bubble3D val="0"/>
          <c:extLst>
            <c:ext xmlns:c16="http://schemas.microsoft.com/office/drawing/2014/chart" uri="{C3380CC4-5D6E-409C-BE32-E72D297353CC}">
              <c16:uniqueId val="{00000001-4CF7-4321-9472-1EBFB8430DC7}"/>
            </c:ext>
          </c:extLst>
        </c:ser>
        <c:dLbls>
          <c:showLegendKey val="0"/>
          <c:showVal val="0"/>
          <c:showCatName val="0"/>
          <c:showSerName val="0"/>
          <c:showPercent val="0"/>
          <c:showBubbleSize val="0"/>
        </c:dLbls>
        <c:bubbleScale val="16"/>
        <c:showNegBubbles val="0"/>
        <c:axId val="415005184"/>
        <c:axId val="293428128"/>
      </c:bubbleChart>
      <c:valAx>
        <c:axId val="415005184"/>
        <c:scaling>
          <c:logBase val="2"/>
          <c:orientation val="minMax"/>
          <c:max val="2"/>
          <c:min val="0.25"/>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lgn="ctr">
              <a:defRPr lang="en-US" sz="105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293428128"/>
        <c:crosses val="autoZero"/>
        <c:crossBetween val="midCat"/>
        <c:majorUnit val="2"/>
        <c:minorUnit val="0.5"/>
      </c:valAx>
      <c:valAx>
        <c:axId val="293428128"/>
        <c:scaling>
          <c:orientation val="minMax"/>
          <c:max val="21"/>
          <c:min val="0"/>
        </c:scaling>
        <c:delete val="0"/>
        <c:axPos val="l"/>
        <c:numFmt formatCode="General" sourceLinked="1"/>
        <c:majorTickMark val="none"/>
        <c:minorTickMark val="none"/>
        <c:tickLblPos val="none"/>
        <c:spPr>
          <a:noFill/>
          <a:ln w="1270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crossAx val="415005184"/>
        <c:crossesAt val="1"/>
        <c:crossBetween val="midCat"/>
        <c:majorUnit val="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B5F89-94D7-47AE-91E1-0A80090CA38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2ADD071-39BF-483A-B9D9-FD8584956114}">
      <dgm:prSet phldrT="[Text]" phldr="0"/>
      <dgm:spPr>
        <a:solidFill>
          <a:srgbClr val="0070C0"/>
        </a:solidFill>
      </dgm:spPr>
      <dgm:t>
        <a:bodyPr/>
        <a:lstStyle/>
        <a:p>
          <a:r>
            <a:rPr lang="en-US" b="1" dirty="0"/>
            <a:t>Radiotherapy</a:t>
          </a:r>
        </a:p>
      </dgm:t>
    </dgm:pt>
    <dgm:pt modelId="{C9A719F8-74C9-490A-A5D1-73924679D3A7}" type="parTrans" cxnId="{1D7314F8-14F0-45B0-A211-A9DF7B779B7F}">
      <dgm:prSet/>
      <dgm:spPr/>
      <dgm:t>
        <a:bodyPr/>
        <a:lstStyle/>
        <a:p>
          <a:endParaRPr lang="en-US"/>
        </a:p>
      </dgm:t>
    </dgm:pt>
    <dgm:pt modelId="{394DDDC6-381D-4205-B9F4-071C06AE5B76}" type="sibTrans" cxnId="{1D7314F8-14F0-45B0-A211-A9DF7B779B7F}">
      <dgm:prSet/>
      <dgm:spPr/>
      <dgm:t>
        <a:bodyPr/>
        <a:lstStyle/>
        <a:p>
          <a:endParaRPr lang="en-US"/>
        </a:p>
      </dgm:t>
    </dgm:pt>
    <dgm:pt modelId="{6B08F2E4-C48B-4B8C-ADF3-571C14593D83}">
      <dgm:prSet phldrT="[Text]" phldr="0"/>
      <dgm:spPr>
        <a:solidFill>
          <a:srgbClr val="0070C0"/>
        </a:solidFill>
      </dgm:spPr>
      <dgm:t>
        <a:bodyPr/>
        <a:lstStyle/>
        <a:p>
          <a:r>
            <a:rPr lang="en-US" b="1" dirty="0"/>
            <a:t>Release of neo-antigens</a:t>
          </a:r>
        </a:p>
      </dgm:t>
    </dgm:pt>
    <dgm:pt modelId="{B12600D6-1F60-4F96-B079-93D180F9D7ED}" type="parTrans" cxnId="{12AFB014-A944-413F-B1CD-E9517B798638}">
      <dgm:prSet/>
      <dgm:spPr/>
      <dgm:t>
        <a:bodyPr/>
        <a:lstStyle/>
        <a:p>
          <a:endParaRPr lang="en-US"/>
        </a:p>
      </dgm:t>
    </dgm:pt>
    <dgm:pt modelId="{33F157DD-5E6A-4083-9B1A-C8B4B266E86B}" type="sibTrans" cxnId="{12AFB014-A944-413F-B1CD-E9517B798638}">
      <dgm:prSet/>
      <dgm:spPr/>
      <dgm:t>
        <a:bodyPr/>
        <a:lstStyle/>
        <a:p>
          <a:endParaRPr lang="en-US"/>
        </a:p>
      </dgm:t>
    </dgm:pt>
    <dgm:pt modelId="{32EE02A5-99C5-4582-BD57-7602D3C8110B}">
      <dgm:prSet phldrT="[Text]" phldr="0"/>
      <dgm:spPr>
        <a:solidFill>
          <a:srgbClr val="0070C0"/>
        </a:solidFill>
      </dgm:spPr>
      <dgm:t>
        <a:bodyPr/>
        <a:lstStyle/>
        <a:p>
          <a:r>
            <a:rPr lang="en-US" b="1" dirty="0"/>
            <a:t>“Abscopal effect”</a:t>
          </a:r>
        </a:p>
      </dgm:t>
    </dgm:pt>
    <dgm:pt modelId="{1990884C-F3FE-4F69-A613-DECA912ED6C3}" type="parTrans" cxnId="{262C1BA1-8D76-40A2-B6DA-F3C37251AD53}">
      <dgm:prSet/>
      <dgm:spPr/>
      <dgm:t>
        <a:bodyPr/>
        <a:lstStyle/>
        <a:p>
          <a:endParaRPr lang="en-US"/>
        </a:p>
      </dgm:t>
    </dgm:pt>
    <dgm:pt modelId="{6D99BCED-4266-4B9F-8C53-FD1AB39FF8BA}" type="sibTrans" cxnId="{262C1BA1-8D76-40A2-B6DA-F3C37251AD53}">
      <dgm:prSet/>
      <dgm:spPr/>
      <dgm:t>
        <a:bodyPr/>
        <a:lstStyle/>
        <a:p>
          <a:endParaRPr lang="en-US"/>
        </a:p>
      </dgm:t>
    </dgm:pt>
    <dgm:pt modelId="{79B02D8C-91C4-42DC-B769-3C9EC254C550}">
      <dgm:prSet phldrT="[Text]" phldr="0"/>
      <dgm:spPr>
        <a:solidFill>
          <a:srgbClr val="FDFBF7"/>
        </a:solidFill>
      </dgm:spPr>
      <dgm:t>
        <a:bodyPr/>
        <a:lstStyle/>
        <a:p>
          <a:r>
            <a:rPr lang="en-US" b="1" dirty="0">
              <a:solidFill>
                <a:schemeClr val="tx1"/>
              </a:solidFill>
            </a:rPr>
            <a:t>Anti-VEGF</a:t>
          </a:r>
        </a:p>
      </dgm:t>
    </dgm:pt>
    <dgm:pt modelId="{C00A4C0E-1BF1-4DDC-A4F3-D2B942C0FDE4}" type="parTrans" cxnId="{9D93AE9B-6977-4467-A370-A8BDEDF32C68}">
      <dgm:prSet/>
      <dgm:spPr/>
      <dgm:t>
        <a:bodyPr/>
        <a:lstStyle/>
        <a:p>
          <a:endParaRPr lang="en-US"/>
        </a:p>
      </dgm:t>
    </dgm:pt>
    <dgm:pt modelId="{3154FFAB-CD63-4C57-AC0D-E026F5B7CCC5}" type="sibTrans" cxnId="{9D93AE9B-6977-4467-A370-A8BDEDF32C68}">
      <dgm:prSet/>
      <dgm:spPr/>
      <dgm:t>
        <a:bodyPr/>
        <a:lstStyle/>
        <a:p>
          <a:endParaRPr lang="en-US"/>
        </a:p>
      </dgm:t>
    </dgm:pt>
    <dgm:pt modelId="{1D238752-18EB-4189-ADB7-978655048385}">
      <dgm:prSet phldrT="[Text]" phldr="0"/>
      <dgm:spPr>
        <a:solidFill>
          <a:srgbClr val="E5EBFB"/>
        </a:solidFill>
      </dgm:spPr>
      <dgm:t>
        <a:bodyPr/>
        <a:lstStyle/>
        <a:p>
          <a:r>
            <a:rPr lang="en-US" b="1" dirty="0">
              <a:solidFill>
                <a:schemeClr val="tx1"/>
              </a:solidFill>
            </a:rPr>
            <a:t>PARP Inhibitors</a:t>
          </a:r>
        </a:p>
      </dgm:t>
    </dgm:pt>
    <dgm:pt modelId="{E442BCC1-7CED-4E1E-BA79-5D25CFE4063A}" type="parTrans" cxnId="{0DFABC07-3AE0-4892-BBCA-0B25BA76E4E3}">
      <dgm:prSet/>
      <dgm:spPr/>
      <dgm:t>
        <a:bodyPr/>
        <a:lstStyle/>
        <a:p>
          <a:endParaRPr lang="en-US"/>
        </a:p>
      </dgm:t>
    </dgm:pt>
    <dgm:pt modelId="{7509DB10-94B0-41F8-BC87-599322F674CC}" type="sibTrans" cxnId="{0DFABC07-3AE0-4892-BBCA-0B25BA76E4E3}">
      <dgm:prSet/>
      <dgm:spPr/>
      <dgm:t>
        <a:bodyPr/>
        <a:lstStyle/>
        <a:p>
          <a:endParaRPr lang="en-US"/>
        </a:p>
      </dgm:t>
    </dgm:pt>
    <dgm:pt modelId="{A2215F93-1591-4849-BBB7-22272768C159}">
      <dgm:prSet phldrT="[Text]" phldr="0"/>
      <dgm:spPr>
        <a:solidFill>
          <a:srgbClr val="A9CCEA"/>
        </a:solidFill>
      </dgm:spPr>
      <dgm:t>
        <a:bodyPr/>
        <a:lstStyle/>
        <a:p>
          <a:r>
            <a:rPr lang="en-US" b="1" dirty="0">
              <a:solidFill>
                <a:schemeClr val="tx1"/>
              </a:solidFill>
            </a:rPr>
            <a:t>Chemotherapy</a:t>
          </a:r>
        </a:p>
      </dgm:t>
    </dgm:pt>
    <dgm:pt modelId="{96993802-90EF-4900-8A11-4C0F1EA9DDDC}" type="parTrans" cxnId="{AD616045-AA5A-45F4-BD12-74C98F951CDF}">
      <dgm:prSet/>
      <dgm:spPr/>
      <dgm:t>
        <a:bodyPr/>
        <a:lstStyle/>
        <a:p>
          <a:endParaRPr lang="en-US"/>
        </a:p>
      </dgm:t>
    </dgm:pt>
    <dgm:pt modelId="{5B2CDDA9-B0DD-4194-B689-FF7434551AB9}" type="sibTrans" cxnId="{AD616045-AA5A-45F4-BD12-74C98F951CDF}">
      <dgm:prSet/>
      <dgm:spPr/>
      <dgm:t>
        <a:bodyPr/>
        <a:lstStyle/>
        <a:p>
          <a:endParaRPr lang="en-US"/>
        </a:p>
      </dgm:t>
    </dgm:pt>
    <dgm:pt modelId="{C68F07DF-B225-49FF-914D-15420AD2E527}">
      <dgm:prSet phldrT="[Text]" phldr="0"/>
      <dgm:spPr>
        <a:solidFill>
          <a:srgbClr val="A9CCEA"/>
        </a:solidFill>
      </dgm:spPr>
      <dgm:t>
        <a:bodyPr/>
        <a:lstStyle/>
        <a:p>
          <a:r>
            <a:rPr lang="en-US" b="1" dirty="0">
              <a:solidFill>
                <a:schemeClr val="tx1"/>
              </a:solidFill>
            </a:rPr>
            <a:t>Induces immunogenic cell death</a:t>
          </a:r>
        </a:p>
      </dgm:t>
    </dgm:pt>
    <dgm:pt modelId="{632B00E7-9812-486D-B818-DA5EFEF404CE}" type="parTrans" cxnId="{96C60C5D-6A43-4C66-BDD7-38063153239F}">
      <dgm:prSet/>
      <dgm:spPr/>
      <dgm:t>
        <a:bodyPr/>
        <a:lstStyle/>
        <a:p>
          <a:endParaRPr lang="en-US"/>
        </a:p>
      </dgm:t>
    </dgm:pt>
    <dgm:pt modelId="{3E1DE15D-8AD5-4960-8F3E-3C4C6190ABC3}" type="sibTrans" cxnId="{96C60C5D-6A43-4C66-BDD7-38063153239F}">
      <dgm:prSet/>
      <dgm:spPr/>
      <dgm:t>
        <a:bodyPr/>
        <a:lstStyle/>
        <a:p>
          <a:endParaRPr lang="en-US"/>
        </a:p>
      </dgm:t>
    </dgm:pt>
    <dgm:pt modelId="{262C7356-901F-4048-A4EB-529A8D7EB5B2}">
      <dgm:prSet phldrT="[Text]" phldr="0"/>
      <dgm:spPr>
        <a:solidFill>
          <a:srgbClr val="A9CCEA"/>
        </a:solidFill>
      </dgm:spPr>
      <dgm:t>
        <a:bodyPr/>
        <a:lstStyle/>
        <a:p>
          <a:endParaRPr lang="en-US" dirty="0"/>
        </a:p>
      </dgm:t>
    </dgm:pt>
    <dgm:pt modelId="{A1AE37EF-C444-4D61-AF34-2FF10DFECBAB}" type="parTrans" cxnId="{815E40CE-60B4-4AAD-AA2F-241D9CE82076}">
      <dgm:prSet/>
      <dgm:spPr/>
      <dgm:t>
        <a:bodyPr/>
        <a:lstStyle/>
        <a:p>
          <a:endParaRPr lang="en-US"/>
        </a:p>
      </dgm:t>
    </dgm:pt>
    <dgm:pt modelId="{812EE8C3-61C3-44F7-BF8C-AFB499F8D87F}" type="sibTrans" cxnId="{815E40CE-60B4-4AAD-AA2F-241D9CE82076}">
      <dgm:prSet/>
      <dgm:spPr/>
      <dgm:t>
        <a:bodyPr/>
        <a:lstStyle/>
        <a:p>
          <a:endParaRPr lang="en-US"/>
        </a:p>
      </dgm:t>
    </dgm:pt>
    <dgm:pt modelId="{1A6B3358-E0AD-42DE-8F85-30FA214A3391}">
      <dgm:prSet phldrT="[Text]" phldr="0"/>
      <dgm:spPr>
        <a:solidFill>
          <a:srgbClr val="A9CCEA"/>
        </a:solidFill>
      </dgm:spPr>
      <dgm:t>
        <a:bodyPr/>
        <a:lstStyle/>
        <a:p>
          <a:r>
            <a:rPr lang="en-US" b="1" dirty="0">
              <a:solidFill>
                <a:schemeClr val="tx1"/>
              </a:solidFill>
            </a:rPr>
            <a:t>Release of neo-antigens</a:t>
          </a:r>
        </a:p>
      </dgm:t>
    </dgm:pt>
    <dgm:pt modelId="{5D59CD57-CB69-49A0-9955-38D9732CC058}" type="parTrans" cxnId="{77483890-9D7B-45BB-878D-EC753854B663}">
      <dgm:prSet/>
      <dgm:spPr/>
      <dgm:t>
        <a:bodyPr/>
        <a:lstStyle/>
        <a:p>
          <a:endParaRPr lang="en-US"/>
        </a:p>
      </dgm:t>
    </dgm:pt>
    <dgm:pt modelId="{7E503817-680D-42F0-AEC3-3EB8285DE792}" type="sibTrans" cxnId="{77483890-9D7B-45BB-878D-EC753854B663}">
      <dgm:prSet/>
      <dgm:spPr/>
      <dgm:t>
        <a:bodyPr/>
        <a:lstStyle/>
        <a:p>
          <a:endParaRPr lang="en-US"/>
        </a:p>
      </dgm:t>
    </dgm:pt>
    <dgm:pt modelId="{5F4DE95D-C60F-4D03-9238-F2000AFA497C}">
      <dgm:prSet phldrT="[Text]" phldr="0"/>
      <dgm:spPr>
        <a:solidFill>
          <a:srgbClr val="FDFBF7"/>
        </a:solidFill>
      </dgm:spPr>
      <dgm:t>
        <a:bodyPr/>
        <a:lstStyle/>
        <a:p>
          <a:r>
            <a:rPr lang="en-US" b="1" dirty="0">
              <a:solidFill>
                <a:schemeClr val="tx1"/>
              </a:solidFill>
            </a:rPr>
            <a:t>Antigen presentation</a:t>
          </a:r>
        </a:p>
      </dgm:t>
    </dgm:pt>
    <dgm:pt modelId="{489CD11D-76D4-421F-9BE4-B516F9842276}" type="sibTrans" cxnId="{D0CCA979-B864-4404-9A43-B21580E1581E}">
      <dgm:prSet/>
      <dgm:spPr/>
      <dgm:t>
        <a:bodyPr/>
        <a:lstStyle/>
        <a:p>
          <a:endParaRPr lang="en-US"/>
        </a:p>
      </dgm:t>
    </dgm:pt>
    <dgm:pt modelId="{7F08EC7C-EF2C-42FC-BB58-BAAA0F778DCE}" type="parTrans" cxnId="{D0CCA979-B864-4404-9A43-B21580E1581E}">
      <dgm:prSet/>
      <dgm:spPr/>
      <dgm:t>
        <a:bodyPr/>
        <a:lstStyle/>
        <a:p>
          <a:endParaRPr lang="en-US"/>
        </a:p>
      </dgm:t>
    </dgm:pt>
    <dgm:pt modelId="{882BB422-BD65-492F-B590-FBC31B5056E4}">
      <dgm:prSet phldrT="[Text]" phldr="0"/>
      <dgm:spPr>
        <a:solidFill>
          <a:srgbClr val="FDFBF7"/>
        </a:solidFill>
      </dgm:spPr>
      <dgm:t>
        <a:bodyPr/>
        <a:lstStyle/>
        <a:p>
          <a:r>
            <a:rPr lang="en-US" b="1" dirty="0">
              <a:solidFill>
                <a:schemeClr val="tx1"/>
              </a:solidFill>
            </a:rPr>
            <a:t>T cell infiltration and trafficking</a:t>
          </a:r>
        </a:p>
      </dgm:t>
    </dgm:pt>
    <dgm:pt modelId="{6B6B7E32-042E-44D4-B6A1-08DDF46B3DCC}" type="sibTrans" cxnId="{78110B3F-268D-44B5-828B-804125D64BE6}">
      <dgm:prSet/>
      <dgm:spPr/>
      <dgm:t>
        <a:bodyPr/>
        <a:lstStyle/>
        <a:p>
          <a:endParaRPr lang="en-US"/>
        </a:p>
      </dgm:t>
    </dgm:pt>
    <dgm:pt modelId="{AEAE6D40-2B0A-4DB1-8A48-4AB4FBE3B05F}" type="parTrans" cxnId="{78110B3F-268D-44B5-828B-804125D64BE6}">
      <dgm:prSet/>
      <dgm:spPr/>
      <dgm:t>
        <a:bodyPr/>
        <a:lstStyle/>
        <a:p>
          <a:endParaRPr lang="en-US"/>
        </a:p>
      </dgm:t>
    </dgm:pt>
    <dgm:pt modelId="{3ABDC856-9BA8-4E3C-ACB8-71E19B04735D}">
      <dgm:prSet phldrT="[Text]" phldr="0"/>
      <dgm:spPr>
        <a:solidFill>
          <a:srgbClr val="E5EBFB"/>
        </a:solidFill>
      </dgm:spPr>
      <dgm:t>
        <a:bodyPr/>
        <a:lstStyle/>
        <a:p>
          <a:r>
            <a:rPr lang="en-US" b="1" dirty="0">
              <a:solidFill>
                <a:schemeClr val="tx1"/>
              </a:solidFill>
            </a:rPr>
            <a:t>Neoantigens repertoire expansion</a:t>
          </a:r>
        </a:p>
      </dgm:t>
    </dgm:pt>
    <dgm:pt modelId="{96C12C7F-15AC-42F7-A481-67898079599F}" type="sibTrans" cxnId="{619AAB21-34CE-442C-A0B3-582B05CD6134}">
      <dgm:prSet/>
      <dgm:spPr/>
      <dgm:t>
        <a:bodyPr/>
        <a:lstStyle/>
        <a:p>
          <a:endParaRPr lang="en-US"/>
        </a:p>
      </dgm:t>
    </dgm:pt>
    <dgm:pt modelId="{FC76ECC1-1F33-4BF4-8AFD-F1D15570308E}" type="parTrans" cxnId="{619AAB21-34CE-442C-A0B3-582B05CD6134}">
      <dgm:prSet/>
      <dgm:spPr/>
      <dgm:t>
        <a:bodyPr/>
        <a:lstStyle/>
        <a:p>
          <a:endParaRPr lang="en-US"/>
        </a:p>
      </dgm:t>
    </dgm:pt>
    <dgm:pt modelId="{3B8EDABE-887F-4F9B-A3F8-54DDFDE09003}">
      <dgm:prSet phldrT="[Text]" phldr="0"/>
      <dgm:spPr>
        <a:solidFill>
          <a:srgbClr val="E5EBFB"/>
        </a:solidFill>
      </dgm:spPr>
      <dgm:t>
        <a:bodyPr/>
        <a:lstStyle/>
        <a:p>
          <a:r>
            <a:rPr lang="en-US" b="1" dirty="0">
              <a:solidFill>
                <a:schemeClr val="tx1"/>
              </a:solidFill>
            </a:rPr>
            <a:t>Upregulation of co-stimulatory cell surface receptors</a:t>
          </a:r>
        </a:p>
      </dgm:t>
    </dgm:pt>
    <dgm:pt modelId="{31989BDC-650E-4203-8B73-05B26BCA638B}" type="sibTrans" cxnId="{1429F7EE-9751-4AEC-9013-BF8EFD3D2011}">
      <dgm:prSet/>
      <dgm:spPr/>
      <dgm:t>
        <a:bodyPr/>
        <a:lstStyle/>
        <a:p>
          <a:endParaRPr lang="en-US"/>
        </a:p>
      </dgm:t>
    </dgm:pt>
    <dgm:pt modelId="{2C7A5CAB-A226-448A-89C7-8D612015E432}" type="parTrans" cxnId="{1429F7EE-9751-4AEC-9013-BF8EFD3D2011}">
      <dgm:prSet/>
      <dgm:spPr/>
      <dgm:t>
        <a:bodyPr/>
        <a:lstStyle/>
        <a:p>
          <a:endParaRPr lang="en-US"/>
        </a:p>
      </dgm:t>
    </dgm:pt>
    <dgm:pt modelId="{915C9A0A-00D3-4029-BEE5-DE6BD98C5F4E}">
      <dgm:prSet phldrT="[Text]" phldr="0"/>
      <dgm:spPr>
        <a:solidFill>
          <a:srgbClr val="E5EBFB"/>
        </a:solidFill>
      </dgm:spPr>
      <dgm:t>
        <a:bodyPr/>
        <a:lstStyle/>
        <a:p>
          <a:r>
            <a:rPr lang="en-US" b="1" dirty="0">
              <a:solidFill>
                <a:schemeClr val="tx1"/>
              </a:solidFill>
            </a:rPr>
            <a:t>T cell infiltration and MCH II expression</a:t>
          </a:r>
        </a:p>
      </dgm:t>
    </dgm:pt>
    <dgm:pt modelId="{4DD00090-3C4B-4503-A0DA-730F36A97E04}" type="sibTrans" cxnId="{90C88EDC-FA9A-4F16-85B5-303F0C90B0A9}">
      <dgm:prSet/>
      <dgm:spPr/>
      <dgm:t>
        <a:bodyPr/>
        <a:lstStyle/>
        <a:p>
          <a:endParaRPr lang="en-US"/>
        </a:p>
      </dgm:t>
    </dgm:pt>
    <dgm:pt modelId="{905CBB0C-C4F9-4392-A744-0CB3418D0154}" type="parTrans" cxnId="{90C88EDC-FA9A-4F16-85B5-303F0C90B0A9}">
      <dgm:prSet/>
      <dgm:spPr/>
      <dgm:t>
        <a:bodyPr/>
        <a:lstStyle/>
        <a:p>
          <a:endParaRPr lang="en-US"/>
        </a:p>
      </dgm:t>
    </dgm:pt>
    <dgm:pt modelId="{860DF685-8407-46EF-9C3C-6DF34A179B16}" type="pres">
      <dgm:prSet presAssocID="{D31B5F89-94D7-47AE-91E1-0A80090CA38F}" presName="linear" presStyleCnt="0">
        <dgm:presLayoutVars>
          <dgm:dir/>
          <dgm:resizeHandles val="exact"/>
        </dgm:presLayoutVars>
      </dgm:prSet>
      <dgm:spPr/>
    </dgm:pt>
    <dgm:pt modelId="{DE42C302-349D-4DA5-BF53-9CF53B54BD9E}" type="pres">
      <dgm:prSet presAssocID="{92ADD071-39BF-483A-B9D9-FD8584956114}" presName="comp" presStyleCnt="0"/>
      <dgm:spPr/>
    </dgm:pt>
    <dgm:pt modelId="{9BCBC00D-2E37-4ACF-8423-F738DA9D40AD}" type="pres">
      <dgm:prSet presAssocID="{92ADD071-39BF-483A-B9D9-FD8584956114}" presName="box" presStyleLbl="node1" presStyleIdx="0" presStyleCnt="4"/>
      <dgm:spPr/>
    </dgm:pt>
    <dgm:pt modelId="{D1A3EEDA-8087-4647-9D3A-0EDC10EAE9AC}" type="pres">
      <dgm:prSet presAssocID="{92ADD071-39BF-483A-B9D9-FD8584956114}" presName="img" presStyleLbl="fgImgPlace1" presStyleIdx="0" presStyleCnt="4"/>
      <dgm:spPr/>
    </dgm:pt>
    <dgm:pt modelId="{D40CFF9D-24C6-43F3-A739-E80AD1954999}" type="pres">
      <dgm:prSet presAssocID="{92ADD071-39BF-483A-B9D9-FD8584956114}" presName="text" presStyleLbl="node1" presStyleIdx="0" presStyleCnt="4">
        <dgm:presLayoutVars>
          <dgm:bulletEnabled val="1"/>
        </dgm:presLayoutVars>
      </dgm:prSet>
      <dgm:spPr/>
    </dgm:pt>
    <dgm:pt modelId="{4652CCA4-BCB2-4C2E-A750-E3B9037B10DB}" type="pres">
      <dgm:prSet presAssocID="{394DDDC6-381D-4205-B9F4-071C06AE5B76}" presName="spacer" presStyleCnt="0"/>
      <dgm:spPr/>
    </dgm:pt>
    <dgm:pt modelId="{FCD646FF-3361-4934-888B-25AF0061CE7F}" type="pres">
      <dgm:prSet presAssocID="{A2215F93-1591-4849-BBB7-22272768C159}" presName="comp" presStyleCnt="0"/>
      <dgm:spPr/>
    </dgm:pt>
    <dgm:pt modelId="{753A7015-9B28-4C34-96E1-024F7A10CFDE}" type="pres">
      <dgm:prSet presAssocID="{A2215F93-1591-4849-BBB7-22272768C159}" presName="box" presStyleLbl="node1" presStyleIdx="1" presStyleCnt="4"/>
      <dgm:spPr/>
    </dgm:pt>
    <dgm:pt modelId="{DA8CC7DE-DF4C-49BF-8ADB-C1FE6C7C948F}" type="pres">
      <dgm:prSet presAssocID="{A2215F93-1591-4849-BBB7-22272768C159}" presName="img" presStyleLbl="fgImgPlace1" presStyleIdx="1" presStyleCnt="4"/>
      <dgm:spPr/>
    </dgm:pt>
    <dgm:pt modelId="{93D64CDE-D48D-46F2-A4A6-FBB7A0911C0C}" type="pres">
      <dgm:prSet presAssocID="{A2215F93-1591-4849-BBB7-22272768C159}" presName="text" presStyleLbl="node1" presStyleIdx="1" presStyleCnt="4">
        <dgm:presLayoutVars>
          <dgm:bulletEnabled val="1"/>
        </dgm:presLayoutVars>
      </dgm:prSet>
      <dgm:spPr/>
    </dgm:pt>
    <dgm:pt modelId="{95076E1B-7F86-43DB-B7F0-B8D8331E9922}" type="pres">
      <dgm:prSet presAssocID="{5B2CDDA9-B0DD-4194-B689-FF7434551AB9}" presName="spacer" presStyleCnt="0"/>
      <dgm:spPr/>
    </dgm:pt>
    <dgm:pt modelId="{07C95856-572D-4305-AD16-2A8A6D03864F}" type="pres">
      <dgm:prSet presAssocID="{79B02D8C-91C4-42DC-B769-3C9EC254C550}" presName="comp" presStyleCnt="0"/>
      <dgm:spPr/>
    </dgm:pt>
    <dgm:pt modelId="{FCEA45A7-3540-4159-BEF3-9DB7489579CD}" type="pres">
      <dgm:prSet presAssocID="{79B02D8C-91C4-42DC-B769-3C9EC254C550}" presName="box" presStyleLbl="node1" presStyleIdx="2" presStyleCnt="4"/>
      <dgm:spPr/>
    </dgm:pt>
    <dgm:pt modelId="{B62395F9-F823-4F2C-84C7-4A28E2548D46}" type="pres">
      <dgm:prSet presAssocID="{79B02D8C-91C4-42DC-B769-3C9EC254C550}" presName="img" presStyleLbl="fgImgPlace1" presStyleIdx="2" presStyleCnt="4"/>
      <dgm:spPr/>
    </dgm:pt>
    <dgm:pt modelId="{9E7A0B99-A1FF-46C9-A776-7AE30B90FAAF}" type="pres">
      <dgm:prSet presAssocID="{79B02D8C-91C4-42DC-B769-3C9EC254C550}" presName="text" presStyleLbl="node1" presStyleIdx="2" presStyleCnt="4">
        <dgm:presLayoutVars>
          <dgm:bulletEnabled val="1"/>
        </dgm:presLayoutVars>
      </dgm:prSet>
      <dgm:spPr/>
    </dgm:pt>
    <dgm:pt modelId="{E6072A04-0C07-4374-836E-7D171E1EDD91}" type="pres">
      <dgm:prSet presAssocID="{3154FFAB-CD63-4C57-AC0D-E026F5B7CCC5}" presName="spacer" presStyleCnt="0"/>
      <dgm:spPr/>
    </dgm:pt>
    <dgm:pt modelId="{959D2958-6DC7-4029-AC46-6177E6C065F8}" type="pres">
      <dgm:prSet presAssocID="{1D238752-18EB-4189-ADB7-978655048385}" presName="comp" presStyleCnt="0"/>
      <dgm:spPr/>
    </dgm:pt>
    <dgm:pt modelId="{5F4D50EC-7BF9-461D-87AA-0143641FD6FB}" type="pres">
      <dgm:prSet presAssocID="{1D238752-18EB-4189-ADB7-978655048385}" presName="box" presStyleLbl="node1" presStyleIdx="3" presStyleCnt="4"/>
      <dgm:spPr/>
    </dgm:pt>
    <dgm:pt modelId="{3CD328E6-AA32-414C-8C6A-42C5AE350C15}" type="pres">
      <dgm:prSet presAssocID="{1D238752-18EB-4189-ADB7-978655048385}" presName="img" presStyleLbl="fgImgPlace1" presStyleIdx="3" presStyleCnt="4"/>
      <dgm:spPr/>
    </dgm:pt>
    <dgm:pt modelId="{DD5C1401-A543-48E5-9AE1-6C190AD38ECD}" type="pres">
      <dgm:prSet presAssocID="{1D238752-18EB-4189-ADB7-978655048385}" presName="text" presStyleLbl="node1" presStyleIdx="3" presStyleCnt="4">
        <dgm:presLayoutVars>
          <dgm:bulletEnabled val="1"/>
        </dgm:presLayoutVars>
      </dgm:prSet>
      <dgm:spPr/>
    </dgm:pt>
  </dgm:ptLst>
  <dgm:cxnLst>
    <dgm:cxn modelId="{0DFABC07-3AE0-4892-BBCA-0B25BA76E4E3}" srcId="{D31B5F89-94D7-47AE-91E1-0A80090CA38F}" destId="{1D238752-18EB-4189-ADB7-978655048385}" srcOrd="3" destOrd="0" parTransId="{E442BCC1-7CED-4E1E-BA79-5D25CFE4063A}" sibTransId="{7509DB10-94B0-41F8-BC87-599322F674CC}"/>
    <dgm:cxn modelId="{F163610F-D085-4D27-A4C7-1B50C34D8461}" type="presOf" srcId="{5F4DE95D-C60F-4D03-9238-F2000AFA497C}" destId="{9E7A0B99-A1FF-46C9-A776-7AE30B90FAAF}" srcOrd="1" destOrd="1" presId="urn:microsoft.com/office/officeart/2005/8/layout/vList4"/>
    <dgm:cxn modelId="{90746D0F-73F8-4F56-8010-E2A9E1186859}" type="presOf" srcId="{882BB422-BD65-492F-B590-FBC31B5056E4}" destId="{9E7A0B99-A1FF-46C9-A776-7AE30B90FAAF}" srcOrd="1" destOrd="2" presId="urn:microsoft.com/office/officeart/2005/8/layout/vList4"/>
    <dgm:cxn modelId="{ABBA3810-9C37-4F53-9CA5-D0BCFC48629A}" type="presOf" srcId="{D31B5F89-94D7-47AE-91E1-0A80090CA38F}" destId="{860DF685-8407-46EF-9C3C-6DF34A179B16}" srcOrd="0" destOrd="0" presId="urn:microsoft.com/office/officeart/2005/8/layout/vList4"/>
    <dgm:cxn modelId="{12AFB014-A944-413F-B1CD-E9517B798638}" srcId="{92ADD071-39BF-483A-B9D9-FD8584956114}" destId="{6B08F2E4-C48B-4B8C-ADF3-571C14593D83}" srcOrd="0" destOrd="0" parTransId="{B12600D6-1F60-4F96-B079-93D180F9D7ED}" sibTransId="{33F157DD-5E6A-4083-9B1A-C8B4B266E86B}"/>
    <dgm:cxn modelId="{1D8A9615-74FD-47D1-8E87-A2D3DDA0B842}" type="presOf" srcId="{882BB422-BD65-492F-B590-FBC31B5056E4}" destId="{FCEA45A7-3540-4159-BEF3-9DB7489579CD}" srcOrd="0" destOrd="2" presId="urn:microsoft.com/office/officeart/2005/8/layout/vList4"/>
    <dgm:cxn modelId="{8BC7F11B-4D1F-4205-B629-FC3156A79416}" type="presOf" srcId="{3B8EDABE-887F-4F9B-A3F8-54DDFDE09003}" destId="{5F4D50EC-7BF9-461D-87AA-0143641FD6FB}" srcOrd="0" destOrd="2" presId="urn:microsoft.com/office/officeart/2005/8/layout/vList4"/>
    <dgm:cxn modelId="{619AAB21-34CE-442C-A0B3-582B05CD6134}" srcId="{1D238752-18EB-4189-ADB7-978655048385}" destId="{3ABDC856-9BA8-4E3C-ACB8-71E19B04735D}" srcOrd="0" destOrd="0" parTransId="{FC76ECC1-1F33-4BF4-8AFD-F1D15570308E}" sibTransId="{96C12C7F-15AC-42F7-A481-67898079599F}"/>
    <dgm:cxn modelId="{E6CAE92F-7629-433D-B4A6-C550E3329FD0}" type="presOf" srcId="{915C9A0A-00D3-4029-BEE5-DE6BD98C5F4E}" destId="{5F4D50EC-7BF9-461D-87AA-0143641FD6FB}" srcOrd="0" destOrd="3" presId="urn:microsoft.com/office/officeart/2005/8/layout/vList4"/>
    <dgm:cxn modelId="{D4630735-203F-4094-934B-EDD560EE6893}" type="presOf" srcId="{C68F07DF-B225-49FF-914D-15420AD2E527}" destId="{753A7015-9B28-4C34-96E1-024F7A10CFDE}" srcOrd="0" destOrd="1" presId="urn:microsoft.com/office/officeart/2005/8/layout/vList4"/>
    <dgm:cxn modelId="{91E76738-58B5-41C4-AE1B-7986EE5BBAA8}" type="presOf" srcId="{79B02D8C-91C4-42DC-B769-3C9EC254C550}" destId="{FCEA45A7-3540-4159-BEF3-9DB7489579CD}" srcOrd="0" destOrd="0" presId="urn:microsoft.com/office/officeart/2005/8/layout/vList4"/>
    <dgm:cxn modelId="{985CD63A-2E80-4820-9B6E-B44860F72771}" type="presOf" srcId="{1A6B3358-E0AD-42DE-8F85-30FA214A3391}" destId="{93D64CDE-D48D-46F2-A4A6-FBB7A0911C0C}" srcOrd="1" destOrd="2" presId="urn:microsoft.com/office/officeart/2005/8/layout/vList4"/>
    <dgm:cxn modelId="{195DD73A-0A7A-4FA7-82BE-8F6CDF8E4856}" type="presOf" srcId="{32EE02A5-99C5-4582-BD57-7602D3C8110B}" destId="{9BCBC00D-2E37-4ACF-8423-F738DA9D40AD}" srcOrd="0" destOrd="2" presId="urn:microsoft.com/office/officeart/2005/8/layout/vList4"/>
    <dgm:cxn modelId="{2C8D023E-3CAF-4F59-985F-2891A31DB91B}" type="presOf" srcId="{92ADD071-39BF-483A-B9D9-FD8584956114}" destId="{D40CFF9D-24C6-43F3-A739-E80AD1954999}" srcOrd="1" destOrd="0" presId="urn:microsoft.com/office/officeart/2005/8/layout/vList4"/>
    <dgm:cxn modelId="{78110B3F-268D-44B5-828B-804125D64BE6}" srcId="{79B02D8C-91C4-42DC-B769-3C9EC254C550}" destId="{882BB422-BD65-492F-B590-FBC31B5056E4}" srcOrd="1" destOrd="0" parTransId="{AEAE6D40-2B0A-4DB1-8A48-4AB4FBE3B05F}" sibTransId="{6B6B7E32-042E-44D4-B6A1-08DDF46B3DCC}"/>
    <dgm:cxn modelId="{AD616045-AA5A-45F4-BD12-74C98F951CDF}" srcId="{D31B5F89-94D7-47AE-91E1-0A80090CA38F}" destId="{A2215F93-1591-4849-BBB7-22272768C159}" srcOrd="1" destOrd="0" parTransId="{96993802-90EF-4900-8A11-4C0F1EA9DDDC}" sibTransId="{5B2CDDA9-B0DD-4194-B689-FF7434551AB9}"/>
    <dgm:cxn modelId="{657C9247-B884-4FAC-A1D9-A0F2B049B96F}" type="presOf" srcId="{1D238752-18EB-4189-ADB7-978655048385}" destId="{DD5C1401-A543-48E5-9AE1-6C190AD38ECD}" srcOrd="1" destOrd="0" presId="urn:microsoft.com/office/officeart/2005/8/layout/vList4"/>
    <dgm:cxn modelId="{8E39B355-B32E-4394-B921-3CB8877A5E93}" type="presOf" srcId="{3ABDC856-9BA8-4E3C-ACB8-71E19B04735D}" destId="{5F4D50EC-7BF9-461D-87AA-0143641FD6FB}" srcOrd="0" destOrd="1" presId="urn:microsoft.com/office/officeart/2005/8/layout/vList4"/>
    <dgm:cxn modelId="{68577858-2D96-4B20-9846-B5E3DDFB007D}" type="presOf" srcId="{6B08F2E4-C48B-4B8C-ADF3-571C14593D83}" destId="{9BCBC00D-2E37-4ACF-8423-F738DA9D40AD}" srcOrd="0" destOrd="1" presId="urn:microsoft.com/office/officeart/2005/8/layout/vList4"/>
    <dgm:cxn modelId="{BB78C558-D360-425E-8DCC-6976AD043AD2}" type="presOf" srcId="{A2215F93-1591-4849-BBB7-22272768C159}" destId="{753A7015-9B28-4C34-96E1-024F7A10CFDE}" srcOrd="0" destOrd="0" presId="urn:microsoft.com/office/officeart/2005/8/layout/vList4"/>
    <dgm:cxn modelId="{96C60C5D-6A43-4C66-BDD7-38063153239F}" srcId="{A2215F93-1591-4849-BBB7-22272768C159}" destId="{C68F07DF-B225-49FF-914D-15420AD2E527}" srcOrd="0" destOrd="0" parTransId="{632B00E7-9812-486D-B818-DA5EFEF404CE}" sibTransId="{3E1DE15D-8AD5-4960-8F3E-3C4C6190ABC3}"/>
    <dgm:cxn modelId="{9C0E495E-BD70-4AFE-8954-640A0D275F74}" type="presOf" srcId="{1D238752-18EB-4189-ADB7-978655048385}" destId="{5F4D50EC-7BF9-461D-87AA-0143641FD6FB}" srcOrd="0" destOrd="0" presId="urn:microsoft.com/office/officeart/2005/8/layout/vList4"/>
    <dgm:cxn modelId="{C5CC8A65-089B-4FD9-B458-3FD325EA9BD1}" type="presOf" srcId="{915C9A0A-00D3-4029-BEE5-DE6BD98C5F4E}" destId="{DD5C1401-A543-48E5-9AE1-6C190AD38ECD}" srcOrd="1" destOrd="3" presId="urn:microsoft.com/office/officeart/2005/8/layout/vList4"/>
    <dgm:cxn modelId="{2E887278-4283-4387-A826-F91F7EAFF785}" type="presOf" srcId="{262C7356-901F-4048-A4EB-529A8D7EB5B2}" destId="{93D64CDE-D48D-46F2-A4A6-FBB7A0911C0C}" srcOrd="1" destOrd="3" presId="urn:microsoft.com/office/officeart/2005/8/layout/vList4"/>
    <dgm:cxn modelId="{D0CCA979-B864-4404-9A43-B21580E1581E}" srcId="{79B02D8C-91C4-42DC-B769-3C9EC254C550}" destId="{5F4DE95D-C60F-4D03-9238-F2000AFA497C}" srcOrd="0" destOrd="0" parTransId="{7F08EC7C-EF2C-42FC-BB58-BAAA0F778DCE}" sibTransId="{489CD11D-76D4-421F-9BE4-B516F9842276}"/>
    <dgm:cxn modelId="{283F937A-BDC7-4940-8C03-DB6512077F5F}" type="presOf" srcId="{262C7356-901F-4048-A4EB-529A8D7EB5B2}" destId="{753A7015-9B28-4C34-96E1-024F7A10CFDE}" srcOrd="0" destOrd="3" presId="urn:microsoft.com/office/officeart/2005/8/layout/vList4"/>
    <dgm:cxn modelId="{10A1147B-E26A-4337-BC05-4AB9449ECCF8}" type="presOf" srcId="{6B08F2E4-C48B-4B8C-ADF3-571C14593D83}" destId="{D40CFF9D-24C6-43F3-A739-E80AD1954999}" srcOrd="1" destOrd="1" presId="urn:microsoft.com/office/officeart/2005/8/layout/vList4"/>
    <dgm:cxn modelId="{77483890-9D7B-45BB-878D-EC753854B663}" srcId="{A2215F93-1591-4849-BBB7-22272768C159}" destId="{1A6B3358-E0AD-42DE-8F85-30FA214A3391}" srcOrd="1" destOrd="0" parTransId="{5D59CD57-CB69-49A0-9955-38D9732CC058}" sibTransId="{7E503817-680D-42F0-AEC3-3EB8285DE792}"/>
    <dgm:cxn modelId="{79C74192-12CC-4894-A58F-7ACB7EA38B07}" type="presOf" srcId="{79B02D8C-91C4-42DC-B769-3C9EC254C550}" destId="{9E7A0B99-A1FF-46C9-A776-7AE30B90FAAF}" srcOrd="1" destOrd="0" presId="urn:microsoft.com/office/officeart/2005/8/layout/vList4"/>
    <dgm:cxn modelId="{865F6492-1148-421E-A19D-F95B44B9B0F3}" type="presOf" srcId="{3ABDC856-9BA8-4E3C-ACB8-71E19B04735D}" destId="{DD5C1401-A543-48E5-9AE1-6C190AD38ECD}" srcOrd="1" destOrd="1" presId="urn:microsoft.com/office/officeart/2005/8/layout/vList4"/>
    <dgm:cxn modelId="{9D93AE9B-6977-4467-A370-A8BDEDF32C68}" srcId="{D31B5F89-94D7-47AE-91E1-0A80090CA38F}" destId="{79B02D8C-91C4-42DC-B769-3C9EC254C550}" srcOrd="2" destOrd="0" parTransId="{C00A4C0E-1BF1-4DDC-A4F3-D2B942C0FDE4}" sibTransId="{3154FFAB-CD63-4C57-AC0D-E026F5B7CCC5}"/>
    <dgm:cxn modelId="{262C1BA1-8D76-40A2-B6DA-F3C37251AD53}" srcId="{92ADD071-39BF-483A-B9D9-FD8584956114}" destId="{32EE02A5-99C5-4582-BD57-7602D3C8110B}" srcOrd="1" destOrd="0" parTransId="{1990884C-F3FE-4F69-A613-DECA912ED6C3}" sibTransId="{6D99BCED-4266-4B9F-8C53-FD1AB39FF8BA}"/>
    <dgm:cxn modelId="{068368A8-AD5A-4101-84E8-49203BE5BE4A}" type="presOf" srcId="{32EE02A5-99C5-4582-BD57-7602D3C8110B}" destId="{D40CFF9D-24C6-43F3-A739-E80AD1954999}" srcOrd="1" destOrd="2" presId="urn:microsoft.com/office/officeart/2005/8/layout/vList4"/>
    <dgm:cxn modelId="{E93341C0-DA0F-4FDC-8F9F-0DBBD8F3F731}" type="presOf" srcId="{1A6B3358-E0AD-42DE-8F85-30FA214A3391}" destId="{753A7015-9B28-4C34-96E1-024F7A10CFDE}" srcOrd="0" destOrd="2" presId="urn:microsoft.com/office/officeart/2005/8/layout/vList4"/>
    <dgm:cxn modelId="{815E40CE-60B4-4AAD-AA2F-241D9CE82076}" srcId="{A2215F93-1591-4849-BBB7-22272768C159}" destId="{262C7356-901F-4048-A4EB-529A8D7EB5B2}" srcOrd="2" destOrd="0" parTransId="{A1AE37EF-C444-4D61-AF34-2FF10DFECBAB}" sibTransId="{812EE8C3-61C3-44F7-BF8C-AFB499F8D87F}"/>
    <dgm:cxn modelId="{4E557ED2-0351-4FBD-9276-B55ACA21BF22}" type="presOf" srcId="{A2215F93-1591-4849-BBB7-22272768C159}" destId="{93D64CDE-D48D-46F2-A4A6-FBB7A0911C0C}" srcOrd="1" destOrd="0" presId="urn:microsoft.com/office/officeart/2005/8/layout/vList4"/>
    <dgm:cxn modelId="{928593D4-3148-481D-BD3C-5F12C980A1C3}" type="presOf" srcId="{C68F07DF-B225-49FF-914D-15420AD2E527}" destId="{93D64CDE-D48D-46F2-A4A6-FBB7A0911C0C}" srcOrd="1" destOrd="1" presId="urn:microsoft.com/office/officeart/2005/8/layout/vList4"/>
    <dgm:cxn modelId="{90C88EDC-FA9A-4F16-85B5-303F0C90B0A9}" srcId="{1D238752-18EB-4189-ADB7-978655048385}" destId="{915C9A0A-00D3-4029-BEE5-DE6BD98C5F4E}" srcOrd="2" destOrd="0" parTransId="{905CBB0C-C4F9-4392-A744-0CB3418D0154}" sibTransId="{4DD00090-3C4B-4503-A0DA-730F36A97E04}"/>
    <dgm:cxn modelId="{E6213BDD-B6E2-485C-9F0F-3756B34324EC}" type="presOf" srcId="{3B8EDABE-887F-4F9B-A3F8-54DDFDE09003}" destId="{DD5C1401-A543-48E5-9AE1-6C190AD38ECD}" srcOrd="1" destOrd="2" presId="urn:microsoft.com/office/officeart/2005/8/layout/vList4"/>
    <dgm:cxn modelId="{3169C2E0-A007-4CAB-999B-BABA2AF80D2E}" type="presOf" srcId="{92ADD071-39BF-483A-B9D9-FD8584956114}" destId="{9BCBC00D-2E37-4ACF-8423-F738DA9D40AD}" srcOrd="0" destOrd="0" presId="urn:microsoft.com/office/officeart/2005/8/layout/vList4"/>
    <dgm:cxn modelId="{63382AED-C73D-4902-B78D-F8602529F5F7}" type="presOf" srcId="{5F4DE95D-C60F-4D03-9238-F2000AFA497C}" destId="{FCEA45A7-3540-4159-BEF3-9DB7489579CD}" srcOrd="0" destOrd="1" presId="urn:microsoft.com/office/officeart/2005/8/layout/vList4"/>
    <dgm:cxn modelId="{1429F7EE-9751-4AEC-9013-BF8EFD3D2011}" srcId="{1D238752-18EB-4189-ADB7-978655048385}" destId="{3B8EDABE-887F-4F9B-A3F8-54DDFDE09003}" srcOrd="1" destOrd="0" parTransId="{2C7A5CAB-A226-448A-89C7-8D612015E432}" sibTransId="{31989BDC-650E-4203-8B73-05B26BCA638B}"/>
    <dgm:cxn modelId="{1D7314F8-14F0-45B0-A211-A9DF7B779B7F}" srcId="{D31B5F89-94D7-47AE-91E1-0A80090CA38F}" destId="{92ADD071-39BF-483A-B9D9-FD8584956114}" srcOrd="0" destOrd="0" parTransId="{C9A719F8-74C9-490A-A5D1-73924679D3A7}" sibTransId="{394DDDC6-381D-4205-B9F4-071C06AE5B76}"/>
    <dgm:cxn modelId="{BC6E328E-F122-47DA-AE41-44D1A0B33C97}" type="presParOf" srcId="{860DF685-8407-46EF-9C3C-6DF34A179B16}" destId="{DE42C302-349D-4DA5-BF53-9CF53B54BD9E}" srcOrd="0" destOrd="0" presId="urn:microsoft.com/office/officeart/2005/8/layout/vList4"/>
    <dgm:cxn modelId="{730E0907-511E-404E-8686-12882D10774F}" type="presParOf" srcId="{DE42C302-349D-4DA5-BF53-9CF53B54BD9E}" destId="{9BCBC00D-2E37-4ACF-8423-F738DA9D40AD}" srcOrd="0" destOrd="0" presId="urn:microsoft.com/office/officeart/2005/8/layout/vList4"/>
    <dgm:cxn modelId="{24761AB7-DAFD-487F-B319-98FDB07A6CF3}" type="presParOf" srcId="{DE42C302-349D-4DA5-BF53-9CF53B54BD9E}" destId="{D1A3EEDA-8087-4647-9D3A-0EDC10EAE9AC}" srcOrd="1" destOrd="0" presId="urn:microsoft.com/office/officeart/2005/8/layout/vList4"/>
    <dgm:cxn modelId="{58014F17-E1C3-45D1-AFFF-9B06E8F5A0C1}" type="presParOf" srcId="{DE42C302-349D-4DA5-BF53-9CF53B54BD9E}" destId="{D40CFF9D-24C6-43F3-A739-E80AD1954999}" srcOrd="2" destOrd="0" presId="urn:microsoft.com/office/officeart/2005/8/layout/vList4"/>
    <dgm:cxn modelId="{85BC4D03-0822-43E2-BDF5-6A684A8D291F}" type="presParOf" srcId="{860DF685-8407-46EF-9C3C-6DF34A179B16}" destId="{4652CCA4-BCB2-4C2E-A750-E3B9037B10DB}" srcOrd="1" destOrd="0" presId="urn:microsoft.com/office/officeart/2005/8/layout/vList4"/>
    <dgm:cxn modelId="{6BF033BC-B5A0-425B-9155-9406C71A97BD}" type="presParOf" srcId="{860DF685-8407-46EF-9C3C-6DF34A179B16}" destId="{FCD646FF-3361-4934-888B-25AF0061CE7F}" srcOrd="2" destOrd="0" presId="urn:microsoft.com/office/officeart/2005/8/layout/vList4"/>
    <dgm:cxn modelId="{8BB7CCE8-C4A4-407E-B8AD-AF7331E4B233}" type="presParOf" srcId="{FCD646FF-3361-4934-888B-25AF0061CE7F}" destId="{753A7015-9B28-4C34-96E1-024F7A10CFDE}" srcOrd="0" destOrd="0" presId="urn:microsoft.com/office/officeart/2005/8/layout/vList4"/>
    <dgm:cxn modelId="{7E366CBA-517E-4168-AD11-B1588C5FA43C}" type="presParOf" srcId="{FCD646FF-3361-4934-888B-25AF0061CE7F}" destId="{DA8CC7DE-DF4C-49BF-8ADB-C1FE6C7C948F}" srcOrd="1" destOrd="0" presId="urn:microsoft.com/office/officeart/2005/8/layout/vList4"/>
    <dgm:cxn modelId="{9CB7C854-9D66-4443-95E8-4CC34E58FF91}" type="presParOf" srcId="{FCD646FF-3361-4934-888B-25AF0061CE7F}" destId="{93D64CDE-D48D-46F2-A4A6-FBB7A0911C0C}" srcOrd="2" destOrd="0" presId="urn:microsoft.com/office/officeart/2005/8/layout/vList4"/>
    <dgm:cxn modelId="{865FD568-C644-422E-B00A-263F99751819}" type="presParOf" srcId="{860DF685-8407-46EF-9C3C-6DF34A179B16}" destId="{95076E1B-7F86-43DB-B7F0-B8D8331E9922}" srcOrd="3" destOrd="0" presId="urn:microsoft.com/office/officeart/2005/8/layout/vList4"/>
    <dgm:cxn modelId="{AE2A98D7-568A-4631-B6AF-A5B365565997}" type="presParOf" srcId="{860DF685-8407-46EF-9C3C-6DF34A179B16}" destId="{07C95856-572D-4305-AD16-2A8A6D03864F}" srcOrd="4" destOrd="0" presId="urn:microsoft.com/office/officeart/2005/8/layout/vList4"/>
    <dgm:cxn modelId="{DD05480E-4C9C-47DA-B0C2-0EDB9E08DFF4}" type="presParOf" srcId="{07C95856-572D-4305-AD16-2A8A6D03864F}" destId="{FCEA45A7-3540-4159-BEF3-9DB7489579CD}" srcOrd="0" destOrd="0" presId="urn:microsoft.com/office/officeart/2005/8/layout/vList4"/>
    <dgm:cxn modelId="{8B109A50-C864-40CE-8B0C-04255C90D5C6}" type="presParOf" srcId="{07C95856-572D-4305-AD16-2A8A6D03864F}" destId="{B62395F9-F823-4F2C-84C7-4A28E2548D46}" srcOrd="1" destOrd="0" presId="urn:microsoft.com/office/officeart/2005/8/layout/vList4"/>
    <dgm:cxn modelId="{75727E9B-5B9A-40C7-8236-11E04C5CABA7}" type="presParOf" srcId="{07C95856-572D-4305-AD16-2A8A6D03864F}" destId="{9E7A0B99-A1FF-46C9-A776-7AE30B90FAAF}" srcOrd="2" destOrd="0" presId="urn:microsoft.com/office/officeart/2005/8/layout/vList4"/>
    <dgm:cxn modelId="{D21E92EA-118A-4981-BAD3-CAB02A7766E3}" type="presParOf" srcId="{860DF685-8407-46EF-9C3C-6DF34A179B16}" destId="{E6072A04-0C07-4374-836E-7D171E1EDD91}" srcOrd="5" destOrd="0" presId="urn:microsoft.com/office/officeart/2005/8/layout/vList4"/>
    <dgm:cxn modelId="{C445A6E7-3A2C-4D4F-96E8-15FBA3A37931}" type="presParOf" srcId="{860DF685-8407-46EF-9C3C-6DF34A179B16}" destId="{959D2958-6DC7-4029-AC46-6177E6C065F8}" srcOrd="6" destOrd="0" presId="urn:microsoft.com/office/officeart/2005/8/layout/vList4"/>
    <dgm:cxn modelId="{F1B1A879-BBD6-4747-B3AE-92C4D5E74C99}" type="presParOf" srcId="{959D2958-6DC7-4029-AC46-6177E6C065F8}" destId="{5F4D50EC-7BF9-461D-87AA-0143641FD6FB}" srcOrd="0" destOrd="0" presId="urn:microsoft.com/office/officeart/2005/8/layout/vList4"/>
    <dgm:cxn modelId="{9C81E520-0324-4B2A-BFD3-3B07C1C606E3}" type="presParOf" srcId="{959D2958-6DC7-4029-AC46-6177E6C065F8}" destId="{3CD328E6-AA32-414C-8C6A-42C5AE350C15}" srcOrd="1" destOrd="0" presId="urn:microsoft.com/office/officeart/2005/8/layout/vList4"/>
    <dgm:cxn modelId="{721FA96A-EEB0-4C7B-BFB9-10E2A6C4C3C2}" type="presParOf" srcId="{959D2958-6DC7-4029-AC46-6177E6C065F8}" destId="{DD5C1401-A543-48E5-9AE1-6C190AD38EC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BC00D-2E37-4ACF-8423-F738DA9D40AD}">
      <dsp:nvSpPr>
        <dsp:cNvPr id="0" name=""/>
        <dsp:cNvSpPr/>
      </dsp:nvSpPr>
      <dsp:spPr>
        <a:xfrm>
          <a:off x="0" y="0"/>
          <a:ext cx="8128000" cy="1259416"/>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Radiotherapy</a:t>
          </a:r>
        </a:p>
        <a:p>
          <a:pPr marL="171450" lvl="1" indent="-171450" algn="l" defTabSz="711200">
            <a:lnSpc>
              <a:spcPct val="90000"/>
            </a:lnSpc>
            <a:spcBef>
              <a:spcPct val="0"/>
            </a:spcBef>
            <a:spcAft>
              <a:spcPct val="15000"/>
            </a:spcAft>
            <a:buChar char="•"/>
          </a:pPr>
          <a:r>
            <a:rPr lang="en-US" sz="1600" b="1" kern="1200" dirty="0"/>
            <a:t>Release of neo-antigens</a:t>
          </a:r>
        </a:p>
        <a:p>
          <a:pPr marL="171450" lvl="1" indent="-171450" algn="l" defTabSz="711200">
            <a:lnSpc>
              <a:spcPct val="90000"/>
            </a:lnSpc>
            <a:spcBef>
              <a:spcPct val="0"/>
            </a:spcBef>
            <a:spcAft>
              <a:spcPct val="15000"/>
            </a:spcAft>
            <a:buChar char="•"/>
          </a:pPr>
          <a:r>
            <a:rPr lang="en-US" sz="1600" b="1" kern="1200" dirty="0"/>
            <a:t>“Abscopal effect”</a:t>
          </a:r>
        </a:p>
      </dsp:txBody>
      <dsp:txXfrm>
        <a:off x="1751541" y="0"/>
        <a:ext cx="6376458" cy="1259416"/>
      </dsp:txXfrm>
    </dsp:sp>
    <dsp:sp modelId="{D1A3EEDA-8087-4647-9D3A-0EDC10EAE9AC}">
      <dsp:nvSpPr>
        <dsp:cNvPr id="0" name=""/>
        <dsp:cNvSpPr/>
      </dsp:nvSpPr>
      <dsp:spPr>
        <a:xfrm>
          <a:off x="125941" y="125941"/>
          <a:ext cx="1625600" cy="100753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A7015-9B28-4C34-96E1-024F7A10CFDE}">
      <dsp:nvSpPr>
        <dsp:cNvPr id="0" name=""/>
        <dsp:cNvSpPr/>
      </dsp:nvSpPr>
      <dsp:spPr>
        <a:xfrm>
          <a:off x="0" y="1385358"/>
          <a:ext cx="8128000" cy="1259416"/>
        </a:xfrm>
        <a:prstGeom prst="roundRect">
          <a:avLst>
            <a:gd name="adj" fmla="val 10000"/>
          </a:avLst>
        </a:prstGeom>
        <a:solidFill>
          <a:srgbClr val="A9CC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Chemotherapy</a:t>
          </a:r>
        </a:p>
        <a:p>
          <a:pPr marL="171450" lvl="1" indent="-171450" algn="l" defTabSz="711200">
            <a:lnSpc>
              <a:spcPct val="90000"/>
            </a:lnSpc>
            <a:spcBef>
              <a:spcPct val="0"/>
            </a:spcBef>
            <a:spcAft>
              <a:spcPct val="15000"/>
            </a:spcAft>
            <a:buChar char="•"/>
          </a:pPr>
          <a:r>
            <a:rPr lang="en-US" sz="1600" b="1" kern="1200" dirty="0">
              <a:solidFill>
                <a:schemeClr val="tx1"/>
              </a:solidFill>
            </a:rPr>
            <a:t>Induces immunogenic cell death</a:t>
          </a:r>
        </a:p>
        <a:p>
          <a:pPr marL="171450" lvl="1" indent="-171450" algn="l" defTabSz="711200">
            <a:lnSpc>
              <a:spcPct val="90000"/>
            </a:lnSpc>
            <a:spcBef>
              <a:spcPct val="0"/>
            </a:spcBef>
            <a:spcAft>
              <a:spcPct val="15000"/>
            </a:spcAft>
            <a:buChar char="•"/>
          </a:pPr>
          <a:r>
            <a:rPr lang="en-US" sz="1600" b="1" kern="1200" dirty="0">
              <a:solidFill>
                <a:schemeClr val="tx1"/>
              </a:solidFill>
            </a:rPr>
            <a:t>Release of neo-antigens</a:t>
          </a:r>
        </a:p>
        <a:p>
          <a:pPr marL="171450" lvl="1" indent="-171450" algn="l" defTabSz="711200">
            <a:lnSpc>
              <a:spcPct val="90000"/>
            </a:lnSpc>
            <a:spcBef>
              <a:spcPct val="0"/>
            </a:spcBef>
            <a:spcAft>
              <a:spcPct val="15000"/>
            </a:spcAft>
            <a:buChar char="•"/>
          </a:pPr>
          <a:endParaRPr lang="en-US" sz="1600" kern="1200" dirty="0"/>
        </a:p>
      </dsp:txBody>
      <dsp:txXfrm>
        <a:off x="1751541" y="1385358"/>
        <a:ext cx="6376458" cy="1259416"/>
      </dsp:txXfrm>
    </dsp:sp>
    <dsp:sp modelId="{DA8CC7DE-DF4C-49BF-8ADB-C1FE6C7C948F}">
      <dsp:nvSpPr>
        <dsp:cNvPr id="0" name=""/>
        <dsp:cNvSpPr/>
      </dsp:nvSpPr>
      <dsp:spPr>
        <a:xfrm>
          <a:off x="125941" y="1511300"/>
          <a:ext cx="1625600" cy="100753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A45A7-3540-4159-BEF3-9DB7489579CD}">
      <dsp:nvSpPr>
        <dsp:cNvPr id="0" name=""/>
        <dsp:cNvSpPr/>
      </dsp:nvSpPr>
      <dsp:spPr>
        <a:xfrm>
          <a:off x="0" y="2770716"/>
          <a:ext cx="8128000" cy="1259416"/>
        </a:xfrm>
        <a:prstGeom prst="roundRect">
          <a:avLst>
            <a:gd name="adj" fmla="val 10000"/>
          </a:avLst>
        </a:prstGeom>
        <a:solidFill>
          <a:srgbClr val="FDFB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Anti-VEGF</a:t>
          </a:r>
        </a:p>
        <a:p>
          <a:pPr marL="171450" lvl="1" indent="-171450" algn="l" defTabSz="711200">
            <a:lnSpc>
              <a:spcPct val="90000"/>
            </a:lnSpc>
            <a:spcBef>
              <a:spcPct val="0"/>
            </a:spcBef>
            <a:spcAft>
              <a:spcPct val="15000"/>
            </a:spcAft>
            <a:buChar char="•"/>
          </a:pPr>
          <a:r>
            <a:rPr lang="en-US" sz="1600" b="1" kern="1200" dirty="0">
              <a:solidFill>
                <a:schemeClr val="tx1"/>
              </a:solidFill>
            </a:rPr>
            <a:t>Antigen presentation</a:t>
          </a:r>
        </a:p>
        <a:p>
          <a:pPr marL="171450" lvl="1" indent="-171450" algn="l" defTabSz="711200">
            <a:lnSpc>
              <a:spcPct val="90000"/>
            </a:lnSpc>
            <a:spcBef>
              <a:spcPct val="0"/>
            </a:spcBef>
            <a:spcAft>
              <a:spcPct val="15000"/>
            </a:spcAft>
            <a:buChar char="•"/>
          </a:pPr>
          <a:r>
            <a:rPr lang="en-US" sz="1600" b="1" kern="1200" dirty="0">
              <a:solidFill>
                <a:schemeClr val="tx1"/>
              </a:solidFill>
            </a:rPr>
            <a:t>T cell infiltration and trafficking</a:t>
          </a:r>
        </a:p>
      </dsp:txBody>
      <dsp:txXfrm>
        <a:off x="1751541" y="2770716"/>
        <a:ext cx="6376458" cy="1259416"/>
      </dsp:txXfrm>
    </dsp:sp>
    <dsp:sp modelId="{B62395F9-F823-4F2C-84C7-4A28E2548D46}">
      <dsp:nvSpPr>
        <dsp:cNvPr id="0" name=""/>
        <dsp:cNvSpPr/>
      </dsp:nvSpPr>
      <dsp:spPr>
        <a:xfrm>
          <a:off x="125941" y="2896658"/>
          <a:ext cx="1625600" cy="100753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4D50EC-7BF9-461D-87AA-0143641FD6FB}">
      <dsp:nvSpPr>
        <dsp:cNvPr id="0" name=""/>
        <dsp:cNvSpPr/>
      </dsp:nvSpPr>
      <dsp:spPr>
        <a:xfrm>
          <a:off x="0" y="4156075"/>
          <a:ext cx="8128000" cy="1259416"/>
        </a:xfrm>
        <a:prstGeom prst="roundRect">
          <a:avLst>
            <a:gd name="adj" fmla="val 10000"/>
          </a:avLst>
        </a:prstGeom>
        <a:solidFill>
          <a:srgbClr val="E5EBF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chemeClr val="tx1"/>
              </a:solidFill>
            </a:rPr>
            <a:t>PARP Inhibitors</a:t>
          </a:r>
        </a:p>
        <a:p>
          <a:pPr marL="171450" lvl="1" indent="-171450" algn="l" defTabSz="711200">
            <a:lnSpc>
              <a:spcPct val="90000"/>
            </a:lnSpc>
            <a:spcBef>
              <a:spcPct val="0"/>
            </a:spcBef>
            <a:spcAft>
              <a:spcPct val="15000"/>
            </a:spcAft>
            <a:buChar char="•"/>
          </a:pPr>
          <a:r>
            <a:rPr lang="en-US" sz="1600" b="1" kern="1200" dirty="0">
              <a:solidFill>
                <a:schemeClr val="tx1"/>
              </a:solidFill>
            </a:rPr>
            <a:t>Neoantigens repertoire expansion</a:t>
          </a:r>
        </a:p>
        <a:p>
          <a:pPr marL="171450" lvl="1" indent="-171450" algn="l" defTabSz="711200">
            <a:lnSpc>
              <a:spcPct val="90000"/>
            </a:lnSpc>
            <a:spcBef>
              <a:spcPct val="0"/>
            </a:spcBef>
            <a:spcAft>
              <a:spcPct val="15000"/>
            </a:spcAft>
            <a:buChar char="•"/>
          </a:pPr>
          <a:r>
            <a:rPr lang="en-US" sz="1600" b="1" kern="1200" dirty="0">
              <a:solidFill>
                <a:schemeClr val="tx1"/>
              </a:solidFill>
            </a:rPr>
            <a:t>Upregulation of co-stimulatory cell surface receptors</a:t>
          </a:r>
        </a:p>
        <a:p>
          <a:pPr marL="171450" lvl="1" indent="-171450" algn="l" defTabSz="711200">
            <a:lnSpc>
              <a:spcPct val="90000"/>
            </a:lnSpc>
            <a:spcBef>
              <a:spcPct val="0"/>
            </a:spcBef>
            <a:spcAft>
              <a:spcPct val="15000"/>
            </a:spcAft>
            <a:buChar char="•"/>
          </a:pPr>
          <a:r>
            <a:rPr lang="en-US" sz="1600" b="1" kern="1200" dirty="0">
              <a:solidFill>
                <a:schemeClr val="tx1"/>
              </a:solidFill>
            </a:rPr>
            <a:t>T cell infiltration and MCH II expression</a:t>
          </a:r>
        </a:p>
      </dsp:txBody>
      <dsp:txXfrm>
        <a:off x="1751541" y="4156075"/>
        <a:ext cx="6376458" cy="1259416"/>
      </dsp:txXfrm>
    </dsp:sp>
    <dsp:sp modelId="{3CD328E6-AA32-414C-8C6A-42C5AE350C15}">
      <dsp:nvSpPr>
        <dsp:cNvPr id="0" name=""/>
        <dsp:cNvSpPr/>
      </dsp:nvSpPr>
      <dsp:spPr>
        <a:xfrm>
          <a:off x="125941" y="4282016"/>
          <a:ext cx="1625600" cy="1007533"/>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DBA5F-6CF0-ED56-7978-F8CED570067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DDDCF33-E27F-8946-36A9-CDE36A8C023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415DDA8-67D2-5299-5FAD-F1A250161B9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5C6F64B-2EE5-AC88-D513-E8A9429C22B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215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354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3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438C4-277E-0878-18AE-4098D888D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3ED26-78ED-CBAC-C0FF-F0867913B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59125-B0A3-CCC3-EA83-0F2E5E789DC0}"/>
              </a:ext>
            </a:extLst>
          </p:cNvPr>
          <p:cNvSpPr>
            <a:spLocks noGrp="1"/>
          </p:cNvSpPr>
          <p:nvPr>
            <p:ph type="body" idx="1"/>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a:extLst>
              <a:ext uri="{FF2B5EF4-FFF2-40B4-BE49-F238E27FC236}">
                <a16:creationId xmlns:a16="http://schemas.microsoft.com/office/drawing/2014/main" id="{01D5B4A1-6EFA-0B6E-433D-D696FC46225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8D1D37A3-F802-A10D-9B0E-46FF71AC57E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C2AFDD05-6880-8F18-EF8C-27D44B66AE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081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9948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5B959A-C54C-4C17-A8F7-D5CE4BED74E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949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4D2B2-4BD9-48CF-8CBC-528D4FDA534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368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00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27E8B-CE91-4AFE-9297-105173F40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1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7FE93-4BA7-44BA-8A7A-52C260C476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7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76907-3CCC-7340-B687-6F094BC92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3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6114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5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38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195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B959A-C54C-4C17-A8F7-D5CE4BED74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68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916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2304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166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584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0049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83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C442-FD25-23D4-0A24-1BFF0F18716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08CC90B-87DA-09AB-FAFA-84D437D4C2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CF70D81-5942-E784-EE8D-DA0F4B1D73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ED6E6A4-E43A-8556-A276-F3796588CE0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30173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184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163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673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9F13B-F558-49C5-A2D0-3E9CDC2D9A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5854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6F04A-CC7E-B488-5FF2-DFD8559A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44CC9-1735-0F5B-F859-E879FED63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2D8D7-CB6A-E14B-D880-4BA73D19C5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7A47E8-A858-51A5-A1AC-5EFD0F349664}"/>
              </a:ext>
            </a:extLst>
          </p:cNvPr>
          <p:cNvSpPr>
            <a:spLocks noGrp="1"/>
          </p:cNvSpPr>
          <p:nvPr>
            <p:ph type="sldNum" sz="quarter" idx="5"/>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151"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2765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57673-C51A-5A4F-A267-2EF8B0C08C0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609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E034E-D060-9F49-8349-7A1D351B82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8927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3842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725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B612-98CE-92AA-2E18-F693317F74F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F46E65-48FE-A9F0-CCF4-7BABB301AC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1F77CD1-488A-F3C5-6EB0-C6A2CB1E23E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82D6975-B894-98FB-0C3E-867FCA177BE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75766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354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900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9485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0117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0929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1516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824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558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006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E034E-D060-9F49-8349-7A1D351B82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30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6864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3423-57B9-F4C6-E037-E4B83B20D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535A3-C266-44E2-E545-21ED2FF414AB}"/>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5E5A92B5-0EAF-C45C-95E8-D9389138546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6308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4450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780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7669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8646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8768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3318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C331-5291-2FB9-0CA2-0476E882D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6424A-0E25-978D-95FE-BB91714BE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A1FF5-7D3F-F734-B9FC-F68AF563F3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513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B6872-F35E-0F2C-3446-7B9180AF3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93931-42DC-B78A-F2D9-DFD5E72DB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B042F-4067-1E34-EC44-88D06ECB4F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238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445B-93B4-CE6D-F0FB-D305A4F2DA37}"/>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C2B484F-5A36-8D1B-4E76-6464882BC536}"/>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C58E9026-1CA7-427E-AE35-5FC091D24679}"/>
              </a:ext>
            </a:extLst>
          </p:cNvPr>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4299DE9E-A542-8863-05F1-DE2B01F1A45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57241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E64E8-4F27-1910-CED0-4A1B46A08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5E818-98FA-0426-7727-2AB54714F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FD465-0315-E50E-DB68-79CC5108DE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2987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92C1E-A0A9-104B-BC35-3A2C845F6C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2040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6256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03DE9-CC8D-3732-61E6-F378244D6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2F659-9D51-EDA0-9995-C149A90A0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6CA4A-DC1B-3F40-316C-F70F36E2E8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E0A1E0-9634-26A0-D8B0-A658497713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2772551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90558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000142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NCCN GL Dept Review (VS, 03/02/26): The figure on the right needs reference: </a:t>
            </a:r>
            <a:r>
              <a:rPr lang="en-GB" altLang="zh-CN" sz="1200" kern="1200" dirty="0">
                <a:solidFill>
                  <a:prstClr val="black"/>
                </a:solidFill>
                <a:latin typeface="Arial" charset="0"/>
                <a:ea typeface="宋体" panose="02010600030101010101" pitchFamily="2" charset="-122"/>
                <a:cs typeface="ＭＳ Ｐゴシック" charset="0"/>
              </a:rPr>
              <a:t>Levine DA. </a:t>
            </a:r>
            <a:r>
              <a:rPr lang="en-GB" altLang="zh-CN" sz="1200" i="1" kern="1200" dirty="0">
                <a:solidFill>
                  <a:prstClr val="black"/>
                </a:solidFill>
                <a:latin typeface="Arial" charset="0"/>
                <a:ea typeface="宋体" panose="02010600030101010101" pitchFamily="2" charset="-122"/>
                <a:cs typeface="ＭＳ Ｐゴシック" charset="0"/>
              </a:rPr>
              <a:t>Nature</a:t>
            </a:r>
            <a:r>
              <a:rPr lang="en-GB" altLang="zh-CN" sz="1200" kern="1200" dirty="0">
                <a:solidFill>
                  <a:prstClr val="black"/>
                </a:solidFill>
                <a:latin typeface="Arial" charset="0"/>
                <a:ea typeface="宋体" panose="02010600030101010101" pitchFamily="2" charset="-122"/>
                <a:cs typeface="ＭＳ Ｐゴシック" charset="0"/>
              </a:rPr>
              <a:t>. 2013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05080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NCCN CE Review KAS 3.3.26: For Dostarlimab figure, please fix last line of “At risk” values that are not readable.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383138-FC0D-024A-B467-5E8C7533CE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478524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8673-5057-18C7-F387-ED60FED646F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B0837AD-7135-52DD-B89D-9756189FC48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4CA168C-4119-B1EB-16A2-A428C62E91C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12F1E82-14F3-0703-7D2B-55D108D942C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14594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5BB9-C738-D089-EBFF-BBF4A3BBB44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E7BE987-8258-BD2B-8B73-F9A48FFFC80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84EBE9C-3CEF-BF62-8EE6-58B69BB885E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F209C3-50C8-8EF6-73AB-E3BA5B0B071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49217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FF88-2AF6-D6E6-F0E5-BD808C2E5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224965C-050A-BE50-F930-6661657456F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B425239-5A35-F4BB-39EC-687FA554AF0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9F365C5-EBBA-9447-B223-48F4A506C9E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649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Master" Target="../slideMasters/slideMaster10.xml"/><Relationship Id="rId4" Type="http://schemas.openxmlformats.org/officeDocument/2006/relationships/image" Target="../media/image32.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8.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g"/><Relationship Id="rId1" Type="http://schemas.openxmlformats.org/officeDocument/2006/relationships/slideMaster" Target="../slideMasters/slideMaster10.xml"/><Relationship Id="rId4" Type="http://schemas.openxmlformats.org/officeDocument/2006/relationships/image" Target="../media/image30.emf"/></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1.xml"/><Relationship Id="rId4" Type="http://schemas.openxmlformats.org/officeDocument/2006/relationships/image" Target="../media/image30.emf"/></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Master" Target="../slideMasters/slideMaster12.xml"/><Relationship Id="rId4" Type="http://schemas.openxmlformats.org/officeDocument/2006/relationships/image" Target="../media/image46.emf"/></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34093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8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3726512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577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89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352295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19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20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86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891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448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70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966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sz="2400"/>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24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62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sz="24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24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50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481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732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30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309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203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8FECCF3C-D318-1141-AA83-460D74973340}"/>
              </a:ext>
            </a:extLst>
          </p:cNvPr>
          <p:cNvSpPr>
            <a:spLocks noGrp="1" noChangeArrowheads="1"/>
          </p:cNvSpPr>
          <p:nvPr>
            <p:ph type="dt" sz="half" idx="10"/>
          </p:nvPr>
        </p:nvSpPr>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AEE7B8F-0D5A-2D4A-92F8-E4E5F84C0E6F}"/>
              </a:ext>
            </a:extLst>
          </p:cNvPr>
          <p:cNvSpPr>
            <a:spLocks noGrp="1" noChangeArrowheads="1"/>
          </p:cNvSpPr>
          <p:nvPr>
            <p:ph type="ftr" sz="quarter" idx="11"/>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810D5FE-5AC1-B143-8B51-C7B6B3EBEA51}"/>
              </a:ext>
            </a:extLst>
          </p:cNvPr>
          <p:cNvSpPr>
            <a:spLocks noGrp="1" noChangeArrowheads="1"/>
          </p:cNvSpPr>
          <p:nvPr>
            <p:ph type="sldNum" sz="quarter" idx="12"/>
          </p:nvPr>
        </p:nvSpPr>
        <p:spPr/>
        <p:txBody>
          <a:bodyPr/>
          <a:lstStyle>
            <a:lvl1pPr>
              <a:defRPr/>
            </a:lvl1pPr>
          </a:lstStyle>
          <a:p>
            <a:pPr>
              <a:defRPr/>
            </a:pPr>
            <a:fld id="{086A8095-5BC4-174F-ABCF-A87C4F5C6543}" type="slidenum">
              <a:rPr lang="en-US" altLang="en-US"/>
              <a:pPr>
                <a:defRPr/>
              </a:pPr>
              <a:t>‹#›</a:t>
            </a:fld>
            <a:endParaRPr lang="en-US" altLang="en-US" dirty="0"/>
          </a:p>
        </p:txBody>
      </p:sp>
    </p:spTree>
    <p:extLst>
      <p:ext uri="{BB962C8B-B14F-4D97-AF65-F5344CB8AC3E}">
        <p14:creationId xmlns:p14="http://schemas.microsoft.com/office/powerpoint/2010/main" val="4264999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2"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4" y="18288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3FC777D4-2747-8F46-BB25-BFFC4D4BD0BD}"/>
              </a:ext>
            </a:extLst>
          </p:cNvPr>
          <p:cNvSpPr>
            <a:spLocks noGrp="1" noChangeArrowheads="1"/>
          </p:cNvSpPr>
          <p:nvPr>
            <p:ph type="dt" sz="half" idx="10"/>
          </p:nvPr>
        </p:nvSpPr>
        <p:spPr>
          <a:xfrm>
            <a:off x="914400" y="6248965"/>
            <a:ext cx="25400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Rectangle 10">
            <a:extLst>
              <a:ext uri="{FF2B5EF4-FFF2-40B4-BE49-F238E27FC236}">
                <a16:creationId xmlns:a16="http://schemas.microsoft.com/office/drawing/2014/main" id="{F680486D-241C-D34B-B9CE-E31A1C888681}"/>
              </a:ext>
            </a:extLst>
          </p:cNvPr>
          <p:cNvSpPr>
            <a:spLocks noGrp="1" noChangeArrowheads="1"/>
          </p:cNvSpPr>
          <p:nvPr>
            <p:ph type="ftr" sz="quarter" idx="11"/>
          </p:nvPr>
        </p:nvSpPr>
        <p:spPr>
          <a:xfrm>
            <a:off x="4165600" y="6248965"/>
            <a:ext cx="3860800" cy="456777"/>
          </a:xfrm>
          <a:prstGeom prst="rect">
            <a:avLst/>
          </a:prstGeom>
        </p:spPr>
        <p:txBody>
          <a:bodyPr lIns="76224" tIns="38112" rIns="76224" bIns="38112"/>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Rectangle 11">
            <a:extLst>
              <a:ext uri="{FF2B5EF4-FFF2-40B4-BE49-F238E27FC236}">
                <a16:creationId xmlns:a16="http://schemas.microsoft.com/office/drawing/2014/main" id="{8A1FC9DF-5666-2041-BE4A-329E51669450}"/>
              </a:ext>
            </a:extLst>
          </p:cNvPr>
          <p:cNvSpPr>
            <a:spLocks noGrp="1" noChangeArrowheads="1"/>
          </p:cNvSpPr>
          <p:nvPr>
            <p:ph type="sldNum" sz="quarter" idx="12"/>
          </p:nvPr>
        </p:nvSpPr>
        <p:spPr>
          <a:xfrm>
            <a:off x="8737600" y="6248965"/>
            <a:ext cx="2540000" cy="456777"/>
          </a:xfrm>
          <a:prstGeom prst="rect">
            <a:avLst/>
          </a:prstGeom>
        </p:spPr>
        <p:txBody>
          <a:bodyPr vert="horz" wrap="square" lIns="76224" tIns="38112" rIns="76224" bIns="38112" numCol="1" anchor="t" anchorCtr="0" compatLnSpc="1">
            <a:prstTxWarp prst="textNoShape">
              <a:avLst/>
            </a:prstTxWarp>
          </a:bodyPr>
          <a:lstStyle>
            <a:lvl1pPr eaLnBrk="1" hangingPunct="1">
              <a:defRPr/>
            </a:lvl1pPr>
          </a:lstStyle>
          <a:p>
            <a:fld id="{667E2315-AC8B-D248-8E10-C49A955C026E}" type="slidenum">
              <a:rPr lang="en-US" altLang="en-US"/>
              <a:pPr/>
              <a:t>‹#›</a:t>
            </a:fld>
            <a:endParaRPr lang="en-US" altLang="en-US"/>
          </a:p>
        </p:txBody>
      </p:sp>
    </p:spTree>
    <p:extLst>
      <p:ext uri="{BB962C8B-B14F-4D97-AF65-F5344CB8AC3E}">
        <p14:creationId xmlns:p14="http://schemas.microsoft.com/office/powerpoint/2010/main" val="116817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579451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235656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4"/>
          </a:xfrm>
        </p:spPr>
        <p:txBody>
          <a:bodyPr/>
          <a:lstStyle>
            <a:lvl1pPr>
              <a:defRPr sz="3729"/>
            </a:lvl1pPr>
            <a:lvl2pPr>
              <a:defRPr sz="3197"/>
            </a:lvl2pPr>
            <a:lvl3pPr>
              <a:defRPr sz="2664"/>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7"/>
            <a:ext cx="12192000" cy="926471"/>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67499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2136749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7" indent="0">
              <a:buNone/>
              <a:defRPr sz="1399" b="1"/>
            </a:lvl3pPr>
            <a:lvl4pPr marL="1195867" indent="0">
              <a:buNone/>
              <a:defRPr sz="1399" b="1"/>
            </a:lvl4pPr>
            <a:lvl5pPr marL="1600305" indent="0">
              <a:buNone/>
              <a:defRPr sz="1399"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9"/>
            <a:ext cx="12192000" cy="699351"/>
          </a:xfrm>
          <a:prstGeom prst="rect">
            <a:avLst/>
          </a:prstGeom>
        </p:spPr>
        <p:txBody>
          <a:bodyPr anchor="ctr"/>
          <a:lstStyle>
            <a:lvl1pPr algn="ctr">
              <a:defRPr sz="3996" b="1">
                <a:solidFill>
                  <a:srgbClr val="31A5B7"/>
                </a:solidFill>
              </a:defRPr>
            </a:lvl1pPr>
          </a:lstStyle>
          <a:p>
            <a:r>
              <a:rPr lang="en-US" dirty="0"/>
              <a:t>Click to add title</a:t>
            </a:r>
          </a:p>
        </p:txBody>
      </p:sp>
    </p:spTree>
    <p:extLst>
      <p:ext uri="{BB962C8B-B14F-4D97-AF65-F5344CB8AC3E}">
        <p14:creationId xmlns:p14="http://schemas.microsoft.com/office/powerpoint/2010/main" val="2098614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28035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169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dirty="0"/>
              <a:t>Notes comes here</a:t>
            </a:r>
          </a:p>
        </p:txBody>
      </p:sp>
    </p:spTree>
    <p:extLst>
      <p:ext uri="{BB962C8B-B14F-4D97-AF65-F5344CB8AC3E}">
        <p14:creationId xmlns:p14="http://schemas.microsoft.com/office/powerpoint/2010/main" val="1078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3"/>
            <a:ext cx="12192000" cy="533398"/>
          </a:xfrm>
          <a:prstGeom prst="rect">
            <a:avLst/>
          </a:prstGeom>
        </p:spPr>
        <p:txBody>
          <a:bodyPr lIns="274320" tIns="137160" rIns="274320" bIns="137160" anchor="b"/>
          <a:lstStyle>
            <a:lvl1pPr marL="0" indent="0">
              <a:buNone/>
              <a:defRPr sz="1399" b="1" baseline="0">
                <a:solidFill>
                  <a:schemeClr val="tx1"/>
                </a:solidFill>
                <a:latin typeface="+mn-lt"/>
                <a:cs typeface="Helvetica" panose="020B0604020202020204" pitchFamily="34" charset="0"/>
              </a:defRPr>
            </a:lvl1pPr>
            <a:lvl2pPr marL="394922" indent="0">
              <a:buNone/>
              <a:defRPr sz="1399" b="1"/>
            </a:lvl2pPr>
            <a:lvl3pPr marL="800946" indent="0">
              <a:buNone/>
              <a:defRPr sz="1399" b="1"/>
            </a:lvl3pPr>
            <a:lvl4pPr marL="1195867" indent="0">
              <a:buNone/>
              <a:defRPr sz="1399" b="1"/>
            </a:lvl4pPr>
            <a:lvl5pPr marL="1600305" indent="0">
              <a:buNone/>
              <a:defRPr sz="1399" b="1"/>
            </a:lvl5pPr>
          </a:lstStyle>
          <a:p>
            <a:pPr lvl="0"/>
            <a:r>
              <a:rPr lang="en-US" dirty="0"/>
              <a:t>Reference.</a:t>
            </a:r>
          </a:p>
        </p:txBody>
      </p:sp>
    </p:spTree>
    <p:extLst>
      <p:ext uri="{BB962C8B-B14F-4D97-AF65-F5344CB8AC3E}">
        <p14:creationId xmlns:p14="http://schemas.microsoft.com/office/powerpoint/2010/main" val="6668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89464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781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3C9A-99EA-35DD-7197-9FB6E6384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4F3A9-BFB6-C9F1-9118-D22DFFF55E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3BAA24-9C6C-C8FC-6921-5C0C8D25FA7C}"/>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B5676DEA-9BB4-17C6-16F0-163CBE893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7B3BC-21FB-B303-3A26-0EF1B5E2F421}"/>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3812273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43E7-E369-E81F-83C4-544D70E6B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626DB-7726-E15E-A149-C658262BB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86EA2-DC31-5C5D-CB64-90F52293598F}"/>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9F84DE9F-919A-CBAA-4FC0-8C26CDE8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B2DE0-4480-DB45-4877-314CD0E9718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1298707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0E0-0B64-FD27-B437-C0ECE507F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E7F639-90DE-E244-FCFB-5C44C5EFDB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9F3AB-7F65-30DE-3FFA-045C733B5807}"/>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8B0C6DEF-99FB-0EFB-07C8-1889CD282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5CABC-A5FF-ACBC-584B-4698D5564282}"/>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346090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087C-DFD5-A3E8-5769-495294E18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61AC0-47C8-CAB1-7031-86B219F221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36567-1E31-E2D0-9F3A-9ADB54232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B291F-E56A-6C3C-EA6C-E2E655CC1AFC}"/>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6" name="Footer Placeholder 5">
            <a:extLst>
              <a:ext uri="{FF2B5EF4-FFF2-40B4-BE49-F238E27FC236}">
                <a16:creationId xmlns:a16="http://schemas.microsoft.com/office/drawing/2014/main" id="{08B9DDCC-1867-50A7-D837-9AE314925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D1C72-81B0-F78A-FD74-59ED15B8AA6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4028175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E996-937D-90F5-025F-640A8AFB81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71DF38-CE2A-AEE9-648D-CF4693DFC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73236-B576-6EA1-5C51-B897262A0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F59B3-82DC-17B1-068E-F96530574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7FAFD-7B3A-5A90-E459-AB33AB0EE7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43689-0E5F-D83E-218D-C7EC67A95857}"/>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8" name="Footer Placeholder 7">
            <a:extLst>
              <a:ext uri="{FF2B5EF4-FFF2-40B4-BE49-F238E27FC236}">
                <a16:creationId xmlns:a16="http://schemas.microsoft.com/office/drawing/2014/main" id="{137F3ECA-1937-CE3C-D8F4-1D89C0674E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04B2FA-1B1E-C9FB-3D0F-97E09BB68F39}"/>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3142622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F66D-59FE-9903-EEC2-05B08D679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059B9-540B-ADF0-CBE2-D4151813916C}"/>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4" name="Footer Placeholder 3">
            <a:extLst>
              <a:ext uri="{FF2B5EF4-FFF2-40B4-BE49-F238E27FC236}">
                <a16:creationId xmlns:a16="http://schemas.microsoft.com/office/drawing/2014/main" id="{A5B84B63-CE53-7DD2-78E7-21A00D8B63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BAD406-9BC9-5482-692A-C7DC33921D50}"/>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4109427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6A7E6-3A7E-0955-CE34-3E3287B99AE3}"/>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3" name="Footer Placeholder 2">
            <a:extLst>
              <a:ext uri="{FF2B5EF4-FFF2-40B4-BE49-F238E27FC236}">
                <a16:creationId xmlns:a16="http://schemas.microsoft.com/office/drawing/2014/main" id="{5539BFFE-D7B7-0D4F-61E9-59D1686BD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06AAF1-FD40-7A52-1107-85244F0607E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52273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3EF1-1FFD-D0E3-4F03-E114335465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349B27-2E8E-7D19-4AE9-A205A6A7F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A2A90-9014-3FE8-466A-076E538FB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9B3D7-4F6B-66B6-D58D-83EBA5994C57}"/>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6" name="Footer Placeholder 5">
            <a:extLst>
              <a:ext uri="{FF2B5EF4-FFF2-40B4-BE49-F238E27FC236}">
                <a16:creationId xmlns:a16="http://schemas.microsoft.com/office/drawing/2014/main" id="{BFDD0A7B-D0BB-32F5-592A-4ADA5FBAF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FBE49-0516-4602-EF65-2D6A7ED2409B}"/>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69996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99BA-4B1E-3179-0CF5-17E571025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E1EB50-B278-D821-45AC-093A9B1A2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88CAD-E623-20D8-F625-1AA5302CC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1C4B8-C8C2-D302-0D36-538516C815CF}"/>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6" name="Footer Placeholder 5">
            <a:extLst>
              <a:ext uri="{FF2B5EF4-FFF2-40B4-BE49-F238E27FC236}">
                <a16:creationId xmlns:a16="http://schemas.microsoft.com/office/drawing/2014/main" id="{B36A2CE7-217C-D658-2A63-52A104901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8386D-12D9-C50B-B032-C16614BC734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319069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D7BF-9063-8917-C67C-4FA200D32E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496639-EC0D-8BB1-A352-FB26D4BBA3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D6F7-F334-6F82-99EF-7015DCF866A6}"/>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D5AC0EA4-A657-9CB7-B12C-0CFF87CEC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A4C22-8F22-92C4-55CF-EDF17F65A6CC}"/>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37625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CC764-E624-81FD-0175-AE7249DFCD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D459E8-88CC-BBA1-1312-220CCA0056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3A4F5-72DA-A12A-D47A-D450315FE00B}"/>
              </a:ext>
            </a:extLst>
          </p:cNvPr>
          <p:cNvSpPr>
            <a:spLocks noGrp="1"/>
          </p:cNvSpPr>
          <p:nvPr>
            <p:ph type="dt" sz="half" idx="10"/>
          </p:nvPr>
        </p:nvSpPr>
        <p:spPr/>
        <p:txBody>
          <a:body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E545CD2B-FE7C-4CBE-7975-A6C85CE31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BAA43-E265-47B2-8167-E36E396F1BAD}"/>
              </a:ext>
            </a:extLst>
          </p:cNvPr>
          <p:cNvSpPr>
            <a:spLocks noGrp="1"/>
          </p:cNvSpPr>
          <p:nvPr>
            <p:ph type="sldNum" sz="quarter" idx="12"/>
          </p:nvPr>
        </p:nvSpPr>
        <p:spPr/>
        <p:txBody>
          <a:bodyPr/>
          <a:lstStyle/>
          <a:p>
            <a:fld id="{31A3D478-9500-4139-A1BF-EF08B62CF802}" type="slidenum">
              <a:rPr lang="en-US" smtClean="0"/>
              <a:t>‹#›</a:t>
            </a:fld>
            <a:endParaRPr lang="en-US"/>
          </a:p>
        </p:txBody>
      </p:sp>
    </p:spTree>
    <p:extLst>
      <p:ext uri="{BB962C8B-B14F-4D97-AF65-F5344CB8AC3E}">
        <p14:creationId xmlns:p14="http://schemas.microsoft.com/office/powerpoint/2010/main" val="247345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792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1651000"/>
            <a:ext cx="11213019" cy="4345253"/>
          </a:xfrm>
          <a:prstGeom prst="rect">
            <a:avLst/>
          </a:prstGeom>
        </p:spPr>
        <p:txBody>
          <a:bodyPr>
            <a:noAutofit/>
          </a:bodyPr>
          <a:lstStyle>
            <a:lvl1pPr marL="0" indent="0">
              <a:buNone/>
              <a:defRPr sz="2133" baseline="0">
                <a:solidFill>
                  <a:schemeClr val="tx1">
                    <a:lumMod val="65000"/>
                    <a:lumOff val="35000"/>
                  </a:schemeClr>
                </a:solidFill>
              </a:defRPr>
            </a:lvl1pPr>
          </a:lstStyle>
          <a:p>
            <a:pPr lvl="0"/>
            <a:r>
              <a:rPr lang="en-US"/>
              <a:t>Click to edit Master text style</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285747"/>
            <a:ext cx="11213020" cy="576000"/>
          </a:xfrm>
          <a:prstGeom prst="rect">
            <a:avLst/>
          </a:prstGeom>
        </p:spPr>
        <p:txBody>
          <a:bodyPr anchor="t">
            <a:noAutofit/>
          </a:bodyPr>
          <a:lstStyle>
            <a:lvl1pPr algn="l">
              <a:lnSpc>
                <a:spcPct val="80000"/>
              </a:lnSpc>
              <a:defRPr sz="3200" b="1" i="0" cap="all">
                <a:solidFill>
                  <a:srgbClr val="991F6D"/>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861747"/>
            <a:ext cx="11213020" cy="600000"/>
          </a:xfrm>
          <a:prstGeom prst="rect">
            <a:avLst/>
          </a:prstGeom>
        </p:spPr>
        <p:txBody>
          <a:bodyPr anchor="t">
            <a:noAutofit/>
          </a:bodyPr>
          <a:lstStyle>
            <a:lvl1pPr marL="0" indent="0" algn="l">
              <a:buNone/>
              <a:defRPr sz="2400">
                <a:solidFill>
                  <a:srgbClr val="991F6D"/>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2" name="TextBox 4">
            <a:extLst>
              <a:ext uri="{FF2B5EF4-FFF2-40B4-BE49-F238E27FC236}">
                <a16:creationId xmlns:a16="http://schemas.microsoft.com/office/drawing/2014/main" id="{71211730-CDF2-47C8-A380-2BCC4EAC1772}"/>
              </a:ext>
            </a:extLst>
          </p:cNvPr>
          <p:cNvSpPr txBox="1"/>
          <p:nvPr userDrawn="1"/>
        </p:nvSpPr>
        <p:spPr>
          <a:xfrm>
            <a:off x="610784" y="6551190"/>
            <a:ext cx="6270219" cy="184666"/>
          </a:xfrm>
          <a:prstGeom prst="rect">
            <a:avLst/>
          </a:prstGeom>
          <a:noFill/>
        </p:spPr>
        <p:txBody>
          <a:bodyPr wrap="square" lIns="0" tIns="0" rIns="0" bIns="0" rtlCol="0"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E494C3"/>
                </a:solidFill>
                <a:effectLst/>
                <a:latin typeface="Arial Narrow" panose="020B0604020202020204" pitchFamily="34" charset="0"/>
                <a:cs typeface="Arial Narrow" panose="020B0604020202020204" pitchFamily="34" charset="0"/>
              </a:rPr>
              <a:t>Content of this presentation is copyright</a:t>
            </a:r>
            <a:r>
              <a:rPr lang="en-CH" sz="1200" b="0" i="0" dirty="0">
                <a:solidFill>
                  <a:srgbClr val="E494C3"/>
                </a:solidFill>
                <a:effectLst/>
                <a:latin typeface="Arial Narrow" panose="020B0604020202020204" pitchFamily="34" charset="0"/>
                <a:cs typeface="Arial Narrow" panose="020B0604020202020204" pitchFamily="34" charset="0"/>
              </a:rPr>
              <a:t> </a:t>
            </a:r>
            <a:r>
              <a:rPr lang="en-US" sz="1200" b="0" i="0" dirty="0">
                <a:solidFill>
                  <a:srgbClr val="E494C3"/>
                </a:solidFill>
                <a:effectLst/>
                <a:latin typeface="Arial Narrow" panose="020B0604020202020204" pitchFamily="34" charset="0"/>
                <a:cs typeface="Arial Narrow" panose="020B0604020202020204" pitchFamily="34" charset="0"/>
              </a:rPr>
              <a:t>and responsibility of the author. Permission is required for re-use</a:t>
            </a:r>
            <a:r>
              <a:rPr lang="en-CH" sz="1200" b="0" i="0" dirty="0">
                <a:solidFill>
                  <a:srgbClr val="E494C3"/>
                </a:solidFill>
                <a:effectLst/>
                <a:latin typeface="Arial Narrow" panose="020B0604020202020204" pitchFamily="34" charset="0"/>
                <a:cs typeface="Arial Narrow" panose="020B0604020202020204" pitchFamily="34" charset="0"/>
              </a:rPr>
              <a:t>.</a:t>
            </a:r>
            <a:endParaRPr lang="en-US" sz="1200" b="0" i="0" dirty="0">
              <a:solidFill>
                <a:srgbClr val="E494C3"/>
              </a:solidFill>
              <a:effectLst/>
              <a:latin typeface="Arial Narrow" panose="020B0604020202020204" pitchFamily="34" charset="0"/>
              <a:cs typeface="Arial Narrow" panose="020B0604020202020204" pitchFamily="34" charset="0"/>
            </a:endParaRPr>
          </a:p>
        </p:txBody>
      </p:sp>
      <p:sp>
        <p:nvSpPr>
          <p:cNvPr id="14" name="Espace réservé du texte 3">
            <a:extLst>
              <a:ext uri="{FF2B5EF4-FFF2-40B4-BE49-F238E27FC236}">
                <a16:creationId xmlns:a16="http://schemas.microsoft.com/office/drawing/2014/main" id="{A7C2793A-08E8-4EC6-88E0-377E2EBD5848}"/>
              </a:ext>
            </a:extLst>
          </p:cNvPr>
          <p:cNvSpPr>
            <a:spLocks noGrp="1"/>
          </p:cNvSpPr>
          <p:nvPr>
            <p:ph type="body" sz="quarter" idx="14" hasCustomPrompt="1"/>
          </p:nvPr>
        </p:nvSpPr>
        <p:spPr>
          <a:xfrm>
            <a:off x="4756222" y="6216654"/>
            <a:ext cx="2538679" cy="234949"/>
          </a:xfrm>
          <a:prstGeom prst="rect">
            <a:avLst/>
          </a:prstGeom>
        </p:spPr>
        <p:txBody>
          <a:bodyPr lIns="0" bIns="0" anchor="b" anchorCtr="0"/>
          <a:lstStyle>
            <a:lvl1pPr marL="0" indent="0">
              <a:buNone/>
              <a:defRPr sz="1200" b="0" i="0" spc="0">
                <a:solidFill>
                  <a:srgbClr val="E494C3"/>
                </a:solidFill>
                <a:latin typeface="Arial Narrow" panose="020B0604020202020204" pitchFamily="34" charset="0"/>
                <a:cs typeface="Arial Narrow" panose="020B0604020202020204" pitchFamily="34" charset="0"/>
              </a:defRPr>
            </a:lvl1pPr>
          </a:lstStyle>
          <a:p>
            <a:pPr lvl="0"/>
            <a:r>
              <a:rPr lang="en-US" dirty="0"/>
              <a:t>Dr Robert L. Coleman</a:t>
            </a:r>
            <a:endParaRPr lang="fr-FR" dirty="0"/>
          </a:p>
        </p:txBody>
      </p:sp>
      <p:pic>
        <p:nvPicPr>
          <p:cNvPr id="3" name="Picture 2">
            <a:extLst>
              <a:ext uri="{FF2B5EF4-FFF2-40B4-BE49-F238E27FC236}">
                <a16:creationId xmlns:a16="http://schemas.microsoft.com/office/drawing/2014/main" id="{94284C7F-931F-C0C3-E727-81F55D63E3F2}"/>
              </a:ext>
            </a:extLst>
          </p:cNvPr>
          <p:cNvPicPr>
            <a:picLocks noChangeAspect="1"/>
          </p:cNvPicPr>
          <p:nvPr userDrawn="1"/>
        </p:nvPicPr>
        <p:blipFill>
          <a:blip r:embed="rId2"/>
          <a:stretch>
            <a:fillRect/>
          </a:stretch>
        </p:blipFill>
        <p:spPr>
          <a:xfrm>
            <a:off x="624417" y="6214291"/>
            <a:ext cx="4050947" cy="216000"/>
          </a:xfrm>
          <a:prstGeom prst="rect">
            <a:avLst/>
          </a:prstGeom>
        </p:spPr>
      </p:pic>
      <p:sp>
        <p:nvSpPr>
          <p:cNvPr id="2" name="Text Placeholder 3">
            <a:extLst>
              <a:ext uri="{FF2B5EF4-FFF2-40B4-BE49-F238E27FC236}">
                <a16:creationId xmlns:a16="http://schemas.microsoft.com/office/drawing/2014/main" id="{F2A371CD-8D3D-45E3-730D-2CEC65A492CA}"/>
              </a:ext>
            </a:extLst>
          </p:cNvPr>
          <p:cNvSpPr>
            <a:spLocks noGrp="1"/>
          </p:cNvSpPr>
          <p:nvPr>
            <p:ph type="body" sz="quarter" idx="15" hasCustomPrompt="1"/>
          </p:nvPr>
        </p:nvSpPr>
        <p:spPr>
          <a:xfrm>
            <a:off x="489491" y="5836407"/>
            <a:ext cx="10964333" cy="215900"/>
          </a:xfrm>
          <a:prstGeom prst="rect">
            <a:avLst/>
          </a:prstGeom>
        </p:spPr>
        <p:txBody>
          <a:bodyPr anchor="b">
            <a:noAutofit/>
          </a:bodyPr>
          <a:lstStyle>
            <a:lvl1pPr marL="0" indent="0">
              <a:spcBef>
                <a:spcPts val="0"/>
              </a:spcBef>
              <a:buNone/>
              <a:defRPr lang="en-US" sz="1067" baseline="0" smtClean="0">
                <a:solidFill>
                  <a:schemeClr val="tx1">
                    <a:lumMod val="65000"/>
                    <a:lumOff val="35000"/>
                  </a:schemeClr>
                </a:solidFill>
              </a:defRPr>
            </a:lvl1pPr>
            <a:lvl2pPr>
              <a:defRPr lang="en-US" dirty="0" smtClean="0"/>
            </a:lvl2pPr>
            <a:lvl3pPr>
              <a:defRPr lang="en-US" dirty="0" smtClean="0"/>
            </a:lvl3pPr>
            <a:lvl4pPr>
              <a:defRPr lang="en-US" dirty="0" smtClean="0"/>
            </a:lvl4pPr>
            <a:lvl5pPr>
              <a:defRPr lang="en-IN" dirty="0"/>
            </a:lvl5pPr>
          </a:lstStyle>
          <a:p>
            <a:pPr marL="457189" lvl="0" indent="-457189"/>
            <a:r>
              <a:rPr lang="en-US" dirty="0"/>
              <a:t>Click to add foot note</a:t>
            </a:r>
            <a:endParaRPr lang="en-IN" dirty="0"/>
          </a:p>
        </p:txBody>
      </p:sp>
    </p:spTree>
    <p:extLst>
      <p:ext uri="{BB962C8B-B14F-4D97-AF65-F5344CB8AC3E}">
        <p14:creationId xmlns:p14="http://schemas.microsoft.com/office/powerpoint/2010/main" val="994916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9">
          <p15:clr>
            <a:srgbClr val="FBAE40"/>
          </p15:clr>
        </p15:guide>
        <p15:guide id="2" pos="2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E7B5-53BC-4AAE-DF67-59A986B2D953}"/>
              </a:ext>
            </a:extLst>
          </p:cNvPr>
          <p:cNvSpPr>
            <a:spLocks noGrp="1"/>
          </p:cNvSpPr>
          <p:nvPr>
            <p:ph type="title"/>
          </p:nvPr>
        </p:nvSpPr>
        <p:spPr/>
        <p:txBody>
          <a:bodyPr>
            <a:normAutofit/>
          </a:bodyPr>
          <a:lstStyle>
            <a:lvl1pPr algn="l">
              <a:defRPr kumimoji="0" lang="en-US" sz="2933" b="0" i="0" u="none" strike="noStrike" kern="1200" cap="none" spc="0" normalizeH="0" baseline="0" noProof="0" smtClean="0">
                <a:ln>
                  <a:noFill/>
                </a:ln>
                <a:solidFill>
                  <a:prstClr val="black"/>
                </a:solidFill>
                <a:effectLst/>
                <a:uLnTx/>
                <a:uFillTx/>
              </a:defRPr>
            </a:lvl1pPr>
          </a:lstStyle>
          <a:p>
            <a:endParaRPr lang="en-US"/>
          </a:p>
        </p:txBody>
      </p:sp>
    </p:spTree>
    <p:extLst>
      <p:ext uri="{BB962C8B-B14F-4D97-AF65-F5344CB8AC3E}">
        <p14:creationId xmlns:p14="http://schemas.microsoft.com/office/powerpoint/2010/main" val="808966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0619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dirty="0"/>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dirty="0"/>
              <a:t>Reference</a:t>
            </a:r>
          </a:p>
        </p:txBody>
      </p:sp>
    </p:spTree>
    <p:extLst>
      <p:ext uri="{BB962C8B-B14F-4D97-AF65-F5344CB8AC3E}">
        <p14:creationId xmlns:p14="http://schemas.microsoft.com/office/powerpoint/2010/main" val="3675589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67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256641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0124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465916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EA0B-6AC6-9970-9D95-D87E639E9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5157C-7154-646A-0EA9-3378B9C71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A53AFC-58AE-D72B-CA84-E76599945692}"/>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63C665A0-8B56-E846-3875-B17E06E5C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BD8D7-2F6D-2791-3EFF-4801D4072880}"/>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05553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721D-D4AD-4520-1F74-989F4AB14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1C271-0887-D60D-2F7C-906DBE200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1D9A3-B576-876E-5C68-B20CBC6EE2DB}"/>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BDFEF7EA-1553-B5B7-C9D2-0AD140425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3B404-8058-0D44-A518-C4AB0EDAFEC1}"/>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4799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C0CD-CD51-4744-B74F-328C6E32D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B5230F-AF74-D113-F674-A414E9F56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09BC1-855D-953B-6DA8-88E08C61D23F}"/>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D398AF35-52E3-94D3-1648-E934D4269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82275-5BFA-CECA-B68B-556662D1754B}"/>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99897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8995-2A5D-0626-ADFA-27A93A28F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4B67B-4C10-2D28-FB9E-9483AF0CCF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5746B4-62BA-44D2-86BE-E132A4A06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CAD2F7-45C2-F966-6B57-687CAFB5FB88}"/>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6" name="Footer Placeholder 5">
            <a:extLst>
              <a:ext uri="{FF2B5EF4-FFF2-40B4-BE49-F238E27FC236}">
                <a16:creationId xmlns:a16="http://schemas.microsoft.com/office/drawing/2014/main" id="{80B5F519-41BC-73D5-8622-245726328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42C14B-2D67-B224-7F8E-3C5D3A5F0C3A}"/>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3870621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06F9-2539-96A0-5153-55B446CE12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EF27F4-BB09-F438-4760-0AF189499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D6473-2837-F338-6458-45CC0F884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B1A72-8823-F151-CE31-EA887DA49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732CD-74C8-314D-B67D-DA4BA4A18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6EC7A1-31B2-CAA0-4816-129E6CED3665}"/>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8" name="Footer Placeholder 7">
            <a:extLst>
              <a:ext uri="{FF2B5EF4-FFF2-40B4-BE49-F238E27FC236}">
                <a16:creationId xmlns:a16="http://schemas.microsoft.com/office/drawing/2014/main" id="{3BFC9889-9777-6D5D-7CFF-B8EFEB06C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903ADC-E817-1BFD-B955-F00FBFC57200}"/>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496183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701F-5917-346A-95F1-64A5316C4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AE485E-16BE-FFF4-4157-503CB61EE787}"/>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4" name="Footer Placeholder 3">
            <a:extLst>
              <a:ext uri="{FF2B5EF4-FFF2-40B4-BE49-F238E27FC236}">
                <a16:creationId xmlns:a16="http://schemas.microsoft.com/office/drawing/2014/main" id="{9FC5C7F5-253E-F37C-5F16-D6A5376CBF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DD4BC7-37DA-FAD4-D445-47BA04BA1AC6}"/>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1114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97170-3194-9D0D-2572-F662C8C57392}"/>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3" name="Footer Placeholder 2">
            <a:extLst>
              <a:ext uri="{FF2B5EF4-FFF2-40B4-BE49-F238E27FC236}">
                <a16:creationId xmlns:a16="http://schemas.microsoft.com/office/drawing/2014/main" id="{D648DAF6-1BA7-7EFB-796E-760E272E7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6C845-1FEA-4B02-6283-4C3F63C127D1}"/>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3422530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26E7-37FE-14EA-E281-90B6CDB61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8A39F-65CB-B723-29D6-FBF5D8A7D8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91DC9A-B7F6-3DCC-C060-9F2605CB7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EA0E26-2EAC-18B0-3FD4-4939B7DC7406}"/>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6" name="Footer Placeholder 5">
            <a:extLst>
              <a:ext uri="{FF2B5EF4-FFF2-40B4-BE49-F238E27FC236}">
                <a16:creationId xmlns:a16="http://schemas.microsoft.com/office/drawing/2014/main" id="{12D86B4F-F8E7-6B8D-F29E-4A4B1EA45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7974D-2546-319C-A2C7-C9EEE19FEE4C}"/>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944561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B027-A7C6-A5E7-A019-F98B57ED6D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8C605-51AC-0DBF-A9C6-2F0DF42D9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7C304-4B38-A383-854C-12F65FE5D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F81C1-B5F5-7886-90E1-EB57E7512D6A}"/>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6" name="Footer Placeholder 5">
            <a:extLst>
              <a:ext uri="{FF2B5EF4-FFF2-40B4-BE49-F238E27FC236}">
                <a16:creationId xmlns:a16="http://schemas.microsoft.com/office/drawing/2014/main" id="{1B7ADA39-3CCF-A1D2-1320-9DDC6D065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DF50F-ECF3-7F4C-DBC0-E3E91294060D}"/>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2105336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3B07-1998-620D-571A-FA4182FF5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659B0B-9C7B-44B8-2CD8-805CAB1A07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AC21A-82B3-E3C7-614A-874A4C61ED69}"/>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1FF6B2FD-BA45-44CA-1619-413667C9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55A94-3439-E63E-7166-290BA2150D65}"/>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008742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FC86C-AE84-46BD-62B3-5652078268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29C6C-F0CA-32D4-A092-FA4168C7F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4038A-F829-E65C-E581-3F8C88674B39}"/>
              </a:ext>
            </a:extLst>
          </p:cNvPr>
          <p:cNvSpPr>
            <a:spLocks noGrp="1"/>
          </p:cNvSpPr>
          <p:nvPr>
            <p:ph type="dt" sz="half" idx="10"/>
          </p:nvPr>
        </p:nvSpPr>
        <p:spPr/>
        <p:txBody>
          <a:body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1203BC38-E960-641D-3EDB-033197642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E65EF-374C-84C4-297C-B2196743B924}"/>
              </a:ext>
            </a:extLst>
          </p:cNvPr>
          <p:cNvSpPr>
            <a:spLocks noGrp="1"/>
          </p:cNvSpPr>
          <p:nvPr>
            <p:ph type="sldNum" sz="quarter" idx="12"/>
          </p:nvPr>
        </p:nvSpPr>
        <p:spPr/>
        <p:txBody>
          <a:bodyPr/>
          <a:lstStyle/>
          <a:p>
            <a:fld id="{999B0263-07E4-E24E-A3C1-D51E1DA3AA90}" type="slidenum">
              <a:rPr lang="en-US" smtClean="0"/>
              <a:t>‹#›</a:t>
            </a:fld>
            <a:endParaRPr lang="en-US"/>
          </a:p>
        </p:txBody>
      </p:sp>
    </p:spTree>
    <p:extLst>
      <p:ext uri="{BB962C8B-B14F-4D97-AF65-F5344CB8AC3E}">
        <p14:creationId xmlns:p14="http://schemas.microsoft.com/office/powerpoint/2010/main" val="140447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343942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015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BF9D-C937-70EB-97F3-57F1FE7F12A6}"/>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32EA955-3BEA-9541-B984-536B88826EE5}"/>
              </a:ext>
            </a:extLst>
          </p:cNvPr>
          <p:cNvSpPr>
            <a:spLocks noGrp="1"/>
          </p:cNvSpPr>
          <p:nvPr>
            <p:ph type="body" sz="quarter" idx="10" hasCustomPrompt="1"/>
          </p:nvPr>
        </p:nvSpPr>
        <p:spPr>
          <a:xfrm>
            <a:off x="838200" y="6276975"/>
            <a:ext cx="10515600" cy="471487"/>
          </a:xfrm>
        </p:spPr>
        <p:txBody>
          <a:bodyPr anchor="b">
            <a:normAutofit/>
          </a:bodyPr>
          <a:lstStyle>
            <a:lvl1pPr marL="0" indent="0">
              <a:spcBef>
                <a:spcPts val="0"/>
              </a:spcBef>
              <a:buNone/>
              <a:defRPr sz="1200">
                <a:solidFill>
                  <a:srgbClr val="000000"/>
                </a:solidFill>
              </a:defRPr>
            </a:lvl1pPr>
          </a:lstStyle>
          <a:p>
            <a:pPr lvl="0"/>
            <a:r>
              <a:rPr lang="en-US"/>
              <a:t>Reference</a:t>
            </a:r>
          </a:p>
        </p:txBody>
      </p:sp>
    </p:spTree>
    <p:extLst>
      <p:ext uri="{BB962C8B-B14F-4D97-AF65-F5344CB8AC3E}">
        <p14:creationId xmlns:p14="http://schemas.microsoft.com/office/powerpoint/2010/main" val="1534851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_Chapter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1D6EC-A83C-A41E-01B0-EDC2BB0EDC0D}"/>
              </a:ext>
            </a:extLst>
          </p:cNvPr>
          <p:cNvSpPr>
            <a:spLocks noGrp="1"/>
          </p:cNvSpPr>
          <p:nvPr>
            <p:ph type="title"/>
          </p:nvPr>
        </p:nvSpPr>
        <p:spPr>
          <a:xfrm>
            <a:off x="838200" y="6138"/>
            <a:ext cx="10515600" cy="1404140"/>
          </a:xfrm>
          <a:prstGeom prst="rect">
            <a:avLst/>
          </a:prstGeom>
        </p:spPr>
        <p:txBody>
          <a:bodyPr vert="horz" lIns="91440" tIns="45720" rIns="91440" bIns="45720" rtlCol="0" anchor="ctr" anchorCtr="0">
            <a:normAutofit/>
          </a:bodyPr>
          <a:lstStyle/>
          <a:p>
            <a:r>
              <a:rPr lang="en-US"/>
              <a:t>Click to edit Master title style</a:t>
            </a:r>
          </a:p>
        </p:txBody>
      </p:sp>
      <p:sp>
        <p:nvSpPr>
          <p:cNvPr id="3" name="Footer Placeholder 2">
            <a:extLst>
              <a:ext uri="{FF2B5EF4-FFF2-40B4-BE49-F238E27FC236}">
                <a16:creationId xmlns:a16="http://schemas.microsoft.com/office/drawing/2014/main" id="{A748932D-4160-FF1C-9834-329FE4189E79}"/>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86856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97591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08101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red swooshes">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77D75423-1E4C-DFF1-E015-DF3D28DCD555}"/>
              </a:ext>
            </a:extLst>
          </p:cNvPr>
          <p:cNvPicPr>
            <a:picLocks noChangeAspect="1"/>
          </p:cNvPicPr>
          <p:nvPr userDrawn="1"/>
        </p:nvPicPr>
        <p:blipFill>
          <a:blip r:embed="rId2"/>
          <a:stretch>
            <a:fillRect/>
          </a:stretch>
        </p:blipFill>
        <p:spPr>
          <a:xfrm>
            <a:off x="7386663" y="0"/>
            <a:ext cx="4452706" cy="6858000"/>
          </a:xfrm>
          <a:prstGeom prst="rect">
            <a:avLst/>
          </a:prstGeom>
        </p:spPr>
      </p:pic>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636104"/>
            <a:ext cx="11095323" cy="5224947"/>
          </a:xfrm>
        </p:spPr>
        <p:txBody>
          <a:bodyPr/>
          <a:lstStyle>
            <a:lvl1pPr marL="0" indent="0">
              <a:buNone/>
              <a:defRPr sz="3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3"/>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 name="Slide Number Placeholder 3">
            <a:extLst>
              <a:ext uri="{FF2B5EF4-FFF2-40B4-BE49-F238E27FC236}">
                <a16:creationId xmlns:a16="http://schemas.microsoft.com/office/drawing/2014/main" id="{4EC5BE20-C9F3-8385-ECD4-A99EC2D1F741}"/>
              </a:ext>
            </a:extLst>
          </p:cNvPr>
          <p:cNvSpPr>
            <a:spLocks noGrp="1"/>
          </p:cNvSpPr>
          <p:nvPr>
            <p:ph type="sldNum" sz="quarter" idx="12"/>
          </p:nvPr>
        </p:nvSpPr>
        <p:spPr>
          <a:xfrm>
            <a:off x="10933641" y="6219215"/>
            <a:ext cx="498820" cy="365125"/>
          </a:xfrm>
        </p:spPr>
        <p:txBody>
          <a:bodyPr/>
          <a:lstStyle>
            <a:lvl1pPr>
              <a:defRPr>
                <a:solidFill>
                  <a:schemeClr val="tx1"/>
                </a:solidFill>
              </a:defRPr>
            </a:lvl1pPr>
          </a:lstStyle>
          <a:p>
            <a:fld id="{00000000-1234-1234-1234-123412341234}" type="slidenum">
              <a:rPr lang="en" smtClean="0"/>
              <a:pPr/>
              <a:t>‹#›</a:t>
            </a:fld>
            <a:endParaRPr lang="en" dirty="0"/>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4"/>
          <a:stretch>
            <a:fillRect/>
          </a:stretch>
        </p:blipFill>
        <p:spPr>
          <a:xfrm>
            <a:off x="4561803" y="6273190"/>
            <a:ext cx="3068393" cy="243406"/>
          </a:xfrm>
          <a:prstGeom prst="rect">
            <a:avLst/>
          </a:prstGeom>
        </p:spPr>
      </p:pic>
    </p:spTree>
    <p:extLst>
      <p:ext uri="{BB962C8B-B14F-4D97-AF65-F5344CB8AC3E}">
        <p14:creationId xmlns:p14="http://schemas.microsoft.com/office/powerpoint/2010/main" val="200888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072" y="500424"/>
            <a:ext cx="11421373" cy="914400"/>
          </a:xfrm>
        </p:spPr>
        <p:txBody>
          <a:bodyPr/>
          <a:lstStyle/>
          <a:p>
            <a:r>
              <a:rPr lang="en-US" dirty="0"/>
              <a:t>Click to edit Master title style</a:t>
            </a:r>
          </a:p>
        </p:txBody>
      </p:sp>
      <p:sp>
        <p:nvSpPr>
          <p:cNvPr id="3" name="Content Placeholder 2"/>
          <p:cNvSpPr>
            <a:spLocks noGrp="1"/>
          </p:cNvSpPr>
          <p:nvPr>
            <p:ph idx="1"/>
          </p:nvPr>
        </p:nvSpPr>
        <p:spPr>
          <a:xfrm>
            <a:off x="437072" y="1583480"/>
            <a:ext cx="11421373" cy="4480560"/>
          </a:xfrm>
        </p:spPr>
        <p:txBody>
          <a:bodyPr/>
          <a:lstStyle>
            <a:lvl2pPr marL="627063" indent="-285750">
              <a:defRPr lang="en-US" sz="1800" kern="1200" dirty="0">
                <a:solidFill>
                  <a:schemeClr val="accent6">
                    <a:lumMod val="50000"/>
                  </a:schemeClr>
                </a:solidFill>
                <a:latin typeface="+mn-lt"/>
                <a:ea typeface="+mn-ea"/>
                <a:cs typeface="+mn-cs"/>
              </a:defRPr>
            </a:lvl2pPr>
            <a:lvl3pPr marL="1031875" indent="-285750">
              <a:defRPr lang="en-US" sz="1600" kern="1200" dirty="0">
                <a:solidFill>
                  <a:schemeClr val="accent6">
                    <a:lumMod val="50000"/>
                  </a:schemeClr>
                </a:solidFill>
                <a:latin typeface="+mn-lt"/>
                <a:ea typeface="+mn-ea"/>
                <a:cs typeface="+mn-cs"/>
              </a:defRPr>
            </a:lvl3pPr>
            <a:lvl4pPr marL="1368425" indent="-285750">
              <a:defRPr lang="en-US" sz="1400" kern="1200" dirty="0" smtClean="0">
                <a:solidFill>
                  <a:schemeClr val="accent6">
                    <a:lumMod val="50000"/>
                  </a:schemeClr>
                </a:solidFill>
                <a:latin typeface="+mn-lt"/>
                <a:ea typeface="+mn-ea"/>
                <a:cs typeface="+mn-cs"/>
              </a:defRPr>
            </a:lvl4pPr>
            <a:lvl5pPr marL="1712913" indent="-285750">
              <a:defRPr lang="en-US" sz="1400" kern="1200" dirty="0">
                <a:solidFill>
                  <a:schemeClr val="accent6">
                    <a:lumMod val="50000"/>
                  </a:schemeClr>
                </a:solidFill>
                <a:latin typeface="+mn-lt"/>
                <a:ea typeface="+mn-ea"/>
                <a:cs typeface="+mn-cs"/>
              </a:defRPr>
            </a:lvl5pPr>
          </a:lstStyle>
          <a:p>
            <a:pPr lvl="0"/>
            <a:r>
              <a:rPr lang="en-US" dirty="0"/>
              <a:t>Edit Master text styles</a:t>
            </a:r>
          </a:p>
          <a:p>
            <a:pPr marL="569913" lvl="1" indent="-228600" algn="l" defTabSz="914400" rtl="0" eaLnBrk="1" latinLnBrk="0" hangingPunct="1">
              <a:lnSpc>
                <a:spcPct val="90000"/>
              </a:lnSpc>
              <a:spcBef>
                <a:spcPts val="500"/>
              </a:spcBef>
              <a:buClr>
                <a:schemeClr val="accent2"/>
              </a:buClr>
              <a:buFont typeface="Courier New" panose="02070309020205020404" pitchFamily="49" charset="0"/>
              <a:buChar char="o"/>
            </a:pPr>
            <a:r>
              <a:rPr lang="en-US" dirty="0"/>
              <a:t>Second level</a:t>
            </a:r>
          </a:p>
          <a:p>
            <a:pPr marL="974725" lvl="2" indent="-228600" algn="l" defTabSz="914400" rtl="0" eaLnBrk="1" latinLnBrk="0" hangingPunct="1">
              <a:lnSpc>
                <a:spcPct val="90000"/>
              </a:lnSpc>
              <a:spcBef>
                <a:spcPts val="500"/>
              </a:spcBef>
              <a:buClr>
                <a:schemeClr val="accent5"/>
              </a:buClr>
              <a:buFont typeface="Arial" panose="020B0604020202020204" pitchFamily="34" charset="0"/>
              <a:buChar char="•"/>
            </a:pPr>
            <a:r>
              <a:rPr lang="en-US" dirty="0"/>
              <a:t>Third level</a:t>
            </a:r>
          </a:p>
          <a:p>
            <a:pPr marL="1311275" lvl="3" indent="-228600" algn="l" defTabSz="914400" rtl="0" eaLnBrk="1" latinLnBrk="0" hangingPunct="1">
              <a:lnSpc>
                <a:spcPct val="90000"/>
              </a:lnSpc>
              <a:spcBef>
                <a:spcPts val="500"/>
              </a:spcBef>
              <a:buFont typeface="Arial" panose="020B0604020202020204" pitchFamily="34" charset="0"/>
              <a:buChar char="−"/>
              <a:tabLst/>
            </a:pPr>
            <a:r>
              <a:rPr lang="en-US" dirty="0"/>
              <a:t>Fourth level</a:t>
            </a:r>
          </a:p>
          <a:p>
            <a:pPr marL="1655763" lvl="4" indent="-228600" algn="l" defTabSz="914400" rtl="0" eaLnBrk="1" latinLnBrk="0" hangingPunct="1">
              <a:lnSpc>
                <a:spcPct val="90000"/>
              </a:lnSpc>
              <a:spcBef>
                <a:spcPts val="500"/>
              </a:spcBef>
              <a:buFont typeface="Arial" panose="020B0604020202020204" pitchFamily="34" charset="0"/>
              <a:buChar char="•"/>
            </a:pPr>
            <a:r>
              <a:rPr lang="en-US" dirty="0"/>
              <a:t>Fifth level</a:t>
            </a:r>
          </a:p>
        </p:txBody>
      </p:sp>
      <p:sp>
        <p:nvSpPr>
          <p:cNvPr id="5" name="Text Placeholder 3">
            <a:extLst>
              <a:ext uri="{FF2B5EF4-FFF2-40B4-BE49-F238E27FC236}">
                <a16:creationId xmlns:a16="http://schemas.microsoft.com/office/drawing/2014/main" id="{B6E51274-F8D5-4C0F-B705-C2E53E2B5D6E}"/>
              </a:ext>
            </a:extLst>
          </p:cNvPr>
          <p:cNvSpPr>
            <a:spLocks noGrp="1"/>
          </p:cNvSpPr>
          <p:nvPr>
            <p:ph type="body" sz="quarter" idx="10"/>
          </p:nvPr>
        </p:nvSpPr>
        <p:spPr>
          <a:xfrm>
            <a:off x="437072" y="6449411"/>
            <a:ext cx="9144000" cy="230832"/>
          </a:xfrm>
        </p:spPr>
        <p:txBody>
          <a:bodyPr anchor="b">
            <a:spAutoFit/>
          </a:bodyPr>
          <a:lstStyle>
            <a:lvl1pPr marL="0" indent="0">
              <a:spcBef>
                <a:spcPts val="400"/>
              </a:spcBef>
              <a:buNone/>
              <a:defRPr sz="1000"/>
            </a:lvl1pPr>
          </a:lstStyle>
          <a:p>
            <a:endParaRPr lang="en-US" dirty="0"/>
          </a:p>
        </p:txBody>
      </p:sp>
    </p:spTree>
    <p:custDataLst>
      <p:tags r:id="rId1"/>
    </p:custDataLst>
    <p:extLst>
      <p:ext uri="{BB962C8B-B14F-4D97-AF65-F5344CB8AC3E}">
        <p14:creationId xmlns:p14="http://schemas.microsoft.com/office/powerpoint/2010/main" val="149076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66">
          <p15:clr>
            <a:srgbClr val="FBAE40"/>
          </p15:clr>
        </p15:guide>
        <p15:guide id="2" pos="25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7072" y="500424"/>
            <a:ext cx="11421373" cy="914400"/>
          </a:xfrm>
        </p:spPr>
        <p:txBody>
          <a:bodyPr/>
          <a:lstStyle/>
          <a:p>
            <a:r>
              <a:rPr lang="en-US" dirty="0"/>
              <a:t>Click to edit Master title style</a:t>
            </a:r>
          </a:p>
        </p:txBody>
      </p:sp>
      <p:sp>
        <p:nvSpPr>
          <p:cNvPr id="3" name="Content Placeholder 2"/>
          <p:cNvSpPr>
            <a:spLocks noGrp="1"/>
          </p:cNvSpPr>
          <p:nvPr>
            <p:ph idx="1"/>
          </p:nvPr>
        </p:nvSpPr>
        <p:spPr>
          <a:xfrm>
            <a:off x="437072" y="1583480"/>
            <a:ext cx="11421373" cy="4480560"/>
          </a:xfrm>
        </p:spPr>
        <p:txBody>
          <a:bodyPr/>
          <a:lstStyle>
            <a:lvl2pPr marL="627063" indent="-285750">
              <a:defRPr lang="en-US" sz="1800" kern="1200" dirty="0">
                <a:solidFill>
                  <a:schemeClr val="accent6">
                    <a:lumMod val="50000"/>
                  </a:schemeClr>
                </a:solidFill>
                <a:latin typeface="+mn-lt"/>
                <a:ea typeface="+mn-ea"/>
                <a:cs typeface="+mn-cs"/>
              </a:defRPr>
            </a:lvl2pPr>
            <a:lvl3pPr marL="1031875" indent="-285750">
              <a:defRPr lang="en-US" sz="1600" kern="1200" dirty="0">
                <a:solidFill>
                  <a:schemeClr val="accent6">
                    <a:lumMod val="50000"/>
                  </a:schemeClr>
                </a:solidFill>
                <a:latin typeface="+mn-lt"/>
                <a:ea typeface="+mn-ea"/>
                <a:cs typeface="+mn-cs"/>
              </a:defRPr>
            </a:lvl3pPr>
            <a:lvl4pPr marL="1368425" indent="-285750">
              <a:defRPr lang="en-US" sz="1400" kern="1200" dirty="0" smtClean="0">
                <a:solidFill>
                  <a:schemeClr val="accent6">
                    <a:lumMod val="50000"/>
                  </a:schemeClr>
                </a:solidFill>
                <a:latin typeface="+mn-lt"/>
                <a:ea typeface="+mn-ea"/>
                <a:cs typeface="+mn-cs"/>
              </a:defRPr>
            </a:lvl4pPr>
            <a:lvl5pPr marL="1712913" indent="-285750">
              <a:defRPr lang="en-US" sz="1400" kern="1200" dirty="0">
                <a:solidFill>
                  <a:schemeClr val="accent6">
                    <a:lumMod val="50000"/>
                  </a:schemeClr>
                </a:solidFill>
                <a:latin typeface="+mn-lt"/>
                <a:ea typeface="+mn-ea"/>
                <a:cs typeface="+mn-cs"/>
              </a:defRPr>
            </a:lvl5pPr>
          </a:lstStyle>
          <a:p>
            <a:pPr lvl="0"/>
            <a:r>
              <a:rPr lang="en-US" dirty="0"/>
              <a:t>Edit Master text styles</a:t>
            </a:r>
          </a:p>
          <a:p>
            <a:pPr marL="569913" lvl="1" indent="-228600" algn="l" defTabSz="914400" rtl="0" eaLnBrk="1" latinLnBrk="0" hangingPunct="1">
              <a:lnSpc>
                <a:spcPct val="90000"/>
              </a:lnSpc>
              <a:spcBef>
                <a:spcPts val="500"/>
              </a:spcBef>
              <a:buClr>
                <a:schemeClr val="accent2"/>
              </a:buClr>
              <a:buFont typeface="Courier New" panose="02070309020205020404" pitchFamily="49" charset="0"/>
              <a:buChar char="o"/>
            </a:pPr>
            <a:r>
              <a:rPr lang="en-US" dirty="0"/>
              <a:t>Second level</a:t>
            </a:r>
          </a:p>
          <a:p>
            <a:pPr marL="974725" lvl="2" indent="-228600" algn="l" defTabSz="914400" rtl="0" eaLnBrk="1" latinLnBrk="0" hangingPunct="1">
              <a:lnSpc>
                <a:spcPct val="90000"/>
              </a:lnSpc>
              <a:spcBef>
                <a:spcPts val="500"/>
              </a:spcBef>
              <a:buClr>
                <a:schemeClr val="accent5"/>
              </a:buClr>
              <a:buFont typeface="Arial" panose="020B0604020202020204" pitchFamily="34" charset="0"/>
              <a:buChar char="•"/>
            </a:pPr>
            <a:r>
              <a:rPr lang="en-US" dirty="0"/>
              <a:t>Third level</a:t>
            </a:r>
          </a:p>
          <a:p>
            <a:pPr marL="1311275" lvl="3" indent="-228600" algn="l" defTabSz="914400" rtl="0" eaLnBrk="1" latinLnBrk="0" hangingPunct="1">
              <a:lnSpc>
                <a:spcPct val="90000"/>
              </a:lnSpc>
              <a:spcBef>
                <a:spcPts val="500"/>
              </a:spcBef>
              <a:buFont typeface="Arial" panose="020B0604020202020204" pitchFamily="34" charset="0"/>
              <a:buChar char="−"/>
              <a:tabLst/>
            </a:pPr>
            <a:r>
              <a:rPr lang="en-US" dirty="0"/>
              <a:t>Fourth level</a:t>
            </a:r>
          </a:p>
          <a:p>
            <a:pPr marL="1655763" lvl="4" indent="-228600" algn="l" defTabSz="914400" rtl="0" eaLnBrk="1" latinLnBrk="0" hangingPunct="1">
              <a:lnSpc>
                <a:spcPct val="90000"/>
              </a:lnSpc>
              <a:spcBef>
                <a:spcPts val="500"/>
              </a:spcBef>
              <a:buFont typeface="Arial" panose="020B0604020202020204" pitchFamily="34" charset="0"/>
              <a:buChar char="•"/>
            </a:pPr>
            <a:r>
              <a:rPr lang="en-US" dirty="0"/>
              <a:t>Fifth level</a:t>
            </a:r>
          </a:p>
        </p:txBody>
      </p:sp>
      <p:sp>
        <p:nvSpPr>
          <p:cNvPr id="5" name="Text Placeholder 3">
            <a:extLst>
              <a:ext uri="{FF2B5EF4-FFF2-40B4-BE49-F238E27FC236}">
                <a16:creationId xmlns:a16="http://schemas.microsoft.com/office/drawing/2014/main" id="{B6E51274-F8D5-4C0F-B705-C2E53E2B5D6E}"/>
              </a:ext>
            </a:extLst>
          </p:cNvPr>
          <p:cNvSpPr>
            <a:spLocks noGrp="1"/>
          </p:cNvSpPr>
          <p:nvPr>
            <p:ph type="body" sz="quarter" idx="10"/>
          </p:nvPr>
        </p:nvSpPr>
        <p:spPr>
          <a:xfrm>
            <a:off x="437072" y="6449411"/>
            <a:ext cx="9144000" cy="230832"/>
          </a:xfrm>
        </p:spPr>
        <p:txBody>
          <a:bodyPr anchor="b">
            <a:spAutoFit/>
          </a:bodyPr>
          <a:lstStyle>
            <a:lvl1pPr marL="0" indent="0">
              <a:spcBef>
                <a:spcPts val="400"/>
              </a:spcBef>
              <a:buNone/>
              <a:defRPr sz="1000"/>
            </a:lvl1pPr>
          </a:lstStyle>
          <a:p>
            <a:endParaRPr lang="en-US" dirty="0"/>
          </a:p>
        </p:txBody>
      </p:sp>
    </p:spTree>
    <p:custDataLst>
      <p:tags r:id="rId1"/>
    </p:custDataLst>
    <p:extLst>
      <p:ext uri="{BB962C8B-B14F-4D97-AF65-F5344CB8AC3E}">
        <p14:creationId xmlns:p14="http://schemas.microsoft.com/office/powerpoint/2010/main" val="3097719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66">
          <p15:clr>
            <a:srgbClr val="FBAE40"/>
          </p15:clr>
        </p15:guide>
        <p15:guide id="2" pos="25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3C93A7"/>
                </a:solidFill>
              </a:defRPr>
            </a:lvl1pPr>
          </a:lstStyle>
          <a:p>
            <a:r>
              <a:rPr lang="en-US" dirty="0"/>
              <a:t>Click to add title</a:t>
            </a:r>
          </a:p>
        </p:txBody>
      </p:sp>
    </p:spTree>
    <p:extLst>
      <p:ext uri="{BB962C8B-B14F-4D97-AF65-F5344CB8AC3E}">
        <p14:creationId xmlns:p14="http://schemas.microsoft.com/office/powerpoint/2010/main" val="3808055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6257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752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2685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369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70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8752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764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963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3139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435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488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230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82775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46935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01271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9414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97138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52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62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97E0D65-BFDF-4F4E-AA93-F57EBE7E9513}"/>
              </a:ext>
            </a:extLst>
          </p:cNvPr>
          <p:cNvSpPr>
            <a:spLocks noChangeArrowheads="1"/>
          </p:cNvSpPr>
          <p:nvPr userDrawn="1"/>
        </p:nvSpPr>
        <p:spPr bwMode="auto">
          <a:xfrm>
            <a:off x="0" y="17183"/>
            <a:ext cx="12192000" cy="6061645"/>
          </a:xfrm>
          <a:prstGeom prst="rect">
            <a:avLst/>
          </a:prstGeom>
          <a:solidFill>
            <a:srgbClr val="2674AE"/>
          </a:solidFill>
          <a:ln>
            <a:noFill/>
          </a:ln>
          <a:effectLst/>
        </p:spPr>
        <p:txBody>
          <a:bodyPr wrap="none" anchor="ctr"/>
          <a:lstStyle/>
          <a:p>
            <a:pPr>
              <a:defRPr/>
            </a:pPr>
            <a:endParaRPr lang="en-US" sz="4267">
              <a:cs typeface="+mn-cs"/>
            </a:endParaRPr>
          </a:p>
        </p:txBody>
      </p:sp>
      <p:sp>
        <p:nvSpPr>
          <p:cNvPr id="5" name="Rectangle 39"/>
          <p:cNvSpPr>
            <a:spLocks noGrp="1" noChangeArrowheads="1"/>
          </p:cNvSpPr>
          <p:nvPr>
            <p:ph type="ctrTitle" sz="quarter"/>
          </p:nvPr>
        </p:nvSpPr>
        <p:spPr>
          <a:xfrm>
            <a:off x="914400" y="2204571"/>
            <a:ext cx="10363200" cy="1143000"/>
          </a:xfrm>
          <a:prstGeom prst="rect">
            <a:avLst/>
          </a:prstGeom>
        </p:spPr>
        <p:txBody>
          <a:bodyPr lIns="91440" tIns="45720" rIns="91440" bIns="45720" anchor="ctr"/>
          <a:lstStyle>
            <a:lvl1pPr marL="0" indent="0">
              <a:tabLst>
                <a:tab pos="831830" algn="l"/>
              </a:tabLst>
              <a:defRPr sz="4800" baseline="0"/>
            </a:lvl1pPr>
          </a:lstStyle>
          <a:p>
            <a:pPr lvl="0"/>
            <a:r>
              <a:rPr lang="en-US" noProof="0" dirty="0"/>
              <a:t>Click to edit Master title style</a:t>
            </a:r>
          </a:p>
        </p:txBody>
      </p:sp>
      <p:sp>
        <p:nvSpPr>
          <p:cNvPr id="3" name="Rectangle 7">
            <a:extLst>
              <a:ext uri="{FF2B5EF4-FFF2-40B4-BE49-F238E27FC236}">
                <a16:creationId xmlns:a16="http://schemas.microsoft.com/office/drawing/2014/main" id="{C1CC3363-A105-1A40-9A3B-B9F690DD11B3}"/>
              </a:ext>
            </a:extLst>
          </p:cNvPr>
          <p:cNvSpPr>
            <a:spLocks noGrp="1" noChangeArrowheads="1"/>
          </p:cNvSpPr>
          <p:nvPr>
            <p:ph type="sldNum" sz="quarter" idx="10"/>
          </p:nvPr>
        </p:nvSpPr>
        <p:spPr>
          <a:ln/>
        </p:spPr>
        <p:txBody>
          <a:bodyPr/>
          <a:lstStyle>
            <a:lvl1pPr>
              <a:defRPr/>
            </a:lvl1pPr>
          </a:lstStyle>
          <a:p>
            <a:fld id="{67136BA2-72B9-934B-A722-83A47D40B47E}" type="slidenum">
              <a:rPr lang="en-US" altLang="en-US"/>
              <a:pPr/>
              <a:t>‹#›</a:t>
            </a:fld>
            <a:endParaRPr lang="en-US" altLang="en-US"/>
          </a:p>
        </p:txBody>
      </p:sp>
    </p:spTree>
    <p:extLst>
      <p:ext uri="{BB962C8B-B14F-4D97-AF65-F5344CB8AC3E}">
        <p14:creationId xmlns:p14="http://schemas.microsoft.com/office/powerpoint/2010/main" val="2600267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0B7E-4626-614A-99D7-29B1AC549318}"/>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55836542-B3A8-684F-81C6-1B4D63FCDAC0}"/>
              </a:ext>
            </a:extLst>
          </p:cNvPr>
          <p:cNvSpPr>
            <a:spLocks noGrp="1"/>
          </p:cNvSpPr>
          <p:nvPr>
            <p:ph type="sldNum" sz="quarter" idx="10"/>
          </p:nvPr>
        </p:nvSpPr>
        <p:spPr/>
        <p:txBody>
          <a:bodyPr/>
          <a:lstStyle/>
          <a:p>
            <a:fld id="{651B757F-C14A-B741-B454-7B185A1C2E7E}" type="slidenum">
              <a:rPr lang="en-US" altLang="en-US" smtClean="0"/>
              <a:pPr/>
              <a:t>‹#›</a:t>
            </a:fld>
            <a:endParaRPr lang="en-US" altLang="en-US" dirty="0"/>
          </a:p>
        </p:txBody>
      </p:sp>
      <p:sp>
        <p:nvSpPr>
          <p:cNvPr id="4" name="Content Placeholder 2">
            <a:extLst>
              <a:ext uri="{FF2B5EF4-FFF2-40B4-BE49-F238E27FC236}">
                <a16:creationId xmlns:a16="http://schemas.microsoft.com/office/drawing/2014/main" id="{D7EE037D-91F8-164B-A68B-CA5A8A91F42A}"/>
              </a:ext>
            </a:extLst>
          </p:cNvPr>
          <p:cNvSpPr>
            <a:spLocks noGrp="1"/>
          </p:cNvSpPr>
          <p:nvPr>
            <p:ph idx="1"/>
          </p:nvPr>
        </p:nvSpPr>
        <p:spPr>
          <a:xfrm>
            <a:off x="878418" y="1600200"/>
            <a:ext cx="10358967" cy="4356099"/>
          </a:xfrm>
        </p:spPr>
        <p:txBody>
          <a:bodyPr/>
          <a:lstStyle>
            <a:lvl1pPr>
              <a:defRPr sz="2667" baseline="0"/>
            </a:lvl1pPr>
            <a:lvl2pPr>
              <a:defRPr sz="2400" baseline="0"/>
            </a:lvl2pPr>
            <a:lvl3pPr>
              <a:defRPr sz="2133" baseline="0"/>
            </a:lvl3pPr>
            <a:lvl4pPr>
              <a:defRPr sz="1867" baseline="0"/>
            </a:lvl4pPr>
            <a:lvl5pPr>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5257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 2-Column Text">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58FCE926-18AC-7D40-BD31-778A9E6CBDEA}"/>
              </a:ext>
            </a:extLst>
          </p:cNvPr>
          <p:cNvSpPr>
            <a:spLocks noChangeShapeType="1"/>
          </p:cNvSpPr>
          <p:nvPr userDrawn="1"/>
        </p:nvSpPr>
        <p:spPr bwMode="auto">
          <a:xfrm flipV="1">
            <a:off x="6089651"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
        <p:nvSpPr>
          <p:cNvPr id="3" name="Content Placeholder 2"/>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1" hasCustomPrompt="1"/>
          </p:nvPr>
        </p:nvSpPr>
        <p:spPr>
          <a:xfrm>
            <a:off x="6276623"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57F118FF-09A0-5045-8039-32DF652BF26C}"/>
              </a:ext>
            </a:extLst>
          </p:cNvPr>
          <p:cNvSpPr>
            <a:spLocks noGrp="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8827A621-76DE-ED4A-A479-E7B00BF5D559}" type="slidenum">
              <a:rPr lang="en-US" altLang="en-US"/>
              <a:pPr/>
              <a:t>‹#›</a:t>
            </a:fld>
            <a:endParaRPr lang="en-US" altLang="en-US"/>
          </a:p>
        </p:txBody>
      </p:sp>
      <p:sp>
        <p:nvSpPr>
          <p:cNvPr id="8" name="Title 1">
            <a:extLst>
              <a:ext uri="{FF2B5EF4-FFF2-40B4-BE49-F238E27FC236}">
                <a16:creationId xmlns:a16="http://schemas.microsoft.com/office/drawing/2014/main" id="{5C72463C-1CE9-A941-8892-375C4617646B}"/>
              </a:ext>
            </a:extLst>
          </p:cNvPr>
          <p:cNvSpPr>
            <a:spLocks noGrp="1"/>
          </p:cNvSpPr>
          <p:nvPr>
            <p:ph type="title"/>
          </p:nvPr>
        </p:nvSpPr>
        <p:spPr>
          <a:xfrm>
            <a:off x="878419" y="225426"/>
            <a:ext cx="10392835" cy="913092"/>
          </a:xfrm>
        </p:spPr>
        <p:txBody>
          <a:bodyPr/>
          <a:lstStyle/>
          <a:p>
            <a:r>
              <a:rPr lang="en-US"/>
              <a:t>Click to edit Master title style</a:t>
            </a:r>
          </a:p>
        </p:txBody>
      </p:sp>
    </p:spTree>
    <p:extLst>
      <p:ext uri="{BB962C8B-B14F-4D97-AF65-F5344CB8AC3E}">
        <p14:creationId xmlns:p14="http://schemas.microsoft.com/office/powerpoint/2010/main" val="283177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p:cNvSpPr>
            <a:spLocks noGrp="1"/>
          </p:cNvSpPr>
          <p:nvPr>
            <p:ph type="chart" sz="quarter" idx="11"/>
          </p:nvPr>
        </p:nvSpPr>
        <p:spPr>
          <a:xfrm>
            <a:off x="903113" y="1600201"/>
            <a:ext cx="5040489" cy="4356100"/>
          </a:xfrm>
        </p:spPr>
        <p:txBody>
          <a:bodyPr/>
          <a:lstStyle/>
          <a:p>
            <a:pPr lvl="0"/>
            <a:endParaRPr lang="en-US" noProof="0"/>
          </a:p>
        </p:txBody>
      </p:sp>
      <p:sp>
        <p:nvSpPr>
          <p:cNvPr id="6" name="Slide Number Placeholder 4">
            <a:extLst>
              <a:ext uri="{FF2B5EF4-FFF2-40B4-BE49-F238E27FC236}">
                <a16:creationId xmlns:a16="http://schemas.microsoft.com/office/drawing/2014/main" id="{484F98C5-1EAC-F142-8850-2BE261E3D860}"/>
              </a:ext>
            </a:extLst>
          </p:cNvPr>
          <p:cNvSpPr>
            <a:spLocks noGrp="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C7A38E5C-EECB-B84D-80F6-5463B0CBA805}" type="slidenum">
              <a:rPr lang="en-US" altLang="en-US"/>
              <a:pPr/>
              <a:t>‹#›</a:t>
            </a:fld>
            <a:endParaRPr lang="en-US" altLang="en-US"/>
          </a:p>
        </p:txBody>
      </p:sp>
      <p:sp>
        <p:nvSpPr>
          <p:cNvPr id="9" name="Title 1">
            <a:extLst>
              <a:ext uri="{FF2B5EF4-FFF2-40B4-BE49-F238E27FC236}">
                <a16:creationId xmlns:a16="http://schemas.microsoft.com/office/drawing/2014/main" id="{8A3C6577-972C-C748-9A9D-FBB174845449}"/>
              </a:ext>
            </a:extLst>
          </p:cNvPr>
          <p:cNvSpPr>
            <a:spLocks noGrp="1"/>
          </p:cNvSpPr>
          <p:nvPr>
            <p:ph type="title"/>
          </p:nvPr>
        </p:nvSpPr>
        <p:spPr>
          <a:xfrm>
            <a:off x="878419" y="225426"/>
            <a:ext cx="10392835" cy="913092"/>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FCBC1051-4AEF-CD41-BD0E-85F48EAF035C}"/>
              </a:ext>
            </a:extLst>
          </p:cNvPr>
          <p:cNvSpPr>
            <a:spLocks noGrp="1"/>
          </p:cNvSpPr>
          <p:nvPr>
            <p:ph sz="half" idx="13" hasCustomPrompt="1"/>
          </p:nvPr>
        </p:nvSpPr>
        <p:spPr>
          <a:xfrm>
            <a:off x="6228772" y="1600201"/>
            <a:ext cx="5093280"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5">
            <a:extLst>
              <a:ext uri="{FF2B5EF4-FFF2-40B4-BE49-F238E27FC236}">
                <a16:creationId xmlns:a16="http://schemas.microsoft.com/office/drawing/2014/main" id="{2E34B9BF-FE50-2248-8DA1-0ACFF143ECAF}"/>
              </a:ext>
            </a:extLst>
          </p:cNvPr>
          <p:cNvSpPr>
            <a:spLocks noChangeShapeType="1"/>
          </p:cNvSpPr>
          <p:nvPr userDrawn="1"/>
        </p:nvSpPr>
        <p:spPr bwMode="auto">
          <a:xfrm flipV="1">
            <a:off x="6089651" y="1695880"/>
            <a:ext cx="0" cy="4133419"/>
          </a:xfrm>
          <a:prstGeom prst="line">
            <a:avLst/>
          </a:prstGeom>
          <a:ln>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2400" dirty="0">
              <a:ln>
                <a:solidFill>
                  <a:schemeClr val="bg2"/>
                </a:solidFill>
              </a:ln>
            </a:endParaRPr>
          </a:p>
        </p:txBody>
      </p:sp>
    </p:spTree>
    <p:extLst>
      <p:ext uri="{BB962C8B-B14F-4D97-AF65-F5344CB8AC3E}">
        <p14:creationId xmlns:p14="http://schemas.microsoft.com/office/powerpoint/2010/main" val="2895386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1518" y="1"/>
            <a:ext cx="6100484" cy="6073833"/>
          </a:xfrm>
        </p:spPr>
        <p:txBody>
          <a:bodyPr/>
          <a:lstStyle/>
          <a:p>
            <a:pPr lvl="0"/>
            <a:endParaRPr lang="en-US" noProof="0" dirty="0"/>
          </a:p>
        </p:txBody>
      </p:sp>
      <p:sp>
        <p:nvSpPr>
          <p:cNvPr id="5" name="Rectangle 7">
            <a:extLst>
              <a:ext uri="{FF2B5EF4-FFF2-40B4-BE49-F238E27FC236}">
                <a16:creationId xmlns:a16="http://schemas.microsoft.com/office/drawing/2014/main" id="{F580F79D-3A30-9E4B-AC3F-C604690A5D19}"/>
              </a:ext>
            </a:extLst>
          </p:cNvPr>
          <p:cNvSpPr>
            <a:spLocks noGrp="1" noChangeArrowheads="1"/>
          </p:cNvSpPr>
          <p:nvPr>
            <p:ph type="sldNum" sz="quarter" idx="12"/>
          </p:nvPr>
        </p:nvSpPr>
        <p:spPr>
          <a:ln/>
        </p:spPr>
        <p:txBody>
          <a:bodyPr/>
          <a:lstStyle>
            <a:lvl1pPr>
              <a:defRPr/>
            </a:lvl1pPr>
          </a:lstStyle>
          <a:p>
            <a:fld id="{2D6351A8-0546-1C43-9C42-0838D74ABB91}" type="slidenum">
              <a:rPr lang="en-US" altLang="en-US"/>
              <a:pPr/>
              <a:t>‹#›</a:t>
            </a:fld>
            <a:endParaRPr lang="en-US" altLang="en-US"/>
          </a:p>
        </p:txBody>
      </p:sp>
      <p:sp>
        <p:nvSpPr>
          <p:cNvPr id="8" name="Title 1">
            <a:extLst>
              <a:ext uri="{FF2B5EF4-FFF2-40B4-BE49-F238E27FC236}">
                <a16:creationId xmlns:a16="http://schemas.microsoft.com/office/drawing/2014/main" id="{F3B2DB51-C66D-6648-AE47-16C9A7779D93}"/>
              </a:ext>
            </a:extLst>
          </p:cNvPr>
          <p:cNvSpPr>
            <a:spLocks noGrp="1"/>
          </p:cNvSpPr>
          <p:nvPr>
            <p:ph type="title" hasCustomPrompt="1"/>
          </p:nvPr>
        </p:nvSpPr>
        <p:spPr>
          <a:xfrm>
            <a:off x="878420" y="225426"/>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
        <p:nvSpPr>
          <p:cNvPr id="9" name="Content Placeholder 2">
            <a:extLst>
              <a:ext uri="{FF2B5EF4-FFF2-40B4-BE49-F238E27FC236}">
                <a16:creationId xmlns:a16="http://schemas.microsoft.com/office/drawing/2014/main" id="{757E9A79-4EF2-FE4C-AD2A-5AA01B3E4FC8}"/>
              </a:ext>
            </a:extLst>
          </p:cNvPr>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1746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 Photo 2">
    <p:spTree>
      <p:nvGrpSpPr>
        <p:cNvPr id="1" name=""/>
        <p:cNvGrpSpPr/>
        <p:nvPr/>
      </p:nvGrpSpPr>
      <p:grpSpPr>
        <a:xfrm>
          <a:off x="0" y="0"/>
          <a:ext cx="0" cy="0"/>
          <a:chOff x="0" y="0"/>
          <a:chExt cx="0" cy="0"/>
        </a:xfrm>
      </p:grpSpPr>
      <p:sp>
        <p:nvSpPr>
          <p:cNvPr id="5" name="Picture Placeholder 6"/>
          <p:cNvSpPr>
            <a:spLocks noGrp="1"/>
          </p:cNvSpPr>
          <p:nvPr>
            <p:ph type="pic" sz="quarter" idx="11"/>
          </p:nvPr>
        </p:nvSpPr>
        <p:spPr>
          <a:xfrm>
            <a:off x="2" y="-1"/>
            <a:ext cx="6100484" cy="6073833"/>
          </a:xfrm>
        </p:spPr>
        <p:txBody>
          <a:bodyPr/>
          <a:lstStyle/>
          <a:p>
            <a:pPr lvl="0"/>
            <a:endParaRPr lang="en-US" noProof="0" dirty="0"/>
          </a:p>
        </p:txBody>
      </p:sp>
      <p:sp>
        <p:nvSpPr>
          <p:cNvPr id="7" name="Rectangle 7">
            <a:extLst>
              <a:ext uri="{FF2B5EF4-FFF2-40B4-BE49-F238E27FC236}">
                <a16:creationId xmlns:a16="http://schemas.microsoft.com/office/drawing/2014/main" id="{4718264B-E894-FD4B-9A29-80F4C8E96E82}"/>
              </a:ext>
            </a:extLst>
          </p:cNvPr>
          <p:cNvSpPr>
            <a:spLocks noGrp="1" noChangeArrowheads="1"/>
          </p:cNvSpPr>
          <p:nvPr>
            <p:ph type="sldNum" sz="quarter" idx="12"/>
          </p:nvPr>
        </p:nvSpPr>
        <p:spPr>
          <a:ln/>
        </p:spPr>
        <p:txBody>
          <a:bodyPr/>
          <a:lstStyle>
            <a:lvl1pPr>
              <a:defRPr/>
            </a:lvl1pPr>
          </a:lstStyle>
          <a:p>
            <a:fld id="{8E2D94FA-48A1-344C-A9EE-808DEC564357}" type="slidenum">
              <a:rPr lang="en-US" altLang="en-US"/>
              <a:pPr/>
              <a:t>‹#›</a:t>
            </a:fld>
            <a:endParaRPr lang="en-US" altLang="en-US"/>
          </a:p>
        </p:txBody>
      </p:sp>
      <p:sp>
        <p:nvSpPr>
          <p:cNvPr id="12" name="Content Placeholder 2">
            <a:extLst>
              <a:ext uri="{FF2B5EF4-FFF2-40B4-BE49-F238E27FC236}">
                <a16:creationId xmlns:a16="http://schemas.microsoft.com/office/drawing/2014/main" id="{A7BCD321-8A41-9041-85C9-62EDEC75A3B0}"/>
              </a:ext>
            </a:extLst>
          </p:cNvPr>
          <p:cNvSpPr>
            <a:spLocks noGrp="1"/>
          </p:cNvSpPr>
          <p:nvPr>
            <p:ph sz="half" idx="13" hasCustomPrompt="1"/>
          </p:nvPr>
        </p:nvSpPr>
        <p:spPr>
          <a:xfrm>
            <a:off x="63895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14B3F9E-01C9-3D4E-8140-315E6F1A09F0}"/>
              </a:ext>
            </a:extLst>
          </p:cNvPr>
          <p:cNvSpPr>
            <a:spLocks noGrp="1"/>
          </p:cNvSpPr>
          <p:nvPr>
            <p:ph type="title" hasCustomPrompt="1"/>
          </p:nvPr>
        </p:nvSpPr>
        <p:spPr>
          <a:xfrm>
            <a:off x="6364820" y="225426"/>
            <a:ext cx="5077881" cy="913092"/>
          </a:xfrm>
        </p:spPr>
        <p:txBody>
          <a:bodyPr/>
          <a:lstStyle>
            <a:lvl1pPr>
              <a:lnSpc>
                <a:spcPct val="90000"/>
              </a:lnSpc>
              <a:defRPr sz="2933" baseline="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535632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 Inset Photo">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6098691" y="1757251"/>
            <a:ext cx="5178909" cy="3791903"/>
          </a:xfrm>
        </p:spPr>
        <p:txBody>
          <a:bodyPr/>
          <a:lstStyle/>
          <a:p>
            <a:pPr lvl="0"/>
            <a:endParaRPr lang="en-US" noProof="0" dirty="0"/>
          </a:p>
        </p:txBody>
      </p:sp>
      <p:sp>
        <p:nvSpPr>
          <p:cNvPr id="5" name="Rectangle 7">
            <a:extLst>
              <a:ext uri="{FF2B5EF4-FFF2-40B4-BE49-F238E27FC236}">
                <a16:creationId xmlns:a16="http://schemas.microsoft.com/office/drawing/2014/main" id="{C7C9D9B1-AD2F-3A48-8E78-86CCEB8C6D16}"/>
              </a:ext>
            </a:extLst>
          </p:cNvPr>
          <p:cNvSpPr>
            <a:spLocks noGrp="1" noChangeArrowheads="1"/>
          </p:cNvSpPr>
          <p:nvPr>
            <p:ph type="sldNum" sz="quarter" idx="12"/>
          </p:nvPr>
        </p:nvSpPr>
        <p:spPr>
          <a:ln/>
        </p:spPr>
        <p:txBody>
          <a:bodyPr/>
          <a:lstStyle>
            <a:lvl1pPr>
              <a:defRPr/>
            </a:lvl1pPr>
          </a:lstStyle>
          <a:p>
            <a:fld id="{E8164C84-4EBB-174B-B7A6-F8BF343BC3D1}" type="slidenum">
              <a:rPr lang="en-US" altLang="en-US"/>
              <a:pPr/>
              <a:t>‹#›</a:t>
            </a:fld>
            <a:endParaRPr lang="en-US" altLang="en-US"/>
          </a:p>
        </p:txBody>
      </p:sp>
      <p:sp>
        <p:nvSpPr>
          <p:cNvPr id="6" name="Title 1">
            <a:extLst>
              <a:ext uri="{FF2B5EF4-FFF2-40B4-BE49-F238E27FC236}">
                <a16:creationId xmlns:a16="http://schemas.microsoft.com/office/drawing/2014/main" id="{466BA6F2-DFB8-2946-9794-3DFCC1B64339}"/>
              </a:ext>
            </a:extLst>
          </p:cNvPr>
          <p:cNvSpPr>
            <a:spLocks noGrp="1"/>
          </p:cNvSpPr>
          <p:nvPr>
            <p:ph type="title"/>
          </p:nvPr>
        </p:nvSpPr>
        <p:spPr>
          <a:xfrm>
            <a:off x="878419" y="225426"/>
            <a:ext cx="10392835" cy="913092"/>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09B3F134-C582-5C47-81CD-2C86606922A6}"/>
              </a:ext>
            </a:extLst>
          </p:cNvPr>
          <p:cNvSpPr>
            <a:spLocks noGrp="1"/>
          </p:cNvSpPr>
          <p:nvPr>
            <p:ph sz="half" idx="1" hasCustomPrompt="1"/>
          </p:nvPr>
        </p:nvSpPr>
        <p:spPr>
          <a:xfrm>
            <a:off x="903111" y="1600201"/>
            <a:ext cx="5053189" cy="4356100"/>
          </a:xfrm>
        </p:spPr>
        <p:txBody>
          <a:bodyPr/>
          <a:lstStyle>
            <a:lvl1pPr>
              <a:defRPr sz="2667" baseline="0"/>
            </a:lvl1pPr>
            <a:lvl2pPr>
              <a:defRPr sz="2400" baseline="0"/>
            </a:lvl2pPr>
            <a:lvl3pPr>
              <a:defRPr sz="2133" baseline="0"/>
            </a:lvl3pPr>
            <a:lvl4pPr>
              <a:defRPr sz="1867" baseline="0"/>
            </a:lvl4pPr>
            <a:lvl5pPr>
              <a:defRPr sz="1600" baseline="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314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0" y="376844"/>
            <a:ext cx="12192000" cy="5696989"/>
          </a:xfrm>
        </p:spPr>
        <p:txBody>
          <a:bodyPr/>
          <a:lstStyle/>
          <a:p>
            <a:pPr lvl="0"/>
            <a:endParaRPr lang="en-US" noProof="0" dirty="0"/>
          </a:p>
        </p:txBody>
      </p:sp>
      <p:sp>
        <p:nvSpPr>
          <p:cNvPr id="3" name="Rectangle 7">
            <a:extLst>
              <a:ext uri="{FF2B5EF4-FFF2-40B4-BE49-F238E27FC236}">
                <a16:creationId xmlns:a16="http://schemas.microsoft.com/office/drawing/2014/main" id="{7A172B8F-BAA8-3742-96E2-905C1AB235C4}"/>
              </a:ext>
            </a:extLst>
          </p:cNvPr>
          <p:cNvSpPr>
            <a:spLocks noGrp="1" noChangeArrowheads="1"/>
          </p:cNvSpPr>
          <p:nvPr>
            <p:ph type="sldNum" sz="quarter" idx="12"/>
          </p:nvPr>
        </p:nvSpPr>
        <p:spPr>
          <a:ln/>
        </p:spPr>
        <p:txBody>
          <a:bodyPr/>
          <a:lstStyle>
            <a:lvl1pPr>
              <a:defRPr/>
            </a:lvl1pPr>
          </a:lstStyle>
          <a:p>
            <a:fld id="{3FB7547A-44E5-2742-A218-597A939081B9}" type="slidenum">
              <a:rPr lang="en-US" altLang="en-US"/>
              <a:pPr/>
              <a:t>‹#›</a:t>
            </a:fld>
            <a:endParaRPr lang="en-US" altLang="en-US"/>
          </a:p>
        </p:txBody>
      </p:sp>
    </p:spTree>
    <p:extLst>
      <p:ext uri="{BB962C8B-B14F-4D97-AF65-F5344CB8AC3E}">
        <p14:creationId xmlns:p14="http://schemas.microsoft.com/office/powerpoint/2010/main" val="2762151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hoto + Caption">
    <p:spTree>
      <p:nvGrpSpPr>
        <p:cNvPr id="1" name=""/>
        <p:cNvGrpSpPr/>
        <p:nvPr/>
      </p:nvGrpSpPr>
      <p:grpSpPr>
        <a:xfrm>
          <a:off x="0" y="0"/>
          <a:ext cx="0" cy="0"/>
          <a:chOff x="0" y="0"/>
          <a:chExt cx="0" cy="0"/>
        </a:xfrm>
      </p:grpSpPr>
      <p:sp>
        <p:nvSpPr>
          <p:cNvPr id="2" name="Title 1"/>
          <p:cNvSpPr>
            <a:spLocks noGrp="1"/>
          </p:cNvSpPr>
          <p:nvPr>
            <p:ph type="title"/>
          </p:nvPr>
        </p:nvSpPr>
        <p:spPr>
          <a:xfrm>
            <a:off x="912286" y="5612155"/>
            <a:ext cx="10358967" cy="342900"/>
          </a:xfrm>
          <a:prstGeom prst="rect">
            <a:avLst/>
          </a:prstGeom>
        </p:spPr>
        <p:txBody>
          <a:bodyPr/>
          <a:lstStyle>
            <a:lvl1pPr algn="r">
              <a:defRPr sz="2133" b="0" i="0" baseline="0">
                <a:solidFill>
                  <a:schemeClr val="tx1"/>
                </a:solidFill>
              </a:defRPr>
            </a:lvl1pPr>
          </a:lstStyle>
          <a:p>
            <a:r>
              <a:rPr lang="en-US" dirty="0"/>
              <a:t>Click to edit Master title style</a:t>
            </a:r>
          </a:p>
        </p:txBody>
      </p:sp>
      <p:sp>
        <p:nvSpPr>
          <p:cNvPr id="5" name="Picture Placeholder 10"/>
          <p:cNvSpPr>
            <a:spLocks noGrp="1"/>
          </p:cNvSpPr>
          <p:nvPr>
            <p:ph type="pic" sz="quarter" idx="11"/>
          </p:nvPr>
        </p:nvSpPr>
        <p:spPr>
          <a:xfrm>
            <a:off x="0" y="376844"/>
            <a:ext cx="12192000" cy="5120640"/>
          </a:xfrm>
        </p:spPr>
        <p:txBody>
          <a:bodyPr/>
          <a:lstStyle/>
          <a:p>
            <a:pPr lvl="0"/>
            <a:endParaRPr lang="en-US" noProof="0" dirty="0"/>
          </a:p>
        </p:txBody>
      </p:sp>
      <p:sp>
        <p:nvSpPr>
          <p:cNvPr id="4" name="Rectangle 7">
            <a:extLst>
              <a:ext uri="{FF2B5EF4-FFF2-40B4-BE49-F238E27FC236}">
                <a16:creationId xmlns:a16="http://schemas.microsoft.com/office/drawing/2014/main" id="{236EF39E-53EC-9D4C-8CF5-4E0F074CA0F9}"/>
              </a:ext>
            </a:extLst>
          </p:cNvPr>
          <p:cNvSpPr>
            <a:spLocks noGrp="1" noChangeArrowheads="1"/>
          </p:cNvSpPr>
          <p:nvPr>
            <p:ph type="sldNum" sz="quarter" idx="12"/>
          </p:nvPr>
        </p:nvSpPr>
        <p:spPr>
          <a:ln/>
        </p:spPr>
        <p:txBody>
          <a:bodyPr/>
          <a:lstStyle>
            <a:lvl1pPr>
              <a:defRPr/>
            </a:lvl1pPr>
          </a:lstStyle>
          <a:p>
            <a:fld id="{7B362AB2-5FA0-314A-BC43-59CD607A6585}" type="slidenum">
              <a:rPr lang="en-US" altLang="en-US"/>
              <a:pPr/>
              <a:t>‹#›</a:t>
            </a:fld>
            <a:endParaRPr lang="en-US" altLang="en-US" dirty="0"/>
          </a:p>
        </p:txBody>
      </p:sp>
    </p:spTree>
    <p:extLst>
      <p:ext uri="{BB962C8B-B14F-4D97-AF65-F5344CB8AC3E}">
        <p14:creationId xmlns:p14="http://schemas.microsoft.com/office/powerpoint/2010/main" val="2529052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4305BDC-3002-EB44-84E7-BE4B7228E040}"/>
              </a:ext>
            </a:extLst>
          </p:cNvPr>
          <p:cNvSpPr>
            <a:spLocks noGrp="1" noChangeArrowheads="1"/>
          </p:cNvSpPr>
          <p:nvPr>
            <p:ph type="sldNum" sz="quarter" idx="10"/>
          </p:nvPr>
        </p:nvSpPr>
        <p:spPr>
          <a:ln/>
        </p:spPr>
        <p:txBody>
          <a:bodyPr/>
          <a:lstStyle>
            <a:lvl1pPr>
              <a:defRPr/>
            </a:lvl1pPr>
          </a:lstStyle>
          <a:p>
            <a:fld id="{74FFF898-57C7-8D44-802E-EEEB9DBFAEBA}" type="slidenum">
              <a:rPr lang="en-US" altLang="en-US"/>
              <a:pPr/>
              <a:t>‹#›</a:t>
            </a:fld>
            <a:endParaRPr lang="en-US" altLang="en-US"/>
          </a:p>
        </p:txBody>
      </p:sp>
      <p:sp>
        <p:nvSpPr>
          <p:cNvPr id="4" name="Title 1">
            <a:extLst>
              <a:ext uri="{FF2B5EF4-FFF2-40B4-BE49-F238E27FC236}">
                <a16:creationId xmlns:a16="http://schemas.microsoft.com/office/drawing/2014/main" id="{CA70146B-00DF-5145-9D76-4E70E8014A01}"/>
              </a:ext>
            </a:extLst>
          </p:cNvPr>
          <p:cNvSpPr>
            <a:spLocks noGrp="1"/>
          </p:cNvSpPr>
          <p:nvPr>
            <p:ph type="title"/>
          </p:nvPr>
        </p:nvSpPr>
        <p:spPr>
          <a:xfrm>
            <a:off x="878419" y="225426"/>
            <a:ext cx="10392835" cy="913092"/>
          </a:xfrm>
        </p:spPr>
        <p:txBody>
          <a:bodyPr/>
          <a:lstStyle/>
          <a:p>
            <a:r>
              <a:rPr lang="en-US"/>
              <a:t>Click to edit Master title style</a:t>
            </a:r>
          </a:p>
        </p:txBody>
      </p:sp>
    </p:spTree>
    <p:extLst>
      <p:ext uri="{BB962C8B-B14F-4D97-AF65-F5344CB8AC3E}">
        <p14:creationId xmlns:p14="http://schemas.microsoft.com/office/powerpoint/2010/main" val="3718450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14304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216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430304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833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155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176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245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8109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69614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230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01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841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63837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45099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2311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37825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06844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8452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2779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26094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268149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5462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289791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82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23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4/11/26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4/11/26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theme" Target="../theme/theme10.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8" Type="http://schemas.openxmlformats.org/officeDocument/2006/relationships/slideLayout" Target="../slideLayouts/slideLayout1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theme" Target="../theme/theme11.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21" Type="http://schemas.openxmlformats.org/officeDocument/2006/relationships/image" Target="../media/image1.png"/><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theme" Target="../theme/theme1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image" Target="../media/image49.emf"/><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theme" Target="../theme/theme14.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theme" Target="../theme/theme15.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3077109002"/>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 id="2147485186" r:id="rId12"/>
    <p:sldLayoutId id="2147485187" r:id="rId13"/>
    <p:sldLayoutId id="2147485188" r:id="rId14"/>
    <p:sldLayoutId id="2147485189" r:id="rId15"/>
    <p:sldLayoutId id="2147485190" r:id="rId16"/>
    <p:sldLayoutId id="2147485191" r:id="rId17"/>
    <p:sldLayoutId id="2147485192" r:id="rId18"/>
    <p:sldLayoutId id="2147485193" r:id="rId19"/>
    <p:sldLayoutId id="2147485194" r:id="rId20"/>
    <p:sldLayoutId id="2147485195" r:id="rId21"/>
    <p:sldLayoutId id="2147485196" r:id="rId22"/>
    <p:sldLayoutId id="2147485197" r:id="rId23"/>
    <p:sldLayoutId id="2147485198" r:id="rId24"/>
    <p:sldLayoutId id="2147485199" r:id="rId25"/>
    <p:sldLayoutId id="2147485200" r:id="rId26"/>
    <p:sldLayoutId id="2147485201" r:id="rId27"/>
    <p:sldLayoutId id="2147485202" r:id="rId28"/>
    <p:sldLayoutId id="2147485203" r:id="rId29"/>
    <p:sldLayoutId id="2147485204" r:id="rId30"/>
    <p:sldLayoutId id="2147485205" r:id="rId31"/>
    <p:sldLayoutId id="2147485206" r:id="rId32"/>
    <p:sldLayoutId id="2147485207" r:id="rId33"/>
    <p:sldLayoutId id="2147485208" r:id="rId34"/>
    <p:sldLayoutId id="2147485209" r:id="rId3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B01AD-ABB1-42DA-22B5-A7F89AE13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1132AA-0E46-6F64-9C05-64F374FACD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2EF15-D9BE-099D-256B-7371A3ED5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E43C41-B955-4B5C-958F-AA092E6229B6}" type="datetimeFigureOut">
              <a:rPr lang="en-US" smtClean="0"/>
              <a:t>4/11/26</a:t>
            </a:fld>
            <a:endParaRPr lang="en-US"/>
          </a:p>
        </p:txBody>
      </p:sp>
      <p:sp>
        <p:nvSpPr>
          <p:cNvPr id="5" name="Footer Placeholder 4">
            <a:extLst>
              <a:ext uri="{FF2B5EF4-FFF2-40B4-BE49-F238E27FC236}">
                <a16:creationId xmlns:a16="http://schemas.microsoft.com/office/drawing/2014/main" id="{97EA026D-57D2-CE2D-9C0C-D5179E12F5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7A63209-0EE3-BFDA-B009-C57119DC1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A3D478-9500-4139-A1BF-EF08B62CF802}" type="slidenum">
              <a:rPr lang="en-US" smtClean="0"/>
              <a:t>‹#›</a:t>
            </a:fld>
            <a:endParaRPr lang="en-US"/>
          </a:p>
        </p:txBody>
      </p:sp>
    </p:spTree>
    <p:extLst>
      <p:ext uri="{BB962C8B-B14F-4D97-AF65-F5344CB8AC3E}">
        <p14:creationId xmlns:p14="http://schemas.microsoft.com/office/powerpoint/2010/main" val="1645122301"/>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 id="2147485228" r:id="rId18"/>
    <p:sldLayoutId id="2147485229" r:id="rId19"/>
    <p:sldLayoutId id="2147485230"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3AF69-E0C5-FDC0-66D9-4483D0919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1D4C1-B221-E5EA-3C83-E913FA01F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E0CAE-B5D7-23AA-3EAF-E221A664D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8E8A16-E5D6-A14E-8386-0FDEA5B42F82}" type="datetimeFigureOut">
              <a:rPr lang="en-US" smtClean="0"/>
              <a:t>4/11/26</a:t>
            </a:fld>
            <a:endParaRPr lang="en-US"/>
          </a:p>
        </p:txBody>
      </p:sp>
      <p:sp>
        <p:nvSpPr>
          <p:cNvPr id="5" name="Footer Placeholder 4">
            <a:extLst>
              <a:ext uri="{FF2B5EF4-FFF2-40B4-BE49-F238E27FC236}">
                <a16:creationId xmlns:a16="http://schemas.microsoft.com/office/drawing/2014/main" id="{822819CB-D3FC-D2D9-69AA-F353D9441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722C20-AAC9-D244-A801-B1DD2DC66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9B0263-07E4-E24E-A3C1-D51E1DA3AA90}" type="slidenum">
              <a:rPr lang="en-US" smtClean="0"/>
              <a:t>‹#›</a:t>
            </a:fld>
            <a:endParaRPr lang="en-US"/>
          </a:p>
        </p:txBody>
      </p:sp>
    </p:spTree>
    <p:extLst>
      <p:ext uri="{BB962C8B-B14F-4D97-AF65-F5344CB8AC3E}">
        <p14:creationId xmlns:p14="http://schemas.microsoft.com/office/powerpoint/2010/main" val="4204542509"/>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43" r:id="rId12"/>
    <p:sldLayoutId id="2147485244" r:id="rId13"/>
    <p:sldLayoutId id="2147485245" r:id="rId14"/>
    <p:sldLayoutId id="2147485246" r:id="rId15"/>
    <p:sldLayoutId id="2147485247" r:id="rId16"/>
    <p:sldLayoutId id="2147485248" r:id="rId17"/>
    <p:sldLayoutId id="2147485249" r:id="rId18"/>
    <p:sldLayoutId id="2147485250" r:id="rId19"/>
    <p:sldLayoutId id="2147485251" r:id="rId20"/>
    <p:sldLayoutId id="2147485252"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4099292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65" r:id="rId12"/>
    <p:sldLayoutId id="2147485266" r:id="rId13"/>
    <p:sldLayoutId id="2147485267" r:id="rId14"/>
    <p:sldLayoutId id="2147485268" r:id="rId15"/>
    <p:sldLayoutId id="2147485269" r:id="rId16"/>
    <p:sldLayoutId id="2147485270" r:id="rId17"/>
    <p:sldLayoutId id="2147485271" r:id="rId18"/>
    <p:sldLayoutId id="214748527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87F25ACB-BF68-754B-BC7C-EF26E79EA3D9}"/>
              </a:ext>
            </a:extLst>
          </p:cNvPr>
          <p:cNvSpPr>
            <a:spLocks noGrp="1" noChangeArrowheads="1"/>
          </p:cNvSpPr>
          <p:nvPr>
            <p:ph type="body" idx="1"/>
          </p:nvPr>
        </p:nvSpPr>
        <p:spPr bwMode="auto">
          <a:xfrm>
            <a:off x="878418" y="1600200"/>
            <a:ext cx="10358967" cy="4356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Rectangle 7">
            <a:extLst>
              <a:ext uri="{FF2B5EF4-FFF2-40B4-BE49-F238E27FC236}">
                <a16:creationId xmlns:a16="http://schemas.microsoft.com/office/drawing/2014/main" id="{112A6B38-02E0-034C-8A80-48B4B326F543}"/>
              </a:ext>
            </a:extLst>
          </p:cNvPr>
          <p:cNvSpPr>
            <a:spLocks noGrp="1" noChangeArrowheads="1"/>
          </p:cNvSpPr>
          <p:nvPr>
            <p:ph type="sldNum" sz="quarter" idx="4"/>
          </p:nvPr>
        </p:nvSpPr>
        <p:spPr bwMode="auto">
          <a:xfrm>
            <a:off x="9596967" y="6551084"/>
            <a:ext cx="2438400" cy="294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sz="1333" baseline="0"/>
            </a:lvl1pPr>
          </a:lstStyle>
          <a:p>
            <a:fld id="{651B757F-C14A-B741-B454-7B185A1C2E7E}" type="slidenum">
              <a:rPr lang="en-US" altLang="en-US" smtClean="0"/>
              <a:pPr/>
              <a:t>‹#›</a:t>
            </a:fld>
            <a:endParaRPr lang="en-US" altLang="en-US" dirty="0"/>
          </a:p>
        </p:txBody>
      </p:sp>
      <p:sp>
        <p:nvSpPr>
          <p:cNvPr id="4105" name="Rectangle 9">
            <a:extLst>
              <a:ext uri="{FF2B5EF4-FFF2-40B4-BE49-F238E27FC236}">
                <a16:creationId xmlns:a16="http://schemas.microsoft.com/office/drawing/2014/main" id="{763268D3-9AD6-B444-8968-84936FADB11D}"/>
              </a:ext>
            </a:extLst>
          </p:cNvPr>
          <p:cNvSpPr>
            <a:spLocks noChangeArrowheads="1"/>
          </p:cNvSpPr>
          <p:nvPr userDrawn="1"/>
        </p:nvSpPr>
        <p:spPr bwMode="auto">
          <a:xfrm>
            <a:off x="0" y="6072291"/>
            <a:ext cx="12192000" cy="59267"/>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2400">
                <a:latin typeface="Arial" charset="0"/>
                <a:ea typeface="ＭＳ Ｐゴシック" charset="0"/>
              </a:rPr>
              <a:t> </a:t>
            </a:r>
          </a:p>
        </p:txBody>
      </p:sp>
      <p:pic>
        <p:nvPicPr>
          <p:cNvPr id="3" name="Picture 2">
            <a:extLst>
              <a:ext uri="{FF2B5EF4-FFF2-40B4-BE49-F238E27FC236}">
                <a16:creationId xmlns:a16="http://schemas.microsoft.com/office/drawing/2014/main" id="{DBE738E6-98B0-A44E-A83C-89B7F2515605}"/>
              </a:ext>
            </a:extLst>
          </p:cNvPr>
          <p:cNvPicPr>
            <a:picLocks noChangeAspect="1"/>
          </p:cNvPicPr>
          <p:nvPr userDrawn="1"/>
        </p:nvPicPr>
        <p:blipFill>
          <a:blip r:embed="rId12"/>
          <a:stretch>
            <a:fillRect/>
          </a:stretch>
        </p:blipFill>
        <p:spPr>
          <a:xfrm>
            <a:off x="725326" y="6176871"/>
            <a:ext cx="1889063" cy="610712"/>
          </a:xfrm>
          <a:prstGeom prst="rect">
            <a:avLst/>
          </a:prstGeom>
        </p:spPr>
      </p:pic>
      <p:sp>
        <p:nvSpPr>
          <p:cNvPr id="13" name="Rectangle 4">
            <a:extLst>
              <a:ext uri="{FF2B5EF4-FFF2-40B4-BE49-F238E27FC236}">
                <a16:creationId xmlns:a16="http://schemas.microsoft.com/office/drawing/2014/main" id="{FDB1A346-1094-EE4E-B594-1E3E11D8A2F0}"/>
              </a:ext>
            </a:extLst>
          </p:cNvPr>
          <p:cNvSpPr>
            <a:spLocks noChangeArrowheads="1"/>
          </p:cNvSpPr>
          <p:nvPr userDrawn="1"/>
        </p:nvSpPr>
        <p:spPr bwMode="auto">
          <a:xfrm>
            <a:off x="0" y="0"/>
            <a:ext cx="12192000" cy="1371600"/>
          </a:xfrm>
          <a:prstGeom prst="rect">
            <a:avLst/>
          </a:prstGeom>
          <a:solidFill>
            <a:srgbClr val="2774AE"/>
          </a:solidFill>
          <a:ln>
            <a:noFill/>
          </a:ln>
          <a:effectLst/>
        </p:spPr>
        <p:txBody>
          <a:bodyPr wrap="none" anchor="ctr"/>
          <a:lstStyle/>
          <a:p>
            <a:pPr>
              <a:defRPr/>
            </a:pPr>
            <a:endParaRPr lang="en-US" sz="4267">
              <a:cs typeface="+mn-cs"/>
            </a:endParaRPr>
          </a:p>
        </p:txBody>
      </p:sp>
      <p:sp>
        <p:nvSpPr>
          <p:cNvPr id="14" name="Rectangle 5">
            <a:extLst>
              <a:ext uri="{FF2B5EF4-FFF2-40B4-BE49-F238E27FC236}">
                <a16:creationId xmlns:a16="http://schemas.microsoft.com/office/drawing/2014/main" id="{CF6F2A9C-495F-0948-9280-F79A64D57FD7}"/>
              </a:ext>
            </a:extLst>
          </p:cNvPr>
          <p:cNvSpPr>
            <a:spLocks noGrp="1" noChangeArrowheads="1"/>
          </p:cNvSpPr>
          <p:nvPr>
            <p:ph type="title"/>
          </p:nvPr>
        </p:nvSpPr>
        <p:spPr bwMode="auto">
          <a:xfrm>
            <a:off x="878419" y="225426"/>
            <a:ext cx="10392835" cy="913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888289141"/>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0000"/>
        </a:lnSpc>
        <a:spcBef>
          <a:spcPct val="0"/>
        </a:spcBef>
        <a:spcAft>
          <a:spcPct val="0"/>
        </a:spcAft>
        <a:defRPr sz="3200" b="1" i="0" baseline="0">
          <a:solidFill>
            <a:schemeClr val="bg1"/>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2pPr>
      <a:lvl3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3pPr>
      <a:lvl4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4pPr>
      <a:lvl5pPr algn="l" rtl="0" eaLnBrk="0" fontAlgn="base" hangingPunct="0">
        <a:spcBef>
          <a:spcPct val="0"/>
        </a:spcBef>
        <a:spcAft>
          <a:spcPct val="0"/>
        </a:spcAft>
        <a:defRPr sz="4267">
          <a:solidFill>
            <a:schemeClr val="tx1"/>
          </a:solidFill>
          <a:latin typeface="Times" charset="0"/>
          <a:ea typeface="ＭＳ Ｐゴシック" charset="0"/>
          <a:cs typeface="ＭＳ Ｐゴシック" charset="0"/>
        </a:defRPr>
      </a:lvl5pPr>
      <a:lvl6pPr marL="609585" algn="l" rtl="0" fontAlgn="base">
        <a:spcBef>
          <a:spcPct val="0"/>
        </a:spcBef>
        <a:spcAft>
          <a:spcPct val="0"/>
        </a:spcAft>
        <a:defRPr sz="4267">
          <a:solidFill>
            <a:schemeClr val="tx1"/>
          </a:solidFill>
          <a:latin typeface="Arial" charset="0"/>
          <a:ea typeface="ＭＳ Ｐゴシック" charset="0"/>
        </a:defRPr>
      </a:lvl6pPr>
      <a:lvl7pPr marL="1219170" algn="l" rtl="0" fontAlgn="base">
        <a:spcBef>
          <a:spcPct val="0"/>
        </a:spcBef>
        <a:spcAft>
          <a:spcPct val="0"/>
        </a:spcAft>
        <a:defRPr sz="4267">
          <a:solidFill>
            <a:schemeClr val="tx1"/>
          </a:solidFill>
          <a:latin typeface="Arial" charset="0"/>
          <a:ea typeface="ＭＳ Ｐゴシック" charset="0"/>
        </a:defRPr>
      </a:lvl7pPr>
      <a:lvl8pPr marL="1828754" algn="l" rtl="0" fontAlgn="base">
        <a:spcBef>
          <a:spcPct val="0"/>
        </a:spcBef>
        <a:spcAft>
          <a:spcPct val="0"/>
        </a:spcAft>
        <a:defRPr sz="4267">
          <a:solidFill>
            <a:schemeClr val="tx1"/>
          </a:solidFill>
          <a:latin typeface="Arial" charset="0"/>
          <a:ea typeface="ＭＳ Ｐゴシック" charset="0"/>
        </a:defRPr>
      </a:lvl8pPr>
      <a:lvl9pPr marL="2438339" algn="l" rtl="0" fontAlgn="base">
        <a:spcBef>
          <a:spcPct val="0"/>
        </a:spcBef>
        <a:spcAft>
          <a:spcPct val="0"/>
        </a:spcAft>
        <a:defRPr sz="4267">
          <a:solidFill>
            <a:schemeClr val="tx1"/>
          </a:solidFill>
          <a:latin typeface="Arial" charset="0"/>
          <a:ea typeface="ＭＳ Ｐゴシック" charset="0"/>
        </a:defRPr>
      </a:lvl9pPr>
    </p:titleStyle>
    <p:bodyStyle>
      <a:lvl1pPr marL="234945" indent="-234945" algn="l" rtl="0" eaLnBrk="0" fontAlgn="base" hangingPunct="0">
        <a:lnSpc>
          <a:spcPts val="3733"/>
        </a:lnSpc>
        <a:spcBef>
          <a:spcPct val="0"/>
        </a:spcBef>
        <a:spcAft>
          <a:spcPct val="30000"/>
        </a:spcAft>
        <a:buChar char="•"/>
        <a:defRPr sz="3200" baseline="0">
          <a:solidFill>
            <a:srgbClr val="2774AE"/>
          </a:solidFill>
          <a:latin typeface="+mn-lt"/>
          <a:ea typeface="+mn-ea"/>
          <a:cs typeface="ＭＳ Ｐゴシック" charset="0"/>
        </a:defRPr>
      </a:lvl1pPr>
      <a:lvl2pPr marL="685783" indent="-152396" algn="l" rtl="0" eaLnBrk="0" fontAlgn="base" hangingPunct="0">
        <a:lnSpc>
          <a:spcPts val="2933"/>
        </a:lnSpc>
        <a:spcBef>
          <a:spcPct val="10000"/>
        </a:spcBef>
        <a:spcAft>
          <a:spcPct val="30000"/>
        </a:spcAft>
        <a:buSzPct val="80000"/>
        <a:buChar char="•"/>
        <a:defRPr sz="2667">
          <a:solidFill>
            <a:schemeClr val="tx1"/>
          </a:solidFill>
          <a:latin typeface="+mn-lt"/>
          <a:ea typeface="+mn-ea"/>
          <a:cs typeface="ＭＳ Ｐゴシック" charset="0"/>
        </a:defRPr>
      </a:lvl2pPr>
      <a:lvl3pPr marL="1140855" indent="-156629" algn="l" rtl="0" eaLnBrk="0" fontAlgn="base" hangingPunct="0">
        <a:lnSpc>
          <a:spcPts val="2667"/>
        </a:lnSpc>
        <a:spcBef>
          <a:spcPct val="10000"/>
        </a:spcBef>
        <a:spcAft>
          <a:spcPct val="30000"/>
        </a:spcAft>
        <a:buSzPct val="80000"/>
        <a:buChar char="•"/>
        <a:defRPr>
          <a:solidFill>
            <a:schemeClr val="accent2"/>
          </a:solidFill>
          <a:latin typeface="+mn-lt"/>
          <a:ea typeface="+mn-ea"/>
          <a:cs typeface="ＭＳ Ｐゴシック" charset="0"/>
        </a:defRPr>
      </a:lvl3pPr>
      <a:lvl4pPr marL="1600160" indent="-152396" algn="l" rtl="0" eaLnBrk="0" fontAlgn="base" hangingPunct="0">
        <a:lnSpc>
          <a:spcPts val="2400"/>
        </a:lnSpc>
        <a:spcBef>
          <a:spcPct val="10000"/>
        </a:spcBef>
        <a:spcAft>
          <a:spcPct val="30000"/>
        </a:spcAft>
        <a:buSzPct val="80000"/>
        <a:buChar char="•"/>
        <a:defRPr sz="2133">
          <a:solidFill>
            <a:schemeClr val="accent2"/>
          </a:solidFill>
          <a:latin typeface="+mn-lt"/>
          <a:ea typeface="+mn-ea"/>
          <a:cs typeface="ＭＳ Ｐゴシック" charset="0"/>
        </a:defRPr>
      </a:lvl4pPr>
      <a:lvl5pPr marL="2057349" indent="-152396" algn="l" rtl="0" eaLnBrk="0" fontAlgn="base" hangingPunct="0">
        <a:lnSpc>
          <a:spcPts val="2133"/>
        </a:lnSpc>
        <a:spcBef>
          <a:spcPct val="10000"/>
        </a:spcBef>
        <a:spcAft>
          <a:spcPct val="30000"/>
        </a:spcAft>
        <a:buSzPct val="80000"/>
        <a:buChar char="•"/>
        <a:defRPr sz="1867">
          <a:solidFill>
            <a:schemeClr val="accent2"/>
          </a:solidFill>
          <a:latin typeface="+mn-lt"/>
          <a:ea typeface="+mn-ea"/>
          <a:cs typeface="ＭＳ Ｐゴシック" charset="0"/>
        </a:defRPr>
      </a:lvl5pPr>
      <a:lvl6pPr marL="2666933" indent="-152396" algn="l" rtl="0" fontAlgn="base">
        <a:lnSpc>
          <a:spcPts val="2133"/>
        </a:lnSpc>
        <a:spcBef>
          <a:spcPct val="10000"/>
        </a:spcBef>
        <a:spcAft>
          <a:spcPct val="30000"/>
        </a:spcAft>
        <a:buSzPct val="80000"/>
        <a:buChar char="•"/>
        <a:defRPr sz="1867">
          <a:solidFill>
            <a:schemeClr val="accent2"/>
          </a:solidFill>
          <a:latin typeface="+mn-lt"/>
          <a:ea typeface="+mn-ea"/>
        </a:defRPr>
      </a:lvl6pPr>
      <a:lvl7pPr marL="3276518" indent="-152396" algn="l" rtl="0" fontAlgn="base">
        <a:lnSpc>
          <a:spcPts val="2133"/>
        </a:lnSpc>
        <a:spcBef>
          <a:spcPct val="10000"/>
        </a:spcBef>
        <a:spcAft>
          <a:spcPct val="30000"/>
        </a:spcAft>
        <a:buSzPct val="80000"/>
        <a:buChar char="•"/>
        <a:defRPr sz="1867">
          <a:solidFill>
            <a:schemeClr val="accent2"/>
          </a:solidFill>
          <a:latin typeface="+mn-lt"/>
          <a:ea typeface="+mn-ea"/>
        </a:defRPr>
      </a:lvl7pPr>
      <a:lvl8pPr marL="3886103" indent="-152396" algn="l" rtl="0" fontAlgn="base">
        <a:lnSpc>
          <a:spcPts val="2133"/>
        </a:lnSpc>
        <a:spcBef>
          <a:spcPct val="10000"/>
        </a:spcBef>
        <a:spcAft>
          <a:spcPct val="30000"/>
        </a:spcAft>
        <a:buSzPct val="80000"/>
        <a:buChar char="•"/>
        <a:defRPr sz="1867">
          <a:solidFill>
            <a:schemeClr val="accent2"/>
          </a:solidFill>
          <a:latin typeface="+mn-lt"/>
          <a:ea typeface="+mn-ea"/>
        </a:defRPr>
      </a:lvl8pPr>
      <a:lvl9pPr marL="4495688" indent="-152396" algn="l" rtl="0" fontAlgn="base">
        <a:lnSpc>
          <a:spcPts val="2133"/>
        </a:lnSpc>
        <a:spcBef>
          <a:spcPct val="10000"/>
        </a:spcBef>
        <a:spcAft>
          <a:spcPct val="30000"/>
        </a:spcAft>
        <a:buSzPct val="80000"/>
        <a:buChar char="•"/>
        <a:defRPr sz="1867">
          <a:solidFill>
            <a:schemeClr val="accent2"/>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68347042"/>
      </p:ext>
    </p:extLst>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 id="2147485296" r:id="rId12"/>
    <p:sldLayoutId id="2147485297" r:id="rId13"/>
    <p:sldLayoutId id="2147485298" r:id="rId14"/>
    <p:sldLayoutId id="2147485299" r:id="rId15"/>
    <p:sldLayoutId id="2147485300" r:id="rId16"/>
    <p:sldLayoutId id="2147485301" r:id="rId17"/>
    <p:sldLayoutId id="2147485302" r:id="rId18"/>
    <p:sldLayoutId id="2147485303" r:id="rId19"/>
    <p:sldLayoutId id="2147485304" r:id="rId20"/>
    <p:sldLayoutId id="2147485305" r:id="rId21"/>
    <p:sldLayoutId id="2147485306" r:id="rId22"/>
    <p:sldLayoutId id="2147485307" r:id="rId23"/>
    <p:sldLayoutId id="2147485308" r:id="rId24"/>
    <p:sldLayoutId id="214748530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84.png"/><Relationship Id="rId1" Type="http://schemas.openxmlformats.org/officeDocument/2006/relationships/slideLayout" Target="../slideLayouts/slideLayout258.xml"/><Relationship Id="rId5" Type="http://schemas.microsoft.com/office/2007/relationships/hdphoto" Target="../media/hdphoto55.wdp"/><Relationship Id="rId4" Type="http://schemas.openxmlformats.org/officeDocument/2006/relationships/image" Target="../media/image18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0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5.xml"/><Relationship Id="rId1" Type="http://schemas.openxmlformats.org/officeDocument/2006/relationships/slideLayout" Target="../slideLayouts/slideLayout258.xml"/><Relationship Id="rId6" Type="http://schemas.microsoft.com/office/2007/relationships/hdphoto" Target="../media/hdphoto57.wdp"/><Relationship Id="rId5" Type="http://schemas.openxmlformats.org/officeDocument/2006/relationships/image" Target="../media/image187.png"/><Relationship Id="rId4" Type="http://schemas.microsoft.com/office/2007/relationships/hdphoto" Target="../media/hdphoto56.wdp"/></Relationships>
</file>

<file path=ppt/slides/_rels/slide1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6.xml"/><Relationship Id="rId1" Type="http://schemas.openxmlformats.org/officeDocument/2006/relationships/slideLayout" Target="../slideLayouts/slideLayout258.xml"/><Relationship Id="rId6" Type="http://schemas.microsoft.com/office/2007/relationships/hdphoto" Target="../media/hdphoto59.wdp"/><Relationship Id="rId5" Type="http://schemas.openxmlformats.org/officeDocument/2006/relationships/image" Target="../media/image189.png"/><Relationship Id="rId4" Type="http://schemas.microsoft.com/office/2007/relationships/hdphoto" Target="../media/hdphoto58.wdp"/></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7.xml"/><Relationship Id="rId1" Type="http://schemas.openxmlformats.org/officeDocument/2006/relationships/slideLayout" Target="../slideLayouts/slideLayout258.xml"/><Relationship Id="rId6" Type="http://schemas.microsoft.com/office/2007/relationships/hdphoto" Target="../media/hdphoto61.wdp"/><Relationship Id="rId5" Type="http://schemas.openxmlformats.org/officeDocument/2006/relationships/image" Target="../media/image191.png"/><Relationship Id="rId4" Type="http://schemas.microsoft.com/office/2007/relationships/hdphoto" Target="../media/hdphoto60.wdp"/></Relationships>
</file>

<file path=ppt/slides/_rels/slide105.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192.png"/><Relationship Id="rId1" Type="http://schemas.openxmlformats.org/officeDocument/2006/relationships/slideLayout" Target="../slideLayouts/slideLayout25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9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52.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7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168.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78.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79.xml"/><Relationship Id="rId4" Type="http://schemas.openxmlformats.org/officeDocument/2006/relationships/image" Target="../media/image72.tmp"/></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78.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7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79.xml"/><Relationship Id="rId6" Type="http://schemas.microsoft.com/office/2007/relationships/hdphoto" Target="../media/hdphoto3.wdp"/><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80.png"/><Relationship Id="rId4" Type="http://schemas.microsoft.com/office/2007/relationships/hdphoto" Target="../media/hdphoto2.wdp"/><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8.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oleObject" Target="../embeddings/oleObject2.bin"/><Relationship Id="rId5" Type="http://schemas.openxmlformats.org/officeDocument/2006/relationships/image" Target="../media/image83.emf"/><Relationship Id="rId4" Type="http://schemas.openxmlformats.org/officeDocument/2006/relationships/image" Target="../media/image82.emf"/></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09.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208.xml"/><Relationship Id="rId6" Type="http://schemas.openxmlformats.org/officeDocument/2006/relationships/image" Target="../media/image90.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78.xml"/><Relationship Id="rId6" Type="http://schemas.microsoft.com/office/2007/relationships/hdphoto" Target="../media/hdphoto9.wdp"/><Relationship Id="rId5" Type="http://schemas.openxmlformats.org/officeDocument/2006/relationships/image" Target="../media/image9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tmp"/><Relationship Id="rId3" Type="http://schemas.openxmlformats.org/officeDocument/2006/relationships/image" Target="../media/image97.png"/><Relationship Id="rId7" Type="http://schemas.microsoft.com/office/2007/relationships/hdphoto" Target="../media/hdphoto13.wdp"/><Relationship Id="rId12" Type="http://schemas.microsoft.com/office/2007/relationships/hdphoto" Target="../media/hdphoto15.wdp"/><Relationship Id="rId2" Type="http://schemas.openxmlformats.org/officeDocument/2006/relationships/notesSlide" Target="../notesSlides/notesSlide25.xml"/><Relationship Id="rId1" Type="http://schemas.openxmlformats.org/officeDocument/2006/relationships/slideLayout" Target="../slideLayouts/slideLayout178.xml"/><Relationship Id="rId6" Type="http://schemas.openxmlformats.org/officeDocument/2006/relationships/image" Target="../media/image90.png"/><Relationship Id="rId11" Type="http://schemas.openxmlformats.org/officeDocument/2006/relationships/image" Target="../media/image101.png"/><Relationship Id="rId5" Type="http://schemas.openxmlformats.org/officeDocument/2006/relationships/image" Target="../media/image98.png"/><Relationship Id="rId10" Type="http://schemas.microsoft.com/office/2007/relationships/hdphoto" Target="../media/hdphoto14.wdp"/><Relationship Id="rId4" Type="http://schemas.microsoft.com/office/2007/relationships/hdphoto" Target="../media/hdphoto12.wdp"/><Relationship Id="rId9" Type="http://schemas.openxmlformats.org/officeDocument/2006/relationships/image" Target="../media/image100.png"/><Relationship Id="rId14" Type="http://schemas.openxmlformats.org/officeDocument/2006/relationships/image" Target="../media/image103.tmp"/></Relationships>
</file>

<file path=ppt/slides/_rels/slide37.xml.rels><?xml version="1.0" encoding="UTF-8" standalone="yes"?>
<Relationships xmlns="http://schemas.openxmlformats.org/package/2006/relationships"><Relationship Id="rId8" Type="http://schemas.openxmlformats.org/officeDocument/2006/relationships/image" Target="../media/image107.tmp"/><Relationship Id="rId3" Type="http://schemas.openxmlformats.org/officeDocument/2006/relationships/image" Target="../media/image104.png"/><Relationship Id="rId7" Type="http://schemas.openxmlformats.org/officeDocument/2006/relationships/image" Target="../media/image106.tmp"/><Relationship Id="rId2" Type="http://schemas.openxmlformats.org/officeDocument/2006/relationships/notesSlide" Target="../notesSlides/notesSlide26.xml"/><Relationship Id="rId1" Type="http://schemas.openxmlformats.org/officeDocument/2006/relationships/slideLayout" Target="../slideLayouts/slideLayout178.xml"/><Relationship Id="rId6" Type="http://schemas.microsoft.com/office/2007/relationships/hdphoto" Target="../media/hdphoto17.wdp"/><Relationship Id="rId11" Type="http://schemas.microsoft.com/office/2007/relationships/hdphoto" Target="../media/hdphoto18.wdp"/><Relationship Id="rId5" Type="http://schemas.openxmlformats.org/officeDocument/2006/relationships/image" Target="../media/image105.png"/><Relationship Id="rId10" Type="http://schemas.openxmlformats.org/officeDocument/2006/relationships/image" Target="../media/image109.png"/><Relationship Id="rId4" Type="http://schemas.microsoft.com/office/2007/relationships/hdphoto" Target="../media/hdphoto16.wdp"/><Relationship Id="rId9" Type="http://schemas.openxmlformats.org/officeDocument/2006/relationships/image" Target="../media/image108.tmp"/></Relationships>
</file>

<file path=ppt/slides/_rels/slide38.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27.xml"/><Relationship Id="rId1" Type="http://schemas.openxmlformats.org/officeDocument/2006/relationships/slideLayout" Target="../slideLayouts/slideLayout180.xml"/><Relationship Id="rId6" Type="http://schemas.openxmlformats.org/officeDocument/2006/relationships/image" Target="../media/image113.tmp"/><Relationship Id="rId5" Type="http://schemas.openxmlformats.org/officeDocument/2006/relationships/image" Target="../media/image112.tmp"/><Relationship Id="rId4" Type="http://schemas.openxmlformats.org/officeDocument/2006/relationships/image" Target="../media/image111.tmp"/></Relationships>
</file>

<file path=ppt/slides/_rels/slide39.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28.xml"/><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notesSlide" Target="../notesSlides/notesSlide31.xml"/><Relationship Id="rId1" Type="http://schemas.openxmlformats.org/officeDocument/2006/relationships/slideLayout" Target="../slideLayouts/slideLayout179.xml"/><Relationship Id="rId5" Type="http://schemas.microsoft.com/office/2007/relationships/hdphoto" Target="../media/hdphoto19.wdp"/><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21.tmp"/><Relationship Id="rId3" Type="http://schemas.openxmlformats.org/officeDocument/2006/relationships/image" Target="../media/image118.png"/><Relationship Id="rId7" Type="http://schemas.openxmlformats.org/officeDocument/2006/relationships/image" Target="../media/image120.tmp"/><Relationship Id="rId2" Type="http://schemas.openxmlformats.org/officeDocument/2006/relationships/notesSlide" Target="../notesSlides/notesSlide32.xml"/><Relationship Id="rId1" Type="http://schemas.openxmlformats.org/officeDocument/2006/relationships/slideLayout" Target="../slideLayouts/slideLayout178.xml"/><Relationship Id="rId6" Type="http://schemas.microsoft.com/office/2007/relationships/hdphoto" Target="../media/hdphoto21.wdp"/><Relationship Id="rId5" Type="http://schemas.openxmlformats.org/officeDocument/2006/relationships/image" Target="../media/image119.png"/><Relationship Id="rId4" Type="http://schemas.microsoft.com/office/2007/relationships/hdphoto" Target="../media/hdphoto20.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228.xml"/><Relationship Id="rId5" Type="http://schemas.openxmlformats.org/officeDocument/2006/relationships/image" Target="../media/image126.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3.xml"/></Relationships>
</file>

<file path=ppt/slides/_rels/slide5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7.png"/><Relationship Id="rId7" Type="http://schemas.microsoft.com/office/2007/relationships/hdphoto" Target="../media/hdphoto23.wdp"/><Relationship Id="rId12"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229.xml"/><Relationship Id="rId6" Type="http://schemas.openxmlformats.org/officeDocument/2006/relationships/image" Target="../media/image129.png"/><Relationship Id="rId11" Type="http://schemas.openxmlformats.org/officeDocument/2006/relationships/image" Target="../media/image132.png"/><Relationship Id="rId5" Type="http://schemas.microsoft.com/office/2007/relationships/hdphoto" Target="../media/hdphoto22.wdp"/><Relationship Id="rId10" Type="http://schemas.microsoft.com/office/2007/relationships/hdphoto" Target="../media/hdphoto24.wdp"/><Relationship Id="rId4" Type="http://schemas.openxmlformats.org/officeDocument/2006/relationships/image" Target="../media/image128.png"/><Relationship Id="rId9" Type="http://schemas.openxmlformats.org/officeDocument/2006/relationships/image" Target="../media/image13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3.xml"/></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9.xml"/><Relationship Id="rId1" Type="http://schemas.openxmlformats.org/officeDocument/2006/relationships/slideLayout" Target="../slideLayouts/slideLayout223.xml"/><Relationship Id="rId6" Type="http://schemas.microsoft.com/office/2007/relationships/hdphoto" Target="../media/hdphoto26.wdp"/><Relationship Id="rId5" Type="http://schemas.openxmlformats.org/officeDocument/2006/relationships/image" Target="../media/image135.png"/><Relationship Id="rId4" Type="http://schemas.microsoft.com/office/2007/relationships/hdphoto" Target="../media/hdphoto25.wdp"/></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223.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223.xml"/><Relationship Id="rId6" Type="http://schemas.microsoft.com/office/2007/relationships/hdphoto" Target="../media/hdphoto29.wdp"/><Relationship Id="rId11" Type="http://schemas.microsoft.com/office/2007/relationships/hdphoto" Target="../media/hdphoto31.wdp"/><Relationship Id="rId5" Type="http://schemas.openxmlformats.org/officeDocument/2006/relationships/image" Target="../media/image138.png"/><Relationship Id="rId10" Type="http://schemas.openxmlformats.org/officeDocument/2006/relationships/image" Target="../media/image141.png"/><Relationship Id="rId4" Type="http://schemas.microsoft.com/office/2007/relationships/hdphoto" Target="../media/hdphoto28.wdp"/><Relationship Id="rId9" Type="http://schemas.openxmlformats.org/officeDocument/2006/relationships/image" Target="../media/image14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3.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23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223.xml"/><Relationship Id="rId4" Type="http://schemas.microsoft.com/office/2007/relationships/hdphoto" Target="../media/hdphoto32.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154.png"/><Relationship Id="rId3" Type="http://schemas.openxmlformats.org/officeDocument/2006/relationships/image" Target="../media/image147.png"/><Relationship Id="rId7" Type="http://schemas.openxmlformats.org/officeDocument/2006/relationships/image" Target="../media/image150.png"/><Relationship Id="rId12" Type="http://schemas.microsoft.com/office/2007/relationships/hdphoto" Target="../media/hdphoto35.wdp"/><Relationship Id="rId2" Type="http://schemas.openxmlformats.org/officeDocument/2006/relationships/notesSlide" Target="../notesSlides/notesSlide45.xml"/><Relationship Id="rId1" Type="http://schemas.openxmlformats.org/officeDocument/2006/relationships/slideLayout" Target="../slideLayouts/slideLayout223.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0" Type="http://schemas.openxmlformats.org/officeDocument/2006/relationships/image" Target="../media/image152.png"/><Relationship Id="rId4" Type="http://schemas.microsoft.com/office/2007/relationships/hdphoto" Target="../media/hdphoto33.wdp"/><Relationship Id="rId9" Type="http://schemas.openxmlformats.org/officeDocument/2006/relationships/image" Target="../media/image151.png"/><Relationship Id="rId14" Type="http://schemas.openxmlformats.org/officeDocument/2006/relationships/image" Target="../media/image155.png"/></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6.xml"/><Relationship Id="rId1" Type="http://schemas.openxmlformats.org/officeDocument/2006/relationships/slideLayout" Target="../slideLayouts/slideLayout235.xml"/><Relationship Id="rId4" Type="http://schemas.microsoft.com/office/2007/relationships/hdphoto" Target="../media/hdphoto36.wdp"/></Relationships>
</file>

<file path=ppt/slides/_rels/slide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236.xml"/><Relationship Id="rId4" Type="http://schemas.microsoft.com/office/2007/relationships/hdphoto" Target="../media/hdphoto37.wdp"/></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8.xml"/><Relationship Id="rId1" Type="http://schemas.openxmlformats.org/officeDocument/2006/relationships/slideLayout" Target="../slideLayouts/slideLayout230.xml"/><Relationship Id="rId4" Type="http://schemas.microsoft.com/office/2007/relationships/hdphoto" Target="../media/hdphoto38.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0.xml"/></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223.xml"/><Relationship Id="rId4" Type="http://schemas.microsoft.com/office/2007/relationships/hdphoto" Target="../media/hdphoto39.wdp"/></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2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5.xml"/><Relationship Id="rId1" Type="http://schemas.openxmlformats.org/officeDocument/2006/relationships/slideLayout" Target="../slideLayouts/slideLayout223.xml"/><Relationship Id="rId4" Type="http://schemas.openxmlformats.org/officeDocument/2006/relationships/image" Target="../media/image160.emf"/></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223.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222.xml"/><Relationship Id="rId4" Type="http://schemas.microsoft.com/office/2007/relationships/hdphoto" Target="../media/hdphoto40.wdp"/></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ags" Target="../tags/tag26.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ags" Target="../tags/tag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43.xml"/><Relationship Id="rId1" Type="http://schemas.openxmlformats.org/officeDocument/2006/relationships/tags" Target="../tags/tag2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3.xml"/><Relationship Id="rId1" Type="http://schemas.openxmlformats.org/officeDocument/2006/relationships/tags" Target="../tags/tag2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43.xml"/><Relationship Id="rId1" Type="http://schemas.openxmlformats.org/officeDocument/2006/relationships/tags" Target="../tags/tag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8.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2.xml"/><Relationship Id="rId1" Type="http://schemas.openxmlformats.org/officeDocument/2006/relationships/slideLayout" Target="../slideLayouts/slideLayout2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89.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diagramLayout" Target="../diagrams/layout1.xml"/><Relationship Id="rId7" Type="http://schemas.openxmlformats.org/officeDocument/2006/relationships/image" Target="../media/image166.png"/><Relationship Id="rId2" Type="http://schemas.openxmlformats.org/officeDocument/2006/relationships/diagramData" Target="../diagrams/data1.xml"/><Relationship Id="rId1" Type="http://schemas.openxmlformats.org/officeDocument/2006/relationships/slideLayout" Target="../slideLayouts/slideLayout25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69.png"/><Relationship Id="rId4" Type="http://schemas.openxmlformats.org/officeDocument/2006/relationships/diagramQuickStyle" Target="../diagrams/quickStyle1.xml"/><Relationship Id="rId9" Type="http://schemas.openxmlformats.org/officeDocument/2006/relationships/image" Target="../media/image1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170.png"/><Relationship Id="rId1" Type="http://schemas.openxmlformats.org/officeDocument/2006/relationships/slideLayout" Target="../slideLayouts/slideLayout258.xml"/><Relationship Id="rId5" Type="http://schemas.microsoft.com/office/2007/relationships/hdphoto" Target="../media/hdphoto42.wdp"/><Relationship Id="rId4" Type="http://schemas.openxmlformats.org/officeDocument/2006/relationships/image" Target="../media/image17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8.xml"/></Relationships>
</file>

<file path=ppt/slides/_rels/slide9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72.png"/><Relationship Id="rId1" Type="http://schemas.openxmlformats.org/officeDocument/2006/relationships/slideLayout" Target="../slideLayouts/slideLayout258.xml"/><Relationship Id="rId4" Type="http://schemas.microsoft.com/office/2007/relationships/hdphoto" Target="../media/hdphoto44.wdp"/></Relationships>
</file>

<file path=ppt/slides/_rels/slide93.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73.png"/><Relationship Id="rId1" Type="http://schemas.openxmlformats.org/officeDocument/2006/relationships/slideLayout" Target="../slideLayouts/slideLayout258.xml"/></Relationships>
</file>

<file path=ppt/slides/_rels/slide94.xml.rels><?xml version="1.0" encoding="UTF-8" standalone="yes"?>
<Relationships xmlns="http://schemas.openxmlformats.org/package/2006/relationships"><Relationship Id="rId3" Type="http://schemas.microsoft.com/office/2007/relationships/hdphoto" Target="../media/hdphoto46.wdp"/><Relationship Id="rId7" Type="http://schemas.microsoft.com/office/2007/relationships/hdphoto" Target="../media/hdphoto48.wdp"/><Relationship Id="rId2" Type="http://schemas.openxmlformats.org/officeDocument/2006/relationships/image" Target="../media/image174.png"/><Relationship Id="rId1" Type="http://schemas.openxmlformats.org/officeDocument/2006/relationships/slideLayout" Target="../slideLayouts/slideLayout258.xml"/><Relationship Id="rId6" Type="http://schemas.openxmlformats.org/officeDocument/2006/relationships/image" Target="../media/image176.png"/><Relationship Id="rId5" Type="http://schemas.microsoft.com/office/2007/relationships/hdphoto" Target="../media/hdphoto47.wdp"/><Relationship Id="rId4" Type="http://schemas.openxmlformats.org/officeDocument/2006/relationships/image" Target="../media/image175.png"/></Relationships>
</file>

<file path=ppt/slides/_rels/slide95.xml.rels><?xml version="1.0" encoding="UTF-8" standalone="yes"?>
<Relationships xmlns="http://schemas.openxmlformats.org/package/2006/relationships"><Relationship Id="rId8" Type="http://schemas.openxmlformats.org/officeDocument/2006/relationships/image" Target="../media/image180.png"/><Relationship Id="rId3" Type="http://schemas.microsoft.com/office/2007/relationships/hdphoto" Target="../media/hdphoto49.wdp"/><Relationship Id="rId7" Type="http://schemas.microsoft.com/office/2007/relationships/hdphoto" Target="../media/hdphoto51.wdp"/><Relationship Id="rId2" Type="http://schemas.openxmlformats.org/officeDocument/2006/relationships/image" Target="../media/image177.png"/><Relationship Id="rId1" Type="http://schemas.openxmlformats.org/officeDocument/2006/relationships/slideLayout" Target="../slideLayouts/slideLayout258.xml"/><Relationship Id="rId6" Type="http://schemas.openxmlformats.org/officeDocument/2006/relationships/image" Target="../media/image179.png"/><Relationship Id="rId5" Type="http://schemas.microsoft.com/office/2007/relationships/hdphoto" Target="../media/hdphoto50.wdp"/><Relationship Id="rId4" Type="http://schemas.openxmlformats.org/officeDocument/2006/relationships/image" Target="../media/image178.png"/></Relationships>
</file>

<file path=ppt/slides/_rels/slide96.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181.png"/><Relationship Id="rId1" Type="http://schemas.openxmlformats.org/officeDocument/2006/relationships/slideLayout" Target="../slideLayouts/slideLayout2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98.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82.png"/><Relationship Id="rId1" Type="http://schemas.openxmlformats.org/officeDocument/2006/relationships/slideLayout" Target="../slideLayouts/slideLayout258.xml"/></Relationships>
</file>

<file path=ppt/slides/_rels/slide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4.xml"/><Relationship Id="rId1" Type="http://schemas.openxmlformats.org/officeDocument/2006/relationships/slideLayout" Target="../slideLayouts/slideLayout2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8CD40-2680-A649-5633-827841CE54A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DD48ACC-C745-C5A0-50D4-862C0DB23759}"/>
              </a:ext>
            </a:extLst>
          </p:cNvPr>
          <p:cNvSpPr>
            <a:spLocks noGrp="1" noChangeArrowheads="1"/>
          </p:cNvSpPr>
          <p:nvPr>
            <p:ph type="title"/>
          </p:nvPr>
        </p:nvSpPr>
        <p:spPr>
          <a:xfrm>
            <a:off x="-26623" y="463573"/>
            <a:ext cx="12192000" cy="1143000"/>
          </a:xfrm>
        </p:spPr>
        <p:txBody>
          <a:bodyPr wrap="square" anchor="ctr">
            <a:noAutofit/>
          </a:bodyPr>
          <a:lstStyle/>
          <a:p>
            <a:r>
              <a:rPr lang="en-US" sz="3600" dirty="0"/>
              <a:t>Expert Second Opinion: Investigators Provide </a:t>
            </a:r>
            <a:br>
              <a:rPr lang="en-US" sz="3600" dirty="0"/>
            </a:br>
            <a:r>
              <a:rPr lang="en-US" sz="3600" dirty="0"/>
              <a:t>Perspectives on the Best-Practice Use of </a:t>
            </a:r>
            <a:br>
              <a:rPr lang="en-US" sz="3600" dirty="0"/>
            </a:br>
            <a:r>
              <a:rPr lang="en-US" sz="3600" dirty="0"/>
              <a:t>Immunotherapy for Endometrial Cancer</a:t>
            </a:r>
          </a:p>
        </p:txBody>
      </p:sp>
      <p:sp>
        <p:nvSpPr>
          <p:cNvPr id="12" name="Text Box 3">
            <a:extLst>
              <a:ext uri="{FF2B5EF4-FFF2-40B4-BE49-F238E27FC236}">
                <a16:creationId xmlns:a16="http://schemas.microsoft.com/office/drawing/2014/main" id="{3C681493-F5AA-BC51-D62B-E0491A0DA95A}"/>
              </a:ext>
            </a:extLst>
          </p:cNvPr>
          <p:cNvSpPr txBox="1">
            <a:spLocks noChangeArrowheads="1"/>
          </p:cNvSpPr>
          <p:nvPr/>
        </p:nvSpPr>
        <p:spPr bwMode="auto">
          <a:xfrm>
            <a:off x="0" y="56843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p:txBody>
      </p:sp>
      <p:sp>
        <p:nvSpPr>
          <p:cNvPr id="13" name="Text Box 7">
            <a:extLst>
              <a:ext uri="{FF2B5EF4-FFF2-40B4-BE49-F238E27FC236}">
                <a16:creationId xmlns:a16="http://schemas.microsoft.com/office/drawing/2014/main" id="{BE9B9A91-A80B-5892-92BA-BB37A9C17976}"/>
              </a:ext>
            </a:extLst>
          </p:cNvPr>
          <p:cNvSpPr txBox="1">
            <a:spLocks noChangeArrowheads="1"/>
          </p:cNvSpPr>
          <p:nvPr/>
        </p:nvSpPr>
        <p:spPr bwMode="auto">
          <a:xfrm>
            <a:off x="4652364" y="39165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08D4B56-D7B1-ACBF-2508-E019E92F2F43}"/>
              </a:ext>
            </a:extLst>
          </p:cNvPr>
          <p:cNvSpPr txBox="1">
            <a:spLocks noChangeArrowheads="1"/>
          </p:cNvSpPr>
          <p:nvPr/>
        </p:nvSpPr>
        <p:spPr bwMode="auto">
          <a:xfrm>
            <a:off x="0" y="28044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29F0A8B-2687-C330-7A7B-EDF890706F5E}"/>
              </a:ext>
            </a:extLst>
          </p:cNvPr>
          <p:cNvSpPr txBox="1">
            <a:spLocks noChangeArrowheads="1"/>
          </p:cNvSpPr>
          <p:nvPr/>
        </p:nvSpPr>
        <p:spPr bwMode="auto">
          <a:xfrm>
            <a:off x="0" y="184819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0884C91D-D97D-48BA-45FC-565E4B82A03C}"/>
              </a:ext>
            </a:extLst>
          </p:cNvPr>
          <p:cNvSpPr txBox="1">
            <a:spLocks noChangeArrowheads="1"/>
          </p:cNvSpPr>
          <p:nvPr/>
        </p:nvSpPr>
        <p:spPr bwMode="auto">
          <a:xfrm>
            <a:off x="157372" y="45224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25012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6676-5AE0-9F54-B189-D5C2922A69F5}"/>
              </a:ext>
            </a:extLst>
          </p:cNvPr>
          <p:cNvSpPr>
            <a:spLocks noGrp="1"/>
          </p:cNvSpPr>
          <p:nvPr>
            <p:ph type="title"/>
          </p:nvPr>
        </p:nvSpPr>
        <p:spPr/>
        <p:txBody>
          <a:bodyPr/>
          <a:lstStyle/>
          <a:p>
            <a:r>
              <a:rPr lang="en-US" dirty="0"/>
              <a:t>RUBY Part 2: Molecular Subgroups</a:t>
            </a:r>
          </a:p>
        </p:txBody>
      </p:sp>
      <p:pic>
        <p:nvPicPr>
          <p:cNvPr id="8" name="Picture 7">
            <a:extLst>
              <a:ext uri="{FF2B5EF4-FFF2-40B4-BE49-F238E27FC236}">
                <a16:creationId xmlns:a16="http://schemas.microsoft.com/office/drawing/2014/main" id="{A0379190-72B3-E43D-8210-59040D75BD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555" r="6536"/>
          <a:stretch>
            <a:fillRect/>
          </a:stretch>
        </p:blipFill>
        <p:spPr>
          <a:xfrm>
            <a:off x="6016354" y="2082571"/>
            <a:ext cx="5963685" cy="3567379"/>
          </a:xfrm>
          <a:prstGeom prst="rect">
            <a:avLst/>
          </a:prstGeom>
        </p:spPr>
      </p:pic>
      <p:pic>
        <p:nvPicPr>
          <p:cNvPr id="10" name="Picture 9">
            <a:extLst>
              <a:ext uri="{FF2B5EF4-FFF2-40B4-BE49-F238E27FC236}">
                <a16:creationId xmlns:a16="http://schemas.microsoft.com/office/drawing/2014/main" id="{2E5E88B8-5E70-2E79-E320-CBFFD668766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48481" t="7105" r="2801" b="3390"/>
          <a:stretch>
            <a:fillRect/>
          </a:stretch>
        </p:blipFill>
        <p:spPr>
          <a:xfrm>
            <a:off x="1" y="1600199"/>
            <a:ext cx="6016353" cy="4049751"/>
          </a:xfrm>
          <a:prstGeom prst="rect">
            <a:avLst/>
          </a:prstGeom>
        </p:spPr>
      </p:pic>
      <p:sp>
        <p:nvSpPr>
          <p:cNvPr id="11" name="TextBox 10">
            <a:extLst>
              <a:ext uri="{FF2B5EF4-FFF2-40B4-BE49-F238E27FC236}">
                <a16:creationId xmlns:a16="http://schemas.microsoft.com/office/drawing/2014/main" id="{2118B5FD-47C5-B11B-069B-553E16E07339}"/>
              </a:ext>
            </a:extLst>
          </p:cNvPr>
          <p:cNvSpPr txBox="1"/>
          <p:nvPr/>
        </p:nvSpPr>
        <p:spPr>
          <a:xfrm>
            <a:off x="9833474" y="6450374"/>
            <a:ext cx="1527982"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Mirza MR. SGO 2024.</a:t>
            </a:r>
          </a:p>
        </p:txBody>
      </p:sp>
    </p:spTree>
    <p:extLst>
      <p:ext uri="{BB962C8B-B14F-4D97-AF65-F5344CB8AC3E}">
        <p14:creationId xmlns:p14="http://schemas.microsoft.com/office/powerpoint/2010/main" val="17795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1831-1F92-8C10-D52E-0D1F5D31A2F7}"/>
              </a:ext>
            </a:extLst>
          </p:cNvPr>
          <p:cNvSpPr>
            <a:spLocks noGrp="1"/>
          </p:cNvSpPr>
          <p:nvPr>
            <p:ph type="title"/>
          </p:nvPr>
        </p:nvSpPr>
        <p:spPr/>
        <p:txBody>
          <a:bodyPr/>
          <a:lstStyle/>
          <a:p>
            <a:r>
              <a:rPr lang="en-US" dirty="0"/>
              <a:t>KEYNOTE-775: Recurrent Endometrial Cancer</a:t>
            </a:r>
          </a:p>
        </p:txBody>
      </p:sp>
      <p:sp>
        <p:nvSpPr>
          <p:cNvPr id="5" name="Rounded Rectangle 11">
            <a:extLst>
              <a:ext uri="{FF2B5EF4-FFF2-40B4-BE49-F238E27FC236}">
                <a16:creationId xmlns:a16="http://schemas.microsoft.com/office/drawing/2014/main" id="{E650CA8F-1B16-BF1A-2F34-10C2EE58CF05}"/>
              </a:ext>
            </a:extLst>
          </p:cNvPr>
          <p:cNvSpPr/>
          <p:nvPr/>
        </p:nvSpPr>
        <p:spPr bwMode="auto">
          <a:xfrm>
            <a:off x="253981" y="3938257"/>
            <a:ext cx="3428153" cy="1866899"/>
          </a:xfrm>
          <a:prstGeom prst="rect">
            <a:avLst/>
          </a:prstGeom>
          <a:solidFill>
            <a:srgbClr val="006DA1"/>
          </a:solidFill>
          <a:ln w="9525" cap="flat" cmpd="sng" algn="ctr">
            <a:solidFill>
              <a:srgbClr val="BCD8FF"/>
            </a:solid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Lenvatinib </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 mg po qd </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a:t>
            </a:r>
          </a:p>
          <a:p>
            <a:pPr marL="0" marR="0" lvl="0" indent="0" algn="ctr" defTabSz="457189"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Pembrolizumab</a:t>
            </a:r>
          </a:p>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200 mg IV q3w</a:t>
            </a:r>
          </a:p>
        </p:txBody>
      </p:sp>
      <p:sp>
        <p:nvSpPr>
          <p:cNvPr id="6" name="Rectangle 5">
            <a:extLst>
              <a:ext uri="{FF2B5EF4-FFF2-40B4-BE49-F238E27FC236}">
                <a16:creationId xmlns:a16="http://schemas.microsoft.com/office/drawing/2014/main" id="{E5543FC8-26FD-6E04-F285-2047546106DA}"/>
              </a:ext>
            </a:extLst>
          </p:cNvPr>
          <p:cNvSpPr/>
          <p:nvPr/>
        </p:nvSpPr>
        <p:spPr bwMode="auto">
          <a:xfrm>
            <a:off x="8136558" y="3879341"/>
            <a:ext cx="3253959" cy="566399"/>
          </a:xfrm>
          <a:prstGeom prst="rect">
            <a:avLst/>
          </a:prstGeom>
          <a:solidFill>
            <a:srgbClr val="7E3864">
              <a:alpha val="10000"/>
            </a:srgb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Primary Endpoints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PFS by BICR and OS</a:t>
            </a:r>
          </a:p>
        </p:txBody>
      </p:sp>
      <p:sp>
        <p:nvSpPr>
          <p:cNvPr id="7" name="Rectangle 6">
            <a:extLst>
              <a:ext uri="{FF2B5EF4-FFF2-40B4-BE49-F238E27FC236}">
                <a16:creationId xmlns:a16="http://schemas.microsoft.com/office/drawing/2014/main" id="{4F58B26A-8173-4F57-08EB-206D04A560F4}"/>
              </a:ext>
            </a:extLst>
          </p:cNvPr>
          <p:cNvSpPr/>
          <p:nvPr/>
        </p:nvSpPr>
        <p:spPr bwMode="auto">
          <a:xfrm>
            <a:off x="7881538" y="1974740"/>
            <a:ext cx="3763999" cy="1454261"/>
          </a:xfrm>
          <a:prstGeom prst="rect">
            <a:avLst/>
          </a:prstGeom>
          <a:solidFill>
            <a:schemeClr val="accent3">
              <a:lumMod val="50000"/>
              <a:alpha val="10000"/>
            </a:scheme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Stratification Factors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MMR status (dMMR vs MMRp)</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ECOG PS</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Geographic region</a:t>
            </a:r>
          </a:p>
          <a:p>
            <a:pPr marL="285744" marR="0" lvl="0" indent="-285744" algn="l" defTabSz="457189"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Prior pelvic radiation</a:t>
            </a:r>
          </a:p>
        </p:txBody>
      </p:sp>
      <p:sp>
        <p:nvSpPr>
          <p:cNvPr id="8" name="Rounded Rectangle 11">
            <a:extLst>
              <a:ext uri="{FF2B5EF4-FFF2-40B4-BE49-F238E27FC236}">
                <a16:creationId xmlns:a16="http://schemas.microsoft.com/office/drawing/2014/main" id="{BBA87C12-B2ED-165B-6289-EA384141A94F}"/>
              </a:ext>
            </a:extLst>
          </p:cNvPr>
          <p:cNvSpPr/>
          <p:nvPr/>
        </p:nvSpPr>
        <p:spPr bwMode="auto">
          <a:xfrm>
            <a:off x="3943874" y="3938257"/>
            <a:ext cx="3428153" cy="1866899"/>
          </a:xfrm>
          <a:prstGeom prst="rect">
            <a:avLst/>
          </a:prstGeom>
          <a:solidFill>
            <a:srgbClr val="AD1F2E"/>
          </a:solidFill>
          <a:ln w="9525" cap="flat" cmpd="sng" algn="ctr">
            <a:no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Physician’s Choice:</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Doxorubicin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60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q3w</a:t>
            </a:r>
            <a:b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OR </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Paclitaxel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80</a:t>
            </a: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mg IV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q1w</a:t>
            </a:r>
          </a:p>
        </p:txBody>
      </p:sp>
      <p:cxnSp>
        <p:nvCxnSpPr>
          <p:cNvPr id="9" name="Elbow Connector 14">
            <a:extLst>
              <a:ext uri="{FF2B5EF4-FFF2-40B4-BE49-F238E27FC236}">
                <a16:creationId xmlns:a16="http://schemas.microsoft.com/office/drawing/2014/main" id="{5AD5CC07-B0BA-C3B3-E5FF-938B2129AB38}"/>
              </a:ext>
            </a:extLst>
          </p:cNvPr>
          <p:cNvCxnSpPr>
            <a:cxnSpLocks/>
            <a:endCxn id="5" idx="0"/>
          </p:cNvCxnSpPr>
          <p:nvPr/>
        </p:nvCxnSpPr>
        <p:spPr>
          <a:xfrm rot="10800000" flipV="1">
            <a:off x="1968057" y="3418615"/>
            <a:ext cx="2206843" cy="51964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18">
            <a:extLst>
              <a:ext uri="{FF2B5EF4-FFF2-40B4-BE49-F238E27FC236}">
                <a16:creationId xmlns:a16="http://schemas.microsoft.com/office/drawing/2014/main" id="{8C274DC5-0EDA-B20C-2D3F-878DBFDFD81C}"/>
              </a:ext>
            </a:extLst>
          </p:cNvPr>
          <p:cNvCxnSpPr>
            <a:cxnSpLocks/>
          </p:cNvCxnSpPr>
          <p:nvPr/>
        </p:nvCxnSpPr>
        <p:spPr>
          <a:xfrm>
            <a:off x="3708699" y="3418618"/>
            <a:ext cx="2046636" cy="528175"/>
          </a:xfrm>
          <a:prstGeom prst="bentConnector3">
            <a:avLst>
              <a:gd name="adj1" fmla="val 9979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9F3039-F16C-0B6F-D4F1-A47978934160}"/>
              </a:ext>
            </a:extLst>
          </p:cNvPr>
          <p:cNvCxnSpPr/>
          <p:nvPr/>
        </p:nvCxnSpPr>
        <p:spPr bwMode="auto">
          <a:xfrm>
            <a:off x="3825659" y="3058967"/>
            <a:ext cx="0" cy="3511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65">
            <a:extLst>
              <a:ext uri="{FF2B5EF4-FFF2-40B4-BE49-F238E27FC236}">
                <a16:creationId xmlns:a16="http://schemas.microsoft.com/office/drawing/2014/main" id="{AE95FCF1-07CC-A499-1E9D-431BC8E1B4EB}"/>
              </a:ext>
            </a:extLst>
          </p:cNvPr>
          <p:cNvSpPr txBox="1"/>
          <p:nvPr/>
        </p:nvSpPr>
        <p:spPr bwMode="auto">
          <a:xfrm>
            <a:off x="8238559" y="6551085"/>
            <a:ext cx="35278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457239"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Makker V. </a:t>
            </a:r>
            <a:r>
              <a:rPr kumimoji="0" lang="en-US" altLang="en-US" sz="1200" b="0" i="1"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N Engl J Med</a:t>
            </a:r>
            <a:r>
              <a:rPr kumimoji="0" lang="en-US" altLang="en-US" sz="1200" b="0" i="0" u="none" strike="noStrike" kern="1200" cap="none" spc="-11"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 2022.</a:t>
            </a:r>
            <a:endParaRPr kumimoji="0" lang="en-US" sz="1200" b="0"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sym typeface="Helvetica Neue"/>
            </a:endParaRPr>
          </a:p>
        </p:txBody>
      </p:sp>
      <p:sp>
        <p:nvSpPr>
          <p:cNvPr id="13" name="Rectangle 12">
            <a:extLst>
              <a:ext uri="{FF2B5EF4-FFF2-40B4-BE49-F238E27FC236}">
                <a16:creationId xmlns:a16="http://schemas.microsoft.com/office/drawing/2014/main" id="{F80351A7-A83B-A860-4595-D2F53623947B}"/>
              </a:ext>
            </a:extLst>
          </p:cNvPr>
          <p:cNvSpPr/>
          <p:nvPr/>
        </p:nvSpPr>
        <p:spPr bwMode="auto">
          <a:xfrm>
            <a:off x="711523" y="1546638"/>
            <a:ext cx="6252803" cy="1565495"/>
          </a:xfrm>
          <a:prstGeom prst="rect">
            <a:avLst/>
          </a:prstGeom>
          <a:solidFill>
            <a:srgbClr val="EBEDF0"/>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45720" rIns="121920" bIns="1219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Key Eligibility Criteria</a:t>
            </a:r>
          </a:p>
          <a:p>
            <a:pPr marL="285744" marR="0" lvl="0" indent="-285744" algn="l" defTabSz="914377"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Advanced, metastatic, or recurrent EC</a:t>
            </a: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Measurable disease by BICR</a:t>
            </a: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1 prior platinum-based chemotherapy regimen</a:t>
            </a:r>
            <a:endParaRPr kumimoji="0" lang="en-US" sz="1800" b="0" i="0" u="none" strike="noStrike" kern="0" cap="none" spc="0" normalizeH="0" baseline="30000" noProof="0" dirty="0">
              <a:ln>
                <a:noFill/>
              </a:ln>
              <a:solidFill>
                <a:srgbClr val="000000"/>
              </a:solidFill>
              <a:effectLst/>
              <a:uLnTx/>
              <a:uFillTx/>
              <a:latin typeface="Arial"/>
              <a:ea typeface="ＭＳ Ｐゴシック"/>
              <a:cs typeface="+mn-cs"/>
            </a:endParaRPr>
          </a:p>
          <a:p>
            <a:pPr marL="285744" marR="0" lvl="0" indent="-285744" algn="l" defTabSz="914377"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ECOG PS 0–1</a:t>
            </a:r>
          </a:p>
        </p:txBody>
      </p:sp>
    </p:spTree>
    <p:extLst>
      <p:ext uri="{BB962C8B-B14F-4D97-AF65-F5344CB8AC3E}">
        <p14:creationId xmlns:p14="http://schemas.microsoft.com/office/powerpoint/2010/main" val="237258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728F06C5-D5BC-B0ED-F43A-C0C4139E658F}"/>
              </a:ext>
            </a:extLst>
          </p:cNvPr>
          <p:cNvGraphicFramePr>
            <a:graphicFrameLocks noGrp="1"/>
          </p:cNvGraphicFramePr>
          <p:nvPr/>
        </p:nvGraphicFramePr>
        <p:xfrm>
          <a:off x="492939" y="4727629"/>
          <a:ext cx="10912115" cy="1341120"/>
        </p:xfrm>
        <a:graphic>
          <a:graphicData uri="http://schemas.openxmlformats.org/drawingml/2006/table">
            <a:tbl>
              <a:tblPr firstRow="1">
                <a:tableStyleId>{5C22544A-7EE6-4342-B048-85BDC9FD1C3A}</a:tableStyleId>
              </a:tblPr>
              <a:tblGrid>
                <a:gridCol w="2684175">
                  <a:extLst>
                    <a:ext uri="{9D8B030D-6E8A-4147-A177-3AD203B41FA5}">
                      <a16:colId xmlns:a16="http://schemas.microsoft.com/office/drawing/2014/main" val="191007522"/>
                    </a:ext>
                  </a:extLst>
                </a:gridCol>
                <a:gridCol w="2100186">
                  <a:extLst>
                    <a:ext uri="{9D8B030D-6E8A-4147-A177-3AD203B41FA5}">
                      <a16:colId xmlns:a16="http://schemas.microsoft.com/office/drawing/2014/main" val="2522818689"/>
                    </a:ext>
                  </a:extLst>
                </a:gridCol>
                <a:gridCol w="2171700">
                  <a:extLst>
                    <a:ext uri="{9D8B030D-6E8A-4147-A177-3AD203B41FA5}">
                      <a16:colId xmlns:a16="http://schemas.microsoft.com/office/drawing/2014/main" val="1229731811"/>
                    </a:ext>
                  </a:extLst>
                </a:gridCol>
                <a:gridCol w="2040291">
                  <a:extLst>
                    <a:ext uri="{9D8B030D-6E8A-4147-A177-3AD203B41FA5}">
                      <a16:colId xmlns:a16="http://schemas.microsoft.com/office/drawing/2014/main" val="3813602360"/>
                    </a:ext>
                  </a:extLst>
                </a:gridCol>
                <a:gridCol w="1915763">
                  <a:extLst>
                    <a:ext uri="{9D8B030D-6E8A-4147-A177-3AD203B41FA5}">
                      <a16:colId xmlns:a16="http://schemas.microsoft.com/office/drawing/2014/main" val="1048282872"/>
                    </a:ext>
                  </a:extLst>
                </a:gridCol>
              </a:tblGrid>
              <a:tr h="325766">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dirty="0">
                          <a:solidFill>
                            <a:schemeClr val="bg1"/>
                          </a:solidFill>
                        </a:rPr>
                        <a:t>pMMR Population</a:t>
                      </a:r>
                      <a:endParaRPr lang="en-US" sz="1400" dirty="0">
                        <a:solidFill>
                          <a:schemeClr val="bg1"/>
                        </a:solidFill>
                        <a:latin typeface="+mj-lt"/>
                      </a:endParaRPr>
                    </a:p>
                  </a:txBody>
                  <a:tcPr anchor="ctr">
                    <a:solidFill>
                      <a:srgbClr val="595959"/>
                    </a:solidFill>
                  </a:tcPr>
                </a:tc>
                <a:tc>
                  <a:txBody>
                    <a:bodyPr/>
                    <a:lstStyle/>
                    <a:p>
                      <a:pPr algn="ctr">
                        <a:lnSpc>
                          <a:spcPts val="1380"/>
                        </a:lnSpc>
                      </a:pPr>
                      <a:r>
                        <a:rPr lang="en-US" sz="1400" dirty="0">
                          <a:solidFill>
                            <a:schemeClr val="bg1"/>
                          </a:solidFill>
                        </a:rPr>
                        <a:t>ORR, %</a:t>
                      </a:r>
                    </a:p>
                    <a:p>
                      <a:pPr algn="ctr">
                        <a:lnSpc>
                          <a:spcPts val="1380"/>
                        </a:lnSpc>
                      </a:pPr>
                      <a:r>
                        <a:rPr lang="en-US" sz="1400" dirty="0">
                          <a:solidFill>
                            <a:schemeClr val="bg1"/>
                          </a:solidFill>
                        </a:rPr>
                        <a:t>(95% CI)</a:t>
                      </a:r>
                      <a:endParaRPr lang="en-US" sz="1400" dirty="0">
                        <a:solidFill>
                          <a:schemeClr val="bg1"/>
                        </a:solidFill>
                        <a:latin typeface="+mj-lt"/>
                      </a:endParaRPr>
                    </a:p>
                  </a:txBody>
                  <a:tcPr anchor="ctr">
                    <a:solidFill>
                      <a:srgbClr val="595959"/>
                    </a:solidFill>
                  </a:tcPr>
                </a:tc>
                <a:tc>
                  <a:txBody>
                    <a:bodyPr/>
                    <a:lstStyle/>
                    <a:p>
                      <a:pPr algn="ctr">
                        <a:lnSpc>
                          <a:spcPts val="1380"/>
                        </a:lnSpc>
                      </a:pPr>
                      <a:r>
                        <a:rPr lang="en-US" sz="1400" dirty="0">
                          <a:solidFill>
                            <a:schemeClr val="bg1"/>
                          </a:solidFill>
                        </a:rPr>
                        <a:t>mDOR, mo (range)</a:t>
                      </a:r>
                      <a:endParaRPr lang="en-US" sz="1400" dirty="0">
                        <a:solidFill>
                          <a:schemeClr val="bg1"/>
                        </a:solidFill>
                        <a:latin typeface="+mj-lt"/>
                      </a:endParaRPr>
                    </a:p>
                  </a:txBody>
                  <a:tcPr anchor="ctr">
                    <a:solidFill>
                      <a:srgbClr val="595959"/>
                    </a:solidFill>
                  </a:tcPr>
                </a:tc>
                <a:tc>
                  <a:txBody>
                    <a:bodyPr/>
                    <a:lstStyle/>
                    <a:p>
                      <a:pPr algn="ctr">
                        <a:lnSpc>
                          <a:spcPts val="1380"/>
                        </a:lnSpc>
                      </a:pPr>
                      <a:r>
                        <a:rPr lang="en-US" sz="1400" dirty="0">
                          <a:solidFill>
                            <a:schemeClr val="bg1"/>
                          </a:solidFill>
                        </a:rPr>
                        <a:t>mOS,</a:t>
                      </a:r>
                      <a:r>
                        <a:rPr lang="en-US" sz="1400" baseline="30000" dirty="0">
                          <a:solidFill>
                            <a:schemeClr val="bg1"/>
                          </a:solidFill>
                        </a:rPr>
                        <a:t> </a:t>
                      </a:r>
                      <a:r>
                        <a:rPr lang="en-US" sz="1400" dirty="0">
                          <a:solidFill>
                            <a:schemeClr val="bg1"/>
                          </a:solidFill>
                        </a:rPr>
                        <a:t>mo</a:t>
                      </a:r>
                    </a:p>
                    <a:p>
                      <a:pPr algn="ctr">
                        <a:lnSpc>
                          <a:spcPts val="1380"/>
                        </a:lnSpc>
                      </a:pPr>
                      <a:r>
                        <a:rPr lang="en-US" sz="1400" dirty="0">
                          <a:solidFill>
                            <a:schemeClr val="bg1"/>
                          </a:solidFill>
                        </a:rPr>
                        <a:t>(95% CI)</a:t>
                      </a:r>
                      <a:endParaRPr lang="en-US" sz="1400" dirty="0">
                        <a:solidFill>
                          <a:schemeClr val="bg1"/>
                        </a:solidFill>
                        <a:latin typeface="+mj-lt"/>
                      </a:endParaRPr>
                    </a:p>
                  </a:txBody>
                  <a:tcPr anchor="ctr">
                    <a:solidFill>
                      <a:srgbClr val="595959"/>
                    </a:solidFill>
                  </a:tcPr>
                </a:tc>
                <a:tc>
                  <a:txBody>
                    <a:bodyPr/>
                    <a:lstStyle/>
                    <a:p>
                      <a:pPr algn="ctr">
                        <a:lnSpc>
                          <a:spcPts val="1380"/>
                        </a:lnSpc>
                      </a:pPr>
                      <a:r>
                        <a:rPr lang="en-US" sz="1400" dirty="0">
                          <a:solidFill>
                            <a:schemeClr val="bg1"/>
                          </a:solidFill>
                        </a:rPr>
                        <a:t>HR</a:t>
                      </a:r>
                      <a:endParaRPr lang="en-US" sz="1400" dirty="0">
                        <a:solidFill>
                          <a:schemeClr val="bg1"/>
                        </a:solidFill>
                        <a:latin typeface="+mj-lt"/>
                      </a:endParaRPr>
                    </a:p>
                  </a:txBody>
                  <a:tcPr anchor="ctr">
                    <a:solidFill>
                      <a:srgbClr val="595959"/>
                    </a:solidFill>
                  </a:tcPr>
                </a:tc>
                <a:extLst>
                  <a:ext uri="{0D108BD9-81ED-4DB2-BD59-A6C34878D82A}">
                    <a16:rowId xmlns:a16="http://schemas.microsoft.com/office/drawing/2014/main" val="1373928085"/>
                  </a:ext>
                </a:extLst>
              </a:tr>
              <a:tr h="325207">
                <a:tc>
                  <a:txBody>
                    <a:bodyPr/>
                    <a:lstStyle/>
                    <a:p>
                      <a:pPr marL="0" marR="0" lvl="0" indent="0" algn="l" defTabSz="914400" rtl="0" eaLnBrk="1" fontAlgn="auto" latinLnBrk="0" hangingPunct="1">
                        <a:lnSpc>
                          <a:spcPts val="1380"/>
                        </a:lnSpc>
                        <a:spcBef>
                          <a:spcPts val="0"/>
                        </a:spcBef>
                        <a:spcAft>
                          <a:spcPts val="0"/>
                        </a:spcAft>
                        <a:buClrTx/>
                        <a:buSzTx/>
                        <a:buFontTx/>
                        <a:buNone/>
                        <a:tabLst/>
                        <a:defRPr/>
                      </a:pPr>
                      <a:r>
                        <a:rPr lang="en-US" sz="1400" b="1" dirty="0">
                          <a:solidFill>
                            <a:srgbClr val="2774AE"/>
                          </a:solidFill>
                        </a:rPr>
                        <a:t>Len + Pem </a:t>
                      </a:r>
                      <a:endParaRPr lang="en-US" sz="1400" b="1" dirty="0">
                        <a:solidFill>
                          <a:srgbClr val="2774AE"/>
                        </a:solidFill>
                        <a:latin typeface="+mj-lt"/>
                      </a:endParaRPr>
                    </a:p>
                  </a:txBody>
                  <a:tcPr anchor="ctr">
                    <a:solidFill>
                      <a:srgbClr val="F2F2F2"/>
                    </a:solidFill>
                  </a:tcPr>
                </a:tc>
                <a:tc>
                  <a:txBody>
                    <a:bodyPr/>
                    <a:lstStyle/>
                    <a:p>
                      <a:pPr algn="ctr">
                        <a:lnSpc>
                          <a:spcPts val="1380"/>
                        </a:lnSpc>
                      </a:pPr>
                      <a:r>
                        <a:rPr lang="en-US" sz="1400" b="0" dirty="0">
                          <a:solidFill>
                            <a:schemeClr val="tx1"/>
                          </a:solidFill>
                        </a:rPr>
                        <a:t>32.4</a:t>
                      </a:r>
                    </a:p>
                    <a:p>
                      <a:pPr algn="ctr">
                        <a:lnSpc>
                          <a:spcPts val="1380"/>
                        </a:lnSpc>
                      </a:pPr>
                      <a:r>
                        <a:rPr lang="en-US" sz="1400" b="0" dirty="0">
                          <a:solidFill>
                            <a:schemeClr val="tx1"/>
                          </a:solidFill>
                        </a:rPr>
                        <a:t>(27.5–37.6)</a:t>
                      </a:r>
                      <a:endParaRPr lang="en-US" sz="1400" b="0" dirty="0">
                        <a:solidFill>
                          <a:schemeClr val="tx1"/>
                        </a:solidFill>
                        <a:latin typeface="+mj-lt"/>
                      </a:endParaRPr>
                    </a:p>
                  </a:txBody>
                  <a:tcPr anchor="ctr">
                    <a:solidFill>
                      <a:srgbClr val="F2F2F2"/>
                    </a:solidFill>
                  </a:tcPr>
                </a:tc>
                <a:tc>
                  <a:txBody>
                    <a:bodyPr/>
                    <a:lstStyle/>
                    <a:p>
                      <a:pPr marL="0" marR="0" lvl="0" indent="0" algn="ctr" defTabSz="914400" rtl="0" eaLnBrk="1" fontAlgn="auto" latinLnBrk="0" hangingPunct="1">
                        <a:lnSpc>
                          <a:spcPts val="1380"/>
                        </a:lnSpc>
                        <a:spcBef>
                          <a:spcPts val="0"/>
                        </a:spcBef>
                        <a:spcAft>
                          <a:spcPts val="0"/>
                        </a:spcAft>
                        <a:buClrTx/>
                        <a:buSzTx/>
                        <a:buFontTx/>
                        <a:buNone/>
                        <a:tabLst/>
                        <a:defRPr/>
                      </a:pPr>
                      <a:r>
                        <a:rPr lang="en-US" sz="1400" b="0" dirty="0">
                          <a:solidFill>
                            <a:schemeClr val="tx1"/>
                          </a:solidFill>
                        </a:rPr>
                        <a:t>9.3</a:t>
                      </a:r>
                      <a:br>
                        <a:rPr lang="en-US" sz="1400" b="0" dirty="0">
                          <a:solidFill>
                            <a:schemeClr val="tx1"/>
                          </a:solidFill>
                        </a:rPr>
                      </a:br>
                      <a:r>
                        <a:rPr lang="en-US" sz="1400" b="0" dirty="0">
                          <a:solidFill>
                            <a:schemeClr val="tx1"/>
                          </a:solidFill>
                        </a:rPr>
                        <a:t>(1.6+ to 39.5+)</a:t>
                      </a:r>
                      <a:endParaRPr lang="en-US" sz="1400" b="0" dirty="0">
                        <a:solidFill>
                          <a:schemeClr val="tx1"/>
                        </a:solidFill>
                        <a:latin typeface="+mj-lt"/>
                      </a:endParaRPr>
                    </a:p>
                  </a:txBody>
                  <a:tcPr anchor="ctr">
                    <a:solidFill>
                      <a:srgbClr val="F2F2F2"/>
                    </a:solidFill>
                  </a:tcPr>
                </a:tc>
                <a:tc>
                  <a:txBody>
                    <a:bodyPr/>
                    <a:lstStyle/>
                    <a:p>
                      <a:pPr algn="ctr">
                        <a:lnSpc>
                          <a:spcPts val="1380"/>
                        </a:lnSpc>
                      </a:pPr>
                      <a:r>
                        <a:rPr lang="en-US" sz="1400" b="0" dirty="0">
                          <a:solidFill>
                            <a:schemeClr val="tx1"/>
                          </a:solidFill>
                        </a:rPr>
                        <a:t>18.0</a:t>
                      </a:r>
                      <a:br>
                        <a:rPr lang="en-US" sz="1400" b="0" dirty="0">
                          <a:solidFill>
                            <a:schemeClr val="tx1"/>
                          </a:solidFill>
                        </a:rPr>
                      </a:br>
                      <a:r>
                        <a:rPr lang="en-US" sz="1400" b="0" dirty="0">
                          <a:solidFill>
                            <a:schemeClr val="tx1"/>
                          </a:solidFill>
                        </a:rPr>
                        <a:t>(14.2–19.9)</a:t>
                      </a:r>
                      <a:endParaRPr lang="en-US" sz="1400" b="0" dirty="0">
                        <a:solidFill>
                          <a:schemeClr val="tx1"/>
                        </a:solidFill>
                        <a:latin typeface="+mj-lt"/>
                      </a:endParaRPr>
                    </a:p>
                  </a:txBody>
                  <a:tcPr anchor="ctr">
                    <a:solidFill>
                      <a:srgbClr val="F2F2F2"/>
                    </a:solidFill>
                  </a:tcPr>
                </a:tc>
                <a:tc rowSpan="2">
                  <a:txBody>
                    <a:bodyPr/>
                    <a:lstStyle/>
                    <a:p>
                      <a:pPr algn="ctr">
                        <a:lnSpc>
                          <a:spcPts val="1380"/>
                        </a:lnSpc>
                      </a:pPr>
                      <a:r>
                        <a:rPr lang="en-US" sz="1400" dirty="0">
                          <a:solidFill>
                            <a:schemeClr val="tx1"/>
                          </a:solidFill>
                        </a:rPr>
                        <a:t>0.70</a:t>
                      </a:r>
                      <a:br>
                        <a:rPr lang="en-US" sz="1400" dirty="0">
                          <a:solidFill>
                            <a:schemeClr val="tx1"/>
                          </a:solidFill>
                        </a:rPr>
                      </a:br>
                      <a:r>
                        <a:rPr lang="en-US" sz="1400" dirty="0">
                          <a:solidFill>
                            <a:schemeClr val="tx1"/>
                          </a:solidFill>
                        </a:rPr>
                        <a:t>(0.56</a:t>
                      </a:r>
                      <a:r>
                        <a:rPr lang="en-US" sz="1400" b="0" dirty="0">
                          <a:solidFill>
                            <a:schemeClr val="tx1"/>
                          </a:solidFill>
                        </a:rPr>
                        <a:t>–</a:t>
                      </a:r>
                      <a:r>
                        <a:rPr lang="en-US" sz="1400" dirty="0">
                          <a:solidFill>
                            <a:schemeClr val="tx1"/>
                          </a:solidFill>
                        </a:rPr>
                        <a:t>0.83)</a:t>
                      </a:r>
                      <a:endParaRPr lang="en-US" sz="1400" dirty="0">
                        <a:solidFill>
                          <a:schemeClr val="tx1"/>
                        </a:solidFill>
                        <a:latin typeface="+mj-lt"/>
                      </a:endParaRPr>
                    </a:p>
                  </a:txBody>
                  <a:tcPr anchor="ctr">
                    <a:solidFill>
                      <a:srgbClr val="F2F2F2"/>
                    </a:solidFill>
                  </a:tcPr>
                </a:tc>
                <a:extLst>
                  <a:ext uri="{0D108BD9-81ED-4DB2-BD59-A6C34878D82A}">
                    <a16:rowId xmlns:a16="http://schemas.microsoft.com/office/drawing/2014/main" val="3599373507"/>
                  </a:ext>
                </a:extLst>
              </a:tr>
              <a:tr h="262120">
                <a:tc>
                  <a:txBody>
                    <a:bodyPr/>
                    <a:lstStyle/>
                    <a:p>
                      <a:pPr algn="l">
                        <a:lnSpc>
                          <a:spcPts val="1380"/>
                        </a:lnSpc>
                      </a:pPr>
                      <a:r>
                        <a:rPr lang="en-US" sz="1400" b="1" dirty="0">
                          <a:solidFill>
                            <a:srgbClr val="AD1F2E"/>
                          </a:solidFill>
                        </a:rPr>
                        <a:t>Chemotherapy</a:t>
                      </a:r>
                      <a:endParaRPr lang="en-US" sz="1400" b="1" dirty="0">
                        <a:solidFill>
                          <a:srgbClr val="AD1F2E"/>
                        </a:solidFill>
                        <a:latin typeface="+mj-lt"/>
                      </a:endParaRPr>
                    </a:p>
                  </a:txBody>
                  <a:tcPr anchor="ctr">
                    <a:solidFill>
                      <a:srgbClr val="F2F2F2"/>
                    </a:solidFill>
                  </a:tcPr>
                </a:tc>
                <a:tc>
                  <a:txBody>
                    <a:bodyPr/>
                    <a:lstStyle/>
                    <a:p>
                      <a:pPr marL="0" marR="0" lvl="0" indent="0" algn="ctr" defTabSz="914400" rtl="0" eaLnBrk="1" fontAlgn="auto" latinLnBrk="0" hangingPunct="1">
                        <a:lnSpc>
                          <a:spcPts val="1380"/>
                        </a:lnSpc>
                        <a:spcBef>
                          <a:spcPts val="0"/>
                        </a:spcBef>
                        <a:spcAft>
                          <a:spcPts val="0"/>
                        </a:spcAft>
                        <a:buClrTx/>
                        <a:buSzTx/>
                        <a:buFontTx/>
                        <a:buNone/>
                        <a:tabLst/>
                        <a:defRPr/>
                      </a:pPr>
                      <a:r>
                        <a:rPr lang="en-US" sz="1400" dirty="0">
                          <a:solidFill>
                            <a:schemeClr val="tx1"/>
                          </a:solidFill>
                        </a:rPr>
                        <a:t>15.1</a:t>
                      </a:r>
                    </a:p>
                    <a:p>
                      <a:pPr marL="0" marR="0" lvl="0" indent="0" algn="ctr" defTabSz="914400" rtl="0" eaLnBrk="1" fontAlgn="auto" latinLnBrk="0" hangingPunct="1">
                        <a:lnSpc>
                          <a:spcPts val="1380"/>
                        </a:lnSpc>
                        <a:spcBef>
                          <a:spcPts val="0"/>
                        </a:spcBef>
                        <a:spcAft>
                          <a:spcPts val="0"/>
                        </a:spcAft>
                        <a:buClrTx/>
                        <a:buSzTx/>
                        <a:buFontTx/>
                        <a:buNone/>
                        <a:tabLst/>
                        <a:defRPr/>
                      </a:pPr>
                      <a:r>
                        <a:rPr lang="en-US" sz="1400" dirty="0">
                          <a:solidFill>
                            <a:schemeClr val="tx1"/>
                          </a:solidFill>
                        </a:rPr>
                        <a:t>(11.5</a:t>
                      </a:r>
                      <a:r>
                        <a:rPr lang="en-US" sz="1400" b="0" dirty="0">
                          <a:solidFill>
                            <a:schemeClr val="tx1"/>
                          </a:solidFill>
                        </a:rPr>
                        <a:t>–</a:t>
                      </a:r>
                      <a:r>
                        <a:rPr lang="en-US" sz="1400" dirty="0">
                          <a:solidFill>
                            <a:schemeClr val="tx1"/>
                          </a:solidFill>
                        </a:rPr>
                        <a:t>19.3)</a:t>
                      </a:r>
                      <a:endParaRPr lang="en-US" sz="1400" dirty="0">
                        <a:solidFill>
                          <a:schemeClr val="tx1"/>
                        </a:solidFill>
                        <a:latin typeface="+mj-lt"/>
                      </a:endParaRPr>
                    </a:p>
                  </a:txBody>
                  <a:tcPr anchor="ctr">
                    <a:solidFill>
                      <a:srgbClr val="F2F2F2"/>
                    </a:solidFill>
                  </a:tcPr>
                </a:tc>
                <a:tc>
                  <a:txBody>
                    <a:bodyPr/>
                    <a:lstStyle/>
                    <a:p>
                      <a:pPr algn="ctr">
                        <a:lnSpc>
                          <a:spcPts val="1380"/>
                        </a:lnSpc>
                      </a:pPr>
                      <a:r>
                        <a:rPr lang="en-US" sz="1400" dirty="0">
                          <a:solidFill>
                            <a:schemeClr val="tx1"/>
                          </a:solidFill>
                        </a:rPr>
                        <a:t>5.7 </a:t>
                      </a:r>
                    </a:p>
                    <a:p>
                      <a:pPr algn="ctr">
                        <a:lnSpc>
                          <a:spcPts val="1380"/>
                        </a:lnSpc>
                      </a:pPr>
                      <a:r>
                        <a:rPr lang="en-US" sz="1400" dirty="0">
                          <a:solidFill>
                            <a:schemeClr val="tx1"/>
                          </a:solidFill>
                        </a:rPr>
                        <a:t>(0.0+ to 37.1+)</a:t>
                      </a:r>
                      <a:endParaRPr lang="en-US" sz="1400" dirty="0">
                        <a:solidFill>
                          <a:schemeClr val="tx1"/>
                        </a:solidFill>
                        <a:latin typeface="+mj-lt"/>
                      </a:endParaRPr>
                    </a:p>
                  </a:txBody>
                  <a:tcPr anchor="ctr">
                    <a:solidFill>
                      <a:srgbClr val="F2F2F2"/>
                    </a:solidFill>
                  </a:tcPr>
                </a:tc>
                <a:tc>
                  <a:txBody>
                    <a:bodyPr/>
                    <a:lstStyle/>
                    <a:p>
                      <a:pPr algn="ctr">
                        <a:lnSpc>
                          <a:spcPts val="1380"/>
                        </a:lnSpc>
                      </a:pPr>
                      <a:r>
                        <a:rPr lang="en-US" sz="1400" dirty="0">
                          <a:solidFill>
                            <a:schemeClr val="tx1"/>
                          </a:solidFill>
                        </a:rPr>
                        <a:t>12.2</a:t>
                      </a:r>
                    </a:p>
                    <a:p>
                      <a:pPr algn="ctr">
                        <a:lnSpc>
                          <a:spcPts val="1380"/>
                        </a:lnSpc>
                      </a:pPr>
                      <a:r>
                        <a:rPr lang="en-US" sz="1400" dirty="0">
                          <a:solidFill>
                            <a:schemeClr val="tx1"/>
                          </a:solidFill>
                        </a:rPr>
                        <a:t>(11.0</a:t>
                      </a:r>
                      <a:r>
                        <a:rPr lang="en-US" sz="1400" b="0" dirty="0">
                          <a:solidFill>
                            <a:schemeClr val="tx1"/>
                          </a:solidFill>
                        </a:rPr>
                        <a:t>–</a:t>
                      </a:r>
                      <a:r>
                        <a:rPr lang="en-US" sz="1400" dirty="0">
                          <a:solidFill>
                            <a:schemeClr val="tx1"/>
                          </a:solidFill>
                        </a:rPr>
                        <a:t>14.1)</a:t>
                      </a:r>
                      <a:endParaRPr lang="en-US" sz="1400" dirty="0">
                        <a:solidFill>
                          <a:schemeClr val="tx1"/>
                        </a:solidFill>
                        <a:latin typeface="+mj-lt"/>
                      </a:endParaRPr>
                    </a:p>
                  </a:txBody>
                  <a:tcPr anchor="ctr">
                    <a:solidFill>
                      <a:srgbClr val="F2F2F2"/>
                    </a:solidFill>
                  </a:tcPr>
                </a:tc>
                <a:tc vMerge="1">
                  <a:txBody>
                    <a:bodyPr/>
                    <a:lstStyle/>
                    <a:p>
                      <a:pPr algn="ctr"/>
                      <a:endParaRPr lang="en-US" sz="1200"/>
                    </a:p>
                  </a:txBody>
                  <a:tcPr marL="45720" marR="45720" marT="12192" marB="12192" anchor="ctr"/>
                </a:tc>
                <a:extLst>
                  <a:ext uri="{0D108BD9-81ED-4DB2-BD59-A6C34878D82A}">
                    <a16:rowId xmlns:a16="http://schemas.microsoft.com/office/drawing/2014/main" val="3949996172"/>
                  </a:ext>
                </a:extLst>
              </a:tr>
            </a:tbl>
          </a:graphicData>
        </a:graphic>
      </p:graphicFrame>
      <p:sp>
        <p:nvSpPr>
          <p:cNvPr id="2" name="Title 1">
            <a:extLst>
              <a:ext uri="{FF2B5EF4-FFF2-40B4-BE49-F238E27FC236}">
                <a16:creationId xmlns:a16="http://schemas.microsoft.com/office/drawing/2014/main" id="{C6F89A41-1A6C-7C3D-3563-44CFD3D6CE4D}"/>
              </a:ext>
            </a:extLst>
          </p:cNvPr>
          <p:cNvSpPr>
            <a:spLocks noGrp="1"/>
          </p:cNvSpPr>
          <p:nvPr>
            <p:ph type="title"/>
          </p:nvPr>
        </p:nvSpPr>
        <p:spPr/>
        <p:txBody>
          <a:bodyPr/>
          <a:lstStyle/>
          <a:p>
            <a:r>
              <a:rPr lang="en-US" dirty="0"/>
              <a:t>KEYNOTE-775 Survival Outcomes-</a:t>
            </a:r>
            <a:r>
              <a:rPr lang="en-US" dirty="0" err="1"/>
              <a:t>pMMR</a:t>
            </a:r>
            <a:endParaRPr lang="en-US" dirty="0"/>
          </a:p>
        </p:txBody>
      </p:sp>
      <p:sp>
        <p:nvSpPr>
          <p:cNvPr id="9" name="TextBox 8">
            <a:extLst>
              <a:ext uri="{FF2B5EF4-FFF2-40B4-BE49-F238E27FC236}">
                <a16:creationId xmlns:a16="http://schemas.microsoft.com/office/drawing/2014/main" id="{DC7B039B-859B-ED44-353F-2BB7FAFC4DD0}"/>
              </a:ext>
            </a:extLst>
          </p:cNvPr>
          <p:cNvSpPr txBox="1"/>
          <p:nvPr/>
        </p:nvSpPr>
        <p:spPr>
          <a:xfrm>
            <a:off x="9450673" y="6581577"/>
            <a:ext cx="1954381"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Makker V. J Clin Oncol 2023.</a:t>
            </a:r>
          </a:p>
        </p:txBody>
      </p:sp>
      <p:pic>
        <p:nvPicPr>
          <p:cNvPr id="12" name="Picture 11">
            <a:extLst>
              <a:ext uri="{FF2B5EF4-FFF2-40B4-BE49-F238E27FC236}">
                <a16:creationId xmlns:a16="http://schemas.microsoft.com/office/drawing/2014/main" id="{48434F00-791D-CA43-5643-02A1C092B0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248" t="6240" b="14702"/>
          <a:stretch/>
        </p:blipFill>
        <p:spPr>
          <a:xfrm>
            <a:off x="6023549" y="1660566"/>
            <a:ext cx="6168452" cy="3059951"/>
          </a:xfrm>
          <a:prstGeom prst="rect">
            <a:avLst/>
          </a:prstGeom>
        </p:spPr>
      </p:pic>
      <p:pic>
        <p:nvPicPr>
          <p:cNvPr id="13" name="Picture 12">
            <a:extLst>
              <a:ext uri="{FF2B5EF4-FFF2-40B4-BE49-F238E27FC236}">
                <a16:creationId xmlns:a16="http://schemas.microsoft.com/office/drawing/2014/main" id="{B4076972-B982-F98D-1CB3-DE2B4D6F743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283" t="10105" r="3934" b="17957"/>
          <a:stretch/>
        </p:blipFill>
        <p:spPr>
          <a:xfrm>
            <a:off x="109979" y="1816190"/>
            <a:ext cx="5910520" cy="2875231"/>
          </a:xfrm>
          <a:prstGeom prst="rect">
            <a:avLst/>
          </a:prstGeom>
        </p:spPr>
      </p:pic>
      <p:sp>
        <p:nvSpPr>
          <p:cNvPr id="14" name="TextBox 13">
            <a:extLst>
              <a:ext uri="{FF2B5EF4-FFF2-40B4-BE49-F238E27FC236}">
                <a16:creationId xmlns:a16="http://schemas.microsoft.com/office/drawing/2014/main" id="{B7B90609-A02D-BA4A-C14D-B91732C03F55}"/>
              </a:ext>
            </a:extLst>
          </p:cNvPr>
          <p:cNvSpPr txBox="1"/>
          <p:nvPr/>
        </p:nvSpPr>
        <p:spPr>
          <a:xfrm>
            <a:off x="1535514" y="1400303"/>
            <a:ext cx="2669513"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ＭＳ Ｐゴシック"/>
                <a:cs typeface="+mn-cs"/>
              </a:rPr>
              <a:t>Progression Free Survival</a:t>
            </a:r>
          </a:p>
        </p:txBody>
      </p:sp>
      <p:sp>
        <p:nvSpPr>
          <p:cNvPr id="15" name="TextBox 14">
            <a:extLst>
              <a:ext uri="{FF2B5EF4-FFF2-40B4-BE49-F238E27FC236}">
                <a16:creationId xmlns:a16="http://schemas.microsoft.com/office/drawing/2014/main" id="{74179982-0EA8-CD3B-4487-78FCBC8A8B44}"/>
              </a:ext>
            </a:extLst>
          </p:cNvPr>
          <p:cNvSpPr txBox="1"/>
          <p:nvPr/>
        </p:nvSpPr>
        <p:spPr>
          <a:xfrm>
            <a:off x="8399471" y="1427412"/>
            <a:ext cx="171874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ＭＳ Ｐゴシック"/>
                <a:cs typeface="+mn-cs"/>
              </a:rPr>
              <a:t>Overall Survival</a:t>
            </a:r>
          </a:p>
        </p:txBody>
      </p:sp>
    </p:spTree>
    <p:extLst>
      <p:ext uri="{BB962C8B-B14F-4D97-AF65-F5344CB8AC3E}">
        <p14:creationId xmlns:p14="http://schemas.microsoft.com/office/powerpoint/2010/main" val="3246574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4AC-417B-002F-2CC7-16BD4E63B683}"/>
              </a:ext>
            </a:extLst>
          </p:cNvPr>
          <p:cNvSpPr>
            <a:spLocks noGrp="1"/>
          </p:cNvSpPr>
          <p:nvPr>
            <p:ph type="title"/>
          </p:nvPr>
        </p:nvSpPr>
        <p:spPr/>
        <p:txBody>
          <a:bodyPr/>
          <a:lstStyle/>
          <a:p>
            <a:r>
              <a:rPr lang="en-US" dirty="0"/>
              <a:t>Endometrial Cancer </a:t>
            </a:r>
            <a:r>
              <a:rPr lang="en-US" i="1" dirty="0"/>
              <a:t>TP53</a:t>
            </a:r>
            <a:r>
              <a:rPr lang="en-US" dirty="0"/>
              <a:t>: Biomarker for Prognosis</a:t>
            </a:r>
          </a:p>
        </p:txBody>
      </p:sp>
      <p:sp>
        <p:nvSpPr>
          <p:cNvPr id="4" name="Content Placeholder 3">
            <a:extLst>
              <a:ext uri="{FF2B5EF4-FFF2-40B4-BE49-F238E27FC236}">
                <a16:creationId xmlns:a16="http://schemas.microsoft.com/office/drawing/2014/main" id="{B57E8A5E-1B0C-A63C-BF29-9F46EF6DC201}"/>
              </a:ext>
            </a:extLst>
          </p:cNvPr>
          <p:cNvSpPr>
            <a:spLocks noGrp="1"/>
          </p:cNvSpPr>
          <p:nvPr>
            <p:ph idx="1"/>
          </p:nvPr>
        </p:nvSpPr>
        <p:spPr/>
        <p:txBody>
          <a:bodyPr/>
          <a:lstStyle/>
          <a:p>
            <a:r>
              <a:rPr lang="en-US" dirty="0"/>
              <a:t>Analysis of all patients from GOG 86P</a:t>
            </a:r>
          </a:p>
          <a:p>
            <a:pPr marL="0" indent="0">
              <a:buNone/>
            </a:pPr>
            <a:endParaRPr lang="en-US" dirty="0"/>
          </a:p>
        </p:txBody>
      </p:sp>
      <p:pic>
        <p:nvPicPr>
          <p:cNvPr id="5" name="Picture 4">
            <a:extLst>
              <a:ext uri="{FF2B5EF4-FFF2-40B4-BE49-F238E27FC236}">
                <a16:creationId xmlns:a16="http://schemas.microsoft.com/office/drawing/2014/main" id="{5C1EAFFA-A529-1CBF-4964-4B749F259FA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390595" y="2261694"/>
            <a:ext cx="5632716" cy="3547879"/>
          </a:xfrm>
          <a:prstGeom prst="rect">
            <a:avLst/>
          </a:prstGeom>
        </p:spPr>
      </p:pic>
      <p:sp>
        <p:nvSpPr>
          <p:cNvPr id="6" name="TextBox 5">
            <a:extLst>
              <a:ext uri="{FF2B5EF4-FFF2-40B4-BE49-F238E27FC236}">
                <a16:creationId xmlns:a16="http://schemas.microsoft.com/office/drawing/2014/main" id="{E7426C6C-A420-192C-63A7-6DFF0C452AFF}"/>
              </a:ext>
            </a:extLst>
          </p:cNvPr>
          <p:cNvSpPr txBox="1"/>
          <p:nvPr/>
        </p:nvSpPr>
        <p:spPr>
          <a:xfrm>
            <a:off x="4316904" y="3263528"/>
            <a:ext cx="977552" cy="300210"/>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1" b="0" i="1" u="none" strike="noStrike" kern="1200" cap="none" spc="0" normalizeH="0" baseline="0" noProof="0" dirty="0">
                <a:ln>
                  <a:noFill/>
                </a:ln>
                <a:solidFill>
                  <a:prstClr val="black"/>
                </a:solidFill>
                <a:effectLst/>
                <a:uLnTx/>
                <a:uFillTx/>
                <a:latin typeface="Arial" panose="020B0604020202020204"/>
                <a:ea typeface="ＭＳ Ｐゴシック"/>
                <a:cs typeface="+mn-cs"/>
              </a:rPr>
              <a:t>TP53</a:t>
            </a:r>
            <a:r>
              <a:rPr kumimoji="0" lang="en-US" sz="1351" b="0" i="0" u="none" strike="noStrike" kern="1200" cap="none" spc="0" normalizeH="0" baseline="0" noProof="0" dirty="0">
                <a:ln>
                  <a:noFill/>
                </a:ln>
                <a:solidFill>
                  <a:prstClr val="black"/>
                </a:solidFill>
                <a:effectLst/>
                <a:uLnTx/>
                <a:uFillTx/>
                <a:latin typeface="Arial" panose="020B0604020202020204"/>
                <a:ea typeface="ＭＳ Ｐゴシック"/>
                <a:cs typeface="+mn-cs"/>
              </a:rPr>
              <a:t>wt</a:t>
            </a:r>
          </a:p>
        </p:txBody>
      </p:sp>
      <p:sp>
        <p:nvSpPr>
          <p:cNvPr id="7" name="TextBox 6">
            <a:extLst>
              <a:ext uri="{FF2B5EF4-FFF2-40B4-BE49-F238E27FC236}">
                <a16:creationId xmlns:a16="http://schemas.microsoft.com/office/drawing/2014/main" id="{C1006A21-3240-AA19-1E9C-434F5DC0BDA3}"/>
              </a:ext>
            </a:extLst>
          </p:cNvPr>
          <p:cNvSpPr txBox="1"/>
          <p:nvPr/>
        </p:nvSpPr>
        <p:spPr>
          <a:xfrm>
            <a:off x="3340312" y="4035632"/>
            <a:ext cx="942568" cy="300210"/>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1" b="1" i="1" u="none" strike="noStrike" kern="1200" cap="none" spc="0" normalizeH="0" baseline="0" noProof="0" dirty="0">
                <a:ln>
                  <a:noFill/>
                </a:ln>
                <a:solidFill>
                  <a:prstClr val="black"/>
                </a:solidFill>
                <a:effectLst/>
                <a:uLnTx/>
                <a:uFillTx/>
                <a:latin typeface="Arial" panose="020B0604020202020204"/>
                <a:ea typeface="ＭＳ Ｐゴシック"/>
                <a:cs typeface="+mn-cs"/>
              </a:rPr>
              <a:t>TP53m</a:t>
            </a:r>
            <a:endParaRPr kumimoji="0" lang="en-US" sz="1351" b="1" i="0" u="none" strike="noStrike" kern="1200" cap="none" spc="0" normalizeH="0" baseline="0" noProof="0" dirty="0">
              <a:ln>
                <a:noFill/>
              </a:ln>
              <a:solidFill>
                <a:prstClr val="black"/>
              </a:solidFill>
              <a:effectLst/>
              <a:uLnTx/>
              <a:uFillTx/>
              <a:latin typeface="Arial" panose="020B0604020202020204"/>
              <a:ea typeface="ＭＳ Ｐゴシック"/>
              <a:cs typeface="+mn-cs"/>
            </a:endParaRPr>
          </a:p>
        </p:txBody>
      </p:sp>
      <p:sp>
        <p:nvSpPr>
          <p:cNvPr id="3" name="Rectangle 2">
            <a:extLst>
              <a:ext uri="{FF2B5EF4-FFF2-40B4-BE49-F238E27FC236}">
                <a16:creationId xmlns:a16="http://schemas.microsoft.com/office/drawing/2014/main" id="{2EBBDE9C-C5B9-B7CC-9E02-9D9D7EB1CC92}"/>
              </a:ext>
            </a:extLst>
          </p:cNvPr>
          <p:cNvSpPr/>
          <p:nvPr/>
        </p:nvSpPr>
        <p:spPr bwMode="auto">
          <a:xfrm>
            <a:off x="1" y="5986910"/>
            <a:ext cx="7220932" cy="29647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extBox 9">
            <a:extLst>
              <a:ext uri="{FF2B5EF4-FFF2-40B4-BE49-F238E27FC236}">
                <a16:creationId xmlns:a16="http://schemas.microsoft.com/office/drawing/2014/main" id="{334DCB6B-2520-11C2-8DE1-A38229014A14}"/>
              </a:ext>
            </a:extLst>
          </p:cNvPr>
          <p:cNvSpPr txBox="1"/>
          <p:nvPr/>
        </p:nvSpPr>
        <p:spPr>
          <a:xfrm>
            <a:off x="6005489" y="6523537"/>
            <a:ext cx="6168691" cy="261610"/>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Aghajanian C. </a:t>
            </a:r>
            <a:r>
              <a:rPr kumimoji="0" lang="en-US"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Gynecol</a:t>
            </a:r>
            <a:r>
              <a:rPr kumimoji="0" 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Oncol 2018. Leslie KK. </a:t>
            </a:r>
            <a:r>
              <a:rPr kumimoji="0" lang="en-US"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Gynecol</a:t>
            </a:r>
            <a:r>
              <a:rPr kumimoji="0" 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Oncol. 2021. Levine DA. Nature 2013.</a:t>
            </a:r>
          </a:p>
        </p:txBody>
      </p:sp>
      <p:sp>
        <p:nvSpPr>
          <p:cNvPr id="8" name="TextBox 7">
            <a:extLst>
              <a:ext uri="{FF2B5EF4-FFF2-40B4-BE49-F238E27FC236}">
                <a16:creationId xmlns:a16="http://schemas.microsoft.com/office/drawing/2014/main" id="{B99F8900-330C-042D-1094-ED46EE21553A}"/>
              </a:ext>
            </a:extLst>
          </p:cNvPr>
          <p:cNvSpPr txBox="1"/>
          <p:nvPr/>
        </p:nvSpPr>
        <p:spPr>
          <a:xfrm>
            <a:off x="3272317" y="5956300"/>
            <a:ext cx="2921219" cy="748795"/>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TP53m </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associated with worse outcomes</a:t>
            </a:r>
          </a:p>
        </p:txBody>
      </p:sp>
      <p:pic>
        <p:nvPicPr>
          <p:cNvPr id="9" name="Picture 8">
            <a:extLst>
              <a:ext uri="{FF2B5EF4-FFF2-40B4-BE49-F238E27FC236}">
                <a16:creationId xmlns:a16="http://schemas.microsoft.com/office/drawing/2014/main" id="{8A754B09-C7A2-13EC-E2C3-270B470A48D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a:stretch/>
        </p:blipFill>
        <p:spPr>
          <a:xfrm>
            <a:off x="7125508" y="2252545"/>
            <a:ext cx="4374731" cy="3888651"/>
          </a:xfrm>
          <a:prstGeom prst="rect">
            <a:avLst/>
          </a:prstGeom>
        </p:spPr>
      </p:pic>
      <p:cxnSp>
        <p:nvCxnSpPr>
          <p:cNvPr id="12" name="Straight Arrow Connector 11">
            <a:extLst>
              <a:ext uri="{FF2B5EF4-FFF2-40B4-BE49-F238E27FC236}">
                <a16:creationId xmlns:a16="http://schemas.microsoft.com/office/drawing/2014/main" id="{9B188194-58C5-4A25-BC9C-57CFEDE158D2}"/>
              </a:ext>
            </a:extLst>
          </p:cNvPr>
          <p:cNvCxnSpPr>
            <a:cxnSpLocks/>
            <a:stCxn id="8" idx="0"/>
          </p:cNvCxnSpPr>
          <p:nvPr/>
        </p:nvCxnSpPr>
        <p:spPr bwMode="auto">
          <a:xfrm flipV="1">
            <a:off x="4732927" y="4366577"/>
            <a:ext cx="96872" cy="158972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D3581AE1-570F-EF8D-598E-E56023C376F0}"/>
              </a:ext>
            </a:extLst>
          </p:cNvPr>
          <p:cNvCxnSpPr>
            <a:cxnSpLocks/>
            <a:stCxn id="8" idx="0"/>
          </p:cNvCxnSpPr>
          <p:nvPr/>
        </p:nvCxnSpPr>
        <p:spPr bwMode="auto">
          <a:xfrm flipV="1">
            <a:off x="4732927" y="4008761"/>
            <a:ext cx="4304232" cy="19475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Rectangle 10">
            <a:extLst>
              <a:ext uri="{FF2B5EF4-FFF2-40B4-BE49-F238E27FC236}">
                <a16:creationId xmlns:a16="http://schemas.microsoft.com/office/drawing/2014/main" id="{EB728493-A7C5-F592-D44C-5F554674D75A}"/>
              </a:ext>
            </a:extLst>
          </p:cNvPr>
          <p:cNvSpPr/>
          <p:nvPr/>
        </p:nvSpPr>
        <p:spPr bwMode="auto">
          <a:xfrm>
            <a:off x="11359300" y="6014059"/>
            <a:ext cx="832701" cy="23223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4556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981F-3EB5-EF93-A524-E1EA7F2B13A7}"/>
              </a:ext>
            </a:extLst>
          </p:cNvPr>
          <p:cNvSpPr>
            <a:spLocks noGrp="1"/>
          </p:cNvSpPr>
          <p:nvPr>
            <p:ph type="title"/>
          </p:nvPr>
        </p:nvSpPr>
        <p:spPr/>
        <p:txBody>
          <a:bodyPr/>
          <a:lstStyle/>
          <a:p>
            <a:r>
              <a:rPr lang="en-US" dirty="0"/>
              <a:t>Endometrial Cancer </a:t>
            </a:r>
            <a:r>
              <a:rPr lang="en-US" i="1" dirty="0"/>
              <a:t>TP53</a:t>
            </a:r>
            <a:r>
              <a:rPr lang="en-US" dirty="0"/>
              <a:t>m</a:t>
            </a:r>
          </a:p>
        </p:txBody>
      </p:sp>
      <p:sp>
        <p:nvSpPr>
          <p:cNvPr id="4" name="Content Placeholder 3">
            <a:extLst>
              <a:ext uri="{FF2B5EF4-FFF2-40B4-BE49-F238E27FC236}">
                <a16:creationId xmlns:a16="http://schemas.microsoft.com/office/drawing/2014/main" id="{B60A5463-F4DD-1486-31F7-295A2E040CE9}"/>
              </a:ext>
            </a:extLst>
          </p:cNvPr>
          <p:cNvSpPr>
            <a:spLocks noGrp="1"/>
          </p:cNvSpPr>
          <p:nvPr>
            <p:ph idx="1"/>
          </p:nvPr>
        </p:nvSpPr>
        <p:spPr>
          <a:xfrm>
            <a:off x="844407" y="1540476"/>
            <a:ext cx="10358967" cy="4356099"/>
          </a:xfrm>
        </p:spPr>
        <p:txBody>
          <a:bodyPr/>
          <a:lstStyle/>
          <a:p>
            <a:r>
              <a:rPr lang="en-US" dirty="0"/>
              <a:t>Risk of recurrence is high; employment of new strategies</a:t>
            </a:r>
          </a:p>
        </p:txBody>
      </p:sp>
      <p:pic>
        <p:nvPicPr>
          <p:cNvPr id="5" name="Picture 4">
            <a:extLst>
              <a:ext uri="{FF2B5EF4-FFF2-40B4-BE49-F238E27FC236}">
                <a16:creationId xmlns:a16="http://schemas.microsoft.com/office/drawing/2014/main" id="{68C97E9F-E41C-B730-7509-5E9E676EC3A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477001" y="2440979"/>
            <a:ext cx="5323115" cy="3517068"/>
          </a:xfrm>
          <a:prstGeom prst="rect">
            <a:avLst/>
          </a:prstGeom>
        </p:spPr>
      </p:pic>
      <p:sp>
        <p:nvSpPr>
          <p:cNvPr id="6" name="TextBox 5">
            <a:extLst>
              <a:ext uri="{FF2B5EF4-FFF2-40B4-BE49-F238E27FC236}">
                <a16:creationId xmlns:a16="http://schemas.microsoft.com/office/drawing/2014/main" id="{8FA4559A-6F37-8779-8ACD-DF7F03DA171B}"/>
              </a:ext>
            </a:extLst>
          </p:cNvPr>
          <p:cNvSpPr txBox="1"/>
          <p:nvPr/>
        </p:nvSpPr>
        <p:spPr>
          <a:xfrm>
            <a:off x="9982628" y="3795476"/>
            <a:ext cx="583814" cy="300210"/>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panose="020B0604020202020204"/>
                <a:ea typeface="ＭＳ Ｐゴシック"/>
                <a:cs typeface="+mn-cs"/>
              </a:rPr>
              <a:t>+Bev</a:t>
            </a:r>
          </a:p>
        </p:txBody>
      </p:sp>
      <p:sp>
        <p:nvSpPr>
          <p:cNvPr id="7" name="TextBox 6">
            <a:extLst>
              <a:ext uri="{FF2B5EF4-FFF2-40B4-BE49-F238E27FC236}">
                <a16:creationId xmlns:a16="http://schemas.microsoft.com/office/drawing/2014/main" id="{0891BA57-2A97-6C14-6339-C15208741923}"/>
              </a:ext>
            </a:extLst>
          </p:cNvPr>
          <p:cNvSpPr txBox="1"/>
          <p:nvPr/>
        </p:nvSpPr>
        <p:spPr>
          <a:xfrm>
            <a:off x="8730114" y="4722213"/>
            <a:ext cx="752129" cy="300210"/>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panose="020B0604020202020204"/>
                <a:ea typeface="ＭＳ Ｐゴシック"/>
                <a:cs typeface="+mn-cs"/>
              </a:rPr>
              <a:t>No Bev</a:t>
            </a:r>
          </a:p>
        </p:txBody>
      </p:sp>
      <p:pic>
        <p:nvPicPr>
          <p:cNvPr id="9" name="Picture 8" descr="A graph of cancer patients&#10;&#10;Description automatically generated with medium confidence">
            <a:extLst>
              <a:ext uri="{FF2B5EF4-FFF2-40B4-BE49-F238E27FC236}">
                <a16:creationId xmlns:a16="http://schemas.microsoft.com/office/drawing/2014/main" id="{64A45BB4-A439-6546-4A25-D77CD104E5C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2966" t="53438" r="55132" b="11763"/>
          <a:stretch>
            <a:fillRect/>
          </a:stretch>
        </p:blipFill>
        <p:spPr>
          <a:xfrm>
            <a:off x="152521" y="2860673"/>
            <a:ext cx="5991171" cy="2816227"/>
          </a:xfrm>
          <a:prstGeom prst="rect">
            <a:avLst/>
          </a:prstGeom>
        </p:spPr>
      </p:pic>
      <p:sp>
        <p:nvSpPr>
          <p:cNvPr id="10" name="TextBox 9">
            <a:extLst>
              <a:ext uri="{FF2B5EF4-FFF2-40B4-BE49-F238E27FC236}">
                <a16:creationId xmlns:a16="http://schemas.microsoft.com/office/drawing/2014/main" id="{DEBE1AE7-CCAF-4C79-D41C-D181592C0D97}"/>
              </a:ext>
            </a:extLst>
          </p:cNvPr>
          <p:cNvSpPr txBox="1"/>
          <p:nvPr/>
        </p:nvSpPr>
        <p:spPr>
          <a:xfrm>
            <a:off x="8271049" y="2166048"/>
            <a:ext cx="2034531" cy="46166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Bevacizumab</a:t>
            </a:r>
          </a:p>
        </p:txBody>
      </p:sp>
      <p:sp>
        <p:nvSpPr>
          <p:cNvPr id="11" name="TextBox 10">
            <a:extLst>
              <a:ext uri="{FF2B5EF4-FFF2-40B4-BE49-F238E27FC236}">
                <a16:creationId xmlns:a16="http://schemas.microsoft.com/office/drawing/2014/main" id="{BDEEE651-AC83-97A8-B701-FECC64F32CED}"/>
              </a:ext>
            </a:extLst>
          </p:cNvPr>
          <p:cNvSpPr txBox="1"/>
          <p:nvPr/>
        </p:nvSpPr>
        <p:spPr>
          <a:xfrm>
            <a:off x="2264764" y="2166469"/>
            <a:ext cx="1829347" cy="46166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Dostarlimab</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6D4AB9C7-B0F7-C3C0-4104-0259469A3A36}"/>
              </a:ext>
            </a:extLst>
          </p:cNvPr>
          <p:cNvSpPr txBox="1"/>
          <p:nvPr/>
        </p:nvSpPr>
        <p:spPr>
          <a:xfrm>
            <a:off x="5802109" y="6480822"/>
            <a:ext cx="6389891"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Mirza M. ESMO 2023; Mirza M. NEJM 2023. Leslie KK. </a:t>
            </a:r>
            <a:r>
              <a:rPr kumimoji="0" lang="en-US"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Gynecol</a:t>
            </a:r>
            <a:r>
              <a:rPr kumimoji="0" 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Oncol 2021.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Thiel KW. JCO 2022. </a:t>
            </a:r>
          </a:p>
        </p:txBody>
      </p:sp>
      <p:sp>
        <p:nvSpPr>
          <p:cNvPr id="3" name="Rectangle 2">
            <a:extLst>
              <a:ext uri="{FF2B5EF4-FFF2-40B4-BE49-F238E27FC236}">
                <a16:creationId xmlns:a16="http://schemas.microsoft.com/office/drawing/2014/main" id="{85980589-26C0-BEFE-2F58-492C76069E86}"/>
              </a:ext>
            </a:extLst>
          </p:cNvPr>
          <p:cNvSpPr/>
          <p:nvPr/>
        </p:nvSpPr>
        <p:spPr bwMode="auto">
          <a:xfrm>
            <a:off x="762000" y="5440681"/>
            <a:ext cx="655320" cy="51561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 name="TextBox 7">
            <a:extLst>
              <a:ext uri="{FF2B5EF4-FFF2-40B4-BE49-F238E27FC236}">
                <a16:creationId xmlns:a16="http://schemas.microsoft.com/office/drawing/2014/main" id="{59F597C9-6E09-5CA7-892B-97BBDAD3158A}"/>
              </a:ext>
            </a:extLst>
          </p:cNvPr>
          <p:cNvSpPr txBox="1"/>
          <p:nvPr/>
        </p:nvSpPr>
        <p:spPr>
          <a:xfrm>
            <a:off x="7456559" y="5207092"/>
            <a:ext cx="1240900" cy="338106"/>
          </a:xfrm>
          <a:prstGeom prst="rect">
            <a:avLst/>
          </a:prstGeom>
          <a:solidFill>
            <a:schemeClr val="bg1"/>
          </a:solid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Regimen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1: Chemo &amp; bevacizumab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2: Chemo &amp; </a:t>
            </a:r>
            <a:r>
              <a:rPr kumimoji="0" lang="en-US" sz="7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temsirolimus</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B806CD0D-C321-D13F-0939-6176690F8231}"/>
              </a:ext>
            </a:extLst>
          </p:cNvPr>
          <p:cNvSpPr txBox="1"/>
          <p:nvPr/>
        </p:nvSpPr>
        <p:spPr>
          <a:xfrm>
            <a:off x="8804582" y="5200560"/>
            <a:ext cx="1344084" cy="338106"/>
          </a:xfrm>
          <a:prstGeom prst="rect">
            <a:avLst/>
          </a:prstGeom>
          <a:solidFill>
            <a:schemeClr val="bg1"/>
          </a:solid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Event       Total    Median</a:t>
            </a:r>
          </a:p>
        </p:txBody>
      </p:sp>
      <p:sp>
        <p:nvSpPr>
          <p:cNvPr id="14" name="TextBox 13">
            <a:extLst>
              <a:ext uri="{FF2B5EF4-FFF2-40B4-BE49-F238E27FC236}">
                <a16:creationId xmlns:a16="http://schemas.microsoft.com/office/drawing/2014/main" id="{B8BC8D0F-D4DA-1745-80A8-941DD8E1F916}"/>
              </a:ext>
            </a:extLst>
          </p:cNvPr>
          <p:cNvSpPr txBox="1"/>
          <p:nvPr/>
        </p:nvSpPr>
        <p:spPr>
          <a:xfrm>
            <a:off x="8894704" y="5324658"/>
            <a:ext cx="1240900" cy="110432"/>
          </a:xfrm>
          <a:prstGeom prst="rect">
            <a:avLst/>
          </a:prstGeom>
          <a:solidFill>
            <a:schemeClr val="bg1"/>
          </a:solidFill>
        </p:spPr>
        <p:txBody>
          <a:bodyPr wrap="non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50             75         29.1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28             33        22.0</a:t>
            </a:r>
          </a:p>
        </p:txBody>
      </p:sp>
    </p:spTree>
    <p:extLst>
      <p:ext uri="{BB962C8B-B14F-4D97-AF65-F5344CB8AC3E}">
        <p14:creationId xmlns:p14="http://schemas.microsoft.com/office/powerpoint/2010/main" val="984068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666D-0CAC-F503-7C3E-7191345BF4A7}"/>
              </a:ext>
            </a:extLst>
          </p:cNvPr>
          <p:cNvSpPr>
            <a:spLocks noGrp="1"/>
          </p:cNvSpPr>
          <p:nvPr>
            <p:ph type="title"/>
          </p:nvPr>
        </p:nvSpPr>
        <p:spPr/>
        <p:txBody>
          <a:bodyPr/>
          <a:lstStyle/>
          <a:p>
            <a:r>
              <a:rPr lang="en-US" dirty="0"/>
              <a:t>Endometrial Cancer </a:t>
            </a:r>
            <a:r>
              <a:rPr lang="en-US" i="1" dirty="0"/>
              <a:t>TP53</a:t>
            </a:r>
            <a:r>
              <a:rPr lang="en-US" dirty="0"/>
              <a:t>m: </a:t>
            </a:r>
            <a:br>
              <a:rPr lang="en-US" dirty="0"/>
            </a:br>
            <a:r>
              <a:rPr lang="en-US" dirty="0"/>
              <a:t>Future Trial GY035 (in development)</a:t>
            </a:r>
          </a:p>
        </p:txBody>
      </p:sp>
      <p:pic>
        <p:nvPicPr>
          <p:cNvPr id="5" name="Picture 4">
            <a:extLst>
              <a:ext uri="{FF2B5EF4-FFF2-40B4-BE49-F238E27FC236}">
                <a16:creationId xmlns:a16="http://schemas.microsoft.com/office/drawing/2014/main" id="{206544D1-A11F-3323-F241-4BB32B2423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33331" y="1581844"/>
            <a:ext cx="9688752" cy="5158733"/>
          </a:xfrm>
          <a:prstGeom prst="rect">
            <a:avLst/>
          </a:prstGeom>
        </p:spPr>
      </p:pic>
      <p:sp>
        <p:nvSpPr>
          <p:cNvPr id="3" name="TextBox 2">
            <a:extLst>
              <a:ext uri="{FF2B5EF4-FFF2-40B4-BE49-F238E27FC236}">
                <a16:creationId xmlns:a16="http://schemas.microsoft.com/office/drawing/2014/main" id="{976FD5F4-33FE-DE24-83E8-4F44C128D6F3}"/>
              </a:ext>
            </a:extLst>
          </p:cNvPr>
          <p:cNvSpPr txBox="1"/>
          <p:nvPr/>
        </p:nvSpPr>
        <p:spPr>
          <a:xfrm>
            <a:off x="10926725" y="6632574"/>
            <a:ext cx="1265275" cy="2308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Powell M. SGO 2025</a:t>
            </a:r>
          </a:p>
        </p:txBody>
      </p:sp>
    </p:spTree>
    <p:extLst>
      <p:ext uri="{BB962C8B-B14F-4D97-AF65-F5344CB8AC3E}">
        <p14:creationId xmlns:p14="http://schemas.microsoft.com/office/powerpoint/2010/main" val="374909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35A3-EFE8-53D4-2D3B-A17585E769BF}"/>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E481F43F-531D-D37D-245B-705A47742353}"/>
              </a:ext>
            </a:extLst>
          </p:cNvPr>
          <p:cNvSpPr>
            <a:spLocks noGrp="1"/>
          </p:cNvSpPr>
          <p:nvPr>
            <p:ph idx="1"/>
          </p:nvPr>
        </p:nvSpPr>
        <p:spPr/>
        <p:txBody>
          <a:bodyPr/>
          <a:lstStyle/>
          <a:p>
            <a:r>
              <a:rPr lang="en-US" dirty="0"/>
              <a:t>Molecular testing should be integrated into routine practice</a:t>
            </a:r>
          </a:p>
          <a:p>
            <a:pPr lvl="1"/>
            <a:r>
              <a:rPr lang="en-US" dirty="0"/>
              <a:t>Prognostic and therapeutic implications</a:t>
            </a:r>
          </a:p>
          <a:p>
            <a:pPr lvl="1"/>
            <a:r>
              <a:rPr lang="en-US" dirty="0"/>
              <a:t>Clear role of immunotherapy in dMMR</a:t>
            </a:r>
          </a:p>
          <a:p>
            <a:r>
              <a:rPr lang="en-US" dirty="0"/>
              <a:t>Role of immunotherapy in </a:t>
            </a:r>
            <a:r>
              <a:rPr lang="en-US" dirty="0" err="1"/>
              <a:t>pMMR</a:t>
            </a:r>
            <a:r>
              <a:rPr lang="en-US" dirty="0"/>
              <a:t> setting less clear</a:t>
            </a:r>
          </a:p>
          <a:p>
            <a:pPr lvl="1"/>
            <a:r>
              <a:rPr lang="en-US" dirty="0"/>
              <a:t>Identifying which patients benefit from which therapies is key</a:t>
            </a:r>
          </a:p>
          <a:p>
            <a:pPr lvl="2"/>
            <a:r>
              <a:rPr lang="en-US" dirty="0" err="1"/>
              <a:t>PARPi</a:t>
            </a:r>
            <a:r>
              <a:rPr lang="en-US" dirty="0"/>
              <a:t>? </a:t>
            </a:r>
            <a:r>
              <a:rPr lang="en-US"/>
              <a:t>Bevacizumab?  </a:t>
            </a:r>
            <a:endParaRPr lang="en-US" dirty="0"/>
          </a:p>
          <a:p>
            <a:r>
              <a:rPr lang="en-US" dirty="0"/>
              <a:t>Future studies continue to exploit new targets!</a:t>
            </a:r>
          </a:p>
        </p:txBody>
      </p:sp>
    </p:spTree>
    <p:extLst>
      <p:ext uri="{BB962C8B-B14F-4D97-AF65-F5344CB8AC3E}">
        <p14:creationId xmlns:p14="http://schemas.microsoft.com/office/powerpoint/2010/main" val="975411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7376-9383-2DF9-94EA-F7299001834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2DD5FC3-9F20-4769-245E-E5513E05A8F5}"/>
              </a:ext>
            </a:extLst>
          </p:cNvPr>
          <p:cNvSpPr txBox="1">
            <a:spLocks/>
          </p:cNvSpPr>
          <p:nvPr/>
        </p:nvSpPr>
        <p:spPr bwMode="auto">
          <a:xfrm>
            <a:off x="1804861"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Ursula Matulonis, MD</a:t>
            </a:r>
          </a:p>
        </p:txBody>
      </p:sp>
      <p:pic>
        <p:nvPicPr>
          <p:cNvPr id="9" name="Picture 8" descr="A person wearing headphones and smiling&#10;&#10;AI-generated content may be incorrect.">
            <a:extLst>
              <a:ext uri="{FF2B5EF4-FFF2-40B4-BE49-F238E27FC236}">
                <a16:creationId xmlns:a16="http://schemas.microsoft.com/office/drawing/2014/main" id="{86836BA4-5123-8B93-D707-67318806DEF4}"/>
              </a:ext>
            </a:extLst>
          </p:cNvPr>
          <p:cNvPicPr>
            <a:picLocks noChangeAspect="1"/>
          </p:cNvPicPr>
          <p:nvPr/>
        </p:nvPicPr>
        <p:blipFill rotWithShape="1">
          <a:blip r:embed="rId2"/>
          <a:srcRect l="21875" r="21875"/>
          <a:stretch>
            <a:fillRect/>
          </a:stretch>
        </p:blipFill>
        <p:spPr>
          <a:xfrm>
            <a:off x="2297368" y="2545118"/>
            <a:ext cx="2651760" cy="2651760"/>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0595A6E2-EA55-70E2-9099-33B20F401967}"/>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541C7C7A-8BB3-447B-A29D-41EF49BF35B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14" name="Title 1">
            <a:extLst>
              <a:ext uri="{FF2B5EF4-FFF2-40B4-BE49-F238E27FC236}">
                <a16:creationId xmlns:a16="http://schemas.microsoft.com/office/drawing/2014/main" id="{F569DD23-6F87-43DB-85EF-A85E5CF7F4D0}"/>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3782EB19-FB4E-1116-9AF7-4614D02F2137}"/>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567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AE16-F046-00E1-2872-395C789A93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F47869-D01D-AA26-6222-414DB8ED44F8}"/>
              </a:ext>
            </a:extLst>
          </p:cNvPr>
          <p:cNvSpPr txBox="1"/>
          <p:nvPr/>
        </p:nvSpPr>
        <p:spPr>
          <a:xfrm>
            <a:off x="974109" y="1261204"/>
            <a:ext cx="10074891" cy="4832092"/>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postsurgical adjuvant treatment, if any, would you recommend to a patient with Grade 1 MSS/pMMR EC? Does your approach differ for patients with MSI-H/</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dMMR</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disease? Would you include endocrine therapy as part of adjuvant treatment for a patient with ER-positive EC?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what situations are you using endocrine therapy for patients with ER-positive EC? Beyond ER, do you evaluate other biomarkers such as ESR1 and PI3K/AKT/PTEN? Do you believe any of these are relevant and actionable for patients with ER-positive 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01CCB88-960E-FE64-8FBA-7E239402723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056214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22EE-D860-8554-14B6-B0832FF30F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434A0A-4099-CDF0-BE95-0369B3A38905}"/>
              </a:ext>
            </a:extLst>
          </p:cNvPr>
          <p:cNvSpPr txBox="1"/>
          <p:nvPr/>
        </p:nvSpPr>
        <p:spPr>
          <a:xfrm>
            <a:off x="974109" y="1261204"/>
            <a:ext cx="1007489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a patient who receives carboplatin/paclitaxel/dostarlimab and progresses while on dostarlimab maintenance</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 w</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ould</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you consider immunotherapy rechallenge at any time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Do you believe there is a role for ctDNA for a patient with metastatic EC who achieves a complete response to treatment with no evidence of disease? Outside of a clinical trial setting, would you use ctDNA to inform whether or not to discontinue or </a:t>
            </a:r>
            <a:b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de-escalate treatment?</a:t>
            </a:r>
          </a:p>
        </p:txBody>
      </p:sp>
      <p:sp>
        <p:nvSpPr>
          <p:cNvPr id="2" name="Title 1">
            <a:extLst>
              <a:ext uri="{FF2B5EF4-FFF2-40B4-BE49-F238E27FC236}">
                <a16:creationId xmlns:a16="http://schemas.microsoft.com/office/drawing/2014/main" id="{7E3D7B06-E403-F685-CDFE-424097150BF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210445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B2B8-8376-57D2-EEAA-F3997E0E7AA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98FA7EB-491F-4654-8A5E-6D11418A0285}"/>
              </a:ext>
            </a:extLst>
          </p:cNvPr>
          <p:cNvSpPr>
            <a:spLocks noGrp="1" noChangeArrowheads="1"/>
          </p:cNvSpPr>
          <p:nvPr>
            <p:ph type="title"/>
          </p:nvPr>
        </p:nvSpPr>
        <p:spPr>
          <a:xfrm>
            <a:off x="-26623" y="237003"/>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Best-Practice Management of Ovarian Cancer</a:t>
            </a:r>
          </a:p>
        </p:txBody>
      </p:sp>
      <p:sp>
        <p:nvSpPr>
          <p:cNvPr id="12" name="Text Box 3">
            <a:extLst>
              <a:ext uri="{FF2B5EF4-FFF2-40B4-BE49-F238E27FC236}">
                <a16:creationId xmlns:a16="http://schemas.microsoft.com/office/drawing/2014/main" id="{97B067B7-1EDB-9C0E-5370-8AA93EE73B9E}"/>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35913438-1541-4FD1-A32B-386939037EFD}"/>
              </a:ext>
            </a:extLst>
          </p:cNvPr>
          <p:cNvSpPr txBox="1">
            <a:spLocks noChangeArrowheads="1"/>
          </p:cNvSpPr>
          <p:nvPr/>
        </p:nvSpPr>
        <p:spPr bwMode="auto">
          <a:xfrm>
            <a:off x="4652364" y="362669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D3DAB64-5CB2-5283-F5F2-92E5773A84FA}"/>
              </a:ext>
            </a:extLst>
          </p:cNvPr>
          <p:cNvSpPr txBox="1">
            <a:spLocks noChangeArrowheads="1"/>
          </p:cNvSpPr>
          <p:nvPr/>
        </p:nvSpPr>
        <p:spPr bwMode="auto">
          <a:xfrm>
            <a:off x="0"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00E484B-8DE7-4E20-9F4E-00D6D955E389}"/>
              </a:ext>
            </a:extLst>
          </p:cNvPr>
          <p:cNvSpPr txBox="1">
            <a:spLocks noChangeArrowheads="1"/>
          </p:cNvSpPr>
          <p:nvPr/>
        </p:nvSpPr>
        <p:spPr bwMode="auto">
          <a:xfrm>
            <a:off x="0" y="1447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7E4AFEE4-476A-327F-D0DD-080689555A79}"/>
              </a:ext>
            </a:extLst>
          </p:cNvPr>
          <p:cNvSpPr txBox="1">
            <a:spLocks noChangeArrowheads="1"/>
          </p:cNvSpPr>
          <p:nvPr/>
        </p:nvSpPr>
        <p:spPr bwMode="auto">
          <a:xfrm>
            <a:off x="157372" y="423258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Nicoletta Colombo,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Gottfried E Konecny,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619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AA1C-6F3D-BCBE-B6C1-96408E5C038B}"/>
            </a:ext>
          </a:extLst>
        </p:cNvPr>
        <p:cNvGrpSpPr/>
        <p:nvPr/>
      </p:nvGrpSpPr>
      <p:grpSpPr>
        <a:xfrm>
          <a:off x="0" y="0"/>
          <a:ext cx="0" cy="0"/>
          <a:chOff x="0" y="0"/>
          <a:chExt cx="0" cy="0"/>
        </a:xfrm>
      </p:grpSpPr>
      <p:pic>
        <p:nvPicPr>
          <p:cNvPr id="9" name="Picture 8" descr="A person wearing glasses and a headset&#10;&#10;AI-generated content may be incorrect.">
            <a:extLst>
              <a:ext uri="{FF2B5EF4-FFF2-40B4-BE49-F238E27FC236}">
                <a16:creationId xmlns:a16="http://schemas.microsoft.com/office/drawing/2014/main" id="{9D75AD72-1C7C-AB38-37D3-1EB7DBAB52DD}"/>
              </a:ext>
            </a:extLst>
          </p:cNvPr>
          <p:cNvPicPr>
            <a:picLocks noChangeAspect="1"/>
          </p:cNvPicPr>
          <p:nvPr/>
        </p:nvPicPr>
        <p:blipFill rotWithShape="1">
          <a:blip r:embed="rId2"/>
          <a:srcRect l="19298" r="24452"/>
          <a:stretch>
            <a:fillRect/>
          </a:stretch>
        </p:blipFill>
        <p:spPr>
          <a:xfrm>
            <a:off x="2297368" y="2570972"/>
            <a:ext cx="2651760" cy="2651760"/>
          </a:xfrm>
          <a:prstGeom prst="ellipse">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8869C4E4-9687-4B82-C701-1F133955C9F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39F364A-41EF-DE40-FDA2-841FD7D4FC7B}"/>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8CA9A4A7-C2E5-439F-42F4-CB6D11E21731}"/>
              </a:ext>
            </a:extLst>
          </p:cNvPr>
          <p:cNvSpPr txBox="1">
            <a:spLocks/>
          </p:cNvSpPr>
          <p:nvPr/>
        </p:nvSpPr>
        <p:spPr bwMode="auto">
          <a:xfrm>
            <a:off x="1432146"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defRPr/>
            </a:pPr>
            <a:r>
              <a:rPr lang="en-US" sz="2400" dirty="0">
                <a:solidFill>
                  <a:srgbClr val="062060"/>
                </a:solidFill>
              </a:rPr>
              <a:t>Professor </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Jonathan A Ledermann</a:t>
            </a:r>
          </a:p>
        </p:txBody>
      </p:sp>
      <p:sp>
        <p:nvSpPr>
          <p:cNvPr id="5" name="Title 1">
            <a:extLst>
              <a:ext uri="{FF2B5EF4-FFF2-40B4-BE49-F238E27FC236}">
                <a16:creationId xmlns:a16="http://schemas.microsoft.com/office/drawing/2014/main" id="{DA71EFD6-C6BE-C093-4D8C-AA6F1CAEE7F2}"/>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FF3C4EBD-F22D-364E-17FF-9C46D0F6BBB6}"/>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47090B64-3136-4824-AD34-F1DBE5B97BCD}"/>
              </a:ext>
            </a:extLst>
          </p:cNvPr>
          <p:cNvSpPr/>
          <p:nvPr/>
        </p:nvSpPr>
        <p:spPr bwMode="auto">
          <a:xfrm>
            <a:off x="3792586" y="4444141"/>
            <a:ext cx="2655065" cy="265506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422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B587-969C-8360-76E6-A1FA757121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1D674B-BA4C-A9F3-A9DC-9335DB95614E}"/>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Do you believe there is a strong biologic rationale for the use of PARP inhibition in patients with EC? In your opinion, is there true therapeutic synergy between anti-PD-1/PD-L1 antibodies and PARP inhibitors in EC, or is the effect simply additive?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Based on the results of available trials, would you like to be able to administer up-front chemo­immunotherapy followed by combined anti-PD-1/PD-L1 antibody and PARP inhibitor maintenance for patients with newly diagnosed advanced or recurrent EC in your practice? In what situations, if any, have you used this approach outside of a clinical trial setting? </a:t>
            </a:r>
          </a:p>
        </p:txBody>
      </p:sp>
      <p:sp>
        <p:nvSpPr>
          <p:cNvPr id="2" name="Title 1">
            <a:extLst>
              <a:ext uri="{FF2B5EF4-FFF2-40B4-BE49-F238E27FC236}">
                <a16:creationId xmlns:a16="http://schemas.microsoft.com/office/drawing/2014/main" id="{4218B5A2-F708-36CE-AED8-CCF0E66294F7}"/>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78994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2009E-3BF8-D76A-A739-528EA70F2C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695E44-339B-0822-33C8-9E2565FE34AD}"/>
              </a:ext>
            </a:extLst>
          </p:cNvPr>
          <p:cNvSpPr txBox="1"/>
          <p:nvPr/>
        </p:nvSpPr>
        <p:spPr>
          <a:xfrm>
            <a:off x="974109" y="1261204"/>
            <a:ext cx="10074891"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Do you believe the regimens evaluated in RUBY Part 2 and DUO-E are likely to obtain regulatory approval? If they were to become available, for which patients can you envision adding a PARP inhibi­tor in the maintenance setting? Would you be more likely to do so in certain patient subsets (</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eg</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those with MSS/ </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pMMR</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disease, those with documented HRR muta­tions) than </a:t>
            </a:r>
            <a:r>
              <a:rPr kumimoji="0" lang="en-US" sz="2800" b="1" i="0" u="none" strike="noStrike" kern="100" cap="none" spc="0" normalizeH="0" baseline="0" noProof="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others?</a:t>
            </a: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D469E55-1DC5-8346-858E-4808E68E6E24}"/>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49168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816A-F3D2-3EF3-A6D2-4D5F55BC4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086A2-15C5-B056-3F89-3A037E740FB3}"/>
              </a:ext>
            </a:extLst>
          </p:cNvPr>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E6392092-C221-47CA-6879-CC97493E8882}"/>
              </a:ext>
            </a:extLst>
          </p:cNvPr>
          <p:cNvSpPr txBox="1">
            <a:spLocks noChangeArrowheads="1"/>
          </p:cNvSpPr>
          <p:nvPr/>
        </p:nvSpPr>
        <p:spPr bwMode="auto">
          <a:xfrm>
            <a:off x="1752600" y="1494258"/>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Jonathan A Ledermann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5" name="Picture 4">
            <a:extLst>
              <a:ext uri="{FF2B5EF4-FFF2-40B4-BE49-F238E27FC236}">
                <a16:creationId xmlns:a16="http://schemas.microsoft.com/office/drawing/2014/main" id="{F5192E88-5B93-C8A8-7BE3-3D067B44FA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494258"/>
            <a:ext cx="1261872" cy="1261872"/>
          </a:xfrm>
          <a:prstGeom prst="rect">
            <a:avLst/>
          </a:prstGeom>
        </p:spPr>
      </p:pic>
      <p:sp>
        <p:nvSpPr>
          <p:cNvPr id="10" name="Text Box 9">
            <a:extLst>
              <a:ext uri="{FF2B5EF4-FFF2-40B4-BE49-F238E27FC236}">
                <a16:creationId xmlns:a16="http://schemas.microsoft.com/office/drawing/2014/main" id="{EB63E807-EF9D-1AB1-CC0C-F82BBA81425D}"/>
              </a:ext>
            </a:extLst>
          </p:cNvPr>
          <p:cNvSpPr txBox="1">
            <a:spLocks noChangeArrowheads="1"/>
          </p:cNvSpPr>
          <p:nvPr/>
        </p:nvSpPr>
        <p:spPr bwMode="auto">
          <a:xfrm>
            <a:off x="7280351" y="1494258"/>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Angeles Alvarez Secord,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MHSc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Gynecologic Oncology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Clinical Research,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1" name="Picture 10">
            <a:extLst>
              <a:ext uri="{FF2B5EF4-FFF2-40B4-BE49-F238E27FC236}">
                <a16:creationId xmlns:a16="http://schemas.microsoft.com/office/drawing/2014/main" id="{92348E52-06B5-32ED-63F6-9C6489BCEC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8712" y="1494258"/>
            <a:ext cx="1261872" cy="1261872"/>
          </a:xfrm>
          <a:prstGeom prst="rect">
            <a:avLst/>
          </a:prstGeom>
        </p:spPr>
      </p:pic>
      <p:sp>
        <p:nvSpPr>
          <p:cNvPr id="9" name="Text Box 7">
            <a:extLst>
              <a:ext uri="{FF2B5EF4-FFF2-40B4-BE49-F238E27FC236}">
                <a16:creationId xmlns:a16="http://schemas.microsoft.com/office/drawing/2014/main" id="{CCF26034-A3B6-89B6-C698-4CFBF12B6537}"/>
              </a:ext>
            </a:extLst>
          </p:cNvPr>
          <p:cNvSpPr txBox="1">
            <a:spLocks noChangeArrowheads="1"/>
          </p:cNvSpPr>
          <p:nvPr/>
        </p:nvSpPr>
        <p:spPr bwMode="auto">
          <a:xfrm>
            <a:off x="1752600" y="4216170"/>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71ED71AB-AF40-8449-550F-943EC986A9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961" y="4216170"/>
            <a:ext cx="1261872" cy="1261872"/>
          </a:xfrm>
          <a:prstGeom prst="rect">
            <a:avLst/>
          </a:prstGeom>
        </p:spPr>
      </p:pic>
      <p:sp>
        <p:nvSpPr>
          <p:cNvPr id="12" name="Text Box 9">
            <a:extLst>
              <a:ext uri="{FF2B5EF4-FFF2-40B4-BE49-F238E27FC236}">
                <a16:creationId xmlns:a16="http://schemas.microsoft.com/office/drawing/2014/main" id="{17D58E51-2FCF-196F-7EA2-B121A260AD7C}"/>
              </a:ext>
            </a:extLst>
          </p:cNvPr>
          <p:cNvSpPr txBox="1">
            <a:spLocks noChangeArrowheads="1"/>
          </p:cNvSpPr>
          <p:nvPr/>
        </p:nvSpPr>
        <p:spPr bwMode="auto">
          <a:xfrm>
            <a:off x="7280351" y="4216170"/>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3" name="Picture 12">
            <a:extLst>
              <a:ext uri="{FF2B5EF4-FFF2-40B4-BE49-F238E27FC236}">
                <a16:creationId xmlns:a16="http://schemas.microsoft.com/office/drawing/2014/main" id="{585270D5-126C-1D36-9F20-CDBEA30182D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58712" y="4216170"/>
            <a:ext cx="1261872" cy="1261872"/>
          </a:xfrm>
          <a:prstGeom prst="rect">
            <a:avLst/>
          </a:prstGeom>
        </p:spPr>
      </p:pic>
    </p:spTree>
    <p:custDataLst>
      <p:tags r:id="rId1"/>
    </p:custDataLst>
    <p:extLst>
      <p:ext uri="{BB962C8B-B14F-4D97-AF65-F5344CB8AC3E}">
        <p14:creationId xmlns:p14="http://schemas.microsoft.com/office/powerpoint/2010/main" val="129735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0DCB-F312-675E-2F36-D0FE70CDDF0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EACA323-2ECD-401A-67A3-7A49F8864B3F}"/>
              </a:ext>
            </a:extLst>
          </p:cNvPr>
          <p:cNvSpPr>
            <a:spLocks noGrp="1" noChangeArrowheads="1"/>
          </p:cNvSpPr>
          <p:nvPr>
            <p:ph type="title"/>
          </p:nvPr>
        </p:nvSpPr>
        <p:spPr>
          <a:xfrm>
            <a:off x="-26623" y="237003"/>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Best-Practice Management of Ovarian Cancer</a:t>
            </a:r>
          </a:p>
        </p:txBody>
      </p:sp>
      <p:sp>
        <p:nvSpPr>
          <p:cNvPr id="12" name="Text Box 3">
            <a:extLst>
              <a:ext uri="{FF2B5EF4-FFF2-40B4-BE49-F238E27FC236}">
                <a16:creationId xmlns:a16="http://schemas.microsoft.com/office/drawing/2014/main" id="{FB6BA0E6-E487-95C3-5C26-C010A2B57B6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12863482-51EF-9FDC-2D81-6B20A10B0F58}"/>
              </a:ext>
            </a:extLst>
          </p:cNvPr>
          <p:cNvSpPr txBox="1">
            <a:spLocks noChangeArrowheads="1"/>
          </p:cNvSpPr>
          <p:nvPr/>
        </p:nvSpPr>
        <p:spPr bwMode="auto">
          <a:xfrm>
            <a:off x="4652364" y="362669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CCFEA7F0-8B49-AF1A-CEE9-29661C56B870}"/>
              </a:ext>
            </a:extLst>
          </p:cNvPr>
          <p:cNvSpPr txBox="1">
            <a:spLocks noChangeArrowheads="1"/>
          </p:cNvSpPr>
          <p:nvPr/>
        </p:nvSpPr>
        <p:spPr bwMode="auto">
          <a:xfrm>
            <a:off x="0"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74025CE6-E64F-9DB1-9E3D-96C9700FB875}"/>
              </a:ext>
            </a:extLst>
          </p:cNvPr>
          <p:cNvSpPr txBox="1">
            <a:spLocks noChangeArrowheads="1"/>
          </p:cNvSpPr>
          <p:nvPr/>
        </p:nvSpPr>
        <p:spPr bwMode="auto">
          <a:xfrm>
            <a:off x="0" y="1447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E3AE72E2-3ECD-99D4-F0F2-F972FBF7A8F8}"/>
              </a:ext>
            </a:extLst>
          </p:cNvPr>
          <p:cNvSpPr txBox="1">
            <a:spLocks noChangeArrowheads="1"/>
          </p:cNvSpPr>
          <p:nvPr/>
        </p:nvSpPr>
        <p:spPr bwMode="auto">
          <a:xfrm>
            <a:off x="157372" y="423258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Nicoletta Colombo,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Gottfried E Konecny,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2787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60AD-2D7F-310B-0028-2D7BD6E134A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039A818-B44E-F704-2FB2-564BEC8EB347}"/>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2017C365-2274-2E2B-CBB1-67D451718419}"/>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CF8851D2-29A9-D00F-A3D6-19C22AB36E2E}"/>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B8F030DE-686E-07A7-89A0-BB3532F7BBDF}"/>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457850C-B94E-8F4B-E7A5-3F2070E4AC84}"/>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794AFE98-C4D7-AB6E-E412-C982AD5C355A}"/>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313243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a:t>
            </a:r>
            <a:r>
              <a:rPr lang="en-US" sz="2900" dirty="0" err="1"/>
              <a:t>postmeeting</a:t>
            </a:r>
            <a:r>
              <a:rPr lang="en-US" sz="2900" dirty="0"/>
              <a:t> survey currently available via the corresponding QR code on the printed handout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60839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22B1-E480-16AF-28ED-542686C0112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F62E5E2-547B-AEC9-A326-90F59865E267}"/>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BB762ADE-265A-A12D-3774-4BECBAC29248}"/>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6BA32B9C-A3F4-27A9-417A-6A1BE9B48DD1}"/>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E983D63-1F0B-7EF0-249D-0A4BA097B811}"/>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423232E-4546-A31C-C366-2CBF131DC065}"/>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D0AF63D4-2A24-9E22-E28C-CB33B455261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8888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87573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158A-48E0-6CB8-BE34-A8B88B29C934}"/>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90912EC1-3E55-B5B9-6CD8-7DD4355545F5}"/>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AB2B80CA-480D-84B4-C713-E7D32B8BD69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23C7F068-072B-D9B9-087D-34010174676B}"/>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44C8861B-93DA-7535-EDDC-07D9D19E6E87}"/>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F25C0282-46E1-6C6F-9561-3367CCA5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28CC9950-DCDE-6CCA-EF23-D8E0CB655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1E0F8757-3CBA-BFF7-9D18-F41A55E5D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D3CA5A3E-0891-DCEA-A3C6-958555BD280D}"/>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638B5321-BCC9-2699-A886-7AE6A345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AE03C6F2-539D-E762-39EE-C5DEF29DDEF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D13C8172-68C7-B7EF-0AAC-7E8BD65FE8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56240" y="1113952"/>
            <a:ext cx="3567943" cy="4616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29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125" b="125"/>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D20E-7650-23BA-35BA-DD9739DDCBE3}"/>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D3D7326-FF1C-0A8F-D53A-DB0D2B988162}"/>
              </a:ext>
            </a:extLst>
          </p:cNvPr>
          <p:cNvSpPr>
            <a:spLocks noGrp="1" noChangeArrowheads="1"/>
          </p:cNvSpPr>
          <p:nvPr>
            <p:ph type="title"/>
          </p:nvPr>
        </p:nvSpPr>
        <p:spPr>
          <a:xfrm>
            <a:off x="-26623" y="463573"/>
            <a:ext cx="12192000" cy="1143000"/>
          </a:xfrm>
        </p:spPr>
        <p:txBody>
          <a:bodyPr wrap="square" anchor="ctr">
            <a:noAutofit/>
          </a:bodyPr>
          <a:lstStyle/>
          <a:p>
            <a:r>
              <a:rPr lang="en-US" sz="3600" dirty="0"/>
              <a:t>Expert Second Opinion: Investigators Provide </a:t>
            </a:r>
            <a:br>
              <a:rPr lang="en-US" sz="3600" dirty="0"/>
            </a:br>
            <a:r>
              <a:rPr lang="en-US" sz="3600" dirty="0"/>
              <a:t>Perspectives on the Best-Practice Use of </a:t>
            </a:r>
            <a:br>
              <a:rPr lang="en-US" sz="3600" dirty="0"/>
            </a:br>
            <a:r>
              <a:rPr lang="en-US" sz="3600" dirty="0"/>
              <a:t>Immunotherapy for Endometrial Cancer</a:t>
            </a:r>
          </a:p>
        </p:txBody>
      </p:sp>
      <p:sp>
        <p:nvSpPr>
          <p:cNvPr id="12" name="Text Box 3">
            <a:extLst>
              <a:ext uri="{FF2B5EF4-FFF2-40B4-BE49-F238E27FC236}">
                <a16:creationId xmlns:a16="http://schemas.microsoft.com/office/drawing/2014/main" id="{C597896D-83D3-C576-283D-5968B89C20C3}"/>
              </a:ext>
            </a:extLst>
          </p:cNvPr>
          <p:cNvSpPr txBox="1">
            <a:spLocks noChangeArrowheads="1"/>
          </p:cNvSpPr>
          <p:nvPr/>
        </p:nvSpPr>
        <p:spPr bwMode="auto">
          <a:xfrm>
            <a:off x="0" y="56843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Ritu Salani, MD, MBA</a:t>
            </a:r>
          </a:p>
        </p:txBody>
      </p:sp>
      <p:sp>
        <p:nvSpPr>
          <p:cNvPr id="13" name="Text Box 7">
            <a:extLst>
              <a:ext uri="{FF2B5EF4-FFF2-40B4-BE49-F238E27FC236}">
                <a16:creationId xmlns:a16="http://schemas.microsoft.com/office/drawing/2014/main" id="{9337936E-572C-8A24-855C-C96E99BCB98E}"/>
              </a:ext>
            </a:extLst>
          </p:cNvPr>
          <p:cNvSpPr txBox="1">
            <a:spLocks noChangeArrowheads="1"/>
          </p:cNvSpPr>
          <p:nvPr/>
        </p:nvSpPr>
        <p:spPr bwMode="auto">
          <a:xfrm>
            <a:off x="4652364" y="39165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452F974-8B20-9C26-5890-3894CF675734}"/>
              </a:ext>
            </a:extLst>
          </p:cNvPr>
          <p:cNvSpPr txBox="1">
            <a:spLocks noChangeArrowheads="1"/>
          </p:cNvSpPr>
          <p:nvPr/>
        </p:nvSpPr>
        <p:spPr bwMode="auto">
          <a:xfrm>
            <a:off x="0" y="28044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E3F7ABD-9ACD-CA61-B12E-BFBF59BE659E}"/>
              </a:ext>
            </a:extLst>
          </p:cNvPr>
          <p:cNvSpPr txBox="1">
            <a:spLocks noChangeArrowheads="1"/>
          </p:cNvSpPr>
          <p:nvPr/>
        </p:nvSpPr>
        <p:spPr bwMode="auto">
          <a:xfrm>
            <a:off x="0" y="184819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F10358F9-480E-572B-3397-0D4B3A3948BE}"/>
              </a:ext>
            </a:extLst>
          </p:cNvPr>
          <p:cNvSpPr txBox="1">
            <a:spLocks noChangeArrowheads="1"/>
          </p:cNvSpPr>
          <p:nvPr/>
        </p:nvSpPr>
        <p:spPr bwMode="auto">
          <a:xfrm>
            <a:off x="157372" y="45224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Floor J Backes,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5774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494258"/>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Jonathan A Ledermann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494258"/>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280351" y="1494258"/>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Angeles Alvarez Secord,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MHSc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Gynecologic Oncology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Clinical Research,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8712" y="149425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4216170"/>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961" y="4216170"/>
            <a:ext cx="1261872" cy="1261872"/>
          </a:xfrm>
          <a:prstGeom prst="rect">
            <a:avLst/>
          </a:prstGeom>
        </p:spPr>
      </p:pic>
      <p:sp>
        <p:nvSpPr>
          <p:cNvPr id="12" name="Text Box 9">
            <a:extLst>
              <a:ext uri="{FF2B5EF4-FFF2-40B4-BE49-F238E27FC236}">
                <a16:creationId xmlns:a16="http://schemas.microsoft.com/office/drawing/2014/main" id="{441728CD-2D3F-D688-1E25-AC52D3DB3776}"/>
              </a:ext>
            </a:extLst>
          </p:cNvPr>
          <p:cNvSpPr txBox="1">
            <a:spLocks noChangeArrowheads="1"/>
          </p:cNvSpPr>
          <p:nvPr/>
        </p:nvSpPr>
        <p:spPr bwMode="auto">
          <a:xfrm>
            <a:off x="7280351" y="4216170"/>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3" name="Picture 12">
            <a:extLst>
              <a:ext uri="{FF2B5EF4-FFF2-40B4-BE49-F238E27FC236}">
                <a16:creationId xmlns:a16="http://schemas.microsoft.com/office/drawing/2014/main" id="{9115F577-BE88-BF84-D927-870CA3C8F09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58712" y="4216170"/>
            <a:ext cx="1261872" cy="1261872"/>
          </a:xfrm>
          <a:prstGeom prst="rect">
            <a:avLst/>
          </a:prstGeom>
        </p:spPr>
      </p:pic>
    </p:spTree>
    <p:custDataLst>
      <p:tags r:id="rId1"/>
    </p:custDataLst>
    <p:extLst>
      <p:ext uri="{BB962C8B-B14F-4D97-AF65-F5344CB8AC3E}">
        <p14:creationId xmlns:p14="http://schemas.microsoft.com/office/powerpoint/2010/main" val="432218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1087213" y="1416053"/>
            <a:ext cx="9473283"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Biology of Advanced Endometrial Cancer (EC); Optimal Approach to Biomarker Assessment in Patients with Newly Diagnosed Disease — Dr Backes</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Up-Front Chemoimmunotherapeutic Approaches for Advanced EC — Dr Powell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Anti-PD-1/PD-L1 Antibodies in Combination with Systemic Therapies Beyond Chemotherapy in Advanced EC — Dr </a:t>
            </a:r>
            <a:r>
              <a:rPr lang="en-US" sz="2500" dirty="0" err="1">
                <a:solidFill>
                  <a:schemeClr val="tx1"/>
                </a:solidFill>
              </a:rPr>
              <a:t>Salani</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873023" y="1124744"/>
            <a:ext cx="43434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Floor J Backes,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Larry J Copeland Professorship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in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Fellowship Director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Obstetrics and Gynecology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Ohio State University College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James Cancer Hospital and Solove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Research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Columbus,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12474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123295"/>
            <a:ext cx="4326696"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600" dirty="0">
                <a:solidFill>
                  <a:srgbClr val="000000"/>
                </a:solidFill>
                <a:latin typeface="Calibri" pitchFamily="-72" charset="0"/>
              </a:rPr>
              <a:t>Ritu Salani, MD, MBA</a:t>
            </a:r>
          </a:p>
          <a:p>
            <a:pPr lvl="0">
              <a:spcBef>
                <a:spcPts val="0"/>
              </a:spcBef>
              <a:spcAft>
                <a:spcPts val="0"/>
              </a:spcAft>
              <a:buClr>
                <a:srgbClr val="000000"/>
              </a:buClr>
              <a:buSzPct val="100000"/>
              <a:defRPr/>
            </a:pPr>
            <a:r>
              <a:rPr lang="en-US" sz="1600" b="0" dirty="0">
                <a:solidFill>
                  <a:srgbClr val="000000"/>
                </a:solidFill>
                <a:latin typeface="Calibri" pitchFamily="-72" charset="0"/>
              </a:rPr>
              <a:t>Director, Division of Gynecologic Oncology</a:t>
            </a:r>
          </a:p>
          <a:p>
            <a:pPr lvl="0">
              <a:spcBef>
                <a:spcPts val="0"/>
              </a:spcBef>
              <a:spcAft>
                <a:spcPts val="0"/>
              </a:spcAft>
              <a:buClr>
                <a:srgbClr val="000000"/>
              </a:buClr>
              <a:buSzPct val="100000"/>
              <a:defRPr/>
            </a:pPr>
            <a:r>
              <a:rPr lang="en-US" sz="1600" b="0" dirty="0">
                <a:solidFill>
                  <a:srgbClr val="000000"/>
                </a:solidFill>
                <a:latin typeface="Calibri" pitchFamily="-72" charset="0"/>
              </a:rPr>
              <a:t>Professor, Department of Obstetrics and Gynecology</a:t>
            </a:r>
          </a:p>
          <a:p>
            <a:pPr lvl="0">
              <a:spcBef>
                <a:spcPts val="0"/>
              </a:spcBef>
              <a:spcAft>
                <a:spcPts val="0"/>
              </a:spcAft>
              <a:buClr>
                <a:srgbClr val="000000"/>
              </a:buClr>
              <a:buSzPct val="100000"/>
              <a:defRPr/>
            </a:pPr>
            <a:r>
              <a:rPr lang="en-US" sz="1600" b="0" dirty="0">
                <a:solidFill>
                  <a:srgbClr val="000000"/>
                </a:solidFill>
                <a:latin typeface="Calibri" pitchFamily="-72" charset="0"/>
              </a:rPr>
              <a:t>David Geffen School of Medicine at UCLA</a:t>
            </a:r>
          </a:p>
          <a:p>
            <a:pPr lvl="0">
              <a:spcBef>
                <a:spcPts val="0"/>
              </a:spcBef>
              <a:spcAft>
                <a:spcPts val="0"/>
              </a:spcAft>
              <a:buClr>
                <a:srgbClr val="000000"/>
              </a:buClr>
              <a:buSzPct val="100000"/>
              <a:defRPr/>
            </a:pPr>
            <a:r>
              <a:rPr lang="en-US" sz="1600" b="0" dirty="0">
                <a:solidFill>
                  <a:srgbClr val="000000"/>
                </a:solidFill>
                <a:latin typeface="Calibri" pitchFamily="-72" charset="0"/>
              </a:rPr>
              <a:t>Los Angeles, California</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123295"/>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873023" y="4365104"/>
            <a:ext cx="4847456"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Matthew A Powell,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Ira C and Judith Gall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Chair, Uterine Corpus Committee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National Cancer Institute-Sponsored NRG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Washington University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St Louis, Missouri</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4365104"/>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403A-8EAF-31E9-29C1-527086FE86C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FB6711-0A0C-2C3D-2445-39CC1C8EB6A8}"/>
              </a:ext>
            </a:extLst>
          </p:cNvPr>
          <p:cNvSpPr/>
          <p:nvPr/>
        </p:nvSpPr>
        <p:spPr bwMode="auto">
          <a:xfrm>
            <a:off x="740128" y="1370013"/>
            <a:ext cx="10531125" cy="11430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510B78-ABE9-F081-221D-73E52396753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FD6F67A-0090-71A5-6AC3-C628733BAEBC}"/>
              </a:ext>
            </a:extLst>
          </p:cNvPr>
          <p:cNvSpPr>
            <a:spLocks noGrp="1"/>
          </p:cNvSpPr>
          <p:nvPr>
            <p:ph idx="1"/>
          </p:nvPr>
        </p:nvSpPr>
        <p:spPr>
          <a:xfrm>
            <a:off x="1055440" y="1416053"/>
            <a:ext cx="9433048" cy="4799013"/>
          </a:xfrm>
        </p:spPr>
        <p:txBody>
          <a:bodyPr/>
          <a:lstStyle/>
          <a:p>
            <a:pPr marL="98425" indent="0">
              <a:lnSpc>
                <a:spcPct val="100000"/>
              </a:lnSpc>
              <a:spcBef>
                <a:spcPts val="1600"/>
              </a:spcBef>
              <a:spcAft>
                <a:spcPts val="0"/>
              </a:spcAft>
              <a:buNone/>
            </a:pPr>
            <a:r>
              <a:rPr lang="en-US" sz="2500" dirty="0">
                <a:solidFill>
                  <a:schemeClr val="bg1"/>
                </a:solidFill>
              </a:rPr>
              <a:t>Module 1: Biology of Advanced Endometrial Cancer (EC); Optimal Approach to Biomarker Assessment in Patients with Newly Diagnosed Disease — Dr Backes</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Current Up-Front Chemoimmunotherapeutic Approaches for Advanced EC — Dr Powell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Anti-PD-1/PD-L1 Antibodies in Combination with Systemic Therapies Beyond Chemotherapy in Advanced EC — Dr </a:t>
            </a:r>
            <a:r>
              <a:rPr lang="en-US" sz="2500" dirty="0" err="1">
                <a:solidFill>
                  <a:schemeClr val="tx1"/>
                </a:solidFill>
              </a:rPr>
              <a:t>Salani</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080312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26A91BE-30F4-7838-B678-387903FF7488}"/>
              </a:ext>
            </a:extLst>
          </p:cNvPr>
          <p:cNvSpPr>
            <a:spLocks noGrp="1"/>
          </p:cNvSpPr>
          <p:nvPr>
            <p:ph idx="1"/>
          </p:nvPr>
        </p:nvSpPr>
        <p:spPr>
          <a:xfrm>
            <a:off x="325756" y="7226467"/>
            <a:ext cx="4124325" cy="866553"/>
          </a:xfrm>
        </p:spPr>
        <p:txBody>
          <a:bodyPr>
            <a:normAutofit fontScale="47500" lnSpcReduction="20000"/>
          </a:bodyPr>
          <a:lstStyle/>
          <a:p>
            <a:r>
              <a:rPr lang="en-US" sz="700"/>
              <a:t>Floor Backes, MD</a:t>
            </a:r>
          </a:p>
          <a:p>
            <a:r>
              <a:rPr lang="en-US" sz="700"/>
              <a:t>Professor </a:t>
            </a:r>
          </a:p>
          <a:p>
            <a:r>
              <a:rPr lang="en-US" sz="700"/>
              <a:t>Division of Gynecologic Oncology</a:t>
            </a:r>
          </a:p>
          <a:p>
            <a:r>
              <a:rPr lang="en-US" sz="700"/>
              <a:t>The Ohio State University</a:t>
            </a:r>
          </a:p>
          <a:p>
            <a:r>
              <a:rPr lang="en-US" sz="700"/>
              <a:t>Columbus, OH, USA</a:t>
            </a:r>
          </a:p>
        </p:txBody>
      </p:sp>
      <p:sp>
        <p:nvSpPr>
          <p:cNvPr id="4" name="Title 3">
            <a:extLst>
              <a:ext uri="{FF2B5EF4-FFF2-40B4-BE49-F238E27FC236}">
                <a16:creationId xmlns:a16="http://schemas.microsoft.com/office/drawing/2014/main" id="{A3249D29-5E7D-E29D-63D4-FCE79BD3CE79}"/>
              </a:ext>
            </a:extLst>
          </p:cNvPr>
          <p:cNvSpPr>
            <a:spLocks noGrp="1"/>
          </p:cNvSpPr>
          <p:nvPr>
            <p:ph type="title"/>
          </p:nvPr>
        </p:nvSpPr>
        <p:spPr>
          <a:xfrm>
            <a:off x="644113" y="732370"/>
            <a:ext cx="4704064" cy="3042188"/>
          </a:xfrm>
        </p:spPr>
        <p:txBody>
          <a:bodyPr wrap="square" anchor="t">
            <a:noAutofit/>
          </a:bodyPr>
          <a:lstStyle/>
          <a:p>
            <a:r>
              <a:rPr lang="en-US" sz="3600" dirty="0">
                <a:latin typeface="Aptos" panose="020B0004020202020204" pitchFamily="34" charset="0"/>
              </a:rPr>
              <a:t>Biology of Advanced Endometrial Cancer</a:t>
            </a:r>
            <a:br>
              <a:rPr lang="en-US" sz="3600" dirty="0">
                <a:latin typeface="Aptos" panose="020B0004020202020204" pitchFamily="34" charset="0"/>
              </a:rPr>
            </a:br>
            <a:br>
              <a:rPr lang="en-US" sz="3600" dirty="0">
                <a:latin typeface="Aptos" panose="020B0004020202020204" pitchFamily="34" charset="0"/>
              </a:rPr>
            </a:br>
            <a:r>
              <a:rPr lang="en-US" sz="3600" dirty="0">
                <a:latin typeface="Aptos" panose="020B0004020202020204" pitchFamily="34" charset="0"/>
              </a:rPr>
              <a:t>Optimal Approach to Biomarker Assessment in Patients with Newly Diagnosed Disease</a:t>
            </a:r>
          </a:p>
        </p:txBody>
      </p:sp>
      <p:sp>
        <p:nvSpPr>
          <p:cNvPr id="11" name="Slide Number Placeholder 3">
            <a:extLst>
              <a:ext uri="{FF2B5EF4-FFF2-40B4-BE49-F238E27FC236}">
                <a16:creationId xmlns:a16="http://schemas.microsoft.com/office/drawing/2014/main" id="{0F9CFA3B-E7E2-DBC1-B883-AB1FDFBF83F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C956E73-2E7A-40C4-98E5-5009DBC8D49F}" type="slidenum">
              <a:rPr kumimoji="0" lang="en-US" sz="933" b="0" i="0" u="none" strike="noStrike" kern="1200" cap="none" spc="0" normalizeH="0" baseline="0" noProof="0" smtClean="0">
                <a:ln>
                  <a:noFill/>
                </a:ln>
                <a:solidFill>
                  <a:srgbClr val="717070">
                    <a:lumMod val="60000"/>
                    <a:lumOff val="4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a:t>
            </a:fld>
            <a:endParaRPr kumimoji="0" lang="en-US" sz="933" b="0" i="0" u="none" strike="noStrike" kern="1200" cap="none" spc="0" normalizeH="0" baseline="0" noProof="0">
              <a:ln>
                <a:noFill/>
              </a:ln>
              <a:solidFill>
                <a:srgbClr val="717070">
                  <a:lumMod val="60000"/>
                  <a:lumOff val="40000"/>
                </a:srgbClr>
              </a:solidFill>
              <a:effectLst/>
              <a:uLnTx/>
              <a:uFillTx/>
              <a:latin typeface="Arial"/>
              <a:ea typeface="+mn-ea"/>
              <a:cs typeface="+mn-cs"/>
            </a:endParaRPr>
          </a:p>
        </p:txBody>
      </p:sp>
      <p:pic>
        <p:nvPicPr>
          <p:cNvPr id="2" name="Picture 1">
            <a:extLst>
              <a:ext uri="{FF2B5EF4-FFF2-40B4-BE49-F238E27FC236}">
                <a16:creationId xmlns:a16="http://schemas.microsoft.com/office/drawing/2014/main" id="{10117C6F-21C1-75C0-6A9F-FD3F9D435E94}"/>
              </a:ext>
            </a:extLst>
          </p:cNvPr>
          <p:cNvPicPr>
            <a:picLocks noChangeAspect="1"/>
          </p:cNvPicPr>
          <p:nvPr/>
        </p:nvPicPr>
        <p:blipFill>
          <a:blip r:embed="rId3"/>
          <a:stretch>
            <a:fillRect/>
          </a:stretch>
        </p:blipFill>
        <p:spPr>
          <a:xfrm>
            <a:off x="5422605" y="732370"/>
            <a:ext cx="6287384" cy="3759331"/>
          </a:xfrm>
          <a:prstGeom prst="rect">
            <a:avLst/>
          </a:prstGeom>
        </p:spPr>
      </p:pic>
      <p:sp>
        <p:nvSpPr>
          <p:cNvPr id="6" name="TextBox 5">
            <a:extLst>
              <a:ext uri="{FF2B5EF4-FFF2-40B4-BE49-F238E27FC236}">
                <a16:creationId xmlns:a16="http://schemas.microsoft.com/office/drawing/2014/main" id="{37409F08-DD49-C319-3439-3807CF7AA44F}"/>
              </a:ext>
            </a:extLst>
          </p:cNvPr>
          <p:cNvSpPr txBox="1"/>
          <p:nvPr/>
        </p:nvSpPr>
        <p:spPr>
          <a:xfrm>
            <a:off x="963040" y="4648302"/>
            <a:ext cx="38582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Floor Backes,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Professor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Division of Gynecologic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Ohio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Columbus, OH, USA</a:t>
            </a:r>
          </a:p>
        </p:txBody>
      </p:sp>
    </p:spTree>
    <p:extLst>
      <p:ext uri="{BB962C8B-B14F-4D97-AF65-F5344CB8AC3E}">
        <p14:creationId xmlns:p14="http://schemas.microsoft.com/office/powerpoint/2010/main" val="3886909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60ED39-161E-0B1F-CFDA-293F3636CB49}"/>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1FA675D3-E878-C870-4E0D-8F1F23475ABF}"/>
              </a:ext>
            </a:extLst>
          </p:cNvPr>
          <p:cNvSpPr>
            <a:spLocks noGrp="1"/>
          </p:cNvSpPr>
          <p:nvPr>
            <p:ph idx="1"/>
          </p:nvPr>
        </p:nvSpPr>
        <p:spPr/>
        <p:txBody>
          <a:bodyPr/>
          <a:lstStyle/>
          <a:p>
            <a:r>
              <a:rPr lang="en-US" dirty="0">
                <a:latin typeface="Aptos" panose="020B0004020202020204" pitchFamily="34" charset="0"/>
              </a:rPr>
              <a:t>Discuss endometrial cancer molecular subtypes</a:t>
            </a:r>
          </a:p>
          <a:p>
            <a:r>
              <a:rPr lang="en-US" dirty="0">
                <a:latin typeface="Aptos" panose="020B0004020202020204" pitchFamily="34" charset="0"/>
              </a:rPr>
              <a:t>Review implications for prognosis and therapeutic decision-making</a:t>
            </a:r>
          </a:p>
          <a:p>
            <a:r>
              <a:rPr lang="en-US" dirty="0">
                <a:latin typeface="Aptos" panose="020B0004020202020204" pitchFamily="34" charset="0"/>
              </a:rPr>
              <a:t>Review potential biomarkers of response to immune checkpoint inhibition</a:t>
            </a:r>
          </a:p>
          <a:p>
            <a:r>
              <a:rPr lang="en-US" dirty="0">
                <a:latin typeface="Aptos" panose="020B0004020202020204" pitchFamily="34" charset="0"/>
              </a:rPr>
              <a:t>BRCA1/2 and other HRR/HRD in endometrial cancer</a:t>
            </a:r>
          </a:p>
          <a:p>
            <a:r>
              <a:rPr lang="en-US" dirty="0">
                <a:latin typeface="Aptos" panose="020B0004020202020204" pitchFamily="34" charset="0"/>
              </a:rPr>
              <a:t>Guideline-endorsed approach to assessment of other clinically relevant biomarkers</a:t>
            </a:r>
          </a:p>
        </p:txBody>
      </p:sp>
    </p:spTree>
    <p:extLst>
      <p:ext uri="{BB962C8B-B14F-4D97-AF65-F5344CB8AC3E}">
        <p14:creationId xmlns:p14="http://schemas.microsoft.com/office/powerpoint/2010/main" val="2519067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C2F9-76EB-313F-15FA-8A4D79107C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938446-71D8-2116-8333-1F99403B2392}"/>
              </a:ext>
            </a:extLst>
          </p:cNvPr>
          <p:cNvSpPr/>
          <p:nvPr/>
        </p:nvSpPr>
        <p:spPr>
          <a:xfrm>
            <a:off x="9093200" y="5447009"/>
            <a:ext cx="3098800" cy="1463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0140CFEF-3266-3008-5AA0-F0ADCF25A67F}"/>
              </a:ext>
            </a:extLst>
          </p:cNvPr>
          <p:cNvGrpSpPr/>
          <p:nvPr/>
        </p:nvGrpSpPr>
        <p:grpSpPr>
          <a:xfrm>
            <a:off x="51458" y="2175114"/>
            <a:ext cx="3988106" cy="3349949"/>
            <a:chOff x="51458" y="2175114"/>
            <a:chExt cx="3988106" cy="3349949"/>
          </a:xfrm>
        </p:grpSpPr>
        <p:pic>
          <p:nvPicPr>
            <p:cNvPr id="58" name="Picture 57" descr="A graph of a number of patients&#10;&#10;Description automatically generated with medium confidence">
              <a:extLst>
                <a:ext uri="{FF2B5EF4-FFF2-40B4-BE49-F238E27FC236}">
                  <a16:creationId xmlns:a16="http://schemas.microsoft.com/office/drawing/2014/main" id="{E021360A-43BA-1D9A-9992-248B4863005D}"/>
                </a:ext>
              </a:extLst>
            </p:cNvPr>
            <p:cNvPicPr>
              <a:picLocks noChangeAspect="1"/>
            </p:cNvPicPr>
            <p:nvPr/>
          </p:nvPicPr>
          <p:blipFill>
            <a:blip r:embed="rId3"/>
            <a:stretch>
              <a:fillRect/>
            </a:stretch>
          </p:blipFill>
          <p:spPr>
            <a:xfrm>
              <a:off x="51458" y="2431079"/>
              <a:ext cx="3973609" cy="3093984"/>
            </a:xfrm>
            <a:prstGeom prst="rect">
              <a:avLst/>
            </a:prstGeom>
          </p:spPr>
        </p:pic>
        <p:sp>
          <p:nvSpPr>
            <p:cNvPr id="50" name="TextBox 49">
              <a:extLst>
                <a:ext uri="{FF2B5EF4-FFF2-40B4-BE49-F238E27FC236}">
                  <a16:creationId xmlns:a16="http://schemas.microsoft.com/office/drawing/2014/main" id="{BC408DA1-B408-46BF-2525-D2BEF8B9ADAA}"/>
                </a:ext>
              </a:extLst>
            </p:cNvPr>
            <p:cNvSpPr txBox="1"/>
            <p:nvPr/>
          </p:nvSpPr>
          <p:spPr>
            <a:xfrm>
              <a:off x="3625940" y="2775387"/>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56D7"/>
                  </a:solidFill>
                  <a:effectLst/>
                  <a:uLnTx/>
                  <a:uFillTx/>
                  <a:latin typeface="Arial"/>
                  <a:ea typeface="+mn-ea"/>
                  <a:cs typeface="+mn-cs"/>
                </a:rPr>
                <a:t>I</a:t>
              </a:r>
            </a:p>
          </p:txBody>
        </p:sp>
        <p:sp>
          <p:nvSpPr>
            <p:cNvPr id="51" name="TextBox 50">
              <a:extLst>
                <a:ext uri="{FF2B5EF4-FFF2-40B4-BE49-F238E27FC236}">
                  <a16:creationId xmlns:a16="http://schemas.microsoft.com/office/drawing/2014/main" id="{E904C39B-242B-A871-A6FB-C1F3704222FA}"/>
                </a:ext>
              </a:extLst>
            </p:cNvPr>
            <p:cNvSpPr txBox="1"/>
            <p:nvPr/>
          </p:nvSpPr>
          <p:spPr>
            <a:xfrm>
              <a:off x="3690506" y="2960342"/>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a:t>
              </a:r>
            </a:p>
          </p:txBody>
        </p:sp>
        <p:sp>
          <p:nvSpPr>
            <p:cNvPr id="52" name="TextBox 51">
              <a:extLst>
                <a:ext uri="{FF2B5EF4-FFF2-40B4-BE49-F238E27FC236}">
                  <a16:creationId xmlns:a16="http://schemas.microsoft.com/office/drawing/2014/main" id="{F76C3769-2679-F3FD-EFC1-0DEB88D2A362}"/>
                </a:ext>
              </a:extLst>
            </p:cNvPr>
            <p:cNvSpPr txBox="1"/>
            <p:nvPr/>
          </p:nvSpPr>
          <p:spPr>
            <a:xfrm>
              <a:off x="3702866" y="3086335"/>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a:t>
              </a:r>
            </a:p>
          </p:txBody>
        </p:sp>
        <p:sp>
          <p:nvSpPr>
            <p:cNvPr id="53" name="TextBox 52">
              <a:extLst>
                <a:ext uri="{FF2B5EF4-FFF2-40B4-BE49-F238E27FC236}">
                  <a16:creationId xmlns:a16="http://schemas.microsoft.com/office/drawing/2014/main" id="{78F9EDC8-68D8-107A-F6DF-1390687CA5C2}"/>
                </a:ext>
              </a:extLst>
            </p:cNvPr>
            <p:cNvSpPr txBox="1"/>
            <p:nvPr/>
          </p:nvSpPr>
          <p:spPr>
            <a:xfrm>
              <a:off x="3659684" y="3251067"/>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a:t>
              </a:r>
            </a:p>
          </p:txBody>
        </p:sp>
        <p:sp>
          <p:nvSpPr>
            <p:cNvPr id="54" name="TextBox 53">
              <a:extLst>
                <a:ext uri="{FF2B5EF4-FFF2-40B4-BE49-F238E27FC236}">
                  <a16:creationId xmlns:a16="http://schemas.microsoft.com/office/drawing/2014/main" id="{66B8142E-98B0-98EE-391B-2C832BD86C9A}"/>
                </a:ext>
              </a:extLst>
            </p:cNvPr>
            <p:cNvSpPr txBox="1"/>
            <p:nvPr/>
          </p:nvSpPr>
          <p:spPr>
            <a:xfrm>
              <a:off x="3248790" y="3377630"/>
              <a:ext cx="379880"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FF8000"/>
                  </a:solidFill>
                  <a:effectLst/>
                  <a:uLnTx/>
                  <a:uFillTx/>
                  <a:latin typeface="Arial"/>
                  <a:ea typeface="+mn-ea"/>
                  <a:cs typeface="+mn-cs"/>
                </a:rPr>
                <a:t>IIIC2</a:t>
              </a:r>
            </a:p>
          </p:txBody>
        </p:sp>
        <p:sp>
          <p:nvSpPr>
            <p:cNvPr id="55" name="TextBox 54">
              <a:extLst>
                <a:ext uri="{FF2B5EF4-FFF2-40B4-BE49-F238E27FC236}">
                  <a16:creationId xmlns:a16="http://schemas.microsoft.com/office/drawing/2014/main" id="{A503FBA3-7421-BFC0-511A-2D275E42FD51}"/>
                </a:ext>
              </a:extLst>
            </p:cNvPr>
            <p:cNvSpPr txBox="1"/>
            <p:nvPr/>
          </p:nvSpPr>
          <p:spPr>
            <a:xfrm>
              <a:off x="2797174" y="3571099"/>
              <a:ext cx="258183" cy="162647"/>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48C19D"/>
                  </a:solidFill>
                  <a:effectLst/>
                  <a:uLnTx/>
                  <a:uFillTx/>
                  <a:latin typeface="Arial"/>
                  <a:ea typeface="+mn-ea"/>
                  <a:cs typeface="+mn-cs"/>
                </a:rPr>
                <a:t>IIIB</a:t>
              </a:r>
            </a:p>
          </p:txBody>
        </p:sp>
        <p:sp>
          <p:nvSpPr>
            <p:cNvPr id="56" name="TextBox 55">
              <a:extLst>
                <a:ext uri="{FF2B5EF4-FFF2-40B4-BE49-F238E27FC236}">
                  <a16:creationId xmlns:a16="http://schemas.microsoft.com/office/drawing/2014/main" id="{012022DF-F544-97FD-2F64-AAEBCA81D2C4}"/>
                </a:ext>
              </a:extLst>
            </p:cNvPr>
            <p:cNvSpPr txBox="1"/>
            <p:nvPr/>
          </p:nvSpPr>
          <p:spPr>
            <a:xfrm>
              <a:off x="1907410" y="2175114"/>
              <a:ext cx="577081" cy="260235"/>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Stage</a:t>
              </a:r>
            </a:p>
          </p:txBody>
        </p:sp>
      </p:grpSp>
      <p:sp>
        <p:nvSpPr>
          <p:cNvPr id="3" name="Title 2">
            <a:extLst>
              <a:ext uri="{FF2B5EF4-FFF2-40B4-BE49-F238E27FC236}">
                <a16:creationId xmlns:a16="http://schemas.microsoft.com/office/drawing/2014/main" id="{79F0D4F7-5466-4C3F-ED1A-9B753F3E6615}"/>
              </a:ext>
            </a:extLst>
          </p:cNvPr>
          <p:cNvSpPr>
            <a:spLocks noGrp="1"/>
          </p:cNvSpPr>
          <p:nvPr>
            <p:ph type="title"/>
          </p:nvPr>
        </p:nvSpPr>
        <p:spPr>
          <a:xfrm>
            <a:off x="315076" y="344568"/>
            <a:ext cx="11411163" cy="979487"/>
          </a:xfrm>
        </p:spPr>
        <p:txBody>
          <a:bodyPr>
            <a:noAutofit/>
          </a:bodyPr>
          <a:lstStyle/>
          <a:p>
            <a:r>
              <a:rPr lang="en-US" dirty="0"/>
              <a:t>Prognosis by Stage (FIGO 2009) and Histology in </a:t>
            </a:r>
            <a:r>
              <a:rPr lang="en-US" dirty="0" err="1"/>
              <a:t>pMMR</a:t>
            </a:r>
            <a:r>
              <a:rPr lang="en-US" dirty="0"/>
              <a:t> EC (Keynote-B21 Treatment Arms Combined)</a:t>
            </a:r>
          </a:p>
        </p:txBody>
      </p:sp>
      <p:sp>
        <p:nvSpPr>
          <p:cNvPr id="5" name="Footer Placeholder 4">
            <a:extLst>
              <a:ext uri="{FF2B5EF4-FFF2-40B4-BE49-F238E27FC236}">
                <a16:creationId xmlns:a16="http://schemas.microsoft.com/office/drawing/2014/main" id="{90E23E57-D640-8F4B-BFE6-DC4C07A5CDFC}"/>
              </a:ext>
            </a:extLst>
          </p:cNvPr>
          <p:cNvSpPr>
            <a:spLocks noGrp="1"/>
          </p:cNvSpPr>
          <p:nvPr>
            <p:ph type="ftr" sz="quarter" idx="4294967295"/>
          </p:nvPr>
        </p:nvSpPr>
        <p:spPr>
          <a:xfrm>
            <a:off x="0" y="6356350"/>
            <a:ext cx="3849688" cy="5016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mn-cs"/>
              </a:rPr>
              <a:t>Halaskala</a:t>
            </a:r>
            <a:r>
              <a:rPr kumimoji="0" lang="en-US" sz="1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 ESGO 2024</a:t>
            </a:r>
          </a:p>
        </p:txBody>
      </p:sp>
      <p:grpSp>
        <p:nvGrpSpPr>
          <p:cNvPr id="13" name="Group 12">
            <a:extLst>
              <a:ext uri="{FF2B5EF4-FFF2-40B4-BE49-F238E27FC236}">
                <a16:creationId xmlns:a16="http://schemas.microsoft.com/office/drawing/2014/main" id="{818CB821-C602-212D-161E-F1F1A23C1277}"/>
              </a:ext>
            </a:extLst>
          </p:cNvPr>
          <p:cNvGrpSpPr/>
          <p:nvPr/>
        </p:nvGrpSpPr>
        <p:grpSpPr>
          <a:xfrm>
            <a:off x="4252685" y="1245538"/>
            <a:ext cx="3868894" cy="2929306"/>
            <a:chOff x="4252685" y="1245538"/>
            <a:chExt cx="3868894" cy="2929306"/>
          </a:xfrm>
        </p:grpSpPr>
        <p:pic>
          <p:nvPicPr>
            <p:cNvPr id="6" name="Picture 5">
              <a:extLst>
                <a:ext uri="{FF2B5EF4-FFF2-40B4-BE49-F238E27FC236}">
                  <a16:creationId xmlns:a16="http://schemas.microsoft.com/office/drawing/2014/main" id="{FDA8D2AC-168A-6777-3033-62F3D6F42950}"/>
                </a:ext>
              </a:extLst>
            </p:cNvPr>
            <p:cNvPicPr>
              <a:picLocks noChangeAspect="1"/>
            </p:cNvPicPr>
            <p:nvPr/>
          </p:nvPicPr>
          <p:blipFill>
            <a:blip r:embed="rId4"/>
            <a:stretch>
              <a:fillRect/>
            </a:stretch>
          </p:blipFill>
          <p:spPr>
            <a:xfrm>
              <a:off x="4252685" y="1245538"/>
              <a:ext cx="3868894" cy="2929306"/>
            </a:xfrm>
            <a:prstGeom prst="rect">
              <a:avLst/>
            </a:prstGeom>
          </p:spPr>
        </p:pic>
        <p:sp>
          <p:nvSpPr>
            <p:cNvPr id="23" name="TextBox 22">
              <a:extLst>
                <a:ext uri="{FF2B5EF4-FFF2-40B4-BE49-F238E27FC236}">
                  <a16:creationId xmlns:a16="http://schemas.microsoft.com/office/drawing/2014/main" id="{306FDFB5-0A30-0958-84C1-C9EC2CFA7C17}"/>
                </a:ext>
              </a:extLst>
            </p:cNvPr>
            <p:cNvSpPr txBox="1"/>
            <p:nvPr/>
          </p:nvSpPr>
          <p:spPr>
            <a:xfrm>
              <a:off x="4994291" y="2964585"/>
              <a:ext cx="2524409"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Endometrioid Carcinoma</a:t>
              </a:r>
            </a:p>
          </p:txBody>
        </p:sp>
      </p:grpSp>
      <p:grpSp>
        <p:nvGrpSpPr>
          <p:cNvPr id="15" name="Group 14">
            <a:extLst>
              <a:ext uri="{FF2B5EF4-FFF2-40B4-BE49-F238E27FC236}">
                <a16:creationId xmlns:a16="http://schemas.microsoft.com/office/drawing/2014/main" id="{404B38E2-F3F0-AC43-E483-CFEC61845A06}"/>
              </a:ext>
            </a:extLst>
          </p:cNvPr>
          <p:cNvGrpSpPr/>
          <p:nvPr/>
        </p:nvGrpSpPr>
        <p:grpSpPr>
          <a:xfrm>
            <a:off x="8341784" y="1245538"/>
            <a:ext cx="3864634" cy="2926080"/>
            <a:chOff x="8341784" y="1245538"/>
            <a:chExt cx="3864634" cy="2926080"/>
          </a:xfrm>
        </p:grpSpPr>
        <p:pic>
          <p:nvPicPr>
            <p:cNvPr id="9" name="Picture 8">
              <a:extLst>
                <a:ext uri="{FF2B5EF4-FFF2-40B4-BE49-F238E27FC236}">
                  <a16:creationId xmlns:a16="http://schemas.microsoft.com/office/drawing/2014/main" id="{2831F32B-1BD3-42A9-9A74-38387799B66A}"/>
                </a:ext>
              </a:extLst>
            </p:cNvPr>
            <p:cNvPicPr>
              <a:picLocks noChangeAspect="1"/>
            </p:cNvPicPr>
            <p:nvPr/>
          </p:nvPicPr>
          <p:blipFill>
            <a:blip r:embed="rId5"/>
            <a:stretch>
              <a:fillRect/>
            </a:stretch>
          </p:blipFill>
          <p:spPr>
            <a:xfrm>
              <a:off x="8341784" y="1245538"/>
              <a:ext cx="3864634" cy="2926080"/>
            </a:xfrm>
            <a:prstGeom prst="rect">
              <a:avLst/>
            </a:prstGeom>
          </p:spPr>
        </p:pic>
        <p:sp>
          <p:nvSpPr>
            <p:cNvPr id="27" name="TextBox 26">
              <a:extLst>
                <a:ext uri="{FF2B5EF4-FFF2-40B4-BE49-F238E27FC236}">
                  <a16:creationId xmlns:a16="http://schemas.microsoft.com/office/drawing/2014/main" id="{98128F35-8E8F-6A8A-0126-D35FCDBF83AD}"/>
                </a:ext>
              </a:extLst>
            </p:cNvPr>
            <p:cNvSpPr txBox="1"/>
            <p:nvPr/>
          </p:nvSpPr>
          <p:spPr>
            <a:xfrm>
              <a:off x="9399852" y="2964585"/>
              <a:ext cx="1872949"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Serous Carcinoma</a:t>
              </a:r>
            </a:p>
          </p:txBody>
        </p:sp>
      </p:grpSp>
      <p:grpSp>
        <p:nvGrpSpPr>
          <p:cNvPr id="35" name="Group 34">
            <a:extLst>
              <a:ext uri="{FF2B5EF4-FFF2-40B4-BE49-F238E27FC236}">
                <a16:creationId xmlns:a16="http://schemas.microsoft.com/office/drawing/2014/main" id="{E6C04BAA-FB7C-B71B-6F3A-E67B6B2CBBCD}"/>
              </a:ext>
            </a:extLst>
          </p:cNvPr>
          <p:cNvGrpSpPr/>
          <p:nvPr/>
        </p:nvGrpSpPr>
        <p:grpSpPr>
          <a:xfrm>
            <a:off x="7991856" y="4086240"/>
            <a:ext cx="4245321" cy="2824643"/>
            <a:chOff x="7991856" y="3995928"/>
            <a:chExt cx="4245321" cy="2824643"/>
          </a:xfrm>
        </p:grpSpPr>
        <p:grpSp>
          <p:nvGrpSpPr>
            <p:cNvPr id="19" name="Group 18">
              <a:extLst>
                <a:ext uri="{FF2B5EF4-FFF2-40B4-BE49-F238E27FC236}">
                  <a16:creationId xmlns:a16="http://schemas.microsoft.com/office/drawing/2014/main" id="{433D266C-1ED0-E0BF-AF6A-CFB50E1D82D4}"/>
                </a:ext>
              </a:extLst>
            </p:cNvPr>
            <p:cNvGrpSpPr/>
            <p:nvPr/>
          </p:nvGrpSpPr>
          <p:grpSpPr>
            <a:xfrm>
              <a:off x="7991856" y="3995928"/>
              <a:ext cx="4245321" cy="2824643"/>
              <a:chOff x="7991856" y="3995928"/>
              <a:chExt cx="4245321" cy="2824643"/>
            </a:xfrm>
          </p:grpSpPr>
          <p:pic>
            <p:nvPicPr>
              <p:cNvPr id="20" name="Picture 19">
                <a:extLst>
                  <a:ext uri="{FF2B5EF4-FFF2-40B4-BE49-F238E27FC236}">
                    <a16:creationId xmlns:a16="http://schemas.microsoft.com/office/drawing/2014/main" id="{C65E0D23-6FA5-598B-C6F0-D44A5F119310}"/>
                  </a:ext>
                </a:extLst>
              </p:cNvPr>
              <p:cNvPicPr>
                <a:picLocks noChangeAspect="1"/>
              </p:cNvPicPr>
              <p:nvPr/>
            </p:nvPicPr>
            <p:blipFill>
              <a:blip r:embed="rId6"/>
              <a:stretch>
                <a:fillRect/>
              </a:stretch>
            </p:blipFill>
            <p:spPr>
              <a:xfrm>
                <a:off x="7991856" y="3995928"/>
                <a:ext cx="4245321" cy="2824643"/>
              </a:xfrm>
              <a:prstGeom prst="rect">
                <a:avLst/>
              </a:prstGeom>
            </p:spPr>
          </p:pic>
          <p:sp>
            <p:nvSpPr>
              <p:cNvPr id="21" name="TextBox 20">
                <a:extLst>
                  <a:ext uri="{FF2B5EF4-FFF2-40B4-BE49-F238E27FC236}">
                    <a16:creationId xmlns:a16="http://schemas.microsoft.com/office/drawing/2014/main" id="{DAE8E735-BB3A-B283-136E-913984B8927D}"/>
                  </a:ext>
                </a:extLst>
              </p:cNvPr>
              <p:cNvSpPr txBox="1"/>
              <p:nvPr/>
            </p:nvSpPr>
            <p:spPr>
              <a:xfrm>
                <a:off x="9484303" y="5724143"/>
                <a:ext cx="1660070"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Carcinosarcoma</a:t>
                </a:r>
              </a:p>
            </p:txBody>
          </p:sp>
        </p:grpSp>
        <p:sp>
          <p:nvSpPr>
            <p:cNvPr id="11" name="TextBox 10">
              <a:extLst>
                <a:ext uri="{FF2B5EF4-FFF2-40B4-BE49-F238E27FC236}">
                  <a16:creationId xmlns:a16="http://schemas.microsoft.com/office/drawing/2014/main" id="{6B9EE25F-7781-B024-DFEA-6DE929A9FB65}"/>
                </a:ext>
              </a:extLst>
            </p:cNvPr>
            <p:cNvSpPr txBox="1"/>
            <p:nvPr/>
          </p:nvSpPr>
          <p:spPr>
            <a:xfrm>
              <a:off x="10873851" y="4514749"/>
              <a:ext cx="258183"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I/II</a:t>
              </a:r>
            </a:p>
          </p:txBody>
        </p:sp>
        <p:sp>
          <p:nvSpPr>
            <p:cNvPr id="28" name="TextBox 27">
              <a:extLst>
                <a:ext uri="{FF2B5EF4-FFF2-40B4-BE49-F238E27FC236}">
                  <a16:creationId xmlns:a16="http://schemas.microsoft.com/office/drawing/2014/main" id="{7EFA2007-5F30-A9EA-C3FB-6A6435C55D21}"/>
                </a:ext>
              </a:extLst>
            </p:cNvPr>
            <p:cNvSpPr txBox="1"/>
            <p:nvPr/>
          </p:nvSpPr>
          <p:spPr>
            <a:xfrm>
              <a:off x="10767212" y="4767432"/>
              <a:ext cx="448975"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IIIA/B</a:t>
              </a:r>
            </a:p>
          </p:txBody>
        </p:sp>
        <p:sp>
          <p:nvSpPr>
            <p:cNvPr id="32" name="TextBox 31">
              <a:extLst>
                <a:ext uri="{FF2B5EF4-FFF2-40B4-BE49-F238E27FC236}">
                  <a16:creationId xmlns:a16="http://schemas.microsoft.com/office/drawing/2014/main" id="{2821785D-835D-8004-66EF-357873C6BC3C}"/>
                </a:ext>
              </a:extLst>
            </p:cNvPr>
            <p:cNvSpPr txBox="1"/>
            <p:nvPr/>
          </p:nvSpPr>
          <p:spPr>
            <a:xfrm>
              <a:off x="10695936" y="5202809"/>
              <a:ext cx="510486"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IIIC1/2</a:t>
              </a:r>
            </a:p>
          </p:txBody>
        </p:sp>
      </p:grpSp>
      <p:grpSp>
        <p:nvGrpSpPr>
          <p:cNvPr id="37" name="Group 36">
            <a:extLst>
              <a:ext uri="{FF2B5EF4-FFF2-40B4-BE49-F238E27FC236}">
                <a16:creationId xmlns:a16="http://schemas.microsoft.com/office/drawing/2014/main" id="{B6223C3A-2081-AFC2-BE4B-43F3E16CF67A}"/>
              </a:ext>
            </a:extLst>
          </p:cNvPr>
          <p:cNvGrpSpPr/>
          <p:nvPr/>
        </p:nvGrpSpPr>
        <p:grpSpPr>
          <a:xfrm>
            <a:off x="3895344" y="4086240"/>
            <a:ext cx="4246604" cy="2825496"/>
            <a:chOff x="3895344" y="3995928"/>
            <a:chExt cx="4246604" cy="2825496"/>
          </a:xfrm>
        </p:grpSpPr>
        <p:grpSp>
          <p:nvGrpSpPr>
            <p:cNvPr id="16" name="Group 15">
              <a:extLst>
                <a:ext uri="{FF2B5EF4-FFF2-40B4-BE49-F238E27FC236}">
                  <a16:creationId xmlns:a16="http://schemas.microsoft.com/office/drawing/2014/main" id="{6EF90BCA-FE83-3D04-5753-1DA86CFBA30F}"/>
                </a:ext>
              </a:extLst>
            </p:cNvPr>
            <p:cNvGrpSpPr/>
            <p:nvPr/>
          </p:nvGrpSpPr>
          <p:grpSpPr>
            <a:xfrm>
              <a:off x="3895344" y="3995928"/>
              <a:ext cx="4246604" cy="2825496"/>
              <a:chOff x="3895344" y="3995928"/>
              <a:chExt cx="4246604" cy="2825496"/>
            </a:xfrm>
          </p:grpSpPr>
          <p:pic>
            <p:nvPicPr>
              <p:cNvPr id="17" name="Picture 16">
                <a:extLst>
                  <a:ext uri="{FF2B5EF4-FFF2-40B4-BE49-F238E27FC236}">
                    <a16:creationId xmlns:a16="http://schemas.microsoft.com/office/drawing/2014/main" id="{5152A518-8F08-0139-95AC-CD618011F312}"/>
                  </a:ext>
                </a:extLst>
              </p:cNvPr>
              <p:cNvPicPr>
                <a:picLocks noChangeAspect="1"/>
              </p:cNvPicPr>
              <p:nvPr/>
            </p:nvPicPr>
            <p:blipFill>
              <a:blip r:embed="rId7"/>
              <a:stretch>
                <a:fillRect/>
              </a:stretch>
            </p:blipFill>
            <p:spPr>
              <a:xfrm>
                <a:off x="3895344" y="3995928"/>
                <a:ext cx="4246604" cy="2825496"/>
              </a:xfrm>
              <a:prstGeom prst="rect">
                <a:avLst/>
              </a:prstGeom>
            </p:spPr>
          </p:pic>
          <p:sp>
            <p:nvSpPr>
              <p:cNvPr id="18" name="TextBox 17">
                <a:extLst>
                  <a:ext uri="{FF2B5EF4-FFF2-40B4-BE49-F238E27FC236}">
                    <a16:creationId xmlns:a16="http://schemas.microsoft.com/office/drawing/2014/main" id="{D8E5A8E0-0FAC-6619-4720-2601CC10999D}"/>
                  </a:ext>
                </a:extLst>
              </p:cNvPr>
              <p:cNvSpPr txBox="1"/>
              <p:nvPr/>
            </p:nvSpPr>
            <p:spPr>
              <a:xfrm>
                <a:off x="5192362" y="5724144"/>
                <a:ext cx="2141612" cy="246221"/>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Clear Cell Carcinoma</a:t>
                </a:r>
              </a:p>
            </p:txBody>
          </p:sp>
        </p:grpSp>
        <p:sp>
          <p:nvSpPr>
            <p:cNvPr id="8" name="TextBox 7">
              <a:extLst>
                <a:ext uri="{FF2B5EF4-FFF2-40B4-BE49-F238E27FC236}">
                  <a16:creationId xmlns:a16="http://schemas.microsoft.com/office/drawing/2014/main" id="{C8638E36-7388-00E1-6FA2-8383E094EB57}"/>
                </a:ext>
              </a:extLst>
            </p:cNvPr>
            <p:cNvSpPr txBox="1"/>
            <p:nvPr/>
          </p:nvSpPr>
          <p:spPr>
            <a:xfrm>
              <a:off x="6797512" y="4693754"/>
              <a:ext cx="258183"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F99B2"/>
                  </a:solidFill>
                  <a:effectLst/>
                  <a:uLnTx/>
                  <a:uFillTx/>
                  <a:latin typeface="Arial"/>
                  <a:ea typeface="+mn-ea"/>
                  <a:cs typeface="+mn-cs"/>
                </a:rPr>
                <a:t>I/II</a:t>
              </a:r>
            </a:p>
          </p:txBody>
        </p:sp>
        <p:sp>
          <p:nvSpPr>
            <p:cNvPr id="29" name="TextBox 28">
              <a:extLst>
                <a:ext uri="{FF2B5EF4-FFF2-40B4-BE49-F238E27FC236}">
                  <a16:creationId xmlns:a16="http://schemas.microsoft.com/office/drawing/2014/main" id="{2F9678DE-0D91-A76D-2FEA-5A037D335476}"/>
                </a:ext>
              </a:extLst>
            </p:cNvPr>
            <p:cNvSpPr txBox="1"/>
            <p:nvPr/>
          </p:nvSpPr>
          <p:spPr>
            <a:xfrm>
              <a:off x="6166027" y="4933854"/>
              <a:ext cx="448975"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B81D1D"/>
                  </a:solidFill>
                  <a:effectLst/>
                  <a:uLnTx/>
                  <a:uFillTx/>
                  <a:latin typeface="Arial"/>
                  <a:ea typeface="+mn-ea"/>
                  <a:cs typeface="+mn-cs"/>
                </a:rPr>
                <a:t>IIIA/B</a:t>
              </a:r>
            </a:p>
          </p:txBody>
        </p:sp>
        <p:sp>
          <p:nvSpPr>
            <p:cNvPr id="33" name="TextBox 32">
              <a:extLst>
                <a:ext uri="{FF2B5EF4-FFF2-40B4-BE49-F238E27FC236}">
                  <a16:creationId xmlns:a16="http://schemas.microsoft.com/office/drawing/2014/main" id="{88FBFE82-EC61-4A80-53AE-76F48F02821B}"/>
                </a:ext>
              </a:extLst>
            </p:cNvPr>
            <p:cNvSpPr txBox="1"/>
            <p:nvPr/>
          </p:nvSpPr>
          <p:spPr>
            <a:xfrm>
              <a:off x="7116350" y="4361966"/>
              <a:ext cx="510486" cy="153888"/>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600" cap="none" spc="30" normalizeH="0" baseline="0" noProof="0" dirty="0">
                  <a:ln>
                    <a:noFill/>
                  </a:ln>
                  <a:solidFill>
                    <a:srgbClr val="000000"/>
                  </a:solidFill>
                  <a:effectLst/>
                  <a:uLnTx/>
                  <a:uFillTx/>
                  <a:latin typeface="Arial"/>
                  <a:ea typeface="+mn-ea"/>
                  <a:cs typeface="+mn-cs"/>
                </a:rPr>
                <a:t>IIIC1/2</a:t>
              </a:r>
            </a:p>
          </p:txBody>
        </p:sp>
      </p:grpSp>
    </p:spTree>
    <p:extLst>
      <p:ext uri="{BB962C8B-B14F-4D97-AF65-F5344CB8AC3E}">
        <p14:creationId xmlns:p14="http://schemas.microsoft.com/office/powerpoint/2010/main" val="1572199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n-lt"/>
              </a:rPr>
              <a:t>Uterine Serous Carcinoma</a:t>
            </a:r>
            <a:endParaRPr lang="en-US" sz="2800" dirty="0">
              <a:latin typeface="+mn-lt"/>
            </a:endParaRPr>
          </a:p>
        </p:txBody>
      </p:sp>
      <p:sp>
        <p:nvSpPr>
          <p:cNvPr id="3" name="Subtitle 2"/>
          <p:cNvSpPr>
            <a:spLocks noGrp="1"/>
          </p:cNvSpPr>
          <p:nvPr>
            <p:ph idx="4294967295"/>
          </p:nvPr>
        </p:nvSpPr>
        <p:spPr>
          <a:xfrm>
            <a:off x="315076" y="1179513"/>
            <a:ext cx="10901564" cy="4700587"/>
          </a:xfrm>
        </p:spPr>
        <p:txBody>
          <a:bodyPr>
            <a:noAutofit/>
          </a:bodyPr>
          <a:lstStyle/>
          <a:p>
            <a:r>
              <a:rPr lang="en-US" sz="2200" dirty="0"/>
              <a:t>10% of all endometrial cancers, but 40% of deaths</a:t>
            </a:r>
          </a:p>
          <a:p>
            <a:r>
              <a:rPr lang="en-US" sz="2200" dirty="0"/>
              <a:t>75% have TP53 alteration</a:t>
            </a:r>
          </a:p>
          <a:p>
            <a:r>
              <a:rPr lang="en-US" sz="2200" dirty="0"/>
              <a:t>HER2 overexpression and/or amplification ERBB2 </a:t>
            </a:r>
          </a:p>
          <a:p>
            <a:pPr lvl="1"/>
            <a:r>
              <a:rPr lang="en-US" sz="2200" dirty="0"/>
              <a:t>18-42%</a:t>
            </a:r>
          </a:p>
          <a:p>
            <a:r>
              <a:rPr lang="en-US" sz="2200" dirty="0"/>
              <a:t>Stage I uterine serous uterine cancer: </a:t>
            </a:r>
          </a:p>
          <a:p>
            <a:pPr lvl="1"/>
            <a:r>
              <a:rPr lang="en-US" sz="2000" dirty="0"/>
              <a:t>26% were HER2 positive (by IHC and/or FISH). </a:t>
            </a:r>
          </a:p>
          <a:p>
            <a:pPr lvl="1"/>
            <a:r>
              <a:rPr lang="en-US" sz="2000" dirty="0"/>
              <a:t>Recurrence for HER2 positive 50.0% vs 16.8%, p&lt;0.001 (despite 70% of patients receiving chemotherapy)</a:t>
            </a:r>
          </a:p>
          <a:p>
            <a:r>
              <a:rPr lang="en-US" sz="2200" dirty="0"/>
              <a:t>HER2 associated with worse PFS and OS</a:t>
            </a:r>
          </a:p>
          <a:p>
            <a:r>
              <a:rPr lang="en-US" sz="2200" dirty="0" err="1"/>
              <a:t>Trastuzumab</a:t>
            </a:r>
            <a:r>
              <a:rPr lang="en-US" sz="2200" dirty="0"/>
              <a:t> and </a:t>
            </a:r>
            <a:r>
              <a:rPr lang="en-US" sz="2200" dirty="0" err="1"/>
              <a:t>Pertuzumab</a:t>
            </a:r>
            <a:r>
              <a:rPr lang="en-US" sz="2200" dirty="0"/>
              <a:t> are humanized monoclonal antibodies against HER2</a:t>
            </a:r>
          </a:p>
          <a:p>
            <a:r>
              <a:rPr lang="en-US" sz="2200" dirty="0"/>
              <a:t>Trastuzumab-Deruxtecan and Trastuzumab-</a:t>
            </a:r>
            <a:r>
              <a:rPr lang="en-US" sz="2200" dirty="0" err="1"/>
              <a:t>Pamirtecan</a:t>
            </a:r>
            <a:r>
              <a:rPr lang="en-US" sz="2200" dirty="0"/>
              <a:t> are HER2 targeting ADCs</a:t>
            </a:r>
          </a:p>
          <a:p>
            <a:endParaRPr lang="en-US" sz="2200" dirty="0"/>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664" y="338352"/>
            <a:ext cx="4335859" cy="3089243"/>
          </a:xfrm>
          <a:prstGeom prst="rect">
            <a:avLst/>
          </a:prstGeom>
        </p:spPr>
      </p:pic>
      <p:sp>
        <p:nvSpPr>
          <p:cNvPr id="4" name="TextBox 3"/>
          <p:cNvSpPr txBox="1"/>
          <p:nvPr/>
        </p:nvSpPr>
        <p:spPr>
          <a:xfrm>
            <a:off x="1412240" y="6248400"/>
            <a:ext cx="7132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Erickson,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Oncol</a:t>
            </a:r>
            <a:r>
              <a:rPr kumimoji="0" lang="en-US" sz="1800" b="0" i="0" u="none" strike="noStrike" kern="1200" cap="none" spc="0" normalizeH="0" baseline="0" noProof="0" dirty="0">
                <a:ln>
                  <a:noFill/>
                </a:ln>
                <a:solidFill>
                  <a:srgbClr val="000000"/>
                </a:solidFill>
                <a:effectLst/>
                <a:uLnTx/>
                <a:uFillTx/>
                <a:latin typeface="Arial"/>
                <a:ea typeface="+mn-ea"/>
                <a:cs typeface="+mn-cs"/>
              </a:rPr>
              <a:t> 2020;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Curr</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Opin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Obstet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2020</a:t>
            </a:r>
          </a:p>
        </p:txBody>
      </p:sp>
    </p:spTree>
    <p:extLst>
      <p:ext uri="{BB962C8B-B14F-4D97-AF65-F5344CB8AC3E}">
        <p14:creationId xmlns:p14="http://schemas.microsoft.com/office/powerpoint/2010/main" val="745985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E0D1C9-7B27-31DD-2417-7E524FAC78E5}"/>
              </a:ext>
            </a:extLst>
          </p:cNvPr>
          <p:cNvSpPr/>
          <p:nvPr/>
        </p:nvSpPr>
        <p:spPr>
          <a:xfrm>
            <a:off x="125260" y="2291422"/>
            <a:ext cx="11900509" cy="4197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A6DDC7A1-E4FD-20C4-ED0D-3A23771D9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988" y="0"/>
            <a:ext cx="3487825" cy="22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a:t>Molecular Profiling</a:t>
            </a:r>
            <a:endParaRPr lang="en-US" dirty="0"/>
          </a:p>
        </p:txBody>
      </p:sp>
      <p:sp>
        <p:nvSpPr>
          <p:cNvPr id="2" name="TextBox 1"/>
          <p:cNvSpPr txBox="1"/>
          <p:nvPr/>
        </p:nvSpPr>
        <p:spPr>
          <a:xfrm>
            <a:off x="271187" y="6488668"/>
            <a:ext cx="7730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Cancer Genome Atlas Research Network., </a:t>
            </a:r>
            <a:r>
              <a:rPr kumimoji="0" lang="en-US" sz="1800" b="0" i="0" u="none" strike="noStrike" kern="1200" cap="none" spc="0" normalizeH="0" baseline="0" noProof="0" dirty="0" err="1">
                <a:ln>
                  <a:noFill/>
                </a:ln>
                <a:solidFill>
                  <a:srgbClr val="000000"/>
                </a:solidFill>
                <a:effectLst/>
                <a:uLnTx/>
                <a:uFillTx/>
                <a:latin typeface="Arial"/>
                <a:ea typeface="+mn-ea"/>
                <a:cs typeface="+mn-cs"/>
              </a:rPr>
              <a:t>Kandoth</a:t>
            </a:r>
            <a:r>
              <a:rPr kumimoji="0" lang="en-US" sz="1800" b="0" i="0" u="none" strike="noStrike" kern="1200" cap="none" spc="0" normalizeH="0" baseline="0" noProof="0" dirty="0">
                <a:ln>
                  <a:noFill/>
                </a:ln>
                <a:solidFill>
                  <a:srgbClr val="000000"/>
                </a:solidFill>
                <a:effectLst/>
                <a:uLnTx/>
                <a:uFillTx/>
                <a:latin typeface="Arial"/>
                <a:ea typeface="+mn-ea"/>
                <a:cs typeface="+mn-cs"/>
              </a:rPr>
              <a:t> C, Nature 2013</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rcRect l="-1241"/>
          <a:stretch>
            <a:fillRect/>
          </a:stretch>
        </p:blipFill>
        <p:spPr>
          <a:xfrm>
            <a:off x="125260" y="2291422"/>
            <a:ext cx="11900509" cy="4197246"/>
          </a:xfrm>
          <a:prstGeom prst="rect">
            <a:avLst/>
          </a:prstGeom>
        </p:spPr>
      </p:pic>
      <p:sp>
        <p:nvSpPr>
          <p:cNvPr id="7" name="TextBox 6">
            <a:extLst>
              <a:ext uri="{FF2B5EF4-FFF2-40B4-BE49-F238E27FC236}">
                <a16:creationId xmlns:a16="http://schemas.microsoft.com/office/drawing/2014/main" id="{EE485706-61E9-ABB0-2C6A-A09A4BA15555}"/>
              </a:ext>
            </a:extLst>
          </p:cNvPr>
          <p:cNvSpPr txBox="1"/>
          <p:nvPr/>
        </p:nvSpPr>
        <p:spPr>
          <a:xfrm>
            <a:off x="125260" y="5595324"/>
            <a:ext cx="758221" cy="297476"/>
          </a:xfrm>
          <a:prstGeom prst="rect">
            <a:avLst/>
          </a:prstGeom>
          <a:solidFill>
            <a:schemeClr val="bg1"/>
          </a:solidFill>
        </p:spPr>
        <p:txBody>
          <a:bodyPr wrap="none" lIns="0" tIns="0" rIns="0" bIns="0" rtlCol="0">
            <a:noAutofit/>
          </a:bodyPr>
          <a:lstStyle/>
          <a:p>
            <a:pPr marL="0" marR="0" lvl="0" indent="0" algn="r" defTabSz="914400" rtl="0" eaLnBrk="1" fontAlgn="auto" latinLnBrk="0" hangingPunct="1">
              <a:lnSpc>
                <a:spcPts val="9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Histology</a:t>
            </a:r>
            <a:br>
              <a:rPr kumimoji="0" lang="en-US" sz="900" b="0" i="0" u="none" strike="noStrike" kern="1200" cap="none" spc="0" normalizeH="0" baseline="0" noProof="0" dirty="0">
                <a:ln>
                  <a:noFill/>
                </a:ln>
                <a:solidFill>
                  <a:srgbClr val="000000"/>
                </a:solidFill>
                <a:effectLst/>
                <a:uLnTx/>
                <a:uFillTx/>
                <a:latin typeface="Arial"/>
                <a:ea typeface="+mn-ea"/>
                <a:cs typeface="+mn-cs"/>
              </a:rPr>
            </a:br>
            <a:r>
              <a:rPr kumimoji="0" lang="en-US" sz="900" b="0" i="0" u="none" strike="noStrike" kern="1200" cap="none" spc="0" normalizeH="0" baseline="0" noProof="0" dirty="0" err="1">
                <a:ln>
                  <a:noFill/>
                </a:ln>
                <a:solidFill>
                  <a:srgbClr val="000000"/>
                </a:solidFill>
                <a:effectLst/>
                <a:uLnTx/>
                <a:uFillTx/>
                <a:latin typeface="Arial"/>
                <a:ea typeface="+mn-ea"/>
                <a:cs typeface="+mn-cs"/>
              </a:rPr>
              <a:t>tumour</a:t>
            </a:r>
            <a:r>
              <a:rPr kumimoji="0" lang="en-US" sz="900" b="0" i="0" u="none" strike="noStrike" kern="1200" cap="none" spc="0" normalizeH="0" baseline="0" noProof="0" dirty="0">
                <a:ln>
                  <a:noFill/>
                </a:ln>
                <a:solidFill>
                  <a:srgbClr val="000000"/>
                </a:solidFill>
                <a:effectLst/>
                <a:uLnTx/>
                <a:uFillTx/>
                <a:latin typeface="Arial"/>
                <a:ea typeface="+mn-ea"/>
                <a:cs typeface="+mn-cs"/>
              </a:rPr>
              <a:t> grade</a:t>
            </a:r>
          </a:p>
        </p:txBody>
      </p:sp>
    </p:spTree>
    <p:extLst>
      <p:ext uri="{BB962C8B-B14F-4D97-AF65-F5344CB8AC3E}">
        <p14:creationId xmlns:p14="http://schemas.microsoft.com/office/powerpoint/2010/main" val="108371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19C3-BC0F-A000-CE63-FC6D957B0D14}"/>
              </a:ext>
            </a:extLst>
          </p:cNvPr>
          <p:cNvSpPr>
            <a:spLocks noGrp="1"/>
          </p:cNvSpPr>
          <p:nvPr>
            <p:ph type="title"/>
          </p:nvPr>
        </p:nvSpPr>
        <p:spPr/>
        <p:txBody>
          <a:bodyPr/>
          <a:lstStyle/>
          <a:p>
            <a:r>
              <a:rPr lang="en-US" b="1" dirty="0"/>
              <a:t>Changing Molecular Landscape</a:t>
            </a:r>
          </a:p>
        </p:txBody>
      </p:sp>
      <p:sp>
        <p:nvSpPr>
          <p:cNvPr id="17" name="Text Placeholder 16">
            <a:extLst>
              <a:ext uri="{FF2B5EF4-FFF2-40B4-BE49-F238E27FC236}">
                <a16:creationId xmlns:a16="http://schemas.microsoft.com/office/drawing/2014/main" id="{C3EE98E3-B335-A0B2-993B-690582CBCB8F}"/>
              </a:ext>
            </a:extLst>
          </p:cNvPr>
          <p:cNvSpPr>
            <a:spLocks noGrp="1"/>
          </p:cNvSpPr>
          <p:nvPr>
            <p:ph type="body" sz="quarter" idx="4294967295"/>
          </p:nvPr>
        </p:nvSpPr>
        <p:spPr>
          <a:xfrm>
            <a:off x="0" y="6324600"/>
            <a:ext cx="12192000" cy="533400"/>
          </a:xfrm>
        </p:spPr>
        <p:txBody>
          <a:bodyPr>
            <a:normAutofit/>
          </a:bodyPr>
          <a:lstStyle/>
          <a:p>
            <a:pPr marL="0" indent="0">
              <a:buNone/>
            </a:pPr>
            <a:r>
              <a:rPr lang="en-US" sz="1400" dirty="0"/>
              <a:t> Yen TT, et al. </a:t>
            </a:r>
            <a:r>
              <a:rPr lang="en-US" sz="1400" i="1" dirty="0"/>
              <a:t>Int J </a:t>
            </a:r>
            <a:r>
              <a:rPr lang="en-US" sz="1400" i="1" dirty="0" err="1"/>
              <a:t>Gynecol</a:t>
            </a:r>
            <a:r>
              <a:rPr lang="en-US" sz="1400" i="1" dirty="0"/>
              <a:t> </a:t>
            </a:r>
            <a:r>
              <a:rPr lang="en-US" sz="1400" i="1" dirty="0" err="1"/>
              <a:t>Pathol</a:t>
            </a:r>
            <a:r>
              <a:rPr lang="en-US" sz="1400" dirty="0"/>
              <a:t>. 2020;39(1):26-35. </a:t>
            </a:r>
          </a:p>
        </p:txBody>
      </p:sp>
      <p:pic>
        <p:nvPicPr>
          <p:cNvPr id="3" name="Picture 2">
            <a:extLst>
              <a:ext uri="{FF2B5EF4-FFF2-40B4-BE49-F238E27FC236}">
                <a16:creationId xmlns:a16="http://schemas.microsoft.com/office/drawing/2014/main" id="{9E3BE88B-79B2-9E35-5E0C-6ACAD8DF2126}"/>
              </a:ext>
            </a:extLst>
          </p:cNvPr>
          <p:cNvPicPr>
            <a:picLocks noChangeAspect="1"/>
          </p:cNvPicPr>
          <p:nvPr/>
        </p:nvPicPr>
        <p:blipFill rotWithShape="1">
          <a:blip r:embed="rId3"/>
          <a:srcRect b="10924"/>
          <a:stretch/>
        </p:blipFill>
        <p:spPr>
          <a:xfrm>
            <a:off x="2292643" y="1221630"/>
            <a:ext cx="6766116" cy="4444908"/>
          </a:xfrm>
          <a:prstGeom prst="rect">
            <a:avLst/>
          </a:prstGeom>
        </p:spPr>
      </p:pic>
      <p:graphicFrame>
        <p:nvGraphicFramePr>
          <p:cNvPr id="4" name="Table 3">
            <a:extLst>
              <a:ext uri="{FF2B5EF4-FFF2-40B4-BE49-F238E27FC236}">
                <a16:creationId xmlns:a16="http://schemas.microsoft.com/office/drawing/2014/main" id="{601E6219-D7CE-5570-43CF-90750325BCE0}"/>
              </a:ext>
            </a:extLst>
          </p:cNvPr>
          <p:cNvGraphicFramePr>
            <a:graphicFrameLocks noGrp="1"/>
          </p:cNvGraphicFramePr>
          <p:nvPr/>
        </p:nvGraphicFramePr>
        <p:xfrm>
          <a:off x="9969839" y="1828580"/>
          <a:ext cx="2120561" cy="3076928"/>
        </p:xfrm>
        <a:graphic>
          <a:graphicData uri="http://schemas.openxmlformats.org/drawingml/2006/table">
            <a:tbl>
              <a:tblPr firstRow="1" bandRow="1">
                <a:tableStyleId>{5C22544A-7EE6-4342-B048-85BDC9FD1C3A}</a:tableStyleId>
              </a:tblPr>
              <a:tblGrid>
                <a:gridCol w="2120561">
                  <a:extLst>
                    <a:ext uri="{9D8B030D-6E8A-4147-A177-3AD203B41FA5}">
                      <a16:colId xmlns:a16="http://schemas.microsoft.com/office/drawing/2014/main" val="211433266"/>
                    </a:ext>
                  </a:extLst>
                </a:gridCol>
              </a:tblGrid>
              <a:tr h="384616">
                <a:tc>
                  <a:txBody>
                    <a:bodyPr/>
                    <a:lstStyle/>
                    <a:p>
                      <a:r>
                        <a:rPr lang="en-US" sz="1900" dirty="0">
                          <a:solidFill>
                            <a:schemeClr val="tx1"/>
                          </a:solidFill>
                        </a:rPr>
                        <a:t>Other Factors</a:t>
                      </a:r>
                    </a:p>
                  </a:txBody>
                  <a:tcPr marL="91356" marR="91356" marT="45677" marB="45677"/>
                </a:tc>
                <a:extLst>
                  <a:ext uri="{0D108BD9-81ED-4DB2-BD59-A6C34878D82A}">
                    <a16:rowId xmlns:a16="http://schemas.microsoft.com/office/drawing/2014/main" val="1196112234"/>
                  </a:ext>
                </a:extLst>
              </a:tr>
              <a:tr h="384616">
                <a:tc>
                  <a:txBody>
                    <a:bodyPr/>
                    <a:lstStyle/>
                    <a:p>
                      <a:r>
                        <a:rPr lang="en-US" sz="1900" dirty="0"/>
                        <a:t>p53</a:t>
                      </a:r>
                    </a:p>
                  </a:txBody>
                  <a:tcPr marL="91356" marR="91356" marT="45677" marB="45677"/>
                </a:tc>
                <a:extLst>
                  <a:ext uri="{0D108BD9-81ED-4DB2-BD59-A6C34878D82A}">
                    <a16:rowId xmlns:a16="http://schemas.microsoft.com/office/drawing/2014/main" val="1492171424"/>
                  </a:ext>
                </a:extLst>
              </a:tr>
              <a:tr h="384616">
                <a:tc>
                  <a:txBody>
                    <a:bodyPr/>
                    <a:lstStyle/>
                    <a:p>
                      <a:r>
                        <a:rPr lang="en-US" sz="1900" dirty="0"/>
                        <a:t>PD-L1</a:t>
                      </a:r>
                    </a:p>
                  </a:txBody>
                  <a:tcPr marL="91356" marR="91356" marT="45677" marB="45677"/>
                </a:tc>
                <a:extLst>
                  <a:ext uri="{0D108BD9-81ED-4DB2-BD59-A6C34878D82A}">
                    <a16:rowId xmlns:a16="http://schemas.microsoft.com/office/drawing/2014/main" val="324983929"/>
                  </a:ext>
                </a:extLst>
              </a:tr>
              <a:tr h="384616">
                <a:tc>
                  <a:txBody>
                    <a:bodyPr/>
                    <a:lstStyle/>
                    <a:p>
                      <a:r>
                        <a:rPr lang="en-US" sz="1900" dirty="0"/>
                        <a:t>HER2 IHC/FISH</a:t>
                      </a:r>
                    </a:p>
                  </a:txBody>
                  <a:tcPr marL="91356" marR="91356" marT="45677" marB="45677"/>
                </a:tc>
                <a:extLst>
                  <a:ext uri="{0D108BD9-81ED-4DB2-BD59-A6C34878D82A}">
                    <a16:rowId xmlns:a16="http://schemas.microsoft.com/office/drawing/2014/main" val="385465428"/>
                  </a:ext>
                </a:extLst>
              </a:tr>
              <a:tr h="384616">
                <a:tc>
                  <a:txBody>
                    <a:bodyPr/>
                    <a:lstStyle/>
                    <a:p>
                      <a:r>
                        <a:rPr lang="en-US" sz="1900" dirty="0"/>
                        <a:t>TROP2 (&gt;90%)</a:t>
                      </a:r>
                    </a:p>
                  </a:txBody>
                  <a:tcPr marL="91356" marR="91356" marT="45677" marB="45677"/>
                </a:tc>
                <a:extLst>
                  <a:ext uri="{0D108BD9-81ED-4DB2-BD59-A6C34878D82A}">
                    <a16:rowId xmlns:a16="http://schemas.microsoft.com/office/drawing/2014/main" val="3521321458"/>
                  </a:ext>
                </a:extLst>
              </a:tr>
              <a:tr h="384616">
                <a:tc>
                  <a:txBody>
                    <a:bodyPr/>
                    <a:lstStyle/>
                    <a:p>
                      <a:r>
                        <a:rPr lang="en-US" sz="1900" dirty="0"/>
                        <a:t>FR</a:t>
                      </a:r>
                      <a:r>
                        <a:rPr lang="el-GR" sz="1900" dirty="0"/>
                        <a:t>α</a:t>
                      </a:r>
                      <a:r>
                        <a:rPr lang="en-US" sz="1900" dirty="0"/>
                        <a:t> (64%)</a:t>
                      </a:r>
                    </a:p>
                  </a:txBody>
                  <a:tcPr marL="91356" marR="91356" marT="45677" marB="45677"/>
                </a:tc>
                <a:extLst>
                  <a:ext uri="{0D108BD9-81ED-4DB2-BD59-A6C34878D82A}">
                    <a16:rowId xmlns:a16="http://schemas.microsoft.com/office/drawing/2014/main" val="1492854071"/>
                  </a:ext>
                </a:extLst>
              </a:tr>
              <a:tr h="384616">
                <a:tc>
                  <a:txBody>
                    <a:bodyPr/>
                    <a:lstStyle/>
                    <a:p>
                      <a:r>
                        <a:rPr lang="en-US" sz="1900" dirty="0"/>
                        <a:t>B7H4 (80%)</a:t>
                      </a:r>
                    </a:p>
                  </a:txBody>
                  <a:tcPr marL="91356" marR="91356" marT="45677" marB="45677"/>
                </a:tc>
                <a:extLst>
                  <a:ext uri="{0D108BD9-81ED-4DB2-BD59-A6C34878D82A}">
                    <a16:rowId xmlns:a16="http://schemas.microsoft.com/office/drawing/2014/main" val="2993739624"/>
                  </a:ext>
                </a:extLst>
              </a:tr>
              <a:tr h="384616">
                <a:tc>
                  <a:txBody>
                    <a:bodyPr/>
                    <a:lstStyle/>
                    <a:p>
                      <a:r>
                        <a:rPr lang="en-US" sz="1900" dirty="0"/>
                        <a:t>HRD/HRR (22%)</a:t>
                      </a:r>
                    </a:p>
                  </a:txBody>
                  <a:tcPr marL="91356" marR="91356" marT="45677" marB="45677"/>
                </a:tc>
                <a:extLst>
                  <a:ext uri="{0D108BD9-81ED-4DB2-BD59-A6C34878D82A}">
                    <a16:rowId xmlns:a16="http://schemas.microsoft.com/office/drawing/2014/main" val="51777145"/>
                  </a:ext>
                </a:extLst>
              </a:tr>
            </a:tbl>
          </a:graphicData>
        </a:graphic>
      </p:graphicFrame>
      <p:sp>
        <p:nvSpPr>
          <p:cNvPr id="6" name="TextBox 5">
            <a:extLst>
              <a:ext uri="{FF2B5EF4-FFF2-40B4-BE49-F238E27FC236}">
                <a16:creationId xmlns:a16="http://schemas.microsoft.com/office/drawing/2014/main" id="{B5E21B2B-2115-E10E-AE18-7386661D3C45}"/>
              </a:ext>
            </a:extLst>
          </p:cNvPr>
          <p:cNvSpPr txBox="1"/>
          <p:nvPr/>
        </p:nvSpPr>
        <p:spPr>
          <a:xfrm>
            <a:off x="1274183" y="4848284"/>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20-30%</a:t>
            </a:r>
          </a:p>
        </p:txBody>
      </p:sp>
      <p:sp>
        <p:nvSpPr>
          <p:cNvPr id="7" name="TextBox 6">
            <a:extLst>
              <a:ext uri="{FF2B5EF4-FFF2-40B4-BE49-F238E27FC236}">
                <a16:creationId xmlns:a16="http://schemas.microsoft.com/office/drawing/2014/main" id="{BE67A56F-0536-FFF3-25C8-562FD2BBFE32}"/>
              </a:ext>
            </a:extLst>
          </p:cNvPr>
          <p:cNvSpPr txBox="1"/>
          <p:nvPr/>
        </p:nvSpPr>
        <p:spPr>
          <a:xfrm>
            <a:off x="1109619" y="3783967"/>
            <a:ext cx="1481655"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35-40%</a:t>
            </a:r>
          </a:p>
        </p:txBody>
      </p:sp>
      <p:sp>
        <p:nvSpPr>
          <p:cNvPr id="8" name="TextBox 7">
            <a:extLst>
              <a:ext uri="{FF2B5EF4-FFF2-40B4-BE49-F238E27FC236}">
                <a16:creationId xmlns:a16="http://schemas.microsoft.com/office/drawing/2014/main" id="{7E30F8C3-E726-B666-907F-CBEE4C1B480A}"/>
              </a:ext>
            </a:extLst>
          </p:cNvPr>
          <p:cNvSpPr txBox="1"/>
          <p:nvPr/>
        </p:nvSpPr>
        <p:spPr>
          <a:xfrm>
            <a:off x="1380783" y="2359815"/>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75-85%</a:t>
            </a:r>
          </a:p>
        </p:txBody>
      </p:sp>
      <p:sp>
        <p:nvSpPr>
          <p:cNvPr id="9" name="TextBox 8">
            <a:extLst>
              <a:ext uri="{FF2B5EF4-FFF2-40B4-BE49-F238E27FC236}">
                <a16:creationId xmlns:a16="http://schemas.microsoft.com/office/drawing/2014/main" id="{ADDABD26-4B53-7C32-8AD7-6C8D30035474}"/>
              </a:ext>
            </a:extLst>
          </p:cNvPr>
          <p:cNvSpPr txBox="1"/>
          <p:nvPr/>
        </p:nvSpPr>
        <p:spPr>
          <a:xfrm>
            <a:off x="57118" y="2795148"/>
            <a:ext cx="1946980" cy="9229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PIK3CA 50-60%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CTNNB1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FGFR 12%  </a:t>
            </a:r>
          </a:p>
        </p:txBody>
      </p:sp>
      <p:sp>
        <p:nvSpPr>
          <p:cNvPr id="10" name="TextBox 9">
            <a:extLst>
              <a:ext uri="{FF2B5EF4-FFF2-40B4-BE49-F238E27FC236}">
                <a16:creationId xmlns:a16="http://schemas.microsoft.com/office/drawing/2014/main" id="{A08F0264-3A94-5E7B-5988-5FC6CCB120FC}"/>
              </a:ext>
            </a:extLst>
          </p:cNvPr>
          <p:cNvSpPr txBox="1"/>
          <p:nvPr/>
        </p:nvSpPr>
        <p:spPr>
          <a:xfrm>
            <a:off x="8001688" y="5104093"/>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42%</a:t>
            </a:r>
          </a:p>
        </p:txBody>
      </p:sp>
      <p:sp>
        <p:nvSpPr>
          <p:cNvPr id="11" name="TextBox 10">
            <a:extLst>
              <a:ext uri="{FF2B5EF4-FFF2-40B4-BE49-F238E27FC236}">
                <a16:creationId xmlns:a16="http://schemas.microsoft.com/office/drawing/2014/main" id="{0EC85E4A-4EEF-7AAF-A586-3BAEEBEC535A}"/>
              </a:ext>
            </a:extLst>
          </p:cNvPr>
          <p:cNvSpPr txBox="1"/>
          <p:nvPr/>
        </p:nvSpPr>
        <p:spPr>
          <a:xfrm>
            <a:off x="8880901" y="4562568"/>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50-90%</a:t>
            </a:r>
          </a:p>
        </p:txBody>
      </p:sp>
      <p:sp>
        <p:nvSpPr>
          <p:cNvPr id="12" name="TextBox 11">
            <a:extLst>
              <a:ext uri="{FF2B5EF4-FFF2-40B4-BE49-F238E27FC236}">
                <a16:creationId xmlns:a16="http://schemas.microsoft.com/office/drawing/2014/main" id="{F3266447-8658-9249-A0C7-03A43ED2422A}"/>
              </a:ext>
            </a:extLst>
          </p:cNvPr>
          <p:cNvSpPr txBox="1"/>
          <p:nvPr/>
        </p:nvSpPr>
        <p:spPr>
          <a:xfrm>
            <a:off x="8910291" y="3941252"/>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20-40%</a:t>
            </a:r>
          </a:p>
        </p:txBody>
      </p:sp>
      <p:sp>
        <p:nvSpPr>
          <p:cNvPr id="13" name="TextBox 12">
            <a:extLst>
              <a:ext uri="{FF2B5EF4-FFF2-40B4-BE49-F238E27FC236}">
                <a16:creationId xmlns:a16="http://schemas.microsoft.com/office/drawing/2014/main" id="{C3FD549C-5385-E3D9-D8BE-01279452C882}"/>
              </a:ext>
            </a:extLst>
          </p:cNvPr>
          <p:cNvSpPr txBox="1"/>
          <p:nvPr/>
        </p:nvSpPr>
        <p:spPr>
          <a:xfrm>
            <a:off x="8929520" y="3173919"/>
            <a:ext cx="1196320"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28%</a:t>
            </a:r>
          </a:p>
        </p:txBody>
      </p:sp>
      <p:sp>
        <p:nvSpPr>
          <p:cNvPr id="14" name="TextBox 13">
            <a:extLst>
              <a:ext uri="{FF2B5EF4-FFF2-40B4-BE49-F238E27FC236}">
                <a16:creationId xmlns:a16="http://schemas.microsoft.com/office/drawing/2014/main" id="{9B8D9847-DA99-9CA9-B9FA-0B45844F2C42}"/>
              </a:ext>
            </a:extLst>
          </p:cNvPr>
          <p:cNvSpPr txBox="1"/>
          <p:nvPr/>
        </p:nvSpPr>
        <p:spPr>
          <a:xfrm>
            <a:off x="1545747" y="1295803"/>
            <a:ext cx="1576084" cy="369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rial"/>
                <a:ea typeface="+mn-ea"/>
                <a:cs typeface="+mn-cs"/>
              </a:rPr>
              <a:t>25-35%</a:t>
            </a:r>
          </a:p>
        </p:txBody>
      </p:sp>
    </p:spTree>
    <p:extLst>
      <p:ext uri="{BB962C8B-B14F-4D97-AF65-F5344CB8AC3E}">
        <p14:creationId xmlns:p14="http://schemas.microsoft.com/office/powerpoint/2010/main" val="2772819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A2A0-3076-F5BA-0153-62BF32C52720}"/>
              </a:ext>
            </a:extLst>
          </p:cNvPr>
          <p:cNvSpPr>
            <a:spLocks noGrp="1"/>
          </p:cNvSpPr>
          <p:nvPr>
            <p:ph type="title"/>
          </p:nvPr>
        </p:nvSpPr>
        <p:spPr>
          <a:xfrm>
            <a:off x="1628078" y="776868"/>
            <a:ext cx="8669691" cy="2998685"/>
          </a:xfrm>
        </p:spPr>
        <p:txBody>
          <a:bodyPr/>
          <a:lstStyle/>
          <a:p>
            <a:pPr algn="ctr"/>
            <a:r>
              <a:rPr lang="en-US" dirty="0"/>
              <a:t>Molecular subgroups and treatment decision making</a:t>
            </a:r>
          </a:p>
        </p:txBody>
      </p:sp>
      <p:sp>
        <p:nvSpPr>
          <p:cNvPr id="3" name="Slide Number Placeholder 2">
            <a:extLst>
              <a:ext uri="{FF2B5EF4-FFF2-40B4-BE49-F238E27FC236}">
                <a16:creationId xmlns:a16="http://schemas.microsoft.com/office/drawing/2014/main" id="{00C51E7C-2F41-464D-C2E5-BCF917332F9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956E73-2E7A-40C4-98E5-5009DBC8D49F}" type="slidenum">
              <a:rPr kumimoji="0" lang="en-US" sz="933" b="0" i="0" u="none" strike="noStrike" kern="1200" cap="none" spc="0" normalizeH="0" baseline="0" noProof="0" smtClean="0">
                <a:ln>
                  <a:noFill/>
                </a:ln>
                <a:solidFill>
                  <a:srgbClr val="717070">
                    <a:lumMod val="20000"/>
                    <a:lumOff val="8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33" b="0" i="0" u="none" strike="noStrike" kern="1200" cap="none" spc="0" normalizeH="0" baseline="0" noProof="0" dirty="0">
              <a:ln>
                <a:noFill/>
              </a:ln>
              <a:solidFill>
                <a:srgbClr val="717070">
                  <a:lumMod val="20000"/>
                  <a:lumOff val="80000"/>
                </a:srgb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136CD48E-18E5-FAF5-D5F9-5873BF4C4ABD}"/>
              </a:ext>
            </a:extLst>
          </p:cNvPr>
          <p:cNvPicPr>
            <a:picLocks noChangeAspect="1"/>
          </p:cNvPicPr>
          <p:nvPr/>
        </p:nvPicPr>
        <p:blipFill>
          <a:blip r:embed="rId3"/>
          <a:stretch>
            <a:fillRect/>
          </a:stretch>
        </p:blipFill>
        <p:spPr>
          <a:xfrm>
            <a:off x="3093214" y="1879680"/>
            <a:ext cx="5739418" cy="3791745"/>
          </a:xfrm>
          <a:prstGeom prst="rect">
            <a:avLst/>
          </a:prstGeom>
        </p:spPr>
      </p:pic>
    </p:spTree>
    <p:extLst>
      <p:ext uri="{BB962C8B-B14F-4D97-AF65-F5344CB8AC3E}">
        <p14:creationId xmlns:p14="http://schemas.microsoft.com/office/powerpoint/2010/main" val="388072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PORTEC-3: TCGA Subgroups</a:t>
            </a:r>
            <a:endParaRPr lang="en-US" sz="3000" dirty="0">
              <a:solidFill>
                <a:srgbClr val="C00000"/>
              </a:solidFill>
            </a:endParaRPr>
          </a:p>
        </p:txBody>
      </p:sp>
      <p:sp>
        <p:nvSpPr>
          <p:cNvPr id="5" name="Text Placeholder 4">
            <a:extLst>
              <a:ext uri="{FF2B5EF4-FFF2-40B4-BE49-F238E27FC236}">
                <a16:creationId xmlns:a16="http://schemas.microsoft.com/office/drawing/2014/main" id="{33783741-5644-204A-8A85-52871CDC99A8}"/>
              </a:ext>
            </a:extLst>
          </p:cNvPr>
          <p:cNvSpPr>
            <a:spLocks noGrp="1"/>
          </p:cNvSpPr>
          <p:nvPr>
            <p:ph type="body" sz="quarter" idx="4294967295"/>
          </p:nvPr>
        </p:nvSpPr>
        <p:spPr>
          <a:xfrm>
            <a:off x="0" y="5876925"/>
            <a:ext cx="9709150" cy="674688"/>
          </a:xfrm>
        </p:spPr>
        <p:txBody>
          <a:bodyPr>
            <a:noAutofit/>
          </a:bodyPr>
          <a:lstStyle/>
          <a:p>
            <a:r>
              <a:rPr lang="en-US" sz="1200" dirty="0"/>
              <a:t>TCGA = The Cancer Genome Atlas; NSMP = no specific molecular profile; EBRT = external beam radiation; </a:t>
            </a:r>
            <a:r>
              <a:rPr lang="en-US" sz="1200" dirty="0" err="1"/>
              <a:t>CisRT</a:t>
            </a:r>
            <a:r>
              <a:rPr lang="en-US" sz="1200" dirty="0"/>
              <a:t> = cisplatin/radiotherapy.   </a:t>
            </a:r>
          </a:p>
          <a:p>
            <a:r>
              <a:rPr lang="en-US" sz="1200" dirty="0"/>
              <a:t>Leon-Castillo, 2020.</a:t>
            </a:r>
          </a:p>
        </p:txBody>
      </p:sp>
      <p:graphicFrame>
        <p:nvGraphicFramePr>
          <p:cNvPr id="4" name="Table 3"/>
          <p:cNvGraphicFramePr>
            <a:graphicFrameLocks noGrp="1"/>
          </p:cNvGraphicFramePr>
          <p:nvPr/>
        </p:nvGraphicFramePr>
        <p:xfrm>
          <a:off x="359612" y="1143667"/>
          <a:ext cx="10974387" cy="4700300"/>
        </p:xfrm>
        <a:graphic>
          <a:graphicData uri="http://schemas.openxmlformats.org/drawingml/2006/table">
            <a:tbl>
              <a:tblPr firstRow="1" bandRow="1">
                <a:tableStyleId>{5C22544A-7EE6-4342-B048-85BDC9FD1C3A}</a:tableStyleId>
              </a:tblPr>
              <a:tblGrid>
                <a:gridCol w="1227124">
                  <a:extLst>
                    <a:ext uri="{9D8B030D-6E8A-4147-A177-3AD203B41FA5}">
                      <a16:colId xmlns:a16="http://schemas.microsoft.com/office/drawing/2014/main" val="1309515566"/>
                    </a:ext>
                  </a:extLst>
                </a:gridCol>
                <a:gridCol w="1238728">
                  <a:extLst>
                    <a:ext uri="{9D8B030D-6E8A-4147-A177-3AD203B41FA5}">
                      <a16:colId xmlns:a16="http://schemas.microsoft.com/office/drawing/2014/main" val="2804787272"/>
                    </a:ext>
                  </a:extLst>
                </a:gridCol>
                <a:gridCol w="2018746">
                  <a:extLst>
                    <a:ext uri="{9D8B030D-6E8A-4147-A177-3AD203B41FA5}">
                      <a16:colId xmlns:a16="http://schemas.microsoft.com/office/drawing/2014/main" val="3089128418"/>
                    </a:ext>
                  </a:extLst>
                </a:gridCol>
                <a:gridCol w="1381959">
                  <a:extLst>
                    <a:ext uri="{9D8B030D-6E8A-4147-A177-3AD203B41FA5}">
                      <a16:colId xmlns:a16="http://schemas.microsoft.com/office/drawing/2014/main" val="257119240"/>
                    </a:ext>
                  </a:extLst>
                </a:gridCol>
                <a:gridCol w="1747772">
                  <a:extLst>
                    <a:ext uri="{9D8B030D-6E8A-4147-A177-3AD203B41FA5}">
                      <a16:colId xmlns:a16="http://schemas.microsoft.com/office/drawing/2014/main" val="2765449511"/>
                    </a:ext>
                  </a:extLst>
                </a:gridCol>
                <a:gridCol w="1571639">
                  <a:extLst>
                    <a:ext uri="{9D8B030D-6E8A-4147-A177-3AD203B41FA5}">
                      <a16:colId xmlns:a16="http://schemas.microsoft.com/office/drawing/2014/main" val="3214766077"/>
                    </a:ext>
                  </a:extLst>
                </a:gridCol>
                <a:gridCol w="1788419">
                  <a:extLst>
                    <a:ext uri="{9D8B030D-6E8A-4147-A177-3AD203B41FA5}">
                      <a16:colId xmlns:a16="http://schemas.microsoft.com/office/drawing/2014/main" val="1441700905"/>
                    </a:ext>
                  </a:extLst>
                </a:gridCol>
              </a:tblGrid>
              <a:tr h="670957">
                <a:tc>
                  <a:txBody>
                    <a:bodyPr/>
                    <a:lstStyle/>
                    <a:p>
                      <a:pPr algn="l"/>
                      <a:r>
                        <a:rPr lang="en-US" sz="2000">
                          <a:latin typeface="Calibri" panose="020F0502020204030204" pitchFamily="34" charset="0"/>
                          <a:cs typeface="Calibri" panose="020F0502020204030204" pitchFamily="34" charset="0"/>
                        </a:rPr>
                        <a:t>TCGA group</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n</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Treatment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5-yr RFS</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HR</a:t>
                      </a:r>
                    </a:p>
                    <a:p>
                      <a:pPr algn="ctr"/>
                      <a:r>
                        <a:rPr lang="en-US" sz="2000" dirty="0">
                          <a:latin typeface="Calibri" panose="020F0502020204030204" pitchFamily="34" charset="0"/>
                          <a:cs typeface="Calibri" panose="020F0502020204030204" pitchFamily="34" charset="0"/>
                        </a:rPr>
                        <a:t>(95% CI)</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5-year OS</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HR </a:t>
                      </a:r>
                    </a:p>
                    <a:p>
                      <a:pPr algn="ctr"/>
                      <a:r>
                        <a:rPr lang="en-US" sz="2000">
                          <a:latin typeface="Calibri" panose="020F0502020204030204" pitchFamily="34" charset="0"/>
                          <a:cs typeface="Calibri" panose="020F0502020204030204" pitchFamily="34" charset="0"/>
                        </a:rPr>
                        <a:t>(95% CI)</a:t>
                      </a:r>
                    </a:p>
                  </a:txBody>
                  <a:tcPr marL="86618" marR="86618" marT="43310" marB="43310" anchor="ctr"/>
                </a:tc>
                <a:extLst>
                  <a:ext uri="{0D108BD9-81ED-4DB2-BD59-A6C34878D82A}">
                    <a16:rowId xmlns:a16="http://schemas.microsoft.com/office/drawing/2014/main" val="1467531375"/>
                  </a:ext>
                </a:extLst>
              </a:tr>
              <a:tr h="964697">
                <a:tc>
                  <a:txBody>
                    <a:bodyPr/>
                    <a:lstStyle/>
                    <a:p>
                      <a:pPr algn="l"/>
                      <a:r>
                        <a:rPr lang="en-US" sz="2000">
                          <a:latin typeface="Calibri" panose="020F0502020204030204" pitchFamily="34" charset="0"/>
                          <a:cs typeface="Calibri" panose="020F0502020204030204" pitchFamily="34" charset="0"/>
                        </a:rPr>
                        <a:t>p53abn</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93 (23%)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EBRT versus</a:t>
                      </a:r>
                    </a:p>
                    <a:p>
                      <a:pPr algn="ctr"/>
                      <a:r>
                        <a:rPr lang="en-US" sz="2000">
                          <a:latin typeface="Calibri" panose="020F0502020204030204" pitchFamily="34" charset="0"/>
                          <a:cs typeface="Calibri" panose="020F0502020204030204" pitchFamily="34" charset="0"/>
                        </a:rPr>
                        <a:t>CisRT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36.2%</a:t>
                      </a:r>
                    </a:p>
                    <a:p>
                      <a:pPr algn="ctr"/>
                      <a:r>
                        <a:rPr lang="en-US" sz="2000">
                          <a:latin typeface="Calibri" panose="020F0502020204030204" pitchFamily="34" charset="0"/>
                          <a:cs typeface="Calibri" panose="020F0502020204030204" pitchFamily="34" charset="0"/>
                        </a:rPr>
                        <a:t>58.6%</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0.52 </a:t>
                      </a:r>
                    </a:p>
                    <a:p>
                      <a:pPr algn="ctr"/>
                      <a:r>
                        <a:rPr lang="en-US" sz="2000">
                          <a:latin typeface="Calibri" panose="020F0502020204030204" pitchFamily="34" charset="0"/>
                          <a:cs typeface="Calibri" panose="020F0502020204030204" pitchFamily="34" charset="0"/>
                        </a:rPr>
                        <a:t>(0.30-0.91)</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41.8%</a:t>
                      </a:r>
                    </a:p>
                    <a:p>
                      <a:pPr algn="ctr"/>
                      <a:r>
                        <a:rPr lang="en-US" sz="2000">
                          <a:latin typeface="Calibri" panose="020F0502020204030204" pitchFamily="34" charset="0"/>
                          <a:cs typeface="Calibri" panose="020F0502020204030204" pitchFamily="34" charset="0"/>
                        </a:rPr>
                        <a:t>64.9%</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pl-PL" sz="2000">
                          <a:latin typeface="Calibri" panose="020F0502020204030204" pitchFamily="34" charset="0"/>
                          <a:cs typeface="Calibri" panose="020F0502020204030204" pitchFamily="34" charset="0"/>
                        </a:rPr>
                        <a:t>0.55 </a:t>
                      </a:r>
                      <a:endParaRPr lang="en-US" sz="2000">
                        <a:latin typeface="Calibri" panose="020F0502020204030204" pitchFamily="34" charset="0"/>
                        <a:cs typeface="Calibri" panose="020F0502020204030204" pitchFamily="34" charset="0"/>
                      </a:endParaRPr>
                    </a:p>
                    <a:p>
                      <a:pPr algn="ctr"/>
                      <a:r>
                        <a:rPr lang="en-US" sz="2000">
                          <a:latin typeface="Calibri" panose="020F0502020204030204" pitchFamily="34" charset="0"/>
                          <a:cs typeface="Calibri" panose="020F0502020204030204" pitchFamily="34" charset="0"/>
                        </a:rPr>
                        <a:t>(</a:t>
                      </a:r>
                      <a:r>
                        <a:rPr lang="pl-PL" sz="2000">
                          <a:latin typeface="Calibri" panose="020F0502020204030204" pitchFamily="34" charset="0"/>
                          <a:cs typeface="Calibri" panose="020F0502020204030204" pitchFamily="34" charset="0"/>
                        </a:rPr>
                        <a:t>0.30</a:t>
                      </a:r>
                      <a:r>
                        <a:rPr lang="en-US" sz="2000">
                          <a:latin typeface="Calibri" panose="020F0502020204030204" pitchFamily="34" charset="0"/>
                          <a:cs typeface="Calibri" panose="020F0502020204030204" pitchFamily="34" charset="0"/>
                        </a:rPr>
                        <a:t>-</a:t>
                      </a:r>
                      <a:r>
                        <a:rPr lang="pl-PL" sz="2000">
                          <a:latin typeface="Calibri" panose="020F0502020204030204" pitchFamily="34" charset="0"/>
                          <a:cs typeface="Calibri" panose="020F0502020204030204" pitchFamily="34" charset="0"/>
                        </a:rPr>
                        <a:t>1.00</a:t>
                      </a:r>
                      <a:r>
                        <a:rPr lang="en-US" sz="2000">
                          <a:latin typeface="Calibri" panose="020F0502020204030204" pitchFamily="34" charset="0"/>
                          <a:cs typeface="Calibri" panose="020F0502020204030204" pitchFamily="34" charset="0"/>
                        </a:rPr>
                        <a:t>)</a:t>
                      </a:r>
                    </a:p>
                  </a:txBody>
                  <a:tcPr marL="86618" marR="86618" marT="43310" marB="43310" anchor="ctr"/>
                </a:tc>
                <a:extLst>
                  <a:ext uri="{0D108BD9-81ED-4DB2-BD59-A6C34878D82A}">
                    <a16:rowId xmlns:a16="http://schemas.microsoft.com/office/drawing/2014/main" val="936987511"/>
                  </a:ext>
                </a:extLst>
              </a:tr>
              <a:tr h="964697">
                <a:tc>
                  <a:txBody>
                    <a:bodyPr/>
                    <a:lstStyle/>
                    <a:p>
                      <a:pPr algn="l"/>
                      <a:r>
                        <a:rPr lang="en-US" sz="2000">
                          <a:latin typeface="Calibri" panose="020F0502020204030204" pitchFamily="34" charset="0"/>
                          <a:cs typeface="Calibri" panose="020F0502020204030204" pitchFamily="34" charset="0"/>
                        </a:rPr>
                        <a:t>POLEmut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51 (12%)</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EBRT versus</a:t>
                      </a:r>
                    </a:p>
                    <a:p>
                      <a:pPr algn="ctr"/>
                      <a:r>
                        <a:rPr lang="en-US" sz="2000" dirty="0" err="1">
                          <a:latin typeface="Calibri" panose="020F0502020204030204" pitchFamily="34" charset="0"/>
                          <a:cs typeface="Calibri" panose="020F0502020204030204" pitchFamily="34" charset="0"/>
                        </a:rPr>
                        <a:t>CisRT</a:t>
                      </a:r>
                      <a:r>
                        <a:rPr lang="en-US" sz="2000" dirty="0">
                          <a:latin typeface="Calibri" panose="020F0502020204030204" pitchFamily="34" charset="0"/>
                          <a:cs typeface="Calibri" panose="020F0502020204030204" pitchFamily="34" charset="0"/>
                        </a:rPr>
                        <a: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96.6%</a:t>
                      </a:r>
                    </a:p>
                    <a:p>
                      <a:pPr algn="ctr"/>
                      <a:r>
                        <a:rPr lang="en-US" sz="2000">
                          <a:latin typeface="Calibri" panose="020F0502020204030204" pitchFamily="34" charset="0"/>
                          <a:cs typeface="Calibri" panose="020F0502020204030204" pitchFamily="34" charset="0"/>
                        </a:rPr>
                        <a:t>100%</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0.02</a:t>
                      </a:r>
                    </a:p>
                    <a:p>
                      <a:pPr algn="ctr"/>
                      <a:r>
                        <a:rPr lang="en-US" sz="2000">
                          <a:latin typeface="Calibri" panose="020F0502020204030204" pitchFamily="34" charset="0"/>
                          <a:cs typeface="Calibri" panose="020F0502020204030204" pitchFamily="34" charset="0"/>
                        </a:rPr>
                        <a:t>(&lt;0.01-&gt;10</a:t>
                      </a:r>
                      <a:r>
                        <a:rPr lang="en-US" sz="2000" baseline="30000">
                          <a:latin typeface="Calibri" panose="020F0502020204030204" pitchFamily="34" charset="0"/>
                          <a:cs typeface="Calibri" panose="020F0502020204030204" pitchFamily="34" charset="0"/>
                        </a:rPr>
                        <a:t>5</a:t>
                      </a:r>
                      <a:r>
                        <a:rPr lang="en-US" sz="2000" baseline="0">
                          <a:latin typeface="Calibri" panose="020F0502020204030204" pitchFamily="34" charset="0"/>
                          <a:cs typeface="Calibri" panose="020F0502020204030204" pitchFamily="34" charset="0"/>
                        </a:rPr>
                        <a:t>)</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96.6%</a:t>
                      </a:r>
                    </a:p>
                    <a:p>
                      <a:pPr algn="ctr"/>
                      <a:r>
                        <a:rPr lang="en-US" sz="2000">
                          <a:latin typeface="Calibri" panose="020F0502020204030204" pitchFamily="34" charset="0"/>
                          <a:cs typeface="Calibri" panose="020F0502020204030204" pitchFamily="34" charset="0"/>
                        </a:rPr>
                        <a:t>100%</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0.02</a:t>
                      </a:r>
                    </a:p>
                    <a:p>
                      <a:pPr algn="ctr"/>
                      <a:r>
                        <a:rPr lang="en-US" sz="2000">
                          <a:latin typeface="Calibri" panose="020F0502020204030204" pitchFamily="34" charset="0"/>
                          <a:cs typeface="Calibri" panose="020F0502020204030204" pitchFamily="34" charset="0"/>
                        </a:rPr>
                        <a:t>(&lt;0.01-&gt;10</a:t>
                      </a:r>
                      <a:r>
                        <a:rPr lang="en-US" sz="2000" baseline="30000">
                          <a:latin typeface="Calibri" panose="020F0502020204030204" pitchFamily="34" charset="0"/>
                          <a:cs typeface="Calibri" panose="020F0502020204030204" pitchFamily="34" charset="0"/>
                        </a:rPr>
                        <a:t>5</a:t>
                      </a:r>
                      <a:r>
                        <a:rPr lang="en-US" sz="2000" baseline="0">
                          <a:latin typeface="Calibri" panose="020F0502020204030204" pitchFamily="34" charset="0"/>
                          <a:cs typeface="Calibri" panose="020F0502020204030204" pitchFamily="34" charset="0"/>
                        </a:rPr>
                        <a:t>)</a:t>
                      </a:r>
                    </a:p>
                  </a:txBody>
                  <a:tcPr marL="86618" marR="86618" marT="43310" marB="43310" anchor="ctr"/>
                </a:tc>
                <a:extLst>
                  <a:ext uri="{0D108BD9-81ED-4DB2-BD59-A6C34878D82A}">
                    <a16:rowId xmlns:a16="http://schemas.microsoft.com/office/drawing/2014/main" val="1725160767"/>
                  </a:ext>
                </a:extLst>
              </a:tr>
              <a:tr h="964697">
                <a:tc>
                  <a:txBody>
                    <a:bodyPr/>
                    <a:lstStyle/>
                    <a:p>
                      <a:pPr algn="l"/>
                      <a:r>
                        <a:rPr lang="en-US" sz="2000">
                          <a:latin typeface="Calibri" panose="020F0502020204030204" pitchFamily="34" charset="0"/>
                          <a:cs typeface="Calibri" panose="020F0502020204030204" pitchFamily="34" charset="0"/>
                        </a:rPr>
                        <a:t>MMRd</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137 (33%)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EBRT versus</a:t>
                      </a:r>
                    </a:p>
                    <a:p>
                      <a:pPr algn="ctr"/>
                      <a:r>
                        <a:rPr lang="en-US" sz="2000">
                          <a:latin typeface="Calibri" panose="020F0502020204030204" pitchFamily="34" charset="0"/>
                          <a:cs typeface="Calibri" panose="020F0502020204030204" pitchFamily="34" charset="0"/>
                        </a:rPr>
                        <a:t>CisRT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75.5%</a:t>
                      </a:r>
                    </a:p>
                    <a:p>
                      <a:pPr algn="ctr"/>
                      <a:r>
                        <a:rPr lang="en-US" sz="2000">
                          <a:latin typeface="Calibri" panose="020F0502020204030204" pitchFamily="34" charset="0"/>
                          <a:cs typeface="Calibri" panose="020F0502020204030204" pitchFamily="34" charset="0"/>
                        </a:rPr>
                        <a:t>68%</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1.29</a:t>
                      </a:r>
                    </a:p>
                    <a:p>
                      <a:pPr algn="ctr"/>
                      <a:r>
                        <a:rPr lang="en-US" sz="2000">
                          <a:latin typeface="Calibri" panose="020F0502020204030204" pitchFamily="34" charset="0"/>
                          <a:cs typeface="Calibri" panose="020F0502020204030204" pitchFamily="34" charset="0"/>
                        </a:rPr>
                        <a:t>(0.68-2.45)</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84%</a:t>
                      </a:r>
                    </a:p>
                    <a:p>
                      <a:pPr algn="ctr"/>
                      <a:r>
                        <a:rPr lang="en-US" sz="2000">
                          <a:latin typeface="Calibri" panose="020F0502020204030204" pitchFamily="34" charset="0"/>
                          <a:cs typeface="Calibri" panose="020F0502020204030204" pitchFamily="34" charset="0"/>
                        </a:rPr>
                        <a:t>78.6%</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a:t>
                      </a:r>
                    </a:p>
                    <a:p>
                      <a:pPr algn="ctr"/>
                      <a:r>
                        <a:rPr lang="en-US" sz="2000">
                          <a:latin typeface="Calibri" panose="020F0502020204030204" pitchFamily="34" charset="0"/>
                          <a:cs typeface="Calibri" panose="020F0502020204030204" pitchFamily="34" charset="0"/>
                        </a:rPr>
                        <a:t>1.33 </a:t>
                      </a:r>
                    </a:p>
                    <a:p>
                      <a:pPr algn="ctr"/>
                      <a:r>
                        <a:rPr lang="en-US" sz="2000">
                          <a:latin typeface="Calibri" panose="020F0502020204030204" pitchFamily="34" charset="0"/>
                          <a:cs typeface="Calibri" panose="020F0502020204030204" pitchFamily="34" charset="0"/>
                        </a:rPr>
                        <a:t>(0.64-2.75)</a:t>
                      </a:r>
                    </a:p>
                  </a:txBody>
                  <a:tcPr marL="86618" marR="86618" marT="43310" marB="43310" anchor="ctr"/>
                </a:tc>
                <a:extLst>
                  <a:ext uri="{0D108BD9-81ED-4DB2-BD59-A6C34878D82A}">
                    <a16:rowId xmlns:a16="http://schemas.microsoft.com/office/drawing/2014/main" val="2272499372"/>
                  </a:ext>
                </a:extLst>
              </a:tr>
              <a:tr h="964697">
                <a:tc>
                  <a:txBody>
                    <a:bodyPr/>
                    <a:lstStyle/>
                    <a:p>
                      <a:pPr algn="l"/>
                      <a:r>
                        <a:rPr lang="en-US" sz="2000">
                          <a:latin typeface="Calibri" panose="020F0502020204030204" pitchFamily="34" charset="0"/>
                          <a:cs typeface="Calibri" panose="020F0502020204030204" pitchFamily="34" charset="0"/>
                        </a:rPr>
                        <a:t>NSMP</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129 (32%)</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EBRT versus</a:t>
                      </a:r>
                    </a:p>
                    <a:p>
                      <a:pPr algn="ctr"/>
                      <a:r>
                        <a:rPr lang="en-US" sz="2000" dirty="0" err="1">
                          <a:latin typeface="Calibri" panose="020F0502020204030204" pitchFamily="34" charset="0"/>
                          <a:cs typeface="Calibri" panose="020F0502020204030204" pitchFamily="34" charset="0"/>
                        </a:rPr>
                        <a:t>CisRT</a:t>
                      </a:r>
                      <a:r>
                        <a:rPr lang="en-US" sz="2000" dirty="0">
                          <a:latin typeface="Calibri" panose="020F0502020204030204" pitchFamily="34" charset="0"/>
                          <a:cs typeface="Calibri" panose="020F0502020204030204" pitchFamily="34" charset="0"/>
                        </a:rPr>
                        <a:t> + chemo</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67.7%</a:t>
                      </a:r>
                    </a:p>
                    <a:p>
                      <a:pPr algn="ctr"/>
                      <a:r>
                        <a:rPr lang="en-US" sz="2000">
                          <a:latin typeface="Calibri" panose="020F0502020204030204" pitchFamily="34" charset="0"/>
                          <a:cs typeface="Calibri" panose="020F0502020204030204" pitchFamily="34" charset="0"/>
                        </a:rPr>
                        <a:t>79.7%</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1</a:t>
                      </a:r>
                    </a:p>
                    <a:p>
                      <a:pPr algn="ctr"/>
                      <a:r>
                        <a:rPr lang="en-US" sz="2000" dirty="0">
                          <a:latin typeface="Calibri" panose="020F0502020204030204" pitchFamily="34" charset="0"/>
                          <a:cs typeface="Calibri" panose="020F0502020204030204" pitchFamily="34" charset="0"/>
                        </a:rPr>
                        <a:t>0.68</a:t>
                      </a:r>
                    </a:p>
                    <a:p>
                      <a:pPr algn="ctr"/>
                      <a:r>
                        <a:rPr lang="en-US" sz="2000" dirty="0">
                          <a:latin typeface="Calibri" panose="020F0502020204030204" pitchFamily="34" charset="0"/>
                          <a:cs typeface="Calibri" panose="020F0502020204030204" pitchFamily="34" charset="0"/>
                        </a:rPr>
                        <a:t>(0.36-1.3)</a:t>
                      </a:r>
                    </a:p>
                  </a:txBody>
                  <a:tcPr marL="86618" marR="86618" marT="43310" marB="43310" anchor="ctr"/>
                </a:tc>
                <a:tc>
                  <a:txBody>
                    <a:bodyPr/>
                    <a:lstStyle/>
                    <a:p>
                      <a:pPr algn="ctr"/>
                      <a:r>
                        <a:rPr lang="en-US" sz="2000">
                          <a:latin typeface="Calibri" panose="020F0502020204030204" pitchFamily="34" charset="0"/>
                          <a:cs typeface="Calibri" panose="020F0502020204030204" pitchFamily="34" charset="0"/>
                        </a:rPr>
                        <a:t>87.6%</a:t>
                      </a:r>
                    </a:p>
                    <a:p>
                      <a:pPr algn="ctr"/>
                      <a:r>
                        <a:rPr lang="en-US" sz="2000">
                          <a:latin typeface="Calibri" panose="020F0502020204030204" pitchFamily="34" charset="0"/>
                          <a:cs typeface="Calibri" panose="020F0502020204030204" pitchFamily="34" charset="0"/>
                        </a:rPr>
                        <a:t>89.3%</a:t>
                      </a:r>
                    </a:p>
                  </a:txBody>
                  <a:tcPr marL="86618" marR="86618" marT="43310" marB="43310" anchor="ctr"/>
                </a:tc>
                <a:tc>
                  <a:txBody>
                    <a:bodyPr/>
                    <a:lstStyle/>
                    <a:p>
                      <a:pPr algn="ctr"/>
                      <a:r>
                        <a:rPr lang="en-US" sz="2000" dirty="0">
                          <a:latin typeface="Calibri" panose="020F0502020204030204" pitchFamily="34" charset="0"/>
                          <a:cs typeface="Calibri" panose="020F0502020204030204" pitchFamily="34" charset="0"/>
                        </a:rPr>
                        <a:t>1</a:t>
                      </a:r>
                    </a:p>
                    <a:p>
                      <a:pPr algn="ctr"/>
                      <a:r>
                        <a:rPr lang="en-US" sz="2000" dirty="0">
                          <a:latin typeface="Calibri" panose="020F0502020204030204" pitchFamily="34" charset="0"/>
                          <a:cs typeface="Calibri" panose="020F0502020204030204" pitchFamily="34" charset="0"/>
                        </a:rPr>
                        <a:t>0.68</a:t>
                      </a:r>
                    </a:p>
                    <a:p>
                      <a:pPr algn="ctr"/>
                      <a:r>
                        <a:rPr lang="en-US" sz="2000" dirty="0">
                          <a:latin typeface="Calibri" panose="020F0502020204030204" pitchFamily="34" charset="0"/>
                          <a:cs typeface="Calibri" panose="020F0502020204030204" pitchFamily="34" charset="0"/>
                        </a:rPr>
                        <a:t>(0.26-1.77)</a:t>
                      </a:r>
                    </a:p>
                  </a:txBody>
                  <a:tcPr marL="86618" marR="86618" marT="43310" marB="43310" anchor="ctr"/>
                </a:tc>
                <a:extLst>
                  <a:ext uri="{0D108BD9-81ED-4DB2-BD59-A6C34878D82A}">
                    <a16:rowId xmlns:a16="http://schemas.microsoft.com/office/drawing/2014/main" val="1567198538"/>
                  </a:ext>
                </a:extLst>
              </a:tr>
            </a:tbl>
          </a:graphicData>
        </a:graphic>
      </p:graphicFrame>
    </p:spTree>
    <p:extLst>
      <p:ext uri="{BB962C8B-B14F-4D97-AF65-F5344CB8AC3E}">
        <p14:creationId xmlns:p14="http://schemas.microsoft.com/office/powerpoint/2010/main" val="1735748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8348" y="1226311"/>
            <a:ext cx="11196320" cy="26034"/>
          </a:xfrm>
          <a:custGeom>
            <a:avLst/>
            <a:gdLst/>
            <a:ahLst/>
            <a:cxnLst/>
            <a:rect l="l" t="t" r="r" b="b"/>
            <a:pathLst>
              <a:path w="11196320" h="26034">
                <a:moveTo>
                  <a:pt x="11195939" y="5588"/>
                </a:moveTo>
                <a:lnTo>
                  <a:pt x="11193132" y="5588"/>
                </a:lnTo>
                <a:lnTo>
                  <a:pt x="11193132" y="508"/>
                </a:lnTo>
                <a:lnTo>
                  <a:pt x="11182985" y="508"/>
                </a:lnTo>
                <a:lnTo>
                  <a:pt x="11182985" y="8636"/>
                </a:lnTo>
                <a:lnTo>
                  <a:pt x="11182985" y="17272"/>
                </a:lnTo>
                <a:lnTo>
                  <a:pt x="12954" y="17272"/>
                </a:lnTo>
                <a:lnTo>
                  <a:pt x="12954" y="8636"/>
                </a:lnTo>
                <a:lnTo>
                  <a:pt x="11182985" y="8636"/>
                </a:lnTo>
                <a:lnTo>
                  <a:pt x="11182985" y="508"/>
                </a:lnTo>
                <a:lnTo>
                  <a:pt x="11182985" y="0"/>
                </a:lnTo>
                <a:lnTo>
                  <a:pt x="12954" y="0"/>
                </a:lnTo>
                <a:lnTo>
                  <a:pt x="12954" y="508"/>
                </a:lnTo>
                <a:lnTo>
                  <a:pt x="2768" y="508"/>
                </a:lnTo>
                <a:lnTo>
                  <a:pt x="2768" y="5588"/>
                </a:lnTo>
                <a:lnTo>
                  <a:pt x="0" y="5588"/>
                </a:lnTo>
                <a:lnTo>
                  <a:pt x="0" y="19558"/>
                </a:lnTo>
                <a:lnTo>
                  <a:pt x="2641" y="19558"/>
                </a:lnTo>
                <a:lnTo>
                  <a:pt x="2641" y="25908"/>
                </a:lnTo>
                <a:lnTo>
                  <a:pt x="12954" y="25908"/>
                </a:lnTo>
                <a:lnTo>
                  <a:pt x="11182985" y="25908"/>
                </a:lnTo>
                <a:lnTo>
                  <a:pt x="11193272" y="25908"/>
                </a:lnTo>
                <a:lnTo>
                  <a:pt x="11193272" y="19558"/>
                </a:lnTo>
                <a:lnTo>
                  <a:pt x="11195939" y="19558"/>
                </a:lnTo>
                <a:lnTo>
                  <a:pt x="11195939" y="5588"/>
                </a:lnTo>
                <a:close/>
              </a:path>
            </a:pathLst>
          </a:custGeom>
          <a:solidFill>
            <a:srgbClr val="70E9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object 3"/>
          <p:cNvSpPr txBox="1">
            <a:spLocks noGrp="1"/>
          </p:cNvSpPr>
          <p:nvPr>
            <p:ph type="title"/>
          </p:nvPr>
        </p:nvSpPr>
        <p:spPr>
          <a:xfrm>
            <a:off x="315076" y="290615"/>
            <a:ext cx="11411163" cy="979487"/>
          </a:xfrm>
          <a:prstGeom prst="rect">
            <a:avLst/>
          </a:prstGeom>
        </p:spPr>
        <p:txBody>
          <a:bodyPr vert="horz" wrap="square" lIns="0" tIns="13335" rIns="0" bIns="0" rtlCol="0">
            <a:spAutoFit/>
          </a:bodyPr>
          <a:lstStyle/>
          <a:p>
            <a:pPr marL="38100">
              <a:lnSpc>
                <a:spcPts val="3650"/>
              </a:lnSpc>
              <a:spcBef>
                <a:spcPts val="105"/>
              </a:spcBef>
            </a:pPr>
            <a:r>
              <a:rPr sz="3200" b="1" spc="-10" dirty="0">
                <a:solidFill>
                  <a:srgbClr val="C00000"/>
                </a:solidFill>
                <a:latin typeface="Calibri"/>
                <a:cs typeface="Calibri"/>
              </a:rPr>
              <a:t>Hyper-mutated/Microsatellite</a:t>
            </a:r>
            <a:r>
              <a:rPr sz="3200" b="1" spc="-114" dirty="0">
                <a:solidFill>
                  <a:srgbClr val="C00000"/>
                </a:solidFill>
                <a:latin typeface="Calibri"/>
                <a:cs typeface="Calibri"/>
              </a:rPr>
              <a:t> </a:t>
            </a:r>
            <a:r>
              <a:rPr sz="3200" b="1" dirty="0">
                <a:solidFill>
                  <a:srgbClr val="C00000"/>
                </a:solidFill>
                <a:latin typeface="Calibri"/>
                <a:cs typeface="Calibri"/>
              </a:rPr>
              <a:t>Instable</a:t>
            </a:r>
            <a:r>
              <a:rPr sz="3200" b="1" spc="-114" dirty="0">
                <a:solidFill>
                  <a:srgbClr val="C00000"/>
                </a:solidFill>
                <a:latin typeface="Calibri"/>
                <a:cs typeface="Calibri"/>
              </a:rPr>
              <a:t> </a:t>
            </a:r>
            <a:r>
              <a:rPr sz="3200" b="1" spc="-10" dirty="0">
                <a:solidFill>
                  <a:srgbClr val="C00000"/>
                </a:solidFill>
                <a:latin typeface="Calibri"/>
                <a:cs typeface="Calibri"/>
              </a:rPr>
              <a:t>Group:</a:t>
            </a:r>
            <a:endParaRPr sz="3200" dirty="0">
              <a:solidFill>
                <a:srgbClr val="C00000"/>
              </a:solidFill>
              <a:latin typeface="Calibri"/>
              <a:cs typeface="Calibri"/>
            </a:endParaRPr>
          </a:p>
          <a:p>
            <a:pPr marL="38100">
              <a:lnSpc>
                <a:spcPts val="3650"/>
              </a:lnSpc>
            </a:pPr>
            <a:r>
              <a:rPr sz="3200" b="1" dirty="0">
                <a:solidFill>
                  <a:srgbClr val="C00000"/>
                </a:solidFill>
                <a:latin typeface="Calibri"/>
                <a:cs typeface="Calibri"/>
              </a:rPr>
              <a:t>Responses</a:t>
            </a:r>
            <a:r>
              <a:rPr sz="3200" b="1" spc="-50" dirty="0">
                <a:solidFill>
                  <a:srgbClr val="C00000"/>
                </a:solidFill>
                <a:latin typeface="Calibri"/>
                <a:cs typeface="Calibri"/>
              </a:rPr>
              <a:t> </a:t>
            </a:r>
            <a:r>
              <a:rPr sz="3200" b="1" dirty="0">
                <a:solidFill>
                  <a:srgbClr val="C00000"/>
                </a:solidFill>
                <a:latin typeface="Calibri"/>
                <a:cs typeface="Calibri"/>
              </a:rPr>
              <a:t>to</a:t>
            </a:r>
            <a:r>
              <a:rPr sz="3200" b="1" spc="-25" dirty="0">
                <a:solidFill>
                  <a:srgbClr val="C00000"/>
                </a:solidFill>
                <a:latin typeface="Calibri"/>
                <a:cs typeface="Calibri"/>
              </a:rPr>
              <a:t> </a:t>
            </a:r>
            <a:r>
              <a:rPr sz="3200" b="1" dirty="0">
                <a:solidFill>
                  <a:srgbClr val="C00000"/>
                </a:solidFill>
                <a:latin typeface="Calibri"/>
                <a:cs typeface="Calibri"/>
              </a:rPr>
              <a:t>IO</a:t>
            </a:r>
            <a:r>
              <a:rPr sz="3200" b="1" spc="-30" dirty="0">
                <a:solidFill>
                  <a:srgbClr val="C00000"/>
                </a:solidFill>
                <a:latin typeface="Calibri"/>
                <a:cs typeface="Calibri"/>
              </a:rPr>
              <a:t> </a:t>
            </a:r>
            <a:r>
              <a:rPr sz="3200" b="1" dirty="0">
                <a:solidFill>
                  <a:srgbClr val="C00000"/>
                </a:solidFill>
                <a:latin typeface="Calibri"/>
                <a:cs typeface="Calibri"/>
              </a:rPr>
              <a:t>in</a:t>
            </a:r>
            <a:r>
              <a:rPr sz="3200" b="1" spc="-20" dirty="0">
                <a:solidFill>
                  <a:srgbClr val="C00000"/>
                </a:solidFill>
                <a:latin typeface="Calibri"/>
                <a:cs typeface="Calibri"/>
              </a:rPr>
              <a:t> </a:t>
            </a:r>
            <a:r>
              <a:rPr sz="3200" b="1" dirty="0">
                <a:solidFill>
                  <a:srgbClr val="C00000"/>
                </a:solidFill>
                <a:latin typeface="Calibri"/>
                <a:cs typeface="Calibri"/>
              </a:rPr>
              <a:t>the</a:t>
            </a:r>
            <a:r>
              <a:rPr sz="3200" b="1" spc="-40" dirty="0">
                <a:solidFill>
                  <a:srgbClr val="C00000"/>
                </a:solidFill>
                <a:latin typeface="Calibri"/>
                <a:cs typeface="Calibri"/>
              </a:rPr>
              <a:t> </a:t>
            </a:r>
            <a:r>
              <a:rPr sz="3200" b="1" dirty="0">
                <a:solidFill>
                  <a:srgbClr val="C00000"/>
                </a:solidFill>
                <a:latin typeface="Calibri"/>
                <a:cs typeface="Calibri"/>
              </a:rPr>
              <a:t>2</a:t>
            </a:r>
            <a:r>
              <a:rPr sz="3150" b="1" baseline="25132" dirty="0">
                <a:solidFill>
                  <a:srgbClr val="C00000"/>
                </a:solidFill>
                <a:latin typeface="Calibri"/>
                <a:cs typeface="Calibri"/>
              </a:rPr>
              <a:t>nd</a:t>
            </a:r>
            <a:r>
              <a:rPr sz="3150" b="1" spc="330" baseline="25132" dirty="0">
                <a:solidFill>
                  <a:srgbClr val="C00000"/>
                </a:solidFill>
                <a:latin typeface="Calibri"/>
                <a:cs typeface="Calibri"/>
              </a:rPr>
              <a:t> </a:t>
            </a:r>
            <a:r>
              <a:rPr sz="3200" b="1" dirty="0">
                <a:solidFill>
                  <a:srgbClr val="C00000"/>
                </a:solidFill>
                <a:latin typeface="Calibri"/>
                <a:cs typeface="Calibri"/>
              </a:rPr>
              <a:t>Line</a:t>
            </a:r>
            <a:r>
              <a:rPr sz="3200" b="1" spc="-25" dirty="0">
                <a:solidFill>
                  <a:srgbClr val="C00000"/>
                </a:solidFill>
                <a:latin typeface="Calibri"/>
                <a:cs typeface="Calibri"/>
              </a:rPr>
              <a:t> </a:t>
            </a:r>
            <a:r>
              <a:rPr sz="3200" b="1" dirty="0">
                <a:solidFill>
                  <a:srgbClr val="C00000"/>
                </a:solidFill>
                <a:latin typeface="Calibri"/>
                <a:cs typeface="Calibri"/>
              </a:rPr>
              <a:t>Setting</a:t>
            </a:r>
            <a:r>
              <a:rPr sz="3200" b="1" spc="-30" dirty="0">
                <a:solidFill>
                  <a:srgbClr val="C00000"/>
                </a:solidFill>
                <a:latin typeface="Calibri"/>
                <a:cs typeface="Calibri"/>
              </a:rPr>
              <a:t> </a:t>
            </a:r>
            <a:r>
              <a:rPr sz="3200" b="1" dirty="0">
                <a:solidFill>
                  <a:srgbClr val="C00000"/>
                </a:solidFill>
                <a:latin typeface="Calibri"/>
                <a:cs typeface="Calibri"/>
              </a:rPr>
              <a:t>as</a:t>
            </a:r>
            <a:r>
              <a:rPr sz="3200" b="1" spc="-40" dirty="0">
                <a:solidFill>
                  <a:srgbClr val="C00000"/>
                </a:solidFill>
                <a:latin typeface="Calibri"/>
                <a:cs typeface="Calibri"/>
              </a:rPr>
              <a:t> </a:t>
            </a:r>
            <a:r>
              <a:rPr sz="3200" b="1" dirty="0">
                <a:solidFill>
                  <a:srgbClr val="C00000"/>
                </a:solidFill>
                <a:latin typeface="Calibri"/>
                <a:cs typeface="Calibri"/>
              </a:rPr>
              <a:t>compared</a:t>
            </a:r>
            <a:r>
              <a:rPr sz="3200" b="1" spc="-70" dirty="0">
                <a:solidFill>
                  <a:srgbClr val="C00000"/>
                </a:solidFill>
                <a:latin typeface="Calibri"/>
                <a:cs typeface="Calibri"/>
              </a:rPr>
              <a:t> </a:t>
            </a:r>
            <a:r>
              <a:rPr sz="3200" b="1" dirty="0">
                <a:solidFill>
                  <a:srgbClr val="C00000"/>
                </a:solidFill>
                <a:latin typeface="Calibri"/>
                <a:cs typeface="Calibri"/>
              </a:rPr>
              <a:t>to</a:t>
            </a:r>
            <a:r>
              <a:rPr sz="3200" b="1" spc="-15" dirty="0">
                <a:solidFill>
                  <a:srgbClr val="C00000"/>
                </a:solidFill>
                <a:latin typeface="Calibri"/>
                <a:cs typeface="Calibri"/>
              </a:rPr>
              <a:t> </a:t>
            </a:r>
            <a:r>
              <a:rPr sz="3200" b="1" spc="-10" dirty="0">
                <a:solidFill>
                  <a:srgbClr val="C00000"/>
                </a:solidFill>
                <a:latin typeface="Calibri"/>
                <a:cs typeface="Calibri"/>
              </a:rPr>
              <a:t>MSS/MMRp</a:t>
            </a:r>
            <a:endParaRPr sz="3200" dirty="0">
              <a:solidFill>
                <a:srgbClr val="C00000"/>
              </a:solidFill>
              <a:latin typeface="Calibri"/>
              <a:cs typeface="Calibri"/>
            </a:endParaRPr>
          </a:p>
        </p:txBody>
      </p:sp>
      <p:sp>
        <p:nvSpPr>
          <p:cNvPr id="4" name="object 4"/>
          <p:cNvSpPr txBox="1"/>
          <p:nvPr/>
        </p:nvSpPr>
        <p:spPr>
          <a:xfrm>
            <a:off x="604316" y="6055319"/>
            <a:ext cx="8905444" cy="289823"/>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000000"/>
                </a:solidFill>
                <a:effectLst/>
                <a:uLnTx/>
                <a:uFillTx/>
                <a:latin typeface="Arial"/>
                <a:ea typeface="+mn-ea"/>
                <a:cs typeface="Arial"/>
              </a:rPr>
              <a:t>1.</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O’Malley D</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lang="en-US" sz="900" b="0" i="0" u="none" strike="noStrike" kern="1200" cap="none" spc="-15" normalizeH="0" baseline="0" noProof="0" dirty="0">
                <a:ln>
                  <a:noFill/>
                </a:ln>
                <a:solidFill>
                  <a:srgbClr val="000000"/>
                </a:solidFill>
                <a:effectLst/>
                <a:uLnTx/>
                <a:uFillTx/>
                <a:latin typeface="Arial"/>
                <a:ea typeface="+mn-ea"/>
                <a:cs typeface="Arial"/>
              </a:rPr>
              <a:t>JCO </a:t>
            </a:r>
            <a:r>
              <a:rPr kumimoji="0" sz="900" b="0" i="0" u="none" strike="noStrike" kern="1200" cap="none" spc="0" normalizeH="0" baseline="0" noProof="0" dirty="0">
                <a:ln>
                  <a:noFill/>
                </a:ln>
                <a:solidFill>
                  <a:srgbClr val="000000"/>
                </a:solidFill>
                <a:effectLst/>
                <a:uLnTx/>
                <a:uFillTx/>
                <a:latin typeface="Arial"/>
                <a:ea typeface="+mn-ea"/>
                <a:cs typeface="Arial"/>
              </a:rPr>
              <a:t>20</a:t>
            </a:r>
            <a:r>
              <a:rPr kumimoji="0" lang="en-US" sz="900" b="0" i="0" u="none" strike="noStrike" kern="1200" cap="none" spc="0" normalizeH="0" baseline="0" noProof="0" dirty="0">
                <a:ln>
                  <a:noFill/>
                </a:ln>
                <a:solidFill>
                  <a:srgbClr val="000000"/>
                </a:solidFill>
                <a:effectLst/>
                <a:uLnTx/>
                <a:uFillTx/>
                <a:latin typeface="Arial"/>
                <a:ea typeface="+mn-ea"/>
                <a:cs typeface="Arial"/>
              </a:rPr>
              <a:t>22</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lang="en-US" sz="900" b="0" i="0" u="none" strike="noStrike" kern="1200" cap="none" spc="-5" normalizeH="0" baseline="0" noProof="0" dirty="0">
                <a:ln>
                  <a:noFill/>
                </a:ln>
                <a:solidFill>
                  <a:srgbClr val="000000"/>
                </a:solidFill>
                <a:effectLst/>
                <a:uLnTx/>
                <a:uFillTx/>
                <a:latin typeface="Arial"/>
                <a:ea typeface="+mn-ea"/>
                <a:cs typeface="Arial"/>
              </a:rPr>
              <a:t>*in efficacy population n=79 (patients who received 1 or more doses of </a:t>
            </a:r>
            <a:r>
              <a:rPr kumimoji="0" lang="en-US" sz="900" b="0" i="0" u="none" strike="noStrike" kern="1200" cap="none" spc="-5" normalizeH="0" baseline="0" noProof="0" dirty="0" err="1">
                <a:ln>
                  <a:noFill/>
                </a:ln>
                <a:solidFill>
                  <a:srgbClr val="000000"/>
                </a:solidFill>
                <a:effectLst/>
                <a:uLnTx/>
                <a:uFillTx/>
                <a:latin typeface="Arial"/>
                <a:ea typeface="+mn-ea"/>
                <a:cs typeface="Arial"/>
              </a:rPr>
              <a:t>pembro</a:t>
            </a:r>
            <a:r>
              <a:rPr kumimoji="0" lang="en-US" sz="900" b="0" i="0" u="none" strike="noStrike" kern="1200" cap="none" spc="-5" normalizeH="0" baseline="0" noProof="0" dirty="0">
                <a:ln>
                  <a:noFill/>
                </a:ln>
                <a:solidFill>
                  <a:srgbClr val="000000"/>
                </a:solidFill>
                <a:effectLst/>
                <a:uLnTx/>
                <a:uFillTx/>
                <a:latin typeface="Arial"/>
                <a:ea typeface="+mn-ea"/>
                <a:cs typeface="Arial"/>
              </a:rPr>
              <a:t> and were enrolled &gt;26 weeks before data cut off. </a:t>
            </a:r>
            <a:r>
              <a:rPr kumimoji="0" sz="900" b="0" i="0" u="none" strike="noStrike" kern="1200" cap="none" spc="0" normalizeH="0" baseline="0" noProof="0" dirty="0">
                <a:ln>
                  <a:noFill/>
                </a:ln>
                <a:solidFill>
                  <a:srgbClr val="000000"/>
                </a:solidFill>
                <a:effectLst/>
                <a:uLnTx/>
                <a:uFillTx/>
                <a:latin typeface="Arial"/>
                <a:ea typeface="+mn-ea"/>
                <a:cs typeface="Arial"/>
              </a:rPr>
              <a:t>2..</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Oaknin</a:t>
            </a:r>
            <a:r>
              <a:rPr kumimoji="0" sz="900" b="0" i="0" u="none" strike="noStrike" kern="1200" cap="none" spc="-2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lang="en-US" sz="900" b="0" i="0" u="none" strike="noStrike" kern="1200" cap="none" spc="0" normalizeH="0" baseline="0" noProof="0" dirty="0">
                <a:ln>
                  <a:noFill/>
                </a:ln>
                <a:solidFill>
                  <a:srgbClr val="000000"/>
                </a:solidFill>
                <a:effectLst/>
                <a:uLnTx/>
                <a:uFillTx/>
                <a:latin typeface="Arial"/>
                <a:ea typeface="+mn-ea"/>
                <a:cs typeface="Arial"/>
              </a:rPr>
              <a:t>J </a:t>
            </a:r>
            <a:r>
              <a:rPr kumimoji="0" lang="en-US" sz="900" b="0" i="0" u="none" strike="noStrike" kern="1200" cap="none" spc="0" normalizeH="0" baseline="0" noProof="0" dirty="0" err="1">
                <a:ln>
                  <a:noFill/>
                </a:ln>
                <a:solidFill>
                  <a:srgbClr val="000000"/>
                </a:solidFill>
                <a:effectLst/>
                <a:uLnTx/>
                <a:uFillTx/>
                <a:latin typeface="Arial"/>
                <a:ea typeface="+mn-ea"/>
                <a:cs typeface="Arial"/>
              </a:rPr>
              <a:t>Immunother</a:t>
            </a:r>
            <a:r>
              <a:rPr kumimoji="0" lang="en-US" sz="900" b="0" i="0" u="none" strike="noStrike" kern="1200" cap="none" spc="0" normalizeH="0" baseline="0" noProof="0" dirty="0">
                <a:ln>
                  <a:noFill/>
                </a:ln>
                <a:solidFill>
                  <a:srgbClr val="000000"/>
                </a:solidFill>
                <a:effectLst/>
                <a:uLnTx/>
                <a:uFillTx/>
                <a:latin typeface="Arial"/>
                <a:ea typeface="+mn-ea"/>
                <a:cs typeface="Arial"/>
              </a:rPr>
              <a:t> 2022</a:t>
            </a:r>
            <a:r>
              <a:rPr kumimoji="0" sz="900" b="0" i="0" u="none" strike="noStrike" kern="1200" cap="none" spc="0" normalizeH="0" baseline="0" noProof="0" dirty="0">
                <a:ln>
                  <a:noFill/>
                </a:ln>
                <a:solidFill>
                  <a:srgbClr val="000000"/>
                </a:solidFill>
                <a:effectLst/>
                <a:uLnTx/>
                <a:uFillTx/>
                <a:latin typeface="Arial"/>
                <a:ea typeface="+mn-ea"/>
                <a:cs typeface="Arial"/>
              </a:rPr>
              <a: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3.</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Ott</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PA</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a:t>
            </a:r>
            <a:r>
              <a:rPr kumimoji="0" sz="900" b="0" i="0" u="none" strike="noStrike" kern="1200" cap="none" spc="-15"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al.</a:t>
            </a:r>
            <a:r>
              <a:rPr kumimoji="0" sz="900" b="0" i="0" u="none" strike="noStrike" kern="1200" cap="none" spc="-5" normalizeH="0" baseline="0" noProof="0" dirty="0">
                <a:ln>
                  <a:noFill/>
                </a:ln>
                <a:solidFill>
                  <a:srgbClr val="000000"/>
                </a:solidFill>
                <a:effectLst/>
                <a:uLnTx/>
                <a:uFillTx/>
                <a:latin typeface="Arial"/>
                <a:ea typeface="+mn-ea"/>
                <a:cs typeface="Arial"/>
              </a:rPr>
              <a:t> </a:t>
            </a:r>
            <a:r>
              <a:rPr kumimoji="0" sz="900" b="0" i="1" u="none" strike="noStrike" kern="1200" cap="none" spc="0" normalizeH="0" baseline="0" noProof="0" dirty="0">
                <a:ln>
                  <a:noFill/>
                </a:ln>
                <a:solidFill>
                  <a:srgbClr val="000000"/>
                </a:solidFill>
                <a:effectLst/>
                <a:uLnTx/>
                <a:uFillTx/>
                <a:latin typeface="Arial"/>
                <a:ea typeface="+mn-ea"/>
                <a:cs typeface="Arial"/>
              </a:rPr>
              <a:t>J</a:t>
            </a:r>
            <a:r>
              <a:rPr kumimoji="0" sz="900" b="0" i="1" u="none" strike="noStrike" kern="1200" cap="none" spc="-10" normalizeH="0" baseline="0" noProof="0" dirty="0">
                <a:ln>
                  <a:noFill/>
                </a:ln>
                <a:solidFill>
                  <a:srgbClr val="000000"/>
                </a:solidFill>
                <a:effectLst/>
                <a:uLnTx/>
                <a:uFillTx/>
                <a:latin typeface="Arial"/>
                <a:ea typeface="+mn-ea"/>
                <a:cs typeface="Arial"/>
              </a:rPr>
              <a:t> </a:t>
            </a:r>
            <a:r>
              <a:rPr kumimoji="0" sz="900" b="0" i="1" u="none" strike="noStrike" kern="1200" cap="none" spc="0" normalizeH="0" baseline="0" noProof="0" dirty="0">
                <a:ln>
                  <a:noFill/>
                </a:ln>
                <a:solidFill>
                  <a:srgbClr val="000000"/>
                </a:solidFill>
                <a:effectLst/>
                <a:uLnTx/>
                <a:uFillTx/>
                <a:latin typeface="Arial"/>
                <a:ea typeface="+mn-ea"/>
                <a:cs typeface="Arial"/>
              </a:rPr>
              <a:t>Clin</a:t>
            </a:r>
            <a:r>
              <a:rPr kumimoji="0" sz="900" b="0" i="1" u="none" strike="noStrike" kern="1200" cap="none" spc="-15" normalizeH="0" baseline="0" noProof="0" dirty="0">
                <a:ln>
                  <a:noFill/>
                </a:ln>
                <a:solidFill>
                  <a:srgbClr val="000000"/>
                </a:solidFill>
                <a:effectLst/>
                <a:uLnTx/>
                <a:uFillTx/>
                <a:latin typeface="Arial"/>
                <a:ea typeface="+mn-ea"/>
                <a:cs typeface="Arial"/>
              </a:rPr>
              <a:t> </a:t>
            </a:r>
            <a:r>
              <a:rPr kumimoji="0" sz="900" b="0" i="1" u="none" strike="noStrike" kern="1200" cap="none" spc="-10" normalizeH="0" baseline="0" noProof="0" dirty="0">
                <a:ln>
                  <a:noFill/>
                </a:ln>
                <a:solidFill>
                  <a:srgbClr val="000000"/>
                </a:solidFill>
                <a:effectLst/>
                <a:uLnTx/>
                <a:uFillTx/>
                <a:latin typeface="Arial"/>
                <a:ea typeface="+mn-ea"/>
                <a:cs typeface="Arial"/>
              </a:rPr>
              <a:t>Oncol</a:t>
            </a:r>
            <a:r>
              <a:rPr kumimoji="0" sz="900" b="0" i="0" u="none" strike="noStrike" kern="1200" cap="none" spc="-10" normalizeH="0" baseline="0" noProof="0" dirty="0">
                <a:ln>
                  <a:noFill/>
                </a:ln>
                <a:solidFill>
                  <a:srgbClr val="000000"/>
                </a:solidFill>
                <a:effectLst/>
                <a:uLnTx/>
                <a:uFillTx/>
                <a:latin typeface="Arial"/>
                <a:ea typeface="+mn-ea"/>
                <a:cs typeface="Arial"/>
              </a:rPr>
              <a:t>. 2017;35(22):2535-2341;</a:t>
            </a:r>
            <a:r>
              <a:rPr kumimoji="0" sz="900" b="0" i="0" u="none" strike="noStrike" kern="1200" cap="none" spc="-30" normalizeH="0" baseline="0" noProof="0" dirty="0">
                <a:ln>
                  <a:noFill/>
                </a:ln>
                <a:solidFill>
                  <a:srgbClr val="000000"/>
                </a:solidFill>
                <a:effectLst/>
                <a:uLnTx/>
                <a:uFillTx/>
                <a:latin typeface="Arial"/>
                <a:ea typeface="+mn-ea"/>
                <a:cs typeface="Arial"/>
              </a:rPr>
              <a:t> </a:t>
            </a:r>
            <a:r>
              <a:rPr kumimoji="0" lang="en-US" sz="900" b="0" i="0" u="none" strike="noStrike" kern="1200" cap="none" spc="0" normalizeH="0" baseline="0" noProof="0" dirty="0">
                <a:ln>
                  <a:noFill/>
                </a:ln>
                <a:solidFill>
                  <a:srgbClr val="000000"/>
                </a:solidFill>
                <a:effectLst/>
                <a:uLnTx/>
                <a:uFillTx/>
                <a:latin typeface="Arial"/>
                <a:ea typeface="+mn-ea"/>
                <a:cs typeface="Arial"/>
              </a:rPr>
              <a:t>4</a:t>
            </a:r>
            <a:r>
              <a:rPr kumimoji="0" sz="900" b="0" i="0" u="none" strike="noStrike" kern="1200" cap="none" spc="0" normalizeH="0" baseline="0" noProof="0" dirty="0">
                <a:ln>
                  <a:noFill/>
                </a:ln>
                <a:solidFill>
                  <a:srgbClr val="000000"/>
                </a:solidFill>
                <a:effectLst/>
                <a:uLnTx/>
                <a:uFillTx/>
                <a:latin typeface="Arial"/>
                <a:ea typeface="+mn-ea"/>
                <a:cs typeface="Arial"/>
              </a:rPr>
              <a:t>. Fleming</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GF</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et al. 2017 ASCO Annual</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Meeting.</a:t>
            </a:r>
            <a:r>
              <a:rPr kumimoji="0" sz="900" b="0" i="0" u="none" strike="noStrike" kern="1200" cap="none" spc="10" normalizeH="0" baseline="0" noProof="0" dirty="0">
                <a:ln>
                  <a:noFill/>
                </a:ln>
                <a:solidFill>
                  <a:srgbClr val="000000"/>
                </a:solidFill>
                <a:effectLst/>
                <a:uLnTx/>
                <a:uFillTx/>
                <a:latin typeface="Arial"/>
                <a:ea typeface="+mn-ea"/>
                <a:cs typeface="Arial"/>
              </a:rPr>
              <a:t> </a:t>
            </a:r>
            <a:r>
              <a:rPr kumimoji="0" sz="900" b="0" i="0" u="none" strike="noStrike" kern="1200" cap="none" spc="0" normalizeH="0" baseline="0" noProof="0" dirty="0">
                <a:ln>
                  <a:noFill/>
                </a:ln>
                <a:solidFill>
                  <a:srgbClr val="000000"/>
                </a:solidFill>
                <a:effectLst/>
                <a:uLnTx/>
                <a:uFillTx/>
                <a:latin typeface="Arial"/>
                <a:ea typeface="+mn-ea"/>
                <a:cs typeface="Arial"/>
              </a:rPr>
              <a:t>Abstract</a:t>
            </a:r>
            <a:r>
              <a:rPr kumimoji="0" sz="900" b="0" i="0" u="none" strike="noStrike" kern="1200" cap="none" spc="-30" normalizeH="0" baseline="0" noProof="0" dirty="0">
                <a:ln>
                  <a:noFill/>
                </a:ln>
                <a:solidFill>
                  <a:srgbClr val="000000"/>
                </a:solidFill>
                <a:effectLst/>
                <a:uLnTx/>
                <a:uFillTx/>
                <a:latin typeface="Arial"/>
                <a:ea typeface="+mn-ea"/>
                <a:cs typeface="Arial"/>
              </a:rPr>
              <a:t> </a:t>
            </a:r>
            <a:r>
              <a:rPr kumimoji="0" sz="900" b="0" i="0" u="none" strike="noStrike" kern="1200" cap="none" spc="-10" normalizeH="0" baseline="0" noProof="0" dirty="0">
                <a:ln>
                  <a:noFill/>
                </a:ln>
                <a:solidFill>
                  <a:srgbClr val="000000"/>
                </a:solidFill>
                <a:effectLst/>
                <a:uLnTx/>
                <a:uFillTx/>
                <a:latin typeface="Arial"/>
                <a:ea typeface="+mn-ea"/>
                <a:cs typeface="Arial"/>
              </a:rPr>
              <a:t>5585;</a:t>
            </a:r>
            <a:endParaRPr kumimoji="0" sz="900" b="0" i="0"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5" name="object 5"/>
          <p:cNvGraphicFramePr>
            <a:graphicFrameLocks noGrp="1"/>
          </p:cNvGraphicFramePr>
          <p:nvPr/>
        </p:nvGraphicFramePr>
        <p:xfrm>
          <a:off x="315076" y="1333504"/>
          <a:ext cx="11256439" cy="4624329"/>
        </p:xfrm>
        <a:graphic>
          <a:graphicData uri="http://schemas.openxmlformats.org/drawingml/2006/table">
            <a:tbl>
              <a:tblPr firstRow="1" bandRow="1">
                <a:tableStyleId>{2D5ABB26-0587-4C30-8999-92F81FD0307C}</a:tableStyleId>
              </a:tblPr>
              <a:tblGrid>
                <a:gridCol w="1529029">
                  <a:extLst>
                    <a:ext uri="{9D8B030D-6E8A-4147-A177-3AD203B41FA5}">
                      <a16:colId xmlns:a16="http://schemas.microsoft.com/office/drawing/2014/main" val="20000"/>
                    </a:ext>
                  </a:extLst>
                </a:gridCol>
                <a:gridCol w="2026742">
                  <a:extLst>
                    <a:ext uri="{9D8B030D-6E8A-4147-A177-3AD203B41FA5}">
                      <a16:colId xmlns:a16="http://schemas.microsoft.com/office/drawing/2014/main" val="20001"/>
                    </a:ext>
                  </a:extLst>
                </a:gridCol>
                <a:gridCol w="1964443">
                  <a:extLst>
                    <a:ext uri="{9D8B030D-6E8A-4147-A177-3AD203B41FA5}">
                      <a16:colId xmlns:a16="http://schemas.microsoft.com/office/drawing/2014/main" val="20002"/>
                    </a:ext>
                  </a:extLst>
                </a:gridCol>
                <a:gridCol w="2331463">
                  <a:extLst>
                    <a:ext uri="{9D8B030D-6E8A-4147-A177-3AD203B41FA5}">
                      <a16:colId xmlns:a16="http://schemas.microsoft.com/office/drawing/2014/main" val="20003"/>
                    </a:ext>
                  </a:extLst>
                </a:gridCol>
                <a:gridCol w="1702381">
                  <a:extLst>
                    <a:ext uri="{9D8B030D-6E8A-4147-A177-3AD203B41FA5}">
                      <a16:colId xmlns:a16="http://schemas.microsoft.com/office/drawing/2014/main" val="20004"/>
                    </a:ext>
                  </a:extLst>
                </a:gridCol>
                <a:gridCol w="1702381">
                  <a:extLst>
                    <a:ext uri="{9D8B030D-6E8A-4147-A177-3AD203B41FA5}">
                      <a16:colId xmlns:a16="http://schemas.microsoft.com/office/drawing/2014/main" val="2408415862"/>
                    </a:ext>
                  </a:extLst>
                </a:gridCol>
              </a:tblGrid>
              <a:tr h="297902">
                <a:tc>
                  <a:txBody>
                    <a:bodyPr/>
                    <a:lstStyle/>
                    <a:p>
                      <a:pPr>
                        <a:lnSpc>
                          <a:spcPct val="100000"/>
                        </a:lnSpc>
                      </a:pPr>
                      <a:endParaRPr sz="1600">
                        <a:latin typeface="Calibri" panose="020F0502020204030204" pitchFamily="34" charset="0"/>
                        <a:cs typeface="Calibri" panose="020F0502020204030204" pitchFamily="34" charset="0"/>
                      </a:endParaRPr>
                    </a:p>
                  </a:txBody>
                  <a:tcPr marL="0" marR="0" marT="0" marB="0">
                    <a:lnT w="28575">
                      <a:solidFill>
                        <a:srgbClr val="000000"/>
                      </a:solidFill>
                      <a:prstDash val="solid"/>
                    </a:lnT>
                    <a:lnB w="28575">
                      <a:solidFill>
                        <a:srgbClr val="000000"/>
                      </a:solidFill>
                      <a:prstDash val="solid"/>
                    </a:lnB>
                    <a:solidFill>
                      <a:srgbClr val="666699"/>
                    </a:solidFill>
                  </a:tcPr>
                </a:tc>
                <a:tc>
                  <a:txBody>
                    <a:bodyPr/>
                    <a:lstStyle/>
                    <a:p>
                      <a:pPr marL="140335"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Keynote-</a:t>
                      </a:r>
                      <a:r>
                        <a:rPr sz="1600" b="1" spc="-20" dirty="0">
                          <a:solidFill>
                            <a:srgbClr val="FFFFFF"/>
                          </a:solidFill>
                          <a:latin typeface="Calibri" panose="020F0502020204030204" pitchFamily="34" charset="0"/>
                          <a:cs typeface="Calibri" panose="020F0502020204030204" pitchFamily="34" charset="0"/>
                        </a:rPr>
                        <a:t>158</a:t>
                      </a:r>
                      <a:r>
                        <a:rPr sz="1600" b="1" spc="-30" baseline="27777" dirty="0">
                          <a:solidFill>
                            <a:srgbClr val="FFFFFF"/>
                          </a:solidFill>
                          <a:latin typeface="Calibri" panose="020F0502020204030204" pitchFamily="34" charset="0"/>
                          <a:cs typeface="Calibri" panose="020F0502020204030204" pitchFamily="34" charset="0"/>
                        </a:rPr>
                        <a:t>1</a:t>
                      </a:r>
                      <a:endParaRPr sz="1600" baseline="27777">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666699"/>
                    </a:solidFill>
                  </a:tcPr>
                </a:tc>
                <a:tc>
                  <a:txBody>
                    <a:bodyPr/>
                    <a:lstStyle/>
                    <a:p>
                      <a:pPr marR="73660"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GARNET</a:t>
                      </a:r>
                      <a:r>
                        <a:rPr sz="1600" b="1" spc="-15" baseline="27777" dirty="0">
                          <a:solidFill>
                            <a:srgbClr val="FFFFFF"/>
                          </a:solidFill>
                          <a:latin typeface="Calibri" panose="020F0502020204030204" pitchFamily="34" charset="0"/>
                          <a:cs typeface="Calibri" panose="020F0502020204030204" pitchFamily="34" charset="0"/>
                        </a:rPr>
                        <a:t>2</a:t>
                      </a:r>
                      <a:endParaRPr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666699"/>
                    </a:solidFill>
                  </a:tcPr>
                </a:tc>
                <a:tc>
                  <a:txBody>
                    <a:bodyPr/>
                    <a:lstStyle/>
                    <a:p>
                      <a:pPr marR="88265"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KEYNOTE-</a:t>
                      </a:r>
                      <a:r>
                        <a:rPr sz="1600" b="1" spc="-20" dirty="0">
                          <a:solidFill>
                            <a:srgbClr val="FFFFFF"/>
                          </a:solidFill>
                          <a:latin typeface="Calibri" panose="020F0502020204030204" pitchFamily="34" charset="0"/>
                          <a:cs typeface="Calibri" panose="020F0502020204030204" pitchFamily="34" charset="0"/>
                        </a:rPr>
                        <a:t>028</a:t>
                      </a:r>
                      <a:r>
                        <a:rPr sz="1600" b="1" spc="-30" baseline="27777" dirty="0">
                          <a:solidFill>
                            <a:srgbClr val="FFFFFF"/>
                          </a:solidFill>
                          <a:latin typeface="Calibri" panose="020F0502020204030204" pitchFamily="34" charset="0"/>
                          <a:cs typeface="Calibri" panose="020F0502020204030204" pitchFamily="34" charset="0"/>
                        </a:rPr>
                        <a:t>3</a:t>
                      </a:r>
                      <a:endParaRPr sz="1600" baseline="27777">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FF0066"/>
                    </a:solidFill>
                  </a:tcPr>
                </a:tc>
                <a:tc>
                  <a:txBody>
                    <a:bodyPr/>
                    <a:lstStyle/>
                    <a:p>
                      <a:pPr marR="88900" algn="ctr">
                        <a:lnSpc>
                          <a:spcPct val="100000"/>
                        </a:lnSpc>
                        <a:spcBef>
                          <a:spcPts val="650"/>
                        </a:spcBef>
                      </a:pPr>
                      <a:r>
                        <a:rPr sz="1600" b="1" spc="-10" dirty="0">
                          <a:solidFill>
                            <a:srgbClr val="FFFFFF"/>
                          </a:solidFill>
                          <a:latin typeface="Calibri" panose="020F0502020204030204" pitchFamily="34" charset="0"/>
                          <a:cs typeface="Calibri" panose="020F0502020204030204" pitchFamily="34" charset="0"/>
                        </a:rPr>
                        <a:t>NCT01375842</a:t>
                      </a:r>
                      <a:r>
                        <a:rPr lang="en-US" sz="1600" b="1" spc="-15" baseline="27777" dirty="0">
                          <a:solidFill>
                            <a:srgbClr val="FFFFFF"/>
                          </a:solidFill>
                          <a:latin typeface="Calibri" panose="020F0502020204030204" pitchFamily="34" charset="0"/>
                          <a:cs typeface="Calibri" panose="020F0502020204030204" pitchFamily="34" charset="0"/>
                        </a:rPr>
                        <a:t>3</a:t>
                      </a:r>
                      <a:endParaRPr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a:solidFill>
                        <a:srgbClr val="000000"/>
                      </a:solidFill>
                      <a:prstDash val="solid"/>
                    </a:lnB>
                    <a:solidFill>
                      <a:srgbClr val="FF0066"/>
                    </a:solidFill>
                  </a:tcPr>
                </a:tc>
                <a:tc>
                  <a:txBody>
                    <a:bodyPr/>
                    <a:lstStyle/>
                    <a:p>
                      <a:pPr marR="73660" algn="ctr">
                        <a:lnSpc>
                          <a:spcPct val="100000"/>
                        </a:lnSpc>
                        <a:spcBef>
                          <a:spcPts val="650"/>
                        </a:spcBef>
                      </a:pPr>
                      <a:r>
                        <a:rPr lang="en-US" sz="1600" b="1" spc="-10" dirty="0">
                          <a:solidFill>
                            <a:srgbClr val="FFFFFF"/>
                          </a:solidFill>
                          <a:latin typeface="Calibri" panose="020F0502020204030204" pitchFamily="34" charset="0"/>
                          <a:cs typeface="Calibri" panose="020F0502020204030204" pitchFamily="34" charset="0"/>
                        </a:rPr>
                        <a:t>GARNET</a:t>
                      </a:r>
                      <a:r>
                        <a:rPr lang="en-US" sz="1600" b="1" spc="-15" baseline="27777" dirty="0">
                          <a:solidFill>
                            <a:srgbClr val="FFFFFF"/>
                          </a:solidFill>
                          <a:latin typeface="Calibri" panose="020F0502020204030204" pitchFamily="34" charset="0"/>
                          <a:cs typeface="Calibri" panose="020F0502020204030204" pitchFamily="34" charset="0"/>
                        </a:rPr>
                        <a:t>2</a:t>
                      </a:r>
                      <a:endParaRPr lang="en-US" sz="1600" baseline="27777" dirty="0">
                        <a:latin typeface="Calibri" panose="020F0502020204030204" pitchFamily="34" charset="0"/>
                        <a:cs typeface="Calibri" panose="020F0502020204030204" pitchFamily="34" charset="0"/>
                      </a:endParaRPr>
                    </a:p>
                  </a:txBody>
                  <a:tcPr marL="0" marR="0" marT="82550" marB="0">
                    <a:lnT w="28575">
                      <a:solidFill>
                        <a:srgbClr val="000000"/>
                      </a:solidFill>
                      <a:prstDash val="solid"/>
                    </a:lnT>
                    <a:lnB w="28575" cap="flat" cmpd="sng" algn="ctr">
                      <a:solidFill>
                        <a:srgbClr val="000000"/>
                      </a:solidFill>
                      <a:prstDash val="solid"/>
                      <a:round/>
                      <a:headEnd type="none" w="med" len="med"/>
                      <a:tailEnd type="none" w="med" len="med"/>
                    </a:lnB>
                    <a:solidFill>
                      <a:srgbClr val="FF0066"/>
                    </a:solidFill>
                  </a:tcPr>
                </a:tc>
                <a:extLst>
                  <a:ext uri="{0D108BD9-81ED-4DB2-BD59-A6C34878D82A}">
                    <a16:rowId xmlns:a16="http://schemas.microsoft.com/office/drawing/2014/main" val="10000"/>
                  </a:ext>
                </a:extLst>
              </a:tr>
              <a:tr h="432429">
                <a:tc>
                  <a:txBody>
                    <a:bodyPr/>
                    <a:lstStyle/>
                    <a:p>
                      <a:pPr marL="14604">
                        <a:lnSpc>
                          <a:spcPct val="100000"/>
                        </a:lnSpc>
                      </a:pPr>
                      <a:r>
                        <a:rPr sz="1600" dirty="0">
                          <a:latin typeface="Calibri" panose="020F0502020204030204" pitchFamily="34" charset="0"/>
                          <a:cs typeface="Calibri" panose="020F0502020204030204" pitchFamily="34" charset="0"/>
                        </a:rPr>
                        <a:t>Phase</a:t>
                      </a:r>
                      <a:r>
                        <a:rPr sz="1600" spc="-3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a:t>
                      </a:r>
                      <a:r>
                        <a:rPr sz="1600" spc="-5" dirty="0">
                          <a:latin typeface="Calibri" panose="020F0502020204030204" pitchFamily="34" charset="0"/>
                          <a:cs typeface="Calibri" panose="020F0502020204030204" pitchFamily="34" charset="0"/>
                        </a:rPr>
                        <a:t> </a:t>
                      </a:r>
                      <a:r>
                        <a:rPr sz="1600" spc="-20" dirty="0">
                          <a:latin typeface="Calibri" panose="020F0502020204030204" pitchFamily="34" charset="0"/>
                          <a:cs typeface="Calibri" panose="020F0502020204030204" pitchFamily="34" charset="0"/>
                        </a:rPr>
                        <a:t>type</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L="138430" algn="ctr">
                        <a:lnSpc>
                          <a:spcPct val="100000"/>
                        </a:lnSpc>
                      </a:pPr>
                      <a:r>
                        <a:rPr sz="1600" dirty="0">
                          <a:latin typeface="Calibri" panose="020F0502020204030204" pitchFamily="34" charset="0"/>
                          <a:cs typeface="Calibri" panose="020F0502020204030204" pitchFamily="34" charset="0"/>
                        </a:rPr>
                        <a:t>2</a:t>
                      </a:r>
                    </a:p>
                  </a:txBody>
                  <a:tcPr marL="0" marR="0" marT="1270" marB="0" anchor="ctr">
                    <a:lnT w="28575">
                      <a:solidFill>
                        <a:srgbClr val="000000"/>
                      </a:solidFill>
                      <a:prstDash val="solid"/>
                    </a:lnT>
                    <a:solidFill>
                      <a:srgbClr val="E7E7E7"/>
                    </a:solidFill>
                  </a:tcPr>
                </a:tc>
                <a:tc>
                  <a:txBody>
                    <a:bodyPr/>
                    <a:lstStyle/>
                    <a:p>
                      <a:pPr marR="75565" algn="ctr">
                        <a:lnSpc>
                          <a:spcPct val="100000"/>
                        </a:lnSpc>
                      </a:pPr>
                      <a:r>
                        <a:rPr sz="1600" dirty="0">
                          <a:latin typeface="Calibri" panose="020F0502020204030204" pitchFamily="34" charset="0"/>
                          <a:cs typeface="Calibri" panose="020F0502020204030204" pitchFamily="34" charset="0"/>
                        </a:rPr>
                        <a:t>2</a:t>
                      </a:r>
                    </a:p>
                  </a:txBody>
                  <a:tcPr marL="0" marR="0" marT="1270" marB="0" anchor="ctr">
                    <a:lnT w="28575">
                      <a:solidFill>
                        <a:srgbClr val="000000"/>
                      </a:solidFill>
                      <a:prstDash val="solid"/>
                    </a:lnT>
                    <a:solidFill>
                      <a:srgbClr val="E7E7E7"/>
                    </a:solidFill>
                  </a:tcPr>
                </a:tc>
                <a:tc>
                  <a:txBody>
                    <a:bodyPr/>
                    <a:lstStyle/>
                    <a:p>
                      <a:pPr marR="88265" algn="ctr">
                        <a:lnSpc>
                          <a:spcPct val="100000"/>
                        </a:lnSpc>
                      </a:pPr>
                      <a:r>
                        <a:rPr sz="1600" spc="-25" dirty="0">
                          <a:latin typeface="Calibri" panose="020F0502020204030204" pitchFamily="34" charset="0"/>
                          <a:cs typeface="Calibri" panose="020F0502020204030204" pitchFamily="34" charset="0"/>
                        </a:rPr>
                        <a:t>1b</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R="87630" algn="ctr">
                        <a:lnSpc>
                          <a:spcPct val="100000"/>
                        </a:lnSpc>
                      </a:pPr>
                      <a:r>
                        <a:rPr sz="1600" spc="-25" dirty="0">
                          <a:latin typeface="Calibri" panose="020F0502020204030204" pitchFamily="34" charset="0"/>
                          <a:cs typeface="Calibri" panose="020F0502020204030204" pitchFamily="34" charset="0"/>
                        </a:rPr>
                        <a:t>1a</a:t>
                      </a:r>
                      <a:endParaRPr sz="1600" dirty="0">
                        <a:latin typeface="Calibri" panose="020F0502020204030204" pitchFamily="34" charset="0"/>
                        <a:cs typeface="Calibri" panose="020F0502020204030204" pitchFamily="34" charset="0"/>
                      </a:endParaRPr>
                    </a:p>
                  </a:txBody>
                  <a:tcPr marL="0" marR="0" marT="1270" marB="0" anchor="ctr">
                    <a:lnT w="28575">
                      <a:solidFill>
                        <a:srgbClr val="000000"/>
                      </a:solidFill>
                      <a:prstDash val="solid"/>
                    </a:lnT>
                    <a:solidFill>
                      <a:srgbClr val="E7E7E7"/>
                    </a:solidFill>
                  </a:tcPr>
                </a:tc>
                <a:tc>
                  <a:txBody>
                    <a:bodyPr/>
                    <a:lstStyle/>
                    <a:p>
                      <a:pPr marR="87630" algn="ctr">
                        <a:lnSpc>
                          <a:spcPct val="100000"/>
                        </a:lnSpc>
                      </a:pPr>
                      <a:r>
                        <a:rPr lang="en-US" sz="1600" dirty="0">
                          <a:latin typeface="Calibri" panose="020F0502020204030204" pitchFamily="34" charset="0"/>
                          <a:cs typeface="Calibri" panose="020F0502020204030204" pitchFamily="34" charset="0"/>
                        </a:rPr>
                        <a:t>2</a:t>
                      </a:r>
                      <a:endParaRPr sz="1600" dirty="0">
                        <a:latin typeface="Calibri" panose="020F0502020204030204" pitchFamily="34" charset="0"/>
                        <a:cs typeface="Calibri" panose="020F0502020204030204" pitchFamily="34" charset="0"/>
                      </a:endParaRPr>
                    </a:p>
                  </a:txBody>
                  <a:tcPr marL="0" marR="0" marT="1270" marB="0" anchor="ctr">
                    <a:lnT w="28575" cap="flat" cmpd="sng" algn="ctr">
                      <a:solidFill>
                        <a:srgbClr val="000000"/>
                      </a:solidFill>
                      <a:prstDash val="solid"/>
                      <a:round/>
                      <a:headEnd type="none" w="med" len="med"/>
                      <a:tailEnd type="none" w="med" len="med"/>
                    </a:lnT>
                    <a:solidFill>
                      <a:srgbClr val="E7E7E7"/>
                    </a:solidFill>
                  </a:tcPr>
                </a:tc>
                <a:extLst>
                  <a:ext uri="{0D108BD9-81ED-4DB2-BD59-A6C34878D82A}">
                    <a16:rowId xmlns:a16="http://schemas.microsoft.com/office/drawing/2014/main" val="10001"/>
                  </a:ext>
                </a:extLst>
              </a:tr>
              <a:tr h="486844">
                <a:tc>
                  <a:txBody>
                    <a:bodyPr/>
                    <a:lstStyle/>
                    <a:p>
                      <a:pPr marL="14604">
                        <a:lnSpc>
                          <a:spcPct val="100000"/>
                        </a:lnSpc>
                        <a:spcBef>
                          <a:spcPts val="60"/>
                        </a:spcBef>
                      </a:pPr>
                      <a:r>
                        <a:rPr sz="1600" spc="-10" dirty="0">
                          <a:latin typeface="Calibri" panose="020F0502020204030204" pitchFamily="34" charset="0"/>
                          <a:cs typeface="Calibri" panose="020F0502020204030204" pitchFamily="34" charset="0"/>
                        </a:rPr>
                        <a:t>Population</a:t>
                      </a:r>
                      <a:endParaRPr sz="160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139700"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6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treated</a:t>
                      </a:r>
                      <a:endParaRPr sz="1600" dirty="0">
                        <a:latin typeface="Calibri" panose="020F0502020204030204" pitchFamily="34" charset="0"/>
                        <a:cs typeface="Calibri" panose="020F0502020204030204" pitchFamily="34" charset="0"/>
                      </a:endParaRPr>
                    </a:p>
                    <a:p>
                      <a:pPr marL="139700" algn="ctr">
                        <a:lnSpc>
                          <a:spcPct val="100000"/>
                        </a:lnSpc>
                        <a:spcBef>
                          <a:spcPts val="300"/>
                        </a:spcBef>
                      </a:pPr>
                      <a:r>
                        <a:rPr sz="1600" spc="-10" dirty="0">
                          <a:latin typeface="Calibri" panose="020F0502020204030204" pitchFamily="34" charset="0"/>
                          <a:cs typeface="Calibri" panose="020F0502020204030204" pitchFamily="34" charset="0"/>
                        </a:rPr>
                        <a:t>MSI-</a:t>
                      </a:r>
                      <a:r>
                        <a:rPr sz="1600" spc="-50" dirty="0">
                          <a:latin typeface="Calibri" panose="020F0502020204030204" pitchFamily="34" charset="0"/>
                          <a:cs typeface="Calibri" panose="020F0502020204030204" pitchFamily="34" charset="0"/>
                        </a:rPr>
                        <a:t>H</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R="73660"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6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treated</a:t>
                      </a:r>
                      <a:endParaRPr sz="1600" dirty="0">
                        <a:latin typeface="Calibri" panose="020F0502020204030204" pitchFamily="34" charset="0"/>
                        <a:cs typeface="Calibri" panose="020F0502020204030204" pitchFamily="34" charset="0"/>
                      </a:endParaRPr>
                    </a:p>
                    <a:p>
                      <a:pPr marR="74295" algn="ctr">
                        <a:lnSpc>
                          <a:spcPct val="100000"/>
                        </a:lnSpc>
                        <a:spcBef>
                          <a:spcPts val="300"/>
                        </a:spcBef>
                      </a:pPr>
                      <a:r>
                        <a:rPr sz="1600" spc="-10" dirty="0">
                          <a:latin typeface="Calibri" panose="020F0502020204030204" pitchFamily="34" charset="0"/>
                          <a:cs typeface="Calibri" panose="020F0502020204030204" pitchFamily="34" charset="0"/>
                        </a:rPr>
                        <a:t>MSI-</a:t>
                      </a:r>
                      <a:r>
                        <a:rPr sz="1600" spc="-50" dirty="0">
                          <a:latin typeface="Calibri" panose="020F0502020204030204" pitchFamily="34" charset="0"/>
                          <a:cs typeface="Calibri" panose="020F0502020204030204" pitchFamily="34" charset="0"/>
                        </a:rPr>
                        <a:t>H</a:t>
                      </a:r>
                      <a:r>
                        <a:rPr lang="en-US" sz="1600" spc="-50" dirty="0">
                          <a:latin typeface="Calibri" panose="020F0502020204030204" pitchFamily="34" charset="0"/>
                          <a:cs typeface="Calibri" panose="020F0502020204030204" pitchFamily="34" charset="0"/>
                        </a:rPr>
                        <a:t>/</a:t>
                      </a:r>
                      <a:r>
                        <a:rPr lang="en-US" sz="1600" spc="-50" dirty="0" err="1">
                          <a:latin typeface="Calibri" panose="020F0502020204030204" pitchFamily="34" charset="0"/>
                          <a:cs typeface="Calibri" panose="020F0502020204030204" pitchFamily="34" charset="0"/>
                        </a:rPr>
                        <a:t>dMMR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R="86995" algn="ctr">
                        <a:lnSpc>
                          <a:spcPct val="100000"/>
                        </a:lnSpc>
                        <a:spcBef>
                          <a:spcPts val="60"/>
                        </a:spcBef>
                      </a:pPr>
                      <a:r>
                        <a:rPr sz="1600" dirty="0">
                          <a:latin typeface="Calibri" panose="020F0502020204030204" pitchFamily="34" charset="0"/>
                          <a:cs typeface="Calibri" panose="020F0502020204030204" pitchFamily="34" charset="0"/>
                        </a:rPr>
                        <a:t>Previously</a:t>
                      </a:r>
                      <a:r>
                        <a:rPr sz="1600" spc="-5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treated</a:t>
                      </a:r>
                      <a:r>
                        <a:rPr sz="1600" spc="-30"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PD-L1+</a:t>
                      </a:r>
                      <a:r>
                        <a:rPr sz="1600" spc="-4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MSS/</a:t>
                      </a:r>
                      <a:r>
                        <a:rPr lang="en-US" sz="1600" spc="-10" dirty="0" err="1">
                          <a:latin typeface="Calibri" panose="020F0502020204030204" pitchFamily="34" charset="0"/>
                          <a:cs typeface="Calibri" panose="020F0502020204030204" pitchFamily="34" charset="0"/>
                        </a:rPr>
                        <a:t>p</a:t>
                      </a:r>
                      <a:r>
                        <a:rPr sz="1600" spc="-10" dirty="0" err="1">
                          <a:latin typeface="Calibri" panose="020F0502020204030204" pitchFamily="34" charset="0"/>
                          <a:cs typeface="Calibri" panose="020F0502020204030204" pitchFamily="34" charset="0"/>
                        </a:rPr>
                        <a:t>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380365">
                        <a:lnSpc>
                          <a:spcPct val="100000"/>
                        </a:lnSpc>
                        <a:spcBef>
                          <a:spcPts val="60"/>
                        </a:spcBef>
                      </a:pPr>
                      <a:r>
                        <a:rPr sz="1600" dirty="0">
                          <a:latin typeface="Calibri" panose="020F0502020204030204" pitchFamily="34" charset="0"/>
                          <a:cs typeface="Calibri" panose="020F0502020204030204" pitchFamily="34" charset="0"/>
                        </a:rPr>
                        <a:t>Recurrent</a:t>
                      </a:r>
                      <a:r>
                        <a:rPr sz="1600" spc="-20" dirty="0">
                          <a:latin typeface="Calibri" panose="020F0502020204030204" pitchFamily="34" charset="0"/>
                          <a:cs typeface="Calibri" panose="020F0502020204030204" pitchFamily="34" charset="0"/>
                        </a:rPr>
                        <a:t> </a:t>
                      </a:r>
                      <a:r>
                        <a:rPr sz="1600" spc="-25" dirty="0">
                          <a:latin typeface="Calibri" panose="020F0502020204030204" pitchFamily="34" charset="0"/>
                          <a:cs typeface="Calibri" panose="020F0502020204030204" pitchFamily="34" charset="0"/>
                        </a:rPr>
                        <a:t>EC</a:t>
                      </a:r>
                      <a:endParaRPr sz="1600" dirty="0">
                        <a:latin typeface="Calibri" panose="020F0502020204030204" pitchFamily="34" charset="0"/>
                        <a:cs typeface="Calibri" panose="020F0502020204030204" pitchFamily="34" charset="0"/>
                      </a:endParaRPr>
                    </a:p>
                    <a:p>
                      <a:pPr marL="404495">
                        <a:lnSpc>
                          <a:spcPct val="100000"/>
                        </a:lnSpc>
                        <a:spcBef>
                          <a:spcPts val="300"/>
                        </a:spcBef>
                      </a:pPr>
                      <a:r>
                        <a:rPr sz="1600" spc="-10" dirty="0">
                          <a:latin typeface="Calibri" panose="020F0502020204030204" pitchFamily="34" charset="0"/>
                          <a:cs typeface="Calibri" panose="020F0502020204030204" pitchFamily="34" charset="0"/>
                        </a:rPr>
                        <a:t>MSS/</a:t>
                      </a:r>
                      <a:r>
                        <a:rPr lang="en-US" sz="1600" spc="-10" dirty="0" err="1">
                          <a:latin typeface="Calibri" panose="020F0502020204030204" pitchFamily="34" charset="0"/>
                          <a:cs typeface="Calibri" panose="020F0502020204030204" pitchFamily="34" charset="0"/>
                        </a:rPr>
                        <a:t>p</a:t>
                      </a:r>
                      <a:r>
                        <a:rPr sz="1600" spc="-10" dirty="0" err="1">
                          <a:latin typeface="Calibri" panose="020F0502020204030204" pitchFamily="34" charset="0"/>
                          <a:cs typeface="Calibri" panose="020F0502020204030204" pitchFamily="34" charset="0"/>
                        </a:rPr>
                        <a:t>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tc>
                  <a:txBody>
                    <a:bodyPr/>
                    <a:lstStyle/>
                    <a:p>
                      <a:pPr marL="404495">
                        <a:lnSpc>
                          <a:spcPct val="100000"/>
                        </a:lnSpc>
                        <a:spcBef>
                          <a:spcPts val="300"/>
                        </a:spcBef>
                      </a:pPr>
                      <a:r>
                        <a:rPr lang="en-US" sz="1600" dirty="0">
                          <a:latin typeface="Calibri" panose="020F0502020204030204" pitchFamily="34" charset="0"/>
                          <a:cs typeface="Calibri" panose="020F0502020204030204" pitchFamily="34" charset="0"/>
                        </a:rPr>
                        <a:t>Recurrent MSS/</a:t>
                      </a:r>
                      <a:r>
                        <a:rPr lang="en-US" sz="1600" dirty="0" err="1">
                          <a:latin typeface="Calibri" panose="020F0502020204030204" pitchFamily="34" charset="0"/>
                          <a:cs typeface="Calibri" panose="020F0502020204030204" pitchFamily="34" charset="0"/>
                        </a:rPr>
                        <a:t>pMMR</a:t>
                      </a:r>
                      <a:endParaRPr sz="1600" dirty="0">
                        <a:latin typeface="Calibri" panose="020F0502020204030204" pitchFamily="34" charset="0"/>
                        <a:cs typeface="Calibri" panose="020F0502020204030204" pitchFamily="34" charset="0"/>
                      </a:endParaRPr>
                    </a:p>
                  </a:txBody>
                  <a:tcPr marL="0" marR="0" marT="7620" marB="0" anchor="ctr">
                    <a:solidFill>
                      <a:srgbClr val="FFFFFF"/>
                    </a:solidFill>
                  </a:tcPr>
                </a:tc>
                <a:extLst>
                  <a:ext uri="{0D108BD9-81ED-4DB2-BD59-A6C34878D82A}">
                    <a16:rowId xmlns:a16="http://schemas.microsoft.com/office/drawing/2014/main" val="10002"/>
                  </a:ext>
                </a:extLst>
              </a:tr>
              <a:tr h="263707">
                <a:tc>
                  <a:txBody>
                    <a:bodyPr/>
                    <a:lstStyle/>
                    <a:p>
                      <a:pPr marL="14604">
                        <a:lnSpc>
                          <a:spcPct val="100000"/>
                        </a:lnSpc>
                        <a:spcBef>
                          <a:spcPts val="355"/>
                        </a:spcBef>
                      </a:pPr>
                      <a:r>
                        <a:rPr sz="1600" dirty="0">
                          <a:latin typeface="Calibri" panose="020F0502020204030204" pitchFamily="34" charset="0"/>
                          <a:cs typeface="Calibri" panose="020F0502020204030204" pitchFamily="34" charset="0"/>
                        </a:rPr>
                        <a:t>Patients,</a:t>
                      </a:r>
                      <a:r>
                        <a:rPr sz="1600" spc="-50" dirty="0">
                          <a:latin typeface="Calibri" panose="020F0502020204030204" pitchFamily="34" charset="0"/>
                          <a:cs typeface="Calibri" panose="020F0502020204030204" pitchFamily="34" charset="0"/>
                        </a:rPr>
                        <a:t> n</a:t>
                      </a:r>
                      <a:endParaRPr sz="160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L="140970" algn="ctr">
                        <a:lnSpc>
                          <a:spcPct val="100000"/>
                        </a:lnSpc>
                        <a:spcBef>
                          <a:spcPts val="355"/>
                        </a:spcBef>
                      </a:pPr>
                      <a:r>
                        <a:rPr sz="1600" spc="-25" dirty="0">
                          <a:latin typeface="Calibri" panose="020F0502020204030204" pitchFamily="34" charset="0"/>
                          <a:cs typeface="Calibri" panose="020F0502020204030204" pitchFamily="34" charset="0"/>
                        </a:rPr>
                        <a:t>90</a:t>
                      </a:r>
                      <a:endParaRPr sz="160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74930" algn="ctr">
                        <a:lnSpc>
                          <a:spcPct val="100000"/>
                        </a:lnSpc>
                        <a:spcBef>
                          <a:spcPts val="355"/>
                        </a:spcBef>
                      </a:pPr>
                      <a:r>
                        <a:rPr sz="1600" spc="-25" dirty="0">
                          <a:latin typeface="Calibri" panose="020F0502020204030204" pitchFamily="34" charset="0"/>
                          <a:cs typeface="Calibri" panose="020F0502020204030204" pitchFamily="34" charset="0"/>
                        </a:rPr>
                        <a:t>10</a:t>
                      </a:r>
                      <a:r>
                        <a:rPr lang="en-US" sz="1600" spc="-25" dirty="0">
                          <a:latin typeface="Calibri" panose="020F0502020204030204" pitchFamily="34" charset="0"/>
                          <a:cs typeface="Calibri" panose="020F0502020204030204" pitchFamily="34" charset="0"/>
                        </a:rPr>
                        <a:t>8</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sz="1600" spc="-25" dirty="0">
                          <a:latin typeface="Calibri" panose="020F0502020204030204" pitchFamily="34" charset="0"/>
                          <a:cs typeface="Calibri" panose="020F0502020204030204" pitchFamily="34" charset="0"/>
                        </a:rPr>
                        <a:t>24</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sz="1600" spc="-25" dirty="0">
                          <a:latin typeface="Calibri" panose="020F0502020204030204" pitchFamily="34" charset="0"/>
                          <a:cs typeface="Calibri" panose="020F0502020204030204" pitchFamily="34" charset="0"/>
                        </a:rPr>
                        <a:t>15</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tc>
                  <a:txBody>
                    <a:bodyPr/>
                    <a:lstStyle/>
                    <a:p>
                      <a:pPr marR="86995" algn="ctr">
                        <a:lnSpc>
                          <a:spcPct val="100000"/>
                        </a:lnSpc>
                        <a:spcBef>
                          <a:spcPts val="355"/>
                        </a:spcBef>
                      </a:pPr>
                      <a:r>
                        <a:rPr lang="en-US" sz="1600" dirty="0">
                          <a:latin typeface="Calibri" panose="020F0502020204030204" pitchFamily="34" charset="0"/>
                          <a:cs typeface="Calibri" panose="020F0502020204030204" pitchFamily="34" charset="0"/>
                        </a:rPr>
                        <a:t>156</a:t>
                      </a:r>
                      <a:endParaRPr sz="1600" dirty="0">
                        <a:latin typeface="Calibri" panose="020F0502020204030204" pitchFamily="34" charset="0"/>
                        <a:cs typeface="Calibri" panose="020F0502020204030204" pitchFamily="34" charset="0"/>
                      </a:endParaRPr>
                    </a:p>
                  </a:txBody>
                  <a:tcPr marL="0" marR="0" marT="45085" marB="0" anchor="ctr">
                    <a:solidFill>
                      <a:srgbClr val="E7E7E7"/>
                    </a:solidFill>
                  </a:tcPr>
                </a:tc>
                <a:extLst>
                  <a:ext uri="{0D108BD9-81ED-4DB2-BD59-A6C34878D82A}">
                    <a16:rowId xmlns:a16="http://schemas.microsoft.com/office/drawing/2014/main" val="10003"/>
                  </a:ext>
                </a:extLst>
              </a:tr>
              <a:tr h="365390">
                <a:tc>
                  <a:txBody>
                    <a:bodyPr/>
                    <a:lstStyle/>
                    <a:p>
                      <a:pPr marL="14604">
                        <a:lnSpc>
                          <a:spcPct val="100000"/>
                        </a:lnSpc>
                        <a:spcBef>
                          <a:spcPts val="60"/>
                        </a:spcBef>
                      </a:pPr>
                      <a:r>
                        <a:rPr sz="1600" spc="-10" dirty="0">
                          <a:latin typeface="Calibri" panose="020F0502020204030204" pitchFamily="34" charset="0"/>
                          <a:cs typeface="Calibri" panose="020F0502020204030204" pitchFamily="34" charset="0"/>
                        </a:rPr>
                        <a:t>Treatment</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L="138430" algn="ctr">
                        <a:lnSpc>
                          <a:spcPct val="100000"/>
                        </a:lnSpc>
                        <a:spcBef>
                          <a:spcPts val="60"/>
                        </a:spcBef>
                      </a:pPr>
                      <a:r>
                        <a:rPr sz="1600" spc="-10" dirty="0">
                          <a:latin typeface="Calibri" panose="020F0502020204030204" pitchFamily="34" charset="0"/>
                          <a:cs typeface="Calibri" panose="020F0502020204030204" pitchFamily="34" charset="0"/>
                        </a:rPr>
                        <a:t>Pembrolizumab</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74930" algn="ctr">
                        <a:lnSpc>
                          <a:spcPct val="100000"/>
                        </a:lnSpc>
                        <a:spcBef>
                          <a:spcPts val="60"/>
                        </a:spcBef>
                      </a:pPr>
                      <a:r>
                        <a:rPr sz="1600" spc="-10" dirty="0">
                          <a:latin typeface="Calibri" panose="020F0502020204030204" pitchFamily="34" charset="0"/>
                          <a:cs typeface="Calibri" panose="020F0502020204030204" pitchFamily="34" charset="0"/>
                        </a:rPr>
                        <a:t>Dostarlimab</a:t>
                      </a:r>
                      <a:endParaRPr sz="160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8265" algn="ctr">
                        <a:lnSpc>
                          <a:spcPct val="100000"/>
                        </a:lnSpc>
                        <a:spcBef>
                          <a:spcPts val="60"/>
                        </a:spcBef>
                      </a:pPr>
                      <a:r>
                        <a:rPr sz="1600" spc="-10" dirty="0">
                          <a:latin typeface="Calibri" panose="020F0502020204030204" pitchFamily="34" charset="0"/>
                          <a:cs typeface="Calibri" panose="020F0502020204030204" pitchFamily="34" charset="0"/>
                        </a:rPr>
                        <a:t>Pembrolizumab</a:t>
                      </a:r>
                      <a:endParaRPr sz="1600" dirty="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7630" algn="ctr">
                        <a:lnSpc>
                          <a:spcPct val="100000"/>
                        </a:lnSpc>
                        <a:spcBef>
                          <a:spcPts val="60"/>
                        </a:spcBef>
                      </a:pPr>
                      <a:r>
                        <a:rPr sz="1600" spc="-10" dirty="0">
                          <a:latin typeface="Calibri" panose="020F0502020204030204" pitchFamily="34" charset="0"/>
                          <a:cs typeface="Calibri" panose="020F0502020204030204" pitchFamily="34" charset="0"/>
                        </a:rPr>
                        <a:t>Atezolizumab</a:t>
                      </a:r>
                      <a:endParaRPr sz="1600" dirty="0">
                        <a:latin typeface="Calibri" panose="020F0502020204030204" pitchFamily="34" charset="0"/>
                        <a:cs typeface="Calibri" panose="020F0502020204030204" pitchFamily="34" charset="0"/>
                      </a:endParaRPr>
                    </a:p>
                  </a:txBody>
                  <a:tcPr marL="0" marR="0" marT="7620" marB="0" anchor="ctr">
                    <a:lnB w="38100">
                      <a:solidFill>
                        <a:srgbClr val="22A3BB"/>
                      </a:solidFill>
                      <a:prstDash val="solid"/>
                    </a:lnB>
                    <a:solidFill>
                      <a:srgbClr val="FFFFFF"/>
                    </a:solidFill>
                  </a:tcPr>
                </a:tc>
                <a:tc>
                  <a:txBody>
                    <a:bodyPr/>
                    <a:lstStyle/>
                    <a:p>
                      <a:pPr marR="87630" algn="ctr">
                        <a:lnSpc>
                          <a:spcPct val="100000"/>
                        </a:lnSpc>
                        <a:spcBef>
                          <a:spcPts val="60"/>
                        </a:spcBef>
                      </a:pPr>
                      <a:r>
                        <a:rPr lang="en-US" sz="1600" dirty="0" err="1">
                          <a:latin typeface="Calibri" panose="020F0502020204030204" pitchFamily="34" charset="0"/>
                          <a:cs typeface="Calibri" panose="020F0502020204030204" pitchFamily="34" charset="0"/>
                        </a:rPr>
                        <a:t>Dostarlimab</a:t>
                      </a:r>
                      <a:endParaRPr sz="1600" dirty="0">
                        <a:latin typeface="Calibri" panose="020F0502020204030204" pitchFamily="34" charset="0"/>
                        <a:cs typeface="Calibri" panose="020F0502020204030204" pitchFamily="34" charset="0"/>
                      </a:endParaRPr>
                    </a:p>
                  </a:txBody>
                  <a:tcPr marL="0" marR="0" marT="7620" marB="0" anchor="ctr">
                    <a:lnB w="38100" cap="flat" cmpd="sng" algn="ctr">
                      <a:solidFill>
                        <a:srgbClr val="22A3BB"/>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89788">
                <a:tc>
                  <a:txBody>
                    <a:bodyPr/>
                    <a:lstStyle/>
                    <a:p>
                      <a:pPr marL="14604">
                        <a:lnSpc>
                          <a:spcPct val="100000"/>
                        </a:lnSpc>
                        <a:spcBef>
                          <a:spcPts val="580"/>
                        </a:spcBef>
                      </a:pPr>
                      <a:r>
                        <a:rPr lang="en-US" sz="1600" dirty="0">
                          <a:latin typeface="Calibri" panose="020F0502020204030204" pitchFamily="34" charset="0"/>
                          <a:cs typeface="Calibri" panose="020F0502020204030204" pitchFamily="34" charset="0"/>
                        </a:rPr>
                        <a:t>Prior lines</a:t>
                      </a:r>
                      <a:endParaRPr sz="1600" dirty="0">
                        <a:latin typeface="Calibri" panose="020F0502020204030204" pitchFamily="34" charset="0"/>
                        <a:cs typeface="Calibri" panose="020F0502020204030204" pitchFamily="34" charset="0"/>
                      </a:endParaRPr>
                    </a:p>
                  </a:txBody>
                  <a:tcPr marL="0" marR="0" marT="73660" marB="0" anchor="ctr">
                    <a:lnL w="38100">
                      <a:solidFill>
                        <a:srgbClr val="22A3BB"/>
                      </a:solidFill>
                      <a:prstDash val="solid"/>
                    </a:lnL>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L="140970" algn="ctr">
                        <a:lnSpc>
                          <a:spcPct val="100000"/>
                        </a:lnSpc>
                        <a:spcBef>
                          <a:spcPts val="580"/>
                        </a:spcBef>
                      </a:pPr>
                      <a:r>
                        <a:rPr lang="en-US" sz="1600" dirty="0">
                          <a:latin typeface="Calibri" panose="020F0502020204030204" pitchFamily="34" charset="0"/>
                          <a:cs typeface="Calibri" panose="020F0502020204030204" pitchFamily="34" charset="0"/>
                        </a:rPr>
                        <a:t>0</a:t>
                      </a:r>
                      <a:r>
                        <a:rPr lang="en-US" sz="1600" baseline="0" dirty="0">
                          <a:latin typeface="Calibri" panose="020F0502020204030204" pitchFamily="34" charset="0"/>
                          <a:cs typeface="Calibri" panose="020F0502020204030204" pitchFamily="34" charset="0"/>
                        </a:rPr>
                        <a:t> - </a:t>
                      </a:r>
                      <a:r>
                        <a:rPr lang="en-US" sz="1600" dirty="0">
                          <a:latin typeface="Calibri" panose="020F0502020204030204" pitchFamily="34" charset="0"/>
                          <a:cs typeface="Calibri" panose="020F0502020204030204" pitchFamily="34" charset="0"/>
                        </a:rPr>
                        <a:t>&gt;5</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74295" algn="ctr">
                        <a:lnSpc>
                          <a:spcPct val="100000"/>
                        </a:lnSpc>
                        <a:spcBef>
                          <a:spcPts val="580"/>
                        </a:spcBef>
                      </a:pPr>
                      <a:r>
                        <a:rPr lang="en-US" sz="1600"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7630" algn="ctr">
                        <a:lnSpc>
                          <a:spcPct val="100000"/>
                        </a:lnSpc>
                        <a:spcBef>
                          <a:spcPts val="580"/>
                        </a:spcBef>
                      </a:pP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6995" algn="ctr">
                        <a:lnSpc>
                          <a:spcPct val="100000"/>
                        </a:lnSpc>
                        <a:spcBef>
                          <a:spcPts val="580"/>
                        </a:spcBef>
                      </a:pP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cap="flat" cmpd="sng" algn="ctr">
                      <a:solidFill>
                        <a:srgbClr val="22A3BB"/>
                      </a:solidFill>
                      <a:prstDash val="solid"/>
                      <a:round/>
                      <a:headEnd type="none" w="med" len="med"/>
                      <a:tailEnd type="none" w="med" len="med"/>
                    </a:lnB>
                    <a:solidFill>
                      <a:srgbClr val="E7E7E7"/>
                    </a:solidFill>
                  </a:tcPr>
                </a:tc>
                <a:tc>
                  <a:txBody>
                    <a:bodyPr/>
                    <a:lstStyle/>
                    <a:p>
                      <a:pPr marR="86995" algn="ctr">
                        <a:lnSpc>
                          <a:spcPct val="100000"/>
                        </a:lnSpc>
                        <a:spcBef>
                          <a:spcPts val="580"/>
                        </a:spcBef>
                      </a:pPr>
                      <a:r>
                        <a:rPr lang="en-US" sz="1600"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R w="38100">
                      <a:solidFill>
                        <a:srgbClr val="22A3BB"/>
                      </a:solidFill>
                      <a:prstDash val="solid"/>
                    </a:lnR>
                    <a:lnT w="38100" cap="flat" cmpd="sng" algn="ctr">
                      <a:solidFill>
                        <a:srgbClr val="22A3BB"/>
                      </a:solidFill>
                      <a:prstDash val="solid"/>
                      <a:round/>
                      <a:headEnd type="none" w="med" len="med"/>
                      <a:tailEnd type="none" w="med" len="med"/>
                    </a:lnT>
                    <a:lnB w="38100" cap="flat" cmpd="sng" algn="ctr">
                      <a:solidFill>
                        <a:srgbClr val="22A3BB"/>
                      </a:solidFill>
                      <a:prstDash val="solid"/>
                      <a:round/>
                      <a:headEnd type="none" w="med" len="med"/>
                      <a:tailEnd type="none" w="med" len="med"/>
                    </a:lnB>
                    <a:solidFill>
                      <a:srgbClr val="E7E7E7"/>
                    </a:solidFill>
                  </a:tcPr>
                </a:tc>
                <a:extLst>
                  <a:ext uri="{0D108BD9-81ED-4DB2-BD59-A6C34878D82A}">
                    <a16:rowId xmlns:a16="http://schemas.microsoft.com/office/drawing/2014/main" val="1945132008"/>
                  </a:ext>
                </a:extLst>
              </a:tr>
              <a:tr h="289788">
                <a:tc>
                  <a:txBody>
                    <a:bodyPr/>
                    <a:lstStyle/>
                    <a:p>
                      <a:pPr marL="14604">
                        <a:lnSpc>
                          <a:spcPct val="100000"/>
                        </a:lnSpc>
                        <a:spcBef>
                          <a:spcPts val="580"/>
                        </a:spcBef>
                      </a:pPr>
                      <a:r>
                        <a:rPr sz="1600" dirty="0">
                          <a:latin typeface="Calibri" panose="020F0502020204030204" pitchFamily="34" charset="0"/>
                          <a:cs typeface="Calibri" panose="020F0502020204030204" pitchFamily="34" charset="0"/>
                        </a:rPr>
                        <a:t>ORR,</a:t>
                      </a:r>
                      <a:r>
                        <a:rPr sz="1600" spc="-25" dirty="0">
                          <a:latin typeface="Calibri" panose="020F0502020204030204" pitchFamily="34" charset="0"/>
                          <a:cs typeface="Calibri" panose="020F0502020204030204" pitchFamily="34" charset="0"/>
                        </a:rPr>
                        <a:t> </a:t>
                      </a:r>
                      <a:r>
                        <a:rPr sz="1600" spc="-5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73660" marB="0" anchor="ctr">
                    <a:lnL w="38100">
                      <a:solidFill>
                        <a:srgbClr val="22A3BB"/>
                      </a:solidFill>
                      <a:prstDash val="solid"/>
                    </a:lnL>
                    <a:lnT w="38100">
                      <a:solidFill>
                        <a:srgbClr val="22A3BB"/>
                      </a:solidFill>
                      <a:prstDash val="solid"/>
                    </a:lnT>
                    <a:lnB w="38100">
                      <a:solidFill>
                        <a:srgbClr val="22A3BB"/>
                      </a:solidFill>
                      <a:prstDash val="solid"/>
                    </a:lnB>
                    <a:solidFill>
                      <a:srgbClr val="E7E7E7"/>
                    </a:solidFill>
                  </a:tcPr>
                </a:tc>
                <a:tc>
                  <a:txBody>
                    <a:bodyPr/>
                    <a:lstStyle/>
                    <a:p>
                      <a:pPr marL="140970" algn="ctr">
                        <a:lnSpc>
                          <a:spcPct val="100000"/>
                        </a:lnSpc>
                        <a:spcBef>
                          <a:spcPts val="580"/>
                        </a:spcBef>
                      </a:pPr>
                      <a:r>
                        <a:rPr sz="1600" spc="-25" dirty="0">
                          <a:latin typeface="Calibri" panose="020F0502020204030204" pitchFamily="34" charset="0"/>
                          <a:cs typeface="Calibri" panose="020F0502020204030204" pitchFamily="34" charset="0"/>
                        </a:rPr>
                        <a:t>4</a:t>
                      </a:r>
                      <a:r>
                        <a:rPr lang="en-US" sz="1600" spc="-25" dirty="0">
                          <a:latin typeface="Calibri" panose="020F0502020204030204" pitchFamily="34" charset="0"/>
                          <a:cs typeface="Calibri" panose="020F0502020204030204" pitchFamily="34" charset="0"/>
                        </a:rPr>
                        <a:t>8</a:t>
                      </a:r>
                      <a:r>
                        <a:rPr sz="1600" spc="-25" dirty="0">
                          <a:latin typeface="Calibri" panose="020F0502020204030204" pitchFamily="34" charset="0"/>
                          <a:cs typeface="Calibri" panose="020F0502020204030204" pitchFamily="34" charset="0"/>
                        </a:rPr>
                        <a:t>%</a:t>
                      </a:r>
                      <a:r>
                        <a:rPr lang="en-US"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74295" algn="ctr">
                        <a:lnSpc>
                          <a:spcPct val="100000"/>
                        </a:lnSpc>
                        <a:spcBef>
                          <a:spcPts val="580"/>
                        </a:spcBef>
                      </a:pPr>
                      <a:r>
                        <a:rPr lang="en-US" sz="1600" spc="-10" dirty="0">
                          <a:latin typeface="Calibri" panose="020F0502020204030204" pitchFamily="34" charset="0"/>
                          <a:cs typeface="Calibri" panose="020F0502020204030204" pitchFamily="34" charset="0"/>
                        </a:rPr>
                        <a:t>43.5</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7630" algn="ctr">
                        <a:lnSpc>
                          <a:spcPct val="100000"/>
                        </a:lnSpc>
                        <a:spcBef>
                          <a:spcPts val="580"/>
                        </a:spcBef>
                      </a:pPr>
                      <a:r>
                        <a:rPr sz="1600" spc="-20" dirty="0">
                          <a:latin typeface="Calibri" panose="020F0502020204030204" pitchFamily="34" charset="0"/>
                          <a:cs typeface="Calibri" panose="020F0502020204030204" pitchFamily="34" charset="0"/>
                        </a:rPr>
                        <a:t>13</a:t>
                      </a:r>
                      <a:r>
                        <a:rPr lang="en-US"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6995" algn="ctr">
                        <a:lnSpc>
                          <a:spcPct val="100000"/>
                        </a:lnSpc>
                        <a:spcBef>
                          <a:spcPts val="580"/>
                        </a:spcBef>
                      </a:pPr>
                      <a:r>
                        <a:rPr sz="1600" spc="-25" dirty="0">
                          <a:latin typeface="Calibri" panose="020F0502020204030204" pitchFamily="34" charset="0"/>
                          <a:cs typeface="Calibri" panose="020F0502020204030204" pitchFamily="34" charset="0"/>
                        </a:rPr>
                        <a:t>13</a:t>
                      </a:r>
                      <a:endParaRPr sz="1600" dirty="0">
                        <a:latin typeface="Calibri" panose="020F0502020204030204" pitchFamily="34" charset="0"/>
                        <a:cs typeface="Calibri" panose="020F0502020204030204" pitchFamily="34" charset="0"/>
                      </a:endParaRPr>
                    </a:p>
                  </a:txBody>
                  <a:tcPr marL="0" marR="0" marT="73660" marB="0" anchor="ctr">
                    <a:lnT w="38100">
                      <a:solidFill>
                        <a:srgbClr val="22A3BB"/>
                      </a:solidFill>
                      <a:prstDash val="solid"/>
                    </a:lnT>
                    <a:lnB w="38100">
                      <a:solidFill>
                        <a:srgbClr val="22A3BB"/>
                      </a:solidFill>
                      <a:prstDash val="solid"/>
                    </a:lnB>
                    <a:solidFill>
                      <a:srgbClr val="E7E7E7"/>
                    </a:solidFill>
                  </a:tcPr>
                </a:tc>
                <a:tc>
                  <a:txBody>
                    <a:bodyPr/>
                    <a:lstStyle/>
                    <a:p>
                      <a:pPr marR="86995" algn="ctr">
                        <a:lnSpc>
                          <a:spcPct val="100000"/>
                        </a:lnSpc>
                        <a:spcBef>
                          <a:spcPts val="580"/>
                        </a:spcBef>
                      </a:pPr>
                      <a:r>
                        <a:rPr lang="en-US" sz="1600" dirty="0">
                          <a:latin typeface="Calibri" panose="020F0502020204030204" pitchFamily="34" charset="0"/>
                          <a:cs typeface="Calibri" panose="020F0502020204030204" pitchFamily="34" charset="0"/>
                        </a:rPr>
                        <a:t>14.1%</a:t>
                      </a:r>
                      <a:endParaRPr sz="1600" dirty="0">
                        <a:latin typeface="Calibri" panose="020F0502020204030204" pitchFamily="34" charset="0"/>
                        <a:cs typeface="Calibri" panose="020F0502020204030204" pitchFamily="34" charset="0"/>
                      </a:endParaRPr>
                    </a:p>
                  </a:txBody>
                  <a:tcPr marL="0" marR="0" marT="73660" marB="0" anchor="ctr">
                    <a:lnR w="38100">
                      <a:solidFill>
                        <a:srgbClr val="22A3BB"/>
                      </a:solidFill>
                      <a:prstDash val="solid"/>
                    </a:lnR>
                    <a:lnT w="38100" cap="flat" cmpd="sng" algn="ctr">
                      <a:solidFill>
                        <a:srgbClr val="22A3BB"/>
                      </a:solidFill>
                      <a:prstDash val="solid"/>
                      <a:round/>
                      <a:headEnd type="none" w="med" len="med"/>
                      <a:tailEnd type="none" w="med" len="med"/>
                    </a:lnT>
                    <a:lnB w="38100" cap="flat" cmpd="sng" algn="ctr">
                      <a:solidFill>
                        <a:srgbClr val="22A3BB"/>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r h="277037">
                <a:tc>
                  <a:txBody>
                    <a:bodyPr/>
                    <a:lstStyle/>
                    <a:p>
                      <a:pPr marL="14604">
                        <a:lnSpc>
                          <a:spcPct val="100000"/>
                        </a:lnSpc>
                        <a:spcBef>
                          <a:spcPts val="470"/>
                        </a:spcBef>
                      </a:pPr>
                      <a:r>
                        <a:rPr sz="1600" dirty="0">
                          <a:latin typeface="Calibri" panose="020F0502020204030204" pitchFamily="34" charset="0"/>
                          <a:cs typeface="Calibri" panose="020F0502020204030204" pitchFamily="34" charset="0"/>
                        </a:rPr>
                        <a:t>DCR,</a:t>
                      </a:r>
                      <a:r>
                        <a:rPr sz="1600" spc="-30" dirty="0">
                          <a:latin typeface="Calibri" panose="020F0502020204030204" pitchFamily="34" charset="0"/>
                          <a:cs typeface="Calibri" panose="020F0502020204030204" pitchFamily="34" charset="0"/>
                        </a:rPr>
                        <a:t> </a:t>
                      </a:r>
                      <a:r>
                        <a:rPr sz="1600" spc="-6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L="140970" algn="ctr">
                        <a:lnSpc>
                          <a:spcPct val="100000"/>
                        </a:lnSpc>
                        <a:spcBef>
                          <a:spcPts val="470"/>
                        </a:spcBef>
                      </a:pPr>
                      <a:r>
                        <a:rPr lang="en-US" sz="1600" spc="-25" dirty="0">
                          <a:latin typeface="Calibri" panose="020F0502020204030204" pitchFamily="34" charset="0"/>
                          <a:cs typeface="Calibri" panose="020F0502020204030204" pitchFamily="34" charset="0"/>
                        </a:rPr>
                        <a:t>66%</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74295" algn="ctr">
                        <a:lnSpc>
                          <a:spcPct val="100000"/>
                        </a:lnSpc>
                        <a:spcBef>
                          <a:spcPts val="470"/>
                        </a:spcBef>
                      </a:pPr>
                      <a:r>
                        <a:rPr lang="en-US" sz="1600" spc="-20" dirty="0">
                          <a:latin typeface="Calibri" panose="020F0502020204030204" pitchFamily="34" charset="0"/>
                          <a:cs typeface="Calibri" panose="020F0502020204030204" pitchFamily="34" charset="0"/>
                        </a:rPr>
                        <a:t>56</a:t>
                      </a:r>
                      <a:r>
                        <a:rPr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7630" algn="ctr">
                        <a:lnSpc>
                          <a:spcPct val="100000"/>
                        </a:lnSpc>
                        <a:spcBef>
                          <a:spcPts val="470"/>
                        </a:spcBef>
                      </a:pPr>
                      <a:r>
                        <a:rPr sz="1600" spc="-20" dirty="0">
                          <a:latin typeface="Calibri" panose="020F0502020204030204" pitchFamily="34" charset="0"/>
                          <a:cs typeface="Calibri" panose="020F0502020204030204" pitchFamily="34" charset="0"/>
                        </a:rPr>
                        <a:t>26</a:t>
                      </a:r>
                      <a:r>
                        <a:rPr lang="en-US" sz="1600" spc="-2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6995" algn="ctr">
                        <a:lnSpc>
                          <a:spcPct val="100000"/>
                        </a:lnSpc>
                        <a:spcBef>
                          <a:spcPts val="470"/>
                        </a:spcBef>
                      </a:pPr>
                      <a:r>
                        <a:rPr sz="1600" spc="-25" dirty="0">
                          <a:latin typeface="Calibri" panose="020F0502020204030204" pitchFamily="34" charset="0"/>
                          <a:cs typeface="Calibri" panose="020F0502020204030204" pitchFamily="34" charset="0"/>
                        </a:rPr>
                        <a:t>27</a:t>
                      </a:r>
                      <a:r>
                        <a:rPr lang="en-US"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59690" marB="0" anchor="ctr">
                    <a:lnT w="38100">
                      <a:solidFill>
                        <a:srgbClr val="22A3BB"/>
                      </a:solidFill>
                      <a:prstDash val="solid"/>
                    </a:lnT>
                    <a:solidFill>
                      <a:srgbClr val="FFFFFF"/>
                    </a:solidFill>
                  </a:tcPr>
                </a:tc>
                <a:tc>
                  <a:txBody>
                    <a:bodyPr/>
                    <a:lstStyle/>
                    <a:p>
                      <a:pPr marR="86995" algn="ctr">
                        <a:lnSpc>
                          <a:spcPct val="100000"/>
                        </a:lnSpc>
                        <a:spcBef>
                          <a:spcPts val="470"/>
                        </a:spcBef>
                      </a:pPr>
                      <a:r>
                        <a:rPr lang="en-US" sz="1600" dirty="0">
                          <a:latin typeface="Calibri" panose="020F0502020204030204" pitchFamily="34" charset="0"/>
                          <a:cs typeface="Calibri" panose="020F0502020204030204" pitchFamily="34" charset="0"/>
                        </a:rPr>
                        <a:t>35%</a:t>
                      </a:r>
                      <a:endParaRPr sz="1600" dirty="0">
                        <a:latin typeface="Calibri" panose="020F0502020204030204" pitchFamily="34" charset="0"/>
                        <a:cs typeface="Calibri" panose="020F0502020204030204" pitchFamily="34" charset="0"/>
                      </a:endParaRPr>
                    </a:p>
                  </a:txBody>
                  <a:tcPr marL="0" marR="0" marT="59690" marB="0" anchor="ctr">
                    <a:lnT w="38100" cap="flat" cmpd="sng" algn="ctr">
                      <a:solidFill>
                        <a:srgbClr val="22A3BB"/>
                      </a:solidFill>
                      <a:prstDash val="solid"/>
                      <a:round/>
                      <a:headEnd type="none" w="med" len="med"/>
                      <a:tailEnd type="none" w="med" len="med"/>
                    </a:lnT>
                    <a:solidFill>
                      <a:srgbClr val="FFFFFF"/>
                    </a:solidFill>
                  </a:tcPr>
                </a:tc>
                <a:extLst>
                  <a:ext uri="{0D108BD9-81ED-4DB2-BD59-A6C34878D82A}">
                    <a16:rowId xmlns:a16="http://schemas.microsoft.com/office/drawing/2014/main" val="10006"/>
                  </a:ext>
                </a:extLst>
              </a:tr>
              <a:tr h="338779">
                <a:tc>
                  <a:txBody>
                    <a:bodyPr/>
                    <a:lstStyle/>
                    <a:p>
                      <a:pPr marL="14604">
                        <a:lnSpc>
                          <a:spcPct val="100000"/>
                        </a:lnSpc>
                        <a:spcBef>
                          <a:spcPts val="935"/>
                        </a:spcBef>
                      </a:pPr>
                      <a:r>
                        <a:rPr sz="1600" spc="-25" dirty="0">
                          <a:latin typeface="Calibri" panose="020F0502020204030204" pitchFamily="34" charset="0"/>
                          <a:cs typeface="Calibri" panose="020F0502020204030204" pitchFamily="34" charset="0"/>
                        </a:rPr>
                        <a:t>DOR</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L="138430" algn="ctr">
                        <a:lnSpc>
                          <a:spcPct val="100000"/>
                        </a:lnSpc>
                        <a:spcBef>
                          <a:spcPts val="935"/>
                        </a:spcBef>
                      </a:pPr>
                      <a:r>
                        <a:rPr sz="1600" dirty="0">
                          <a:latin typeface="Calibri" panose="020F0502020204030204" pitchFamily="34" charset="0"/>
                          <a:cs typeface="Calibri" panose="020F0502020204030204" pitchFamily="34" charset="0"/>
                        </a:rPr>
                        <a:t>NR</a:t>
                      </a:r>
                      <a:r>
                        <a:rPr sz="1600" spc="-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(3-</a:t>
                      </a:r>
                      <a:r>
                        <a:rPr sz="1600" spc="-10" dirty="0">
                          <a:latin typeface="Calibri" panose="020F0502020204030204" pitchFamily="34" charset="0"/>
                          <a:cs typeface="Calibri" panose="020F0502020204030204" pitchFamily="34" charset="0"/>
                        </a:rPr>
                        <a:t>5</a:t>
                      </a:r>
                      <a:r>
                        <a:rPr lang="en-US" sz="1600" spc="-10" dirty="0">
                          <a:latin typeface="Calibri" panose="020F0502020204030204" pitchFamily="34" charset="0"/>
                          <a:cs typeface="Calibri" panose="020F0502020204030204" pitchFamily="34" charset="0"/>
                        </a:rPr>
                        <a:t>0+</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75565" algn="ctr">
                        <a:lnSpc>
                          <a:spcPct val="100000"/>
                        </a:lnSpc>
                        <a:spcBef>
                          <a:spcPts val="935"/>
                        </a:spcBef>
                      </a:pPr>
                      <a:r>
                        <a:rPr sz="1600" spc="-25"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sz="160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sz="1600" dirty="0">
                          <a:latin typeface="Calibri" panose="020F0502020204030204" pitchFamily="34" charset="0"/>
                          <a:cs typeface="Calibri" panose="020F0502020204030204" pitchFamily="34" charset="0"/>
                        </a:rPr>
                        <a:t>—</a:t>
                      </a:r>
                      <a:endParaRPr sz="1600">
                        <a:latin typeface="Calibri" panose="020F0502020204030204" pitchFamily="34" charset="0"/>
                        <a:cs typeface="Calibri" panose="020F0502020204030204" pitchFamily="34" charset="0"/>
                      </a:endParaRPr>
                    </a:p>
                  </a:txBody>
                  <a:tcPr marL="0" marR="0" marT="118745" marB="0" anchor="ctr">
                    <a:solidFill>
                      <a:srgbClr val="E7E7E7"/>
                    </a:solidFill>
                  </a:tcPr>
                </a:tc>
                <a:tc>
                  <a:txBody>
                    <a:bodyPr/>
                    <a:lstStyle/>
                    <a:p>
                      <a:pPr marR="88265" algn="ctr">
                        <a:lnSpc>
                          <a:spcPct val="100000"/>
                        </a:lnSpc>
                        <a:spcBef>
                          <a:spcPts val="935"/>
                        </a:spcBef>
                      </a:pPr>
                      <a:r>
                        <a:rPr lang="en-US" sz="1600"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T="118745" marB="0" anchor="ctr">
                    <a:solidFill>
                      <a:srgbClr val="E7E7E7"/>
                    </a:solidFill>
                  </a:tcPr>
                </a:tc>
                <a:extLst>
                  <a:ext uri="{0D108BD9-81ED-4DB2-BD59-A6C34878D82A}">
                    <a16:rowId xmlns:a16="http://schemas.microsoft.com/office/drawing/2014/main" val="10007"/>
                  </a:ext>
                </a:extLst>
              </a:tr>
              <a:tr h="264287">
                <a:tc>
                  <a:txBody>
                    <a:bodyPr/>
                    <a:lstStyle/>
                    <a:p>
                      <a:pPr marL="14604">
                        <a:lnSpc>
                          <a:spcPct val="100000"/>
                        </a:lnSpc>
                        <a:spcBef>
                          <a:spcPts val="360"/>
                        </a:spcBef>
                      </a:pPr>
                      <a:r>
                        <a:rPr sz="1600" spc="-20" dirty="0">
                          <a:latin typeface="Calibri" panose="020F0502020204030204" pitchFamily="34" charset="0"/>
                          <a:cs typeface="Calibri" panose="020F0502020204030204" pitchFamily="34" charset="0"/>
                        </a:rPr>
                        <a:t>mPFS</a:t>
                      </a:r>
                      <a:endParaRPr sz="160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139700" algn="ctr">
                        <a:lnSpc>
                          <a:spcPct val="100000"/>
                        </a:lnSpc>
                        <a:spcBef>
                          <a:spcPts val="360"/>
                        </a:spcBef>
                      </a:pPr>
                      <a:r>
                        <a:rPr lang="en-US" sz="1600" dirty="0">
                          <a:latin typeface="Calibri" panose="020F0502020204030204" pitchFamily="34" charset="0"/>
                          <a:cs typeface="Calibri" panose="020F0502020204030204" pitchFamily="34" charset="0"/>
                        </a:rPr>
                        <a:t>13.1</a:t>
                      </a:r>
                      <a:r>
                        <a:rPr sz="1600" dirty="0">
                          <a:latin typeface="Calibri" panose="020F0502020204030204" pitchFamily="34" charset="0"/>
                          <a:cs typeface="Calibri" panose="020F0502020204030204" pitchFamily="34" charset="0"/>
                        </a:rPr>
                        <a:t> </a:t>
                      </a:r>
                      <a:r>
                        <a:rPr sz="1600" spc="-25" dirty="0">
                          <a:latin typeface="Calibri" panose="020F0502020204030204" pitchFamily="34" charset="0"/>
                          <a:cs typeface="Calibri" panose="020F0502020204030204" pitchFamily="34" charset="0"/>
                        </a:rPr>
                        <a:t>mo</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R="74295" algn="ctr">
                        <a:lnSpc>
                          <a:spcPct val="100000"/>
                        </a:lnSpc>
                        <a:spcBef>
                          <a:spcPts val="360"/>
                        </a:spcBef>
                      </a:pPr>
                      <a:r>
                        <a:rPr lang="en-US" sz="1600" dirty="0">
                          <a:latin typeface="Calibri" panose="020F0502020204030204" pitchFamily="34" charset="0"/>
                          <a:cs typeface="Calibri" panose="020F0502020204030204" pitchFamily="34" charset="0"/>
                        </a:rPr>
                        <a:t>Immature </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847090">
                        <a:lnSpc>
                          <a:spcPct val="100000"/>
                        </a:lnSpc>
                        <a:spcBef>
                          <a:spcPts val="360"/>
                        </a:spcBef>
                      </a:pPr>
                      <a:r>
                        <a:rPr sz="1600" dirty="0">
                          <a:latin typeface="Calibri" panose="020F0502020204030204" pitchFamily="34" charset="0"/>
                          <a:cs typeface="Calibri" panose="020F0502020204030204" pitchFamily="34" charset="0"/>
                        </a:rPr>
                        <a:t>1.8</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552450">
                        <a:lnSpc>
                          <a:spcPct val="100000"/>
                        </a:lnSpc>
                        <a:spcBef>
                          <a:spcPts val="360"/>
                        </a:spcBef>
                      </a:pPr>
                      <a:r>
                        <a:rPr sz="1600" dirty="0">
                          <a:latin typeface="Calibri" panose="020F0502020204030204" pitchFamily="34" charset="0"/>
                          <a:cs typeface="Calibri" panose="020F0502020204030204" pitchFamily="34" charset="0"/>
                        </a:rPr>
                        <a:t>1.7</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a:latin typeface="Calibri" panose="020F0502020204030204" pitchFamily="34" charset="0"/>
                        <a:cs typeface="Calibri" panose="020F0502020204030204" pitchFamily="34" charset="0"/>
                      </a:endParaRPr>
                    </a:p>
                  </a:txBody>
                  <a:tcPr marL="0" marR="0" marB="0" anchor="ctr">
                    <a:solidFill>
                      <a:srgbClr val="FFFFFF"/>
                    </a:solidFill>
                  </a:tcPr>
                </a:tc>
                <a:tc>
                  <a:txBody>
                    <a:bodyPr/>
                    <a:lstStyle/>
                    <a:p>
                      <a:pPr marL="552450">
                        <a:lnSpc>
                          <a:spcPct val="100000"/>
                        </a:lnSpc>
                        <a:spcBef>
                          <a:spcPts val="360"/>
                        </a:spcBef>
                      </a:pPr>
                      <a:endParaRPr sz="1600" dirty="0">
                        <a:latin typeface="Calibri" panose="020F0502020204030204" pitchFamily="34" charset="0"/>
                        <a:cs typeface="Calibri" panose="020F0502020204030204" pitchFamily="34" charset="0"/>
                      </a:endParaRPr>
                    </a:p>
                  </a:txBody>
                  <a:tcPr marL="0" marR="0" marB="0" anchor="ctr">
                    <a:solidFill>
                      <a:srgbClr val="FFFFFF"/>
                    </a:solidFill>
                  </a:tcPr>
                </a:tc>
                <a:extLst>
                  <a:ext uri="{0D108BD9-81ED-4DB2-BD59-A6C34878D82A}">
                    <a16:rowId xmlns:a16="http://schemas.microsoft.com/office/drawing/2014/main" val="10008"/>
                  </a:ext>
                </a:extLst>
              </a:tr>
              <a:tr h="264287">
                <a:tc>
                  <a:txBody>
                    <a:bodyPr/>
                    <a:lstStyle/>
                    <a:p>
                      <a:pPr marL="14604">
                        <a:lnSpc>
                          <a:spcPct val="100000"/>
                        </a:lnSpc>
                        <a:spcBef>
                          <a:spcPts val="360"/>
                        </a:spcBef>
                      </a:pPr>
                      <a:r>
                        <a:rPr sz="1600" spc="-25" dirty="0">
                          <a:latin typeface="Calibri" panose="020F0502020204030204" pitchFamily="34" charset="0"/>
                          <a:cs typeface="Calibri" panose="020F0502020204030204" pitchFamily="34" charset="0"/>
                        </a:rPr>
                        <a:t>mOS</a:t>
                      </a:r>
                      <a:endParaRPr sz="160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139700" algn="ctr">
                        <a:lnSpc>
                          <a:spcPct val="100000"/>
                        </a:lnSpc>
                        <a:spcBef>
                          <a:spcPts val="360"/>
                        </a:spcBef>
                      </a:pPr>
                      <a:r>
                        <a:rPr sz="1600" dirty="0">
                          <a:latin typeface="Calibri" panose="020F0502020204030204" pitchFamily="34" charset="0"/>
                          <a:cs typeface="Calibri" panose="020F0502020204030204" pitchFamily="34" charset="0"/>
                        </a:rPr>
                        <a:t>12-mo</a:t>
                      </a:r>
                      <a:r>
                        <a:rPr sz="1600" spc="-25" dirty="0">
                          <a:latin typeface="Calibri" panose="020F0502020204030204" pitchFamily="34" charset="0"/>
                          <a:cs typeface="Calibri" panose="020F0502020204030204" pitchFamily="34" charset="0"/>
                        </a:rPr>
                        <a:t> </a:t>
                      </a:r>
                      <a:r>
                        <a:rPr sz="1600" dirty="0">
                          <a:latin typeface="Calibri" panose="020F0502020204030204" pitchFamily="34" charset="0"/>
                          <a:cs typeface="Calibri" panose="020F0502020204030204" pitchFamily="34" charset="0"/>
                        </a:rPr>
                        <a:t>OS=</a:t>
                      </a:r>
                      <a:r>
                        <a:rPr sz="1600" spc="-25" dirty="0">
                          <a:latin typeface="Calibri" panose="020F0502020204030204" pitchFamily="34" charset="0"/>
                          <a:cs typeface="Calibri" panose="020F0502020204030204" pitchFamily="34" charset="0"/>
                        </a:rPr>
                        <a:t> </a:t>
                      </a:r>
                      <a:r>
                        <a:rPr lang="en-US" sz="1600" spc="-25" dirty="0">
                          <a:latin typeface="Calibri" panose="020F0502020204030204" pitchFamily="34" charset="0"/>
                          <a:cs typeface="Calibri" panose="020F0502020204030204" pitchFamily="34" charset="0"/>
                        </a:rPr>
                        <a:t>69</a:t>
                      </a:r>
                      <a:r>
                        <a:rPr sz="1600" spc="-25"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R="74295" algn="ctr">
                        <a:lnSpc>
                          <a:spcPct val="100000"/>
                        </a:lnSpc>
                        <a:spcBef>
                          <a:spcPts val="360"/>
                        </a:spcBef>
                      </a:pPr>
                      <a:r>
                        <a:rPr lang="en-US" sz="1600"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R="88900" algn="ctr">
                        <a:lnSpc>
                          <a:spcPct val="100000"/>
                        </a:lnSpc>
                        <a:spcBef>
                          <a:spcPts val="360"/>
                        </a:spcBef>
                      </a:pPr>
                      <a:r>
                        <a:rPr sz="1600" spc="-25" dirty="0">
                          <a:latin typeface="Calibri" panose="020F0502020204030204" pitchFamily="34" charset="0"/>
                          <a:cs typeface="Calibri" panose="020F0502020204030204" pitchFamily="34" charset="0"/>
                        </a:rPr>
                        <a:t>NR</a:t>
                      </a: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552450">
                        <a:lnSpc>
                          <a:spcPct val="100000"/>
                        </a:lnSpc>
                        <a:spcBef>
                          <a:spcPts val="360"/>
                        </a:spcBef>
                      </a:pPr>
                      <a:r>
                        <a:rPr sz="1600" dirty="0">
                          <a:latin typeface="Calibri" panose="020F0502020204030204" pitchFamily="34" charset="0"/>
                          <a:cs typeface="Calibri" panose="020F0502020204030204" pitchFamily="34" charset="0"/>
                        </a:rPr>
                        <a:t>9.6</a:t>
                      </a:r>
                      <a:r>
                        <a:rPr sz="1600" spc="-25" dirty="0">
                          <a:latin typeface="Calibri" panose="020F0502020204030204" pitchFamily="34" charset="0"/>
                          <a:cs typeface="Calibri" panose="020F0502020204030204" pitchFamily="34" charset="0"/>
                        </a:rPr>
                        <a:t> </a:t>
                      </a:r>
                      <a:r>
                        <a:rPr sz="1600" spc="-35" dirty="0">
                          <a:latin typeface="Calibri" panose="020F0502020204030204" pitchFamily="34" charset="0"/>
                          <a:cs typeface="Calibri" panose="020F0502020204030204" pitchFamily="34" charset="0"/>
                        </a:rPr>
                        <a:t>mo</a:t>
                      </a:r>
                      <a:endParaRPr sz="1600">
                        <a:latin typeface="Calibri" panose="020F0502020204030204" pitchFamily="34" charset="0"/>
                        <a:cs typeface="Calibri" panose="020F0502020204030204" pitchFamily="34" charset="0"/>
                      </a:endParaRPr>
                    </a:p>
                  </a:txBody>
                  <a:tcPr marL="0" marR="0" marB="0" anchor="ctr">
                    <a:solidFill>
                      <a:srgbClr val="E7E7E7"/>
                    </a:solidFill>
                  </a:tcPr>
                </a:tc>
                <a:tc>
                  <a:txBody>
                    <a:bodyPr/>
                    <a:lstStyle/>
                    <a:p>
                      <a:pPr marL="552450">
                        <a:lnSpc>
                          <a:spcPct val="100000"/>
                        </a:lnSpc>
                        <a:spcBef>
                          <a:spcPts val="360"/>
                        </a:spcBef>
                      </a:pPr>
                      <a:endParaRPr sz="1600" dirty="0">
                        <a:latin typeface="Calibri" panose="020F0502020204030204" pitchFamily="34" charset="0"/>
                        <a:cs typeface="Calibri" panose="020F0502020204030204" pitchFamily="34" charset="0"/>
                      </a:endParaRPr>
                    </a:p>
                  </a:txBody>
                  <a:tcPr marL="0" marR="0" marB="0" anchor="ctr">
                    <a:solidFill>
                      <a:srgbClr val="E7E7E7"/>
                    </a:solidFill>
                  </a:tcPr>
                </a:tc>
                <a:extLst>
                  <a:ext uri="{0D108BD9-81ED-4DB2-BD59-A6C34878D82A}">
                    <a16:rowId xmlns:a16="http://schemas.microsoft.com/office/drawing/2014/main" val="10009"/>
                  </a:ext>
                </a:extLst>
              </a:tr>
              <a:tr h="727947">
                <a:tc>
                  <a:txBody>
                    <a:bodyPr/>
                    <a:lstStyle/>
                    <a:p>
                      <a:pPr marL="14604">
                        <a:lnSpc>
                          <a:spcPct val="100000"/>
                        </a:lnSpc>
                      </a:pPr>
                      <a:r>
                        <a:rPr sz="1600" dirty="0">
                          <a:latin typeface="Calibri" panose="020F0502020204030204" pitchFamily="34" charset="0"/>
                          <a:cs typeface="Calibri" panose="020F0502020204030204" pitchFamily="34" charset="0"/>
                        </a:rPr>
                        <a:t>Safety</a:t>
                      </a:r>
                      <a:r>
                        <a:rPr sz="1600" spc="-40" dirty="0">
                          <a:latin typeface="Calibri" panose="020F0502020204030204" pitchFamily="34" charset="0"/>
                          <a:cs typeface="Calibri" panose="020F0502020204030204" pitchFamily="34" charset="0"/>
                        </a:rPr>
                        <a:t> </a:t>
                      </a:r>
                      <a:r>
                        <a:rPr sz="1600" spc="-10" dirty="0">
                          <a:latin typeface="Calibri" panose="020F0502020204030204" pitchFamily="34" charset="0"/>
                          <a:cs typeface="Calibri" panose="020F0502020204030204" pitchFamily="34" charset="0"/>
                        </a:rPr>
                        <a:t>summary</a:t>
                      </a:r>
                      <a:r>
                        <a:rPr lang="en-US" sz="1600" spc="-10" dirty="0">
                          <a:latin typeface="Calibri" panose="020F0502020204030204" pitchFamily="34" charset="0"/>
                          <a:cs typeface="Calibri" panose="020F0502020204030204" pitchFamily="34" charset="0"/>
                        </a:rPr>
                        <a:t> (TRAE grade ≥3)</a:t>
                      </a:r>
                      <a:endParaRPr sz="1600" dirty="0">
                        <a:latin typeface="Calibri" panose="020F0502020204030204" pitchFamily="34" charset="0"/>
                        <a:cs typeface="Calibri" panose="020F0502020204030204" pitchFamily="34" charset="0"/>
                      </a:endParaRPr>
                    </a:p>
                  </a:txBody>
                  <a:tcPr marL="0" marR="0" marT="3810" marB="0" anchor="ctr">
                    <a:lnB w="28575">
                      <a:solidFill>
                        <a:srgbClr val="000000"/>
                      </a:solidFill>
                      <a:prstDash val="solid"/>
                    </a:lnB>
                    <a:solidFill>
                      <a:srgbClr val="FFFFFF"/>
                    </a:solidFill>
                  </a:tcPr>
                </a:tc>
                <a:tc>
                  <a:txBody>
                    <a:bodyPr/>
                    <a:lstStyle/>
                    <a:p>
                      <a:pPr marL="137795" algn="ctr">
                        <a:lnSpc>
                          <a:spcPct val="100000"/>
                        </a:lnSpc>
                      </a:pPr>
                      <a:r>
                        <a:rPr sz="16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2</a:t>
                      </a:r>
                      <a:r>
                        <a:rPr sz="1600" dirty="0">
                          <a:latin typeface="Calibri" panose="020F0502020204030204" pitchFamily="34" charset="0"/>
                          <a:cs typeface="Calibri" panose="020F0502020204030204" pitchFamily="34" charset="0"/>
                        </a:rPr>
                        <a:t>%</a:t>
                      </a:r>
                    </a:p>
                  </a:txBody>
                  <a:tcPr marL="0" marR="0" marT="3810" marB="0" anchor="ctr">
                    <a:lnB w="28575">
                      <a:solidFill>
                        <a:srgbClr val="000000"/>
                      </a:solidFill>
                      <a:prstDash val="solid"/>
                    </a:lnB>
                    <a:solidFill>
                      <a:srgbClr val="FFFFFF"/>
                    </a:solidFill>
                  </a:tcPr>
                </a:tc>
                <a:tc>
                  <a:txBody>
                    <a:bodyPr/>
                    <a:lstStyle/>
                    <a:p>
                      <a:pPr marL="704850" marR="590550" indent="-190500">
                        <a:lnSpc>
                          <a:spcPct val="100000"/>
                        </a:lnSpc>
                        <a:spcBef>
                          <a:spcPts val="520"/>
                        </a:spcBef>
                      </a:pPr>
                      <a:r>
                        <a:rPr sz="1600" spc="-10" dirty="0">
                          <a:latin typeface="Calibri" panose="020F0502020204030204" pitchFamily="34" charset="0"/>
                          <a:cs typeface="Calibri" panose="020F0502020204030204" pitchFamily="34" charset="0"/>
                        </a:rPr>
                        <a:t>1</a:t>
                      </a:r>
                      <a:r>
                        <a:rPr lang="en-US" sz="1600" spc="-10" dirty="0">
                          <a:latin typeface="Calibri" panose="020F0502020204030204" pitchFamily="34" charset="0"/>
                          <a:cs typeface="Calibri" panose="020F0502020204030204" pitchFamily="34" charset="0"/>
                        </a:rPr>
                        <a:t>3</a:t>
                      </a:r>
                      <a:r>
                        <a:rPr sz="1600" spc="-10" dirty="0">
                          <a:latin typeface="Calibri" panose="020F0502020204030204" pitchFamily="34" charset="0"/>
                          <a:cs typeface="Calibri" panose="020F0502020204030204" pitchFamily="34" charset="0"/>
                        </a:rPr>
                        <a:t>%</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679450" marR="768985" algn="ctr">
                        <a:lnSpc>
                          <a:spcPct val="100000"/>
                        </a:lnSpc>
                        <a:spcBef>
                          <a:spcPts val="520"/>
                        </a:spcBef>
                      </a:pPr>
                      <a:r>
                        <a:rPr sz="1600" spc="-10" dirty="0">
                          <a:latin typeface="Calibri" panose="020F0502020204030204" pitchFamily="34" charset="0"/>
                          <a:cs typeface="Calibri" panose="020F0502020204030204" pitchFamily="34" charset="0"/>
                        </a:rPr>
                        <a:t>16.7%</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459105" marR="547370" algn="ctr">
                        <a:lnSpc>
                          <a:spcPct val="100000"/>
                        </a:lnSpc>
                        <a:spcBef>
                          <a:spcPts val="520"/>
                        </a:spcBef>
                      </a:pPr>
                      <a:r>
                        <a:rPr sz="1600" dirty="0">
                          <a:latin typeface="Calibri" panose="020F0502020204030204" pitchFamily="34" charset="0"/>
                          <a:cs typeface="Calibri" panose="020F0502020204030204" pitchFamily="34" charset="0"/>
                        </a:rPr>
                        <a:t>Any</a:t>
                      </a:r>
                      <a:r>
                        <a:rPr sz="1600" spc="-10" dirty="0">
                          <a:latin typeface="Calibri" panose="020F0502020204030204" pitchFamily="34" charset="0"/>
                          <a:cs typeface="Calibri" panose="020F0502020204030204" pitchFamily="34" charset="0"/>
                        </a:rPr>
                        <a:t> TRAE: </a:t>
                      </a:r>
                      <a:r>
                        <a:rPr sz="1600" spc="-25" dirty="0">
                          <a:latin typeface="Calibri" panose="020F0502020204030204" pitchFamily="34" charset="0"/>
                          <a:cs typeface="Calibri" panose="020F0502020204030204" pitchFamily="34" charset="0"/>
                        </a:rPr>
                        <a:t>47%</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tc>
                  <a:txBody>
                    <a:bodyPr/>
                    <a:lstStyle/>
                    <a:p>
                      <a:pPr marL="459105" marR="547370" algn="ctr">
                        <a:lnSpc>
                          <a:spcPct val="100000"/>
                        </a:lnSpc>
                        <a:spcBef>
                          <a:spcPts val="520"/>
                        </a:spcBef>
                      </a:pPr>
                      <a:r>
                        <a:rPr lang="en-US" sz="1600" dirty="0">
                          <a:latin typeface="Calibri" panose="020F0502020204030204" pitchFamily="34" charset="0"/>
                          <a:cs typeface="Calibri" panose="020F0502020204030204" pitchFamily="34" charset="0"/>
                        </a:rPr>
                        <a:t>19%</a:t>
                      </a:r>
                      <a:endParaRPr sz="1600" dirty="0">
                        <a:latin typeface="Calibri" panose="020F0502020204030204" pitchFamily="34" charset="0"/>
                        <a:cs typeface="Calibri" panose="020F0502020204030204" pitchFamily="34" charset="0"/>
                      </a:endParaRPr>
                    </a:p>
                  </a:txBody>
                  <a:tcPr marL="0" marR="0" marT="66040" marB="0" anchor="ctr">
                    <a:lnB w="28575">
                      <a:solidFill>
                        <a:srgbClr val="000000"/>
                      </a:solidFill>
                      <a:prstDash val="solid"/>
                    </a:lnB>
                    <a:solidFill>
                      <a:srgbClr val="FFFF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9852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Backes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20301754"/>
              </p:ext>
            </p:extLst>
          </p:nvPr>
        </p:nvGraphicFramePr>
        <p:xfrm>
          <a:off x="1236095" y="1960848"/>
          <a:ext cx="9719807" cy="2980320"/>
        </p:xfrm>
        <a:graphic>
          <a:graphicData uri="http://schemas.openxmlformats.org/drawingml/2006/table">
            <a:tbl>
              <a:tblPr firstRow="1" bandRow="1">
                <a:tableStyleId>{F2DE63D5-997A-4646-A377-4702673A728D}</a:tableStyleId>
              </a:tblPr>
              <a:tblGrid>
                <a:gridCol w="3275729">
                  <a:extLst>
                    <a:ext uri="{9D8B030D-6E8A-4147-A177-3AD203B41FA5}">
                      <a16:colId xmlns:a16="http://schemas.microsoft.com/office/drawing/2014/main" val="20000"/>
                    </a:ext>
                  </a:extLst>
                </a:gridCol>
                <a:gridCol w="6444078">
                  <a:extLst>
                    <a:ext uri="{9D8B030D-6E8A-4147-A177-3AD203B41FA5}">
                      <a16:colId xmlns:a16="http://schemas.microsoft.com/office/drawing/2014/main" val="20001"/>
                    </a:ext>
                  </a:extLst>
                </a:gridCol>
              </a:tblGrid>
              <a:tr h="1362258">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BioNTech SE, Daiichi Sankyo Inc, Eisai Inc, Genmab US Inc, GSK, </a:t>
                      </a:r>
                      <a:r>
                        <a:rPr lang="en-US" sz="2000" b="0" kern="1200" dirty="0" err="1">
                          <a:solidFill>
                            <a:schemeClr val="tx1"/>
                          </a:solidFill>
                          <a:effectLst/>
                          <a:latin typeface="+mn-lt"/>
                          <a:ea typeface="+mn-ea"/>
                          <a:cs typeface="+mn-cs"/>
                        </a:rPr>
                        <a:t>ImmunoGen</a:t>
                      </a:r>
                      <a:r>
                        <a:rPr lang="en-US" sz="2000" b="0" kern="1200" dirty="0">
                          <a:solidFill>
                            <a:schemeClr val="tx1"/>
                          </a:solidFill>
                          <a:effectLst/>
                          <a:latin typeface="+mn-lt"/>
                          <a:ea typeface="+mn-ea"/>
                          <a:cs typeface="+mn-cs"/>
                        </a:rPr>
                        <a:t>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78210">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t>
                      </a:r>
                      <a:r>
                        <a:rPr lang="en-US" sz="2000" b="0" kern="1200" dirty="0" err="1">
                          <a:solidFill>
                            <a:schemeClr val="tx1"/>
                          </a:solidFill>
                          <a:effectLst/>
                          <a:latin typeface="+mn-lt"/>
                          <a:ea typeface="+mn-ea"/>
                          <a:cs typeface="+mn-cs"/>
                        </a:rPr>
                        <a:t>ImmunoGen</a:t>
                      </a:r>
                      <a:r>
                        <a:rPr lang="en-US" sz="2000" b="0" kern="1200" dirty="0">
                          <a:solidFill>
                            <a:schemeClr val="tx1"/>
                          </a:solidFill>
                          <a:effectLst/>
                          <a:latin typeface="+mn-lt"/>
                          <a:ea typeface="+mn-ea"/>
                          <a:cs typeface="+mn-cs"/>
                        </a:rPr>
                        <a:t> Inc, Merck, Natera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884833"/>
                  </a:ext>
                </a:extLst>
              </a:tr>
              <a:tr h="939852">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MacroGenics</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6385540"/>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Tumor Microenvironment in Endometrial Cancer</a:t>
            </a:r>
          </a:p>
        </p:txBody>
      </p:sp>
      <p:sp>
        <p:nvSpPr>
          <p:cNvPr id="21" name="Text Placeholder 20">
            <a:extLst>
              <a:ext uri="{FF2B5EF4-FFF2-40B4-BE49-F238E27FC236}">
                <a16:creationId xmlns:a16="http://schemas.microsoft.com/office/drawing/2014/main" id="{11F8FF60-1AA9-A849-B2DF-AD612097EAD2}"/>
              </a:ext>
            </a:extLst>
          </p:cNvPr>
          <p:cNvSpPr>
            <a:spLocks noGrp="1"/>
          </p:cNvSpPr>
          <p:nvPr>
            <p:ph type="body" sz="quarter" idx="4294967295"/>
          </p:nvPr>
        </p:nvSpPr>
        <p:spPr>
          <a:xfrm>
            <a:off x="-96838" y="4195763"/>
            <a:ext cx="12288838" cy="358775"/>
          </a:xfrm>
        </p:spPr>
        <p:txBody>
          <a:bodyPr/>
          <a:lstStyle/>
          <a:p>
            <a:r>
              <a:rPr lang="en-US" sz="1400" dirty="0"/>
              <a:t>CD = cluster of differentiation; PD-1 = </a:t>
            </a:r>
            <a:r>
              <a:rPr lang="en-US" sz="1400" kern="1200" dirty="0"/>
              <a:t>programmed cell death protein 1; TILs = tumor-infiltrating lymphocytes; MSS = microsatellite stable.</a:t>
            </a:r>
            <a:endParaRPr lang="en-US" sz="1400" dirty="0"/>
          </a:p>
          <a:p>
            <a:r>
              <a:rPr lang="en-US" sz="1400" dirty="0"/>
              <a:t>Howitt et al, 2015.</a:t>
            </a:r>
          </a:p>
        </p:txBody>
      </p:sp>
      <p:pic>
        <p:nvPicPr>
          <p:cNvPr id="4" name="Content Placeholder 3" descr="Screen Clipping"/>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069"/>
          <a:stretch/>
        </p:blipFill>
        <p:spPr>
          <a:xfrm>
            <a:off x="0" y="1282700"/>
            <a:ext cx="6591300" cy="2825750"/>
          </a:xfrm>
        </p:spPr>
      </p:pic>
      <p:pic>
        <p:nvPicPr>
          <p:cNvPr id="5" name="Picture 4"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54118" y="1050338"/>
            <a:ext cx="4486553" cy="3173217"/>
          </a:xfrm>
          <a:prstGeom prst="rect">
            <a:avLst/>
          </a:prstGeom>
        </p:spPr>
      </p:pic>
      <p:sp>
        <p:nvSpPr>
          <p:cNvPr id="12" name="Content Placeholder 3">
            <a:extLst>
              <a:ext uri="{FF2B5EF4-FFF2-40B4-BE49-F238E27FC236}">
                <a16:creationId xmlns:a16="http://schemas.microsoft.com/office/drawing/2014/main" id="{D69D9518-A11E-A443-9791-2D7866D68C73}"/>
              </a:ext>
            </a:extLst>
          </p:cNvPr>
          <p:cNvSpPr txBox="1">
            <a:spLocks/>
          </p:cNvSpPr>
          <p:nvPr/>
        </p:nvSpPr>
        <p:spPr bwMode="auto">
          <a:xfrm>
            <a:off x="-57805" y="4843578"/>
            <a:ext cx="11598476" cy="149702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rtl="0" eaLnBrk="1" fontAlgn="base" hangingPunct="1">
              <a:spcBef>
                <a:spcPts val="0"/>
              </a:spcBef>
              <a:spcAft>
                <a:spcPct val="0"/>
              </a:spcAft>
              <a:buClrTx/>
              <a:buSzPct val="100000"/>
              <a:buFontTx/>
              <a:buBlip>
                <a:blip r:embed="rId7"/>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8"/>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9"/>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0"/>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1"/>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Both POLE and MSI are associated with significantly increased predicted </a:t>
            </a:r>
            <a:r>
              <a:rPr kumimoji="0" lang="en-US" sz="1800" b="0" i="0" u="none" strike="noStrike" kern="0" cap="none" spc="0" normalizeH="0" baseline="0" noProof="0" dirty="0" err="1">
                <a:ln>
                  <a:noFill/>
                </a:ln>
                <a:solidFill>
                  <a:srgbClr val="000000"/>
                </a:solidFill>
                <a:effectLst/>
                <a:uLnTx/>
                <a:uFillTx/>
                <a:latin typeface="Arial"/>
              </a:rPr>
              <a:t>neoepitopes</a:t>
            </a:r>
            <a:r>
              <a:rPr kumimoji="0" lang="en-US" sz="1800" b="0" i="0" u="none" strike="noStrike" kern="0" cap="none" spc="0" normalizeH="0" baseline="0" noProof="0" dirty="0">
                <a:ln>
                  <a:noFill/>
                </a:ln>
                <a:solidFill>
                  <a:srgbClr val="000000"/>
                </a:solidFill>
                <a:effectLst/>
                <a:uLnTx/>
                <a:uFillTx/>
                <a:latin typeface="Arial"/>
              </a:rPr>
              <a:t> and numbers of CD3-positive and CD8-positive TILs compared with MSS tumors </a:t>
            </a:r>
          </a:p>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In addition, </a:t>
            </a:r>
            <a:r>
              <a:rPr kumimoji="0" lang="en-US" sz="1800" b="0" i="0" u="none" strike="noStrike" kern="0" cap="none" spc="0" normalizeH="0" baseline="0" noProof="0" dirty="0" err="1">
                <a:ln>
                  <a:noFill/>
                </a:ln>
                <a:solidFill>
                  <a:srgbClr val="000000"/>
                </a:solidFill>
                <a:effectLst/>
                <a:uLnTx/>
                <a:uFillTx/>
                <a:latin typeface="Arial"/>
              </a:rPr>
              <a:t>hypermutated</a:t>
            </a:r>
            <a:r>
              <a:rPr kumimoji="0" lang="en-US" sz="1800" b="0" i="0" u="none" strike="noStrike" kern="0" cap="none" spc="0" normalizeH="0" baseline="0" noProof="0" dirty="0">
                <a:ln>
                  <a:noFill/>
                </a:ln>
                <a:solidFill>
                  <a:srgbClr val="000000"/>
                </a:solidFill>
                <a:effectLst/>
                <a:uLnTx/>
                <a:uFillTx/>
                <a:latin typeface="Arial"/>
              </a:rPr>
              <a:t> tumors harbor higher </a:t>
            </a:r>
            <a:r>
              <a:rPr kumimoji="0" lang="en-US" sz="1800" b="0" i="0" u="none" strike="noStrike" kern="0" cap="none" spc="0" normalizeH="0" baseline="0" noProof="0" dirty="0" err="1">
                <a:ln>
                  <a:noFill/>
                </a:ln>
                <a:solidFill>
                  <a:srgbClr val="000000"/>
                </a:solidFill>
                <a:effectLst/>
                <a:uLnTx/>
                <a:uFillTx/>
                <a:latin typeface="Arial"/>
              </a:rPr>
              <a:t>neoantigen</a:t>
            </a:r>
            <a:r>
              <a:rPr kumimoji="0" lang="en-US" sz="1800" b="0" i="0" u="none" strike="noStrike" kern="0" cap="none" spc="0" normalizeH="0" baseline="0" noProof="0" dirty="0">
                <a:ln>
                  <a:noFill/>
                </a:ln>
                <a:solidFill>
                  <a:srgbClr val="000000"/>
                </a:solidFill>
                <a:effectLst/>
                <a:uLnTx/>
                <a:uFillTx/>
                <a:latin typeface="Arial"/>
              </a:rPr>
              <a:t> loads and are associated with increased tumor infiltration by cytotoxic T lymphocytes</a:t>
            </a:r>
          </a:p>
          <a:p>
            <a:pPr marL="457200" marR="0" lvl="0" indent="-457200" algn="l" defTabSz="914400" rtl="0" eaLnBrk="1" fontAlgn="base" latinLnBrk="0" hangingPunct="1">
              <a:lnSpc>
                <a:spcPct val="100000"/>
              </a:lnSpc>
              <a:spcBef>
                <a:spcPts val="0"/>
              </a:spcBef>
              <a:spcAft>
                <a:spcPts val="100"/>
              </a:spcAft>
              <a:buClrTx/>
              <a:buSzPct val="100000"/>
              <a:buFontTx/>
              <a:buBlip>
                <a:blip r:embed="rId7"/>
              </a:buBlip>
              <a:tabLst/>
              <a:defRPr/>
            </a:pPr>
            <a:r>
              <a:rPr kumimoji="0" lang="en-US" sz="1800" b="0" i="0" u="none" strike="noStrike" kern="0" cap="none" spc="0" normalizeH="0" baseline="0" noProof="0" dirty="0">
                <a:ln>
                  <a:noFill/>
                </a:ln>
                <a:solidFill>
                  <a:srgbClr val="000000"/>
                </a:solidFill>
                <a:effectLst/>
                <a:uLnTx/>
                <a:uFillTx/>
                <a:latin typeface="Arial"/>
              </a:rPr>
              <a:t>POLE and MSI tumors are excellent candidates for immunotherapies targeting the PD-1 pathway</a:t>
            </a:r>
          </a:p>
        </p:txBody>
      </p:sp>
    </p:spTree>
    <p:extLst>
      <p:ext uri="{BB962C8B-B14F-4D97-AF65-F5344CB8AC3E}">
        <p14:creationId xmlns:p14="http://schemas.microsoft.com/office/powerpoint/2010/main" val="3292232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131F5-2F97-F8F3-CB59-A4878808EB4E}"/>
              </a:ext>
            </a:extLst>
          </p:cNvPr>
          <p:cNvSpPr>
            <a:spLocks noGrp="1"/>
          </p:cNvSpPr>
          <p:nvPr>
            <p:ph type="title"/>
          </p:nvPr>
        </p:nvSpPr>
        <p:spPr/>
        <p:txBody>
          <a:bodyPr/>
          <a:lstStyle/>
          <a:p>
            <a:r>
              <a:rPr lang="en-US" dirty="0"/>
              <a:t>Chemotherapy +/- IO: Benefit in PFS</a:t>
            </a:r>
          </a:p>
        </p:txBody>
      </p:sp>
      <p:graphicFrame>
        <p:nvGraphicFramePr>
          <p:cNvPr id="6" name="Content Placeholder 5">
            <a:extLst>
              <a:ext uri="{FF2B5EF4-FFF2-40B4-BE49-F238E27FC236}">
                <a16:creationId xmlns:a16="http://schemas.microsoft.com/office/drawing/2014/main" id="{BAE445D1-D8B2-B1DD-629D-46B6780EC98B}"/>
              </a:ext>
            </a:extLst>
          </p:cNvPr>
          <p:cNvGraphicFramePr>
            <a:graphicFrameLocks noGrp="1"/>
          </p:cNvGraphicFramePr>
          <p:nvPr>
            <p:ph sz="half" idx="4294967295"/>
          </p:nvPr>
        </p:nvGraphicFramePr>
        <p:xfrm>
          <a:off x="1056640" y="1228090"/>
          <a:ext cx="9690844" cy="4660216"/>
        </p:xfrm>
        <a:graphic>
          <a:graphicData uri="http://schemas.openxmlformats.org/drawingml/2006/table">
            <a:tbl>
              <a:tblPr firstRow="1" bandRow="1">
                <a:tableStyleId>{5C22544A-7EE6-4342-B048-85BDC9FD1C3A}</a:tableStyleId>
              </a:tblPr>
              <a:tblGrid>
                <a:gridCol w="2422711">
                  <a:extLst>
                    <a:ext uri="{9D8B030D-6E8A-4147-A177-3AD203B41FA5}">
                      <a16:colId xmlns:a16="http://schemas.microsoft.com/office/drawing/2014/main" val="608312740"/>
                    </a:ext>
                  </a:extLst>
                </a:gridCol>
                <a:gridCol w="2422711">
                  <a:extLst>
                    <a:ext uri="{9D8B030D-6E8A-4147-A177-3AD203B41FA5}">
                      <a16:colId xmlns:a16="http://schemas.microsoft.com/office/drawing/2014/main" val="3570697305"/>
                    </a:ext>
                  </a:extLst>
                </a:gridCol>
                <a:gridCol w="2422711">
                  <a:extLst>
                    <a:ext uri="{9D8B030D-6E8A-4147-A177-3AD203B41FA5}">
                      <a16:colId xmlns:a16="http://schemas.microsoft.com/office/drawing/2014/main" val="468086900"/>
                    </a:ext>
                  </a:extLst>
                </a:gridCol>
                <a:gridCol w="2422711">
                  <a:extLst>
                    <a:ext uri="{9D8B030D-6E8A-4147-A177-3AD203B41FA5}">
                      <a16:colId xmlns:a16="http://schemas.microsoft.com/office/drawing/2014/main" val="903587486"/>
                    </a:ext>
                  </a:extLst>
                </a:gridCol>
              </a:tblGrid>
              <a:tr h="978601">
                <a:tc>
                  <a:txBody>
                    <a:bodyPr/>
                    <a:lstStyle/>
                    <a:p>
                      <a:r>
                        <a:rPr lang="en-US" sz="1900" dirty="0">
                          <a:solidFill>
                            <a:schemeClr val="bg1"/>
                          </a:solidFill>
                        </a:rPr>
                        <a:t>Study</a:t>
                      </a:r>
                    </a:p>
                  </a:txBody>
                  <a:tcPr marL="121807" marR="121807" marT="60904" marB="60904">
                    <a:solidFill>
                      <a:srgbClr val="003767"/>
                    </a:solidFill>
                  </a:tcPr>
                </a:tc>
                <a:tc>
                  <a:txBody>
                    <a:bodyPr/>
                    <a:lstStyle/>
                    <a:p>
                      <a:r>
                        <a:rPr lang="en-US" sz="1900" dirty="0">
                          <a:solidFill>
                            <a:schemeClr val="bg1"/>
                          </a:solidFill>
                        </a:rPr>
                        <a:t>Chemotherapy + Drug</a:t>
                      </a:r>
                    </a:p>
                  </a:txBody>
                  <a:tcPr marL="121807" marR="121807" marT="60904" marB="60904">
                    <a:solidFill>
                      <a:srgbClr val="003767"/>
                    </a:solidFill>
                  </a:tcPr>
                </a:tc>
                <a:tc>
                  <a:txBody>
                    <a:bodyPr/>
                    <a:lstStyle/>
                    <a:p>
                      <a:r>
                        <a:rPr lang="en-US" sz="1900" dirty="0">
                          <a:solidFill>
                            <a:schemeClr val="bg1"/>
                          </a:solidFill>
                        </a:rPr>
                        <a:t>Hazard ratio </a:t>
                      </a:r>
                    </a:p>
                    <a:p>
                      <a:r>
                        <a:rPr lang="en-US" sz="1900" dirty="0" err="1">
                          <a:solidFill>
                            <a:schemeClr val="bg1"/>
                          </a:solidFill>
                        </a:rPr>
                        <a:t>dMMR</a:t>
                      </a:r>
                      <a:r>
                        <a:rPr lang="en-US" sz="1900" dirty="0">
                          <a:solidFill>
                            <a:schemeClr val="bg1"/>
                          </a:solidFill>
                        </a:rPr>
                        <a:t> (vs chemo alone)</a:t>
                      </a:r>
                    </a:p>
                  </a:txBody>
                  <a:tcPr marL="121807" marR="121807" marT="60904" marB="60904">
                    <a:solidFill>
                      <a:srgbClr val="003767"/>
                    </a:solidFill>
                  </a:tcPr>
                </a:tc>
                <a:tc>
                  <a:txBody>
                    <a:bodyPr/>
                    <a:lstStyle/>
                    <a:p>
                      <a:r>
                        <a:rPr lang="en-US" sz="1900" dirty="0">
                          <a:solidFill>
                            <a:schemeClr val="bg1"/>
                          </a:solidFill>
                        </a:rPr>
                        <a:t>Hazard ratio</a:t>
                      </a:r>
                    </a:p>
                    <a:p>
                      <a:r>
                        <a:rPr lang="en-US" sz="1900" dirty="0" err="1">
                          <a:solidFill>
                            <a:schemeClr val="bg1"/>
                          </a:solidFill>
                        </a:rPr>
                        <a:t>pMMR</a:t>
                      </a:r>
                      <a:r>
                        <a:rPr lang="en-US" sz="1900" dirty="0">
                          <a:solidFill>
                            <a:schemeClr val="bg1"/>
                          </a:solidFill>
                        </a:rPr>
                        <a:t> (vs chemo alone)</a:t>
                      </a:r>
                    </a:p>
                  </a:txBody>
                  <a:tcPr marL="121807" marR="121807" marT="60904" marB="60904">
                    <a:solidFill>
                      <a:srgbClr val="003767"/>
                    </a:solidFill>
                  </a:tcPr>
                </a:tc>
                <a:extLst>
                  <a:ext uri="{0D108BD9-81ED-4DB2-BD59-A6C34878D82A}">
                    <a16:rowId xmlns:a16="http://schemas.microsoft.com/office/drawing/2014/main" val="314675068"/>
                  </a:ext>
                </a:extLst>
              </a:tr>
              <a:tr h="566968">
                <a:tc>
                  <a:txBody>
                    <a:bodyPr/>
                    <a:lstStyle/>
                    <a:p>
                      <a:r>
                        <a:rPr lang="en-US" sz="1900" dirty="0">
                          <a:solidFill>
                            <a:schemeClr val="bg1"/>
                          </a:solidFill>
                        </a:rPr>
                        <a:t>GY018</a:t>
                      </a:r>
                    </a:p>
                  </a:txBody>
                  <a:tcPr marL="121807" marR="121807" marT="60904" marB="60904">
                    <a:solidFill>
                      <a:srgbClr val="003767"/>
                    </a:solidFill>
                  </a:tcPr>
                </a:tc>
                <a:tc>
                  <a:txBody>
                    <a:bodyPr/>
                    <a:lstStyle/>
                    <a:p>
                      <a:r>
                        <a:rPr lang="en-US" sz="1900" dirty="0">
                          <a:solidFill>
                            <a:schemeClr val="bg1"/>
                          </a:solidFill>
                        </a:rPr>
                        <a:t>Pembrolizumab</a:t>
                      </a:r>
                    </a:p>
                  </a:txBody>
                  <a:tcPr marL="121807" marR="121807" marT="60904" marB="60904">
                    <a:solidFill>
                      <a:srgbClr val="003767"/>
                    </a:solidFill>
                  </a:tcPr>
                </a:tc>
                <a:tc>
                  <a:txBody>
                    <a:bodyPr/>
                    <a:lstStyle/>
                    <a:p>
                      <a:r>
                        <a:rPr lang="en-US" sz="1900" dirty="0">
                          <a:solidFill>
                            <a:schemeClr val="bg1"/>
                          </a:solidFill>
                        </a:rPr>
                        <a:t>0.30</a:t>
                      </a:r>
                    </a:p>
                  </a:txBody>
                  <a:tcPr marL="121807" marR="121807" marT="60904" marB="60904">
                    <a:solidFill>
                      <a:srgbClr val="003767"/>
                    </a:solidFill>
                  </a:tcPr>
                </a:tc>
                <a:tc>
                  <a:txBody>
                    <a:bodyPr/>
                    <a:lstStyle/>
                    <a:p>
                      <a:r>
                        <a:rPr lang="en-US" sz="1900" dirty="0">
                          <a:solidFill>
                            <a:schemeClr val="bg1"/>
                          </a:solidFill>
                        </a:rPr>
                        <a:t>0.54</a:t>
                      </a:r>
                    </a:p>
                  </a:txBody>
                  <a:tcPr marL="121807" marR="121807" marT="60904" marB="60904">
                    <a:solidFill>
                      <a:srgbClr val="003767"/>
                    </a:solidFill>
                  </a:tcPr>
                </a:tc>
                <a:extLst>
                  <a:ext uri="{0D108BD9-81ED-4DB2-BD59-A6C34878D82A}">
                    <a16:rowId xmlns:a16="http://schemas.microsoft.com/office/drawing/2014/main" val="4183457573"/>
                  </a:ext>
                </a:extLst>
              </a:tr>
              <a:tr h="566968">
                <a:tc>
                  <a:txBody>
                    <a:bodyPr/>
                    <a:lstStyle/>
                    <a:p>
                      <a:r>
                        <a:rPr lang="en-US" sz="1900" dirty="0">
                          <a:solidFill>
                            <a:schemeClr val="bg1"/>
                          </a:solidFill>
                        </a:rPr>
                        <a:t>RUBY</a:t>
                      </a:r>
                    </a:p>
                  </a:txBody>
                  <a:tcPr marL="121807" marR="121807" marT="60904" marB="60904">
                    <a:solidFill>
                      <a:srgbClr val="003767"/>
                    </a:solidFill>
                  </a:tcPr>
                </a:tc>
                <a:tc>
                  <a:txBody>
                    <a:bodyPr/>
                    <a:lstStyle/>
                    <a:p>
                      <a:r>
                        <a:rPr lang="en-US" sz="1900" dirty="0" err="1">
                          <a:solidFill>
                            <a:schemeClr val="bg1"/>
                          </a:solidFill>
                        </a:rPr>
                        <a:t>Dostarlimab</a:t>
                      </a:r>
                      <a:endParaRPr lang="en-US" sz="1900" dirty="0">
                        <a:solidFill>
                          <a:schemeClr val="bg1"/>
                        </a:solidFill>
                      </a:endParaRPr>
                    </a:p>
                  </a:txBody>
                  <a:tcPr marL="121807" marR="121807" marT="60904" marB="60904">
                    <a:solidFill>
                      <a:srgbClr val="003767"/>
                    </a:solidFill>
                  </a:tcPr>
                </a:tc>
                <a:tc>
                  <a:txBody>
                    <a:bodyPr/>
                    <a:lstStyle/>
                    <a:p>
                      <a:r>
                        <a:rPr lang="en-US" sz="1900" dirty="0">
                          <a:solidFill>
                            <a:schemeClr val="bg1"/>
                          </a:solidFill>
                        </a:rPr>
                        <a:t>0.28</a:t>
                      </a:r>
                    </a:p>
                  </a:txBody>
                  <a:tcPr marL="121807" marR="121807" marT="60904" marB="60904">
                    <a:solidFill>
                      <a:srgbClr val="003767"/>
                    </a:solidFill>
                  </a:tcPr>
                </a:tc>
                <a:tc>
                  <a:txBody>
                    <a:bodyPr/>
                    <a:lstStyle/>
                    <a:p>
                      <a:r>
                        <a:rPr lang="en-US" sz="1900" dirty="0">
                          <a:solidFill>
                            <a:schemeClr val="bg1"/>
                          </a:solidFill>
                        </a:rPr>
                        <a:t>0.76 </a:t>
                      </a:r>
                    </a:p>
                  </a:txBody>
                  <a:tcPr marL="121807" marR="121807" marT="60904" marB="60904">
                    <a:solidFill>
                      <a:srgbClr val="003767"/>
                    </a:solidFill>
                  </a:tcPr>
                </a:tc>
                <a:extLst>
                  <a:ext uri="{0D108BD9-81ED-4DB2-BD59-A6C34878D82A}">
                    <a16:rowId xmlns:a16="http://schemas.microsoft.com/office/drawing/2014/main" val="225481680"/>
                  </a:ext>
                </a:extLst>
              </a:tr>
              <a:tr h="566968">
                <a:tc>
                  <a:txBody>
                    <a:bodyPr/>
                    <a:lstStyle/>
                    <a:p>
                      <a:r>
                        <a:rPr lang="en-US" sz="1900" dirty="0" err="1">
                          <a:solidFill>
                            <a:schemeClr val="bg1"/>
                          </a:solidFill>
                        </a:rPr>
                        <a:t>AtTEnd</a:t>
                      </a:r>
                      <a:endParaRPr lang="en-US" sz="1900" dirty="0">
                        <a:solidFill>
                          <a:schemeClr val="bg1"/>
                        </a:solidFill>
                      </a:endParaRPr>
                    </a:p>
                  </a:txBody>
                  <a:tcPr marL="121807" marR="121807" marT="60904" marB="60904">
                    <a:solidFill>
                      <a:srgbClr val="003767"/>
                    </a:solidFill>
                  </a:tcPr>
                </a:tc>
                <a:tc>
                  <a:txBody>
                    <a:bodyPr/>
                    <a:lstStyle/>
                    <a:p>
                      <a:r>
                        <a:rPr lang="en-US" sz="1900" dirty="0">
                          <a:solidFill>
                            <a:schemeClr val="bg1"/>
                          </a:solidFill>
                        </a:rPr>
                        <a:t>Atezolizumab</a:t>
                      </a:r>
                    </a:p>
                  </a:txBody>
                  <a:tcPr marL="121807" marR="121807" marT="60904" marB="60904">
                    <a:solidFill>
                      <a:srgbClr val="003767"/>
                    </a:solidFill>
                  </a:tcPr>
                </a:tc>
                <a:tc>
                  <a:txBody>
                    <a:bodyPr/>
                    <a:lstStyle/>
                    <a:p>
                      <a:r>
                        <a:rPr lang="en-US" sz="1900" dirty="0">
                          <a:solidFill>
                            <a:schemeClr val="bg1"/>
                          </a:solidFill>
                        </a:rPr>
                        <a:t>0.36</a:t>
                      </a:r>
                    </a:p>
                  </a:txBody>
                  <a:tcPr marL="121807" marR="121807" marT="60904" marB="60904">
                    <a:solidFill>
                      <a:srgbClr val="003767"/>
                    </a:solidFill>
                  </a:tcPr>
                </a:tc>
                <a:tc>
                  <a:txBody>
                    <a:bodyPr/>
                    <a:lstStyle/>
                    <a:p>
                      <a:r>
                        <a:rPr lang="en-US" sz="1900" dirty="0">
                          <a:solidFill>
                            <a:schemeClr val="bg1"/>
                          </a:solidFill>
                        </a:rPr>
                        <a:t>0.92</a:t>
                      </a:r>
                    </a:p>
                  </a:txBody>
                  <a:tcPr marL="121807" marR="121807" marT="60904" marB="60904">
                    <a:solidFill>
                      <a:srgbClr val="003767"/>
                    </a:solidFill>
                  </a:tcPr>
                </a:tc>
                <a:extLst>
                  <a:ext uri="{0D108BD9-81ED-4DB2-BD59-A6C34878D82A}">
                    <a16:rowId xmlns:a16="http://schemas.microsoft.com/office/drawing/2014/main" val="3861701189"/>
                  </a:ext>
                </a:extLst>
              </a:tr>
              <a:tr h="566968">
                <a:tc>
                  <a:txBody>
                    <a:bodyPr/>
                    <a:lstStyle/>
                    <a:p>
                      <a:r>
                        <a:rPr lang="en-US" sz="1900" dirty="0">
                          <a:solidFill>
                            <a:schemeClr val="bg1"/>
                          </a:solidFill>
                        </a:rPr>
                        <a:t>MITO END-3</a:t>
                      </a:r>
                    </a:p>
                  </a:txBody>
                  <a:tcPr marL="121807" marR="121807" marT="60904" marB="60904">
                    <a:solidFill>
                      <a:srgbClr val="003767"/>
                    </a:solidFill>
                  </a:tcPr>
                </a:tc>
                <a:tc>
                  <a:txBody>
                    <a:bodyPr/>
                    <a:lstStyle/>
                    <a:p>
                      <a:r>
                        <a:rPr lang="en-US" sz="1900" dirty="0">
                          <a:solidFill>
                            <a:schemeClr val="bg1"/>
                          </a:solidFill>
                        </a:rPr>
                        <a:t>Avelumab</a:t>
                      </a:r>
                    </a:p>
                  </a:txBody>
                  <a:tcPr marL="121807" marR="121807" marT="60904" marB="60904">
                    <a:solidFill>
                      <a:srgbClr val="003767"/>
                    </a:solidFill>
                  </a:tcPr>
                </a:tc>
                <a:tc>
                  <a:txBody>
                    <a:bodyPr/>
                    <a:lstStyle/>
                    <a:p>
                      <a:r>
                        <a:rPr lang="en-US" sz="1900" dirty="0">
                          <a:solidFill>
                            <a:schemeClr val="bg1"/>
                          </a:solidFill>
                        </a:rPr>
                        <a:t>0.46</a:t>
                      </a:r>
                    </a:p>
                  </a:txBody>
                  <a:tcPr marL="121807" marR="121807" marT="60904" marB="60904">
                    <a:solidFill>
                      <a:srgbClr val="003767"/>
                    </a:solidFill>
                  </a:tcPr>
                </a:tc>
                <a:tc>
                  <a:txBody>
                    <a:bodyPr/>
                    <a:lstStyle/>
                    <a:p>
                      <a:r>
                        <a:rPr lang="en-US" sz="1900" dirty="0">
                          <a:solidFill>
                            <a:schemeClr val="bg1"/>
                          </a:solidFill>
                        </a:rPr>
                        <a:t>1.17</a:t>
                      </a:r>
                    </a:p>
                  </a:txBody>
                  <a:tcPr marL="121807" marR="121807" marT="60904" marB="60904">
                    <a:solidFill>
                      <a:srgbClr val="003767"/>
                    </a:solidFill>
                  </a:tcPr>
                </a:tc>
                <a:extLst>
                  <a:ext uri="{0D108BD9-81ED-4DB2-BD59-A6C34878D82A}">
                    <a16:rowId xmlns:a16="http://schemas.microsoft.com/office/drawing/2014/main" val="3794512640"/>
                  </a:ext>
                </a:extLst>
              </a:tr>
              <a:tr h="690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bg1"/>
                          </a:solidFill>
                        </a:rPr>
                        <a:t>DUO-E</a:t>
                      </a:r>
                    </a:p>
                  </a:txBody>
                  <a:tcPr marL="121807" marR="121807" marT="60904" marB="60904">
                    <a:solidFill>
                      <a:srgbClr val="003767"/>
                    </a:solidFill>
                  </a:tcPr>
                </a:tc>
                <a:tc>
                  <a:txBody>
                    <a:bodyPr/>
                    <a:lstStyle/>
                    <a:p>
                      <a:r>
                        <a:rPr lang="en-US" sz="1900" dirty="0">
                          <a:solidFill>
                            <a:schemeClr val="bg1"/>
                          </a:solidFill>
                        </a:rPr>
                        <a:t>Durvalumab</a:t>
                      </a:r>
                    </a:p>
                    <a:p>
                      <a:r>
                        <a:rPr lang="en-US" sz="1900" dirty="0">
                          <a:solidFill>
                            <a:schemeClr val="bg1"/>
                          </a:solidFill>
                        </a:rPr>
                        <a:t>+</a:t>
                      </a:r>
                      <a:r>
                        <a:rPr lang="en-US" sz="1900" dirty="0" err="1">
                          <a:solidFill>
                            <a:schemeClr val="bg1"/>
                          </a:solidFill>
                        </a:rPr>
                        <a:t>olaparib</a:t>
                      </a:r>
                      <a:endParaRPr lang="en-US" sz="1900" dirty="0">
                        <a:solidFill>
                          <a:schemeClr val="bg1"/>
                        </a:solidFill>
                      </a:endParaRPr>
                    </a:p>
                  </a:txBody>
                  <a:tcPr marL="121807" marR="121807" marT="60904" marB="60904">
                    <a:solidFill>
                      <a:srgbClr val="003767"/>
                    </a:solidFill>
                  </a:tcPr>
                </a:tc>
                <a:tc>
                  <a:txBody>
                    <a:bodyPr/>
                    <a:lstStyle/>
                    <a:p>
                      <a:r>
                        <a:rPr lang="en-US" sz="1900" dirty="0">
                          <a:solidFill>
                            <a:schemeClr val="bg1"/>
                          </a:solidFill>
                        </a:rPr>
                        <a:t>0.42</a:t>
                      </a:r>
                    </a:p>
                    <a:p>
                      <a:r>
                        <a:rPr lang="en-US" sz="1900" dirty="0">
                          <a:solidFill>
                            <a:schemeClr val="bg1"/>
                          </a:solidFill>
                        </a:rPr>
                        <a:t>0.41</a:t>
                      </a:r>
                    </a:p>
                  </a:txBody>
                  <a:tcPr marL="121807" marR="121807" marT="60904" marB="60904">
                    <a:solidFill>
                      <a:srgbClr val="003767"/>
                    </a:solidFill>
                  </a:tcPr>
                </a:tc>
                <a:tc>
                  <a:txBody>
                    <a:bodyPr/>
                    <a:lstStyle/>
                    <a:p>
                      <a:r>
                        <a:rPr lang="en-US" sz="1900" dirty="0">
                          <a:solidFill>
                            <a:schemeClr val="bg1"/>
                          </a:solidFill>
                        </a:rPr>
                        <a:t>0.77</a:t>
                      </a:r>
                    </a:p>
                    <a:p>
                      <a:r>
                        <a:rPr lang="en-US" sz="1900" dirty="0">
                          <a:solidFill>
                            <a:schemeClr val="bg1"/>
                          </a:solidFill>
                        </a:rPr>
                        <a:t>0.57</a:t>
                      </a:r>
                    </a:p>
                  </a:txBody>
                  <a:tcPr marL="121807" marR="121807" marT="60904" marB="60904">
                    <a:solidFill>
                      <a:srgbClr val="003767"/>
                    </a:solidFill>
                  </a:tcPr>
                </a:tc>
                <a:extLst>
                  <a:ext uri="{0D108BD9-81ED-4DB2-BD59-A6C34878D82A}">
                    <a16:rowId xmlns:a16="http://schemas.microsoft.com/office/drawing/2014/main" val="3514282097"/>
                  </a:ext>
                </a:extLst>
              </a:tr>
              <a:tr h="690768">
                <a:tc>
                  <a:txBody>
                    <a:bodyPr/>
                    <a:lstStyle/>
                    <a:p>
                      <a:r>
                        <a:rPr lang="en-US" sz="1900" dirty="0">
                          <a:solidFill>
                            <a:schemeClr val="bg1"/>
                          </a:solidFill>
                        </a:rPr>
                        <a:t>RUBY Part 2</a:t>
                      </a:r>
                    </a:p>
                  </a:txBody>
                  <a:tcPr marL="121807" marR="121807" marT="60904" marB="60904">
                    <a:solidFill>
                      <a:srgbClr val="003767"/>
                    </a:solidFill>
                  </a:tcPr>
                </a:tc>
                <a:tc>
                  <a:txBody>
                    <a:bodyPr/>
                    <a:lstStyle/>
                    <a:p>
                      <a:r>
                        <a:rPr lang="en-US" sz="1900" dirty="0" err="1">
                          <a:solidFill>
                            <a:schemeClr val="bg1"/>
                          </a:solidFill>
                        </a:rPr>
                        <a:t>Dostarlimab</a:t>
                      </a:r>
                      <a:endParaRPr lang="en-US" sz="1900" dirty="0">
                        <a:solidFill>
                          <a:schemeClr val="bg1"/>
                        </a:solidFill>
                      </a:endParaRPr>
                    </a:p>
                    <a:p>
                      <a:r>
                        <a:rPr lang="en-US" sz="1900" dirty="0">
                          <a:solidFill>
                            <a:schemeClr val="bg1"/>
                          </a:solidFill>
                        </a:rPr>
                        <a:t>+Niraparib</a:t>
                      </a:r>
                    </a:p>
                  </a:txBody>
                  <a:tcPr marL="121807" marR="121807" marT="60904" marB="60904">
                    <a:solidFill>
                      <a:srgbClr val="003767"/>
                    </a:solidFill>
                  </a:tcPr>
                </a:tc>
                <a:tc>
                  <a:txBody>
                    <a:bodyPr/>
                    <a:lstStyle/>
                    <a:p>
                      <a:r>
                        <a:rPr lang="en-US" sz="1900" dirty="0">
                          <a:solidFill>
                            <a:schemeClr val="bg1"/>
                          </a:solidFill>
                        </a:rPr>
                        <a:t>0.48</a:t>
                      </a:r>
                    </a:p>
                  </a:txBody>
                  <a:tcPr marL="121807" marR="121807" marT="60904" marB="60904">
                    <a:solidFill>
                      <a:srgbClr val="003767"/>
                    </a:solidFill>
                  </a:tcPr>
                </a:tc>
                <a:tc>
                  <a:txBody>
                    <a:bodyPr/>
                    <a:lstStyle/>
                    <a:p>
                      <a:r>
                        <a:rPr lang="en-US" sz="1900" dirty="0">
                          <a:solidFill>
                            <a:schemeClr val="bg1"/>
                          </a:solidFill>
                        </a:rPr>
                        <a:t>0.63</a:t>
                      </a:r>
                    </a:p>
                  </a:txBody>
                  <a:tcPr marL="121807" marR="121807" marT="60904" marB="60904">
                    <a:solidFill>
                      <a:srgbClr val="003767"/>
                    </a:solidFill>
                  </a:tcPr>
                </a:tc>
                <a:extLst>
                  <a:ext uri="{0D108BD9-81ED-4DB2-BD59-A6C34878D82A}">
                    <a16:rowId xmlns:a16="http://schemas.microsoft.com/office/drawing/2014/main" val="457926479"/>
                  </a:ext>
                </a:extLst>
              </a:tr>
            </a:tbl>
          </a:graphicData>
        </a:graphic>
      </p:graphicFrame>
      <p:sp>
        <p:nvSpPr>
          <p:cNvPr id="2" name="TextBox 1">
            <a:extLst>
              <a:ext uri="{FF2B5EF4-FFF2-40B4-BE49-F238E27FC236}">
                <a16:creationId xmlns:a16="http://schemas.microsoft.com/office/drawing/2014/main" id="{F20A339D-55AC-CA2F-0576-BCC4B86B374C}"/>
              </a:ext>
            </a:extLst>
          </p:cNvPr>
          <p:cNvSpPr txBox="1"/>
          <p:nvPr/>
        </p:nvSpPr>
        <p:spPr>
          <a:xfrm rot="20966128">
            <a:off x="1981201" y="3474720"/>
            <a:ext cx="856488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Chemotherapy and Immunotherapy for all??? </a:t>
            </a:r>
          </a:p>
        </p:txBody>
      </p:sp>
    </p:spTree>
    <p:extLst>
      <p:ext uri="{BB962C8B-B14F-4D97-AF65-F5344CB8AC3E}">
        <p14:creationId xmlns:p14="http://schemas.microsoft.com/office/powerpoint/2010/main" val="1463171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CE6D05C-65AE-BA73-1BC1-98154E8E8F9B}"/>
              </a:ext>
            </a:extLst>
          </p:cNvPr>
          <p:cNvGraphicFramePr>
            <a:graphicFrameLocks noGrp="1"/>
          </p:cNvGraphicFramePr>
          <p:nvPr/>
        </p:nvGraphicFramePr>
        <p:xfrm>
          <a:off x="1508531" y="1786327"/>
          <a:ext cx="4092812" cy="888514"/>
        </p:xfrm>
        <a:graphic>
          <a:graphicData uri="http://schemas.openxmlformats.org/drawingml/2006/table">
            <a:tbl>
              <a:tblPr firstRow="1" bandRow="1"/>
              <a:tblGrid>
                <a:gridCol w="1214187">
                  <a:extLst>
                    <a:ext uri="{9D8B030D-6E8A-4147-A177-3AD203B41FA5}">
                      <a16:colId xmlns:a16="http://schemas.microsoft.com/office/drawing/2014/main" val="20000"/>
                    </a:ext>
                  </a:extLst>
                </a:gridCol>
                <a:gridCol w="756355">
                  <a:extLst>
                    <a:ext uri="{9D8B030D-6E8A-4147-A177-3AD203B41FA5}">
                      <a16:colId xmlns:a16="http://schemas.microsoft.com/office/drawing/2014/main" val="20001"/>
                    </a:ext>
                  </a:extLst>
                </a:gridCol>
                <a:gridCol w="1140179">
                  <a:extLst>
                    <a:ext uri="{9D8B030D-6E8A-4147-A177-3AD203B41FA5}">
                      <a16:colId xmlns:a16="http://schemas.microsoft.com/office/drawing/2014/main" val="2263025175"/>
                    </a:ext>
                  </a:extLst>
                </a:gridCol>
                <a:gridCol w="982091">
                  <a:extLst>
                    <a:ext uri="{9D8B030D-6E8A-4147-A177-3AD203B41FA5}">
                      <a16:colId xmlns:a16="http://schemas.microsoft.com/office/drawing/2014/main" val="1038290384"/>
                    </a:ext>
                  </a:extLst>
                </a:gridCol>
              </a:tblGrid>
              <a:tr h="384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Events,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n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Median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 mo</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HR</a:t>
                      </a:r>
                    </a:p>
                    <a:p>
                      <a:pPr algn="ctr">
                        <a:lnSpc>
                          <a:spcPct val="80000"/>
                        </a:lnSpc>
                      </a:pPr>
                      <a:r>
                        <a:rPr lang="en-US" sz="1200" b="1" i="0" dirty="0">
                          <a:solidFill>
                            <a:schemeClr val="tx1"/>
                          </a:solidFill>
                          <a:latin typeface="Arial" panose="020B0604020202020204" pitchFamily="34" charset="0"/>
                          <a:cs typeface="Arial" panose="020B0604020202020204" pitchFamily="34" charset="0"/>
                        </a:rPr>
                        <a:t>(95% CI)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2522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1" dirty="0">
                          <a:solidFill>
                            <a:schemeClr val="tx1"/>
                          </a:solidFill>
                          <a:latin typeface="+mn-lt"/>
                          <a:cs typeface="Arial" panose="020B0604020202020204" pitchFamily="34" charset="0"/>
                        </a:rPr>
                        <a:t>Pembro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1" dirty="0">
                          <a:solidFill>
                            <a:schemeClr val="tx1"/>
                          </a:solidFill>
                          <a:latin typeface="+mn-lt"/>
                          <a:cs typeface="Arial" panose="020B0604020202020204" pitchFamily="34" charset="0"/>
                        </a:rPr>
                        <a:t>111 (27)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NR (NR-NR)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rowSpan="2">
                  <a:txBody>
                    <a:bodyPr/>
                    <a:lstStyle/>
                    <a:p>
                      <a:pPr algn="ctr">
                        <a:lnSpc>
                          <a:spcPct val="80000"/>
                        </a:lnSpc>
                      </a:pPr>
                      <a:r>
                        <a:rPr lang="en-US" sz="1200" b="1" dirty="0">
                          <a:solidFill>
                            <a:schemeClr val="tx1"/>
                          </a:solidFill>
                          <a:latin typeface="+mn-lt"/>
                          <a:cs typeface="Arial" panose="020B0604020202020204" pitchFamily="34" charset="0"/>
                        </a:rPr>
                        <a:t>1.20</a:t>
                      </a:r>
                    </a:p>
                    <a:p>
                      <a:pPr algn="ctr">
                        <a:lnSpc>
                          <a:spcPct val="80000"/>
                        </a:lnSpc>
                      </a:pPr>
                      <a:r>
                        <a:rPr lang="en-US" sz="1200" b="1" dirty="0">
                          <a:solidFill>
                            <a:schemeClr val="tx1"/>
                          </a:solidFill>
                          <a:latin typeface="+mn-lt"/>
                          <a:cs typeface="Arial" panose="020B0604020202020204" pitchFamily="34" charset="0"/>
                        </a:rPr>
                        <a:t>(0.91–1.57)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1"/>
                  </a:ext>
                </a:extLst>
              </a:tr>
              <a:tr h="252233">
                <a:tc>
                  <a:txBody>
                    <a:bodyPr/>
                    <a:lstStyle/>
                    <a:p>
                      <a:pPr algn="l">
                        <a:lnSpc>
                          <a:spcPct val="80000"/>
                        </a:lnSpc>
                      </a:pPr>
                      <a:r>
                        <a:rPr lang="en-US" sz="1200" b="1" dirty="0">
                          <a:solidFill>
                            <a:schemeClr val="tx1"/>
                          </a:solidFill>
                          <a:latin typeface="+mn-lt"/>
                          <a:cs typeface="Arial" panose="020B0604020202020204" pitchFamily="34" charset="0"/>
                        </a:rPr>
                        <a:t>Placebo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96 (23)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NR (NR-NR)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vMerge="1">
                  <a:txBody>
                    <a:bodyPr/>
                    <a:lstStyle/>
                    <a:p>
                      <a:pPr algn="ctr">
                        <a:lnSpc>
                          <a:spcPct val="80000"/>
                        </a:lnSpc>
                      </a:pPr>
                      <a:endParaRPr lang="en-US" sz="1200" b="1" dirty="0">
                        <a:solidFill>
                          <a:schemeClr val="accent5"/>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E56FD3EF-DCDE-0FC4-4B01-4C057E57FC8D}"/>
              </a:ext>
            </a:extLst>
          </p:cNvPr>
          <p:cNvSpPr txBox="1"/>
          <p:nvPr/>
        </p:nvSpPr>
        <p:spPr>
          <a:xfrm>
            <a:off x="2754876" y="1421780"/>
            <a:ext cx="1691552" cy="323678"/>
          </a:xfrm>
          <a:prstGeom prst="rect">
            <a:avLst/>
          </a:prstGeom>
          <a:noFill/>
        </p:spPr>
        <p:txBody>
          <a:bodyPr wrap="none" lIns="0" tIns="0" rIns="0" bIns="0" rtlCol="0" anchor="t" anchorCtr="0">
            <a:spAutoFit/>
          </a:bodyPr>
          <a:lstStyle/>
          <a:p>
            <a:pPr marL="0" marR="0" lvl="0" indent="0" algn="ctr" defTabSz="457239" rtl="0" eaLnBrk="1" fontAlgn="auto" latinLnBrk="0" hangingPunct="1">
              <a:lnSpc>
                <a:spcPct val="150000"/>
              </a:lnSpc>
              <a:spcBef>
                <a:spcPts val="0"/>
              </a:spcBef>
              <a:spcAft>
                <a:spcPts val="0"/>
              </a:spcAft>
              <a:buClrTx/>
              <a:buSzTx/>
              <a:buFontTx/>
              <a:buNone/>
              <a:tabLst/>
              <a:defRPr/>
            </a:pPr>
            <a:r>
              <a:rPr kumimoji="0" lang="en-US" sz="1600" b="1" i="0" u="none" strike="noStrike" kern="600" cap="none" spc="31" normalizeH="0" baseline="0" noProof="0" dirty="0">
                <a:ln>
                  <a:noFill/>
                </a:ln>
                <a:solidFill>
                  <a:srgbClr val="000000"/>
                </a:solidFill>
                <a:effectLst/>
                <a:uLnTx/>
                <a:uFillTx/>
                <a:latin typeface="Arial"/>
                <a:ea typeface="+mn-ea"/>
                <a:cs typeface="+mn-cs"/>
              </a:rPr>
              <a:t>pMMR Subgroup</a:t>
            </a:r>
            <a:endParaRPr kumimoji="0" lang="en-US" sz="1600" b="1" i="0" u="none" strike="noStrike" kern="600" cap="none" spc="31" normalizeH="0" baseline="0" noProof="0" dirty="0">
              <a:ln>
                <a:noFill/>
              </a:ln>
              <a:solidFill>
                <a:srgbClr val="FF0000"/>
              </a:solidFill>
              <a:effectLst/>
              <a:uLnTx/>
              <a:uFillTx/>
              <a:latin typeface="Arial"/>
              <a:ea typeface="+mn-ea"/>
              <a:cs typeface="+mn-cs"/>
            </a:endParaRPr>
          </a:p>
        </p:txBody>
      </p:sp>
      <p:graphicFrame>
        <p:nvGraphicFramePr>
          <p:cNvPr id="5" name="Object 4">
            <a:extLst>
              <a:ext uri="{FF2B5EF4-FFF2-40B4-BE49-F238E27FC236}">
                <a16:creationId xmlns:a16="http://schemas.microsoft.com/office/drawing/2014/main" id="{55F16BE2-BEB0-5E0F-70A1-9AB6270B8855}"/>
              </a:ext>
            </a:extLst>
          </p:cNvPr>
          <p:cNvGraphicFramePr>
            <a:graphicFrameLocks noChangeAspect="1"/>
          </p:cNvGraphicFramePr>
          <p:nvPr/>
        </p:nvGraphicFramePr>
        <p:xfrm>
          <a:off x="5897175" y="2554395"/>
          <a:ext cx="5558589" cy="3650144"/>
        </p:xfrm>
        <a:graphic>
          <a:graphicData uri="http://schemas.openxmlformats.org/presentationml/2006/ole">
            <mc:AlternateContent xmlns:mc="http://schemas.openxmlformats.org/markup-compatibility/2006">
              <mc:Choice xmlns:v="urn:schemas-microsoft-com:vml" Requires="v">
                <p:oleObj name="Prism 10" r:id="rId3" imgW="7249532" imgH="4761597" progId="Prism10.Document">
                  <p:embed/>
                </p:oleObj>
              </mc:Choice>
              <mc:Fallback>
                <p:oleObj name="Prism 10" r:id="rId3" imgW="7249532" imgH="4761597" progId="Prism10.Document">
                  <p:embed/>
                  <p:pic>
                    <p:nvPicPr>
                      <p:cNvPr id="5" name="Object 4">
                        <a:extLst>
                          <a:ext uri="{FF2B5EF4-FFF2-40B4-BE49-F238E27FC236}">
                            <a16:creationId xmlns:a16="http://schemas.microsoft.com/office/drawing/2014/main" id="{55F16BE2-BEB0-5E0F-70A1-9AB6270B8855}"/>
                          </a:ext>
                        </a:extLst>
                      </p:cNvPr>
                      <p:cNvPicPr/>
                      <p:nvPr/>
                    </p:nvPicPr>
                    <p:blipFill>
                      <a:blip r:embed="rId4"/>
                      <a:stretch>
                        <a:fillRect/>
                      </a:stretch>
                    </p:blipFill>
                    <p:spPr>
                      <a:xfrm>
                        <a:off x="5897175" y="2554395"/>
                        <a:ext cx="5558589" cy="3650144"/>
                      </a:xfrm>
                      <a:prstGeom prst="rect">
                        <a:avLst/>
                      </a:prstGeom>
                    </p:spPr>
                  </p:pic>
                </p:oleObj>
              </mc:Fallback>
            </mc:AlternateContent>
          </a:graphicData>
        </a:graphic>
      </p:graphicFrame>
      <p:graphicFrame>
        <p:nvGraphicFramePr>
          <p:cNvPr id="6" name="Table 5">
            <a:extLst>
              <a:ext uri="{FF2B5EF4-FFF2-40B4-BE49-F238E27FC236}">
                <a16:creationId xmlns:a16="http://schemas.microsoft.com/office/drawing/2014/main" id="{AF888D7C-93A6-ED00-4667-84FAD7E48CE4}"/>
              </a:ext>
            </a:extLst>
          </p:cNvPr>
          <p:cNvGraphicFramePr>
            <a:graphicFrameLocks noGrp="1"/>
          </p:cNvGraphicFramePr>
          <p:nvPr/>
        </p:nvGraphicFramePr>
        <p:xfrm>
          <a:off x="7335381" y="1745458"/>
          <a:ext cx="4120383" cy="888514"/>
        </p:xfrm>
        <a:graphic>
          <a:graphicData uri="http://schemas.openxmlformats.org/drawingml/2006/table">
            <a:tbl>
              <a:tblPr firstRow="1" bandRow="1"/>
              <a:tblGrid>
                <a:gridCol w="1196561">
                  <a:extLst>
                    <a:ext uri="{9D8B030D-6E8A-4147-A177-3AD203B41FA5}">
                      <a16:colId xmlns:a16="http://schemas.microsoft.com/office/drawing/2014/main" val="20000"/>
                    </a:ext>
                  </a:extLst>
                </a:gridCol>
                <a:gridCol w="745067">
                  <a:extLst>
                    <a:ext uri="{9D8B030D-6E8A-4147-A177-3AD203B41FA5}">
                      <a16:colId xmlns:a16="http://schemas.microsoft.com/office/drawing/2014/main" val="20001"/>
                    </a:ext>
                  </a:extLst>
                </a:gridCol>
                <a:gridCol w="1207911">
                  <a:extLst>
                    <a:ext uri="{9D8B030D-6E8A-4147-A177-3AD203B41FA5}">
                      <a16:colId xmlns:a16="http://schemas.microsoft.com/office/drawing/2014/main" val="2263025175"/>
                    </a:ext>
                  </a:extLst>
                </a:gridCol>
                <a:gridCol w="970844">
                  <a:extLst>
                    <a:ext uri="{9D8B030D-6E8A-4147-A177-3AD203B41FA5}">
                      <a16:colId xmlns:a16="http://schemas.microsoft.com/office/drawing/2014/main" val="2193766868"/>
                    </a:ext>
                  </a:extLst>
                </a:gridCol>
              </a:tblGrid>
              <a:tr h="384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Events,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n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Median </a:t>
                      </a:r>
                      <a:br>
                        <a:rPr lang="en-US" sz="1200" b="1" i="0" dirty="0">
                          <a:solidFill>
                            <a:schemeClr val="tx1"/>
                          </a:solidFill>
                          <a:latin typeface="Arial" panose="020B0604020202020204" pitchFamily="34" charset="0"/>
                          <a:cs typeface="Arial" panose="020B0604020202020204" pitchFamily="34" charset="0"/>
                        </a:rPr>
                      </a:br>
                      <a:r>
                        <a:rPr lang="en-US" sz="1200" b="1" i="0" dirty="0">
                          <a:solidFill>
                            <a:schemeClr val="tx1"/>
                          </a:solidFill>
                          <a:latin typeface="Arial" panose="020B0604020202020204" pitchFamily="34" charset="0"/>
                          <a:cs typeface="Arial" panose="020B0604020202020204" pitchFamily="34" charset="0"/>
                        </a:rPr>
                        <a:t>(95% CI), mo</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HR</a:t>
                      </a:r>
                    </a:p>
                    <a:p>
                      <a:pPr algn="ctr">
                        <a:lnSpc>
                          <a:spcPct val="80000"/>
                        </a:lnSpc>
                      </a:pPr>
                      <a:r>
                        <a:rPr lang="en-US" sz="1200" b="1" i="0" dirty="0">
                          <a:solidFill>
                            <a:schemeClr val="tx1"/>
                          </a:solidFill>
                          <a:latin typeface="Arial" panose="020B0604020202020204" pitchFamily="34" charset="0"/>
                          <a:cs typeface="Arial" panose="020B0604020202020204" pitchFamily="34" charset="0"/>
                        </a:rPr>
                        <a:t>(95% CI)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2522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1" dirty="0">
                          <a:solidFill>
                            <a:schemeClr val="tx1"/>
                          </a:solidFill>
                          <a:latin typeface="+mn-lt"/>
                          <a:cs typeface="Arial" panose="020B0604020202020204" pitchFamily="34" charset="0"/>
                        </a:rPr>
                        <a:t>Pembro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1" dirty="0">
                          <a:solidFill>
                            <a:schemeClr val="tx1"/>
                          </a:solidFill>
                          <a:latin typeface="+mn-lt"/>
                          <a:cs typeface="Arial" panose="020B0604020202020204" pitchFamily="34" charset="0"/>
                        </a:rPr>
                        <a:t>8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NR (NR-NR)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rowSpan="2">
                  <a:txBody>
                    <a:bodyPr/>
                    <a:lstStyle/>
                    <a:p>
                      <a:pPr algn="ctr">
                        <a:lnSpc>
                          <a:spcPct val="80000"/>
                        </a:lnSpc>
                      </a:pPr>
                      <a:r>
                        <a:rPr lang="en-US" sz="1200" b="1" dirty="0">
                          <a:solidFill>
                            <a:schemeClr val="tx1"/>
                          </a:solidFill>
                          <a:latin typeface="+mn-lt"/>
                          <a:cs typeface="Arial" panose="020B0604020202020204" pitchFamily="34" charset="0"/>
                        </a:rPr>
                        <a:t>0.31</a:t>
                      </a:r>
                    </a:p>
                    <a:p>
                      <a:pPr algn="ctr">
                        <a:lnSpc>
                          <a:spcPct val="80000"/>
                        </a:lnSpc>
                      </a:pPr>
                      <a:r>
                        <a:rPr lang="en-US" sz="1200" b="1" dirty="0">
                          <a:solidFill>
                            <a:schemeClr val="tx1"/>
                          </a:solidFill>
                          <a:latin typeface="+mn-lt"/>
                          <a:cs typeface="Arial" panose="020B0604020202020204" pitchFamily="34" charset="0"/>
                        </a:rPr>
                        <a:t>(0.14-</a:t>
                      </a:r>
                      <a:r>
                        <a:rPr kumimoji="0" lang="en-US" sz="12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0.69)</a:t>
                      </a:r>
                      <a:endParaRPr lang="en-US" sz="1200" b="1" dirty="0">
                        <a:solidFill>
                          <a:schemeClr val="tx1"/>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1"/>
                  </a:ext>
                </a:extLst>
              </a:tr>
              <a:tr h="252233">
                <a:tc>
                  <a:txBody>
                    <a:bodyPr/>
                    <a:lstStyle/>
                    <a:p>
                      <a:pPr algn="l">
                        <a:lnSpc>
                          <a:spcPct val="80000"/>
                        </a:lnSpc>
                      </a:pPr>
                      <a:r>
                        <a:rPr lang="en-US" sz="1200" b="1" dirty="0">
                          <a:solidFill>
                            <a:schemeClr val="tx1"/>
                          </a:solidFill>
                          <a:latin typeface="+mn-lt"/>
                          <a:cs typeface="Arial" panose="020B0604020202020204" pitchFamily="34" charset="0"/>
                        </a:rPr>
                        <a:t>Placebo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25 (18)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200" b="1" dirty="0">
                          <a:solidFill>
                            <a:schemeClr val="tx1"/>
                          </a:solidFill>
                          <a:latin typeface="+mn-lt"/>
                          <a:cs typeface="Arial" panose="020B0604020202020204" pitchFamily="34" charset="0"/>
                        </a:rPr>
                        <a:t>NR (29.5-NR)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vMerge="1">
                  <a:txBody>
                    <a:bodyPr/>
                    <a:lstStyle/>
                    <a:p>
                      <a:pPr algn="ctr">
                        <a:lnSpc>
                          <a:spcPct val="80000"/>
                        </a:lnSpc>
                      </a:pPr>
                      <a:endParaRPr lang="en-US" sz="1200" b="1" dirty="0">
                        <a:solidFill>
                          <a:schemeClr val="accent5"/>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540AC84E-BFA9-F07F-F533-880FDD2B310F}"/>
              </a:ext>
            </a:extLst>
          </p:cNvPr>
          <p:cNvSpPr txBox="1"/>
          <p:nvPr/>
        </p:nvSpPr>
        <p:spPr>
          <a:xfrm>
            <a:off x="8337654" y="1409802"/>
            <a:ext cx="1820892" cy="323678"/>
          </a:xfrm>
          <a:prstGeom prst="rect">
            <a:avLst/>
          </a:prstGeom>
          <a:noFill/>
        </p:spPr>
        <p:txBody>
          <a:bodyPr wrap="square" lIns="0" tIns="0" rIns="0" bIns="0" rtlCol="0" anchor="t" anchorCtr="0">
            <a:spAutoFit/>
          </a:bodyPr>
          <a:lstStyle/>
          <a:p>
            <a:pPr marL="0" marR="0" lvl="0" indent="0" algn="ctr" defTabSz="457239" rtl="0" eaLnBrk="1" fontAlgn="auto" latinLnBrk="0" hangingPunct="1">
              <a:lnSpc>
                <a:spcPct val="150000"/>
              </a:lnSpc>
              <a:spcBef>
                <a:spcPts val="0"/>
              </a:spcBef>
              <a:spcAft>
                <a:spcPts val="0"/>
              </a:spcAft>
              <a:buClrTx/>
              <a:buSzTx/>
              <a:buFontTx/>
              <a:buNone/>
              <a:tabLst/>
              <a:defRPr/>
            </a:pPr>
            <a:r>
              <a:rPr kumimoji="0" lang="en-US" sz="1600" b="1" i="0" u="none" strike="noStrike" kern="600" cap="none" spc="31" normalizeH="0" baseline="0" noProof="0" dirty="0">
                <a:ln>
                  <a:noFill/>
                </a:ln>
                <a:solidFill>
                  <a:srgbClr val="000000"/>
                </a:solidFill>
                <a:effectLst/>
                <a:uLnTx/>
                <a:uFillTx/>
                <a:latin typeface="Arial"/>
                <a:ea typeface="+mn-ea"/>
                <a:cs typeface="+mn-cs"/>
              </a:rPr>
              <a:t>dMMR Subgroup</a:t>
            </a:r>
            <a:endParaRPr kumimoji="0" lang="en-US" sz="1400" b="1" i="0" u="none" strike="noStrike" kern="600" cap="none" spc="31" normalizeH="0" baseline="0" noProof="0" dirty="0">
              <a:ln>
                <a:noFill/>
              </a:ln>
              <a:solidFill>
                <a:srgbClr val="FF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C0575B7B-F48E-3D78-B000-44A73AB5B9D0}"/>
              </a:ext>
            </a:extLst>
          </p:cNvPr>
          <p:cNvPicPr>
            <a:picLocks noChangeAspect="1"/>
          </p:cNvPicPr>
          <p:nvPr/>
        </p:nvPicPr>
        <p:blipFill rotWithShape="1">
          <a:blip r:embed="rId5"/>
          <a:srcRect l="1496" t="86369" r="79915" b="4616"/>
          <a:stretch/>
        </p:blipFill>
        <p:spPr>
          <a:xfrm>
            <a:off x="10736" y="5748401"/>
            <a:ext cx="1036600" cy="330177"/>
          </a:xfrm>
          <a:prstGeom prst="rect">
            <a:avLst/>
          </a:prstGeom>
        </p:spPr>
      </p:pic>
      <p:graphicFrame>
        <p:nvGraphicFramePr>
          <p:cNvPr id="9" name="Object 8">
            <a:extLst>
              <a:ext uri="{FF2B5EF4-FFF2-40B4-BE49-F238E27FC236}">
                <a16:creationId xmlns:a16="http://schemas.microsoft.com/office/drawing/2014/main" id="{B0A89DF6-764D-16B6-1A40-7C138BB6616B}"/>
              </a:ext>
            </a:extLst>
          </p:cNvPr>
          <p:cNvGraphicFramePr>
            <a:graphicFrameLocks noChangeAspect="1"/>
          </p:cNvGraphicFramePr>
          <p:nvPr/>
        </p:nvGraphicFramePr>
        <p:xfrm>
          <a:off x="378844" y="2675583"/>
          <a:ext cx="5134019" cy="3566965"/>
        </p:xfrm>
        <a:graphic>
          <a:graphicData uri="http://schemas.openxmlformats.org/presentationml/2006/ole">
            <mc:AlternateContent xmlns:mc="http://schemas.openxmlformats.org/markup-compatibility/2006">
              <mc:Choice xmlns:v="urn:schemas-microsoft-com:vml" Requires="v">
                <p:oleObj name="Prism 10" r:id="rId6" imgW="6891197" imgH="4787528" progId="Prism10.Document">
                  <p:embed/>
                </p:oleObj>
              </mc:Choice>
              <mc:Fallback>
                <p:oleObj name="Prism 10" r:id="rId6" imgW="6891197" imgH="4787528" progId="Prism10.Document">
                  <p:embed/>
                  <p:pic>
                    <p:nvPicPr>
                      <p:cNvPr id="9" name="Object 8">
                        <a:extLst>
                          <a:ext uri="{FF2B5EF4-FFF2-40B4-BE49-F238E27FC236}">
                            <a16:creationId xmlns:a16="http://schemas.microsoft.com/office/drawing/2014/main" id="{B0A89DF6-764D-16B6-1A40-7C138BB6616B}"/>
                          </a:ext>
                        </a:extLst>
                      </p:cNvPr>
                      <p:cNvPicPr/>
                      <p:nvPr/>
                    </p:nvPicPr>
                    <p:blipFill>
                      <a:blip r:embed="rId7"/>
                      <a:stretch>
                        <a:fillRect/>
                      </a:stretch>
                    </p:blipFill>
                    <p:spPr>
                      <a:xfrm>
                        <a:off x="378844" y="2675583"/>
                        <a:ext cx="5134019" cy="3566965"/>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059B1084-2C0A-2C30-10B4-5BE1F045B676}"/>
              </a:ext>
            </a:extLst>
          </p:cNvPr>
          <p:cNvSpPr>
            <a:spLocks noGrp="1"/>
          </p:cNvSpPr>
          <p:nvPr>
            <p:ph type="title"/>
          </p:nvPr>
        </p:nvSpPr>
        <p:spPr/>
        <p:txBody>
          <a:bodyPr/>
          <a:lstStyle/>
          <a:p>
            <a:r>
              <a:rPr lang="en-US" sz="3200" dirty="0"/>
              <a:t>Keynote-B21: Pembrolizumab plus Chemotherapy </a:t>
            </a:r>
            <a:br>
              <a:rPr lang="en-US" sz="3200" dirty="0"/>
            </a:br>
            <a:r>
              <a:rPr lang="en-US" sz="3200" dirty="0"/>
              <a:t>Improved DFS in </a:t>
            </a:r>
            <a:r>
              <a:rPr lang="en-US" sz="3200" dirty="0" err="1"/>
              <a:t>dMMR</a:t>
            </a:r>
            <a:r>
              <a:rPr lang="en-US" sz="3200" dirty="0"/>
              <a:t> Subgroup, but not in </a:t>
            </a:r>
            <a:r>
              <a:rPr lang="en-US" sz="3200" dirty="0" err="1"/>
              <a:t>pMMR</a:t>
            </a:r>
            <a:endParaRPr lang="en-US" sz="3200" dirty="0"/>
          </a:p>
        </p:txBody>
      </p:sp>
      <p:sp>
        <p:nvSpPr>
          <p:cNvPr id="3" name="TextBox 2">
            <a:extLst>
              <a:ext uri="{FF2B5EF4-FFF2-40B4-BE49-F238E27FC236}">
                <a16:creationId xmlns:a16="http://schemas.microsoft.com/office/drawing/2014/main" id="{4B7EE634-F1EC-FB54-F6AF-F9427A410AF0}"/>
              </a:ext>
            </a:extLst>
          </p:cNvPr>
          <p:cNvSpPr txBox="1"/>
          <p:nvPr/>
        </p:nvSpPr>
        <p:spPr>
          <a:xfrm>
            <a:off x="4115653" y="6492976"/>
            <a:ext cx="32197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Van Gorp, Annals Oncol 2024</a:t>
            </a:r>
          </a:p>
        </p:txBody>
      </p:sp>
    </p:spTree>
    <p:extLst>
      <p:ext uri="{BB962C8B-B14F-4D97-AF65-F5344CB8AC3E}">
        <p14:creationId xmlns:p14="http://schemas.microsoft.com/office/powerpoint/2010/main" val="22070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9A918E-932A-E99A-A4C0-2B3689A88B9D}"/>
              </a:ext>
            </a:extLst>
          </p:cNvPr>
          <p:cNvSpPr>
            <a:spLocks noGrp="1"/>
          </p:cNvSpPr>
          <p:nvPr>
            <p:ph type="body" sz="quarter" idx="12"/>
          </p:nvPr>
        </p:nvSpPr>
        <p:spPr/>
        <p:txBody>
          <a:bodyPr/>
          <a:lstStyle/>
          <a:p>
            <a:r>
              <a:rPr lang="en-US" dirty="0"/>
              <a:t>Dr Robert L. Coleman</a:t>
            </a:r>
          </a:p>
        </p:txBody>
      </p:sp>
      <p:sp>
        <p:nvSpPr>
          <p:cNvPr id="3" name="Title 2">
            <a:extLst>
              <a:ext uri="{FF2B5EF4-FFF2-40B4-BE49-F238E27FC236}">
                <a16:creationId xmlns:a16="http://schemas.microsoft.com/office/drawing/2014/main" id="{72CF5427-0D7B-9FCE-7C2D-D40958A7CEC6}"/>
              </a:ext>
            </a:extLst>
          </p:cNvPr>
          <p:cNvSpPr>
            <a:spLocks noGrp="1"/>
          </p:cNvSpPr>
          <p:nvPr>
            <p:ph type="ctrTitle"/>
          </p:nvPr>
        </p:nvSpPr>
        <p:spPr/>
        <p:txBody>
          <a:bodyPr/>
          <a:lstStyle/>
          <a:p>
            <a:r>
              <a:rPr lang="en-US" dirty="0"/>
              <a:t>RUBY Molecular classification algorithm</a:t>
            </a:r>
          </a:p>
        </p:txBody>
      </p:sp>
      <p:sp>
        <p:nvSpPr>
          <p:cNvPr id="4" name="Subtitle 3">
            <a:extLst>
              <a:ext uri="{FF2B5EF4-FFF2-40B4-BE49-F238E27FC236}">
                <a16:creationId xmlns:a16="http://schemas.microsoft.com/office/drawing/2014/main" id="{8D921809-9641-AAC3-F079-F09B7F3C2869}"/>
              </a:ext>
            </a:extLst>
          </p:cNvPr>
          <p:cNvSpPr>
            <a:spLocks noGrp="1"/>
          </p:cNvSpPr>
          <p:nvPr>
            <p:ph type="subTitle" idx="1"/>
          </p:nvPr>
        </p:nvSpPr>
        <p:spPr/>
        <p:txBody>
          <a:bodyPr/>
          <a:lstStyle/>
          <a:p>
            <a:r>
              <a:rPr lang="en-US" sz="1867" dirty="0"/>
              <a:t>In RUBY Part 1, molecular classification was performed for all participants with WES results – 400 of 494 patients</a:t>
            </a:r>
            <a:endParaRPr lang="en-CH" sz="1867" dirty="0"/>
          </a:p>
          <a:p>
            <a:endParaRPr lang="en-US" dirty="0"/>
          </a:p>
        </p:txBody>
      </p:sp>
      <p:sp>
        <p:nvSpPr>
          <p:cNvPr id="6" name="Text Placeholder 5">
            <a:extLst>
              <a:ext uri="{FF2B5EF4-FFF2-40B4-BE49-F238E27FC236}">
                <a16:creationId xmlns:a16="http://schemas.microsoft.com/office/drawing/2014/main" id="{6ECC7CD6-250D-6CF0-148D-7E53F150D708}"/>
              </a:ext>
            </a:extLst>
          </p:cNvPr>
          <p:cNvSpPr>
            <a:spLocks noGrp="1"/>
          </p:cNvSpPr>
          <p:nvPr>
            <p:ph type="body" sz="quarter" idx="14"/>
          </p:nvPr>
        </p:nvSpPr>
        <p:spPr/>
        <p:txBody>
          <a:bodyPr>
            <a:normAutofit fontScale="25000" lnSpcReduction="20000"/>
          </a:bodyPr>
          <a:lstStyle/>
          <a:p>
            <a:r>
              <a:rPr lang="en-US" sz="800" dirty="0"/>
              <a:t>Efficacy per molecular classification was an exploratory analysis.</a:t>
            </a:r>
          </a:p>
          <a:p>
            <a:r>
              <a:rPr lang="en-US" sz="800" baseline="30000" dirty="0"/>
              <a:t>a</a:t>
            </a:r>
            <a:r>
              <a:rPr lang="en-US" sz="800" dirty="0"/>
              <a:t>p53 mutation status was determined based on WES results. Only pathogenic mutations, identified based on information from </a:t>
            </a:r>
            <a:r>
              <a:rPr lang="en-US" sz="800" dirty="0" err="1"/>
              <a:t>ClinVar</a:t>
            </a:r>
            <a:r>
              <a:rPr lang="en-US" sz="800" dirty="0"/>
              <a:t> and </a:t>
            </a:r>
            <a:r>
              <a:rPr lang="en-US" sz="800" dirty="0" err="1"/>
              <a:t>cBio</a:t>
            </a:r>
            <a:r>
              <a:rPr lang="en-US" sz="800" dirty="0"/>
              <a:t> databases, were classified as p53mut.</a:t>
            </a:r>
          </a:p>
          <a:p>
            <a:r>
              <a:rPr lang="en-US" sz="800" dirty="0"/>
              <a:t>dMMR, mismatch repair deficient; EC, endometrial cancer; EDM, exonuclease domain; IHC, immunohistochemistry; MMRp, mismatch repair proficient; MSI-H, microsatellite instability-high; mut, mutated; NGS, next-generation sequencing; NSMP, no specific molecular profile; PCR, polymerase chain reaction; POL</a:t>
            </a:r>
            <a:r>
              <a:rPr lang="el-GR" sz="800" dirty="0"/>
              <a:t>ε, </a:t>
            </a:r>
            <a:r>
              <a:rPr lang="en-US" sz="800" dirty="0"/>
              <a:t>polymerase epsilon; TP53, tumor protein 53; WES, whole-exome DNA sequencing; WT, wild type.</a:t>
            </a:r>
          </a:p>
        </p:txBody>
      </p:sp>
      <p:graphicFrame>
        <p:nvGraphicFramePr>
          <p:cNvPr id="8" name="Table 8">
            <a:extLst>
              <a:ext uri="{FF2B5EF4-FFF2-40B4-BE49-F238E27FC236}">
                <a16:creationId xmlns:a16="http://schemas.microsoft.com/office/drawing/2014/main" id="{D665493D-D279-33BF-FC1E-53224AE959F4}"/>
              </a:ext>
            </a:extLst>
          </p:cNvPr>
          <p:cNvGraphicFramePr>
            <a:graphicFrameLocks noGrp="1"/>
          </p:cNvGraphicFramePr>
          <p:nvPr/>
        </p:nvGraphicFramePr>
        <p:xfrm>
          <a:off x="94515" y="4224717"/>
          <a:ext cx="11964459" cy="1307452"/>
        </p:xfrm>
        <a:graphic>
          <a:graphicData uri="http://schemas.openxmlformats.org/drawingml/2006/table">
            <a:tbl>
              <a:tblPr firstRow="1" bandRow="1">
                <a:tableStyleId>{7DF18680-E054-41AD-8BC1-D1AEF772440D}</a:tableStyleId>
              </a:tblPr>
              <a:tblGrid>
                <a:gridCol w="2098155">
                  <a:extLst>
                    <a:ext uri="{9D8B030D-6E8A-4147-A177-3AD203B41FA5}">
                      <a16:colId xmlns:a16="http://schemas.microsoft.com/office/drawing/2014/main" val="1805013444"/>
                    </a:ext>
                  </a:extLst>
                </a:gridCol>
                <a:gridCol w="2466576">
                  <a:extLst>
                    <a:ext uri="{9D8B030D-6E8A-4147-A177-3AD203B41FA5}">
                      <a16:colId xmlns:a16="http://schemas.microsoft.com/office/drawing/2014/main" val="440234402"/>
                    </a:ext>
                  </a:extLst>
                </a:gridCol>
                <a:gridCol w="2466576">
                  <a:extLst>
                    <a:ext uri="{9D8B030D-6E8A-4147-A177-3AD203B41FA5}">
                      <a16:colId xmlns:a16="http://schemas.microsoft.com/office/drawing/2014/main" val="966581901"/>
                    </a:ext>
                  </a:extLst>
                </a:gridCol>
                <a:gridCol w="2466576">
                  <a:extLst>
                    <a:ext uri="{9D8B030D-6E8A-4147-A177-3AD203B41FA5}">
                      <a16:colId xmlns:a16="http://schemas.microsoft.com/office/drawing/2014/main" val="542183821"/>
                    </a:ext>
                  </a:extLst>
                </a:gridCol>
                <a:gridCol w="2466576">
                  <a:extLst>
                    <a:ext uri="{9D8B030D-6E8A-4147-A177-3AD203B41FA5}">
                      <a16:colId xmlns:a16="http://schemas.microsoft.com/office/drawing/2014/main" val="3574473828"/>
                    </a:ext>
                  </a:extLst>
                </a:gridCol>
              </a:tblGrid>
              <a:tr h="393052">
                <a:tc>
                  <a:txBody>
                    <a:bodyPr/>
                    <a:lstStyle/>
                    <a:p>
                      <a:r>
                        <a:rPr lang="en-US" sz="1500" dirty="0"/>
                        <a:t>Integrated diagnosis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900" i="1" dirty="0">
                          <a:solidFill>
                            <a:schemeClr val="tx1"/>
                          </a:solidFill>
                        </a:rPr>
                        <a:t>POL</a:t>
                      </a:r>
                      <a:r>
                        <a:rPr lang="el-GR" sz="1900" i="1" dirty="0">
                          <a:solidFill>
                            <a:schemeClr val="tx1"/>
                          </a:solidFill>
                        </a:rPr>
                        <a:t>ε</a:t>
                      </a:r>
                      <a:r>
                        <a:rPr lang="en-US" sz="1900" dirty="0">
                          <a:solidFill>
                            <a:schemeClr val="tx1"/>
                          </a:solidFill>
                        </a:rPr>
                        <a:t>mut (EDM)</a:t>
                      </a:r>
                      <a:endParaRPr lang="en-US" sz="19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494C3"/>
                    </a:solidFill>
                  </a:tcPr>
                </a:tc>
                <a:tc>
                  <a:txBody>
                    <a:bodyPr/>
                    <a:lstStyle/>
                    <a:p>
                      <a:pPr algn="ctr"/>
                      <a:r>
                        <a:rPr lang="en-US" sz="1900" dirty="0">
                          <a:solidFill>
                            <a:schemeClr val="tx1"/>
                          </a:solidFill>
                        </a:rPr>
                        <a:t>dMMR (or MSI-H)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AA3DA"/>
                    </a:solidFill>
                  </a:tcPr>
                </a:tc>
                <a:tc>
                  <a:txBody>
                    <a:bodyPr/>
                    <a:lstStyle/>
                    <a:p>
                      <a:pPr algn="ctr"/>
                      <a:r>
                        <a:rPr lang="en-US" sz="1900" dirty="0">
                          <a:solidFill>
                            <a:schemeClr val="tx1"/>
                          </a:solidFill>
                        </a:rPr>
                        <a:t>TP53 </a:t>
                      </a:r>
                      <a:r>
                        <a:rPr lang="en-US" sz="1900" dirty="0" err="1">
                          <a:solidFill>
                            <a:schemeClr val="tx1"/>
                          </a:solidFill>
                        </a:rPr>
                        <a:t>aberrant</a:t>
                      </a:r>
                      <a:r>
                        <a:rPr lang="en-US" sz="1900" baseline="30000" dirty="0" err="1">
                          <a:solidFill>
                            <a:schemeClr val="tx1"/>
                          </a:solidFill>
                        </a:rPr>
                        <a:t>a</a:t>
                      </a:r>
                      <a:endParaRPr lang="en-US" sz="19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AC6B"/>
                    </a:solidFill>
                  </a:tcPr>
                </a:tc>
                <a:tc>
                  <a:txBody>
                    <a:bodyPr/>
                    <a:lstStyle/>
                    <a:p>
                      <a:pPr algn="ctr"/>
                      <a:r>
                        <a:rPr lang="en-US" sz="1900" dirty="0">
                          <a:solidFill>
                            <a:schemeClr val="tx1"/>
                          </a:solidFill>
                        </a:rPr>
                        <a:t>NSMP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2C870"/>
                    </a:solidFill>
                  </a:tcPr>
                </a:tc>
                <a:extLst>
                  <a:ext uri="{0D108BD9-81ED-4DB2-BD59-A6C34878D82A}">
                    <a16:rowId xmlns:a16="http://schemas.microsoft.com/office/drawing/2014/main" val="319689334"/>
                  </a:ext>
                </a:extLst>
              </a:tr>
              <a:tr h="365760">
                <a:tc>
                  <a:txBody>
                    <a:bodyPr/>
                    <a:lstStyle/>
                    <a:p>
                      <a:r>
                        <a:rPr lang="en-US" sz="1200" b="1" dirty="0">
                          <a:solidFill>
                            <a:srgbClr val="002060"/>
                          </a:solidFill>
                        </a:rPr>
                        <a:t>Prevalence in RUBY, % (n/N)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1.25% </a:t>
                      </a:r>
                      <a:r>
                        <a:rPr lang="en-US" sz="1200" dirty="0"/>
                        <a:t>(5/400)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AEB"/>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22.75% </a:t>
                      </a:r>
                      <a:r>
                        <a:rPr lang="en-US" sz="1200" dirty="0"/>
                        <a:t>(91/400)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22% </a:t>
                      </a:r>
                      <a:r>
                        <a:rPr lang="en-US" sz="1200" dirty="0"/>
                        <a:t>(88/400)</a:t>
                      </a:r>
                    </a:p>
                  </a:txBody>
                  <a:tcPr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r>
                        <a:rPr lang="en-US" sz="1400" b="1" dirty="0"/>
                        <a:t>54% </a:t>
                      </a:r>
                      <a:r>
                        <a:rPr lang="en-US" sz="1200" dirty="0"/>
                        <a:t>(216/400)</a:t>
                      </a:r>
                    </a:p>
                  </a:txBody>
                  <a:tcPr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845686448"/>
                  </a:ext>
                </a:extLst>
              </a:tr>
              <a:tr h="548640">
                <a:tc>
                  <a:txBody>
                    <a:bodyPr/>
                    <a:lstStyle/>
                    <a:p>
                      <a:r>
                        <a:rPr lang="en-US" sz="1200" b="1">
                          <a:solidFill>
                            <a:srgbClr val="002060"/>
                          </a:solidFill>
                        </a:rPr>
                        <a:t>Diagnostic test</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t>WES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AEB"/>
                    </a:solidFill>
                  </a:tcPr>
                </a:tc>
                <a:tc>
                  <a:txBody>
                    <a:bodyPr/>
                    <a:lstStyle/>
                    <a:p>
                      <a:pPr algn="ctr"/>
                      <a:r>
                        <a:rPr lang="en-US" sz="1200" b="0" i="0" u="none" strike="noStrike" cap="none" dirty="0">
                          <a:solidFill>
                            <a:schemeClr val="dk1"/>
                          </a:solidFill>
                          <a:effectLst/>
                          <a:latin typeface="+mn-lt"/>
                          <a:ea typeface="+mn-ea"/>
                          <a:cs typeface="+mn-cs"/>
                          <a:sym typeface="Arial"/>
                        </a:rPr>
                        <a:t>Results of local (IHC, NGS, PCR) or central test (IHC) provided for RUBY at randomization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E3F4"/>
                    </a:solidFill>
                  </a:tcPr>
                </a:tc>
                <a:tc>
                  <a:txBody>
                    <a:bodyPr/>
                    <a:lstStyle/>
                    <a:p>
                      <a:pPr algn="ctr"/>
                      <a:r>
                        <a:rPr lang="en-US" sz="1200" dirty="0"/>
                        <a:t>WES</a:t>
                      </a:r>
                    </a:p>
                  </a:txBody>
                  <a:tcPr marT="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1E3CE"/>
                    </a:solidFill>
                  </a:tcPr>
                </a:tc>
                <a:tc>
                  <a:txBody>
                    <a:bodyPr/>
                    <a:lstStyle/>
                    <a:p>
                      <a:pPr algn="ctr"/>
                      <a:r>
                        <a:rPr lang="en-US" sz="1200" dirty="0"/>
                        <a:t>—</a:t>
                      </a:r>
                    </a:p>
                  </a:txBody>
                  <a:tcPr marT="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DCF"/>
                    </a:solidFill>
                  </a:tcPr>
                </a:tc>
                <a:extLst>
                  <a:ext uri="{0D108BD9-81ED-4DB2-BD59-A6C34878D82A}">
                    <a16:rowId xmlns:a16="http://schemas.microsoft.com/office/drawing/2014/main" val="36976185"/>
                  </a:ext>
                </a:extLst>
              </a:tr>
            </a:tbl>
          </a:graphicData>
        </a:graphic>
      </p:graphicFrame>
      <p:sp>
        <p:nvSpPr>
          <p:cNvPr id="9" name="TextBox 8">
            <a:extLst>
              <a:ext uri="{FF2B5EF4-FFF2-40B4-BE49-F238E27FC236}">
                <a16:creationId xmlns:a16="http://schemas.microsoft.com/office/drawing/2014/main" id="{7D53AB00-A4B1-9251-4349-AF53D80A32F0}"/>
              </a:ext>
            </a:extLst>
          </p:cNvPr>
          <p:cNvSpPr txBox="1"/>
          <p:nvPr/>
        </p:nvSpPr>
        <p:spPr>
          <a:xfrm>
            <a:off x="562296" y="2621532"/>
            <a:ext cx="1621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POL</a:t>
            </a:r>
            <a:r>
              <a:rPr kumimoji="0" lang="el-GR" sz="1400" b="1" i="1"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status</a:t>
            </a:r>
            <a:endParaRPr kumimoji="0" lang="en-US" sz="1400" b="0" i="1"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BB1DC109-5FE0-7FCF-C889-15C73672AD4D}"/>
              </a:ext>
            </a:extLst>
          </p:cNvPr>
          <p:cNvSpPr txBox="1"/>
          <p:nvPr/>
        </p:nvSpPr>
        <p:spPr>
          <a:xfrm>
            <a:off x="562296" y="3190825"/>
            <a:ext cx="144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MMR status</a:t>
            </a:r>
            <a:endPar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ADD48A7-32CD-476E-DAD2-5CC1CA1C6243}"/>
              </a:ext>
            </a:extLst>
          </p:cNvPr>
          <p:cNvSpPr txBox="1"/>
          <p:nvPr/>
        </p:nvSpPr>
        <p:spPr>
          <a:xfrm>
            <a:off x="562296" y="3743649"/>
            <a:ext cx="1295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p53</a:t>
            </a: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status</a:t>
            </a:r>
            <a:endPar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76FE560D-DFD8-B95D-4F27-2573E02D3DFB}"/>
              </a:ext>
            </a:extLst>
          </p:cNvPr>
          <p:cNvSpPr/>
          <p:nvPr/>
        </p:nvSpPr>
        <p:spPr bwMode="auto">
          <a:xfrm>
            <a:off x="4346715" y="1515561"/>
            <a:ext cx="3646608" cy="786039"/>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2133" b="1" i="0" u="none" strike="noStrike" kern="0" cap="none" spc="0" normalizeH="0" baseline="0" noProof="0" dirty="0">
                <a:ln>
                  <a:noFill/>
                </a:ln>
                <a:solidFill>
                  <a:prstClr val="black">
                    <a:lumMod val="75000"/>
                  </a:prstClr>
                </a:solidFill>
                <a:effectLst/>
                <a:uLnTx/>
                <a:uFillTx/>
                <a:latin typeface="Arial"/>
                <a:ea typeface="+mn-ea"/>
                <a:cs typeface="+mn-cs"/>
              </a:rPr>
              <a:t>EC </a:t>
            </a:r>
          </a:p>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rPr>
              <a:t>(histological subtype independent)</a:t>
            </a:r>
          </a:p>
        </p:txBody>
      </p:sp>
      <p:sp>
        <p:nvSpPr>
          <p:cNvPr id="13" name="Rectangle: Rounded Corners 12">
            <a:extLst>
              <a:ext uri="{FF2B5EF4-FFF2-40B4-BE49-F238E27FC236}">
                <a16:creationId xmlns:a16="http://schemas.microsoft.com/office/drawing/2014/main" id="{BD58EC10-3B40-C022-43C4-A72B4764AC3F}"/>
              </a:ext>
            </a:extLst>
          </p:cNvPr>
          <p:cNvSpPr/>
          <p:nvPr/>
        </p:nvSpPr>
        <p:spPr bwMode="auto">
          <a:xfrm>
            <a:off x="2088543" y="2571159"/>
            <a:ext cx="2463728" cy="388927"/>
          </a:xfrm>
          <a:prstGeom prst="roundRect">
            <a:avLst/>
          </a:prstGeom>
          <a:solidFill>
            <a:srgbClr val="E494C3"/>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POL</a:t>
            </a:r>
            <a:r>
              <a:rPr kumimoji="0" lang="el-GR" sz="1600" b="1" i="1"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l-GR" sz="16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pathogenic</a:t>
            </a:r>
            <a:endParaRPr kumimoji="0" lang="en-US" sz="1400" b="1" i="1"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64DE7CEB-33B5-1FC4-557F-3C138B252456}"/>
              </a:ext>
            </a:extLst>
          </p:cNvPr>
          <p:cNvSpPr/>
          <p:nvPr/>
        </p:nvSpPr>
        <p:spPr bwMode="auto">
          <a:xfrm>
            <a:off x="6405706" y="2577348"/>
            <a:ext cx="2849613" cy="382281"/>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POL</a:t>
            </a:r>
            <a:r>
              <a:rPr kumimoji="0" lang="el-GR" sz="1600" b="1" i="1" u="none" strike="noStrike" kern="0" cap="none" spc="0" normalizeH="0" baseline="0" noProof="0" dirty="0">
                <a:ln>
                  <a:noFill/>
                </a:ln>
                <a:solidFill>
                  <a:prstClr val="black">
                    <a:lumMod val="75000"/>
                  </a:prstClr>
                </a:solidFill>
                <a:effectLst/>
                <a:uLnTx/>
                <a:uFillTx/>
                <a:latin typeface="Arial"/>
                <a:ea typeface="+mn-ea"/>
                <a:cs typeface="+mn-cs"/>
              </a:rPr>
              <a:t>ε</a:t>
            </a:r>
            <a:r>
              <a:rPr kumimoji="0" lang="en-US" sz="1600" b="1" i="1" u="none" strike="noStrike" kern="0" cap="none" spc="0" normalizeH="0" baseline="0" noProof="0" dirty="0">
                <a:ln>
                  <a:noFill/>
                </a:ln>
                <a:solidFill>
                  <a:prstClr val="black">
                    <a:lumMod val="75000"/>
                  </a:prstClr>
                </a:solidFill>
                <a:effectLst/>
                <a:uLnTx/>
                <a:uFillTx/>
                <a:latin typeface="Arial"/>
                <a:ea typeface="+mn-ea"/>
                <a:cs typeface="+mn-cs"/>
              </a:rPr>
              <a:t> </a:t>
            </a: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non-pathogenic</a:t>
            </a:r>
            <a:endParaRPr kumimoji="0" lang="en-US" sz="1400" b="1" i="1"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7EC9EAD9-047C-AEAC-9745-1B13CA23972A}"/>
              </a:ext>
            </a:extLst>
          </p:cNvPr>
          <p:cNvSpPr/>
          <p:nvPr/>
        </p:nvSpPr>
        <p:spPr bwMode="auto">
          <a:xfrm>
            <a:off x="5328933" y="3162931"/>
            <a:ext cx="822960" cy="341376"/>
          </a:xfrm>
          <a:prstGeom prst="roundRect">
            <a:avLst/>
          </a:prstGeom>
          <a:solidFill>
            <a:srgbClr val="8AA3DA"/>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err="1">
                <a:ln>
                  <a:noFill/>
                </a:ln>
                <a:solidFill>
                  <a:prstClr val="black">
                    <a:lumMod val="75000"/>
                  </a:prstClr>
                </a:solidFill>
                <a:effectLst/>
                <a:uLnTx/>
                <a:uFillTx/>
                <a:latin typeface="Arial"/>
                <a:ea typeface="+mn-ea"/>
                <a:cs typeface="+mn-cs"/>
              </a:rPr>
              <a:t>dMMR</a:t>
            </a:r>
            <a:endParaRPr kumimoji="0" lang="en-US" sz="1400" b="1" i="0" u="none" strike="noStrike" kern="0" cap="none" spc="0" normalizeH="0" baseline="0" noProof="0">
              <a:ln>
                <a:noFill/>
              </a:ln>
              <a:solidFill>
                <a:prstClr val="black">
                  <a:lumMod val="75000"/>
                </a:prstClr>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6954D2F1-0403-6AD7-F2BC-8E163A461675}"/>
              </a:ext>
            </a:extLst>
          </p:cNvPr>
          <p:cNvSpPr/>
          <p:nvPr/>
        </p:nvSpPr>
        <p:spPr bwMode="auto">
          <a:xfrm>
            <a:off x="9126386" y="3162932"/>
            <a:ext cx="1121628" cy="356955"/>
          </a:xfrm>
          <a:prstGeom prst="roundRect">
            <a:avLst/>
          </a:prstGeom>
          <a:no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err="1">
                <a:ln>
                  <a:noFill/>
                </a:ln>
                <a:solidFill>
                  <a:prstClr val="black">
                    <a:lumMod val="75000"/>
                  </a:prstClr>
                </a:solidFill>
                <a:effectLst/>
                <a:uLnTx/>
                <a:uFillTx/>
                <a:latin typeface="Arial"/>
                <a:ea typeface="+mn-ea"/>
                <a:cs typeface="+mn-cs"/>
              </a:rPr>
              <a:t>MMRp</a:t>
            </a:r>
            <a:endParaRPr kumimoji="0" lang="en-US" sz="1400" b="1" i="0" u="none" strike="noStrike" kern="0" cap="none" spc="0" normalizeH="0" baseline="0" noProof="0">
              <a:ln>
                <a:noFill/>
              </a:ln>
              <a:solidFill>
                <a:prstClr val="black">
                  <a:lumMod val="75000"/>
                </a:prstClr>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E80115BD-D64E-EACB-3E7F-A5150ADF800B}"/>
              </a:ext>
            </a:extLst>
          </p:cNvPr>
          <p:cNvSpPr/>
          <p:nvPr/>
        </p:nvSpPr>
        <p:spPr bwMode="auto">
          <a:xfrm>
            <a:off x="7540924" y="3737964"/>
            <a:ext cx="1633728" cy="344241"/>
          </a:xfrm>
          <a:prstGeom prst="roundRect">
            <a:avLst/>
          </a:prstGeom>
          <a:solidFill>
            <a:srgbClr val="74AC6B"/>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P53-mut</a:t>
            </a:r>
            <a:endPar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5784B16D-0EF5-0958-F7AE-D46A2211AB26}"/>
              </a:ext>
            </a:extLst>
          </p:cNvPr>
          <p:cNvSpPr/>
          <p:nvPr/>
        </p:nvSpPr>
        <p:spPr bwMode="auto">
          <a:xfrm>
            <a:off x="10051727" y="3737964"/>
            <a:ext cx="1636212" cy="344241"/>
          </a:xfrm>
          <a:prstGeom prst="roundRect">
            <a:avLst/>
          </a:prstGeom>
          <a:solidFill>
            <a:srgbClr val="C2C870"/>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prstClr val="white"/>
              </a:buClr>
              <a:buSzTx/>
              <a:buFontTx/>
              <a:buNone/>
              <a:tabLst/>
              <a:defRPr/>
            </a:pPr>
            <a:r>
              <a:rPr kumimoji="0" lang="en-US" sz="1600" b="1" i="0" u="none" strike="noStrike" kern="0" cap="none" spc="0" normalizeH="0" baseline="0" noProof="0" dirty="0">
                <a:ln>
                  <a:noFill/>
                </a:ln>
                <a:solidFill>
                  <a:prstClr val="black">
                    <a:lumMod val="75000"/>
                  </a:prstClr>
                </a:solidFill>
                <a:effectLst/>
                <a:uLnTx/>
                <a:uFillTx/>
                <a:latin typeface="Arial"/>
                <a:ea typeface="+mn-ea"/>
                <a:cs typeface="+mn-cs"/>
              </a:rPr>
              <a:t>P53 WT</a:t>
            </a:r>
            <a:endParaRPr kumimoji="0" lang="en-US" sz="1400" b="1" i="0" u="none" strike="noStrike" kern="0" cap="none" spc="0" normalizeH="0" baseline="0" noProof="0" dirty="0">
              <a:ln>
                <a:noFill/>
              </a:ln>
              <a:solidFill>
                <a:prstClr val="black">
                  <a:lumMod val="75000"/>
                </a:prstClr>
              </a:solidFill>
              <a:effectLst/>
              <a:uLnTx/>
              <a:uFillTx/>
              <a:latin typeface="Arial"/>
              <a:ea typeface="+mn-ea"/>
              <a:cs typeface="+mn-cs"/>
            </a:endParaRPr>
          </a:p>
        </p:txBody>
      </p:sp>
      <p:cxnSp>
        <p:nvCxnSpPr>
          <p:cNvPr id="19" name="Connector: Elbow 18">
            <a:extLst>
              <a:ext uri="{FF2B5EF4-FFF2-40B4-BE49-F238E27FC236}">
                <a16:creationId xmlns:a16="http://schemas.microsoft.com/office/drawing/2014/main" id="{6220AE74-675E-3B20-3E86-EDD2444255EA}"/>
              </a:ext>
            </a:extLst>
          </p:cNvPr>
          <p:cNvCxnSpPr>
            <a:cxnSpLocks/>
          </p:cNvCxnSpPr>
          <p:nvPr/>
        </p:nvCxnSpPr>
        <p:spPr>
          <a:xfrm rot="16200000" flipH="1">
            <a:off x="6862394" y="1608091"/>
            <a:ext cx="275748" cy="16604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4ECD811-C218-C42D-D4CC-34713FBAF65A}"/>
              </a:ext>
            </a:extLst>
          </p:cNvPr>
          <p:cNvCxnSpPr>
            <a:cxnSpLocks/>
          </p:cNvCxnSpPr>
          <p:nvPr/>
        </p:nvCxnSpPr>
        <p:spPr>
          <a:xfrm rot="5400000">
            <a:off x="4610432" y="1012677"/>
            <a:ext cx="269560" cy="28496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CBC267D5-9FA5-BD8B-F740-6A16FB574E95}"/>
              </a:ext>
            </a:extLst>
          </p:cNvPr>
          <p:cNvCxnSpPr>
            <a:cxnSpLocks/>
          </p:cNvCxnSpPr>
          <p:nvPr/>
        </p:nvCxnSpPr>
        <p:spPr>
          <a:xfrm rot="5400000">
            <a:off x="6683813" y="2016231"/>
            <a:ext cx="203303" cy="20900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BDE0F93-CEC8-9167-4FDD-F25F3D703F7D}"/>
              </a:ext>
            </a:extLst>
          </p:cNvPr>
          <p:cNvCxnSpPr>
            <a:cxnSpLocks/>
            <a:stCxn id="14" idx="2"/>
            <a:endCxn id="16" idx="0"/>
          </p:cNvCxnSpPr>
          <p:nvPr/>
        </p:nvCxnSpPr>
        <p:spPr>
          <a:xfrm rot="16200000" flipH="1">
            <a:off x="8657204" y="2132936"/>
            <a:ext cx="203304" cy="185668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3A420C66-618D-04DE-3AB7-E998D7BCA464}"/>
              </a:ext>
            </a:extLst>
          </p:cNvPr>
          <p:cNvCxnSpPr>
            <a:cxnSpLocks/>
            <a:stCxn id="16" idx="2"/>
            <a:endCxn id="18" idx="0"/>
          </p:cNvCxnSpPr>
          <p:nvPr/>
        </p:nvCxnSpPr>
        <p:spPr>
          <a:xfrm rot="16200000" flipH="1">
            <a:off x="10169479" y="3037608"/>
            <a:ext cx="218076" cy="11826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069D3114-79C5-2F14-25EC-DF5197DF7809}"/>
              </a:ext>
            </a:extLst>
          </p:cNvPr>
          <p:cNvCxnSpPr>
            <a:cxnSpLocks/>
            <a:stCxn id="16" idx="2"/>
            <a:endCxn id="17" idx="0"/>
          </p:cNvCxnSpPr>
          <p:nvPr/>
        </p:nvCxnSpPr>
        <p:spPr>
          <a:xfrm rot="5400000">
            <a:off x="8913458" y="2964219"/>
            <a:ext cx="218076" cy="13294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D3F173-27C9-A21F-27F2-B36EAD634BDD}"/>
              </a:ext>
            </a:extLst>
          </p:cNvPr>
          <p:cNvCxnSpPr>
            <a:cxnSpLocks/>
            <a:stCxn id="13" idx="2"/>
          </p:cNvCxnSpPr>
          <p:nvPr/>
        </p:nvCxnSpPr>
        <p:spPr>
          <a:xfrm>
            <a:off x="3320408" y="2960085"/>
            <a:ext cx="2505" cy="1239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649BA24-2C1E-9CCD-02D9-018BA73336C8}"/>
              </a:ext>
            </a:extLst>
          </p:cNvPr>
          <p:cNvCxnSpPr>
            <a:cxnSpLocks/>
          </p:cNvCxnSpPr>
          <p:nvPr/>
        </p:nvCxnSpPr>
        <p:spPr>
          <a:xfrm>
            <a:off x="8346716" y="4094917"/>
            <a:ext cx="0" cy="123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5127C32-5C08-83A2-1ACB-7D5679EF0811}"/>
              </a:ext>
            </a:extLst>
          </p:cNvPr>
          <p:cNvCxnSpPr>
            <a:cxnSpLocks/>
            <a:stCxn id="18" idx="2"/>
          </p:cNvCxnSpPr>
          <p:nvPr/>
        </p:nvCxnSpPr>
        <p:spPr>
          <a:xfrm>
            <a:off x="10869834" y="4082204"/>
            <a:ext cx="2481" cy="13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52BAE3-BE44-FD3E-BDBF-50EFDA53FCD1}"/>
              </a:ext>
            </a:extLst>
          </p:cNvPr>
          <p:cNvCxnSpPr>
            <a:cxnSpLocks/>
            <a:stCxn id="15" idx="2"/>
          </p:cNvCxnSpPr>
          <p:nvPr/>
        </p:nvCxnSpPr>
        <p:spPr>
          <a:xfrm flipH="1">
            <a:off x="5735333" y="3504307"/>
            <a:ext cx="5080" cy="717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E18E710-825B-3E91-E1F5-1098DEE4BB7E}"/>
              </a:ext>
            </a:extLst>
          </p:cNvPr>
          <p:cNvGrpSpPr>
            <a:grpSpLocks noChangeAspect="1"/>
          </p:cNvGrpSpPr>
          <p:nvPr/>
        </p:nvGrpSpPr>
        <p:grpSpPr>
          <a:xfrm>
            <a:off x="8534400" y="6498807"/>
            <a:ext cx="3657600" cy="242917"/>
            <a:chOff x="2115459" y="4482420"/>
            <a:chExt cx="5420512" cy="360000"/>
          </a:xfrm>
        </p:grpSpPr>
        <p:pic>
          <p:nvPicPr>
            <p:cNvPr id="31" name="Picture 30">
              <a:extLst>
                <a:ext uri="{FF2B5EF4-FFF2-40B4-BE49-F238E27FC236}">
                  <a16:creationId xmlns:a16="http://schemas.microsoft.com/office/drawing/2014/main" id="{7010B866-0CBB-1340-D830-6BFDB5C3F7D4}"/>
                </a:ext>
              </a:extLst>
            </p:cNvPr>
            <p:cNvPicPr>
              <a:picLocks noChangeAspect="1"/>
            </p:cNvPicPr>
            <p:nvPr/>
          </p:nvPicPr>
          <p:blipFill>
            <a:blip r:embed="rId3"/>
            <a:stretch>
              <a:fillRect/>
            </a:stretch>
          </p:blipFill>
          <p:spPr>
            <a:xfrm>
              <a:off x="2115459" y="4482420"/>
              <a:ext cx="687127" cy="360000"/>
            </a:xfrm>
            <a:prstGeom prst="rect">
              <a:avLst/>
            </a:prstGeom>
          </p:spPr>
        </p:pic>
        <p:pic>
          <p:nvPicPr>
            <p:cNvPr id="32" name="Picture 31">
              <a:extLst>
                <a:ext uri="{FF2B5EF4-FFF2-40B4-BE49-F238E27FC236}">
                  <a16:creationId xmlns:a16="http://schemas.microsoft.com/office/drawing/2014/main" id="{EADF40B4-ABD4-4733-6C5F-0B71847BA8C2}"/>
                </a:ext>
              </a:extLst>
            </p:cNvPr>
            <p:cNvPicPr>
              <a:picLocks noChangeAspect="1"/>
            </p:cNvPicPr>
            <p:nvPr/>
          </p:nvPicPr>
          <p:blipFill rotWithShape="1">
            <a:blip r:embed="rId4">
              <a:extLst>
                <a:ext uri="{28A0092B-C50C-407E-A947-70E740481C1C}">
                  <a14:useLocalDpi xmlns:a14="http://schemas.microsoft.com/office/drawing/2010/main" val="0"/>
                </a:ext>
              </a:extLst>
            </a:blip>
            <a:srcRect t="26168" b="23916"/>
            <a:stretch/>
          </p:blipFill>
          <p:spPr>
            <a:xfrm>
              <a:off x="5448222" y="4482420"/>
              <a:ext cx="2087749" cy="360000"/>
            </a:xfrm>
            <a:prstGeom prst="rect">
              <a:avLst/>
            </a:prstGeom>
          </p:spPr>
        </p:pic>
        <p:pic>
          <p:nvPicPr>
            <p:cNvPr id="33" name="Picture 32">
              <a:extLst>
                <a:ext uri="{FF2B5EF4-FFF2-40B4-BE49-F238E27FC236}">
                  <a16:creationId xmlns:a16="http://schemas.microsoft.com/office/drawing/2014/main" id="{B61668E9-1A31-9C99-41EF-66A13E578E48}"/>
                </a:ext>
              </a:extLst>
            </p:cNvPr>
            <p:cNvPicPr>
              <a:picLocks noChangeAspect="1"/>
            </p:cNvPicPr>
            <p:nvPr/>
          </p:nvPicPr>
          <p:blipFill>
            <a:blip r:embed="rId5"/>
            <a:stretch>
              <a:fillRect/>
            </a:stretch>
          </p:blipFill>
          <p:spPr>
            <a:xfrm>
              <a:off x="2916853" y="4482420"/>
              <a:ext cx="2417102" cy="360000"/>
            </a:xfrm>
            <a:prstGeom prst="rect">
              <a:avLst/>
            </a:prstGeom>
          </p:spPr>
        </p:pic>
      </p:grpSp>
      <p:sp>
        <p:nvSpPr>
          <p:cNvPr id="2" name="TextBox 1">
            <a:extLst>
              <a:ext uri="{FF2B5EF4-FFF2-40B4-BE49-F238E27FC236}">
                <a16:creationId xmlns:a16="http://schemas.microsoft.com/office/drawing/2014/main" id="{EECFE961-F9ED-B4E8-6136-A078BF8E0A4B}"/>
              </a:ext>
            </a:extLst>
          </p:cNvPr>
          <p:cNvSpPr txBox="1"/>
          <p:nvPr/>
        </p:nvSpPr>
        <p:spPr>
          <a:xfrm>
            <a:off x="94515" y="6483007"/>
            <a:ext cx="65191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 Coleman, ESMO GYN 2024. Mirza, ESMO 2023</a:t>
            </a:r>
          </a:p>
        </p:txBody>
      </p:sp>
    </p:spTree>
    <p:extLst>
      <p:ext uri="{BB962C8B-B14F-4D97-AF65-F5344CB8AC3E}">
        <p14:creationId xmlns:p14="http://schemas.microsoft.com/office/powerpoint/2010/main" val="130851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p:txBody>
          <a:bodyPr/>
          <a:lstStyle/>
          <a:p>
            <a:r>
              <a:rPr lang="en-US" dirty="0"/>
              <a:t>RUBY: PFS According to Molecular Subgroup</a:t>
            </a:r>
            <a:endParaRPr lang="en-CH" dirty="0"/>
          </a:p>
        </p:txBody>
      </p:sp>
      <p:sp>
        <p:nvSpPr>
          <p:cNvPr id="5" name="Text Placeholder 4">
            <a:extLst>
              <a:ext uri="{FF2B5EF4-FFF2-40B4-BE49-F238E27FC236}">
                <a16:creationId xmlns:a16="http://schemas.microsoft.com/office/drawing/2014/main" id="{43E33D14-4B44-415C-84CB-287494D56C21}"/>
              </a:ext>
            </a:extLst>
          </p:cNvPr>
          <p:cNvSpPr>
            <a:spLocks noGrp="1"/>
          </p:cNvSpPr>
          <p:nvPr>
            <p:ph type="body" idx="4294967295"/>
          </p:nvPr>
        </p:nvSpPr>
        <p:spPr>
          <a:xfrm>
            <a:off x="19527" y="6307035"/>
            <a:ext cx="3200400" cy="241300"/>
          </a:xfrm>
        </p:spPr>
        <p:txBody>
          <a:bodyPr>
            <a:normAutofit fontScale="70000" lnSpcReduction="20000"/>
          </a:bodyPr>
          <a:lstStyle/>
          <a:p>
            <a:r>
              <a:rPr lang="en-US" sz="1867" dirty="0"/>
              <a:t>Dr Mansoor Raza Mirza, ESMO 2023</a:t>
            </a:r>
            <a:endParaRPr lang="en-CH" sz="1867" dirty="0"/>
          </a:p>
        </p:txBody>
      </p:sp>
      <p:pic>
        <p:nvPicPr>
          <p:cNvPr id="21" name="Picture 20">
            <a:extLst>
              <a:ext uri="{FF2B5EF4-FFF2-40B4-BE49-F238E27FC236}">
                <a16:creationId xmlns:a16="http://schemas.microsoft.com/office/drawing/2014/main" id="{BD7B028F-066E-8599-D39B-DBE995052DBA}"/>
              </a:ext>
            </a:extLst>
          </p:cNvPr>
          <p:cNvPicPr>
            <a:picLocks noChangeAspect="1"/>
          </p:cNvPicPr>
          <p:nvPr/>
        </p:nvPicPr>
        <p:blipFill>
          <a:blip r:embed="rId3"/>
          <a:stretch>
            <a:fillRect/>
          </a:stretch>
        </p:blipFill>
        <p:spPr>
          <a:xfrm>
            <a:off x="8968611" y="0"/>
            <a:ext cx="3167323" cy="402336"/>
          </a:xfrm>
          <a:prstGeom prst="rect">
            <a:avLst/>
          </a:prstGeom>
          <a:solidFill>
            <a:schemeClr val="bg1"/>
          </a:solidFill>
        </p:spPr>
      </p:pic>
      <p:grpSp>
        <p:nvGrpSpPr>
          <p:cNvPr id="32" name="Group 31">
            <a:extLst>
              <a:ext uri="{FF2B5EF4-FFF2-40B4-BE49-F238E27FC236}">
                <a16:creationId xmlns:a16="http://schemas.microsoft.com/office/drawing/2014/main" id="{15F24947-AD9F-7ECB-BCE7-AFBBAE34DBE7}"/>
              </a:ext>
            </a:extLst>
          </p:cNvPr>
          <p:cNvGrpSpPr/>
          <p:nvPr/>
        </p:nvGrpSpPr>
        <p:grpSpPr>
          <a:xfrm>
            <a:off x="469424" y="1161769"/>
            <a:ext cx="11112208" cy="4549233"/>
            <a:chOff x="369367" y="871326"/>
            <a:chExt cx="8334156" cy="3411925"/>
          </a:xfrm>
        </p:grpSpPr>
        <p:sp>
          <p:nvSpPr>
            <p:cNvPr id="28" name="TextBox 27">
              <a:extLst>
                <a:ext uri="{FF2B5EF4-FFF2-40B4-BE49-F238E27FC236}">
                  <a16:creationId xmlns:a16="http://schemas.microsoft.com/office/drawing/2014/main" id="{17BCBC1B-892C-1C7E-4B62-238B9BF3C964}"/>
                </a:ext>
              </a:extLst>
            </p:cNvPr>
            <p:cNvSpPr txBox="1"/>
            <p:nvPr/>
          </p:nvSpPr>
          <p:spPr>
            <a:xfrm rot="16200000">
              <a:off x="-57672" y="3486879"/>
              <a:ext cx="1223412" cy="369332"/>
            </a:xfrm>
            <a:prstGeom prst="rect">
              <a:avLst/>
            </a:prstGeom>
            <a:solidFill>
              <a:srgbClr val="D1E3CE"/>
            </a:solidFill>
            <a:ln w="38100">
              <a:solidFill>
                <a:srgbClr val="D1E3CE"/>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TP53 mut</a:t>
              </a:r>
            </a:p>
          </p:txBody>
        </p:sp>
        <p:sp>
          <p:nvSpPr>
            <p:cNvPr id="29" name="TextBox 28">
              <a:extLst>
                <a:ext uri="{FF2B5EF4-FFF2-40B4-BE49-F238E27FC236}">
                  <a16:creationId xmlns:a16="http://schemas.microsoft.com/office/drawing/2014/main" id="{F9DA1727-5F5B-B69B-B768-3E65E62BD94D}"/>
                </a:ext>
              </a:extLst>
            </p:cNvPr>
            <p:cNvSpPr txBox="1"/>
            <p:nvPr/>
          </p:nvSpPr>
          <p:spPr>
            <a:xfrm rot="16200000">
              <a:off x="-61280" y="1484113"/>
              <a:ext cx="1230626" cy="369332"/>
            </a:xfrm>
            <a:prstGeom prst="rect">
              <a:avLst/>
            </a:prstGeom>
            <a:solidFill>
              <a:srgbClr val="EFC5DF"/>
            </a:solidFill>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POL</a:t>
              </a:r>
              <a:r>
                <a:rPr kumimoji="0" lang="el-GR" sz="1867" b="1" i="0" u="none" strike="noStrike" kern="1200" cap="none" spc="0" normalizeH="0" baseline="0" noProof="0" dirty="0">
                  <a:ln>
                    <a:noFill/>
                  </a:ln>
                  <a:solidFill>
                    <a:prstClr val="black"/>
                  </a:solidFill>
                  <a:effectLst/>
                  <a:uLnTx/>
                  <a:uFillTx/>
                  <a:latin typeface="Aptos" panose="02110004020202020204"/>
                  <a:ea typeface="+mn-ea"/>
                  <a:cs typeface="+mn-cs"/>
                </a:rPr>
                <a:t>ε</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mut</a:t>
              </a:r>
            </a:p>
          </p:txBody>
        </p:sp>
        <p:sp>
          <p:nvSpPr>
            <p:cNvPr id="30" name="TextBox 29">
              <a:extLst>
                <a:ext uri="{FF2B5EF4-FFF2-40B4-BE49-F238E27FC236}">
                  <a16:creationId xmlns:a16="http://schemas.microsoft.com/office/drawing/2014/main" id="{D87EFD4F-D766-CFA5-ADEF-EB5280AFF705}"/>
                </a:ext>
              </a:extLst>
            </p:cNvPr>
            <p:cNvSpPr txBox="1"/>
            <p:nvPr/>
          </p:nvSpPr>
          <p:spPr>
            <a:xfrm rot="5400000">
              <a:off x="7721403" y="1484114"/>
              <a:ext cx="1594908" cy="369332"/>
            </a:xfrm>
            <a:prstGeom prst="rect">
              <a:avLst/>
            </a:prstGeom>
            <a:solidFill>
              <a:srgbClr val="C4D1ED"/>
            </a:solidFill>
            <a:ln w="38100">
              <a:solidFill>
                <a:srgbClr val="C4D1ED"/>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dMMR/MSI-H</a:t>
              </a:r>
            </a:p>
          </p:txBody>
        </p:sp>
        <p:sp>
          <p:nvSpPr>
            <p:cNvPr id="31" name="TextBox 30">
              <a:extLst>
                <a:ext uri="{FF2B5EF4-FFF2-40B4-BE49-F238E27FC236}">
                  <a16:creationId xmlns:a16="http://schemas.microsoft.com/office/drawing/2014/main" id="{AB881255-B280-13FC-2A1F-D70C90407201}"/>
                </a:ext>
              </a:extLst>
            </p:cNvPr>
            <p:cNvSpPr txBox="1"/>
            <p:nvPr/>
          </p:nvSpPr>
          <p:spPr>
            <a:xfrm rot="5400000">
              <a:off x="8092899" y="3483152"/>
              <a:ext cx="851916" cy="369332"/>
            </a:xfrm>
            <a:prstGeom prst="rect">
              <a:avLst/>
            </a:prstGeom>
            <a:solidFill>
              <a:srgbClr val="EBEDCF"/>
            </a:solidFill>
            <a:ln w="38100">
              <a:solidFill>
                <a:srgbClr val="EBEDCF"/>
              </a:solidFill>
            </a:ln>
          </p:spPr>
          <p:txBody>
            <a:bodyPr wrap="none" lIns="121920" tIns="60960" rIns="121920" bIns="609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NSMP</a:t>
              </a:r>
            </a:p>
          </p:txBody>
        </p:sp>
      </p:grpSp>
      <p:pic>
        <p:nvPicPr>
          <p:cNvPr id="10" name="Picture 9">
            <a:extLst>
              <a:ext uri="{FF2B5EF4-FFF2-40B4-BE49-F238E27FC236}">
                <a16:creationId xmlns:a16="http://schemas.microsoft.com/office/drawing/2014/main" id="{1AF54EDC-0680-C63D-FA6B-35772931A1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632449" y="914400"/>
            <a:ext cx="4325473" cy="2621280"/>
          </a:xfrm>
          <a:prstGeom prst="rect">
            <a:avLst/>
          </a:prstGeom>
          <a:solidFill>
            <a:schemeClr val="bg1"/>
          </a:solidFill>
          <a:ln w="12700">
            <a:noFill/>
          </a:ln>
        </p:spPr>
      </p:pic>
      <p:pic>
        <p:nvPicPr>
          <p:cNvPr id="19" name="Picture 18">
            <a:extLst>
              <a:ext uri="{FF2B5EF4-FFF2-40B4-BE49-F238E27FC236}">
                <a16:creationId xmlns:a16="http://schemas.microsoft.com/office/drawing/2014/main" id="{498F7865-44B4-14E4-B171-B3989EFB38D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085089" y="3584448"/>
            <a:ext cx="4269676" cy="2621280"/>
          </a:xfrm>
          <a:prstGeom prst="rect">
            <a:avLst/>
          </a:prstGeom>
          <a:solidFill>
            <a:schemeClr val="bg1"/>
          </a:solidFill>
        </p:spPr>
      </p:pic>
      <p:pic>
        <p:nvPicPr>
          <p:cNvPr id="63" name="Picture 62">
            <a:extLst>
              <a:ext uri="{FF2B5EF4-FFF2-40B4-BE49-F238E27FC236}">
                <a16:creationId xmlns:a16="http://schemas.microsoft.com/office/drawing/2014/main" id="{53BFB7BB-8233-1140-25DE-96C213B40F2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085089" y="914400"/>
            <a:ext cx="4357879" cy="2621280"/>
          </a:xfrm>
          <a:prstGeom prst="rect">
            <a:avLst/>
          </a:prstGeom>
          <a:solidFill>
            <a:schemeClr val="bg1"/>
          </a:solidFill>
        </p:spPr>
      </p:pic>
      <p:pic>
        <p:nvPicPr>
          <p:cNvPr id="64" name="Picture 63">
            <a:extLst>
              <a:ext uri="{FF2B5EF4-FFF2-40B4-BE49-F238E27FC236}">
                <a16:creationId xmlns:a16="http://schemas.microsoft.com/office/drawing/2014/main" id="{B03D2A90-0409-7AE6-87BB-354DAF1D160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6632448" y="3584448"/>
            <a:ext cx="4345901" cy="2621280"/>
          </a:xfrm>
          <a:prstGeom prst="rect">
            <a:avLst/>
          </a:prstGeom>
          <a:solidFill>
            <a:schemeClr val="bg1"/>
          </a:solidFill>
        </p:spPr>
      </p:pic>
      <p:sp>
        <p:nvSpPr>
          <p:cNvPr id="65" name="TextBox 64">
            <a:extLst>
              <a:ext uri="{FF2B5EF4-FFF2-40B4-BE49-F238E27FC236}">
                <a16:creationId xmlns:a16="http://schemas.microsoft.com/office/drawing/2014/main" id="{2080E71F-D875-9A9D-AA31-B277B254282D}"/>
              </a:ext>
            </a:extLst>
          </p:cNvPr>
          <p:cNvSpPr txBox="1"/>
          <p:nvPr/>
        </p:nvSpPr>
        <p:spPr>
          <a:xfrm>
            <a:off x="3657601" y="6319835"/>
            <a:ext cx="8122041" cy="476862"/>
          </a:xfrm>
          <a:prstGeom prst="rect">
            <a:avLst/>
          </a:prstGeom>
          <a:solidFill>
            <a:schemeClr val="bg1"/>
          </a:solidFill>
        </p:spPr>
        <p:txBody>
          <a:bodyPr wrap="square"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Data based on exploratory analysis based on 400 patients from the RUBY trial with known molecular classification with whole exome sequencing.</a:t>
            </a:r>
            <a:endPar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CP, carboplatin-paclitaxel; D, dostarlimab; dMMR, mismatch repair deficient; HR, hazard ratio; MSI-H, microsatellite instability–high; mut, mutated; NR, not reached; NSMP, no specific molecular profile; OS, overall survival; PBO, placebo; POL</a:t>
            </a:r>
            <a:r>
              <a:rPr kumimoji="0" lang="el-GR"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ε , </a:t>
            </a:r>
            <a:r>
              <a:rPr kumimoji="0" lang="en-GB" sz="933"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polymerase epsilon; TP53, tumor protein 53.</a:t>
            </a:r>
          </a:p>
        </p:txBody>
      </p:sp>
    </p:spTree>
    <p:extLst>
      <p:ext uri="{BB962C8B-B14F-4D97-AF65-F5344CB8AC3E}">
        <p14:creationId xmlns:p14="http://schemas.microsoft.com/office/powerpoint/2010/main" val="3162025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E61423-DA46-3A98-3978-F26F1BDAC4DB}"/>
              </a:ext>
            </a:extLst>
          </p:cNvPr>
          <p:cNvSpPr>
            <a:spLocks noGrp="1"/>
          </p:cNvSpPr>
          <p:nvPr>
            <p:ph type="title"/>
          </p:nvPr>
        </p:nvSpPr>
        <p:spPr>
          <a:xfrm>
            <a:off x="315076" y="252997"/>
            <a:ext cx="11411163" cy="979487"/>
          </a:xfrm>
        </p:spPr>
        <p:txBody>
          <a:bodyPr/>
          <a:lstStyle/>
          <a:p>
            <a:r>
              <a:rPr lang="en-US" dirty="0"/>
              <a:t>Exploratory analysis of OS per molecular subgroup</a:t>
            </a:r>
          </a:p>
        </p:txBody>
      </p:sp>
      <p:sp>
        <p:nvSpPr>
          <p:cNvPr id="4" name="Subtitle 3">
            <a:extLst>
              <a:ext uri="{FF2B5EF4-FFF2-40B4-BE49-F238E27FC236}">
                <a16:creationId xmlns:a16="http://schemas.microsoft.com/office/drawing/2014/main" id="{162C2C5B-50E0-2A36-F01C-D3F7CD04645B}"/>
              </a:ext>
            </a:extLst>
          </p:cNvPr>
          <p:cNvSpPr>
            <a:spLocks noGrp="1"/>
          </p:cNvSpPr>
          <p:nvPr>
            <p:ph type="subTitle" idx="4294967295"/>
          </p:nvPr>
        </p:nvSpPr>
        <p:spPr>
          <a:xfrm>
            <a:off x="0" y="786384"/>
            <a:ext cx="11876924" cy="600075"/>
          </a:xfrm>
        </p:spPr>
        <p:txBody>
          <a:bodyPr vert="horz" lIns="121920" tIns="0" rIns="91440" bIns="45720" rtlCol="0" anchor="t">
            <a:noAutofit/>
          </a:bodyPr>
          <a:lstStyle/>
          <a:p>
            <a:r>
              <a:rPr lang="en-US" sz="2400" dirty="0"/>
              <a:t>Based on 400/494 patients with known molecular classification per WES</a:t>
            </a:r>
          </a:p>
        </p:txBody>
      </p:sp>
      <p:sp>
        <p:nvSpPr>
          <p:cNvPr id="183" name="TextBox 182">
            <a:extLst>
              <a:ext uri="{FF2B5EF4-FFF2-40B4-BE49-F238E27FC236}">
                <a16:creationId xmlns:a16="http://schemas.microsoft.com/office/drawing/2014/main" id="{7B4F2787-0688-CDD9-8121-350F937D43B9}"/>
              </a:ext>
            </a:extLst>
          </p:cNvPr>
          <p:cNvSpPr txBox="1"/>
          <p:nvPr/>
        </p:nvSpPr>
        <p:spPr>
          <a:xfrm rot="16200000">
            <a:off x="436871" y="2161082"/>
            <a:ext cx="1223412"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Narrow"/>
                <a:ea typeface="+mn-ea"/>
                <a:cs typeface="Arial Narrow"/>
              </a:rPr>
              <a:t>POL</a:t>
            </a:r>
            <a:r>
              <a:rPr kumimoji="0" lang="el-GR" sz="2400" b="0" i="1" u="none" strike="noStrike" kern="1200" cap="none" spc="0" normalizeH="0" baseline="0" noProof="0" dirty="0">
                <a:ln>
                  <a:noFill/>
                </a:ln>
                <a:solidFill>
                  <a:srgbClr val="000000"/>
                </a:solidFill>
                <a:effectLst/>
                <a:uLnTx/>
                <a:uFillTx/>
                <a:latin typeface="Arial Narrow"/>
                <a:ea typeface="+mn-ea"/>
                <a:cs typeface="Arial Narrow"/>
              </a:rPr>
              <a:t>ε</a:t>
            </a: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mut</a:t>
            </a:r>
          </a:p>
        </p:txBody>
      </p:sp>
      <p:sp>
        <p:nvSpPr>
          <p:cNvPr id="184" name="TextBox 183">
            <a:extLst>
              <a:ext uri="{FF2B5EF4-FFF2-40B4-BE49-F238E27FC236}">
                <a16:creationId xmlns:a16="http://schemas.microsoft.com/office/drawing/2014/main" id="{7397B601-2847-DE75-9EF9-07028207A074}"/>
              </a:ext>
            </a:extLst>
          </p:cNvPr>
          <p:cNvSpPr txBox="1"/>
          <p:nvPr/>
        </p:nvSpPr>
        <p:spPr>
          <a:xfrm rot="16200000">
            <a:off x="443282" y="4624153"/>
            <a:ext cx="1210588"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TP53mut</a:t>
            </a:r>
          </a:p>
        </p:txBody>
      </p:sp>
      <p:sp>
        <p:nvSpPr>
          <p:cNvPr id="185" name="TextBox 184">
            <a:extLst>
              <a:ext uri="{FF2B5EF4-FFF2-40B4-BE49-F238E27FC236}">
                <a16:creationId xmlns:a16="http://schemas.microsoft.com/office/drawing/2014/main" id="{D246D23F-D26B-941B-A8EF-E93B27DF2F65}"/>
              </a:ext>
            </a:extLst>
          </p:cNvPr>
          <p:cNvSpPr txBox="1"/>
          <p:nvPr/>
        </p:nvSpPr>
        <p:spPr>
          <a:xfrm rot="5400000">
            <a:off x="10118217" y="2158801"/>
            <a:ext cx="1713931"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dMMR/MSI-H</a:t>
            </a:r>
          </a:p>
        </p:txBody>
      </p:sp>
      <p:sp>
        <p:nvSpPr>
          <p:cNvPr id="186" name="TextBox 185">
            <a:extLst>
              <a:ext uri="{FF2B5EF4-FFF2-40B4-BE49-F238E27FC236}">
                <a16:creationId xmlns:a16="http://schemas.microsoft.com/office/drawing/2014/main" id="{ED26731B-BE5E-365A-F832-75C64D21CE5A}"/>
              </a:ext>
            </a:extLst>
          </p:cNvPr>
          <p:cNvSpPr txBox="1"/>
          <p:nvPr/>
        </p:nvSpPr>
        <p:spPr>
          <a:xfrm rot="5400000">
            <a:off x="10518166" y="4621585"/>
            <a:ext cx="91403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a:ea typeface="+mn-ea"/>
                <a:cs typeface="Arial Narrow"/>
              </a:rPr>
              <a:t>NSMP</a:t>
            </a:r>
          </a:p>
        </p:txBody>
      </p:sp>
      <p:sp>
        <p:nvSpPr>
          <p:cNvPr id="188" name="TextBox 187">
            <a:extLst>
              <a:ext uri="{FF2B5EF4-FFF2-40B4-BE49-F238E27FC236}">
                <a16:creationId xmlns:a16="http://schemas.microsoft.com/office/drawing/2014/main" id="{3BE2414C-59DD-6221-E343-9AE12E348754}"/>
              </a:ext>
            </a:extLst>
          </p:cNvPr>
          <p:cNvSpPr txBox="1"/>
          <p:nvPr/>
        </p:nvSpPr>
        <p:spPr>
          <a:xfrm>
            <a:off x="5600700" y="6002269"/>
            <a:ext cx="6502401" cy="74898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lumMod val="65000"/>
                    <a:lumOff val="35000"/>
                  </a:srgbClr>
                </a:solidFill>
                <a:effectLst/>
                <a:uLnTx/>
                <a:uFillTx/>
                <a:latin typeface="Arial"/>
                <a:ea typeface="+mn-ea"/>
                <a:cs typeface="+mn-cs"/>
              </a:rPr>
              <a:t>Median expected duration of follow-up in the overall population: 37.2 months (range, 31.0–49.5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lumMod val="65000"/>
                    <a:lumOff val="35000"/>
                  </a:srgbClr>
                </a:solidFill>
                <a:effectLst/>
                <a:uLnTx/>
                <a:uFillTx/>
                <a:latin typeface="Arial"/>
                <a:ea typeface="+mn-ea"/>
                <a:cs typeface="+mn-cs"/>
              </a:rPr>
              <a:t>a</a:t>
            </a:r>
            <a:r>
              <a:rPr kumimoji="0" lang="en-US" sz="800" b="0" i="0" u="none" strike="noStrike" kern="1200" cap="none" spc="0" normalizeH="0" baseline="0" noProof="0" dirty="0" err="1">
                <a:ln>
                  <a:noFill/>
                </a:ln>
                <a:solidFill>
                  <a:srgbClr val="000000">
                    <a:lumMod val="65000"/>
                    <a:lumOff val="35000"/>
                  </a:srgbClr>
                </a:solidFill>
                <a:effectLst/>
                <a:uLnTx/>
                <a:uFillTx/>
                <a:latin typeface="Arial"/>
                <a:ea typeface="+mn-ea"/>
                <a:cs typeface="+mn-cs"/>
              </a:rPr>
              <a:t>Analysis</a:t>
            </a:r>
            <a:r>
              <a:rPr kumimoji="0" lang="en-US"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 shown on this slide is post hoc exploratory analysis of 91 patients with dMMR/MSI-H EC and WES results. In the prespecified OS analysis of the dMMR/MSI-H population (n=118), shown earlier, HR was 0.32. CP, carboplatin-paclitaxel; Dost, dostarlimab; dMMR, mismatch repair deficient; HR, hazard ratio; MSI-H, microsatellite instability-high; mut, mutated; NA, not applicable; NSMP, no specific molecular profile; OS, overall survival; PBO, placebo; POL</a:t>
            </a:r>
            <a:r>
              <a:rPr kumimoji="0" lang="el-GR"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ε, </a:t>
            </a:r>
            <a:r>
              <a:rPr kumimoji="0" lang="en-US" sz="800" b="0" i="0" u="none" strike="noStrike" kern="1200" cap="none" spc="0" normalizeH="0" baseline="0" noProof="0" dirty="0">
                <a:ln>
                  <a:noFill/>
                </a:ln>
                <a:solidFill>
                  <a:srgbClr val="000000">
                    <a:lumMod val="65000"/>
                    <a:lumOff val="35000"/>
                  </a:srgbClr>
                </a:solidFill>
                <a:effectLst/>
                <a:uLnTx/>
                <a:uFillTx/>
                <a:latin typeface="Arial"/>
                <a:ea typeface="+mn-ea"/>
                <a:cs typeface="+mn-cs"/>
              </a:rPr>
              <a:t>polymerase epsilon; TP53, tumor protein 53; WES, whole-exome sequencing.</a:t>
            </a:r>
          </a:p>
        </p:txBody>
      </p:sp>
      <p:pic>
        <p:nvPicPr>
          <p:cNvPr id="6" name="Picture 5">
            <a:extLst>
              <a:ext uri="{FF2B5EF4-FFF2-40B4-BE49-F238E27FC236}">
                <a16:creationId xmlns:a16="http://schemas.microsoft.com/office/drawing/2014/main" id="{E3A68F71-695E-C74F-4FD9-F7DB0119DF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08064" y="1170432"/>
            <a:ext cx="3841048" cy="2438400"/>
          </a:xfrm>
          <a:prstGeom prst="rect">
            <a:avLst/>
          </a:prstGeom>
          <a:solidFill>
            <a:schemeClr val="bg1"/>
          </a:solidFill>
        </p:spPr>
      </p:pic>
      <p:pic>
        <p:nvPicPr>
          <p:cNvPr id="7" name="Picture 6">
            <a:extLst>
              <a:ext uri="{FF2B5EF4-FFF2-40B4-BE49-F238E27FC236}">
                <a16:creationId xmlns:a16="http://schemas.microsoft.com/office/drawing/2014/main" id="{9BEBDAB8-33A0-574D-640A-D5C24558EC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08065" y="3607816"/>
            <a:ext cx="3846169" cy="2438400"/>
          </a:xfrm>
          <a:prstGeom prst="rect">
            <a:avLst/>
          </a:prstGeom>
          <a:solidFill>
            <a:schemeClr val="bg1"/>
          </a:solidFill>
        </p:spPr>
      </p:pic>
      <p:pic>
        <p:nvPicPr>
          <p:cNvPr id="8" name="Picture 7">
            <a:extLst>
              <a:ext uri="{FF2B5EF4-FFF2-40B4-BE49-F238E27FC236}">
                <a16:creationId xmlns:a16="http://schemas.microsoft.com/office/drawing/2014/main" id="{CE01F5CB-CDC2-46CF-364C-D0323F12EBC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463040" y="1170432"/>
            <a:ext cx="3835941" cy="2438400"/>
          </a:xfrm>
          <a:prstGeom prst="rect">
            <a:avLst/>
          </a:prstGeom>
          <a:solidFill>
            <a:schemeClr val="bg1"/>
          </a:solidFill>
        </p:spPr>
      </p:pic>
      <p:pic>
        <p:nvPicPr>
          <p:cNvPr id="9" name="Picture 8">
            <a:extLst>
              <a:ext uri="{FF2B5EF4-FFF2-40B4-BE49-F238E27FC236}">
                <a16:creationId xmlns:a16="http://schemas.microsoft.com/office/drawing/2014/main" id="{B0C3C709-9507-7BF3-C62C-CA460C22F36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463041" y="3633216"/>
            <a:ext cx="3846169" cy="2438400"/>
          </a:xfrm>
          <a:prstGeom prst="rect">
            <a:avLst/>
          </a:prstGeom>
          <a:solidFill>
            <a:schemeClr val="bg1"/>
          </a:solidFill>
        </p:spPr>
      </p:pic>
      <p:sp>
        <p:nvSpPr>
          <p:cNvPr id="2" name="TextBox 1">
            <a:extLst>
              <a:ext uri="{FF2B5EF4-FFF2-40B4-BE49-F238E27FC236}">
                <a16:creationId xmlns:a16="http://schemas.microsoft.com/office/drawing/2014/main" id="{DF11FE5D-4FCF-C00D-2D13-B558B667A9E1}"/>
              </a:ext>
            </a:extLst>
          </p:cNvPr>
          <p:cNvSpPr txBox="1"/>
          <p:nvPr/>
        </p:nvSpPr>
        <p:spPr>
          <a:xfrm>
            <a:off x="88899" y="6383184"/>
            <a:ext cx="53848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ESMO GYN 2024. R. Coleman</a:t>
            </a:r>
          </a:p>
        </p:txBody>
      </p:sp>
    </p:spTree>
    <p:extLst>
      <p:ext uri="{BB962C8B-B14F-4D97-AF65-F5344CB8AC3E}">
        <p14:creationId xmlns:p14="http://schemas.microsoft.com/office/powerpoint/2010/main" val="242013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F38A-2C09-54C6-4719-8279B1E77889}"/>
              </a:ext>
            </a:extLst>
          </p:cNvPr>
          <p:cNvSpPr>
            <a:spLocks noGrp="1"/>
          </p:cNvSpPr>
          <p:nvPr>
            <p:ph type="title"/>
          </p:nvPr>
        </p:nvSpPr>
        <p:spPr/>
        <p:txBody>
          <a:bodyPr/>
          <a:lstStyle/>
          <a:p>
            <a:r>
              <a:rPr lang="en-US" dirty="0"/>
              <a:t>Are all </a:t>
            </a:r>
            <a:r>
              <a:rPr lang="en-US" dirty="0" err="1"/>
              <a:t>pMMR</a:t>
            </a:r>
            <a:r>
              <a:rPr lang="en-US" dirty="0"/>
              <a:t>/MSS/p53mut the same?  </a:t>
            </a:r>
          </a:p>
        </p:txBody>
      </p:sp>
      <p:pic>
        <p:nvPicPr>
          <p:cNvPr id="5" name="Content Placeholder 4">
            <a:extLst>
              <a:ext uri="{FF2B5EF4-FFF2-40B4-BE49-F238E27FC236}">
                <a16:creationId xmlns:a16="http://schemas.microsoft.com/office/drawing/2014/main" id="{B633620D-B38A-4BBB-5D6E-2BD5724CCECC}"/>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471613"/>
            <a:ext cx="7334250" cy="2239962"/>
          </a:xfrm>
        </p:spPr>
      </p:pic>
      <p:sp>
        <p:nvSpPr>
          <p:cNvPr id="6" name="TextBox 5">
            <a:extLst>
              <a:ext uri="{FF2B5EF4-FFF2-40B4-BE49-F238E27FC236}">
                <a16:creationId xmlns:a16="http://schemas.microsoft.com/office/drawing/2014/main" id="{50237A69-4095-A0BF-D9BA-06A35230A692}"/>
              </a:ext>
            </a:extLst>
          </p:cNvPr>
          <p:cNvSpPr txBox="1"/>
          <p:nvPr/>
        </p:nvSpPr>
        <p:spPr>
          <a:xfrm>
            <a:off x="411361" y="1088239"/>
            <a:ext cx="3209544"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MITO END-3 (Avelumab)</a:t>
            </a:r>
          </a:p>
        </p:txBody>
      </p:sp>
      <p:pic>
        <p:nvPicPr>
          <p:cNvPr id="8" name="Picture 7">
            <a:extLst>
              <a:ext uri="{FF2B5EF4-FFF2-40B4-BE49-F238E27FC236}">
                <a16:creationId xmlns:a16="http://schemas.microsoft.com/office/drawing/2014/main" id="{7098EAC9-0478-5E23-77C1-0CC289B3C6CB}"/>
              </a:ext>
            </a:extLst>
          </p:cNvPr>
          <p:cNvPicPr>
            <a:picLocks noChangeAspect="1"/>
          </p:cNvPicPr>
          <p:nvPr/>
        </p:nvPicPr>
        <p:blipFill>
          <a:blip r:embed="rId5"/>
          <a:stretch>
            <a:fillRect/>
          </a:stretch>
        </p:blipFill>
        <p:spPr>
          <a:xfrm>
            <a:off x="2522906" y="3428999"/>
            <a:ext cx="1695537" cy="139707"/>
          </a:xfrm>
          <a:prstGeom prst="rect">
            <a:avLst/>
          </a:prstGeom>
        </p:spPr>
      </p:pic>
      <p:sp>
        <p:nvSpPr>
          <p:cNvPr id="9" name="TextBox 8">
            <a:extLst>
              <a:ext uri="{FF2B5EF4-FFF2-40B4-BE49-F238E27FC236}">
                <a16:creationId xmlns:a16="http://schemas.microsoft.com/office/drawing/2014/main" id="{FB8BA5F2-1BDE-A05D-8ABA-0A4F39C0EC78}"/>
              </a:ext>
            </a:extLst>
          </p:cNvPr>
          <p:cNvSpPr txBox="1"/>
          <p:nvPr/>
        </p:nvSpPr>
        <p:spPr>
          <a:xfrm>
            <a:off x="284261" y="6488668"/>
            <a:ext cx="8443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Pignata, Ann Oncol 2024; Mirza, ESMO 2023; Westin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Oncol 2026 </a:t>
            </a:r>
          </a:p>
        </p:txBody>
      </p:sp>
      <p:sp>
        <p:nvSpPr>
          <p:cNvPr id="10" name="TextBox 9">
            <a:extLst>
              <a:ext uri="{FF2B5EF4-FFF2-40B4-BE49-F238E27FC236}">
                <a16:creationId xmlns:a16="http://schemas.microsoft.com/office/drawing/2014/main" id="{893590DD-F4F3-7336-E4C4-8982038DDAAB}"/>
              </a:ext>
            </a:extLst>
          </p:cNvPr>
          <p:cNvSpPr txBox="1"/>
          <p:nvPr/>
        </p:nvSpPr>
        <p:spPr>
          <a:xfrm>
            <a:off x="7278624" y="1517551"/>
            <a:ext cx="46184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TP53 mutation is associated with a poor effect of avelumab, while mutations of PTEN and ARID1A are related to a positive effect of the drug in patients with advanced EC.</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93FBBBB-AA25-07E4-F71F-DE41CC53DE2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117306" y="4106093"/>
            <a:ext cx="3202257" cy="1965960"/>
          </a:xfrm>
          <a:prstGeom prst="rect">
            <a:avLst/>
          </a:prstGeom>
          <a:solidFill>
            <a:schemeClr val="bg1"/>
          </a:solidFill>
        </p:spPr>
      </p:pic>
      <p:sp>
        <p:nvSpPr>
          <p:cNvPr id="13" name="TextBox 12">
            <a:extLst>
              <a:ext uri="{FF2B5EF4-FFF2-40B4-BE49-F238E27FC236}">
                <a16:creationId xmlns:a16="http://schemas.microsoft.com/office/drawing/2014/main" id="{69D356D4-7831-2541-2C18-D975D1795C0D}"/>
              </a:ext>
            </a:extLst>
          </p:cNvPr>
          <p:cNvSpPr txBox="1"/>
          <p:nvPr/>
        </p:nvSpPr>
        <p:spPr>
          <a:xfrm rot="16200000">
            <a:off x="69761" y="4751052"/>
            <a:ext cx="990977" cy="307777"/>
          </a:xfrm>
          <a:prstGeom prst="rect">
            <a:avLst/>
          </a:prstGeom>
          <a:solidFill>
            <a:srgbClr val="D1E3CE"/>
          </a:solidFill>
          <a:ln w="38100">
            <a:solidFill>
              <a:srgbClr val="D1E3CE"/>
            </a:solidFill>
          </a:ln>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TP53 mut</a:t>
            </a:r>
          </a:p>
        </p:txBody>
      </p:sp>
      <p:pic>
        <p:nvPicPr>
          <p:cNvPr id="15" name="Picture 14">
            <a:extLst>
              <a:ext uri="{FF2B5EF4-FFF2-40B4-BE49-F238E27FC236}">
                <a16:creationId xmlns:a16="http://schemas.microsoft.com/office/drawing/2014/main" id="{F6FEEF9B-8F6B-A156-68AB-8833D7CF2770}"/>
              </a:ext>
            </a:extLst>
          </p:cNvPr>
          <p:cNvPicPr>
            <a:picLocks noChangeAspect="1"/>
          </p:cNvPicPr>
          <p:nvPr/>
        </p:nvPicPr>
        <p:blipFill>
          <a:blip r:embed="rId8"/>
          <a:stretch>
            <a:fillRect/>
          </a:stretch>
        </p:blipFill>
        <p:spPr>
          <a:xfrm>
            <a:off x="411361" y="6051302"/>
            <a:ext cx="1358970" cy="292115"/>
          </a:xfrm>
          <a:prstGeom prst="rect">
            <a:avLst/>
          </a:prstGeom>
        </p:spPr>
      </p:pic>
      <p:pic>
        <p:nvPicPr>
          <p:cNvPr id="4" name="Picture 3">
            <a:extLst>
              <a:ext uri="{FF2B5EF4-FFF2-40B4-BE49-F238E27FC236}">
                <a16:creationId xmlns:a16="http://schemas.microsoft.com/office/drawing/2014/main" id="{C476C2E3-231C-3C59-C5F0-2847340A424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4940760" y="4409452"/>
            <a:ext cx="6895312" cy="733527"/>
          </a:xfrm>
          <a:prstGeom prst="rect">
            <a:avLst/>
          </a:prstGeom>
        </p:spPr>
      </p:pic>
      <p:pic>
        <p:nvPicPr>
          <p:cNvPr id="12" name="Picture 11">
            <a:extLst>
              <a:ext uri="{FF2B5EF4-FFF2-40B4-BE49-F238E27FC236}">
                <a16:creationId xmlns:a16="http://schemas.microsoft.com/office/drawing/2014/main" id="{95F8BBEE-A8D1-6DA1-6695-2340676DC40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5008545" y="5493337"/>
            <a:ext cx="6827527" cy="743054"/>
          </a:xfrm>
          <a:prstGeom prst="rect">
            <a:avLst/>
          </a:prstGeom>
        </p:spPr>
      </p:pic>
      <p:pic>
        <p:nvPicPr>
          <p:cNvPr id="16" name="Picture 15">
            <a:extLst>
              <a:ext uri="{FF2B5EF4-FFF2-40B4-BE49-F238E27FC236}">
                <a16:creationId xmlns:a16="http://schemas.microsoft.com/office/drawing/2014/main" id="{48B08BF9-424A-B1DA-9D04-85A38F3BC5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4480" y="5142979"/>
            <a:ext cx="2661592" cy="381053"/>
          </a:xfrm>
          <a:prstGeom prst="rect">
            <a:avLst/>
          </a:prstGeom>
        </p:spPr>
      </p:pic>
      <p:pic>
        <p:nvPicPr>
          <p:cNvPr id="18" name="Picture 17">
            <a:extLst>
              <a:ext uri="{FF2B5EF4-FFF2-40B4-BE49-F238E27FC236}">
                <a16:creationId xmlns:a16="http://schemas.microsoft.com/office/drawing/2014/main" id="{36B2F221-4E12-1853-E80A-585F7CBE64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1983" y="3834108"/>
            <a:ext cx="2764089" cy="543001"/>
          </a:xfrm>
          <a:prstGeom prst="rect">
            <a:avLst/>
          </a:prstGeom>
        </p:spPr>
      </p:pic>
      <p:sp>
        <p:nvSpPr>
          <p:cNvPr id="19" name="TextBox 18">
            <a:extLst>
              <a:ext uri="{FF2B5EF4-FFF2-40B4-BE49-F238E27FC236}">
                <a16:creationId xmlns:a16="http://schemas.microsoft.com/office/drawing/2014/main" id="{074EFCAC-B7B4-276E-93A7-DBB5A1CFEA18}"/>
              </a:ext>
            </a:extLst>
          </p:cNvPr>
          <p:cNvSpPr txBox="1"/>
          <p:nvPr/>
        </p:nvSpPr>
        <p:spPr>
          <a:xfrm>
            <a:off x="5101748" y="3950315"/>
            <a:ext cx="1075532"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DUO-E</a:t>
            </a:r>
          </a:p>
        </p:txBody>
      </p:sp>
      <p:sp>
        <p:nvSpPr>
          <p:cNvPr id="20" name="TextBox 19">
            <a:extLst>
              <a:ext uri="{FF2B5EF4-FFF2-40B4-BE49-F238E27FC236}">
                <a16:creationId xmlns:a16="http://schemas.microsoft.com/office/drawing/2014/main" id="{36E83555-7E15-C52D-34B5-B28B4F71932F}"/>
              </a:ext>
            </a:extLst>
          </p:cNvPr>
          <p:cNvSpPr txBox="1"/>
          <p:nvPr/>
        </p:nvSpPr>
        <p:spPr>
          <a:xfrm>
            <a:off x="355928" y="3822133"/>
            <a:ext cx="875190" cy="369332"/>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RUBY</a:t>
            </a:r>
          </a:p>
        </p:txBody>
      </p:sp>
      <p:sp>
        <p:nvSpPr>
          <p:cNvPr id="3" name="Rectangle: Rounded Corners 2">
            <a:extLst>
              <a:ext uri="{FF2B5EF4-FFF2-40B4-BE49-F238E27FC236}">
                <a16:creationId xmlns:a16="http://schemas.microsoft.com/office/drawing/2014/main" id="{A57D737F-CCDF-0ACF-3372-2F2FF4A83511}"/>
              </a:ext>
            </a:extLst>
          </p:cNvPr>
          <p:cNvSpPr/>
          <p:nvPr/>
        </p:nvSpPr>
        <p:spPr>
          <a:xfrm>
            <a:off x="5008545" y="4409452"/>
            <a:ext cx="6772094" cy="260553"/>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C1134127-6DD1-5D03-4A61-76D054652272}"/>
              </a:ext>
            </a:extLst>
          </p:cNvPr>
          <p:cNvSpPr/>
          <p:nvPr/>
        </p:nvSpPr>
        <p:spPr>
          <a:xfrm>
            <a:off x="4980828" y="5517799"/>
            <a:ext cx="6827527" cy="198074"/>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5519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1BB90-179A-56A8-5A93-EB80429064A8}"/>
              </a:ext>
            </a:extLst>
          </p:cNvPr>
          <p:cNvSpPr/>
          <p:nvPr/>
        </p:nvSpPr>
        <p:spPr>
          <a:xfrm>
            <a:off x="9728200" y="6057900"/>
            <a:ext cx="2257615" cy="662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3737C1BE-451B-AA2F-5011-B4C1DF30F5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063313" y="3472194"/>
            <a:ext cx="9662926" cy="1409897"/>
          </a:xfrm>
          <a:prstGeom prst="rect">
            <a:avLst/>
          </a:prstGeom>
        </p:spPr>
      </p:pic>
      <p:sp>
        <p:nvSpPr>
          <p:cNvPr id="4" name="Title 3">
            <a:extLst>
              <a:ext uri="{FF2B5EF4-FFF2-40B4-BE49-F238E27FC236}">
                <a16:creationId xmlns:a16="http://schemas.microsoft.com/office/drawing/2014/main" id="{E7D81B89-BBFE-C982-9CB8-823D77B19534}"/>
              </a:ext>
            </a:extLst>
          </p:cNvPr>
          <p:cNvSpPr>
            <a:spLocks noGrp="1"/>
          </p:cNvSpPr>
          <p:nvPr>
            <p:ph type="title"/>
          </p:nvPr>
        </p:nvSpPr>
        <p:spPr/>
        <p:txBody>
          <a:bodyPr/>
          <a:lstStyle/>
          <a:p>
            <a:r>
              <a:rPr lang="en-US" dirty="0"/>
              <a:t>PD-L1 in </a:t>
            </a:r>
            <a:r>
              <a:rPr lang="en-US" dirty="0" err="1"/>
              <a:t>pMMR</a:t>
            </a:r>
            <a:r>
              <a:rPr lang="en-US" dirty="0"/>
              <a:t> </a:t>
            </a:r>
          </a:p>
        </p:txBody>
      </p:sp>
      <p:sp>
        <p:nvSpPr>
          <p:cNvPr id="9" name="Content Placeholder 8">
            <a:extLst>
              <a:ext uri="{FF2B5EF4-FFF2-40B4-BE49-F238E27FC236}">
                <a16:creationId xmlns:a16="http://schemas.microsoft.com/office/drawing/2014/main" id="{7752DD6A-7AA7-E2A8-42C9-047B18DCE4B2}"/>
              </a:ext>
            </a:extLst>
          </p:cNvPr>
          <p:cNvSpPr>
            <a:spLocks noGrp="1"/>
          </p:cNvSpPr>
          <p:nvPr>
            <p:ph sz="half" idx="4294967295"/>
          </p:nvPr>
        </p:nvSpPr>
        <p:spPr>
          <a:xfrm>
            <a:off x="126242" y="1350326"/>
            <a:ext cx="6973478" cy="1834771"/>
          </a:xfrm>
        </p:spPr>
        <p:txBody>
          <a:bodyPr/>
          <a:lstStyle/>
          <a:p>
            <a:r>
              <a:rPr lang="en-US" sz="2800" dirty="0"/>
              <a:t>PD-L1 not predictive of IO activity in GY018</a:t>
            </a:r>
          </a:p>
          <a:p>
            <a:endParaRPr lang="en-US" sz="2800" dirty="0"/>
          </a:p>
          <a:p>
            <a:r>
              <a:rPr lang="en-US" sz="2800" dirty="0"/>
              <a:t>PD-L1 predictive of IO activity in DUO-E</a:t>
            </a:r>
          </a:p>
          <a:p>
            <a:pPr marL="0" indent="0">
              <a:buNone/>
            </a:pPr>
            <a:endParaRPr lang="en-US" sz="2800" dirty="0"/>
          </a:p>
        </p:txBody>
      </p:sp>
      <p:pic>
        <p:nvPicPr>
          <p:cNvPr id="6" name="Picture 5">
            <a:extLst>
              <a:ext uri="{FF2B5EF4-FFF2-40B4-BE49-F238E27FC236}">
                <a16:creationId xmlns:a16="http://schemas.microsoft.com/office/drawing/2014/main" id="{00F9DECB-C93B-C835-9D08-7CAA61250E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64472" y="1277241"/>
            <a:ext cx="4975416" cy="902620"/>
          </a:xfrm>
          <a:prstGeom prst="rect">
            <a:avLst/>
          </a:prstGeom>
        </p:spPr>
      </p:pic>
      <p:pic>
        <p:nvPicPr>
          <p:cNvPr id="8" name="Picture 7">
            <a:extLst>
              <a:ext uri="{FF2B5EF4-FFF2-40B4-BE49-F238E27FC236}">
                <a16:creationId xmlns:a16="http://schemas.microsoft.com/office/drawing/2014/main" id="{DC5912B0-1F69-3A0A-3A8F-53D5811834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3369" y="1277241"/>
            <a:ext cx="1188366" cy="356510"/>
          </a:xfrm>
          <a:prstGeom prst="rect">
            <a:avLst/>
          </a:prstGeom>
        </p:spPr>
      </p:pic>
      <p:pic>
        <p:nvPicPr>
          <p:cNvPr id="12" name="Picture 11">
            <a:extLst>
              <a:ext uri="{FF2B5EF4-FFF2-40B4-BE49-F238E27FC236}">
                <a16:creationId xmlns:a16="http://schemas.microsoft.com/office/drawing/2014/main" id="{BA0E6E6E-4AC8-D980-BD1A-AFD643157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9256" y="2472675"/>
            <a:ext cx="4866559" cy="857543"/>
          </a:xfrm>
          <a:prstGeom prst="rect">
            <a:avLst/>
          </a:prstGeom>
        </p:spPr>
      </p:pic>
      <p:pic>
        <p:nvPicPr>
          <p:cNvPr id="14" name="Picture 13">
            <a:extLst>
              <a:ext uri="{FF2B5EF4-FFF2-40B4-BE49-F238E27FC236}">
                <a16:creationId xmlns:a16="http://schemas.microsoft.com/office/drawing/2014/main" id="{3500ECF4-4434-4E7D-7554-FA9610025B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7644" y="2472675"/>
            <a:ext cx="1195090" cy="359687"/>
          </a:xfrm>
          <a:prstGeom prst="rect">
            <a:avLst/>
          </a:prstGeom>
        </p:spPr>
      </p:pic>
      <p:pic>
        <p:nvPicPr>
          <p:cNvPr id="11" name="Picture 10">
            <a:extLst>
              <a:ext uri="{FF2B5EF4-FFF2-40B4-BE49-F238E27FC236}">
                <a16:creationId xmlns:a16="http://schemas.microsoft.com/office/drawing/2014/main" id="{10EEB80B-E248-3F09-3D02-76B2A55A1E6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1971743" y="4931842"/>
            <a:ext cx="9806879" cy="1566646"/>
          </a:xfrm>
          <a:prstGeom prst="rect">
            <a:avLst/>
          </a:prstGeom>
        </p:spPr>
      </p:pic>
      <p:sp>
        <p:nvSpPr>
          <p:cNvPr id="13" name="Rectangle: Rounded Corners 12">
            <a:extLst>
              <a:ext uri="{FF2B5EF4-FFF2-40B4-BE49-F238E27FC236}">
                <a16:creationId xmlns:a16="http://schemas.microsoft.com/office/drawing/2014/main" id="{7A2FE149-AE29-94F0-1E53-2A13B5711D0A}"/>
              </a:ext>
            </a:extLst>
          </p:cNvPr>
          <p:cNvSpPr/>
          <p:nvPr/>
        </p:nvSpPr>
        <p:spPr>
          <a:xfrm>
            <a:off x="10535920" y="1277240"/>
            <a:ext cx="1449895" cy="205297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BB4CBFAA-EC97-A061-F784-43AC44E9936E}"/>
              </a:ext>
            </a:extLst>
          </p:cNvPr>
          <p:cNvSpPr/>
          <p:nvPr/>
        </p:nvSpPr>
        <p:spPr>
          <a:xfrm>
            <a:off x="6138629" y="3797061"/>
            <a:ext cx="1843709" cy="274319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503F3DEC-24D9-C264-4102-5006F0C5CA03}"/>
              </a:ext>
            </a:extLst>
          </p:cNvPr>
          <p:cNvSpPr txBox="1"/>
          <p:nvPr/>
        </p:nvSpPr>
        <p:spPr>
          <a:xfrm>
            <a:off x="1064376" y="6498488"/>
            <a:ext cx="8760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Eskander, Nat Medicine 2024; Westin,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Oncol 2026</a:t>
            </a:r>
          </a:p>
        </p:txBody>
      </p:sp>
    </p:spTree>
    <p:extLst>
      <p:ext uri="{BB962C8B-B14F-4D97-AF65-F5344CB8AC3E}">
        <p14:creationId xmlns:p14="http://schemas.microsoft.com/office/powerpoint/2010/main" val="362428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F804-D043-6E62-1C29-D60DD80A171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7262138-9428-0783-8AFE-960C99E3B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068" y="3429000"/>
            <a:ext cx="7225264" cy="3416129"/>
          </a:xfrm>
          <a:prstGeom prst="rect">
            <a:avLst/>
          </a:prstGeom>
        </p:spPr>
      </p:pic>
      <p:sp>
        <p:nvSpPr>
          <p:cNvPr id="4" name="Title 3">
            <a:extLst>
              <a:ext uri="{FF2B5EF4-FFF2-40B4-BE49-F238E27FC236}">
                <a16:creationId xmlns:a16="http://schemas.microsoft.com/office/drawing/2014/main" id="{B5BB123A-E2AA-E8CC-9E18-16E4A815B764}"/>
              </a:ext>
            </a:extLst>
          </p:cNvPr>
          <p:cNvSpPr>
            <a:spLocks noGrp="1"/>
          </p:cNvSpPr>
          <p:nvPr>
            <p:ph type="title" idx="4294967295"/>
          </p:nvPr>
        </p:nvSpPr>
        <p:spPr>
          <a:xfrm>
            <a:off x="218440" y="412497"/>
            <a:ext cx="9652000" cy="752580"/>
          </a:xfrm>
        </p:spPr>
        <p:txBody>
          <a:bodyPr/>
          <a:lstStyle/>
          <a:p>
            <a:r>
              <a:rPr lang="en-US" dirty="0"/>
              <a:t>HRR/HRD in </a:t>
            </a:r>
            <a:r>
              <a:rPr lang="en-US" dirty="0" err="1"/>
              <a:t>pMMR</a:t>
            </a:r>
            <a:endParaRPr lang="en-US" dirty="0"/>
          </a:p>
        </p:txBody>
      </p:sp>
      <p:sp>
        <p:nvSpPr>
          <p:cNvPr id="9" name="Content Placeholder 8">
            <a:extLst>
              <a:ext uri="{FF2B5EF4-FFF2-40B4-BE49-F238E27FC236}">
                <a16:creationId xmlns:a16="http://schemas.microsoft.com/office/drawing/2014/main" id="{6C29A998-8593-06E1-8D75-B803B3559822}"/>
              </a:ext>
            </a:extLst>
          </p:cNvPr>
          <p:cNvSpPr>
            <a:spLocks noGrp="1"/>
          </p:cNvSpPr>
          <p:nvPr>
            <p:ph sz="half" idx="4294967295"/>
          </p:nvPr>
        </p:nvSpPr>
        <p:spPr>
          <a:xfrm>
            <a:off x="0" y="1784350"/>
            <a:ext cx="5181600" cy="4351338"/>
          </a:xfrm>
        </p:spPr>
        <p:txBody>
          <a:bodyPr/>
          <a:lstStyle/>
          <a:p>
            <a:r>
              <a:rPr lang="en-US" dirty="0"/>
              <a:t>DUO-E: </a:t>
            </a:r>
          </a:p>
          <a:p>
            <a:pPr lvl="1"/>
            <a:r>
              <a:rPr lang="en-US" dirty="0"/>
              <a:t>HRR ↑ benefit</a:t>
            </a:r>
          </a:p>
          <a:p>
            <a:pPr lvl="1"/>
            <a:r>
              <a:rPr lang="en-US" dirty="0"/>
              <a:t>HRR +/- both benefit</a:t>
            </a:r>
          </a:p>
          <a:p>
            <a:pPr lvl="1"/>
            <a:r>
              <a:rPr lang="en-US" dirty="0" err="1"/>
              <a:t>BRCAwt</a:t>
            </a:r>
            <a:r>
              <a:rPr lang="en-US" dirty="0"/>
              <a:t> benefits</a:t>
            </a:r>
          </a:p>
          <a:p>
            <a:pPr lvl="1"/>
            <a:endParaRPr lang="en-US" dirty="0"/>
          </a:p>
          <a:p>
            <a:pPr lvl="1"/>
            <a:endParaRPr lang="en-US" dirty="0"/>
          </a:p>
          <a:p>
            <a:pPr lvl="1"/>
            <a:endParaRPr lang="en-US" dirty="0"/>
          </a:p>
          <a:p>
            <a:r>
              <a:rPr lang="en-US" dirty="0"/>
              <a:t>RUBY Part 2</a:t>
            </a:r>
          </a:p>
          <a:p>
            <a:pPr lvl="1"/>
            <a:r>
              <a:rPr lang="en-US" dirty="0"/>
              <a:t>HRR - benefit</a:t>
            </a:r>
          </a:p>
          <a:p>
            <a:pPr lvl="1"/>
            <a:r>
              <a:rPr lang="en-US" dirty="0"/>
              <a:t>BRCA - benefits</a:t>
            </a:r>
          </a:p>
          <a:p>
            <a:pPr lvl="1"/>
            <a:endParaRPr lang="en-US" dirty="0"/>
          </a:p>
        </p:txBody>
      </p:sp>
      <p:pic>
        <p:nvPicPr>
          <p:cNvPr id="3" name="Picture 2">
            <a:extLst>
              <a:ext uri="{FF2B5EF4-FFF2-40B4-BE49-F238E27FC236}">
                <a16:creationId xmlns:a16="http://schemas.microsoft.com/office/drawing/2014/main" id="{964E90D6-2FEA-8FA5-DD9B-E30A8ADF8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840" y="1141082"/>
            <a:ext cx="7665720" cy="1045160"/>
          </a:xfrm>
          <a:prstGeom prst="rect">
            <a:avLst/>
          </a:prstGeom>
        </p:spPr>
      </p:pic>
      <p:pic>
        <p:nvPicPr>
          <p:cNvPr id="7" name="Picture 6">
            <a:extLst>
              <a:ext uri="{FF2B5EF4-FFF2-40B4-BE49-F238E27FC236}">
                <a16:creationId xmlns:a16="http://schemas.microsoft.com/office/drawing/2014/main" id="{196D5D6A-D53F-A06F-FF3C-1B3CE7CA1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7840" y="2293369"/>
            <a:ext cx="7741074" cy="1041375"/>
          </a:xfrm>
          <a:prstGeom prst="rect">
            <a:avLst/>
          </a:prstGeom>
        </p:spPr>
      </p:pic>
      <p:pic>
        <p:nvPicPr>
          <p:cNvPr id="11" name="Picture 10">
            <a:extLst>
              <a:ext uri="{FF2B5EF4-FFF2-40B4-BE49-F238E27FC236}">
                <a16:creationId xmlns:a16="http://schemas.microsoft.com/office/drawing/2014/main" id="{B7D30EA1-359B-83A3-0E96-191B84C4D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364265"/>
            <a:ext cx="3371801" cy="752580"/>
          </a:xfrm>
          <a:prstGeom prst="rect">
            <a:avLst/>
          </a:prstGeom>
        </p:spPr>
      </p:pic>
      <p:sp>
        <p:nvSpPr>
          <p:cNvPr id="2" name="TextBox 1">
            <a:extLst>
              <a:ext uri="{FF2B5EF4-FFF2-40B4-BE49-F238E27FC236}">
                <a16:creationId xmlns:a16="http://schemas.microsoft.com/office/drawing/2014/main" id="{7F351417-CC25-DDAC-E340-6A39B5A9D0F6}"/>
              </a:ext>
            </a:extLst>
          </p:cNvPr>
          <p:cNvSpPr txBox="1"/>
          <p:nvPr/>
        </p:nvSpPr>
        <p:spPr>
          <a:xfrm>
            <a:off x="1426780" y="6493735"/>
            <a:ext cx="8443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Westin,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Oncol 2026; Mirza, SGO 2024.  </a:t>
            </a:r>
          </a:p>
        </p:txBody>
      </p:sp>
    </p:spTree>
    <p:extLst>
      <p:ext uri="{BB962C8B-B14F-4D97-AF65-F5344CB8AC3E}">
        <p14:creationId xmlns:p14="http://schemas.microsoft.com/office/powerpoint/2010/main" val="2917536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9489-78EE-62EF-9912-F49160E74D6B}"/>
              </a:ext>
            </a:extLst>
          </p:cNvPr>
          <p:cNvSpPr>
            <a:spLocks noGrp="1"/>
          </p:cNvSpPr>
          <p:nvPr>
            <p:ph type="title"/>
          </p:nvPr>
        </p:nvSpPr>
        <p:spPr/>
        <p:txBody>
          <a:bodyPr/>
          <a:lstStyle/>
          <a:p>
            <a:r>
              <a:rPr lang="en-US" dirty="0"/>
              <a:t>DUO-E Biomarker Evaluable Population (BEP) in </a:t>
            </a:r>
            <a:r>
              <a:rPr lang="en-US" dirty="0" err="1"/>
              <a:t>pMMR</a:t>
            </a:r>
            <a:endParaRPr lang="en-US" dirty="0"/>
          </a:p>
        </p:txBody>
      </p:sp>
      <p:pic>
        <p:nvPicPr>
          <p:cNvPr id="5" name="Content Placeholder 4">
            <a:extLst>
              <a:ext uri="{FF2B5EF4-FFF2-40B4-BE49-F238E27FC236}">
                <a16:creationId xmlns:a16="http://schemas.microsoft.com/office/drawing/2014/main" id="{11653FF5-05D4-90BA-6308-E6BF24B847FB}"/>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17590" y="926464"/>
            <a:ext cx="10756820" cy="5321935"/>
          </a:xfrm>
        </p:spPr>
      </p:pic>
      <p:sp>
        <p:nvSpPr>
          <p:cNvPr id="8" name="TextBox 7">
            <a:extLst>
              <a:ext uri="{FF2B5EF4-FFF2-40B4-BE49-F238E27FC236}">
                <a16:creationId xmlns:a16="http://schemas.microsoft.com/office/drawing/2014/main" id="{7495714D-9962-71F1-17DF-543E73E89D22}"/>
              </a:ext>
            </a:extLst>
          </p:cNvPr>
          <p:cNvSpPr txBox="1"/>
          <p:nvPr/>
        </p:nvSpPr>
        <p:spPr>
          <a:xfrm>
            <a:off x="4358640" y="6488668"/>
            <a:ext cx="7193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Westin,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Gynecol</a:t>
            </a:r>
            <a:r>
              <a:rPr kumimoji="0" lang="en-US" sz="1800" b="0" i="0" u="none" strike="noStrike" kern="1200" cap="none" spc="0" normalizeH="0" baseline="0" noProof="0" dirty="0">
                <a:ln>
                  <a:noFill/>
                </a:ln>
                <a:solidFill>
                  <a:srgbClr val="000000"/>
                </a:solidFill>
                <a:effectLst/>
                <a:uLnTx/>
                <a:uFillTx/>
                <a:latin typeface="Arial"/>
                <a:ea typeface="+mn-ea"/>
                <a:cs typeface="+mn-cs"/>
              </a:rPr>
              <a:t> Oncol 2026</a:t>
            </a:r>
          </a:p>
        </p:txBody>
      </p:sp>
      <p:sp>
        <p:nvSpPr>
          <p:cNvPr id="4" name="TextBox 3">
            <a:extLst>
              <a:ext uri="{FF2B5EF4-FFF2-40B4-BE49-F238E27FC236}">
                <a16:creationId xmlns:a16="http://schemas.microsoft.com/office/drawing/2014/main" id="{4EEB2ED6-A4B4-E1AD-C299-3143C8D78996}"/>
              </a:ext>
            </a:extLst>
          </p:cNvPr>
          <p:cNvSpPr txBox="1"/>
          <p:nvPr/>
        </p:nvSpPr>
        <p:spPr>
          <a:xfrm>
            <a:off x="81280" y="5473005"/>
            <a:ext cx="2885440" cy="1015663"/>
          </a:xfrm>
          <a:prstGeom prst="rect">
            <a:avLst/>
          </a:prstGeom>
          <a:noFill/>
        </p:spPr>
        <p:txBody>
          <a:bodyPr wrap="square">
            <a:spAutoFit/>
          </a:bodyPr>
          <a:lstStyle/>
          <a:p>
            <a:pPr marL="0" marR="11989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8.6% of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pMMR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tumors were TMB 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12130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 of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dMMR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tumors were TMB low</a:t>
            </a:r>
          </a:p>
          <a:p>
            <a:pPr marL="0" marR="11903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of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dMMR</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tumors were not MSI-H</a:t>
            </a:r>
          </a:p>
          <a:p>
            <a:pPr marL="0" marR="11989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91809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Powell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284145116"/>
              </p:ext>
            </p:extLst>
          </p:nvPr>
        </p:nvGraphicFramePr>
        <p:xfrm>
          <a:off x="1631503" y="1988840"/>
          <a:ext cx="8928992" cy="1947592"/>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085311">
                  <a:extLst>
                    <a:ext uri="{9D8B030D-6E8A-4147-A177-3AD203B41FA5}">
                      <a16:colId xmlns:a16="http://schemas.microsoft.com/office/drawing/2014/main" val="20001"/>
                    </a:ext>
                  </a:extLst>
                </a:gridCol>
              </a:tblGrid>
              <a:tr h="973796">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Eisai Inc, 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73796">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GSK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1A64-F649-B5E7-CAE0-DBD619AEE956}"/>
              </a:ext>
            </a:extLst>
          </p:cNvPr>
          <p:cNvSpPr>
            <a:spLocks noGrp="1"/>
          </p:cNvSpPr>
          <p:nvPr>
            <p:ph type="title"/>
          </p:nvPr>
        </p:nvSpPr>
        <p:spPr/>
        <p:txBody>
          <a:bodyPr/>
          <a:lstStyle/>
          <a:p>
            <a:r>
              <a:rPr lang="en-US" dirty="0"/>
              <a:t>Variability in Biomarker Assessment in </a:t>
            </a:r>
            <a:r>
              <a:rPr lang="en-US" dirty="0" err="1"/>
              <a:t>pMMR</a:t>
            </a:r>
            <a:endParaRPr lang="en-US" dirty="0"/>
          </a:p>
        </p:txBody>
      </p:sp>
      <p:graphicFrame>
        <p:nvGraphicFramePr>
          <p:cNvPr id="4" name="Content Placeholder 3">
            <a:extLst>
              <a:ext uri="{FF2B5EF4-FFF2-40B4-BE49-F238E27FC236}">
                <a16:creationId xmlns:a16="http://schemas.microsoft.com/office/drawing/2014/main" id="{381A81DE-8FD7-1D85-DD7D-CE172AC01C6C}"/>
              </a:ext>
            </a:extLst>
          </p:cNvPr>
          <p:cNvGraphicFramePr>
            <a:graphicFrameLocks noGrp="1"/>
          </p:cNvGraphicFramePr>
          <p:nvPr>
            <p:ph idx="1"/>
          </p:nvPr>
        </p:nvGraphicFramePr>
        <p:xfrm>
          <a:off x="313704" y="996633"/>
          <a:ext cx="11412535" cy="5643222"/>
        </p:xfrm>
        <a:graphic>
          <a:graphicData uri="http://schemas.openxmlformats.org/drawingml/2006/table">
            <a:tbl>
              <a:tblPr/>
              <a:tblGrid>
                <a:gridCol w="2282507">
                  <a:extLst>
                    <a:ext uri="{9D8B030D-6E8A-4147-A177-3AD203B41FA5}">
                      <a16:colId xmlns:a16="http://schemas.microsoft.com/office/drawing/2014/main" val="720810578"/>
                    </a:ext>
                  </a:extLst>
                </a:gridCol>
                <a:gridCol w="2282507">
                  <a:extLst>
                    <a:ext uri="{9D8B030D-6E8A-4147-A177-3AD203B41FA5}">
                      <a16:colId xmlns:a16="http://schemas.microsoft.com/office/drawing/2014/main" val="1689286703"/>
                    </a:ext>
                  </a:extLst>
                </a:gridCol>
                <a:gridCol w="2282507">
                  <a:extLst>
                    <a:ext uri="{9D8B030D-6E8A-4147-A177-3AD203B41FA5}">
                      <a16:colId xmlns:a16="http://schemas.microsoft.com/office/drawing/2014/main" val="2227257534"/>
                    </a:ext>
                  </a:extLst>
                </a:gridCol>
                <a:gridCol w="2282507">
                  <a:extLst>
                    <a:ext uri="{9D8B030D-6E8A-4147-A177-3AD203B41FA5}">
                      <a16:colId xmlns:a16="http://schemas.microsoft.com/office/drawing/2014/main" val="2397606512"/>
                    </a:ext>
                  </a:extLst>
                </a:gridCol>
                <a:gridCol w="2282507">
                  <a:extLst>
                    <a:ext uri="{9D8B030D-6E8A-4147-A177-3AD203B41FA5}">
                      <a16:colId xmlns:a16="http://schemas.microsoft.com/office/drawing/2014/main" val="2526569026"/>
                    </a:ext>
                  </a:extLst>
                </a:gridCol>
              </a:tblGrid>
              <a:tr h="209183">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Parameter</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NRG-GY018</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RUBY</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AtTEnd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DUO-E</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947385"/>
                  </a:ext>
                </a:extLst>
              </a:tr>
              <a:tr h="209183">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ICI Agent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Pembrolizumab (anti-PD-1)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Dostarlimab</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(anti-PD-1)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Atezolizumab                      (anti-PD-L1)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Durvalumab (anti-PD-L1)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19699"/>
                  </a:ext>
                </a:extLst>
              </a:tr>
              <a:tr h="285648">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MMR Testing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Central IHC (Agilent)</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Central IHC (VENTANA)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Central IHC (Agilent)</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Central IHC (VENTANA)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422423"/>
                  </a:ext>
                </a:extLst>
              </a:tr>
              <a:tr h="209183">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PD-L1 Antibody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22C3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pharmDx</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22C3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pharmDx</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SP142 (Ventana)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SP263 (Ventana)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865926"/>
                  </a:ext>
                </a:extLst>
              </a:tr>
              <a:tr h="403131">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PD-L1 Scoring System</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CPS  ≥1%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specified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TAP</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TAP  ≥1%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9584248"/>
                  </a:ext>
                </a:extLst>
              </a:tr>
              <a:tr h="543126">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PD-L1 positivity</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71.7%</a:t>
                      </a:r>
                    </a:p>
                  </a:txBody>
                  <a:tcPr marL="27940" marR="27940" marT="13970" marB="13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RUBY-2: 61% </a:t>
                      </a:r>
                    </a:p>
                  </a:txBody>
                  <a:tcPr marL="27940" marR="27940" marT="13970" marB="13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27940" marR="27940" marT="13970" marB="13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67%</a:t>
                      </a:r>
                    </a:p>
                  </a:txBody>
                  <a:tcPr marL="27940" marR="27940" marT="13970" marB="13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5396921"/>
                  </a:ext>
                </a:extLst>
              </a:tr>
              <a:tr h="543126">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p53 Assessment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 (yet)</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WES</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NGS*</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5909767"/>
                  </a:ext>
                </a:extLst>
              </a:tr>
              <a:tr h="285648">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TP53 prevalence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 (yet)</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29% (RUBY part 1)</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59%</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9225973"/>
                  </a:ext>
                </a:extLst>
              </a:tr>
              <a:tr h="403131">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POLE Assessment</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WES</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NGS* (2%)</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1586890"/>
                  </a:ext>
                </a:extLst>
              </a:tr>
              <a:tr h="597080">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HRD/HRR Testing</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b="0" i="0" u="none" strike="noStrike" kern="1200" baseline="0" dirty="0">
                          <a:solidFill>
                            <a:schemeClr val="tx1"/>
                          </a:solidFill>
                          <a:latin typeface="+mn-lt"/>
                          <a:ea typeface="+mn-ea"/>
                          <a:cs typeface="+mn-cs"/>
                        </a:rPr>
                        <a:t>FMI14 panel</a:t>
                      </a:r>
                    </a:p>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RUBY 2 :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HRRm</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9.7%;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BRCAm</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3.2%</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NGS*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FoundationOne</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CDx</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ctDNA)</a:t>
                      </a:r>
                    </a:p>
                    <a:p>
                      <a:pPr marL="0" marR="0" algn="ctr">
                        <a:lnSpc>
                          <a:spcPct val="115000"/>
                        </a:lnSpc>
                        <a:spcAft>
                          <a:spcPts val="800"/>
                        </a:spcAft>
                        <a:buNone/>
                      </a:pP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HRRm</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21%,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BRCAm</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8%</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234451"/>
                  </a:ext>
                </a:extLst>
              </a:tr>
              <a:tr h="562528">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HRR Genes Assessed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900" b="0" i="1" u="none" strike="noStrike" kern="1200" baseline="0" dirty="0">
                          <a:solidFill>
                            <a:schemeClr val="tx1"/>
                          </a:solidFill>
                          <a:latin typeface="+mn-lt"/>
                          <a:ea typeface="+mn-ea"/>
                          <a:cs typeface="+mn-cs"/>
                        </a:rPr>
                        <a:t>BRCA1, BRCA2, ATM, BARD1, BRIP1, PALB2, RAD51B, RAD51C, RAD51D, RAD54L, CDK12, CHEK1, CHEK2, FANCL</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N/A</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900" kern="100" dirty="0">
                          <a:effectLst/>
                          <a:latin typeface="Aptos" panose="020B0004020202020204" pitchFamily="34" charset="0"/>
                          <a:ea typeface="Aptos" panose="020B0004020202020204" pitchFamily="34" charset="0"/>
                          <a:cs typeface="Times New Roman" panose="02020603050405020304" pitchFamily="18" charset="0"/>
                        </a:rPr>
                        <a:t>ATM, BRCA1, BRCA2, BARD1, BRIP1, CDK12, CHEK1, CHEK2, FANCL, PALB2, RAD51B, RAD51C, RAD51D, RAD54L</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12850883"/>
                  </a:ext>
                </a:extLst>
              </a:tr>
              <a:tr h="403131">
                <a:tc>
                  <a:txBody>
                    <a:bodyPr/>
                    <a:lstStyle/>
                    <a:p>
                      <a:pPr marL="0" marR="0" algn="ctr">
                        <a:lnSpc>
                          <a:spcPct val="11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ARID1A Testing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Central IHC (Abcam EPR13501-73)</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Not reported</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6674750"/>
                  </a:ext>
                </a:extLst>
              </a:tr>
              <a:tr h="209183">
                <a:tc>
                  <a:txBody>
                    <a:bodyPr/>
                    <a:lstStyle/>
                    <a:p>
                      <a:pPr marL="0" marR="0" algn="ctr">
                        <a:lnSpc>
                          <a:spcPct val="115000"/>
                        </a:lnSpc>
                        <a:spcAft>
                          <a:spcPts val="800"/>
                        </a:spcAft>
                        <a:buNone/>
                      </a:pPr>
                      <a:r>
                        <a:rPr lang="en-US" sz="1400" b="1" kern="100">
                          <a:effectLst/>
                          <a:latin typeface="Aptos" panose="020B0004020202020204" pitchFamily="34" charset="0"/>
                          <a:ea typeface="Aptos" panose="020B0004020202020204" pitchFamily="34" charset="0"/>
                          <a:cs typeface="Times New Roman" panose="02020603050405020304" pitchFamily="18" charset="0"/>
                        </a:rPr>
                        <a:t>Asian Population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5% of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pMMR</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None </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20%</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28%</a:t>
                      </a:r>
                    </a:p>
                  </a:txBody>
                  <a:tcPr marL="22401" marR="22401" marT="11201" marB="112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227879"/>
                  </a:ext>
                </a:extLst>
              </a:tr>
            </a:tbl>
          </a:graphicData>
        </a:graphic>
      </p:graphicFrame>
    </p:spTree>
    <p:extLst>
      <p:ext uri="{BB962C8B-B14F-4D97-AF65-F5344CB8AC3E}">
        <p14:creationId xmlns:p14="http://schemas.microsoft.com/office/powerpoint/2010/main" val="150235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4F0F2-BD12-1ACA-FC90-6C3B2E77DEF7}"/>
              </a:ext>
            </a:extLst>
          </p:cNvPr>
          <p:cNvSpPr>
            <a:spLocks noGrp="1"/>
          </p:cNvSpPr>
          <p:nvPr>
            <p:ph type="title"/>
          </p:nvPr>
        </p:nvSpPr>
        <p:spPr/>
        <p:txBody>
          <a:bodyPr>
            <a:normAutofit fontScale="90000"/>
          </a:bodyPr>
          <a:lstStyle/>
          <a:p>
            <a:r>
              <a:rPr lang="en-US" dirty="0">
                <a:solidFill>
                  <a:srgbClr val="C00000"/>
                </a:solidFill>
              </a:rPr>
              <a:t>DUO-E: ctDNA as a prognostic biomarker for  PFS in ITT population</a:t>
            </a:r>
          </a:p>
        </p:txBody>
      </p:sp>
      <p:sp>
        <p:nvSpPr>
          <p:cNvPr id="8" name="TextBox 7">
            <a:extLst>
              <a:ext uri="{FF2B5EF4-FFF2-40B4-BE49-F238E27FC236}">
                <a16:creationId xmlns:a16="http://schemas.microsoft.com/office/drawing/2014/main" id="{F2241187-0DD7-E283-1D36-B93721471E07}"/>
              </a:ext>
            </a:extLst>
          </p:cNvPr>
          <p:cNvSpPr txBox="1"/>
          <p:nvPr/>
        </p:nvSpPr>
        <p:spPr>
          <a:xfrm>
            <a:off x="420614" y="5969003"/>
            <a:ext cx="10176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NOTE: 49% of the ITT population has known ctDNA status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biomarker evaluable population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Westin S et al. ASCO 2025;Abstract 5512.</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3" name="Picture 2">
            <a:extLst>
              <a:ext uri="{FF2B5EF4-FFF2-40B4-BE49-F238E27FC236}">
                <a16:creationId xmlns:a16="http://schemas.microsoft.com/office/drawing/2014/main" id="{08CDCCB8-0CE3-4786-43C6-E4157617B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18" y="1082397"/>
            <a:ext cx="11411163" cy="4693206"/>
          </a:xfrm>
          <a:prstGeom prst="rect">
            <a:avLst/>
          </a:prstGeom>
        </p:spPr>
      </p:pic>
    </p:spTree>
    <p:extLst>
      <p:ext uri="{BB962C8B-B14F-4D97-AF65-F5344CB8AC3E}">
        <p14:creationId xmlns:p14="http://schemas.microsoft.com/office/powerpoint/2010/main" val="1223884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13C52-5397-5DE9-C57C-8D871780E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651" y="5768020"/>
            <a:ext cx="7430537" cy="733527"/>
          </a:xfrm>
          <a:prstGeom prst="rect">
            <a:avLst/>
          </a:prstGeom>
        </p:spPr>
      </p:pic>
      <p:pic>
        <p:nvPicPr>
          <p:cNvPr id="6" name="Picture 5">
            <a:extLst>
              <a:ext uri="{FF2B5EF4-FFF2-40B4-BE49-F238E27FC236}">
                <a16:creationId xmlns:a16="http://schemas.microsoft.com/office/drawing/2014/main" id="{15B9CE54-B235-C92D-B1CE-24C6607E1C7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07595" y="1252540"/>
            <a:ext cx="6516009" cy="4515480"/>
          </a:xfrm>
          <a:prstGeom prst="rect">
            <a:avLst/>
          </a:prstGeom>
        </p:spPr>
      </p:pic>
      <p:sp>
        <p:nvSpPr>
          <p:cNvPr id="10" name="Title 9">
            <a:extLst>
              <a:ext uri="{FF2B5EF4-FFF2-40B4-BE49-F238E27FC236}">
                <a16:creationId xmlns:a16="http://schemas.microsoft.com/office/drawing/2014/main" id="{5424CA80-BE60-712F-FF08-305DE42EF5AB}"/>
              </a:ext>
            </a:extLst>
          </p:cNvPr>
          <p:cNvSpPr>
            <a:spLocks noGrp="1"/>
          </p:cNvSpPr>
          <p:nvPr>
            <p:ph type="title"/>
          </p:nvPr>
        </p:nvSpPr>
        <p:spPr>
          <a:xfrm>
            <a:off x="254116" y="301626"/>
            <a:ext cx="11511164" cy="979487"/>
          </a:xfrm>
        </p:spPr>
        <p:txBody>
          <a:bodyPr/>
          <a:lstStyle/>
          <a:p>
            <a:r>
              <a:rPr lang="en-US" dirty="0"/>
              <a:t>Guideline-endorsed approach to assessment of clinically relevant biomarkers</a:t>
            </a:r>
          </a:p>
        </p:txBody>
      </p:sp>
      <p:sp>
        <p:nvSpPr>
          <p:cNvPr id="8" name="Content Placeholder 7">
            <a:extLst>
              <a:ext uri="{FF2B5EF4-FFF2-40B4-BE49-F238E27FC236}">
                <a16:creationId xmlns:a16="http://schemas.microsoft.com/office/drawing/2014/main" id="{75FCA4A8-0A62-D476-0BA6-F961235DE263}"/>
              </a:ext>
            </a:extLst>
          </p:cNvPr>
          <p:cNvSpPr>
            <a:spLocks noGrp="1"/>
          </p:cNvSpPr>
          <p:nvPr>
            <p:ph idx="4294967295"/>
          </p:nvPr>
        </p:nvSpPr>
        <p:spPr>
          <a:xfrm>
            <a:off x="7823200" y="1281113"/>
            <a:ext cx="4368800" cy="4459287"/>
          </a:xfrm>
        </p:spPr>
        <p:txBody>
          <a:bodyPr/>
          <a:lstStyle/>
          <a:p>
            <a:r>
              <a:rPr lang="en-US" sz="2000" dirty="0">
                <a:latin typeface="Aptos" panose="020B0004020202020204" pitchFamily="34" charset="0"/>
              </a:rPr>
              <a:t>Molecular profiling via validated and/or FDA-approved assay in </a:t>
            </a:r>
            <a:r>
              <a:rPr lang="en-US" sz="2000" u="sng" dirty="0">
                <a:latin typeface="Aptos" panose="020B0004020202020204" pitchFamily="34" charset="0"/>
              </a:rPr>
              <a:t>initial evaluation </a:t>
            </a:r>
            <a:r>
              <a:rPr lang="en-US" sz="2000" dirty="0">
                <a:latin typeface="Aptos" panose="020B0004020202020204" pitchFamily="34" charset="0"/>
              </a:rPr>
              <a:t>to help facilitate cancer diagnosis</a:t>
            </a:r>
          </a:p>
          <a:p>
            <a:r>
              <a:rPr lang="en-US" sz="2000" dirty="0">
                <a:latin typeface="Aptos" panose="020B0004020202020204" pitchFamily="34" charset="0"/>
              </a:rPr>
              <a:t>POLE, MMR/MSI, p53 </a:t>
            </a:r>
          </a:p>
          <a:p>
            <a:r>
              <a:rPr lang="en-US" sz="2000" dirty="0">
                <a:latin typeface="Aptos" panose="020B0004020202020204" pitchFamily="34" charset="0"/>
              </a:rPr>
              <a:t>NTRK gene fusion</a:t>
            </a:r>
          </a:p>
          <a:p>
            <a:r>
              <a:rPr lang="en-US" sz="2000" dirty="0">
                <a:latin typeface="Aptos" panose="020B0004020202020204" pitchFamily="34" charset="0"/>
              </a:rPr>
              <a:t>TMB</a:t>
            </a:r>
          </a:p>
          <a:p>
            <a:r>
              <a:rPr lang="en-US" sz="2000" dirty="0">
                <a:latin typeface="Aptos" panose="020B0004020202020204" pitchFamily="34" charset="0"/>
              </a:rPr>
              <a:t>HER2 IHC/FISH for all p53 aberrant</a:t>
            </a:r>
          </a:p>
          <a:p>
            <a:r>
              <a:rPr lang="en-US" sz="2000" dirty="0">
                <a:latin typeface="Aptos" panose="020B0004020202020204" pitchFamily="34" charset="0"/>
              </a:rPr>
              <a:t>ER/PR</a:t>
            </a:r>
          </a:p>
          <a:p>
            <a:r>
              <a:rPr lang="en-US" sz="2000" dirty="0">
                <a:latin typeface="Aptos" panose="020B0004020202020204" pitchFamily="34" charset="0"/>
              </a:rPr>
              <a:t>Genetic counseling and germline testing</a:t>
            </a:r>
          </a:p>
        </p:txBody>
      </p:sp>
    </p:spTree>
    <p:extLst>
      <p:ext uri="{BB962C8B-B14F-4D97-AF65-F5344CB8AC3E}">
        <p14:creationId xmlns:p14="http://schemas.microsoft.com/office/powerpoint/2010/main" val="363701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33D468-3363-70C9-8557-83F0E786840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584034" y="1237335"/>
            <a:ext cx="4571293" cy="5620665"/>
          </a:xfrm>
          <a:prstGeom prst="rect">
            <a:avLst/>
          </a:prstGeom>
        </p:spPr>
      </p:pic>
      <p:sp>
        <p:nvSpPr>
          <p:cNvPr id="3" name="Title 2">
            <a:extLst>
              <a:ext uri="{FF2B5EF4-FFF2-40B4-BE49-F238E27FC236}">
                <a16:creationId xmlns:a16="http://schemas.microsoft.com/office/drawing/2014/main" id="{7595962A-8BB1-B6E2-973D-7FAA0476379C}"/>
              </a:ext>
            </a:extLst>
          </p:cNvPr>
          <p:cNvSpPr>
            <a:spLocks noGrp="1"/>
          </p:cNvSpPr>
          <p:nvPr>
            <p:ph type="title"/>
          </p:nvPr>
        </p:nvSpPr>
        <p:spPr>
          <a:xfrm>
            <a:off x="172720" y="369485"/>
            <a:ext cx="12076198" cy="979487"/>
          </a:xfrm>
        </p:spPr>
        <p:txBody>
          <a:bodyPr/>
          <a:lstStyle/>
          <a:p>
            <a:r>
              <a:rPr lang="en-US" sz="3000" dirty="0"/>
              <a:t>PORTEC 4a: No adjuvant treatment is non-inferior to brachytherapy for vaginal control in H-I-R EC </a:t>
            </a:r>
            <a:r>
              <a:rPr lang="en-US" sz="3000" i="1" dirty="0" err="1"/>
              <a:t>POLE</a:t>
            </a:r>
            <a:r>
              <a:rPr lang="en-US" sz="3000" baseline="30000" dirty="0" err="1"/>
              <a:t>mut</a:t>
            </a:r>
            <a:r>
              <a:rPr lang="en-US" sz="3000" dirty="0"/>
              <a:t> and NSMP-</a:t>
            </a:r>
            <a:r>
              <a:rPr lang="en-US" sz="3000" i="1" dirty="0"/>
              <a:t>CTNNB1</a:t>
            </a:r>
            <a:r>
              <a:rPr lang="en-US" sz="3000" dirty="0"/>
              <a:t> wildtype tumors</a:t>
            </a:r>
          </a:p>
        </p:txBody>
      </p:sp>
      <p:pic>
        <p:nvPicPr>
          <p:cNvPr id="5" name="Picture 4">
            <a:extLst>
              <a:ext uri="{FF2B5EF4-FFF2-40B4-BE49-F238E27FC236}">
                <a16:creationId xmlns:a16="http://schemas.microsoft.com/office/drawing/2014/main" id="{04F3BF49-116E-DFC0-97C3-22CEE43F149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72720" y="1237335"/>
            <a:ext cx="6031114" cy="4383327"/>
          </a:xfrm>
          <a:prstGeom prst="rect">
            <a:avLst/>
          </a:prstGeom>
        </p:spPr>
      </p:pic>
      <p:pic>
        <p:nvPicPr>
          <p:cNvPr id="12" name="Picture 11">
            <a:extLst>
              <a:ext uri="{FF2B5EF4-FFF2-40B4-BE49-F238E27FC236}">
                <a16:creationId xmlns:a16="http://schemas.microsoft.com/office/drawing/2014/main" id="{B68AF8CE-A5A9-CEAA-B500-79781163E0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82" y="5559200"/>
            <a:ext cx="5019038" cy="744867"/>
          </a:xfrm>
          <a:prstGeom prst="rect">
            <a:avLst/>
          </a:prstGeom>
        </p:spPr>
      </p:pic>
      <p:pic>
        <p:nvPicPr>
          <p:cNvPr id="16" name="Picture 15">
            <a:extLst>
              <a:ext uri="{FF2B5EF4-FFF2-40B4-BE49-F238E27FC236}">
                <a16:creationId xmlns:a16="http://schemas.microsoft.com/office/drawing/2014/main" id="{EC0335F6-21E8-0743-C1B6-601512DCD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8886" y="2440095"/>
            <a:ext cx="1367674" cy="3987587"/>
          </a:xfrm>
          <a:prstGeom prst="rect">
            <a:avLst/>
          </a:prstGeom>
        </p:spPr>
      </p:pic>
      <p:sp>
        <p:nvSpPr>
          <p:cNvPr id="22" name="TextBox 21">
            <a:extLst>
              <a:ext uri="{FF2B5EF4-FFF2-40B4-BE49-F238E27FC236}">
                <a16:creationId xmlns:a16="http://schemas.microsoft.com/office/drawing/2014/main" id="{9248B07E-BB61-8DE7-E5DF-71FF7CEC945F}"/>
              </a:ext>
            </a:extLst>
          </p:cNvPr>
          <p:cNvSpPr txBox="1"/>
          <p:nvPr/>
        </p:nvSpPr>
        <p:spPr>
          <a:xfrm>
            <a:off x="8943108" y="2523190"/>
            <a:ext cx="32918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E2E"/>
                </a:solidFill>
                <a:effectLst/>
                <a:uLnTx/>
                <a:uFillTx/>
                <a:latin typeface="Source Sans Pro" panose="020B0503030403020204" pitchFamily="34" charset="0"/>
                <a:ea typeface="+mn-ea"/>
                <a:cs typeface="+mn-cs"/>
              </a:rPr>
              <a:t>4·5% (molecular) vs 1·6% (standard) </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6E9980A3-EDDE-118F-788A-03E08C57F25B}"/>
              </a:ext>
            </a:extLst>
          </p:cNvPr>
          <p:cNvSpPr txBox="1"/>
          <p:nvPr/>
        </p:nvSpPr>
        <p:spPr>
          <a:xfrm>
            <a:off x="8786782" y="5282108"/>
            <a:ext cx="360449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E2E"/>
                </a:solidFill>
                <a:effectLst/>
                <a:uLnTx/>
                <a:uFillTx/>
                <a:latin typeface="Source Sans Pro" panose="020B0503030403020204" pitchFamily="34" charset="0"/>
                <a:ea typeface="+mn-ea"/>
                <a:cs typeface="+mn-cs"/>
              </a:rPr>
              <a:t>13.4% (molecular) vs 12.6% (standard) </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D06BFFAE-1EF2-6498-6A77-E2C07CB01494}"/>
              </a:ext>
            </a:extLst>
          </p:cNvPr>
          <p:cNvSpPr/>
          <p:nvPr/>
        </p:nvSpPr>
        <p:spPr>
          <a:xfrm>
            <a:off x="81280" y="2440095"/>
            <a:ext cx="2651760" cy="386397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85652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AED68-1E2D-5590-66EF-8DE90679FC67}"/>
              </a:ext>
            </a:extLst>
          </p:cNvPr>
          <p:cNvSpPr>
            <a:spLocks noGrp="1"/>
          </p:cNvSpPr>
          <p:nvPr>
            <p:ph type="title"/>
          </p:nvPr>
        </p:nvSpPr>
        <p:spPr/>
        <p:txBody>
          <a:bodyPr/>
          <a:lstStyle/>
          <a:p>
            <a:r>
              <a:rPr lang="en-US" dirty="0"/>
              <a:t>Conclusions</a:t>
            </a:r>
          </a:p>
        </p:txBody>
      </p:sp>
      <p:sp>
        <p:nvSpPr>
          <p:cNvPr id="6" name="Content Placeholder 5">
            <a:extLst>
              <a:ext uri="{FF2B5EF4-FFF2-40B4-BE49-F238E27FC236}">
                <a16:creationId xmlns:a16="http://schemas.microsoft.com/office/drawing/2014/main" id="{5ED048C8-6E35-2566-21CB-CFFE83C160D1}"/>
              </a:ext>
            </a:extLst>
          </p:cNvPr>
          <p:cNvSpPr>
            <a:spLocks noGrp="1"/>
          </p:cNvSpPr>
          <p:nvPr>
            <p:ph idx="1"/>
          </p:nvPr>
        </p:nvSpPr>
        <p:spPr/>
        <p:txBody>
          <a:bodyPr/>
          <a:lstStyle/>
          <a:p>
            <a:r>
              <a:rPr lang="en-US" sz="2800" dirty="0">
                <a:latin typeface="Aptos" panose="020B0004020202020204" pitchFamily="34" charset="0"/>
              </a:rPr>
              <a:t>Molecular profiling has prognostic and predictive implications</a:t>
            </a:r>
          </a:p>
          <a:p>
            <a:r>
              <a:rPr lang="en-US" sz="2800" dirty="0">
                <a:latin typeface="Aptos" panose="020B0004020202020204" pitchFamily="34" charset="0"/>
              </a:rPr>
              <a:t>Across most subsets there is a benefit of IO in addition to chemotherapy </a:t>
            </a:r>
          </a:p>
          <a:p>
            <a:r>
              <a:rPr lang="en-US" sz="2800" dirty="0">
                <a:latin typeface="Aptos" panose="020B0004020202020204" pitchFamily="34" charset="0"/>
              </a:rPr>
              <a:t>Lack of strong predictive biomarker, other than MMR/MSI status</a:t>
            </a:r>
          </a:p>
          <a:p>
            <a:r>
              <a:rPr lang="en-US" sz="2800" dirty="0">
                <a:latin typeface="Aptos" panose="020B0004020202020204" pitchFamily="34" charset="0"/>
              </a:rPr>
              <a:t>Challenges</a:t>
            </a:r>
          </a:p>
          <a:p>
            <a:pPr lvl="1"/>
            <a:r>
              <a:rPr lang="en-US" sz="2800" dirty="0">
                <a:latin typeface="Aptos" panose="020B0004020202020204" pitchFamily="34" charset="0"/>
              </a:rPr>
              <a:t>Small subsets</a:t>
            </a:r>
          </a:p>
          <a:p>
            <a:pPr lvl="1"/>
            <a:r>
              <a:rPr lang="en-US" sz="2800" dirty="0">
                <a:latin typeface="Aptos" panose="020B0004020202020204" pitchFamily="34" charset="0"/>
              </a:rPr>
              <a:t>Variable methods of assessment</a:t>
            </a:r>
          </a:p>
          <a:p>
            <a:r>
              <a:rPr lang="en-US" sz="2800" dirty="0">
                <a:latin typeface="Aptos" panose="020B0004020202020204" pitchFamily="34" charset="0"/>
              </a:rPr>
              <a:t>We need: </a:t>
            </a:r>
          </a:p>
          <a:p>
            <a:pPr lvl="1"/>
            <a:r>
              <a:rPr lang="en-US" sz="2800" dirty="0">
                <a:latin typeface="Aptos" panose="020B0004020202020204" pitchFamily="34" charset="0"/>
              </a:rPr>
              <a:t>Broader access to clinical trial specimens </a:t>
            </a:r>
          </a:p>
          <a:p>
            <a:pPr lvl="1"/>
            <a:r>
              <a:rPr lang="en-US" sz="2800" dirty="0">
                <a:latin typeface="Aptos" panose="020B0004020202020204" pitchFamily="34" charset="0"/>
              </a:rPr>
              <a:t>Support for new biomarker discovery</a:t>
            </a:r>
          </a:p>
        </p:txBody>
      </p:sp>
    </p:spTree>
    <p:extLst>
      <p:ext uri="{BB962C8B-B14F-4D97-AF65-F5344CB8AC3E}">
        <p14:creationId xmlns:p14="http://schemas.microsoft.com/office/powerpoint/2010/main" val="238698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7376-9383-2DF9-94EA-F7299001834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2DD5FC3-9F20-4769-245E-E5513E05A8F5}"/>
              </a:ext>
            </a:extLst>
          </p:cNvPr>
          <p:cNvSpPr txBox="1">
            <a:spLocks/>
          </p:cNvSpPr>
          <p:nvPr/>
        </p:nvSpPr>
        <p:spPr bwMode="auto">
          <a:xfrm>
            <a:off x="1804861"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Ursula Matulonis, MD</a:t>
            </a:r>
          </a:p>
        </p:txBody>
      </p:sp>
      <p:pic>
        <p:nvPicPr>
          <p:cNvPr id="9" name="Picture 8" descr="A person wearing headphones and smiling&#10;&#10;AI-generated content may be incorrect.">
            <a:extLst>
              <a:ext uri="{FF2B5EF4-FFF2-40B4-BE49-F238E27FC236}">
                <a16:creationId xmlns:a16="http://schemas.microsoft.com/office/drawing/2014/main" id="{86836BA4-5123-8B93-D707-67318806DEF4}"/>
              </a:ext>
            </a:extLst>
          </p:cNvPr>
          <p:cNvPicPr>
            <a:picLocks noChangeAspect="1"/>
          </p:cNvPicPr>
          <p:nvPr/>
        </p:nvPicPr>
        <p:blipFill rotWithShape="1">
          <a:blip r:embed="rId2"/>
          <a:srcRect l="21875" r="21875"/>
          <a:stretch>
            <a:fillRect/>
          </a:stretch>
        </p:blipFill>
        <p:spPr>
          <a:xfrm>
            <a:off x="2297368" y="2545118"/>
            <a:ext cx="2651760" cy="2651760"/>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0595A6E2-EA55-70E2-9099-33B20F401967}"/>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541C7C7A-8BB3-447B-A29D-41EF49BF35B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14" name="Title 1">
            <a:extLst>
              <a:ext uri="{FF2B5EF4-FFF2-40B4-BE49-F238E27FC236}">
                <a16:creationId xmlns:a16="http://schemas.microsoft.com/office/drawing/2014/main" id="{F569DD23-6F87-43DB-85EF-A85E5CF7F4D0}"/>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3782EB19-FB4E-1116-9AF7-4614D02F2137}"/>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5860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A3D3-2ED9-3C48-F1C9-4ECCB8BF1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C180E5-E338-80C8-C17A-798FCB48A6A7}"/>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would you treat this 78-year-old patient with MSS/</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pMMR</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ER-negative, HER2-negative metastatic endometrial cancer (EC) with TP53, PIK3R1 and PTEN mutations if she presented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defTabSz="914400" fontAlgn="auto">
              <a:spcBef>
                <a:spcPts val="0"/>
              </a:spcBef>
              <a:spcAft>
                <a:spcPts val="0"/>
              </a:spcAf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is the optimal </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approach to </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biomarker assessment for patients with advanced EC (eg, TP53, BRCA, HRR, HER2)? How important is it to biopsy from the metastatic site versus the primary tumor? Is there a value in evaluating both?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a: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role, if any, does liquid biopsy have in this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E92B7DD-CA8B-8AC6-16B0-2E7CC2160D4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705800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7A17-41A2-BBD7-F064-E318C32171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E23D3A-E458-A838-683E-706E263A3C47}"/>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the current time, are you conducting molecular analysis for all patients with EC? Are you altering your treatment approach in any way based on molecular subgroup?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lvl="0" defTabSz="914400" fontAlgn="auto">
              <a:spcBef>
                <a:spcPts val="0"/>
              </a:spcBef>
              <a:spcAft>
                <a:spcPts val="0"/>
              </a:spcAft>
              <a:defRPr/>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In general, how would you respond to a fellow who asks you to estimate the long-term chance of survival for patients with advanced EC who receive chemotherapy alone versus chemotherapy/IO? Does your response differ between MSI-H/dMMR and MSS/pMMR disease? Do you believe that some patients in this setting are “cured”? </a:t>
            </a: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7E28CCBC-B055-A09A-7EDE-405C1E63F6C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211934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B142-4DE0-035B-B1A5-611ADDF7C9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A6EC9D-3882-3E7C-2CC4-BF96C882C00C}"/>
              </a:ext>
            </a:extLst>
          </p:cNvPr>
          <p:cNvSpPr/>
          <p:nvPr/>
        </p:nvSpPr>
        <p:spPr bwMode="auto">
          <a:xfrm>
            <a:off x="740128" y="2636912"/>
            <a:ext cx="10828480" cy="92697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BCD797A-975D-0B49-D3B9-7E66E1DD19A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7CD09A6-C95F-5D56-353B-B3DAE7063383}"/>
              </a:ext>
            </a:extLst>
          </p:cNvPr>
          <p:cNvSpPr>
            <a:spLocks noGrp="1"/>
          </p:cNvSpPr>
          <p:nvPr>
            <p:ph idx="1"/>
          </p:nvPr>
        </p:nvSpPr>
        <p:spPr>
          <a:xfrm>
            <a:off x="1195225" y="1416053"/>
            <a:ext cx="9793088"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Biology of Advanced Endometrial Cancer (EC); Optimal Approach to Biomarker Assessment in Patients with Newly Diagnosed Disease — Dr Backes</a:t>
            </a:r>
          </a:p>
          <a:p>
            <a:pPr marL="98425" indent="0">
              <a:lnSpc>
                <a:spcPct val="100000"/>
              </a:lnSpc>
              <a:spcBef>
                <a:spcPts val="1600"/>
              </a:spcBef>
              <a:spcAft>
                <a:spcPts val="0"/>
              </a:spcAft>
              <a:buNone/>
            </a:pPr>
            <a:r>
              <a:rPr lang="en-US" sz="2500" dirty="0">
                <a:solidFill>
                  <a:schemeClr val="bg1"/>
                </a:solidFill>
              </a:rPr>
              <a:t>Module 2: Current Up-Front Chemoimmunotherapeutic Approaches for Advanced EC — Dr Powell </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Anti-PD-1/PD-L1 Antibodies in Combination with Systemic Therapies Beyond Chemotherapy in Advanced EC — Dr </a:t>
            </a:r>
            <a:r>
              <a:rPr lang="en-US" sz="2500" dirty="0" err="1">
                <a:solidFill>
                  <a:schemeClr val="tx1"/>
                </a:solidFill>
              </a:rPr>
              <a:t>Salani</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233371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2058589" y="4095751"/>
            <a:ext cx="8074815" cy="2552700"/>
          </a:xfrm>
        </p:spPr>
        <p:txBody>
          <a:bodyPr vert="horz" lIns="91440" tIns="45720" rIns="91440" bIns="45720" rtlCol="0" anchor="t">
            <a:normAutofit fontScale="92500" lnSpcReduction="10000"/>
          </a:bodyPr>
          <a:lstStyle/>
          <a:p>
            <a:pPr marL="0" indent="0" algn="ctr">
              <a:buNone/>
            </a:pPr>
            <a:r>
              <a:rPr lang="en-US" sz="2400" b="1" i="1" dirty="0">
                <a:solidFill>
                  <a:srgbClr val="FF0000"/>
                </a:solidFill>
              </a:rPr>
              <a:t>Matthew A. Powell, MD </a:t>
            </a:r>
          </a:p>
          <a:p>
            <a:pPr marL="0" indent="0" algn="ctr">
              <a:buNone/>
            </a:pPr>
            <a:r>
              <a:rPr lang="en-US" dirty="0"/>
              <a:t>Ira C. and Judith Gall Professor</a:t>
            </a:r>
          </a:p>
          <a:p>
            <a:pPr marL="0" indent="0" algn="ctr">
              <a:buNone/>
            </a:pPr>
            <a:r>
              <a:rPr lang="en-US" dirty="0"/>
              <a:t>Division Gyn Oncology</a:t>
            </a:r>
          </a:p>
          <a:p>
            <a:pPr marL="0" indent="0" algn="ctr">
              <a:buNone/>
            </a:pPr>
            <a:r>
              <a:rPr lang="en-US" dirty="0"/>
              <a:t>Chair Uterine Corpus Committee, NRG Oncology</a:t>
            </a:r>
          </a:p>
          <a:p>
            <a:pPr marL="0" indent="0" algn="ctr">
              <a:buNone/>
            </a:pPr>
            <a:r>
              <a:rPr lang="en-US" dirty="0"/>
              <a:t>Washington University School of Medicine, St Louis, Missouri USA</a:t>
            </a:r>
          </a:p>
          <a:p>
            <a:pPr marL="0" indent="0" algn="ctr">
              <a:buNone/>
            </a:pPr>
            <a:endParaRPr lang="en-US" sz="2000" i="1" dirty="0">
              <a:solidFill>
                <a:srgbClr val="FF0000"/>
              </a:solidFill>
            </a:endParaRPr>
          </a:p>
        </p:txBody>
      </p:sp>
      <p:sp>
        <p:nvSpPr>
          <p:cNvPr id="4" name="Title 3"/>
          <p:cNvSpPr>
            <a:spLocks noGrp="1"/>
          </p:cNvSpPr>
          <p:nvPr>
            <p:ph type="title"/>
          </p:nvPr>
        </p:nvSpPr>
        <p:spPr>
          <a:xfrm>
            <a:off x="1596111" y="925808"/>
            <a:ext cx="8999767" cy="1618489"/>
          </a:xfrm>
        </p:spPr>
        <p:txBody>
          <a:bodyPr vert="horz" lIns="91440" tIns="45720" rIns="91440" bIns="45720" rtlCol="0" anchor="ctr">
            <a:normAutofit fontScale="90000"/>
          </a:bodyPr>
          <a:lstStyle/>
          <a:p>
            <a:pPr algn="ctr"/>
            <a:r>
              <a:rPr lang="en-US" dirty="0"/>
              <a:t>Research To Practice</a:t>
            </a:r>
            <a:br>
              <a:rPr lang="en-US" dirty="0"/>
            </a:br>
            <a:r>
              <a:rPr lang="en-US" b="1" dirty="0"/>
              <a:t>Current Up-Front Chemoimmunotherapeutic Approaches for Advanced EC — Dr Powell</a:t>
            </a:r>
            <a:endParaRPr lang="en-US" sz="3400" b="1" i="0" kern="1200" cap="all" dirty="0">
              <a:solidFill>
                <a:schemeClr val="accent1"/>
              </a:solidFill>
              <a:effectLst/>
              <a:latin typeface="+mj-lt"/>
              <a:ea typeface="+mj-ea"/>
              <a:cs typeface="+mj-cs"/>
            </a:endParaRPr>
          </a:p>
        </p:txBody>
      </p:sp>
      <p:sp>
        <p:nvSpPr>
          <p:cNvPr id="5" name="TextBox 4">
            <a:extLst>
              <a:ext uri="{FF2B5EF4-FFF2-40B4-BE49-F238E27FC236}">
                <a16:creationId xmlns:a16="http://schemas.microsoft.com/office/drawing/2014/main" id="{59460B83-59C5-1FFD-0756-A4021A53CC20}"/>
              </a:ext>
            </a:extLst>
          </p:cNvPr>
          <p:cNvSpPr txBox="1"/>
          <p:nvPr/>
        </p:nvSpPr>
        <p:spPr>
          <a:xfrm>
            <a:off x="10301739" y="71120"/>
            <a:ext cx="1890261"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40" tIns="0" rIns="91440" bIns="0" numCol="1" spcCol="38100" rtlCol="0" anchor="t">
            <a:spAutoFit/>
          </a:bodyPr>
          <a:lstStyle/>
          <a:p>
            <a:pPr marL="0" marR="0" lvl="0" indent="0" algn="r" defTabSz="2286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Invention"/>
                <a:ea typeface="Invention"/>
                <a:cs typeface="Invention"/>
                <a:sym typeface="Invention"/>
              </a:rPr>
              <a:t>GMSAHK_ONC-GYN_MAY-2025_84</a:t>
            </a:r>
          </a:p>
        </p:txBody>
      </p:sp>
    </p:spTree>
    <p:extLst>
      <p:ext uri="{BB962C8B-B14F-4D97-AF65-F5344CB8AC3E}">
        <p14:creationId xmlns:p14="http://schemas.microsoft.com/office/powerpoint/2010/main" val="132744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3"/>
            <a:ext cx="10358967" cy="1008112"/>
          </a:xfrm>
        </p:spPr>
        <p:txBody>
          <a:bodyPr/>
          <a:lstStyle/>
          <a:p>
            <a:r>
              <a:rPr lang="en-US" sz="3200" dirty="0">
                <a:solidFill>
                  <a:srgbClr val="0432FF"/>
                </a:solidFill>
              </a:rPr>
              <a:t>Dr Salani — Disclosures</a:t>
            </a:r>
            <a:br>
              <a:rPr lang="en-US" sz="3200" dirty="0">
                <a:solidFill>
                  <a:srgbClr val="0432FF"/>
                </a:solidFill>
              </a:rPr>
            </a:br>
            <a:r>
              <a:rPr lang="en-US" sz="3200" dirty="0">
                <a:solidFill>
                  <a:srgbClr val="0432FF"/>
                </a:solidFill>
              </a:rPr>
              <a:t>Moderator</a:t>
            </a:r>
          </a:p>
        </p:txBody>
      </p:sp>
      <p:graphicFrame>
        <p:nvGraphicFramePr>
          <p:cNvPr id="3" name="Content Placeholder 3">
            <a:extLst>
              <a:ext uri="{FF2B5EF4-FFF2-40B4-BE49-F238E27FC236}">
                <a16:creationId xmlns:a16="http://schemas.microsoft.com/office/drawing/2014/main" id="{37C0725A-31E0-5DBF-3CA4-C4200C2C3C0D}"/>
              </a:ext>
            </a:extLst>
          </p:cNvPr>
          <p:cNvGraphicFramePr>
            <a:graphicFrameLocks/>
          </p:cNvGraphicFramePr>
          <p:nvPr>
            <p:extLst>
              <p:ext uri="{D42A27DB-BD31-4B8C-83A1-F6EECF244321}">
                <p14:modId xmlns:p14="http://schemas.microsoft.com/office/powerpoint/2010/main" val="816466227"/>
              </p:ext>
            </p:extLst>
          </p:nvPr>
        </p:nvGraphicFramePr>
        <p:xfrm>
          <a:off x="1302977" y="1916832"/>
          <a:ext cx="9586045" cy="2304256"/>
        </p:xfrm>
        <a:graphic>
          <a:graphicData uri="http://schemas.openxmlformats.org/drawingml/2006/table">
            <a:tbl>
              <a:tblPr firstRow="1" bandRow="1">
                <a:tableStyleId>{F2DE63D5-997A-4646-A377-4702673A728D}</a:tableStyleId>
              </a:tblPr>
              <a:tblGrid>
                <a:gridCol w="2850281">
                  <a:extLst>
                    <a:ext uri="{9D8B030D-6E8A-4147-A177-3AD203B41FA5}">
                      <a16:colId xmlns:a16="http://schemas.microsoft.com/office/drawing/2014/main" val="20000"/>
                    </a:ext>
                  </a:extLst>
                </a:gridCol>
                <a:gridCol w="6735764">
                  <a:extLst>
                    <a:ext uri="{9D8B030D-6E8A-4147-A177-3AD203B41FA5}">
                      <a16:colId xmlns:a16="http://schemas.microsoft.com/office/drawing/2014/main" val="20001"/>
                    </a:ext>
                  </a:extLst>
                </a:gridCol>
              </a:tblGrid>
              <a:tr h="1115397">
                <a:tc>
                  <a:txBody>
                    <a:bodyPr/>
                    <a:lstStyle/>
                    <a:p>
                      <a:r>
                        <a:rPr lang="en-US" sz="17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Inc, Daiichi Sankyo Inc, Eisai Inc, Genmab US Inc, GSK, Merck, Pfizer Inc, 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8859">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9A75-02D4-E0DF-77E8-A0D96359C6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EED4C5-597B-BBE4-781D-16EACE68B7A5}"/>
              </a:ext>
            </a:extLst>
          </p:cNvPr>
          <p:cNvSpPr>
            <a:spLocks noGrp="1"/>
          </p:cNvSpPr>
          <p:nvPr>
            <p:ph type="title"/>
          </p:nvPr>
        </p:nvSpPr>
        <p:spPr>
          <a:xfrm>
            <a:off x="-158856" y="165731"/>
            <a:ext cx="12509712" cy="828675"/>
          </a:xfrm>
        </p:spPr>
        <p:txBody>
          <a:bodyPr>
            <a:noAutofit/>
          </a:bodyPr>
          <a:lstStyle/>
          <a:p>
            <a:pPr algn="ctr"/>
            <a:r>
              <a:rPr lang="en-US" sz="3500" b="1" dirty="0"/>
              <a:t>GOG 209: Chemotherapy Comparison in </a:t>
            </a:r>
            <a:br>
              <a:rPr lang="en-US" sz="3500" b="1" dirty="0"/>
            </a:br>
            <a:r>
              <a:rPr lang="en-US" sz="3500" b="1" dirty="0"/>
              <a:t>Advanced or Recurrent Endometrial Cancer</a:t>
            </a:r>
          </a:p>
        </p:txBody>
      </p:sp>
      <p:sp>
        <p:nvSpPr>
          <p:cNvPr id="2" name="Content Placeholder 1">
            <a:extLst>
              <a:ext uri="{FF2B5EF4-FFF2-40B4-BE49-F238E27FC236}">
                <a16:creationId xmlns:a16="http://schemas.microsoft.com/office/drawing/2014/main" id="{D3BB0017-B3CB-E50C-6362-5A6F35F3B41F}"/>
              </a:ext>
            </a:extLst>
          </p:cNvPr>
          <p:cNvSpPr>
            <a:spLocks noGrp="1"/>
          </p:cNvSpPr>
          <p:nvPr>
            <p:ph idx="4294967295"/>
          </p:nvPr>
        </p:nvSpPr>
        <p:spPr>
          <a:xfrm>
            <a:off x="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4C0A9A87-CCA3-61F8-E922-23E9BE146D4F}"/>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51" rtl="0" eaLnBrk="1" fontAlgn="auto" latinLnBrk="0" hangingPunct="1">
              <a:lnSpc>
                <a:spcPct val="100000"/>
              </a:lnSpc>
              <a:spcBef>
                <a:spcPts val="0"/>
              </a:spcBef>
              <a:spcAft>
                <a:spcPts val="0"/>
              </a:spcAft>
              <a:buClrTx/>
              <a:buSzTx/>
              <a:buFontTx/>
              <a:buNone/>
              <a:tabLst/>
              <a:defRPr/>
            </a:pPr>
            <a:fld id="{FB676BF5-B2C8-8A4B-BCC8-DA97379A46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457151"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13294B"/>
              </a:solidFill>
              <a:effectLst/>
              <a:uLnTx/>
              <a:uFillTx/>
              <a:latin typeface="Arial"/>
              <a:ea typeface="+mn-ea"/>
              <a:cs typeface="+mn-cs"/>
            </a:endParaRPr>
          </a:p>
        </p:txBody>
      </p:sp>
      <p:pic>
        <p:nvPicPr>
          <p:cNvPr id="6" name="Picture 5">
            <a:extLst>
              <a:ext uri="{FF2B5EF4-FFF2-40B4-BE49-F238E27FC236}">
                <a16:creationId xmlns:a16="http://schemas.microsoft.com/office/drawing/2014/main" id="{BE023273-8E4B-6D38-E40B-1B033C65AC93}"/>
              </a:ext>
            </a:extLst>
          </p:cNvPr>
          <p:cNvPicPr>
            <a:picLocks noChangeAspect="1"/>
          </p:cNvPicPr>
          <p:nvPr/>
        </p:nvPicPr>
        <p:blipFill rotWithShape="1">
          <a:blip r:embed="rId3"/>
          <a:srcRect t="405"/>
          <a:stretch/>
        </p:blipFill>
        <p:spPr>
          <a:xfrm>
            <a:off x="128601" y="1371600"/>
            <a:ext cx="6158056" cy="2645343"/>
          </a:xfrm>
          <a:prstGeom prst="rect">
            <a:avLst/>
          </a:prstGeom>
        </p:spPr>
      </p:pic>
      <p:sp>
        <p:nvSpPr>
          <p:cNvPr id="7" name="Content Placeholder 5">
            <a:extLst>
              <a:ext uri="{FF2B5EF4-FFF2-40B4-BE49-F238E27FC236}">
                <a16:creationId xmlns:a16="http://schemas.microsoft.com/office/drawing/2014/main" id="{47666053-BA7B-89D8-BA6B-7F8261479F92}"/>
              </a:ext>
            </a:extLst>
          </p:cNvPr>
          <p:cNvSpPr txBox="1">
            <a:spLocks/>
          </p:cNvSpPr>
          <p:nvPr/>
        </p:nvSpPr>
        <p:spPr>
          <a:xfrm>
            <a:off x="249623" y="4264623"/>
            <a:ext cx="6158056" cy="1917807"/>
          </a:xfrm>
          <a:prstGeom prst="rect">
            <a:avLst/>
          </a:prstGeom>
        </p:spPr>
        <p:txBody>
          <a:bodyPr vert="horz" lIns="0" tIns="0" rIns="0" bIns="0" rtlCol="0">
            <a:noAutofit/>
          </a:bodyPr>
          <a:lstStyle>
            <a:lvl1pPr marL="342854" indent="-342854"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1pPr>
            <a:lvl2pPr marL="742852" indent="-285713" algn="l" defTabSz="457139" rtl="0" eaLnBrk="1" latinLnBrk="0" hangingPunct="1">
              <a:lnSpc>
                <a:spcPct val="90000"/>
              </a:lnSpc>
              <a:spcBef>
                <a:spcPts val="600"/>
              </a:spcBef>
              <a:spcAft>
                <a:spcPts val="800"/>
              </a:spcAft>
              <a:buClr>
                <a:srgbClr val="007DBA"/>
              </a:buClr>
              <a:buFont typeface="Arial"/>
              <a:buChar char="•"/>
              <a:defRPr sz="2000" kern="1200">
                <a:solidFill>
                  <a:srgbClr val="101D3A"/>
                </a:solidFill>
                <a:latin typeface="Arial"/>
                <a:ea typeface="+mn-ea"/>
                <a:cs typeface="+mn-cs"/>
              </a:defRPr>
            </a:lvl2pPr>
            <a:lvl3pPr marL="1142850" indent="-228570" algn="l" defTabSz="457139" rtl="0" eaLnBrk="1" latinLnBrk="0" hangingPunct="1">
              <a:lnSpc>
                <a:spcPct val="90000"/>
              </a:lnSpc>
              <a:spcBef>
                <a:spcPts val="600"/>
              </a:spcBef>
              <a:spcAft>
                <a:spcPts val="800"/>
              </a:spcAft>
              <a:buClr>
                <a:srgbClr val="007DBA"/>
              </a:buClr>
              <a:buFont typeface="Arial"/>
              <a:buChar char="•"/>
              <a:defRPr sz="1800" kern="1200">
                <a:solidFill>
                  <a:srgbClr val="101D3A"/>
                </a:solidFill>
                <a:latin typeface="Arial"/>
                <a:ea typeface="+mn-ea"/>
                <a:cs typeface="+mn-cs"/>
              </a:defRPr>
            </a:lvl3pPr>
            <a:lvl4pPr marL="1599991"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4pPr>
            <a:lvl5pPr marL="2057130" indent="-228570" algn="l" defTabSz="457139" rtl="0" eaLnBrk="1" latinLnBrk="0" hangingPunct="1">
              <a:lnSpc>
                <a:spcPct val="90000"/>
              </a:lnSpc>
              <a:spcBef>
                <a:spcPts val="600"/>
              </a:spcBef>
              <a:spcAft>
                <a:spcPts val="800"/>
              </a:spcAft>
              <a:buClr>
                <a:srgbClr val="007DBA"/>
              </a:buClr>
              <a:buFont typeface="Arial"/>
              <a:buChar char="•"/>
              <a:defRPr sz="1600" kern="1200">
                <a:solidFill>
                  <a:srgbClr val="101D3A"/>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39" rtl="0" eaLnBrk="1" fontAlgn="auto" latinLnBrk="0" hangingPunct="1">
              <a:lnSpc>
                <a:spcPct val="90000"/>
              </a:lnSpc>
              <a:spcBef>
                <a:spcPts val="600"/>
              </a:spcBef>
              <a:spcAft>
                <a:spcPts val="800"/>
              </a:spcAft>
              <a:buClr>
                <a:srgbClr val="007DBA"/>
              </a:buClr>
              <a:buSzTx/>
              <a:buFont typeface="Arial"/>
              <a:buNone/>
              <a:tabLst/>
              <a:defRPr/>
            </a:pPr>
            <a:r>
              <a:rPr kumimoji="0" lang="en-US" sz="1400" b="1" i="0" u="sng" strike="noStrike" kern="1200" cap="none" spc="0" normalizeH="0" baseline="0" noProof="0" dirty="0">
                <a:ln>
                  <a:noFill/>
                </a:ln>
                <a:solidFill>
                  <a:srgbClr val="101D3A"/>
                </a:solidFill>
                <a:effectLst/>
                <a:uLnTx/>
                <a:uFillTx/>
                <a:latin typeface="Arial"/>
                <a:ea typeface="+mn-ea"/>
                <a:cs typeface="+mn-cs"/>
              </a:rPr>
              <a:t>Key eligibility criteria</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1400" b="1" i="0" u="sng" strike="noStrike" kern="1200" cap="none" spc="0" normalizeH="0" baseline="0" noProof="0" dirty="0">
                <a:ln>
                  <a:noFill/>
                </a:ln>
                <a:solidFill>
                  <a:srgbClr val="101D3A"/>
                </a:solidFill>
                <a:effectLst/>
                <a:uLnTx/>
                <a:uFillTx/>
                <a:latin typeface="Arial"/>
                <a:ea typeface="+mn-ea"/>
                <a:cs typeface="+mn-cs"/>
              </a:rPr>
              <a:t>Stage III, Stage IV or recurrent endometrial carcinoma. No mandate for measurable disease</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1400" b="1" i="0" u="sng" strike="noStrike" kern="1200" cap="none" spc="0" normalizeH="0" baseline="0" noProof="0" dirty="0">
                <a:ln>
                  <a:noFill/>
                </a:ln>
                <a:solidFill>
                  <a:srgbClr val="101D3A"/>
                </a:solidFill>
                <a:effectLst/>
                <a:uLnTx/>
                <a:uFillTx/>
                <a:latin typeface="Arial"/>
                <a:ea typeface="+mn-ea"/>
                <a:cs typeface="+mn-cs"/>
              </a:rPr>
              <a:t>NO prior cytotoxic chemotherapy</a:t>
            </a:r>
            <a:r>
              <a:rPr kumimoji="0" lang="en-US" sz="1400" b="0" i="0" u="none" strike="noStrike" kern="1200" cap="none" spc="0" normalizeH="0" baseline="0" noProof="0" dirty="0">
                <a:ln>
                  <a:noFill/>
                </a:ln>
                <a:solidFill>
                  <a:srgbClr val="101D3A"/>
                </a:solidFill>
                <a:effectLst/>
                <a:uLnTx/>
                <a:uFillTx/>
                <a:latin typeface="Arial"/>
                <a:ea typeface="+mn-ea"/>
                <a:cs typeface="+mn-cs"/>
              </a:rPr>
              <a:t>, including chemotherapy used for radiation sensitization</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r>
              <a:rPr kumimoji="0" lang="en-US" sz="1400" b="0" i="0" u="none" strike="noStrike" kern="1200" cap="none" spc="0" normalizeH="0" baseline="0" noProof="0" dirty="0">
                <a:ln>
                  <a:noFill/>
                </a:ln>
                <a:solidFill>
                  <a:srgbClr val="101D3A"/>
                </a:solidFill>
                <a:effectLst/>
                <a:uLnTx/>
                <a:uFillTx/>
                <a:latin typeface="Arial"/>
                <a:ea typeface="+mn-ea"/>
                <a:cs typeface="+mn-cs"/>
              </a:rPr>
              <a:t>GOG PS 0,1 or 2</a:t>
            </a:r>
          </a:p>
          <a:p>
            <a:pPr marL="742852" marR="0" lvl="1" indent="-285713" algn="l" defTabSz="457139" rtl="0" eaLnBrk="1" fontAlgn="auto" latinLnBrk="0" hangingPunct="1">
              <a:lnSpc>
                <a:spcPct val="90000"/>
              </a:lnSpc>
              <a:spcBef>
                <a:spcPts val="600"/>
              </a:spcBef>
              <a:spcAft>
                <a:spcPts val="800"/>
              </a:spcAft>
              <a:buClr>
                <a:srgbClr val="007DBA"/>
              </a:buClr>
              <a:buSzTx/>
              <a:buFont typeface="Arial"/>
              <a:buChar char="•"/>
              <a:tabLst/>
              <a:defRPr/>
            </a:pPr>
            <a:endParaRPr kumimoji="0" lang="en-US" sz="1400" b="0" i="0" u="none" strike="noStrike" kern="1200" cap="none" spc="0" normalizeH="0" baseline="0" noProof="0" dirty="0">
              <a:ln>
                <a:noFill/>
              </a:ln>
              <a:solidFill>
                <a:srgbClr val="101D3A"/>
              </a:solidFill>
              <a:effectLst/>
              <a:uLnTx/>
              <a:uFillTx/>
              <a:latin typeface="Arial"/>
              <a:ea typeface="+mn-ea"/>
              <a:cs typeface="+mn-cs"/>
            </a:endParaRPr>
          </a:p>
        </p:txBody>
      </p:sp>
      <p:pic>
        <p:nvPicPr>
          <p:cNvPr id="8" name="Picture 7" descr="Graphical user interface&#10;&#10;Description automatically generated">
            <a:extLst>
              <a:ext uri="{FF2B5EF4-FFF2-40B4-BE49-F238E27FC236}">
                <a16:creationId xmlns:a16="http://schemas.microsoft.com/office/drawing/2014/main" id="{1BC65D3A-BF12-6420-308E-4F032EFD65AC}"/>
              </a:ext>
            </a:extLst>
          </p:cNvPr>
          <p:cNvPicPr>
            <a:picLocks noChangeAspect="1"/>
          </p:cNvPicPr>
          <p:nvPr/>
        </p:nvPicPr>
        <p:blipFill>
          <a:blip r:embed="rId4"/>
          <a:stretch>
            <a:fillRect/>
          </a:stretch>
        </p:blipFill>
        <p:spPr>
          <a:xfrm>
            <a:off x="8388277" y="1102084"/>
            <a:ext cx="3374216" cy="2972320"/>
          </a:xfrm>
          <a:prstGeom prst="rect">
            <a:avLst/>
          </a:prstGeom>
        </p:spPr>
      </p:pic>
      <p:pic>
        <p:nvPicPr>
          <p:cNvPr id="9" name="Picture 8">
            <a:extLst>
              <a:ext uri="{FF2B5EF4-FFF2-40B4-BE49-F238E27FC236}">
                <a16:creationId xmlns:a16="http://schemas.microsoft.com/office/drawing/2014/main" id="{788C7E35-FF28-DA5C-0848-4061D3586033}"/>
              </a:ext>
            </a:extLst>
          </p:cNvPr>
          <p:cNvPicPr>
            <a:picLocks noChangeAspect="1"/>
          </p:cNvPicPr>
          <p:nvPr/>
        </p:nvPicPr>
        <p:blipFill>
          <a:blip r:embed="rId5"/>
          <a:stretch>
            <a:fillRect/>
          </a:stretch>
        </p:blipFill>
        <p:spPr>
          <a:xfrm>
            <a:off x="8407400" y="3906057"/>
            <a:ext cx="3374216" cy="2879670"/>
          </a:xfrm>
          <a:prstGeom prst="rect">
            <a:avLst/>
          </a:prstGeom>
        </p:spPr>
      </p:pic>
      <p:sp>
        <p:nvSpPr>
          <p:cNvPr id="10" name="TextBox 9">
            <a:extLst>
              <a:ext uri="{FF2B5EF4-FFF2-40B4-BE49-F238E27FC236}">
                <a16:creationId xmlns:a16="http://schemas.microsoft.com/office/drawing/2014/main" id="{14C4D704-0997-F8F6-E20E-C69753FF47E9}"/>
              </a:ext>
            </a:extLst>
          </p:cNvPr>
          <p:cNvSpPr txBox="1"/>
          <p:nvPr/>
        </p:nvSpPr>
        <p:spPr>
          <a:xfrm rot="16200000">
            <a:off x="6701958" y="2005653"/>
            <a:ext cx="1975991" cy="707886"/>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64749"/>
                </a:solidFill>
                <a:effectLst/>
                <a:uLnTx/>
                <a:uFillTx/>
                <a:latin typeface="Arial"/>
                <a:ea typeface="+mn-ea"/>
                <a:cs typeface="+mn-cs"/>
              </a:rPr>
              <a:t>Progression Free Survival</a:t>
            </a:r>
          </a:p>
        </p:txBody>
      </p:sp>
      <p:sp>
        <p:nvSpPr>
          <p:cNvPr id="11" name="TextBox 10">
            <a:extLst>
              <a:ext uri="{FF2B5EF4-FFF2-40B4-BE49-F238E27FC236}">
                <a16:creationId xmlns:a16="http://schemas.microsoft.com/office/drawing/2014/main" id="{BB0901CF-8F55-F21E-F546-686A240247C0}"/>
              </a:ext>
            </a:extLst>
          </p:cNvPr>
          <p:cNvSpPr txBox="1"/>
          <p:nvPr/>
        </p:nvSpPr>
        <p:spPr>
          <a:xfrm rot="16200000">
            <a:off x="6999945" y="4766905"/>
            <a:ext cx="1380016" cy="707886"/>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64749"/>
                </a:solidFill>
                <a:effectLst/>
                <a:uLnTx/>
                <a:uFillTx/>
                <a:latin typeface="Arial"/>
                <a:ea typeface="+mn-ea"/>
                <a:cs typeface="+mn-cs"/>
              </a:rPr>
              <a:t>Overall Survival</a:t>
            </a:r>
          </a:p>
        </p:txBody>
      </p:sp>
      <p:sp>
        <p:nvSpPr>
          <p:cNvPr id="12" name="TextBox 11">
            <a:extLst>
              <a:ext uri="{FF2B5EF4-FFF2-40B4-BE49-F238E27FC236}">
                <a16:creationId xmlns:a16="http://schemas.microsoft.com/office/drawing/2014/main" id="{0F5944E9-B864-C74F-1811-22CE5F9E1E08}"/>
              </a:ext>
            </a:extLst>
          </p:cNvPr>
          <p:cNvSpPr txBox="1"/>
          <p:nvPr/>
        </p:nvSpPr>
        <p:spPr>
          <a:xfrm>
            <a:off x="9766853" y="1770514"/>
            <a:ext cx="1881809" cy="307777"/>
          </a:xfrm>
          <a:prstGeom prst="rect">
            <a:avLst/>
          </a:prstGeom>
          <a:noFill/>
        </p:spPr>
        <p:txBody>
          <a:bodyPr wrap="square" rtlCol="0">
            <a:spAutoFit/>
          </a:bodyPr>
          <a:lstStyle/>
          <a:p>
            <a:pPr marL="0" marR="0" lvl="0" indent="0" algn="l" defTabSz="4571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749"/>
                </a:solidFill>
                <a:effectLst/>
                <a:uLnTx/>
                <a:uFillTx/>
                <a:latin typeface="Arial"/>
                <a:ea typeface="+mn-ea"/>
                <a:cs typeface="+mn-cs"/>
              </a:rPr>
              <a:t>Median PFS 13.2 </a:t>
            </a:r>
            <a:r>
              <a:rPr kumimoji="0" lang="en-US" sz="1400" b="0" i="0" u="none" strike="noStrike" kern="1200" cap="none" spc="0" normalizeH="0" baseline="0" noProof="0" dirty="0" err="1">
                <a:ln>
                  <a:noFill/>
                </a:ln>
                <a:solidFill>
                  <a:srgbClr val="464749"/>
                </a:solidFill>
                <a:effectLst/>
                <a:uLnTx/>
                <a:uFillTx/>
                <a:latin typeface="Arial"/>
                <a:ea typeface="+mn-ea"/>
                <a:cs typeface="+mn-cs"/>
              </a:rPr>
              <a:t>mo</a:t>
            </a:r>
            <a:endParaRPr kumimoji="0" lang="en-US" sz="1400" b="0" i="0" u="none" strike="noStrike" kern="1200" cap="none" spc="0" normalizeH="0" baseline="0" noProof="0" dirty="0">
              <a:ln>
                <a:noFill/>
              </a:ln>
              <a:solidFill>
                <a:srgbClr val="464749"/>
              </a:solidFill>
              <a:effectLst/>
              <a:uLnTx/>
              <a:uFillTx/>
              <a:latin typeface="Arial"/>
              <a:ea typeface="+mn-ea"/>
              <a:cs typeface="+mn-cs"/>
            </a:endParaRPr>
          </a:p>
        </p:txBody>
      </p:sp>
      <p:sp>
        <p:nvSpPr>
          <p:cNvPr id="13" name="TextBox 12">
            <a:extLst>
              <a:ext uri="{FF2B5EF4-FFF2-40B4-BE49-F238E27FC236}">
                <a16:creationId xmlns:a16="http://schemas.microsoft.com/office/drawing/2014/main" id="{629B0172-5492-E413-B02C-61C1D2402522}"/>
              </a:ext>
            </a:extLst>
          </p:cNvPr>
          <p:cNvSpPr txBox="1"/>
          <p:nvPr/>
        </p:nvSpPr>
        <p:spPr>
          <a:xfrm>
            <a:off x="-1" y="6538912"/>
            <a:ext cx="7184571"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464749">
                    <a:lumMod val="50000"/>
                  </a:srgbClr>
                </a:solidFill>
                <a:effectLst/>
                <a:uLnTx/>
                <a:uFillTx/>
                <a:latin typeface="Arial"/>
                <a:ea typeface="+mn-ea"/>
                <a:cs typeface="+mn-cs"/>
              </a:rPr>
              <a:t>Miller DS, et al. J Clin Oncol. 2020 Nov 20;38(33):3841-3850.</a:t>
            </a:r>
          </a:p>
        </p:txBody>
      </p:sp>
      <p:sp>
        <p:nvSpPr>
          <p:cNvPr id="5" name="TextBox 4">
            <a:extLst>
              <a:ext uri="{FF2B5EF4-FFF2-40B4-BE49-F238E27FC236}">
                <a16:creationId xmlns:a16="http://schemas.microsoft.com/office/drawing/2014/main" id="{B4B911EE-1902-3EF3-4F56-80CAF9A44BCF}"/>
              </a:ext>
            </a:extLst>
          </p:cNvPr>
          <p:cNvSpPr txBox="1"/>
          <p:nvPr/>
        </p:nvSpPr>
        <p:spPr>
          <a:xfrm>
            <a:off x="249623" y="3485212"/>
            <a:ext cx="517770" cy="123669"/>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Pegfilgrastim</a:t>
            </a: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11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a:extLst>
              <a:ext uri="{FF2B5EF4-FFF2-40B4-BE49-F238E27FC236}">
                <a16:creationId xmlns:a16="http://schemas.microsoft.com/office/drawing/2014/main" id="{E1E8CE0A-65A7-1F45-90DC-B33EAF910796}"/>
              </a:ext>
            </a:extLst>
          </p:cNvPr>
          <p:cNvSpPr>
            <a:spLocks noGrp="1"/>
          </p:cNvSpPr>
          <p:nvPr>
            <p:ph idx="4294967295"/>
          </p:nvPr>
        </p:nvSpPr>
        <p:spPr>
          <a:xfrm>
            <a:off x="839788" y="1608138"/>
            <a:ext cx="11352212" cy="4029075"/>
          </a:xfrm>
        </p:spPr>
        <p:txBody>
          <a:bodyPr/>
          <a:lstStyle/>
          <a:p>
            <a:r>
              <a:rPr lang="en-US" altLang="en-US" b="1" dirty="0"/>
              <a:t>Response to single agent IO in dMMR or MSI-high endometrial</a:t>
            </a:r>
          </a:p>
        </p:txBody>
      </p:sp>
      <p:sp>
        <p:nvSpPr>
          <p:cNvPr id="47105" name="Title 3">
            <a:extLst>
              <a:ext uri="{FF2B5EF4-FFF2-40B4-BE49-F238E27FC236}">
                <a16:creationId xmlns:a16="http://schemas.microsoft.com/office/drawing/2014/main" id="{47CF7B45-962C-564B-820D-2FC7FC5F5F88}"/>
              </a:ext>
            </a:extLst>
          </p:cNvPr>
          <p:cNvSpPr>
            <a:spLocks noGrp="1"/>
          </p:cNvSpPr>
          <p:nvPr>
            <p:ph type="title" idx="4294967295"/>
          </p:nvPr>
        </p:nvSpPr>
        <p:spPr>
          <a:xfrm>
            <a:off x="839788" y="164292"/>
            <a:ext cx="10515600" cy="1325562"/>
          </a:xfrm>
        </p:spPr>
        <p:txBody>
          <a:bodyPr/>
          <a:lstStyle/>
          <a:p>
            <a:pPr algn="ctr"/>
            <a:r>
              <a:rPr lang="en-US" altLang="en-US" sz="3200" b="1" dirty="0"/>
              <a:t>Single Agent IO in “biomarker” Selected Endometrial Cancer Populations (dMMR)</a:t>
            </a:r>
          </a:p>
        </p:txBody>
      </p:sp>
      <p:graphicFrame>
        <p:nvGraphicFramePr>
          <p:cNvPr id="5" name="Table 4">
            <a:extLst>
              <a:ext uri="{FF2B5EF4-FFF2-40B4-BE49-F238E27FC236}">
                <a16:creationId xmlns:a16="http://schemas.microsoft.com/office/drawing/2014/main" id="{F1BB73A3-F193-214F-9749-956DE9AF13B8}"/>
              </a:ext>
            </a:extLst>
          </p:cNvPr>
          <p:cNvGraphicFramePr>
            <a:graphicFrameLocks noGrp="1"/>
          </p:cNvGraphicFramePr>
          <p:nvPr/>
        </p:nvGraphicFramePr>
        <p:xfrm>
          <a:off x="660399" y="2220303"/>
          <a:ext cx="10871202" cy="3542323"/>
        </p:xfrm>
        <a:graphic>
          <a:graphicData uri="http://schemas.openxmlformats.org/drawingml/2006/table">
            <a:tbl>
              <a:tblPr firstRow="1" bandRow="1">
                <a:tableStyleId>{5C22544A-7EE6-4342-B048-85BDC9FD1C3A}</a:tableStyleId>
              </a:tblPr>
              <a:tblGrid>
                <a:gridCol w="3808507">
                  <a:extLst>
                    <a:ext uri="{9D8B030D-6E8A-4147-A177-3AD203B41FA5}">
                      <a16:colId xmlns:a16="http://schemas.microsoft.com/office/drawing/2014/main" val="20000"/>
                    </a:ext>
                  </a:extLst>
                </a:gridCol>
                <a:gridCol w="3674887">
                  <a:extLst>
                    <a:ext uri="{9D8B030D-6E8A-4147-A177-3AD203B41FA5}">
                      <a16:colId xmlns:a16="http://schemas.microsoft.com/office/drawing/2014/main" val="20001"/>
                    </a:ext>
                  </a:extLst>
                </a:gridCol>
                <a:gridCol w="3387808">
                  <a:extLst>
                    <a:ext uri="{9D8B030D-6E8A-4147-A177-3AD203B41FA5}">
                      <a16:colId xmlns:a16="http://schemas.microsoft.com/office/drawing/2014/main" val="20002"/>
                    </a:ext>
                  </a:extLst>
                </a:gridCol>
              </a:tblGrid>
              <a:tr h="524827">
                <a:tc>
                  <a:txBody>
                    <a:bodyPr/>
                    <a:lstStyle/>
                    <a:p>
                      <a:r>
                        <a:rPr lang="en-US" sz="2000" dirty="0"/>
                        <a:t>Study &amp; Drug</a:t>
                      </a:r>
                    </a:p>
                  </a:txBody>
                  <a:tcPr marL="68587" marR="68587" marT="34287" marB="34287"/>
                </a:tc>
                <a:tc>
                  <a:txBody>
                    <a:bodyPr/>
                    <a:lstStyle/>
                    <a:p>
                      <a:r>
                        <a:rPr lang="en-US" sz="2000" dirty="0"/>
                        <a:t>Patient Population</a:t>
                      </a:r>
                    </a:p>
                  </a:txBody>
                  <a:tcPr marL="68587" marR="68587" marT="34287" marB="34287"/>
                </a:tc>
                <a:tc>
                  <a:txBody>
                    <a:bodyPr/>
                    <a:lstStyle/>
                    <a:p>
                      <a:r>
                        <a:rPr lang="en-US" sz="2000" dirty="0"/>
                        <a:t>Outcome</a:t>
                      </a:r>
                    </a:p>
                  </a:txBody>
                  <a:tcPr marL="68587" marR="68587" marT="34287" marB="34287"/>
                </a:tc>
                <a:extLst>
                  <a:ext uri="{0D108BD9-81ED-4DB2-BD59-A6C34878D82A}">
                    <a16:rowId xmlns:a16="http://schemas.microsoft.com/office/drawing/2014/main" val="10000"/>
                  </a:ext>
                </a:extLst>
              </a:tr>
              <a:tr h="678173">
                <a:tc>
                  <a:txBody>
                    <a:bodyPr/>
                    <a:lstStyle/>
                    <a:p>
                      <a:r>
                        <a:rPr lang="en-US" sz="2000" dirty="0"/>
                        <a:t>Keynote 158: Pembrolizumab (N=90)</a:t>
                      </a:r>
                    </a:p>
                  </a:txBody>
                  <a:tcPr marL="68587" marR="68587" marT="34287" marB="34287"/>
                </a:tc>
                <a:tc>
                  <a:txBody>
                    <a:bodyPr/>
                    <a:lstStyle/>
                    <a:p>
                      <a:r>
                        <a:rPr lang="en-US" sz="2000" dirty="0"/>
                        <a:t>Advanced stage or metastatic dMMR endometrial cancer</a:t>
                      </a:r>
                    </a:p>
                  </a:txBody>
                  <a:tcPr marL="68587" marR="68587" marT="34287" marB="34287"/>
                </a:tc>
                <a:tc>
                  <a:txBody>
                    <a:bodyPr/>
                    <a:lstStyle/>
                    <a:p>
                      <a:r>
                        <a:rPr lang="en-US" sz="2000" dirty="0"/>
                        <a:t>ORR: 48%</a:t>
                      </a:r>
                    </a:p>
                  </a:txBody>
                  <a:tcPr marL="68587" marR="68587" marT="34287" marB="34287"/>
                </a:tc>
                <a:extLst>
                  <a:ext uri="{0D108BD9-81ED-4DB2-BD59-A6C34878D82A}">
                    <a16:rowId xmlns:a16="http://schemas.microsoft.com/office/drawing/2014/main" val="10001"/>
                  </a:ext>
                </a:extLst>
              </a:tr>
              <a:tr h="678173">
                <a:tc>
                  <a:txBody>
                    <a:bodyPr/>
                    <a:lstStyle/>
                    <a:p>
                      <a:r>
                        <a:rPr lang="en-US" sz="2000" dirty="0"/>
                        <a:t>PHAEDRA trial: Durvalumab (N=35 dMMR)</a:t>
                      </a:r>
                    </a:p>
                  </a:txBody>
                  <a:tcPr marL="68587" marR="68587" marT="34287" marB="34287"/>
                </a:tc>
                <a:tc>
                  <a:txBody>
                    <a:bodyPr/>
                    <a:lstStyle/>
                    <a:p>
                      <a:r>
                        <a:rPr lang="en-US" sz="2000" dirty="0"/>
                        <a:t>Advanced stage or metastatic endometrial cancer</a:t>
                      </a:r>
                    </a:p>
                  </a:txBody>
                  <a:tcPr marL="68587" marR="68587" marT="34287" marB="34287"/>
                </a:tc>
                <a:tc>
                  <a:txBody>
                    <a:bodyPr/>
                    <a:lstStyle/>
                    <a:p>
                      <a:r>
                        <a:rPr lang="en-US" sz="2000" dirty="0"/>
                        <a:t>ORR in dMMR: 47%</a:t>
                      </a:r>
                    </a:p>
                  </a:txBody>
                  <a:tcPr marL="68587" marR="68587" marT="34287" marB="34287"/>
                </a:tc>
                <a:extLst>
                  <a:ext uri="{0D108BD9-81ED-4DB2-BD59-A6C34878D82A}">
                    <a16:rowId xmlns:a16="http://schemas.microsoft.com/office/drawing/2014/main" val="10002"/>
                  </a:ext>
                </a:extLst>
              </a:tr>
              <a:tr h="982973">
                <a:tc>
                  <a:txBody>
                    <a:bodyPr/>
                    <a:lstStyle/>
                    <a:p>
                      <a:r>
                        <a:rPr lang="en-US" sz="2000" dirty="0"/>
                        <a:t>GARNET study: Dostarlimab (N=129)</a:t>
                      </a:r>
                    </a:p>
                  </a:txBody>
                  <a:tcPr marL="68587" marR="68587" marT="34287" marB="34287"/>
                </a:tc>
                <a:tc>
                  <a:txBody>
                    <a:bodyPr/>
                    <a:lstStyle/>
                    <a:p>
                      <a:r>
                        <a:rPr lang="en-US" sz="2000" dirty="0"/>
                        <a:t>Previously treated, recurrent advanced stage endometrial cancer</a:t>
                      </a:r>
                    </a:p>
                  </a:txBody>
                  <a:tcPr marL="68587" marR="68587" marT="34287" marB="34287"/>
                </a:tc>
                <a:tc>
                  <a:txBody>
                    <a:bodyPr/>
                    <a:lstStyle/>
                    <a:p>
                      <a:r>
                        <a:rPr lang="en-US" sz="2000" dirty="0"/>
                        <a:t>ORR in dMMR: 43.5%</a:t>
                      </a:r>
                    </a:p>
                  </a:txBody>
                  <a:tcPr marL="68587" marR="68587" marT="34287" marB="34287"/>
                </a:tc>
                <a:extLst>
                  <a:ext uri="{0D108BD9-81ED-4DB2-BD59-A6C34878D82A}">
                    <a16:rowId xmlns:a16="http://schemas.microsoft.com/office/drawing/2014/main" val="10003"/>
                  </a:ext>
                </a:extLst>
              </a:tr>
              <a:tr h="678173">
                <a:tc>
                  <a:txBody>
                    <a:bodyPr/>
                    <a:lstStyle/>
                    <a:p>
                      <a:r>
                        <a:rPr lang="en-US" sz="2000" dirty="0"/>
                        <a:t>Ph II Avelumab study (N= 15 dMMR)</a:t>
                      </a:r>
                    </a:p>
                  </a:txBody>
                  <a:tcPr marL="68587" marR="68587" marT="34287" marB="34287"/>
                </a:tc>
                <a:tc>
                  <a:txBody>
                    <a:bodyPr/>
                    <a:lstStyle/>
                    <a:p>
                      <a:pPr marL="0" marR="0" lvl="0" indent="0" algn="l" defTabSz="457139" rtl="0" eaLnBrk="1" fontAlgn="auto" latinLnBrk="0" hangingPunct="1">
                        <a:lnSpc>
                          <a:spcPct val="100000"/>
                        </a:lnSpc>
                        <a:spcBef>
                          <a:spcPts val="0"/>
                        </a:spcBef>
                        <a:spcAft>
                          <a:spcPts val="0"/>
                        </a:spcAft>
                        <a:buClrTx/>
                        <a:buSzTx/>
                        <a:buFontTx/>
                        <a:buNone/>
                        <a:tabLst/>
                        <a:defRPr/>
                      </a:pPr>
                      <a:r>
                        <a:rPr lang="en-US" sz="2000" dirty="0"/>
                        <a:t>Advanced stage or metastatic endometrial cancer</a:t>
                      </a:r>
                    </a:p>
                  </a:txBody>
                  <a:tcPr marL="68587" marR="68587" marT="34287" marB="34287"/>
                </a:tc>
                <a:tc>
                  <a:txBody>
                    <a:bodyPr/>
                    <a:lstStyle/>
                    <a:p>
                      <a:r>
                        <a:rPr lang="en-US" sz="2000" dirty="0"/>
                        <a:t>ORR: 26.7%</a:t>
                      </a:r>
                    </a:p>
                  </a:txBody>
                  <a:tcPr marL="68587" marR="68587" marT="34287" marB="34287"/>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313F5BE6-8DA4-A347-9B1B-DB6173F0216B}"/>
              </a:ext>
            </a:extLst>
          </p:cNvPr>
          <p:cNvSpPr txBox="1"/>
          <p:nvPr/>
        </p:nvSpPr>
        <p:spPr>
          <a:xfrm>
            <a:off x="249570" y="6057782"/>
            <a:ext cx="3523722" cy="769441"/>
          </a:xfrm>
          <a:prstGeom prst="rect">
            <a:avLst/>
          </a:prstGeom>
          <a:noFill/>
          <a:ln>
            <a:noFill/>
          </a:ln>
        </p:spPr>
        <p:txBody>
          <a:bodyPr wrap="none">
            <a:spAutoFit/>
          </a:bodyPr>
          <a:lstStyle/>
          <a:p>
            <a:pPr marL="0" marR="0" lvl="0" indent="0" algn="l" defTabSz="7869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O’Malley D, et al. J Clin Oncol</a:t>
            </a: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2022</a:t>
            </a:r>
          </a:p>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Calibri" panose="020F0502020204030204" pitchFamily="34" charset="0"/>
              </a:rPr>
              <a:t>Antill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PSK et al. J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Calibri" panose="020F0502020204030204" pitchFamily="34" charset="0"/>
              </a:rPr>
              <a:t>Clin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Oncol 2019</a:t>
            </a:r>
          </a:p>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Calibri" panose="020F0502020204030204" pitchFamily="34" charset="0"/>
              </a:rPr>
              <a:t>Oaknin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A et al. </a:t>
            </a:r>
            <a:r>
              <a:rPr kumimoji="0" lang="en-US" sz="1100" b="0" i="0" u="none" strike="noStrike" kern="1200" cap="none" spc="0" normalizeH="0" baseline="0" noProof="0" dirty="0">
                <a:ln>
                  <a:noFill/>
                </a:ln>
                <a:solidFill>
                  <a:srgbClr val="333333"/>
                </a:solidFill>
                <a:effectLst/>
                <a:uLnTx/>
                <a:uFillTx/>
                <a:latin typeface="interfaceregular"/>
                <a:ea typeface="+mn-ea"/>
                <a:cs typeface="+mn-cs"/>
              </a:rPr>
              <a:t>Journal for </a:t>
            </a:r>
            <a:r>
              <a:rPr kumimoji="0" lang="en-US" sz="1100" b="0" i="0" u="none" strike="noStrike" kern="1200" cap="none" spc="0" normalizeH="0" baseline="0" noProof="0" dirty="0" err="1">
                <a:ln>
                  <a:noFill/>
                </a:ln>
                <a:solidFill>
                  <a:srgbClr val="333333"/>
                </a:solidFill>
                <a:effectLst/>
                <a:uLnTx/>
                <a:uFillTx/>
                <a:latin typeface="interfaceregular"/>
                <a:ea typeface="+mn-ea"/>
                <a:cs typeface="+mn-cs"/>
              </a:rPr>
              <a:t>ImmunoTherapy</a:t>
            </a:r>
            <a:r>
              <a:rPr kumimoji="0" lang="en-US" sz="1100" b="0" i="0" u="none" strike="noStrike" kern="1200" cap="none" spc="0" normalizeH="0" baseline="0" noProof="0" dirty="0">
                <a:ln>
                  <a:noFill/>
                </a:ln>
                <a:solidFill>
                  <a:srgbClr val="333333"/>
                </a:solidFill>
                <a:effectLst/>
                <a:uLnTx/>
                <a:uFillTx/>
                <a:latin typeface="interfaceregular"/>
                <a:ea typeface="+mn-ea"/>
                <a:cs typeface="+mn-cs"/>
              </a:rPr>
              <a:t> of Cancer 2022</a:t>
            </a:r>
          </a:p>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Calibri" panose="020F0502020204030204" pitchFamily="34" charset="0"/>
              </a:rPr>
              <a:t>Konstantinopoulos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PA et al. J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Calibri" panose="020F0502020204030204" pitchFamily="34" charset="0"/>
              </a:rPr>
              <a:t>Clin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Oncol 2019</a:t>
            </a:r>
          </a:p>
        </p:txBody>
      </p:sp>
      <p:sp>
        <p:nvSpPr>
          <p:cNvPr id="2" name="Rectangle 1">
            <a:extLst>
              <a:ext uri="{FF2B5EF4-FFF2-40B4-BE49-F238E27FC236}">
                <a16:creationId xmlns:a16="http://schemas.microsoft.com/office/drawing/2014/main" id="{790B5F41-487D-E3F3-2FE4-0B11F8ACBCE6}"/>
              </a:ext>
            </a:extLst>
          </p:cNvPr>
          <p:cNvSpPr/>
          <p:nvPr/>
        </p:nvSpPr>
        <p:spPr bwMode="auto">
          <a:xfrm>
            <a:off x="8148237" y="2731494"/>
            <a:ext cx="3387690" cy="3024003"/>
          </a:xfrm>
          <a:prstGeom prst="rect">
            <a:avLst/>
          </a:prstGeom>
          <a:solidFill>
            <a:schemeClr val="accent6">
              <a:alpha val="25000"/>
            </a:schemeClr>
          </a:solid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 typeface="Arial" charset="0"/>
              <a:buChar char="•"/>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TextBox 2">
            <a:extLst>
              <a:ext uri="{FF2B5EF4-FFF2-40B4-BE49-F238E27FC236}">
                <a16:creationId xmlns:a16="http://schemas.microsoft.com/office/drawing/2014/main" id="{F1F14509-EED8-09D6-6FD2-57833528AA35}"/>
              </a:ext>
            </a:extLst>
          </p:cNvPr>
          <p:cNvSpPr txBox="1"/>
          <p:nvPr/>
        </p:nvSpPr>
        <p:spPr>
          <a:xfrm>
            <a:off x="8541642" y="6642557"/>
            <a:ext cx="3650358" cy="169277"/>
          </a:xfrm>
          <a:prstGeom prst="rect">
            <a:avLst/>
          </a:prstGeom>
          <a:noFill/>
        </p:spPr>
        <p:txBody>
          <a:bodyPr wrap="none" lIns="91440" tIns="0" rIns="9144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Note: Cross-trial data should be interpreted with caution.</a:t>
            </a:r>
          </a:p>
        </p:txBody>
      </p:sp>
    </p:spTree>
    <p:extLst>
      <p:ext uri="{BB962C8B-B14F-4D97-AF65-F5344CB8AC3E}">
        <p14:creationId xmlns:p14="http://schemas.microsoft.com/office/powerpoint/2010/main" val="954479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36598-2FA9-DFB8-2AD1-FD6FD767729B}"/>
            </a:ext>
          </a:extLst>
        </p:cNvPr>
        <p:cNvGrpSpPr/>
        <p:nvPr/>
      </p:nvGrpSpPr>
      <p:grpSpPr>
        <a:xfrm>
          <a:off x="0" y="0"/>
          <a:ext cx="0" cy="0"/>
          <a:chOff x="0" y="0"/>
          <a:chExt cx="0" cy="0"/>
        </a:xfrm>
      </p:grpSpPr>
      <p:pic>
        <p:nvPicPr>
          <p:cNvPr id="17" name="Imagen 7" descr="Texto&#10;&#10;Descripción generada automáticamente con confianza media">
            <a:extLst>
              <a:ext uri="{FF2B5EF4-FFF2-40B4-BE49-F238E27FC236}">
                <a16:creationId xmlns:a16="http://schemas.microsoft.com/office/drawing/2014/main" id="{E9C126E9-4319-201C-078C-B203BE1FC52F}"/>
              </a:ext>
            </a:extLst>
          </p:cNvPr>
          <p:cNvPicPr>
            <a:picLocks noChangeAspect="1"/>
          </p:cNvPicPr>
          <p:nvPr/>
        </p:nvPicPr>
        <p:blipFill>
          <a:blip r:embed="rId3"/>
          <a:srcRect l="3352" t="18082" r="7666"/>
          <a:stretch/>
        </p:blipFill>
        <p:spPr>
          <a:xfrm>
            <a:off x="322359" y="1033014"/>
            <a:ext cx="5000032" cy="2278549"/>
          </a:xfrm>
          <a:prstGeom prst="rect">
            <a:avLst/>
          </a:prstGeom>
        </p:spPr>
      </p:pic>
      <p:pic>
        <p:nvPicPr>
          <p:cNvPr id="18" name="Imagen 5" descr="Interfaz de usuario gráfica, Texto&#10;&#10;Descripción generada automáticamente">
            <a:extLst>
              <a:ext uri="{FF2B5EF4-FFF2-40B4-BE49-F238E27FC236}">
                <a16:creationId xmlns:a16="http://schemas.microsoft.com/office/drawing/2014/main" id="{C75635EA-DA3B-9BAF-56B2-184C3963F2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729657" y="1104157"/>
            <a:ext cx="6398287" cy="2207407"/>
          </a:xfrm>
          <a:prstGeom prst="rect">
            <a:avLst/>
          </a:prstGeom>
        </p:spPr>
      </p:pic>
      <p:pic>
        <p:nvPicPr>
          <p:cNvPr id="19" name="Imagen 8" descr="Texto&#10;&#10;Descripción generada automáticamente">
            <a:extLst>
              <a:ext uri="{FF2B5EF4-FFF2-40B4-BE49-F238E27FC236}">
                <a16:creationId xmlns:a16="http://schemas.microsoft.com/office/drawing/2014/main" id="{EB032DB8-11A1-B480-38B9-DC80BD97713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3571" t="16590"/>
          <a:stretch/>
        </p:blipFill>
        <p:spPr>
          <a:xfrm>
            <a:off x="428039" y="3708334"/>
            <a:ext cx="4575760" cy="2681541"/>
          </a:xfrm>
          <a:prstGeom prst="rect">
            <a:avLst/>
          </a:prstGeom>
        </p:spPr>
      </p:pic>
      <p:pic>
        <p:nvPicPr>
          <p:cNvPr id="20" name="Imagen 10">
            <a:extLst>
              <a:ext uri="{FF2B5EF4-FFF2-40B4-BE49-F238E27FC236}">
                <a16:creationId xmlns:a16="http://schemas.microsoft.com/office/drawing/2014/main" id="{B1F30843-3C63-867E-E133-3D7A1A755398}"/>
              </a:ext>
            </a:extLst>
          </p:cNvPr>
          <p:cNvPicPr>
            <a:picLocks noChangeAspect="1"/>
          </p:cNvPicPr>
          <p:nvPr/>
        </p:nvPicPr>
        <p:blipFill>
          <a:blip r:embed="rId8"/>
          <a:srcRect t="35660"/>
          <a:stretch/>
        </p:blipFill>
        <p:spPr>
          <a:xfrm>
            <a:off x="5729656" y="633109"/>
            <a:ext cx="4064000" cy="367707"/>
          </a:xfrm>
          <a:prstGeom prst="rect">
            <a:avLst/>
          </a:prstGeom>
        </p:spPr>
      </p:pic>
      <p:pic>
        <p:nvPicPr>
          <p:cNvPr id="21" name="Picture 20" descr="A close-up of a white card&#10;&#10;Description automatically generated">
            <a:extLst>
              <a:ext uri="{FF2B5EF4-FFF2-40B4-BE49-F238E27FC236}">
                <a16:creationId xmlns:a16="http://schemas.microsoft.com/office/drawing/2014/main" id="{057CF640-2B48-2E01-7622-AA3A427E8F7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rcRect t="13806"/>
          <a:stretch/>
        </p:blipFill>
        <p:spPr>
          <a:xfrm>
            <a:off x="5729656" y="3884055"/>
            <a:ext cx="6139987" cy="1902653"/>
          </a:xfrm>
          <a:prstGeom prst="rect">
            <a:avLst/>
          </a:prstGeom>
        </p:spPr>
      </p:pic>
      <p:cxnSp>
        <p:nvCxnSpPr>
          <p:cNvPr id="2" name="Conector recto 10">
            <a:extLst>
              <a:ext uri="{FF2B5EF4-FFF2-40B4-BE49-F238E27FC236}">
                <a16:creationId xmlns:a16="http://schemas.microsoft.com/office/drawing/2014/main" id="{00878F84-2802-5360-CB40-6F13A0785374}"/>
              </a:ext>
            </a:extLst>
          </p:cNvPr>
          <p:cNvCxnSpPr/>
          <p:nvPr/>
        </p:nvCxnSpPr>
        <p:spPr>
          <a:xfrm>
            <a:off x="5569857" y="505249"/>
            <a:ext cx="0" cy="5987627"/>
          </a:xfrm>
          <a:prstGeom prst="line">
            <a:avLst/>
          </a:prstGeom>
          <a:ln>
            <a:solidFill>
              <a:srgbClr val="3C1053"/>
            </a:solidFill>
          </a:ln>
        </p:spPr>
        <p:style>
          <a:lnRef idx="2">
            <a:schemeClr val="accent1"/>
          </a:lnRef>
          <a:fillRef idx="0">
            <a:schemeClr val="accent1"/>
          </a:fillRef>
          <a:effectRef idx="1">
            <a:schemeClr val="accent1"/>
          </a:effectRef>
          <a:fontRef idx="minor">
            <a:schemeClr val="tx1"/>
          </a:fontRef>
        </p:style>
      </p:cxnSp>
      <p:cxnSp>
        <p:nvCxnSpPr>
          <p:cNvPr id="4" name="Conector recto 11">
            <a:extLst>
              <a:ext uri="{FF2B5EF4-FFF2-40B4-BE49-F238E27FC236}">
                <a16:creationId xmlns:a16="http://schemas.microsoft.com/office/drawing/2014/main" id="{82F9716A-7BF2-DA40-0E90-BD9154A23A80}"/>
              </a:ext>
            </a:extLst>
          </p:cNvPr>
          <p:cNvCxnSpPr>
            <a:cxnSpLocks/>
          </p:cNvCxnSpPr>
          <p:nvPr/>
        </p:nvCxnSpPr>
        <p:spPr>
          <a:xfrm>
            <a:off x="216679" y="3499061"/>
            <a:ext cx="5000032" cy="0"/>
          </a:xfrm>
          <a:prstGeom prst="line">
            <a:avLst/>
          </a:prstGeom>
          <a:ln>
            <a:solidFill>
              <a:srgbClr val="3C1053"/>
            </a:solidFill>
          </a:ln>
        </p:spPr>
        <p:style>
          <a:lnRef idx="2">
            <a:schemeClr val="accent1"/>
          </a:lnRef>
          <a:fillRef idx="0">
            <a:schemeClr val="accent1"/>
          </a:fillRef>
          <a:effectRef idx="1">
            <a:schemeClr val="accent1"/>
          </a:effectRef>
          <a:fontRef idx="minor">
            <a:schemeClr val="tx1"/>
          </a:fontRef>
        </p:style>
      </p:cxnSp>
      <p:cxnSp>
        <p:nvCxnSpPr>
          <p:cNvPr id="5" name="Conector recto 11">
            <a:extLst>
              <a:ext uri="{FF2B5EF4-FFF2-40B4-BE49-F238E27FC236}">
                <a16:creationId xmlns:a16="http://schemas.microsoft.com/office/drawing/2014/main" id="{F4A13396-A882-72D3-46E4-3FDA620B281F}"/>
              </a:ext>
            </a:extLst>
          </p:cNvPr>
          <p:cNvCxnSpPr>
            <a:cxnSpLocks/>
          </p:cNvCxnSpPr>
          <p:nvPr/>
        </p:nvCxnSpPr>
        <p:spPr>
          <a:xfrm>
            <a:off x="5850945" y="3509947"/>
            <a:ext cx="5829427" cy="0"/>
          </a:xfrm>
          <a:prstGeom prst="line">
            <a:avLst/>
          </a:prstGeom>
          <a:ln>
            <a:solidFill>
              <a:srgbClr val="3C1053"/>
            </a:solidFill>
          </a:ln>
        </p:spPr>
        <p:style>
          <a:lnRef idx="2">
            <a:schemeClr val="accent1"/>
          </a:lnRef>
          <a:fillRef idx="0">
            <a:schemeClr val="accent1"/>
          </a:fillRef>
          <a:effectRef idx="1">
            <a:schemeClr val="accent1"/>
          </a:effectRef>
          <a:fontRef idx="minor">
            <a:schemeClr val="tx1"/>
          </a:fontRef>
        </p:style>
      </p:cxnSp>
      <p:pic>
        <p:nvPicPr>
          <p:cNvPr id="10" name="Picture 9" descr="A close-up of black letters&#10;&#10;Description automatically generated">
            <a:extLst>
              <a:ext uri="{FF2B5EF4-FFF2-40B4-BE49-F238E27FC236}">
                <a16:creationId xmlns:a16="http://schemas.microsoft.com/office/drawing/2014/main" id="{BDC16835-08F1-AEA4-4222-E208E77B29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1970" y="555744"/>
            <a:ext cx="3149449" cy="520145"/>
          </a:xfrm>
          <a:prstGeom prst="rect">
            <a:avLst/>
          </a:prstGeom>
        </p:spPr>
      </p:pic>
      <p:sp>
        <p:nvSpPr>
          <p:cNvPr id="3" name="Content Placeholder 1">
            <a:extLst>
              <a:ext uri="{FF2B5EF4-FFF2-40B4-BE49-F238E27FC236}">
                <a16:creationId xmlns:a16="http://schemas.microsoft.com/office/drawing/2014/main" id="{E4DC887B-02D2-E16A-2FEA-D8262CA94E97}"/>
              </a:ext>
            </a:extLst>
          </p:cNvPr>
          <p:cNvSpPr txBox="1">
            <a:spLocks/>
          </p:cNvSpPr>
          <p:nvPr/>
        </p:nvSpPr>
        <p:spPr>
          <a:xfrm>
            <a:off x="76276" y="6532446"/>
            <a:ext cx="10422801" cy="294967"/>
          </a:xfrm>
          <a:prstGeom prst="rect">
            <a:avLst/>
          </a:prstGeom>
        </p:spPr>
        <p:txBody>
          <a:bodyPr vert="horz" lIns="91440" tIns="45720" rIns="91440" bIns="45720" rtlCol="0" anchor="b">
            <a:noAutofit/>
          </a:bodyPr>
          <a:lstStyle>
            <a:lvl1pPr indent="0">
              <a:lnSpc>
                <a:spcPct val="90000"/>
              </a:lnSpc>
              <a:spcBef>
                <a:spcPts val="300"/>
              </a:spcBef>
              <a:buClr>
                <a:schemeClr val="accent1"/>
              </a:buClr>
              <a:buFont typeface="Arial" panose="020B0604020202020204" pitchFamily="34" charset="0"/>
              <a:buNone/>
              <a:defRPr sz="800">
                <a:solidFill>
                  <a:schemeClr val="tx1">
                    <a:lumMod val="65000"/>
                    <a:lumOff val="35000"/>
                  </a:schemeClr>
                </a:solidFill>
                <a:latin typeface="Arial" panose="020B0604020202020204" pitchFamily="34" charset="0"/>
                <a:cs typeface="Arial" panose="020B0604020202020204" pitchFamily="34" charset="0"/>
              </a:defRPr>
            </a:lvl1pPr>
            <a:lvl2pPr marL="180000" indent="0">
              <a:lnSpc>
                <a:spcPct val="90000"/>
              </a:lnSpc>
              <a:spcBef>
                <a:spcPts val="600"/>
              </a:spcBef>
              <a:buClr>
                <a:schemeClr val="accent1"/>
              </a:buClr>
              <a:buFont typeface="Calibri" panose="020F0502020204030204" pitchFamily="34" charset="0"/>
              <a:buNone/>
              <a:defRPr sz="1600">
                <a:latin typeface="Proxima Nova" panose="02000506030000020004"/>
              </a:defRPr>
            </a:lvl2pPr>
            <a:lvl3pPr marL="360000" indent="0">
              <a:lnSpc>
                <a:spcPct val="90000"/>
              </a:lnSpc>
              <a:spcBef>
                <a:spcPts val="300"/>
              </a:spcBef>
              <a:buClr>
                <a:schemeClr val="accent1"/>
              </a:buClr>
              <a:buFont typeface="Arial" panose="020B0604020202020204" pitchFamily="34" charset="0"/>
              <a:buNone/>
              <a:defRPr sz="1400">
                <a:latin typeface="Proxima Nova" panose="02000506030000020004"/>
              </a:defRPr>
            </a:lvl3pPr>
            <a:lvl4pPr marL="540000" indent="0">
              <a:lnSpc>
                <a:spcPct val="90000"/>
              </a:lnSpc>
              <a:spcBef>
                <a:spcPts val="300"/>
              </a:spcBef>
              <a:buClr>
                <a:schemeClr val="accent1"/>
              </a:buClr>
              <a:buFont typeface="Calibri" panose="020F0502020204030204" pitchFamily="34" charset="0"/>
              <a:buNone/>
              <a:defRPr sz="1200">
                <a:latin typeface="Proxima Nova" panose="02000506030000020004"/>
              </a:defRPr>
            </a:lvl4pPr>
            <a:lvl5pPr marL="720000" indent="0">
              <a:lnSpc>
                <a:spcPct val="90000"/>
              </a:lnSpc>
              <a:spcBef>
                <a:spcPts val="300"/>
              </a:spcBef>
              <a:buFont typeface="Arial" panose="020B0604020202020204" pitchFamily="34" charset="0"/>
              <a:buNone/>
              <a:defRPr sz="105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300"/>
              </a:spcBef>
              <a:spcAft>
                <a:spcPts val="0"/>
              </a:spcAft>
              <a:buClr>
                <a:srgbClr val="830051"/>
              </a:buClr>
              <a:buSzTx/>
              <a:buFont typeface="Arial" panose="020B0604020202020204" pitchFamily="34" charset="0"/>
              <a:buNone/>
              <a:tabLst/>
              <a:defRPr/>
            </a:pPr>
            <a:endParaRPr kumimoji="0" lang="en-US"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4DE0E14C-D01C-05A1-D6FB-3C8800A65C94}"/>
              </a:ext>
            </a:extLst>
          </p:cNvPr>
          <p:cNvSpPr txBox="1"/>
          <p:nvPr/>
        </p:nvSpPr>
        <p:spPr>
          <a:xfrm>
            <a:off x="756040" y="103089"/>
            <a:ext cx="10679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Pivotal Phase III Trials of Immunotherapy in Advanced Endometrial Cancer</a:t>
            </a:r>
          </a:p>
        </p:txBody>
      </p:sp>
      <p:pic>
        <p:nvPicPr>
          <p:cNvPr id="8" name="Picture 7">
            <a:extLst>
              <a:ext uri="{FF2B5EF4-FFF2-40B4-BE49-F238E27FC236}">
                <a16:creationId xmlns:a16="http://schemas.microsoft.com/office/drawing/2014/main" id="{4BD6145D-4081-52FB-C195-7C027550BE00}"/>
              </a:ext>
            </a:extLst>
          </p:cNvPr>
          <p:cNvPicPr>
            <a:picLocks noChangeAspect="1"/>
          </p:cNvPicPr>
          <p:nvPr/>
        </p:nvPicPr>
        <p:blipFill>
          <a:blip r:embed="rId12"/>
          <a:stretch>
            <a:fillRect/>
          </a:stretch>
        </p:blipFill>
        <p:spPr>
          <a:xfrm>
            <a:off x="5746616" y="5749563"/>
            <a:ext cx="1525040" cy="856404"/>
          </a:xfrm>
          <a:prstGeom prst="rect">
            <a:avLst/>
          </a:prstGeom>
        </p:spPr>
      </p:pic>
    </p:spTree>
    <p:extLst>
      <p:ext uri="{BB962C8B-B14F-4D97-AF65-F5344CB8AC3E}">
        <p14:creationId xmlns:p14="http://schemas.microsoft.com/office/powerpoint/2010/main" val="2303699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C1F71D5-F738-1868-2542-2884ADFBBD8E}"/>
              </a:ext>
            </a:extLst>
          </p:cNvPr>
          <p:cNvSpPr>
            <a:spLocks noGrp="1"/>
          </p:cNvSpPr>
          <p:nvPr>
            <p:ph idx="4294967295"/>
          </p:nvPr>
        </p:nvSpPr>
        <p:spPr>
          <a:xfrm>
            <a:off x="0" y="6345238"/>
            <a:ext cx="11625943" cy="392112"/>
          </a:xfrm>
        </p:spPr>
        <p:txBody>
          <a:bodyPr>
            <a:normAutofit lnSpcReduction="10000"/>
          </a:bodyPr>
          <a:lstStyle/>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Data cutoff: December 16, 2022 for </a:t>
            </a:r>
            <a:r>
              <a:rPr kumimoji="0" lang="en-US" sz="1200" b="0" i="0" u="none" strike="noStrike" kern="1200" cap="none" spc="0" normalizeH="0" baseline="0" noProof="0" dirty="0" err="1">
                <a:ln>
                  <a:noFill/>
                </a:ln>
                <a:solidFill>
                  <a:srgbClr val="404040"/>
                </a:solidFill>
                <a:effectLst/>
                <a:uLnTx/>
                <a:uFillTx/>
                <a:latin typeface="+mn-lt"/>
                <a:ea typeface="+mn-ea"/>
                <a:cs typeface="+mn-cs"/>
              </a:rPr>
              <a:t>dMMR</a:t>
            </a:r>
            <a:r>
              <a:rPr lang="en-US" sz="1200" dirty="0">
                <a:solidFill>
                  <a:srgbClr val="404040"/>
                </a:solidFill>
              </a:rPr>
              <a:t>; December 6, 2022 for </a:t>
            </a:r>
            <a:r>
              <a:rPr lang="en-US" sz="1200" dirty="0" err="1">
                <a:solidFill>
                  <a:srgbClr val="404040"/>
                </a:solidFill>
              </a:rPr>
              <a:t>pMMR</a:t>
            </a:r>
            <a:r>
              <a:rPr kumimoji="0" lang="en-US" sz="1200" b="0" i="0" u="none" strike="noStrike" kern="1200" cap="none" spc="0" normalizeH="0" baseline="0" noProof="0" dirty="0">
                <a:ln>
                  <a:noFill/>
                </a:ln>
                <a:solidFill>
                  <a:srgbClr val="404040"/>
                </a:solidFill>
                <a:effectLst/>
                <a:uLnTx/>
                <a:uFillTx/>
                <a:latin typeface="+mn-lt"/>
                <a:ea typeface="+mn-ea"/>
                <a:cs typeface="+mn-cs"/>
              </a:rPr>
              <a:t>.</a:t>
            </a: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Eskander R</a:t>
            </a:r>
            <a:r>
              <a:rPr lang="en-US" sz="1200" dirty="0"/>
              <a:t>, et al. SGO 2023. Abstract 264. Eskander RN et al. NEJM 2023</a:t>
            </a:r>
          </a:p>
        </p:txBody>
      </p:sp>
      <p:sp>
        <p:nvSpPr>
          <p:cNvPr id="34" name="Title 1">
            <a:extLst>
              <a:ext uri="{FF2B5EF4-FFF2-40B4-BE49-F238E27FC236}">
                <a16:creationId xmlns:a16="http://schemas.microsoft.com/office/drawing/2014/main" id="{24FDA4F2-34BA-8EAD-340E-4CE3E0F2D6D5}"/>
              </a:ext>
            </a:extLst>
          </p:cNvPr>
          <p:cNvSpPr>
            <a:spLocks noGrp="1"/>
          </p:cNvSpPr>
          <p:nvPr>
            <p:ph type="title" idx="4294967295"/>
          </p:nvPr>
        </p:nvSpPr>
        <p:spPr>
          <a:xfrm>
            <a:off x="838200" y="75205"/>
            <a:ext cx="10515600" cy="1325563"/>
          </a:xfrm>
        </p:spPr>
        <p:txBody>
          <a:bodyPr>
            <a:normAutofit/>
          </a:bodyPr>
          <a:lstStyle/>
          <a:p>
            <a:pPr algn="ctr"/>
            <a:r>
              <a:rPr lang="en-US" sz="2800" b="1" dirty="0"/>
              <a:t>NRG GY018: Phase 3 Trial of Pembrolizumab + Chemo </a:t>
            </a:r>
            <a:br>
              <a:rPr lang="en-US" sz="2800" b="1" dirty="0"/>
            </a:br>
            <a:r>
              <a:rPr lang="en-US" sz="2800" b="1" dirty="0"/>
              <a:t>for Measurable Stage 3 or 4a, Stage 4b, or Recurrent EC – </a:t>
            </a:r>
            <a:br>
              <a:rPr lang="en-US" sz="2800" b="1" dirty="0"/>
            </a:br>
            <a:r>
              <a:rPr lang="en-US" sz="2800" b="1" dirty="0"/>
              <a:t>Study Design and Patients</a:t>
            </a:r>
            <a:endParaRPr lang="en-US" sz="2600" b="1" strike="sngStrike" dirty="0"/>
          </a:p>
        </p:txBody>
      </p:sp>
      <p:sp>
        <p:nvSpPr>
          <p:cNvPr id="2" name="Rectangle 1">
            <a:extLst>
              <a:ext uri="{FF2B5EF4-FFF2-40B4-BE49-F238E27FC236}">
                <a16:creationId xmlns:a16="http://schemas.microsoft.com/office/drawing/2014/main" id="{B43145CA-28E6-38E0-8ECF-C061FB177AB5}"/>
              </a:ext>
            </a:extLst>
          </p:cNvPr>
          <p:cNvSpPr/>
          <p:nvPr/>
        </p:nvSpPr>
        <p:spPr>
          <a:xfrm>
            <a:off x="483281" y="1393028"/>
            <a:ext cx="5989670" cy="1666774"/>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Franklin Gothic Book" panose="020B0503020102020204"/>
                <a:ea typeface="+mn-ea"/>
                <a:cs typeface="+mn-cs"/>
              </a:rPr>
              <a:t>Key Eligibility Criteria</a:t>
            </a:r>
          </a:p>
          <a:p>
            <a:pPr marL="285750" marR="0" lvl="0" indent="-285750" algn="l" defTabSz="914400" rtl="0" eaLnBrk="1" fontAlgn="auto" latinLnBrk="0" hangingPunct="1">
              <a:lnSpc>
                <a:spcPct val="100000"/>
              </a:lnSpc>
              <a:spcBef>
                <a:spcPts val="0"/>
              </a:spcBef>
              <a:spcAft>
                <a:spcPts val="0"/>
              </a:spcAft>
              <a:buClr>
                <a:srgbClr val="0191B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Measurable stage III/IVA or measurable/</a:t>
            </a:r>
            <a:r>
              <a:rPr kumimoji="0" lang="en-US" sz="1400" b="0" i="0" u="none" strike="noStrike" kern="1200" cap="none" spc="0" normalizeH="0" baseline="0" noProof="0" dirty="0" err="1">
                <a:ln>
                  <a:noFill/>
                </a:ln>
                <a:solidFill>
                  <a:srgbClr val="404040"/>
                </a:solidFill>
                <a:effectLst/>
                <a:uLnTx/>
                <a:uFillTx/>
                <a:latin typeface="Franklin Gothic Book" panose="020B0503020102020204"/>
                <a:ea typeface="+mn-ea"/>
                <a:cs typeface="+mn-cs"/>
              </a:rPr>
              <a:t>nonmeasurable</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 stage IVB or recurrent EC</a:t>
            </a:r>
          </a:p>
          <a:p>
            <a:pPr marL="285750" marR="0" lvl="0" indent="-285750" algn="l" defTabSz="914400" rtl="0" eaLnBrk="1" fontAlgn="auto" latinLnBrk="0" hangingPunct="1">
              <a:lnSpc>
                <a:spcPct val="100000"/>
              </a:lnSpc>
              <a:spcBef>
                <a:spcPts val="0"/>
              </a:spcBef>
              <a:spcAft>
                <a:spcPts val="0"/>
              </a:spcAft>
              <a:buClr>
                <a:srgbClr val="0191B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MMR IHC testing</a:t>
            </a:r>
          </a:p>
          <a:p>
            <a:pPr marL="285750" marR="0" lvl="0" indent="-285750" algn="l" defTabSz="914400" rtl="0" eaLnBrk="1" fontAlgn="auto" latinLnBrk="0" hangingPunct="1">
              <a:lnSpc>
                <a:spcPct val="100000"/>
              </a:lnSpc>
              <a:spcBef>
                <a:spcPts val="0"/>
              </a:spcBef>
              <a:spcAft>
                <a:spcPts val="0"/>
              </a:spcAft>
              <a:buClr>
                <a:srgbClr val="0191B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ECOG PS 0-2</a:t>
            </a:r>
          </a:p>
          <a:p>
            <a:pPr marL="285750" marR="0" lvl="0" indent="-285750" algn="l" defTabSz="914400" rtl="0" eaLnBrk="1" fontAlgn="auto" latinLnBrk="0" hangingPunct="1">
              <a:lnSpc>
                <a:spcPct val="100000"/>
              </a:lnSpc>
              <a:spcBef>
                <a:spcPts val="0"/>
              </a:spcBef>
              <a:spcAft>
                <a:spcPts val="0"/>
              </a:spcAft>
              <a:buClr>
                <a:srgbClr val="0191B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No prior Chemo except adjuvant Chemo if completed ≥12 </a:t>
            </a:r>
            <a:r>
              <a:rPr kumimoji="0" lang="en-US" sz="1400" b="0" i="0" u="none" strike="noStrike" kern="1200" cap="none" spc="0" normalizeH="0" baseline="0" noProof="0" dirty="0" err="1">
                <a:ln>
                  <a:noFill/>
                </a:ln>
                <a:solidFill>
                  <a:srgbClr val="404040"/>
                </a:solidFill>
                <a:effectLst/>
                <a:uLnTx/>
                <a:uFillTx/>
                <a:latin typeface="Franklin Gothic Book" panose="020B0503020102020204"/>
                <a:ea typeface="+mn-ea"/>
                <a:cs typeface="+mn-cs"/>
              </a:rPr>
              <a:t>mo</a:t>
            </a: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 before study</a:t>
            </a:r>
          </a:p>
        </p:txBody>
      </p:sp>
      <p:sp>
        <p:nvSpPr>
          <p:cNvPr id="7" name="Rectangle 6">
            <a:extLst>
              <a:ext uri="{FF2B5EF4-FFF2-40B4-BE49-F238E27FC236}">
                <a16:creationId xmlns:a16="http://schemas.microsoft.com/office/drawing/2014/main" id="{04AE5DC7-8252-EC58-F7F6-50875DDA60F5}"/>
              </a:ext>
            </a:extLst>
          </p:cNvPr>
          <p:cNvSpPr/>
          <p:nvPr/>
        </p:nvSpPr>
        <p:spPr>
          <a:xfrm>
            <a:off x="425515" y="5065193"/>
            <a:ext cx="5706057" cy="391883"/>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n-ea"/>
                <a:cs typeface="+mn-cs"/>
              </a:rPr>
              <a:t>Stratified by MMR status (</a:t>
            </a:r>
            <a:r>
              <a:rPr kumimoji="0" lang="en-US" sz="1200" b="0" i="1" u="none" strike="noStrike" kern="1200" cap="none" spc="0" normalizeH="0" baseline="0" noProof="0" dirty="0" err="1">
                <a:ln>
                  <a:noFill/>
                </a:ln>
                <a:solidFill>
                  <a:srgbClr val="404040"/>
                </a:solidFill>
                <a:effectLst/>
                <a:uLnTx/>
                <a:uFillTx/>
                <a:latin typeface="Franklin Gothic Book" panose="020B0503020102020204"/>
                <a:ea typeface="+mn-ea"/>
                <a:cs typeface="+mn-cs"/>
              </a:rPr>
              <a:t>pMMR</a:t>
            </a: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n-ea"/>
                <a:cs typeface="+mn-cs"/>
              </a:rPr>
              <a:t> vs </a:t>
            </a:r>
            <a:r>
              <a:rPr kumimoji="0" lang="en-US" sz="1200" b="0" i="1" u="none" strike="noStrike" kern="1200" cap="none" spc="0" normalizeH="0" baseline="0" noProof="0" dirty="0" err="1">
                <a:ln>
                  <a:noFill/>
                </a:ln>
                <a:solidFill>
                  <a:srgbClr val="404040"/>
                </a:solidFill>
                <a:effectLst/>
                <a:uLnTx/>
                <a:uFillTx/>
                <a:latin typeface="Franklin Gothic Book" panose="020B0503020102020204"/>
                <a:ea typeface="+mn-ea"/>
                <a:cs typeface="+mn-cs"/>
              </a:rPr>
              <a:t>dMMR</a:t>
            </a: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n-ea"/>
                <a:cs typeface="+mn-cs"/>
              </a:rPr>
              <a:t>), ECOG status, and prior adjuvant Chemo</a:t>
            </a:r>
          </a:p>
        </p:txBody>
      </p:sp>
      <p:sp>
        <p:nvSpPr>
          <p:cNvPr id="16" name="TextBox 15">
            <a:extLst>
              <a:ext uri="{FF2B5EF4-FFF2-40B4-BE49-F238E27FC236}">
                <a16:creationId xmlns:a16="http://schemas.microsoft.com/office/drawing/2014/main" id="{A6170971-BA88-318F-B266-49492B5A513B}"/>
              </a:ext>
            </a:extLst>
          </p:cNvPr>
          <p:cNvSpPr txBox="1"/>
          <p:nvPr/>
        </p:nvSpPr>
        <p:spPr>
          <a:xfrm>
            <a:off x="497842" y="5467366"/>
            <a:ext cx="5989669" cy="738664"/>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endpoints</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PFS per RECIST v1.1 by INV in </a:t>
            </a:r>
            <a:r>
              <a:rPr kumimoji="0" lang="en-US" sz="14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pMMR</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and </a:t>
            </a:r>
            <a:r>
              <a:rPr kumimoji="0" lang="en-US" sz="14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dMMR</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cohorts</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Safety, ORR/DOR, OS, PRO/QoL, concordance of MMR testing results</a:t>
            </a:r>
          </a:p>
        </p:txBody>
      </p:sp>
      <p:grpSp>
        <p:nvGrpSpPr>
          <p:cNvPr id="25" name="Group 24">
            <a:extLst>
              <a:ext uri="{FF2B5EF4-FFF2-40B4-BE49-F238E27FC236}">
                <a16:creationId xmlns:a16="http://schemas.microsoft.com/office/drawing/2014/main" id="{417A444B-1393-542D-8FCA-E0F518BB8720}"/>
              </a:ext>
            </a:extLst>
          </p:cNvPr>
          <p:cNvGrpSpPr/>
          <p:nvPr/>
        </p:nvGrpSpPr>
        <p:grpSpPr>
          <a:xfrm>
            <a:off x="869062" y="3198565"/>
            <a:ext cx="5466823" cy="1919948"/>
            <a:chOff x="576585" y="3276444"/>
            <a:chExt cx="5466823" cy="1919948"/>
          </a:xfrm>
        </p:grpSpPr>
        <p:sp>
          <p:nvSpPr>
            <p:cNvPr id="9" name="Rectangle 8">
              <a:extLst>
                <a:ext uri="{FF2B5EF4-FFF2-40B4-BE49-F238E27FC236}">
                  <a16:creationId xmlns:a16="http://schemas.microsoft.com/office/drawing/2014/main" id="{C7D47444-53DF-6BE2-0D77-9DCFC70C19E2}"/>
                </a:ext>
              </a:extLst>
            </p:cNvPr>
            <p:cNvSpPr/>
            <p:nvPr/>
          </p:nvSpPr>
          <p:spPr>
            <a:xfrm>
              <a:off x="1305222" y="3292941"/>
              <a:ext cx="2833226" cy="927454"/>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Pembrolizumab</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200 mg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Paclitaxel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175 mg/m</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2</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Carboplatin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AUC 5 IV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for 6 cycles</a:t>
              </a:r>
            </a:p>
          </p:txBody>
        </p:sp>
        <p:sp>
          <p:nvSpPr>
            <p:cNvPr id="10" name="Rectangle 9">
              <a:extLst>
                <a:ext uri="{FF2B5EF4-FFF2-40B4-BE49-F238E27FC236}">
                  <a16:creationId xmlns:a16="http://schemas.microsoft.com/office/drawing/2014/main" id="{D70F79CB-EA32-57DA-7CBF-3DC070F01CD7}"/>
                </a:ext>
              </a:extLst>
            </p:cNvPr>
            <p:cNvSpPr/>
            <p:nvPr/>
          </p:nvSpPr>
          <p:spPr>
            <a:xfrm>
              <a:off x="1312906" y="4268939"/>
              <a:ext cx="2825542" cy="927453"/>
            </a:xfrm>
            <a:prstGeom prst="rect">
              <a:avLst/>
            </a:prstGeom>
            <a:solidFill>
              <a:schemeClr val="accent6">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Placebo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Paclitaxel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175 mg/m</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2</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Carboplatin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AUC 5 IV 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for 6 cycles</a:t>
              </a:r>
            </a:p>
          </p:txBody>
        </p:sp>
        <p:cxnSp>
          <p:nvCxnSpPr>
            <p:cNvPr id="11" name="Straight Arrow Connector 10">
              <a:extLst>
                <a:ext uri="{FF2B5EF4-FFF2-40B4-BE49-F238E27FC236}">
                  <a16:creationId xmlns:a16="http://schemas.microsoft.com/office/drawing/2014/main" id="{D8B4D62C-962A-BD59-23FF-742A21B35DEE}"/>
                </a:ext>
              </a:extLst>
            </p:cNvPr>
            <p:cNvCxnSpPr>
              <a:cxnSpLocks/>
              <a:stCxn id="15" idx="3"/>
              <a:endCxn id="9" idx="1"/>
            </p:cNvCxnSpPr>
            <p:nvPr/>
          </p:nvCxnSpPr>
          <p:spPr>
            <a:xfrm flipV="1">
              <a:off x="869062" y="3756668"/>
              <a:ext cx="436160" cy="479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5478FCF2-3B95-5E41-489E-3C355C7E483D}"/>
                </a:ext>
              </a:extLst>
            </p:cNvPr>
            <p:cNvCxnSpPr>
              <a:cxnSpLocks/>
              <a:stCxn id="15" idx="3"/>
              <a:endCxn id="10" idx="1"/>
            </p:cNvCxnSpPr>
            <p:nvPr/>
          </p:nvCxnSpPr>
          <p:spPr>
            <a:xfrm>
              <a:off x="869062" y="4236418"/>
              <a:ext cx="443844" cy="496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BA8EE72-57D5-5E35-21FE-51C5FBBF352F}"/>
                </a:ext>
              </a:extLst>
            </p:cNvPr>
            <p:cNvSpPr txBox="1"/>
            <p:nvPr/>
          </p:nvSpPr>
          <p:spPr>
            <a:xfrm>
              <a:off x="869062" y="4095513"/>
              <a:ext cx="4361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1:1</a:t>
              </a:r>
            </a:p>
          </p:txBody>
        </p:sp>
        <p:sp>
          <p:nvSpPr>
            <p:cNvPr id="15" name="Rectangle 14">
              <a:extLst>
                <a:ext uri="{FF2B5EF4-FFF2-40B4-BE49-F238E27FC236}">
                  <a16:creationId xmlns:a16="http://schemas.microsoft.com/office/drawing/2014/main" id="{DAF0CFC6-EF36-DBA9-E57F-94E7B926F706}"/>
                </a:ext>
              </a:extLst>
            </p:cNvPr>
            <p:cNvSpPr/>
            <p:nvPr/>
          </p:nvSpPr>
          <p:spPr>
            <a:xfrm>
              <a:off x="576585" y="3276444"/>
              <a:ext cx="292477" cy="191994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RANDOMIZED</a:t>
              </a:r>
            </a:p>
          </p:txBody>
        </p:sp>
        <p:cxnSp>
          <p:nvCxnSpPr>
            <p:cNvPr id="22" name="Straight Arrow Connector 21">
              <a:extLst>
                <a:ext uri="{FF2B5EF4-FFF2-40B4-BE49-F238E27FC236}">
                  <a16:creationId xmlns:a16="http://schemas.microsoft.com/office/drawing/2014/main" id="{3F7E323C-BF92-88A2-BD0D-9DEA3CA11AC4}"/>
                </a:ext>
              </a:extLst>
            </p:cNvPr>
            <p:cNvCxnSpPr/>
            <p:nvPr/>
          </p:nvCxnSpPr>
          <p:spPr>
            <a:xfrm>
              <a:off x="4138448" y="3766162"/>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941AA90B-1948-D3AA-CA57-D1E18921447A}"/>
                </a:ext>
              </a:extLst>
            </p:cNvPr>
            <p:cNvCxnSpPr/>
            <p:nvPr/>
          </p:nvCxnSpPr>
          <p:spPr>
            <a:xfrm>
              <a:off x="4150188" y="4703209"/>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33B91C87-0445-FE99-C56E-4E2C65CAF20B}"/>
                </a:ext>
              </a:extLst>
            </p:cNvPr>
            <p:cNvSpPr/>
            <p:nvPr/>
          </p:nvSpPr>
          <p:spPr>
            <a:xfrm>
              <a:off x="4535606" y="3345210"/>
              <a:ext cx="1507802" cy="822916"/>
            </a:xfrm>
            <a:prstGeom prst="rect">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Pembrolizumab</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400 mg IV q6w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up to 14 additional cycles</a:t>
              </a:r>
            </a:p>
          </p:txBody>
        </p:sp>
        <p:sp>
          <p:nvSpPr>
            <p:cNvPr id="38" name="Rectangle 37">
              <a:extLst>
                <a:ext uri="{FF2B5EF4-FFF2-40B4-BE49-F238E27FC236}">
                  <a16:creationId xmlns:a16="http://schemas.microsoft.com/office/drawing/2014/main" id="{3A2B5226-FA9E-7409-1AF3-6C058D22416A}"/>
                </a:ext>
              </a:extLst>
            </p:cNvPr>
            <p:cNvSpPr/>
            <p:nvPr/>
          </p:nvSpPr>
          <p:spPr>
            <a:xfrm>
              <a:off x="4531988" y="4268939"/>
              <a:ext cx="1507802" cy="822917"/>
            </a:xfrm>
            <a:prstGeom prst="rect">
              <a:avLst/>
            </a:prstGeom>
            <a:solidFill>
              <a:schemeClr val="accent6">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IV q6w</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up to 14 additional cycles</a:t>
              </a:r>
            </a:p>
          </p:txBody>
        </p:sp>
      </p:grpSp>
      <p:graphicFrame>
        <p:nvGraphicFramePr>
          <p:cNvPr id="39" name="Table 32">
            <a:extLst>
              <a:ext uri="{FF2B5EF4-FFF2-40B4-BE49-F238E27FC236}">
                <a16:creationId xmlns:a16="http://schemas.microsoft.com/office/drawing/2014/main" id="{E119268B-9EA6-3B77-9936-01E8AC182FF0}"/>
              </a:ext>
            </a:extLst>
          </p:cNvPr>
          <p:cNvGraphicFramePr>
            <a:graphicFrameLocks noGrp="1"/>
          </p:cNvGraphicFramePr>
          <p:nvPr/>
        </p:nvGraphicFramePr>
        <p:xfrm>
          <a:off x="6613635" y="1792313"/>
          <a:ext cx="5287011" cy="4064487"/>
        </p:xfrm>
        <a:graphic>
          <a:graphicData uri="http://schemas.openxmlformats.org/drawingml/2006/table">
            <a:tbl>
              <a:tblPr bandRow="1">
                <a:tableStyleId>{93296810-A885-4BE3-A3E7-6D5BEEA58F35}</a:tableStyleId>
              </a:tblPr>
              <a:tblGrid>
                <a:gridCol w="1001110">
                  <a:extLst>
                    <a:ext uri="{9D8B030D-6E8A-4147-A177-3AD203B41FA5}">
                      <a16:colId xmlns:a16="http://schemas.microsoft.com/office/drawing/2014/main" val="1655873775"/>
                    </a:ext>
                  </a:extLst>
                </a:gridCol>
                <a:gridCol w="702637">
                  <a:extLst>
                    <a:ext uri="{9D8B030D-6E8A-4147-A177-3AD203B41FA5}">
                      <a16:colId xmlns:a16="http://schemas.microsoft.com/office/drawing/2014/main" val="582481465"/>
                    </a:ext>
                  </a:extLst>
                </a:gridCol>
                <a:gridCol w="895816">
                  <a:extLst>
                    <a:ext uri="{9D8B030D-6E8A-4147-A177-3AD203B41FA5}">
                      <a16:colId xmlns:a16="http://schemas.microsoft.com/office/drawing/2014/main" val="862097389"/>
                    </a:ext>
                  </a:extLst>
                </a:gridCol>
                <a:gridCol w="895816">
                  <a:extLst>
                    <a:ext uri="{9D8B030D-6E8A-4147-A177-3AD203B41FA5}">
                      <a16:colId xmlns:a16="http://schemas.microsoft.com/office/drawing/2014/main" val="3894270227"/>
                    </a:ext>
                  </a:extLst>
                </a:gridCol>
                <a:gridCol w="895816">
                  <a:extLst>
                    <a:ext uri="{9D8B030D-6E8A-4147-A177-3AD203B41FA5}">
                      <a16:colId xmlns:a16="http://schemas.microsoft.com/office/drawing/2014/main" val="3850654151"/>
                    </a:ext>
                  </a:extLst>
                </a:gridCol>
                <a:gridCol w="895816">
                  <a:extLst>
                    <a:ext uri="{9D8B030D-6E8A-4147-A177-3AD203B41FA5}">
                      <a16:colId xmlns:a16="http://schemas.microsoft.com/office/drawing/2014/main" val="3683534969"/>
                    </a:ext>
                  </a:extLst>
                </a:gridCol>
              </a:tblGrid>
              <a:tr h="422271">
                <a:tc rowSpan="2" gridSpan="2">
                  <a:txBody>
                    <a:bodyPr/>
                    <a:lstStyle/>
                    <a:p>
                      <a:r>
                        <a:rPr lang="en-US" sz="1400" b="1" dirty="0">
                          <a:solidFill>
                            <a:schemeClr val="bg1"/>
                          </a:solidFill>
                        </a:rPr>
                        <a:t>Patient Characteristics, </a:t>
                      </a:r>
                    </a:p>
                    <a:p>
                      <a:r>
                        <a:rPr lang="en-US" sz="1400" b="1" dirty="0">
                          <a:solidFill>
                            <a:schemeClr val="bg1"/>
                          </a:solidFill>
                        </a:rPr>
                        <a:t>n (%)</a:t>
                      </a:r>
                      <a:endParaRPr lang="en-US" sz="1400" b="1" baseline="30000" dirty="0">
                        <a:solidFill>
                          <a:schemeClr val="bg1"/>
                        </a:solidFill>
                      </a:endParaRPr>
                    </a:p>
                  </a:txBody>
                  <a:tcPr marL="27432" marR="27432" marT="9144" marB="9144" anchor="ctr">
                    <a:solidFill>
                      <a:schemeClr val="accent6"/>
                    </a:solidFill>
                  </a:tcPr>
                </a:tc>
                <a:tc rowSpan="2" hMerge="1">
                  <a:txBody>
                    <a:bodyPr/>
                    <a:lstStyle/>
                    <a:p>
                      <a:endParaRPr lang="en-US"/>
                    </a:p>
                  </a:txBody>
                  <a:tcPr/>
                </a:tc>
                <a:tc gridSpan="2">
                  <a:txBody>
                    <a:bodyPr/>
                    <a:lstStyle/>
                    <a:p>
                      <a:pPr algn="ctr"/>
                      <a:r>
                        <a:rPr lang="en-US" sz="1400" b="1" dirty="0" err="1">
                          <a:solidFill>
                            <a:schemeClr val="bg1"/>
                          </a:solidFill>
                        </a:rPr>
                        <a:t>dMMR</a:t>
                      </a:r>
                      <a:r>
                        <a:rPr lang="en-US" sz="1400" b="1" dirty="0">
                          <a:solidFill>
                            <a:schemeClr val="bg1"/>
                          </a:solidFill>
                        </a:rPr>
                        <a:t> (n=225)</a:t>
                      </a:r>
                    </a:p>
                  </a:txBody>
                  <a:tcPr marL="27432" marR="27432" marT="9144" marB="9144" anchor="ctr">
                    <a:solidFill>
                      <a:schemeClr val="accent6"/>
                    </a:solidFill>
                  </a:tcPr>
                </a:tc>
                <a:tc hMerge="1">
                  <a:txBody>
                    <a:bodyPr/>
                    <a:lstStyle/>
                    <a:p>
                      <a:endParaRPr lang="en-US"/>
                    </a:p>
                  </a:txBody>
                  <a:tcPr/>
                </a:tc>
                <a:tc gridSpan="2">
                  <a:txBody>
                    <a:bodyPr/>
                    <a:lstStyle/>
                    <a:p>
                      <a:pPr algn="ctr"/>
                      <a:r>
                        <a:rPr lang="en-US" sz="1400" b="1" dirty="0" err="1">
                          <a:solidFill>
                            <a:schemeClr val="bg1"/>
                          </a:solidFill>
                        </a:rPr>
                        <a:t>pMMR</a:t>
                      </a:r>
                      <a:r>
                        <a:rPr lang="en-US" sz="1400" b="1" dirty="0">
                          <a:solidFill>
                            <a:schemeClr val="bg1"/>
                          </a:solidFill>
                        </a:rPr>
                        <a:t> (n=588)</a:t>
                      </a:r>
                    </a:p>
                  </a:txBody>
                  <a:tcPr marL="27432" marR="27432" marT="9144" marB="9144" anchor="ctr">
                    <a:solidFill>
                      <a:schemeClr val="accent6"/>
                    </a:solidFill>
                  </a:tcPr>
                </a:tc>
                <a:tc hMerge="1">
                  <a:txBody>
                    <a:bodyPr/>
                    <a:lstStyle/>
                    <a:p>
                      <a:endParaRPr lang="en-US"/>
                    </a:p>
                  </a:txBody>
                  <a:tcPr/>
                </a:tc>
                <a:extLst>
                  <a:ext uri="{0D108BD9-81ED-4DB2-BD59-A6C34878D82A}">
                    <a16:rowId xmlns:a16="http://schemas.microsoft.com/office/drawing/2014/main" val="1522977426"/>
                  </a:ext>
                </a:extLst>
              </a:tr>
              <a:tr h="504009">
                <a:tc gridSpan="2" vMerge="1">
                  <a:txBody>
                    <a:bodyPr/>
                    <a:lstStyle/>
                    <a:p>
                      <a:pPr marL="0" algn="l" defTabSz="914400" rtl="0" eaLnBrk="1" latinLnBrk="0" hangingPunct="1"/>
                      <a:endParaRPr lang="en-US" sz="1200" b="1" kern="1200" dirty="0">
                        <a:solidFill>
                          <a:schemeClr val="bg1"/>
                        </a:solidFill>
                        <a:latin typeface="+mn-lt"/>
                        <a:ea typeface="+mn-ea"/>
                        <a:cs typeface="+mn-cs"/>
                      </a:endParaRPr>
                    </a:p>
                  </a:txBody>
                  <a:tcPr marL="45720" marR="45720" marT="0" marB="0" anchor="ctr">
                    <a:solidFill>
                      <a:schemeClr val="accent6"/>
                    </a:solidFill>
                  </a:tcPr>
                </a:tc>
                <a:tc hMerge="1" vMerge="1">
                  <a:txBody>
                    <a:bodyPr/>
                    <a:lstStyle/>
                    <a:p>
                      <a:endParaRPr lang="en-US"/>
                    </a:p>
                  </a:txBody>
                  <a:tcPr/>
                </a:tc>
                <a:tc>
                  <a:txBody>
                    <a:bodyPr/>
                    <a:lstStyle/>
                    <a:p>
                      <a:pPr algn="ctr"/>
                      <a:r>
                        <a:rPr lang="en-US" sz="1400" b="1" dirty="0">
                          <a:solidFill>
                            <a:schemeClr val="bg1"/>
                          </a:solidFill>
                        </a:rPr>
                        <a:t>Pembro + CT (n=112)</a:t>
                      </a:r>
                    </a:p>
                  </a:txBody>
                  <a:tcPr marL="27432" marR="27432" marT="9144" marB="9144" anchor="ctr">
                    <a:solidFill>
                      <a:schemeClr val="accent6"/>
                    </a:solidFill>
                  </a:tcPr>
                </a:tc>
                <a:tc>
                  <a:txBody>
                    <a:bodyPr/>
                    <a:lstStyle/>
                    <a:p>
                      <a:pPr algn="ctr"/>
                      <a:r>
                        <a:rPr lang="en-US" sz="1400" b="1" dirty="0">
                          <a:solidFill>
                            <a:schemeClr val="bg1"/>
                          </a:solidFill>
                        </a:rPr>
                        <a:t>Placebo + CT (n=113)</a:t>
                      </a:r>
                    </a:p>
                  </a:txBody>
                  <a:tcPr marL="27432" marR="27432" marT="9144" marB="9144" anchor="ctr">
                    <a:solidFill>
                      <a:schemeClr val="accent6"/>
                    </a:solidFill>
                  </a:tcPr>
                </a:tc>
                <a:tc>
                  <a:txBody>
                    <a:bodyPr/>
                    <a:lstStyle/>
                    <a:p>
                      <a:pPr algn="ctr"/>
                      <a:r>
                        <a:rPr lang="en-US" sz="1400" b="1" dirty="0">
                          <a:solidFill>
                            <a:schemeClr val="bg1"/>
                          </a:solidFill>
                        </a:rPr>
                        <a:t>Pembro + CT (n=293)</a:t>
                      </a:r>
                    </a:p>
                  </a:txBody>
                  <a:tcPr marL="27432" marR="27432" marT="9144" marB="9144" anchor="ctr">
                    <a:solidFill>
                      <a:schemeClr val="accent6"/>
                    </a:solidFill>
                  </a:tcPr>
                </a:tc>
                <a:tc>
                  <a:txBody>
                    <a:bodyPr/>
                    <a:lstStyle/>
                    <a:p>
                      <a:pPr algn="ctr"/>
                      <a:r>
                        <a:rPr lang="en-US" sz="1400" b="1" dirty="0">
                          <a:solidFill>
                            <a:schemeClr val="bg1"/>
                          </a:solidFill>
                        </a:rPr>
                        <a:t>Placebo + CT (n=295)</a:t>
                      </a:r>
                    </a:p>
                  </a:txBody>
                  <a:tcPr marL="27432" marR="27432" marT="9144" marB="9144" anchor="ctr">
                    <a:solidFill>
                      <a:schemeClr val="accent6"/>
                    </a:solidFill>
                  </a:tcPr>
                </a:tc>
                <a:extLst>
                  <a:ext uri="{0D108BD9-81ED-4DB2-BD59-A6C34878D82A}">
                    <a16:rowId xmlns:a16="http://schemas.microsoft.com/office/drawing/2014/main" val="1299952348"/>
                  </a:ext>
                </a:extLst>
              </a:tr>
              <a:tr h="336006">
                <a:tc gridSpan="2">
                  <a:txBody>
                    <a:bodyPr/>
                    <a:lstStyle/>
                    <a:p>
                      <a:r>
                        <a:rPr lang="en-US" sz="1400" dirty="0"/>
                        <a:t>Median age (range), years</a:t>
                      </a:r>
                    </a:p>
                  </a:txBody>
                  <a:tcPr marL="27432" marR="27432" marT="9144" marB="9144" anchor="ctr"/>
                </a:tc>
                <a:tc hMerge="1">
                  <a:txBody>
                    <a:bodyPr/>
                    <a:lstStyle/>
                    <a:p>
                      <a:endParaRPr lang="en-US"/>
                    </a:p>
                  </a:txBody>
                  <a:tcPr/>
                </a:tc>
                <a:tc>
                  <a:txBody>
                    <a:bodyPr/>
                    <a:lstStyle/>
                    <a:p>
                      <a:pPr algn="ctr"/>
                      <a:r>
                        <a:rPr lang="en-US" sz="1400" dirty="0"/>
                        <a:t>67 (38-81)</a:t>
                      </a:r>
                    </a:p>
                  </a:txBody>
                  <a:tcPr marL="27432" marR="27432" marT="9144" marB="9144" anchor="ctr"/>
                </a:tc>
                <a:tc>
                  <a:txBody>
                    <a:bodyPr/>
                    <a:lstStyle/>
                    <a:p>
                      <a:pPr algn="ctr"/>
                      <a:r>
                        <a:rPr lang="en-US" sz="1400" dirty="0"/>
                        <a:t>66 (37-85)</a:t>
                      </a:r>
                    </a:p>
                  </a:txBody>
                  <a:tcPr marL="27432" marR="27432" marT="9144" marB="9144" anchor="ctr"/>
                </a:tc>
                <a:tc>
                  <a:txBody>
                    <a:bodyPr/>
                    <a:lstStyle/>
                    <a:p>
                      <a:pPr algn="ctr"/>
                      <a:r>
                        <a:rPr lang="en-US" sz="1400" dirty="0"/>
                        <a:t>66 (31-93)</a:t>
                      </a:r>
                    </a:p>
                  </a:txBody>
                  <a:tcPr marL="27432" marR="27432" marT="9144" marB="9144" anchor="ctr"/>
                </a:tc>
                <a:tc>
                  <a:txBody>
                    <a:bodyPr/>
                    <a:lstStyle/>
                    <a:p>
                      <a:pPr algn="ctr"/>
                      <a:r>
                        <a:rPr lang="en-US" sz="1400" dirty="0"/>
                        <a:t>65 (29-90)</a:t>
                      </a:r>
                    </a:p>
                  </a:txBody>
                  <a:tcPr marL="27432" marR="27432" marT="9144" marB="9144" anchor="ctr"/>
                </a:tc>
                <a:extLst>
                  <a:ext uri="{0D108BD9-81ED-4DB2-BD59-A6C34878D82A}">
                    <a16:rowId xmlns:a16="http://schemas.microsoft.com/office/drawing/2014/main" val="1130847768"/>
                  </a:ext>
                </a:extLst>
              </a:tr>
              <a:tr h="336006">
                <a:tc rowSpan="3">
                  <a:txBody>
                    <a:bodyPr/>
                    <a:lstStyle/>
                    <a:p>
                      <a:r>
                        <a:rPr lang="en-US" sz="1400" dirty="0"/>
                        <a:t>ECOG PS</a:t>
                      </a:r>
                    </a:p>
                  </a:txBody>
                  <a:tcPr marL="27432" marR="27432" marT="9144" marB="9144" anchor="ctr"/>
                </a:tc>
                <a:tc>
                  <a:txBody>
                    <a:bodyPr/>
                    <a:lstStyle/>
                    <a:p>
                      <a:r>
                        <a:rPr lang="en-US" sz="1400" dirty="0"/>
                        <a:t>0</a:t>
                      </a:r>
                    </a:p>
                  </a:txBody>
                  <a:tcPr marL="27432" marR="27432" marT="9144" marB="9144" anchor="ctr"/>
                </a:tc>
                <a:tc>
                  <a:txBody>
                    <a:bodyPr/>
                    <a:lstStyle/>
                    <a:p>
                      <a:pPr algn="ctr"/>
                      <a:r>
                        <a:rPr lang="en-US" sz="1400" dirty="0"/>
                        <a:t>72 (64.3)</a:t>
                      </a:r>
                    </a:p>
                  </a:txBody>
                  <a:tcPr marL="27432" marR="27432" marT="9144" marB="9144" anchor="ctr"/>
                </a:tc>
                <a:tc>
                  <a:txBody>
                    <a:bodyPr/>
                    <a:lstStyle/>
                    <a:p>
                      <a:pPr algn="ctr"/>
                      <a:r>
                        <a:rPr lang="en-US" sz="1400" dirty="0"/>
                        <a:t>73 (64.6)</a:t>
                      </a:r>
                    </a:p>
                  </a:txBody>
                  <a:tcPr marL="27432" marR="27432" marT="9144" marB="9144" anchor="ctr"/>
                </a:tc>
                <a:tc>
                  <a:txBody>
                    <a:bodyPr/>
                    <a:lstStyle/>
                    <a:p>
                      <a:pPr algn="ctr"/>
                      <a:r>
                        <a:rPr lang="en-US" sz="1400" dirty="0"/>
                        <a:t>196 (66.9)</a:t>
                      </a:r>
                    </a:p>
                  </a:txBody>
                  <a:tcPr marL="27432" marR="27432" marT="9144" marB="9144" anchor="ctr"/>
                </a:tc>
                <a:tc>
                  <a:txBody>
                    <a:bodyPr/>
                    <a:lstStyle/>
                    <a:p>
                      <a:pPr algn="ctr"/>
                      <a:r>
                        <a:rPr lang="en-US" sz="1400" dirty="0"/>
                        <a:t>198 (67.1)</a:t>
                      </a:r>
                    </a:p>
                  </a:txBody>
                  <a:tcPr marL="27432" marR="27432" marT="9144" marB="9144" anchor="ctr"/>
                </a:tc>
                <a:extLst>
                  <a:ext uri="{0D108BD9-81ED-4DB2-BD59-A6C34878D82A}">
                    <a16:rowId xmlns:a16="http://schemas.microsoft.com/office/drawing/2014/main" val="248766567"/>
                  </a:ext>
                </a:extLst>
              </a:tr>
              <a:tr h="216538">
                <a:tc vMerge="1">
                  <a:txBody>
                    <a:bodyPr/>
                    <a:lstStyle/>
                    <a:p>
                      <a:endParaRPr lang="en-US" sz="1400" dirty="0"/>
                    </a:p>
                  </a:txBody>
                  <a:tcPr/>
                </a:tc>
                <a:tc>
                  <a:txBody>
                    <a:bodyPr/>
                    <a:lstStyle/>
                    <a:p>
                      <a:r>
                        <a:rPr lang="en-US" sz="1400" dirty="0"/>
                        <a:t>1</a:t>
                      </a:r>
                    </a:p>
                  </a:txBody>
                  <a:tcPr marL="27432" marR="27432" marT="9144" marB="9144" anchor="ctr"/>
                </a:tc>
                <a:tc>
                  <a:txBody>
                    <a:bodyPr/>
                    <a:lstStyle/>
                    <a:p>
                      <a:pPr algn="ctr"/>
                      <a:r>
                        <a:rPr lang="en-US" sz="1400" dirty="0"/>
                        <a:t>39 (34.8)</a:t>
                      </a:r>
                    </a:p>
                  </a:txBody>
                  <a:tcPr marL="27432" marR="27432" marT="9144" marB="9144" anchor="ctr"/>
                </a:tc>
                <a:tc>
                  <a:txBody>
                    <a:bodyPr/>
                    <a:lstStyle/>
                    <a:p>
                      <a:pPr algn="ctr"/>
                      <a:r>
                        <a:rPr lang="en-US" sz="1400" dirty="0"/>
                        <a:t>35 (31.0)</a:t>
                      </a:r>
                    </a:p>
                  </a:txBody>
                  <a:tcPr marL="27432" marR="27432" marT="9144" marB="9144" anchor="ctr"/>
                </a:tc>
                <a:tc>
                  <a:txBody>
                    <a:bodyPr/>
                    <a:lstStyle/>
                    <a:p>
                      <a:pPr algn="ctr"/>
                      <a:r>
                        <a:rPr lang="en-US" sz="1400" dirty="0"/>
                        <a:t>88 (30.0)</a:t>
                      </a:r>
                    </a:p>
                  </a:txBody>
                  <a:tcPr marL="27432" marR="27432" marT="9144" marB="9144" anchor="ctr"/>
                </a:tc>
                <a:tc>
                  <a:txBody>
                    <a:bodyPr/>
                    <a:lstStyle/>
                    <a:p>
                      <a:pPr algn="ctr"/>
                      <a:r>
                        <a:rPr lang="en-US" sz="1400" dirty="0"/>
                        <a:t>88 (29.8)</a:t>
                      </a:r>
                    </a:p>
                  </a:txBody>
                  <a:tcPr marL="27432" marR="27432" marT="9144" marB="9144" anchor="ctr"/>
                </a:tc>
                <a:extLst>
                  <a:ext uri="{0D108BD9-81ED-4DB2-BD59-A6C34878D82A}">
                    <a16:rowId xmlns:a16="http://schemas.microsoft.com/office/drawing/2014/main" val="2537524200"/>
                  </a:ext>
                </a:extLst>
              </a:tr>
              <a:tr h="216538">
                <a:tc vMerge="1">
                  <a:txBody>
                    <a:bodyPr/>
                    <a:lstStyle/>
                    <a:p>
                      <a:endParaRPr lang="en-US" sz="1000" dirty="0"/>
                    </a:p>
                  </a:txBody>
                  <a:tcPr marL="45720" marR="45720" marT="0" marB="0" anchor="ctr"/>
                </a:tc>
                <a:tc>
                  <a:txBody>
                    <a:bodyPr/>
                    <a:lstStyle/>
                    <a:p>
                      <a:r>
                        <a:rPr lang="en-US" sz="1400" dirty="0"/>
                        <a:t>2</a:t>
                      </a:r>
                    </a:p>
                  </a:txBody>
                  <a:tcPr marL="27432" marR="27432" marT="9144" marB="9144" anchor="ctr"/>
                </a:tc>
                <a:tc>
                  <a:txBody>
                    <a:bodyPr/>
                    <a:lstStyle/>
                    <a:p>
                      <a:pPr algn="ctr"/>
                      <a:r>
                        <a:rPr lang="en-US" sz="1400" dirty="0"/>
                        <a:t>1 (0.9)</a:t>
                      </a:r>
                    </a:p>
                  </a:txBody>
                  <a:tcPr marL="27432" marR="27432" marT="9144" marB="9144" anchor="ctr"/>
                </a:tc>
                <a:tc>
                  <a:txBody>
                    <a:bodyPr/>
                    <a:lstStyle/>
                    <a:p>
                      <a:pPr algn="ctr"/>
                      <a:r>
                        <a:rPr lang="en-US" sz="1400" dirty="0"/>
                        <a:t>5 (4.4)</a:t>
                      </a:r>
                    </a:p>
                  </a:txBody>
                  <a:tcPr marL="27432" marR="27432" marT="9144" marB="9144" anchor="ctr"/>
                </a:tc>
                <a:tc>
                  <a:txBody>
                    <a:bodyPr/>
                    <a:lstStyle/>
                    <a:p>
                      <a:pPr algn="ctr"/>
                      <a:r>
                        <a:rPr lang="en-US" sz="1400" dirty="0"/>
                        <a:t>9 (3.1)</a:t>
                      </a:r>
                    </a:p>
                  </a:txBody>
                  <a:tcPr marL="27432" marR="27432" marT="9144" marB="9144" anchor="ctr"/>
                </a:tc>
                <a:tc>
                  <a:txBody>
                    <a:bodyPr/>
                    <a:lstStyle/>
                    <a:p>
                      <a:pPr algn="ctr"/>
                      <a:r>
                        <a:rPr lang="en-US" sz="1400" dirty="0"/>
                        <a:t>9 (3.1)</a:t>
                      </a:r>
                    </a:p>
                  </a:txBody>
                  <a:tcPr marL="27432" marR="27432" marT="9144" marB="9144" anchor="ctr"/>
                </a:tc>
                <a:extLst>
                  <a:ext uri="{0D108BD9-81ED-4DB2-BD59-A6C34878D82A}">
                    <a16:rowId xmlns:a16="http://schemas.microsoft.com/office/drawing/2014/main" val="431042018"/>
                  </a:ext>
                </a:extLst>
              </a:tr>
              <a:tr h="216538">
                <a:tc gridSpan="2">
                  <a:txBody>
                    <a:bodyPr/>
                    <a:lstStyle/>
                    <a:p>
                      <a:r>
                        <a:rPr lang="en-US" sz="1400" dirty="0"/>
                        <a:t>Histology</a:t>
                      </a:r>
                    </a:p>
                  </a:txBody>
                  <a:tcPr marL="27432" marR="27432" marT="9144" marB="9144" anchor="ctr"/>
                </a:tc>
                <a:tc hMerge="1">
                  <a:txBody>
                    <a:bodyPr/>
                    <a:lstStyle/>
                    <a:p>
                      <a:endParaRPr lang="en-US" sz="1200" dirty="0"/>
                    </a:p>
                  </a:txBody>
                  <a:tcPr marL="45720" marR="45720" marT="0" marB="0" anchor="ctr"/>
                </a:tc>
                <a:tc>
                  <a:txBody>
                    <a:bodyPr/>
                    <a:lstStyle/>
                    <a:p>
                      <a:pPr algn="ctr"/>
                      <a:endParaRPr lang="en-US" sz="1400" dirty="0"/>
                    </a:p>
                  </a:txBody>
                  <a:tcPr marL="27432" marR="27432" marT="9144" marB="9144" anchor="ctr"/>
                </a:tc>
                <a:tc>
                  <a:txBody>
                    <a:bodyPr/>
                    <a:lstStyle/>
                    <a:p>
                      <a:pPr algn="ctr"/>
                      <a:endParaRPr lang="en-US" sz="1400" dirty="0"/>
                    </a:p>
                  </a:txBody>
                  <a:tcPr marL="27432" marR="27432" marT="9144" marB="9144" anchor="ctr"/>
                </a:tc>
                <a:tc>
                  <a:txBody>
                    <a:bodyPr/>
                    <a:lstStyle/>
                    <a:p>
                      <a:pPr algn="ctr"/>
                      <a:endParaRPr lang="en-US" sz="1400" dirty="0"/>
                    </a:p>
                  </a:txBody>
                  <a:tcPr marL="27432" marR="27432" marT="9144" marB="9144" anchor="ctr"/>
                </a:tc>
                <a:tc>
                  <a:txBody>
                    <a:bodyPr/>
                    <a:lstStyle/>
                    <a:p>
                      <a:pPr algn="ctr"/>
                      <a:endParaRPr lang="en-US" sz="1400" dirty="0"/>
                    </a:p>
                  </a:txBody>
                  <a:tcPr marL="27432" marR="27432" marT="9144" marB="9144" anchor="ctr"/>
                </a:tc>
                <a:extLst>
                  <a:ext uri="{0D108BD9-81ED-4DB2-BD59-A6C34878D82A}">
                    <a16:rowId xmlns:a16="http://schemas.microsoft.com/office/drawing/2014/main" val="148386323"/>
                  </a:ext>
                </a:extLst>
              </a:tr>
              <a:tr h="216538">
                <a:tc gridSpan="2">
                  <a:txBody>
                    <a:bodyPr/>
                    <a:lstStyle/>
                    <a:p>
                      <a:pPr marL="182880"/>
                      <a:r>
                        <a:rPr lang="en-US" sz="1400" dirty="0"/>
                        <a:t>Clear cell</a:t>
                      </a:r>
                    </a:p>
                  </a:txBody>
                  <a:tcPr marL="27432" marR="27432" marT="9144" marB="9144" anchor="ctr"/>
                </a:tc>
                <a:tc hMerge="1">
                  <a:txBody>
                    <a:bodyPr/>
                    <a:lstStyle/>
                    <a:p>
                      <a:endParaRPr lang="en-US" sz="1200" dirty="0"/>
                    </a:p>
                  </a:txBody>
                  <a:tcPr marL="45720" marR="45720" marT="0" marB="0" anchor="ctr"/>
                </a:tc>
                <a:tc>
                  <a:txBody>
                    <a:bodyPr/>
                    <a:lstStyle/>
                    <a:p>
                      <a:pPr algn="ctr"/>
                      <a:r>
                        <a:rPr lang="en-US" sz="1400" dirty="0"/>
                        <a:t>1 (0.9)</a:t>
                      </a:r>
                    </a:p>
                  </a:txBody>
                  <a:tcPr marL="27432" marR="27432" marT="9144" marB="9144" anchor="ctr"/>
                </a:tc>
                <a:tc>
                  <a:txBody>
                    <a:bodyPr/>
                    <a:lstStyle/>
                    <a:p>
                      <a:pPr algn="ctr"/>
                      <a:r>
                        <a:rPr lang="en-US" sz="1400" dirty="0"/>
                        <a:t>0</a:t>
                      </a:r>
                    </a:p>
                  </a:txBody>
                  <a:tcPr marL="27432" marR="27432" marT="9144" marB="9144" anchor="ctr"/>
                </a:tc>
                <a:tc>
                  <a:txBody>
                    <a:bodyPr/>
                    <a:lstStyle/>
                    <a:p>
                      <a:pPr algn="ctr"/>
                      <a:r>
                        <a:rPr lang="en-US" sz="1400" dirty="0"/>
                        <a:t>17 (5.8)</a:t>
                      </a:r>
                    </a:p>
                  </a:txBody>
                  <a:tcPr marL="27432" marR="27432" marT="9144" marB="9144" anchor="ctr"/>
                </a:tc>
                <a:tc>
                  <a:txBody>
                    <a:bodyPr/>
                    <a:lstStyle/>
                    <a:p>
                      <a:pPr algn="ctr"/>
                      <a:r>
                        <a:rPr lang="en-US" sz="1400" dirty="0"/>
                        <a:t>20 (6.8)</a:t>
                      </a:r>
                    </a:p>
                  </a:txBody>
                  <a:tcPr marL="27432" marR="27432" marT="9144" marB="9144" anchor="ctr"/>
                </a:tc>
                <a:extLst>
                  <a:ext uri="{0D108BD9-81ED-4DB2-BD59-A6C34878D82A}">
                    <a16:rowId xmlns:a16="http://schemas.microsoft.com/office/drawing/2014/main" val="783994274"/>
                  </a:ext>
                </a:extLst>
              </a:tr>
              <a:tr h="216538">
                <a:tc gridSpan="2">
                  <a:txBody>
                    <a:bodyPr/>
                    <a:lstStyle/>
                    <a:p>
                      <a:pPr marL="182880"/>
                      <a:r>
                        <a:rPr lang="en-US" sz="1400" dirty="0"/>
                        <a:t>Endometrioid, G1</a:t>
                      </a:r>
                    </a:p>
                  </a:txBody>
                  <a:tcPr marL="27432" marR="27432" marT="9144" marB="9144" anchor="ctr"/>
                </a:tc>
                <a:tc hMerge="1">
                  <a:txBody>
                    <a:bodyPr/>
                    <a:lstStyle/>
                    <a:p>
                      <a:endParaRPr lang="en-US" sz="1200" dirty="0"/>
                    </a:p>
                  </a:txBody>
                  <a:tcPr marL="45720" marR="45720" marT="0" marB="0" anchor="ctr"/>
                </a:tc>
                <a:tc>
                  <a:txBody>
                    <a:bodyPr/>
                    <a:lstStyle/>
                    <a:p>
                      <a:pPr algn="ctr"/>
                      <a:r>
                        <a:rPr lang="en-US" sz="1400" dirty="0"/>
                        <a:t>21 (18.8)</a:t>
                      </a:r>
                    </a:p>
                  </a:txBody>
                  <a:tcPr marL="27432" marR="27432" marT="9144" marB="9144" anchor="ctr"/>
                </a:tc>
                <a:tc>
                  <a:txBody>
                    <a:bodyPr/>
                    <a:lstStyle/>
                    <a:p>
                      <a:pPr algn="ctr"/>
                      <a:r>
                        <a:rPr lang="en-US" sz="1400" dirty="0"/>
                        <a:t>35 (31.0)</a:t>
                      </a:r>
                    </a:p>
                  </a:txBody>
                  <a:tcPr marL="27432" marR="27432" marT="9144" marB="9144" anchor="ctr"/>
                </a:tc>
                <a:tc>
                  <a:txBody>
                    <a:bodyPr/>
                    <a:lstStyle/>
                    <a:p>
                      <a:pPr algn="ctr"/>
                      <a:r>
                        <a:rPr lang="en-US" sz="1400" dirty="0"/>
                        <a:t>54 (18.4)</a:t>
                      </a:r>
                    </a:p>
                  </a:txBody>
                  <a:tcPr marL="27432" marR="27432" marT="9144" marB="9144" anchor="ctr"/>
                </a:tc>
                <a:tc>
                  <a:txBody>
                    <a:bodyPr/>
                    <a:lstStyle/>
                    <a:p>
                      <a:pPr algn="ctr"/>
                      <a:r>
                        <a:rPr lang="en-US" sz="1400" dirty="0"/>
                        <a:t>46 (15.6)</a:t>
                      </a:r>
                    </a:p>
                  </a:txBody>
                  <a:tcPr marL="27432" marR="27432" marT="9144" marB="9144" anchor="ctr"/>
                </a:tc>
                <a:extLst>
                  <a:ext uri="{0D108BD9-81ED-4DB2-BD59-A6C34878D82A}">
                    <a16:rowId xmlns:a16="http://schemas.microsoft.com/office/drawing/2014/main" val="943298503"/>
                  </a:ext>
                </a:extLst>
              </a:tr>
              <a:tr h="216538">
                <a:tc gridSpan="2">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dirty="0"/>
                        <a:t>Endometrioid, G2</a:t>
                      </a:r>
                    </a:p>
                  </a:txBody>
                  <a:tcPr marL="27432" marR="27432" marT="9144" marB="9144" anchor="ctr"/>
                </a:tc>
                <a:tc hMerge="1">
                  <a:txBody>
                    <a:bodyPr/>
                    <a:lstStyle/>
                    <a:p>
                      <a:endParaRPr lang="en-US" sz="1200" dirty="0"/>
                    </a:p>
                  </a:txBody>
                  <a:tcPr marL="45720" marR="45720" marT="0" marB="0" anchor="ctr"/>
                </a:tc>
                <a:tc>
                  <a:txBody>
                    <a:bodyPr/>
                    <a:lstStyle/>
                    <a:p>
                      <a:pPr algn="ctr"/>
                      <a:r>
                        <a:rPr lang="en-US" sz="1400" dirty="0"/>
                        <a:t>52 (46.4)</a:t>
                      </a:r>
                    </a:p>
                  </a:txBody>
                  <a:tcPr marL="27432" marR="27432" marT="9144" marB="9144" anchor="ctr"/>
                </a:tc>
                <a:tc>
                  <a:txBody>
                    <a:bodyPr/>
                    <a:lstStyle/>
                    <a:p>
                      <a:pPr algn="ctr"/>
                      <a:r>
                        <a:rPr lang="en-US" sz="1400" dirty="0"/>
                        <a:t>41 (36.3)</a:t>
                      </a:r>
                    </a:p>
                  </a:txBody>
                  <a:tcPr marL="27432" marR="27432" marT="9144" marB="9144" anchor="ctr"/>
                </a:tc>
                <a:tc>
                  <a:txBody>
                    <a:bodyPr/>
                    <a:lstStyle/>
                    <a:p>
                      <a:pPr algn="ctr"/>
                      <a:r>
                        <a:rPr lang="en-US" sz="1400" dirty="0"/>
                        <a:t>51 (17.4)</a:t>
                      </a:r>
                    </a:p>
                  </a:txBody>
                  <a:tcPr marL="27432" marR="27432" marT="9144" marB="9144" anchor="ctr"/>
                </a:tc>
                <a:tc>
                  <a:txBody>
                    <a:bodyPr/>
                    <a:lstStyle/>
                    <a:p>
                      <a:pPr algn="ctr"/>
                      <a:r>
                        <a:rPr lang="en-US" sz="1400" dirty="0"/>
                        <a:t>58 (19.7)</a:t>
                      </a:r>
                    </a:p>
                  </a:txBody>
                  <a:tcPr marL="27432" marR="27432" marT="9144" marB="9144" anchor="ctr"/>
                </a:tc>
                <a:extLst>
                  <a:ext uri="{0D108BD9-81ED-4DB2-BD59-A6C34878D82A}">
                    <a16:rowId xmlns:a16="http://schemas.microsoft.com/office/drawing/2014/main" val="3401470428"/>
                  </a:ext>
                </a:extLst>
              </a:tr>
              <a:tr h="216538">
                <a:tc gridSpan="2">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400" dirty="0"/>
                        <a:t>Endometrioid, G3</a:t>
                      </a:r>
                    </a:p>
                  </a:txBody>
                  <a:tcPr marL="27432" marR="27432" marT="9144" marB="9144" anchor="ctr"/>
                </a:tc>
                <a:tc hMerge="1">
                  <a:txBody>
                    <a:bodyPr/>
                    <a:lstStyle/>
                    <a:p>
                      <a:endParaRPr lang="en-US"/>
                    </a:p>
                  </a:txBody>
                  <a:tcPr/>
                </a:tc>
                <a:tc>
                  <a:txBody>
                    <a:bodyPr/>
                    <a:lstStyle/>
                    <a:p>
                      <a:pPr algn="ctr"/>
                      <a:r>
                        <a:rPr lang="en-US" sz="1400" dirty="0"/>
                        <a:t>15 (13.4)</a:t>
                      </a:r>
                    </a:p>
                  </a:txBody>
                  <a:tcPr marL="27432" marR="27432" marT="9144" marB="9144" anchor="ctr"/>
                </a:tc>
                <a:tc>
                  <a:txBody>
                    <a:bodyPr/>
                    <a:lstStyle/>
                    <a:p>
                      <a:pPr algn="ctr"/>
                      <a:r>
                        <a:rPr lang="en-US" sz="1400" dirty="0"/>
                        <a:t>16 (14.2)</a:t>
                      </a:r>
                    </a:p>
                  </a:txBody>
                  <a:tcPr marL="27432" marR="27432" marT="9144" marB="9144" anchor="ctr"/>
                </a:tc>
                <a:tc>
                  <a:txBody>
                    <a:bodyPr/>
                    <a:lstStyle/>
                    <a:p>
                      <a:pPr algn="ctr"/>
                      <a:r>
                        <a:rPr lang="en-US" sz="1400" dirty="0"/>
                        <a:t>53 (18.1)</a:t>
                      </a:r>
                    </a:p>
                  </a:txBody>
                  <a:tcPr marL="27432" marR="27432" marT="9144" marB="9144" anchor="ctr"/>
                </a:tc>
                <a:tc>
                  <a:txBody>
                    <a:bodyPr/>
                    <a:lstStyle/>
                    <a:p>
                      <a:pPr algn="ctr"/>
                      <a:r>
                        <a:rPr lang="en-US" sz="1400" dirty="0"/>
                        <a:t>42 (14.2)</a:t>
                      </a:r>
                    </a:p>
                  </a:txBody>
                  <a:tcPr marL="27432" marR="27432" marT="9144" marB="9144" anchor="ctr"/>
                </a:tc>
                <a:extLst>
                  <a:ext uri="{0D108BD9-81ED-4DB2-BD59-A6C34878D82A}">
                    <a16:rowId xmlns:a16="http://schemas.microsoft.com/office/drawing/2014/main" val="3406383687"/>
                  </a:ext>
                </a:extLst>
              </a:tr>
              <a:tr h="216538">
                <a:tc gridSpan="2">
                  <a:txBody>
                    <a:bodyPr/>
                    <a:lstStyle/>
                    <a:p>
                      <a:r>
                        <a:rPr lang="en-US" sz="1400" dirty="0"/>
                        <a:t>Serous</a:t>
                      </a:r>
                    </a:p>
                  </a:txBody>
                  <a:tcPr marL="27432" marR="27432" marT="9144" marB="9144" anchor="ctr"/>
                </a:tc>
                <a:tc hMerge="1">
                  <a:txBody>
                    <a:bodyPr/>
                    <a:lstStyle/>
                    <a:p>
                      <a:endParaRPr lang="en-US" sz="1200" dirty="0"/>
                    </a:p>
                  </a:txBody>
                  <a:tcPr marL="45720" marR="45720" marT="0" marB="0" anchor="ctr"/>
                </a:tc>
                <a:tc>
                  <a:txBody>
                    <a:bodyPr/>
                    <a:lstStyle/>
                    <a:p>
                      <a:pPr algn="ctr"/>
                      <a:r>
                        <a:rPr lang="en-US" sz="1400" dirty="0"/>
                        <a:t>4 (3.6)</a:t>
                      </a:r>
                    </a:p>
                  </a:txBody>
                  <a:tcPr marL="27432" marR="27432" marT="9144" marB="9144" anchor="ctr"/>
                </a:tc>
                <a:tc>
                  <a:txBody>
                    <a:bodyPr/>
                    <a:lstStyle/>
                    <a:p>
                      <a:pPr algn="ctr"/>
                      <a:r>
                        <a:rPr lang="en-US" sz="1400" dirty="0"/>
                        <a:t>1 (0.9)</a:t>
                      </a:r>
                    </a:p>
                  </a:txBody>
                  <a:tcPr marL="27432" marR="27432" marT="9144" marB="9144" anchor="ctr"/>
                </a:tc>
                <a:tc>
                  <a:txBody>
                    <a:bodyPr/>
                    <a:lstStyle/>
                    <a:p>
                      <a:pPr algn="ctr"/>
                      <a:r>
                        <a:rPr lang="en-US" sz="1400" dirty="0"/>
                        <a:t>78 (26.6)</a:t>
                      </a:r>
                    </a:p>
                  </a:txBody>
                  <a:tcPr marL="27432" marR="27432" marT="9144" marB="9144" anchor="ctr"/>
                </a:tc>
                <a:tc>
                  <a:txBody>
                    <a:bodyPr/>
                    <a:lstStyle/>
                    <a:p>
                      <a:pPr algn="ctr"/>
                      <a:r>
                        <a:rPr lang="en-US" sz="1400" dirty="0"/>
                        <a:t>72 (24.4)</a:t>
                      </a:r>
                    </a:p>
                  </a:txBody>
                  <a:tcPr marL="27432" marR="27432" marT="9144" marB="9144" anchor="ctr"/>
                </a:tc>
                <a:extLst>
                  <a:ext uri="{0D108BD9-81ED-4DB2-BD59-A6C34878D82A}">
                    <a16:rowId xmlns:a16="http://schemas.microsoft.com/office/drawing/2014/main" val="1326812510"/>
                  </a:ext>
                </a:extLst>
              </a:tr>
              <a:tr h="504009">
                <a:tc gridSpan="2">
                  <a:txBody>
                    <a:bodyPr/>
                    <a:lstStyle/>
                    <a:p>
                      <a:r>
                        <a:rPr lang="en-US" sz="1400" dirty="0"/>
                        <a:t>No prior chemotherapy</a:t>
                      </a:r>
                    </a:p>
                  </a:txBody>
                  <a:tcPr marL="27432" marR="27432" marT="9144" marB="9144" anchor="ctr"/>
                </a:tc>
                <a:tc hMerge="1">
                  <a:txBody>
                    <a:bodyPr/>
                    <a:lstStyle/>
                    <a:p>
                      <a:r>
                        <a:rPr lang="en-US" sz="1200" dirty="0"/>
                        <a:t>No prior chemotherapy</a:t>
                      </a:r>
                    </a:p>
                  </a:txBody>
                  <a:tcPr marL="45720" marR="45720" marT="0" marB="0" anchor="ctr"/>
                </a:tc>
                <a:tc>
                  <a:txBody>
                    <a:bodyPr/>
                    <a:lstStyle/>
                    <a:p>
                      <a:pPr algn="ctr"/>
                      <a:r>
                        <a:rPr lang="en-US" sz="1400" dirty="0"/>
                        <a:t>107 (95.5)</a:t>
                      </a:r>
                    </a:p>
                  </a:txBody>
                  <a:tcPr marL="27432" marR="27432" marT="9144" marB="9144" anchor="ctr"/>
                </a:tc>
                <a:tc>
                  <a:txBody>
                    <a:bodyPr/>
                    <a:lstStyle/>
                    <a:p>
                      <a:pPr algn="ctr"/>
                      <a:r>
                        <a:rPr lang="en-US" sz="1400" dirty="0"/>
                        <a:t>105 (92.9)</a:t>
                      </a:r>
                    </a:p>
                  </a:txBody>
                  <a:tcPr marL="27432" marR="27432" marT="9144" marB="9144" anchor="ctr"/>
                </a:tc>
                <a:tc>
                  <a:txBody>
                    <a:bodyPr/>
                    <a:lstStyle/>
                    <a:p>
                      <a:pPr algn="ctr"/>
                      <a:r>
                        <a:rPr lang="en-US" sz="1400" dirty="0"/>
                        <a:t>221 (75.4)</a:t>
                      </a:r>
                    </a:p>
                  </a:txBody>
                  <a:tcPr marL="27432" marR="27432" marT="9144" marB="9144" anchor="ctr"/>
                </a:tc>
                <a:tc>
                  <a:txBody>
                    <a:bodyPr/>
                    <a:lstStyle/>
                    <a:p>
                      <a:pPr algn="ctr"/>
                      <a:r>
                        <a:rPr lang="en-US" sz="1400" dirty="0"/>
                        <a:t>218 (73.9)</a:t>
                      </a:r>
                    </a:p>
                  </a:txBody>
                  <a:tcPr marL="27432" marR="27432" marT="9144" marB="9144" anchor="ctr"/>
                </a:tc>
                <a:extLst>
                  <a:ext uri="{0D108BD9-81ED-4DB2-BD59-A6C34878D82A}">
                    <a16:rowId xmlns:a16="http://schemas.microsoft.com/office/drawing/2014/main" val="3826398882"/>
                  </a:ext>
                </a:extLst>
              </a:tr>
            </a:tbl>
          </a:graphicData>
        </a:graphic>
      </p:graphicFrame>
    </p:spTree>
    <p:extLst>
      <p:ext uri="{BB962C8B-B14F-4D97-AF65-F5344CB8AC3E}">
        <p14:creationId xmlns:p14="http://schemas.microsoft.com/office/powerpoint/2010/main" val="340559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1749B4-DCBB-8201-81BA-B95F51C79A5D}"/>
              </a:ext>
            </a:extLst>
          </p:cNvPr>
          <p:cNvGrpSpPr/>
          <p:nvPr/>
        </p:nvGrpSpPr>
        <p:grpSpPr>
          <a:xfrm>
            <a:off x="497147" y="1496233"/>
            <a:ext cx="5368813" cy="3098617"/>
            <a:chOff x="183294" y="1771062"/>
            <a:chExt cx="5990355" cy="3447902"/>
          </a:xfrm>
        </p:grpSpPr>
        <p:pic>
          <p:nvPicPr>
            <p:cNvPr id="20" name="Picture 19">
              <a:extLst>
                <a:ext uri="{FF2B5EF4-FFF2-40B4-BE49-F238E27FC236}">
                  <a16:creationId xmlns:a16="http://schemas.microsoft.com/office/drawing/2014/main" id="{5CAB4FC0-2E6C-102F-4B2E-D02B1BF538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3294" y="1771062"/>
              <a:ext cx="5990355" cy="3447902"/>
            </a:xfrm>
            <a:prstGeom prst="rect">
              <a:avLst/>
            </a:prstGeom>
          </p:spPr>
        </p:pic>
        <p:sp>
          <p:nvSpPr>
            <p:cNvPr id="21" name="Rectangle 20">
              <a:extLst>
                <a:ext uri="{FF2B5EF4-FFF2-40B4-BE49-F238E27FC236}">
                  <a16:creationId xmlns:a16="http://schemas.microsoft.com/office/drawing/2014/main" id="{5594CC56-53EA-3370-1C14-21983B76B049}"/>
                </a:ext>
              </a:extLst>
            </p:cNvPr>
            <p:cNvSpPr/>
            <p:nvPr/>
          </p:nvSpPr>
          <p:spPr>
            <a:xfrm>
              <a:off x="3698268" y="1771062"/>
              <a:ext cx="2475381" cy="660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05DEB074-84B4-7E6F-4238-8A36588727F8}"/>
              </a:ext>
            </a:extLst>
          </p:cNvPr>
          <p:cNvGrpSpPr/>
          <p:nvPr/>
        </p:nvGrpSpPr>
        <p:grpSpPr>
          <a:xfrm>
            <a:off x="6163651" y="1496234"/>
            <a:ext cx="5174214" cy="3098617"/>
            <a:chOff x="6003995" y="2194495"/>
            <a:chExt cx="5107255" cy="3024470"/>
          </a:xfrm>
        </p:grpSpPr>
        <p:pic>
          <p:nvPicPr>
            <p:cNvPr id="15" name="Picture 14">
              <a:extLst>
                <a:ext uri="{FF2B5EF4-FFF2-40B4-BE49-F238E27FC236}">
                  <a16:creationId xmlns:a16="http://schemas.microsoft.com/office/drawing/2014/main" id="{BE3B9FA8-D8D0-64D4-1D7F-8FC8714300A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003995" y="2194495"/>
              <a:ext cx="5107255" cy="3024470"/>
            </a:xfrm>
            <a:prstGeom prst="rect">
              <a:avLst/>
            </a:prstGeom>
          </p:spPr>
        </p:pic>
        <p:sp>
          <p:nvSpPr>
            <p:cNvPr id="16" name="Rectangle 15">
              <a:extLst>
                <a:ext uri="{FF2B5EF4-FFF2-40B4-BE49-F238E27FC236}">
                  <a16:creationId xmlns:a16="http://schemas.microsoft.com/office/drawing/2014/main" id="{2B734B61-A31B-6DB2-DC48-77097EABE02B}"/>
                </a:ext>
              </a:extLst>
            </p:cNvPr>
            <p:cNvSpPr/>
            <p:nvPr/>
          </p:nvSpPr>
          <p:spPr>
            <a:xfrm>
              <a:off x="8461513" y="2312907"/>
              <a:ext cx="2649737" cy="854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Text Placeholder 12">
            <a:extLst>
              <a:ext uri="{FF2B5EF4-FFF2-40B4-BE49-F238E27FC236}">
                <a16:creationId xmlns:a16="http://schemas.microsoft.com/office/drawing/2014/main" id="{7C1F71D5-F738-1868-2542-2884ADFBBD8E}"/>
              </a:ext>
            </a:extLst>
          </p:cNvPr>
          <p:cNvSpPr>
            <a:spLocks noGrp="1"/>
          </p:cNvSpPr>
          <p:nvPr>
            <p:ph idx="4294967295"/>
          </p:nvPr>
        </p:nvSpPr>
        <p:spPr>
          <a:xfrm>
            <a:off x="0" y="6488113"/>
            <a:ext cx="5175250" cy="508000"/>
          </a:xfrm>
        </p:spPr>
        <p:txBody>
          <a:bodyPr>
            <a:normAutofit/>
          </a:bodyPr>
          <a:lstStyle/>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Data cutoff: December 16, 2022 for </a:t>
            </a:r>
            <a:r>
              <a:rPr kumimoji="0" lang="en-US" sz="1200" b="0" i="0" u="none" strike="noStrike" kern="1200" cap="none" spc="0" normalizeH="0" baseline="0" noProof="0" dirty="0" err="1">
                <a:ln>
                  <a:noFill/>
                </a:ln>
                <a:solidFill>
                  <a:srgbClr val="404040"/>
                </a:solidFill>
                <a:effectLst/>
                <a:uLnTx/>
                <a:uFillTx/>
                <a:latin typeface="+mn-lt"/>
                <a:ea typeface="+mn-ea"/>
                <a:cs typeface="+mn-cs"/>
              </a:rPr>
              <a:t>dMMR</a:t>
            </a:r>
            <a:r>
              <a:rPr lang="en-US" sz="1200" dirty="0">
                <a:solidFill>
                  <a:srgbClr val="404040"/>
                </a:solidFill>
              </a:rPr>
              <a:t>; December 6, 2022 for </a:t>
            </a:r>
            <a:r>
              <a:rPr lang="en-US" sz="1200" dirty="0" err="1">
                <a:solidFill>
                  <a:srgbClr val="404040"/>
                </a:solidFill>
              </a:rPr>
              <a:t>pMMR</a:t>
            </a:r>
            <a:r>
              <a:rPr kumimoji="0" lang="en-US" sz="1200" b="0" i="0" u="none" strike="noStrike" kern="1200" cap="none" spc="0" normalizeH="0" baseline="0" noProof="0" dirty="0">
                <a:ln>
                  <a:noFill/>
                </a:ln>
                <a:solidFill>
                  <a:srgbClr val="404040"/>
                </a:solidFill>
                <a:effectLst/>
                <a:uLnTx/>
                <a:uFillTx/>
                <a:latin typeface="+mn-lt"/>
                <a:ea typeface="+mn-ea"/>
                <a:cs typeface="+mn-cs"/>
              </a:rPr>
              <a:t>.</a:t>
            </a: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Eskander R</a:t>
            </a:r>
            <a:r>
              <a:rPr lang="en-US" sz="1200" dirty="0"/>
              <a:t>, et al. N </a:t>
            </a:r>
            <a:r>
              <a:rPr lang="en-US" sz="1200" dirty="0" err="1"/>
              <a:t>Eng</a:t>
            </a:r>
            <a:r>
              <a:rPr lang="en-US" sz="1200" dirty="0"/>
              <a:t> J Med. March 2023</a:t>
            </a:r>
          </a:p>
        </p:txBody>
      </p:sp>
      <p:sp>
        <p:nvSpPr>
          <p:cNvPr id="34" name="Title 1">
            <a:extLst>
              <a:ext uri="{FF2B5EF4-FFF2-40B4-BE49-F238E27FC236}">
                <a16:creationId xmlns:a16="http://schemas.microsoft.com/office/drawing/2014/main" id="{24FDA4F2-34BA-8EAD-340E-4CE3E0F2D6D5}"/>
              </a:ext>
            </a:extLst>
          </p:cNvPr>
          <p:cNvSpPr>
            <a:spLocks noGrp="1"/>
          </p:cNvSpPr>
          <p:nvPr>
            <p:ph type="title" idx="4294967295"/>
          </p:nvPr>
        </p:nvSpPr>
        <p:spPr>
          <a:xfrm>
            <a:off x="838200" y="-4846"/>
            <a:ext cx="10515600" cy="1325562"/>
          </a:xfrm>
        </p:spPr>
        <p:txBody>
          <a:bodyPr/>
          <a:lstStyle/>
          <a:p>
            <a:pPr algn="ctr"/>
            <a:r>
              <a:rPr lang="en-US" sz="2800" b="1" dirty="0"/>
              <a:t>NRG GY018: Phase 3 Trial of Pembrolizumab + Chemo for Measurable Stage 3 or 4a, Stage 4b, or Recurrent EC – </a:t>
            </a:r>
            <a:r>
              <a:rPr lang="en-US" b="1" dirty="0"/>
              <a:t>PFS</a:t>
            </a:r>
            <a:endParaRPr lang="en-US" b="1" strike="sngStrike" dirty="0"/>
          </a:p>
        </p:txBody>
      </p:sp>
      <p:sp>
        <p:nvSpPr>
          <p:cNvPr id="2" name="TextBox 1">
            <a:extLst>
              <a:ext uri="{FF2B5EF4-FFF2-40B4-BE49-F238E27FC236}">
                <a16:creationId xmlns:a16="http://schemas.microsoft.com/office/drawing/2014/main" id="{3341B325-3B8A-F37F-2754-8C5551BFC050}"/>
              </a:ext>
            </a:extLst>
          </p:cNvPr>
          <p:cNvSpPr txBox="1"/>
          <p:nvPr/>
        </p:nvSpPr>
        <p:spPr>
          <a:xfrm>
            <a:off x="558801" y="1231828"/>
            <a:ext cx="37605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PFS per RECIST v1.1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dMMR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 Population</a:t>
            </a:r>
          </a:p>
        </p:txBody>
      </p:sp>
      <p:sp>
        <p:nvSpPr>
          <p:cNvPr id="4" name="TextBox 3">
            <a:extLst>
              <a:ext uri="{FF2B5EF4-FFF2-40B4-BE49-F238E27FC236}">
                <a16:creationId xmlns:a16="http://schemas.microsoft.com/office/drawing/2014/main" id="{9C0D8644-F1FC-7F26-9A1A-F59A34C7F747}"/>
              </a:ext>
            </a:extLst>
          </p:cNvPr>
          <p:cNvSpPr txBox="1"/>
          <p:nvPr/>
        </p:nvSpPr>
        <p:spPr>
          <a:xfrm>
            <a:off x="6502957" y="1231828"/>
            <a:ext cx="37605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PFS per RECIST v1.1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pMMR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 Population</a:t>
            </a:r>
          </a:p>
        </p:txBody>
      </p:sp>
      <p:graphicFrame>
        <p:nvGraphicFramePr>
          <p:cNvPr id="5" name="Table 6">
            <a:extLst>
              <a:ext uri="{FF2B5EF4-FFF2-40B4-BE49-F238E27FC236}">
                <a16:creationId xmlns:a16="http://schemas.microsoft.com/office/drawing/2014/main" id="{1F40C6CD-F8DE-1930-7ECF-299F48EC9449}"/>
              </a:ext>
            </a:extLst>
          </p:cNvPr>
          <p:cNvGraphicFramePr>
            <a:graphicFrameLocks noGrp="1"/>
          </p:cNvGraphicFramePr>
          <p:nvPr/>
        </p:nvGraphicFramePr>
        <p:xfrm>
          <a:off x="312782" y="4686647"/>
          <a:ext cx="5529298" cy="963168"/>
        </p:xfrm>
        <a:graphic>
          <a:graphicData uri="http://schemas.openxmlformats.org/drawingml/2006/table">
            <a:tbl>
              <a:tblPr firstRow="1" bandRow="1">
                <a:tableStyleId>{93296810-A885-4BE3-A3E7-6D5BEEA58F35}</a:tableStyleId>
              </a:tblPr>
              <a:tblGrid>
                <a:gridCol w="1075442">
                  <a:extLst>
                    <a:ext uri="{9D8B030D-6E8A-4147-A177-3AD203B41FA5}">
                      <a16:colId xmlns:a16="http://schemas.microsoft.com/office/drawing/2014/main" val="4019762582"/>
                    </a:ext>
                  </a:extLst>
                </a:gridCol>
                <a:gridCol w="1039091">
                  <a:extLst>
                    <a:ext uri="{9D8B030D-6E8A-4147-A177-3AD203B41FA5}">
                      <a16:colId xmlns:a16="http://schemas.microsoft.com/office/drawing/2014/main" val="724615461"/>
                    </a:ext>
                  </a:extLst>
                </a:gridCol>
                <a:gridCol w="1662545">
                  <a:extLst>
                    <a:ext uri="{9D8B030D-6E8A-4147-A177-3AD203B41FA5}">
                      <a16:colId xmlns:a16="http://schemas.microsoft.com/office/drawing/2014/main" val="1418122716"/>
                    </a:ext>
                  </a:extLst>
                </a:gridCol>
                <a:gridCol w="1752220">
                  <a:extLst>
                    <a:ext uri="{9D8B030D-6E8A-4147-A177-3AD203B41FA5}">
                      <a16:colId xmlns:a16="http://schemas.microsoft.com/office/drawing/2014/main" val="3454959400"/>
                    </a:ext>
                  </a:extLst>
                </a:gridCol>
              </a:tblGrid>
              <a:tr h="0">
                <a:tc>
                  <a:txBody>
                    <a:bodyPr/>
                    <a:lstStyle/>
                    <a:p>
                      <a:endParaRPr lang="en-US" sz="1400"/>
                    </a:p>
                  </a:txBody>
                  <a:tcPr marL="27432" marR="27432" marT="18288" marB="18288"/>
                </a:tc>
                <a:tc>
                  <a:txBody>
                    <a:bodyPr/>
                    <a:lstStyle/>
                    <a:p>
                      <a:pPr algn="ctr"/>
                      <a:r>
                        <a:rPr lang="en-US" sz="1400" dirty="0"/>
                        <a:t>Events, n/N</a:t>
                      </a:r>
                    </a:p>
                  </a:txBody>
                  <a:tcPr marL="27432" marR="27432" marT="18288" marB="18288"/>
                </a:tc>
                <a:tc>
                  <a:txBody>
                    <a:bodyPr/>
                    <a:lstStyle/>
                    <a:p>
                      <a:pPr algn="ctr"/>
                      <a:r>
                        <a:rPr lang="en-US" sz="1400" dirty="0"/>
                        <a:t>Median (95% CI), </a:t>
                      </a:r>
                      <a:r>
                        <a:rPr lang="en-US" sz="1400" dirty="0" err="1"/>
                        <a:t>mo</a:t>
                      </a:r>
                      <a:endParaRPr lang="en-US" sz="1400" dirty="0"/>
                    </a:p>
                  </a:txBody>
                  <a:tcPr marL="27432" marR="27432" marT="18288" marB="18288"/>
                </a:tc>
                <a:tc>
                  <a:txBody>
                    <a:bodyPr/>
                    <a:lstStyle/>
                    <a:p>
                      <a:pPr algn="ctr"/>
                      <a:r>
                        <a:rPr lang="en-US" sz="1400" dirty="0"/>
                        <a:t>HR (stratified; 95% CI)</a:t>
                      </a:r>
                    </a:p>
                  </a:txBody>
                  <a:tcPr marL="27432" marR="27432" marT="18288" marB="18288"/>
                </a:tc>
                <a:extLst>
                  <a:ext uri="{0D108BD9-81ED-4DB2-BD59-A6C34878D82A}">
                    <a16:rowId xmlns:a16="http://schemas.microsoft.com/office/drawing/2014/main" val="3034871800"/>
                  </a:ext>
                </a:extLst>
              </a:tr>
              <a:tr h="0">
                <a:tc>
                  <a:txBody>
                    <a:bodyPr/>
                    <a:lstStyle/>
                    <a:p>
                      <a:r>
                        <a:rPr lang="en-US" sz="1400" dirty="0">
                          <a:solidFill>
                            <a:srgbClr val="C00000"/>
                          </a:solidFill>
                        </a:rPr>
                        <a:t>Pembro + CT</a:t>
                      </a:r>
                    </a:p>
                  </a:txBody>
                  <a:tcPr marL="27432" marR="27432" marT="18288" marB="18288"/>
                </a:tc>
                <a:tc>
                  <a:txBody>
                    <a:bodyPr/>
                    <a:lstStyle/>
                    <a:p>
                      <a:pPr algn="ctr"/>
                      <a:r>
                        <a:rPr lang="en-US" sz="1400" dirty="0"/>
                        <a:t>26/112</a:t>
                      </a:r>
                    </a:p>
                  </a:txBody>
                  <a:tcPr marL="27432" marR="27432" marT="18288" marB="18288"/>
                </a:tc>
                <a:tc>
                  <a:txBody>
                    <a:bodyPr/>
                    <a:lstStyle/>
                    <a:p>
                      <a:pPr algn="ctr"/>
                      <a:r>
                        <a:rPr lang="en-US" sz="1400" dirty="0"/>
                        <a:t>NR (30.6-NR)</a:t>
                      </a:r>
                    </a:p>
                  </a:txBody>
                  <a:tcPr marL="27432" marR="27432" marT="18288" marB="18288"/>
                </a:tc>
                <a:tc rowSpan="2">
                  <a:txBody>
                    <a:bodyPr/>
                    <a:lstStyle/>
                    <a:p>
                      <a:pPr algn="ctr"/>
                      <a:r>
                        <a:rPr lang="en-US" sz="1400" b="1" dirty="0"/>
                        <a:t>0.30 (0.19-0.48)</a:t>
                      </a:r>
                    </a:p>
                    <a:p>
                      <a:pPr algn="ctr"/>
                      <a:r>
                        <a:rPr lang="en-US" sz="1400" b="1" i="1" dirty="0"/>
                        <a:t>P</a:t>
                      </a:r>
                      <a:r>
                        <a:rPr lang="en-US" sz="1400" b="1" dirty="0"/>
                        <a:t>&lt;0.00001</a:t>
                      </a:r>
                    </a:p>
                  </a:txBody>
                  <a:tcPr marL="27432" marR="27432" marT="18288" marB="18288"/>
                </a:tc>
                <a:extLst>
                  <a:ext uri="{0D108BD9-81ED-4DB2-BD59-A6C34878D82A}">
                    <a16:rowId xmlns:a16="http://schemas.microsoft.com/office/drawing/2014/main" val="933179141"/>
                  </a:ext>
                </a:extLst>
              </a:tr>
              <a:tr h="0">
                <a:tc>
                  <a:txBody>
                    <a:bodyPr/>
                    <a:lstStyle/>
                    <a:p>
                      <a:r>
                        <a:rPr lang="en-US" sz="1400" dirty="0">
                          <a:solidFill>
                            <a:schemeClr val="accent6">
                              <a:lumMod val="75000"/>
                            </a:schemeClr>
                          </a:solidFill>
                        </a:rPr>
                        <a:t>Placebo + CT</a:t>
                      </a:r>
                    </a:p>
                  </a:txBody>
                  <a:tcPr marL="27432" marR="27432" marT="18288" marB="18288"/>
                </a:tc>
                <a:tc>
                  <a:txBody>
                    <a:bodyPr/>
                    <a:lstStyle/>
                    <a:p>
                      <a:pPr algn="ctr"/>
                      <a:r>
                        <a:rPr lang="en-US" sz="1400" dirty="0"/>
                        <a:t>59/113</a:t>
                      </a:r>
                    </a:p>
                  </a:txBody>
                  <a:tcPr marL="27432" marR="27432" marT="18288" marB="18288"/>
                </a:tc>
                <a:tc>
                  <a:txBody>
                    <a:bodyPr/>
                    <a:lstStyle/>
                    <a:p>
                      <a:pPr algn="ctr"/>
                      <a:r>
                        <a:rPr lang="en-US" sz="1400" dirty="0"/>
                        <a:t>7.6 (6.4-9.9)</a:t>
                      </a:r>
                    </a:p>
                  </a:txBody>
                  <a:tcPr marL="27432" marR="27432" marT="18288" marB="18288"/>
                </a:tc>
                <a:tc vMerge="1">
                  <a:txBody>
                    <a:bodyPr/>
                    <a:lstStyle/>
                    <a:p>
                      <a:endParaRPr lang="en-US" sz="1100" dirty="0"/>
                    </a:p>
                  </a:txBody>
                  <a:tcPr/>
                </a:tc>
                <a:extLst>
                  <a:ext uri="{0D108BD9-81ED-4DB2-BD59-A6C34878D82A}">
                    <a16:rowId xmlns:a16="http://schemas.microsoft.com/office/drawing/2014/main" val="447350207"/>
                  </a:ext>
                </a:extLst>
              </a:tr>
            </a:tbl>
          </a:graphicData>
        </a:graphic>
      </p:graphicFrame>
      <p:graphicFrame>
        <p:nvGraphicFramePr>
          <p:cNvPr id="12" name="Table 6">
            <a:extLst>
              <a:ext uri="{FF2B5EF4-FFF2-40B4-BE49-F238E27FC236}">
                <a16:creationId xmlns:a16="http://schemas.microsoft.com/office/drawing/2014/main" id="{3C4C2EA1-69BD-9442-4CA7-DE801F745D44}"/>
              </a:ext>
            </a:extLst>
          </p:cNvPr>
          <p:cNvGraphicFramePr>
            <a:graphicFrameLocks noGrp="1"/>
          </p:cNvGraphicFramePr>
          <p:nvPr/>
        </p:nvGraphicFramePr>
        <p:xfrm>
          <a:off x="6320409" y="4666822"/>
          <a:ext cx="5534099" cy="963168"/>
        </p:xfrm>
        <a:graphic>
          <a:graphicData uri="http://schemas.openxmlformats.org/drawingml/2006/table">
            <a:tbl>
              <a:tblPr firstRow="1" bandRow="1">
                <a:tableStyleId>{93296810-A885-4BE3-A3E7-6D5BEEA58F35}</a:tableStyleId>
              </a:tblPr>
              <a:tblGrid>
                <a:gridCol w="1106918">
                  <a:extLst>
                    <a:ext uri="{9D8B030D-6E8A-4147-A177-3AD203B41FA5}">
                      <a16:colId xmlns:a16="http://schemas.microsoft.com/office/drawing/2014/main" val="4019762582"/>
                    </a:ext>
                  </a:extLst>
                </a:gridCol>
                <a:gridCol w="955964">
                  <a:extLst>
                    <a:ext uri="{9D8B030D-6E8A-4147-A177-3AD203B41FA5}">
                      <a16:colId xmlns:a16="http://schemas.microsoft.com/office/drawing/2014/main" val="724615461"/>
                    </a:ext>
                  </a:extLst>
                </a:gridCol>
                <a:gridCol w="1725544">
                  <a:extLst>
                    <a:ext uri="{9D8B030D-6E8A-4147-A177-3AD203B41FA5}">
                      <a16:colId xmlns:a16="http://schemas.microsoft.com/office/drawing/2014/main" val="1418122716"/>
                    </a:ext>
                  </a:extLst>
                </a:gridCol>
                <a:gridCol w="1745673">
                  <a:extLst>
                    <a:ext uri="{9D8B030D-6E8A-4147-A177-3AD203B41FA5}">
                      <a16:colId xmlns:a16="http://schemas.microsoft.com/office/drawing/2014/main" val="3454959400"/>
                    </a:ext>
                  </a:extLst>
                </a:gridCol>
              </a:tblGrid>
              <a:tr h="94687">
                <a:tc>
                  <a:txBody>
                    <a:bodyPr/>
                    <a:lstStyle/>
                    <a:p>
                      <a:endParaRPr lang="en-US" sz="1400" dirty="0"/>
                    </a:p>
                  </a:txBody>
                  <a:tcPr marL="27432" marR="27432" marT="18288" marB="18288"/>
                </a:tc>
                <a:tc>
                  <a:txBody>
                    <a:bodyPr/>
                    <a:lstStyle/>
                    <a:p>
                      <a:pPr algn="ctr"/>
                      <a:r>
                        <a:rPr lang="en-US" sz="1400" dirty="0"/>
                        <a:t>Events, n/N</a:t>
                      </a:r>
                    </a:p>
                  </a:txBody>
                  <a:tcPr marL="27432" marR="27432" marT="18288" marB="18288"/>
                </a:tc>
                <a:tc>
                  <a:txBody>
                    <a:bodyPr/>
                    <a:lstStyle/>
                    <a:p>
                      <a:pPr algn="ctr"/>
                      <a:r>
                        <a:rPr lang="en-US" sz="1400" dirty="0"/>
                        <a:t>Median (95% CI), </a:t>
                      </a:r>
                      <a:r>
                        <a:rPr lang="en-US" sz="1400" dirty="0" err="1"/>
                        <a:t>mo</a:t>
                      </a:r>
                      <a:endParaRPr lang="en-US" sz="1400" dirty="0"/>
                    </a:p>
                  </a:txBody>
                  <a:tcPr marL="27432" marR="27432" marT="18288" marB="18288"/>
                </a:tc>
                <a:tc>
                  <a:txBody>
                    <a:bodyPr/>
                    <a:lstStyle/>
                    <a:p>
                      <a:pPr algn="ctr"/>
                      <a:r>
                        <a:rPr lang="en-US" sz="1400" dirty="0"/>
                        <a:t>HR (stratified; 95% CI)</a:t>
                      </a:r>
                    </a:p>
                  </a:txBody>
                  <a:tcPr marL="27432" marR="27432" marT="18288" marB="18288"/>
                </a:tc>
                <a:extLst>
                  <a:ext uri="{0D108BD9-81ED-4DB2-BD59-A6C34878D82A}">
                    <a16:rowId xmlns:a16="http://schemas.microsoft.com/office/drawing/2014/main" val="3034871800"/>
                  </a:ext>
                </a:extLst>
              </a:tr>
              <a:tr h="73196">
                <a:tc>
                  <a:txBody>
                    <a:bodyPr/>
                    <a:lstStyle/>
                    <a:p>
                      <a:r>
                        <a:rPr lang="en-US" sz="1400" dirty="0">
                          <a:solidFill>
                            <a:srgbClr val="C00000"/>
                          </a:solidFill>
                        </a:rPr>
                        <a:t>Pembro + CT</a:t>
                      </a:r>
                    </a:p>
                  </a:txBody>
                  <a:tcPr marL="27432" marR="27432" marT="18288" marB="18288"/>
                </a:tc>
                <a:tc>
                  <a:txBody>
                    <a:bodyPr/>
                    <a:lstStyle/>
                    <a:p>
                      <a:pPr algn="ctr"/>
                      <a:r>
                        <a:rPr lang="en-US" sz="1400" dirty="0"/>
                        <a:t>89/290</a:t>
                      </a:r>
                    </a:p>
                  </a:txBody>
                  <a:tcPr marL="27432" marR="27432" marT="18288" marB="18288"/>
                </a:tc>
                <a:tc>
                  <a:txBody>
                    <a:bodyPr/>
                    <a:lstStyle/>
                    <a:p>
                      <a:pPr algn="ctr"/>
                      <a:r>
                        <a:rPr lang="en-US" sz="1400" dirty="0"/>
                        <a:t>13.1 (10.5-18.8)</a:t>
                      </a:r>
                    </a:p>
                  </a:txBody>
                  <a:tcPr marL="27432" marR="27432" marT="18288" marB="18288"/>
                </a:tc>
                <a:tc rowSpan="2">
                  <a:txBody>
                    <a:bodyPr/>
                    <a:lstStyle/>
                    <a:p>
                      <a:pPr algn="ctr"/>
                      <a:r>
                        <a:rPr lang="en-US" sz="1400" b="1" dirty="0"/>
                        <a:t>0.54 (0.41-0.71)</a:t>
                      </a:r>
                    </a:p>
                    <a:p>
                      <a:pPr algn="ctr"/>
                      <a:r>
                        <a:rPr lang="en-US" sz="1400" b="1" i="1" dirty="0"/>
                        <a:t>P</a:t>
                      </a:r>
                      <a:r>
                        <a:rPr lang="en-US" sz="1400" b="1" dirty="0"/>
                        <a:t>&lt;0.00001</a:t>
                      </a:r>
                    </a:p>
                  </a:txBody>
                  <a:tcPr marL="27432" marR="27432" marT="18288" marB="18288"/>
                </a:tc>
                <a:extLst>
                  <a:ext uri="{0D108BD9-81ED-4DB2-BD59-A6C34878D82A}">
                    <a16:rowId xmlns:a16="http://schemas.microsoft.com/office/drawing/2014/main" val="933179141"/>
                  </a:ext>
                </a:extLst>
              </a:tr>
              <a:tr h="73196">
                <a:tc>
                  <a:txBody>
                    <a:bodyPr/>
                    <a:lstStyle/>
                    <a:p>
                      <a:r>
                        <a:rPr lang="en-US" sz="1400" dirty="0">
                          <a:solidFill>
                            <a:schemeClr val="accent6">
                              <a:lumMod val="75000"/>
                            </a:schemeClr>
                          </a:solidFill>
                        </a:rPr>
                        <a:t>Placebo + CT</a:t>
                      </a:r>
                    </a:p>
                  </a:txBody>
                  <a:tcPr marL="27432" marR="27432" marT="18288" marB="18288"/>
                </a:tc>
                <a:tc>
                  <a:txBody>
                    <a:bodyPr/>
                    <a:lstStyle/>
                    <a:p>
                      <a:pPr algn="ctr"/>
                      <a:r>
                        <a:rPr lang="en-US" sz="1400" dirty="0"/>
                        <a:t>133/292</a:t>
                      </a:r>
                    </a:p>
                  </a:txBody>
                  <a:tcPr marL="27432" marR="27432" marT="18288" marB="18288"/>
                </a:tc>
                <a:tc>
                  <a:txBody>
                    <a:bodyPr/>
                    <a:lstStyle/>
                    <a:p>
                      <a:pPr algn="ctr"/>
                      <a:r>
                        <a:rPr lang="en-US" sz="1400" dirty="0"/>
                        <a:t>8.7 (8.4-10.7)</a:t>
                      </a:r>
                    </a:p>
                  </a:txBody>
                  <a:tcPr marL="27432" marR="27432" marT="18288" marB="18288"/>
                </a:tc>
                <a:tc vMerge="1">
                  <a:txBody>
                    <a:bodyPr/>
                    <a:lstStyle/>
                    <a:p>
                      <a:endParaRPr lang="en-US" sz="1100" dirty="0"/>
                    </a:p>
                  </a:txBody>
                  <a:tcPr/>
                </a:tc>
                <a:extLst>
                  <a:ext uri="{0D108BD9-81ED-4DB2-BD59-A6C34878D82A}">
                    <a16:rowId xmlns:a16="http://schemas.microsoft.com/office/drawing/2014/main" val="447350207"/>
                  </a:ext>
                </a:extLst>
              </a:tr>
            </a:tbl>
          </a:graphicData>
        </a:graphic>
      </p:graphicFrame>
      <p:sp>
        <p:nvSpPr>
          <p:cNvPr id="18" name="TextBox 17">
            <a:extLst>
              <a:ext uri="{FF2B5EF4-FFF2-40B4-BE49-F238E27FC236}">
                <a16:creationId xmlns:a16="http://schemas.microsoft.com/office/drawing/2014/main" id="{4BECC820-49C2-FF19-B9F0-3928D6A83908}"/>
              </a:ext>
            </a:extLst>
          </p:cNvPr>
          <p:cNvSpPr txBox="1"/>
          <p:nvPr/>
        </p:nvSpPr>
        <p:spPr>
          <a:xfrm>
            <a:off x="745067" y="6076535"/>
            <a:ext cx="5250668"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Median follow-up: 12 months for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7.9 months for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1834591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6236-94CF-317A-5252-BE20D35FF13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7D59D39-7DD3-65A2-19CE-43E26107DEEC}"/>
              </a:ext>
            </a:extLst>
          </p:cNvPr>
          <p:cNvSpPr>
            <a:spLocks noGrp="1"/>
          </p:cNvSpPr>
          <p:nvPr>
            <p:ph idx="4294967295"/>
          </p:nvPr>
        </p:nvSpPr>
        <p:spPr>
          <a:xfrm>
            <a:off x="0" y="6451600"/>
            <a:ext cx="7105650" cy="508000"/>
          </a:xfrm>
        </p:spPr>
        <p:txBody>
          <a:bodyPr>
            <a:normAutofit/>
          </a:bodyPr>
          <a:lstStyle/>
          <a:p>
            <a:pPr marL="0" indent="0">
              <a:spcBef>
                <a:spcPts val="0"/>
              </a:spcBef>
              <a:spcAft>
                <a:spcPts val="0"/>
              </a:spcAft>
              <a:buNone/>
            </a:pPr>
            <a:endParaRPr kumimoji="0" lang="en-US" sz="1200" b="0" i="0" u="none" strike="noStrike" kern="1200" cap="none" spc="0" normalizeH="0" baseline="0" noProof="0" dirty="0">
              <a:ln>
                <a:noFill/>
              </a:ln>
              <a:solidFill>
                <a:srgbClr val="404040"/>
              </a:solidFill>
              <a:effectLst/>
              <a:uLnTx/>
              <a:uFillTx/>
              <a:latin typeface="+mn-lt"/>
              <a:ea typeface="+mn-ea"/>
              <a:cs typeface="+mn-cs"/>
            </a:endParaRP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Eskander RN, et al. Nat Med. 2025 Mar 5. </a:t>
            </a:r>
            <a:r>
              <a:rPr kumimoji="0" lang="en-US" sz="1200" b="0" i="0" u="none" strike="noStrike" kern="1200" cap="none" spc="0" normalizeH="0" baseline="0" noProof="0" dirty="0" err="1">
                <a:ln>
                  <a:noFill/>
                </a:ln>
                <a:solidFill>
                  <a:srgbClr val="404040"/>
                </a:solidFill>
                <a:effectLst/>
                <a:uLnTx/>
                <a:uFillTx/>
                <a:latin typeface="+mn-lt"/>
                <a:ea typeface="+mn-ea"/>
                <a:cs typeface="+mn-cs"/>
              </a:rPr>
              <a:t>doi</a:t>
            </a:r>
            <a:r>
              <a:rPr kumimoji="0" lang="en-US" sz="1200" b="0" i="0" u="none" strike="noStrike" kern="1200" cap="none" spc="0" normalizeH="0" baseline="0" noProof="0" dirty="0">
                <a:ln>
                  <a:noFill/>
                </a:ln>
                <a:solidFill>
                  <a:srgbClr val="404040"/>
                </a:solidFill>
                <a:effectLst/>
                <a:uLnTx/>
                <a:uFillTx/>
                <a:latin typeface="+mn-lt"/>
                <a:ea typeface="+mn-ea"/>
                <a:cs typeface="+mn-cs"/>
              </a:rPr>
              <a:t>: 10.1038/s41591-025-03566-1. </a:t>
            </a:r>
            <a:r>
              <a:rPr kumimoji="0" lang="en-US" sz="1200" b="0" i="0" u="none" strike="noStrike" kern="1200" cap="none" spc="0" normalizeH="0" baseline="0" noProof="0" dirty="0" err="1">
                <a:ln>
                  <a:noFill/>
                </a:ln>
                <a:solidFill>
                  <a:srgbClr val="404040"/>
                </a:solidFill>
                <a:effectLst/>
                <a:uLnTx/>
                <a:uFillTx/>
                <a:latin typeface="+mn-lt"/>
                <a:ea typeface="+mn-ea"/>
                <a:cs typeface="+mn-cs"/>
              </a:rPr>
              <a:t>Epub</a:t>
            </a:r>
            <a:r>
              <a:rPr kumimoji="0" lang="en-US" sz="1200" b="0" i="0" u="none" strike="noStrike" kern="1200" cap="none" spc="0" normalizeH="0" baseline="0" noProof="0" dirty="0">
                <a:ln>
                  <a:noFill/>
                </a:ln>
                <a:solidFill>
                  <a:srgbClr val="404040"/>
                </a:solidFill>
                <a:effectLst/>
                <a:uLnTx/>
                <a:uFillTx/>
                <a:latin typeface="+mn-lt"/>
                <a:ea typeface="+mn-ea"/>
                <a:cs typeface="+mn-cs"/>
              </a:rPr>
              <a:t> ahead of print.</a:t>
            </a:r>
          </a:p>
        </p:txBody>
      </p:sp>
      <p:sp>
        <p:nvSpPr>
          <p:cNvPr id="34" name="Title 1">
            <a:extLst>
              <a:ext uri="{FF2B5EF4-FFF2-40B4-BE49-F238E27FC236}">
                <a16:creationId xmlns:a16="http://schemas.microsoft.com/office/drawing/2014/main" id="{F2A9A6CA-EBC3-0FF7-E9D5-E2369A96A09D}"/>
              </a:ext>
            </a:extLst>
          </p:cNvPr>
          <p:cNvSpPr>
            <a:spLocks noGrp="1"/>
          </p:cNvSpPr>
          <p:nvPr>
            <p:ph type="title" idx="4294967295"/>
          </p:nvPr>
        </p:nvSpPr>
        <p:spPr>
          <a:xfrm>
            <a:off x="838200" y="24172"/>
            <a:ext cx="10515600" cy="1325563"/>
          </a:xfrm>
        </p:spPr>
        <p:txBody>
          <a:bodyPr/>
          <a:lstStyle/>
          <a:p>
            <a:pPr algn="ctr"/>
            <a:r>
              <a:rPr lang="en-US" sz="2800" b="1" dirty="0"/>
              <a:t>NRG GY018: Phase 3 Trial of Pembrolizumab + Chemo for Measurable Stage 3 or 4a, Stage 4b, or Recurrent EC – </a:t>
            </a:r>
            <a:r>
              <a:rPr lang="en-US" b="1" dirty="0"/>
              <a:t>OS</a:t>
            </a:r>
            <a:endParaRPr lang="en-US" sz="2600" b="1" strike="sngStrike" dirty="0"/>
          </a:p>
        </p:txBody>
      </p:sp>
      <p:sp>
        <p:nvSpPr>
          <p:cNvPr id="2" name="TextBox 1">
            <a:extLst>
              <a:ext uri="{FF2B5EF4-FFF2-40B4-BE49-F238E27FC236}">
                <a16:creationId xmlns:a16="http://schemas.microsoft.com/office/drawing/2014/main" id="{4B3C1EDB-F2CE-539C-C5F6-B01FF8B0BBCA}"/>
              </a:ext>
            </a:extLst>
          </p:cNvPr>
          <p:cNvSpPr txBox="1"/>
          <p:nvPr/>
        </p:nvSpPr>
        <p:spPr>
          <a:xfrm>
            <a:off x="1809700" y="1135750"/>
            <a:ext cx="23057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pMMR Population</a:t>
            </a:r>
          </a:p>
        </p:txBody>
      </p:sp>
      <p:sp>
        <p:nvSpPr>
          <p:cNvPr id="4" name="TextBox 3">
            <a:extLst>
              <a:ext uri="{FF2B5EF4-FFF2-40B4-BE49-F238E27FC236}">
                <a16:creationId xmlns:a16="http://schemas.microsoft.com/office/drawing/2014/main" id="{6548DB71-7039-8756-5706-AA0DCBCFBE25}"/>
              </a:ext>
            </a:extLst>
          </p:cNvPr>
          <p:cNvSpPr txBox="1"/>
          <p:nvPr/>
        </p:nvSpPr>
        <p:spPr>
          <a:xfrm>
            <a:off x="7696757" y="1131404"/>
            <a:ext cx="23073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dMMR Population</a:t>
            </a:r>
          </a:p>
        </p:txBody>
      </p:sp>
      <p:sp>
        <p:nvSpPr>
          <p:cNvPr id="18" name="TextBox 17">
            <a:extLst>
              <a:ext uri="{FF2B5EF4-FFF2-40B4-BE49-F238E27FC236}">
                <a16:creationId xmlns:a16="http://schemas.microsoft.com/office/drawing/2014/main" id="{3680B03E-3F57-A57C-3E54-93AB611298F8}"/>
              </a:ext>
            </a:extLst>
          </p:cNvPr>
          <p:cNvSpPr txBox="1"/>
          <p:nvPr/>
        </p:nvSpPr>
        <p:spPr>
          <a:xfrm>
            <a:off x="1011389" y="6094740"/>
            <a:ext cx="5989588"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400" b="1" i="0" u="none" strike="noStrike" kern="1200" cap="none" spc="0" normalizeH="0" baseline="0" noProof="0" dirty="0">
                <a:ln>
                  <a:noFill/>
                </a:ln>
                <a:solidFill>
                  <a:srgbClr val="61BAD1"/>
                </a:solidFill>
                <a:effectLst/>
                <a:uLnTx/>
                <a:uFillTx/>
                <a:latin typeface="Aptos" panose="02110004020202020204"/>
                <a:ea typeface="+mn-ea"/>
                <a:cs typeface="+mn-cs"/>
              </a:rPr>
              <a:t>Ad-hoc analysis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with DCO on Aug 18, 2023</a:t>
            </a:r>
          </a:p>
          <a:p>
            <a:pPr marL="285750" marR="0" lvl="0" indent="-285750" algn="l" defTabSz="914400"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OS data immature: 46.4% information fraction pMMR and 29.3% dMMR </a:t>
            </a:r>
          </a:p>
        </p:txBody>
      </p:sp>
      <p:pic>
        <p:nvPicPr>
          <p:cNvPr id="11" name="Picture 10">
            <a:extLst>
              <a:ext uri="{FF2B5EF4-FFF2-40B4-BE49-F238E27FC236}">
                <a16:creationId xmlns:a16="http://schemas.microsoft.com/office/drawing/2014/main" id="{3CD40B26-5BB4-A1B9-A41E-EE4CBEA3720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1362" y="1496635"/>
            <a:ext cx="11249276" cy="4504021"/>
          </a:xfrm>
          <a:prstGeom prst="rect">
            <a:avLst/>
          </a:prstGeom>
        </p:spPr>
      </p:pic>
    </p:spTree>
    <p:extLst>
      <p:ext uri="{BB962C8B-B14F-4D97-AF65-F5344CB8AC3E}">
        <p14:creationId xmlns:p14="http://schemas.microsoft.com/office/powerpoint/2010/main" val="200415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6236-94CF-317A-5252-BE20D35FF13A}"/>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27D59D39-7DD3-65A2-19CE-43E26107DEEC}"/>
              </a:ext>
            </a:extLst>
          </p:cNvPr>
          <p:cNvSpPr>
            <a:spLocks noGrp="1"/>
          </p:cNvSpPr>
          <p:nvPr>
            <p:ph idx="4294967295"/>
          </p:nvPr>
        </p:nvSpPr>
        <p:spPr>
          <a:xfrm>
            <a:off x="0" y="6451600"/>
            <a:ext cx="7105650" cy="508000"/>
          </a:xfrm>
        </p:spPr>
        <p:txBody>
          <a:bodyPr>
            <a:normAutofit/>
          </a:bodyPr>
          <a:lstStyle/>
          <a:p>
            <a:pPr marL="0" indent="0">
              <a:spcBef>
                <a:spcPts val="0"/>
              </a:spcBef>
              <a:spcAft>
                <a:spcPts val="0"/>
              </a:spcAft>
              <a:buNone/>
            </a:pPr>
            <a:endParaRPr kumimoji="0" lang="en-US" sz="1200" b="0" i="0" u="none" strike="noStrike" kern="1200" cap="none" spc="0" normalizeH="0" baseline="0" noProof="0" dirty="0">
              <a:ln>
                <a:noFill/>
              </a:ln>
              <a:solidFill>
                <a:srgbClr val="404040"/>
              </a:solidFill>
              <a:effectLst/>
              <a:uLnTx/>
              <a:uFillTx/>
              <a:latin typeface="+mn-lt"/>
              <a:ea typeface="+mn-ea"/>
              <a:cs typeface="+mn-cs"/>
            </a:endParaRP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Eskander RN, et al. Nat Med. 2025 Mar 5. </a:t>
            </a:r>
            <a:r>
              <a:rPr kumimoji="0" lang="en-US" sz="1200" b="0" i="0" u="none" strike="noStrike" kern="1200" cap="none" spc="0" normalizeH="0" baseline="0" noProof="0" dirty="0" err="1">
                <a:ln>
                  <a:noFill/>
                </a:ln>
                <a:solidFill>
                  <a:srgbClr val="404040"/>
                </a:solidFill>
                <a:effectLst/>
                <a:uLnTx/>
                <a:uFillTx/>
                <a:latin typeface="+mn-lt"/>
                <a:ea typeface="+mn-ea"/>
                <a:cs typeface="+mn-cs"/>
              </a:rPr>
              <a:t>doi</a:t>
            </a:r>
            <a:r>
              <a:rPr kumimoji="0" lang="en-US" sz="1200" b="0" i="0" u="none" strike="noStrike" kern="1200" cap="none" spc="0" normalizeH="0" baseline="0" noProof="0" dirty="0">
                <a:ln>
                  <a:noFill/>
                </a:ln>
                <a:solidFill>
                  <a:srgbClr val="404040"/>
                </a:solidFill>
                <a:effectLst/>
                <a:uLnTx/>
                <a:uFillTx/>
                <a:latin typeface="+mn-lt"/>
                <a:ea typeface="+mn-ea"/>
                <a:cs typeface="+mn-cs"/>
              </a:rPr>
              <a:t>: 10.1038/s41591-025-03566-1. </a:t>
            </a:r>
            <a:r>
              <a:rPr kumimoji="0" lang="en-US" sz="1200" b="0" i="0" u="none" strike="noStrike" kern="1200" cap="none" spc="0" normalizeH="0" baseline="0" noProof="0" dirty="0" err="1">
                <a:ln>
                  <a:noFill/>
                </a:ln>
                <a:solidFill>
                  <a:srgbClr val="404040"/>
                </a:solidFill>
                <a:effectLst/>
                <a:uLnTx/>
                <a:uFillTx/>
                <a:latin typeface="+mn-lt"/>
                <a:ea typeface="+mn-ea"/>
                <a:cs typeface="+mn-cs"/>
              </a:rPr>
              <a:t>Epub</a:t>
            </a:r>
            <a:r>
              <a:rPr kumimoji="0" lang="en-US" sz="1200" b="0" i="0" u="none" strike="noStrike" kern="1200" cap="none" spc="0" normalizeH="0" baseline="0" noProof="0" dirty="0">
                <a:ln>
                  <a:noFill/>
                </a:ln>
                <a:solidFill>
                  <a:srgbClr val="404040"/>
                </a:solidFill>
                <a:effectLst/>
                <a:uLnTx/>
                <a:uFillTx/>
                <a:latin typeface="+mn-lt"/>
                <a:ea typeface="+mn-ea"/>
                <a:cs typeface="+mn-cs"/>
              </a:rPr>
              <a:t> ahead of print.</a:t>
            </a:r>
          </a:p>
        </p:txBody>
      </p:sp>
      <p:sp>
        <p:nvSpPr>
          <p:cNvPr id="18" name="TextBox 17">
            <a:extLst>
              <a:ext uri="{FF2B5EF4-FFF2-40B4-BE49-F238E27FC236}">
                <a16:creationId xmlns:a16="http://schemas.microsoft.com/office/drawing/2014/main" id="{3680B03E-3F57-A57C-3E54-93AB611298F8}"/>
              </a:ext>
            </a:extLst>
          </p:cNvPr>
          <p:cNvSpPr txBox="1"/>
          <p:nvPr/>
        </p:nvSpPr>
        <p:spPr>
          <a:xfrm>
            <a:off x="1011389" y="6094740"/>
            <a:ext cx="5989588" cy="5232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400" b="1" i="0" u="none" strike="noStrike" kern="1200" cap="none" spc="0" normalizeH="0" baseline="0" noProof="0" dirty="0">
                <a:ln>
                  <a:noFill/>
                </a:ln>
                <a:solidFill>
                  <a:srgbClr val="61BAD1"/>
                </a:solidFill>
                <a:effectLst/>
                <a:uLnTx/>
                <a:uFillTx/>
                <a:latin typeface="Aptos" panose="02110004020202020204"/>
                <a:ea typeface="+mn-ea"/>
                <a:cs typeface="+mn-cs"/>
              </a:rPr>
              <a:t>Ad-hoc analysis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with DCO on Aug 18, 2023</a:t>
            </a:r>
          </a:p>
          <a:p>
            <a:pPr marL="285750" marR="0" lvl="0" indent="-285750" algn="l" defTabSz="914400" rtl="0" eaLnBrk="1" fontAlgn="auto" latinLnBrk="0" hangingPunct="1">
              <a:lnSpc>
                <a:spcPct val="100000"/>
              </a:lnSpc>
              <a:spcBef>
                <a:spcPts val="0"/>
              </a:spcBef>
              <a:spcAft>
                <a:spcPts val="0"/>
              </a:spcAft>
              <a:buClr>
                <a:srgbClr val="4EA72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OS data immature: 46.4% information fraction pMMR and 29.3% dMMR </a:t>
            </a:r>
          </a:p>
        </p:txBody>
      </p:sp>
      <p:pic>
        <p:nvPicPr>
          <p:cNvPr id="6" name="Picture 5">
            <a:extLst>
              <a:ext uri="{FF2B5EF4-FFF2-40B4-BE49-F238E27FC236}">
                <a16:creationId xmlns:a16="http://schemas.microsoft.com/office/drawing/2014/main" id="{C8EC3D2F-A64F-EFFA-7DAB-77D858431A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441"/>
          <a:stretch/>
        </p:blipFill>
        <p:spPr>
          <a:xfrm>
            <a:off x="147100" y="1222189"/>
            <a:ext cx="4658285" cy="3008788"/>
          </a:xfrm>
          <a:prstGeom prst="rect">
            <a:avLst/>
          </a:prstGeom>
        </p:spPr>
      </p:pic>
      <p:grpSp>
        <p:nvGrpSpPr>
          <p:cNvPr id="7" name="Group 6">
            <a:extLst>
              <a:ext uri="{FF2B5EF4-FFF2-40B4-BE49-F238E27FC236}">
                <a16:creationId xmlns:a16="http://schemas.microsoft.com/office/drawing/2014/main" id="{38BB5110-1F29-6BF9-C73E-0D81A6F83DA1}"/>
              </a:ext>
            </a:extLst>
          </p:cNvPr>
          <p:cNvGrpSpPr/>
          <p:nvPr/>
        </p:nvGrpSpPr>
        <p:grpSpPr>
          <a:xfrm>
            <a:off x="4956498" y="2113927"/>
            <a:ext cx="7144314" cy="2901900"/>
            <a:chOff x="4849493" y="1798382"/>
            <a:chExt cx="7144314" cy="2901900"/>
          </a:xfrm>
        </p:grpSpPr>
        <p:pic>
          <p:nvPicPr>
            <p:cNvPr id="8" name="Picture 7">
              <a:extLst>
                <a:ext uri="{FF2B5EF4-FFF2-40B4-BE49-F238E27FC236}">
                  <a16:creationId xmlns:a16="http://schemas.microsoft.com/office/drawing/2014/main" id="{852A5E9B-614A-73B0-40D4-49D2CBA477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r="49894" b="25851"/>
            <a:stretch/>
          </p:blipFill>
          <p:spPr>
            <a:xfrm>
              <a:off x="8438031" y="1840968"/>
              <a:ext cx="3555776" cy="2816727"/>
            </a:xfrm>
            <a:prstGeom prst="rect">
              <a:avLst/>
            </a:prstGeom>
          </p:spPr>
        </p:pic>
        <p:pic>
          <p:nvPicPr>
            <p:cNvPr id="9" name="Picture 8">
              <a:extLst>
                <a:ext uri="{FF2B5EF4-FFF2-40B4-BE49-F238E27FC236}">
                  <a16:creationId xmlns:a16="http://schemas.microsoft.com/office/drawing/2014/main" id="{19A8000C-9447-8FE2-3385-B97ECCA117E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r="50272"/>
            <a:stretch/>
          </p:blipFill>
          <p:spPr>
            <a:xfrm>
              <a:off x="4849493" y="1798382"/>
              <a:ext cx="3588538" cy="2901900"/>
            </a:xfrm>
            <a:prstGeom prst="rect">
              <a:avLst/>
            </a:prstGeom>
          </p:spPr>
        </p:pic>
      </p:grpSp>
      <p:pic>
        <p:nvPicPr>
          <p:cNvPr id="10" name="Picture 9">
            <a:extLst>
              <a:ext uri="{FF2B5EF4-FFF2-40B4-BE49-F238E27FC236}">
                <a16:creationId xmlns:a16="http://schemas.microsoft.com/office/drawing/2014/main" id="{E5314F30-A588-B6A8-2E1E-F8896BE90F17}"/>
              </a:ext>
            </a:extLst>
          </p:cNvPr>
          <p:cNvPicPr>
            <a:picLocks noChangeAspect="1"/>
          </p:cNvPicPr>
          <p:nvPr/>
        </p:nvPicPr>
        <p:blipFill>
          <a:blip r:embed="rId9"/>
          <a:stretch>
            <a:fillRect/>
          </a:stretch>
        </p:blipFill>
        <p:spPr>
          <a:xfrm>
            <a:off x="5229842" y="5129548"/>
            <a:ext cx="6870970" cy="913456"/>
          </a:xfrm>
          <a:prstGeom prst="rect">
            <a:avLst/>
          </a:prstGeom>
        </p:spPr>
      </p:pic>
      <p:pic>
        <p:nvPicPr>
          <p:cNvPr id="12" name="Picture 11">
            <a:extLst>
              <a:ext uri="{FF2B5EF4-FFF2-40B4-BE49-F238E27FC236}">
                <a16:creationId xmlns:a16="http://schemas.microsoft.com/office/drawing/2014/main" id="{ED49894F-F3FE-6210-98CF-92164B09AF45}"/>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147100" y="4458809"/>
            <a:ext cx="4963969" cy="1587462"/>
          </a:xfrm>
          <a:prstGeom prst="rect">
            <a:avLst/>
          </a:prstGeom>
        </p:spPr>
      </p:pic>
      <p:sp>
        <p:nvSpPr>
          <p:cNvPr id="16" name="Rectangle 15">
            <a:extLst>
              <a:ext uri="{FF2B5EF4-FFF2-40B4-BE49-F238E27FC236}">
                <a16:creationId xmlns:a16="http://schemas.microsoft.com/office/drawing/2014/main" id="{85D7CA65-93E3-7634-6DA4-1949CC75002E}"/>
              </a:ext>
            </a:extLst>
          </p:cNvPr>
          <p:cNvSpPr/>
          <p:nvPr/>
        </p:nvSpPr>
        <p:spPr>
          <a:xfrm>
            <a:off x="147100" y="4445582"/>
            <a:ext cx="4872640" cy="5702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vention"/>
              <a:ea typeface="+mn-ea"/>
              <a:cs typeface="+mn-cs"/>
            </a:endParaRPr>
          </a:p>
        </p:txBody>
      </p:sp>
      <p:sp>
        <p:nvSpPr>
          <p:cNvPr id="17" name="TextBox 16">
            <a:extLst>
              <a:ext uri="{FF2B5EF4-FFF2-40B4-BE49-F238E27FC236}">
                <a16:creationId xmlns:a16="http://schemas.microsoft.com/office/drawing/2014/main" id="{3203FB50-27E3-69F9-BBCC-35FEC1691FCA}"/>
              </a:ext>
            </a:extLst>
          </p:cNvPr>
          <p:cNvSpPr txBox="1"/>
          <p:nvPr/>
        </p:nvSpPr>
        <p:spPr>
          <a:xfrm>
            <a:off x="5597887" y="1534121"/>
            <a:ext cx="23057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pMMR Population</a:t>
            </a:r>
          </a:p>
        </p:txBody>
      </p:sp>
      <p:sp>
        <p:nvSpPr>
          <p:cNvPr id="19" name="TextBox 18">
            <a:extLst>
              <a:ext uri="{FF2B5EF4-FFF2-40B4-BE49-F238E27FC236}">
                <a16:creationId xmlns:a16="http://schemas.microsoft.com/office/drawing/2014/main" id="{AF158106-0267-3414-DEB1-696992A75EE8}"/>
              </a:ext>
            </a:extLst>
          </p:cNvPr>
          <p:cNvSpPr txBox="1"/>
          <p:nvPr/>
        </p:nvSpPr>
        <p:spPr>
          <a:xfrm>
            <a:off x="9172575" y="1411011"/>
            <a:ext cx="2872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pMMR Population </a:t>
            </a:r>
            <a:r>
              <a:rPr kumimoji="0" lang="en-US" sz="1600" b="1" i="0" u="sng" strike="noStrike" kern="1200" cap="none" spc="0" normalizeH="0" baseline="0" noProof="0" dirty="0">
                <a:ln>
                  <a:noFill/>
                </a:ln>
                <a:solidFill>
                  <a:srgbClr val="0191B6"/>
                </a:solidFill>
                <a:effectLst/>
                <a:uLnTx/>
                <a:uFillTx/>
                <a:latin typeface="Franklin Gothic Book" panose="020B0503020102020204"/>
                <a:ea typeface="+mn-ea"/>
                <a:cs typeface="+mn-cs"/>
              </a:rPr>
              <a:t>after Adjusting for Post-study IO Use </a:t>
            </a:r>
          </a:p>
        </p:txBody>
      </p:sp>
      <p:sp>
        <p:nvSpPr>
          <p:cNvPr id="2" name="Title 1">
            <a:extLst>
              <a:ext uri="{FF2B5EF4-FFF2-40B4-BE49-F238E27FC236}">
                <a16:creationId xmlns:a16="http://schemas.microsoft.com/office/drawing/2014/main" id="{FF877273-3A0C-A7BE-EAE8-247DB78EC684}"/>
              </a:ext>
            </a:extLst>
          </p:cNvPr>
          <p:cNvSpPr txBox="1">
            <a:spLocks/>
          </p:cNvSpPr>
          <p:nvPr/>
        </p:nvSpPr>
        <p:spPr>
          <a:xfrm>
            <a:off x="838200" y="241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t>NRG GY018: Phase 3 Trial of Pembrolizumab + Chemo for Measurable Stage 3 or 4a, Stage 4b, or Recurrent EC – </a:t>
            </a: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OS</a:t>
            </a:r>
            <a:endParaRPr kumimoji="0" lang="en-US" sz="2600" b="1" i="0" u="none" strike="sng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27693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C1F71D5-F738-1868-2542-2884ADFBBD8E}"/>
              </a:ext>
            </a:extLst>
          </p:cNvPr>
          <p:cNvSpPr>
            <a:spLocks noGrp="1"/>
          </p:cNvSpPr>
          <p:nvPr>
            <p:ph idx="4294967295"/>
          </p:nvPr>
        </p:nvSpPr>
        <p:spPr>
          <a:xfrm>
            <a:off x="0" y="6088063"/>
            <a:ext cx="8331200" cy="747712"/>
          </a:xfrm>
        </p:spPr>
        <p:txBody>
          <a:bodyPr>
            <a:noAutofit/>
          </a:bodyPr>
          <a:lstStyle/>
          <a:p>
            <a:pPr marL="9525" indent="-9525"/>
            <a:r>
              <a:rPr lang="en-US" sz="900" baseline="30000" dirty="0"/>
              <a:t>a </a:t>
            </a:r>
            <a:r>
              <a:rPr lang="en-US" sz="900" dirty="0"/>
              <a:t>Mixed histology containing at least 10% carcinosarcoma, clear cell, or serous histology. </a:t>
            </a:r>
            <a:r>
              <a:rPr lang="en-US" sz="900" baseline="30000" dirty="0"/>
              <a:t>b </a:t>
            </a:r>
            <a:r>
              <a:rPr lang="en-US" sz="900" dirty="0"/>
              <a:t>Treatment ends after 3 years. </a:t>
            </a:r>
            <a:r>
              <a:rPr lang="en-US" sz="900" baseline="30000" dirty="0"/>
              <a:t>c </a:t>
            </a:r>
            <a:r>
              <a:rPr lang="en-US" sz="900" dirty="0"/>
              <a:t>Patients were randomized based on either local or central MMR/MSI testing results. For local determination of MMR/MSI status, IHC, NGS, and PCR assays were accepted. For central determination of MMR/MSI status IHC per Ventana MMR </a:t>
            </a:r>
            <a:r>
              <a:rPr lang="en-US" sz="900" dirty="0" err="1"/>
              <a:t>RxDx</a:t>
            </a:r>
            <a:r>
              <a:rPr lang="en-US" sz="900" dirty="0"/>
              <a:t> Panel was used. Central testing was used when local results were not available.</a:t>
            </a:r>
          </a:p>
          <a:p>
            <a:pPr marL="9525" indent="-9525"/>
            <a:r>
              <a:rPr kumimoji="0" lang="en-US" sz="900" b="0" i="0" u="none" strike="noStrike" kern="1200" cap="none" spc="0" normalizeH="0" baseline="0" noProof="0" dirty="0">
                <a:ln>
                  <a:noFill/>
                </a:ln>
                <a:solidFill>
                  <a:srgbClr val="404040"/>
                </a:solidFill>
                <a:effectLst/>
                <a:uLnTx/>
                <a:uFillTx/>
                <a:latin typeface="+mn-lt"/>
                <a:ea typeface="+mn-ea"/>
                <a:cs typeface="+mn-cs"/>
              </a:rPr>
              <a:t>Mirza MR</a:t>
            </a:r>
            <a:r>
              <a:rPr lang="en-US" sz="900" dirty="0"/>
              <a:t>, et al. SGO 2023. Abstract 265. Powell M et al. ASCO 2023. Abstract 5503. </a:t>
            </a:r>
          </a:p>
        </p:txBody>
      </p:sp>
      <p:sp>
        <p:nvSpPr>
          <p:cNvPr id="34" name="Title 1">
            <a:extLst>
              <a:ext uri="{FF2B5EF4-FFF2-40B4-BE49-F238E27FC236}">
                <a16:creationId xmlns:a16="http://schemas.microsoft.com/office/drawing/2014/main" id="{24FDA4F2-34BA-8EAD-340E-4CE3E0F2D6D5}"/>
              </a:ext>
            </a:extLst>
          </p:cNvPr>
          <p:cNvSpPr>
            <a:spLocks noGrp="1"/>
          </p:cNvSpPr>
          <p:nvPr>
            <p:ph type="title" idx="4294967295"/>
          </p:nvPr>
        </p:nvSpPr>
        <p:spPr>
          <a:xfrm>
            <a:off x="838200" y="224143"/>
            <a:ext cx="10515600" cy="1325563"/>
          </a:xfrm>
        </p:spPr>
        <p:txBody>
          <a:bodyPr/>
          <a:lstStyle/>
          <a:p>
            <a:pPr algn="ctr"/>
            <a:r>
              <a:rPr lang="en-US" sz="2800" b="1" dirty="0"/>
              <a:t>GOG-3031/RUBY: Phase 3 Trial of </a:t>
            </a:r>
            <a:r>
              <a:rPr lang="en-US" sz="2800" b="1" dirty="0" err="1"/>
              <a:t>Dostarlimab</a:t>
            </a:r>
            <a:r>
              <a:rPr lang="en-US" sz="2800" b="1" dirty="0"/>
              <a:t> + Chemo for Primary Advanced/Recurrent EC – Study Design and Patients</a:t>
            </a:r>
            <a:endParaRPr lang="en-US" sz="2600" b="1" strike="sngStrike" dirty="0"/>
          </a:p>
        </p:txBody>
      </p:sp>
      <p:sp>
        <p:nvSpPr>
          <p:cNvPr id="2" name="Rectangle 1">
            <a:extLst>
              <a:ext uri="{FF2B5EF4-FFF2-40B4-BE49-F238E27FC236}">
                <a16:creationId xmlns:a16="http://schemas.microsoft.com/office/drawing/2014/main" id="{28B320A4-082B-99C3-8C11-F73D48A2F873}"/>
              </a:ext>
            </a:extLst>
          </p:cNvPr>
          <p:cNvSpPr/>
          <p:nvPr/>
        </p:nvSpPr>
        <p:spPr>
          <a:xfrm>
            <a:off x="497840" y="1816274"/>
            <a:ext cx="6107912" cy="1355645"/>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91B6"/>
                </a:solidFill>
                <a:effectLst/>
                <a:uLnTx/>
                <a:uFillTx/>
                <a:latin typeface="Franklin Gothic Book" panose="020B0503020102020204"/>
                <a:ea typeface="+mn-ea"/>
                <a:cs typeface="+mn-cs"/>
              </a:rPr>
              <a:t>Key Eligibility Criteria</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Histologically/cytologically proven stage III/IV or first recurrent EC</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Carcinosarcoma, clear cell, serous, or mixed histology </a:t>
            </a:r>
            <a:r>
              <a:rPr kumimoji="0" lang="en-US" sz="1400" b="0" i="0" u="none" strike="noStrike" kern="1200" cap="none" spc="0" normalizeH="0" baseline="0" noProof="0" dirty="0" err="1">
                <a:ln>
                  <a:noFill/>
                </a:ln>
                <a:solidFill>
                  <a:srgbClr val="404040"/>
                </a:solidFill>
                <a:effectLst/>
                <a:uLnTx/>
                <a:uFillTx/>
                <a:latin typeface="Franklin Gothic Book" panose="020B0503020102020204"/>
                <a:ea typeface="+mn-ea"/>
                <a:cs typeface="+mn-cs"/>
              </a:rPr>
              <a:t>permitted</a:t>
            </a:r>
            <a:r>
              <a:rPr kumimoji="0" lang="en-US" sz="1400" b="0" i="0" u="none" strike="noStrike" kern="1200" cap="none" spc="0" normalizeH="0" baseline="30000" noProof="0" dirty="0" err="1">
                <a:ln>
                  <a:noFill/>
                </a:ln>
                <a:solidFill>
                  <a:srgbClr val="404040"/>
                </a:solidFill>
                <a:effectLst/>
                <a:uLnTx/>
                <a:uFillTx/>
                <a:latin typeface="Franklin Gothic Book" panose="020B0503020102020204"/>
                <a:ea typeface="+mn-ea"/>
                <a:cs typeface="+mn-cs"/>
              </a:rPr>
              <a:t>a</a:t>
            </a:r>
            <a:endParaRPr kumimoji="0" lang="en-US" sz="1400" b="0" i="0" u="none" strike="noStrike" kern="1200" cap="none" spc="0" normalizeH="0" baseline="30000" noProof="0" dirty="0">
              <a:ln>
                <a:noFill/>
              </a:ln>
              <a:solidFill>
                <a:srgbClr val="404040"/>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ECOG PS 0-1</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Naive to systemic therapy or systemic anticancer therapy and had a recurrence or PD ≥6 months after completing treatment</a:t>
            </a:r>
          </a:p>
        </p:txBody>
      </p:sp>
      <p:sp>
        <p:nvSpPr>
          <p:cNvPr id="11" name="Rectangle 10">
            <a:extLst>
              <a:ext uri="{FF2B5EF4-FFF2-40B4-BE49-F238E27FC236}">
                <a16:creationId xmlns:a16="http://schemas.microsoft.com/office/drawing/2014/main" id="{AD575139-37DB-F8A4-5596-B41460CB7AF7}"/>
              </a:ext>
            </a:extLst>
          </p:cNvPr>
          <p:cNvSpPr/>
          <p:nvPr/>
        </p:nvSpPr>
        <p:spPr>
          <a:xfrm>
            <a:off x="478053" y="5102823"/>
            <a:ext cx="5705892" cy="31719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n-ea"/>
                <a:cs typeface="+mn-cs"/>
              </a:rPr>
              <a:t>Stratified by MMR/MSI </a:t>
            </a:r>
            <a:r>
              <a:rPr kumimoji="0" lang="en-US" sz="1200" b="0" i="1" u="none" strike="noStrike" kern="1200" cap="none" spc="0" normalizeH="0" baseline="0" noProof="0" dirty="0" err="1">
                <a:ln>
                  <a:noFill/>
                </a:ln>
                <a:solidFill>
                  <a:srgbClr val="404040"/>
                </a:solidFill>
                <a:effectLst/>
                <a:uLnTx/>
                <a:uFillTx/>
                <a:latin typeface="Franklin Gothic Book" panose="020B0503020102020204"/>
                <a:ea typeface="+mn-ea"/>
                <a:cs typeface="+mn-cs"/>
              </a:rPr>
              <a:t>status,</a:t>
            </a:r>
            <a:r>
              <a:rPr kumimoji="0" lang="en-US" sz="1200" b="0" i="1" u="none" strike="noStrike" kern="1200" cap="none" spc="0" normalizeH="0" baseline="30000" noProof="0" dirty="0" err="1">
                <a:ln>
                  <a:noFill/>
                </a:ln>
                <a:solidFill>
                  <a:srgbClr val="404040"/>
                </a:solidFill>
                <a:effectLst/>
                <a:uLnTx/>
                <a:uFillTx/>
                <a:latin typeface="Franklin Gothic Book" panose="020B0503020102020204"/>
                <a:ea typeface="+mn-ea"/>
                <a:cs typeface="+mn-cs"/>
              </a:rPr>
              <a:t>c</a:t>
            </a: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n-ea"/>
                <a:cs typeface="+mn-cs"/>
              </a:rPr>
              <a:t> prior external pelvic radiotherapy, and disease status</a:t>
            </a:r>
          </a:p>
        </p:txBody>
      </p:sp>
      <p:sp>
        <p:nvSpPr>
          <p:cNvPr id="14" name="TextBox 13">
            <a:extLst>
              <a:ext uri="{FF2B5EF4-FFF2-40B4-BE49-F238E27FC236}">
                <a16:creationId xmlns:a16="http://schemas.microsoft.com/office/drawing/2014/main" id="{2B36571A-D6DE-DBF2-0E6B-80EDE9ED74F0}"/>
              </a:ext>
            </a:extLst>
          </p:cNvPr>
          <p:cNvSpPr txBox="1"/>
          <p:nvPr/>
        </p:nvSpPr>
        <p:spPr>
          <a:xfrm>
            <a:off x="487946" y="5418630"/>
            <a:ext cx="6107912" cy="523220"/>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endpoints: PFS by INV, OS</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PFS by BICR, PFS2, ORR, DOR, DCR, HRQOL/PRO, safety</a:t>
            </a:r>
          </a:p>
        </p:txBody>
      </p:sp>
      <p:grpSp>
        <p:nvGrpSpPr>
          <p:cNvPr id="24" name="Group 23">
            <a:extLst>
              <a:ext uri="{FF2B5EF4-FFF2-40B4-BE49-F238E27FC236}">
                <a16:creationId xmlns:a16="http://schemas.microsoft.com/office/drawing/2014/main" id="{4724249C-3B6F-00E0-7BA5-DF44D3AE8E66}"/>
              </a:ext>
            </a:extLst>
          </p:cNvPr>
          <p:cNvGrpSpPr/>
          <p:nvPr/>
        </p:nvGrpSpPr>
        <p:grpSpPr>
          <a:xfrm>
            <a:off x="722733" y="3228767"/>
            <a:ext cx="5658126" cy="1887900"/>
            <a:chOff x="545605" y="3515434"/>
            <a:chExt cx="5658126" cy="1887900"/>
          </a:xfrm>
        </p:grpSpPr>
        <p:grpSp>
          <p:nvGrpSpPr>
            <p:cNvPr id="4" name="Group 3">
              <a:extLst>
                <a:ext uri="{FF2B5EF4-FFF2-40B4-BE49-F238E27FC236}">
                  <a16:creationId xmlns:a16="http://schemas.microsoft.com/office/drawing/2014/main" id="{918B8CA7-80BE-FE6A-E430-785627BEC40C}"/>
                </a:ext>
              </a:extLst>
            </p:cNvPr>
            <p:cNvGrpSpPr/>
            <p:nvPr/>
          </p:nvGrpSpPr>
          <p:grpSpPr>
            <a:xfrm>
              <a:off x="545605" y="3515434"/>
              <a:ext cx="3651067" cy="1887900"/>
              <a:chOff x="313405" y="2714618"/>
              <a:chExt cx="3651067" cy="1887900"/>
            </a:xfrm>
          </p:grpSpPr>
          <p:sp>
            <p:nvSpPr>
              <p:cNvPr id="5" name="Rectangle 4">
                <a:extLst>
                  <a:ext uri="{FF2B5EF4-FFF2-40B4-BE49-F238E27FC236}">
                    <a16:creationId xmlns:a16="http://schemas.microsoft.com/office/drawing/2014/main" id="{67663C46-F1ED-B451-832E-9E0637730BD3}"/>
                  </a:ext>
                </a:extLst>
              </p:cNvPr>
              <p:cNvSpPr/>
              <p:nvPr/>
            </p:nvSpPr>
            <p:spPr>
              <a:xfrm>
                <a:off x="1042042" y="2731114"/>
                <a:ext cx="2914746" cy="884146"/>
              </a:xfrm>
              <a:prstGeom prst="rect">
                <a:avLst/>
              </a:prstGeom>
              <a:solidFill>
                <a:schemeClr val="accent3"/>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Dostarlimab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IV 500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Carboplatin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AUC 5 mg/mL/min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Paclitaxel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175 mg/m</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2</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q3w</a:t>
                </a:r>
                <a:b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for 6 cycles</a:t>
                </a:r>
              </a:p>
            </p:txBody>
          </p:sp>
          <p:sp>
            <p:nvSpPr>
              <p:cNvPr id="6" name="Rectangle 5">
                <a:extLst>
                  <a:ext uri="{FF2B5EF4-FFF2-40B4-BE49-F238E27FC236}">
                    <a16:creationId xmlns:a16="http://schemas.microsoft.com/office/drawing/2014/main" id="{C698493C-6B24-F064-2089-B9658C0CC441}"/>
                  </a:ext>
                </a:extLst>
              </p:cNvPr>
              <p:cNvSpPr/>
              <p:nvPr/>
            </p:nvSpPr>
            <p:spPr>
              <a:xfrm>
                <a:off x="1049726" y="3715416"/>
                <a:ext cx="2914746" cy="884146"/>
              </a:xfrm>
              <a:prstGeom prst="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Carboplatin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AUC 5 mg/mL/min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Paclitaxel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175 mg/m</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2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q3w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for 6 cycles</a:t>
                </a:r>
              </a:p>
            </p:txBody>
          </p:sp>
          <p:cxnSp>
            <p:nvCxnSpPr>
              <p:cNvPr id="7" name="Straight Arrow Connector 6">
                <a:extLst>
                  <a:ext uri="{FF2B5EF4-FFF2-40B4-BE49-F238E27FC236}">
                    <a16:creationId xmlns:a16="http://schemas.microsoft.com/office/drawing/2014/main" id="{DFCE92F4-D06E-3E10-91E7-5845CC3548E9}"/>
                  </a:ext>
                </a:extLst>
              </p:cNvPr>
              <p:cNvCxnSpPr>
                <a:cxnSpLocks/>
                <a:stCxn id="10" idx="3"/>
                <a:endCxn id="5" idx="1"/>
              </p:cNvCxnSpPr>
              <p:nvPr/>
            </p:nvCxnSpPr>
            <p:spPr>
              <a:xfrm flipV="1">
                <a:off x="605882" y="3173187"/>
                <a:ext cx="436160" cy="4853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EDF3252F-B5EF-D307-A556-7F74A42B6AFE}"/>
                  </a:ext>
                </a:extLst>
              </p:cNvPr>
              <p:cNvCxnSpPr>
                <a:cxnSpLocks/>
                <a:stCxn id="10" idx="3"/>
                <a:endCxn id="6" idx="1"/>
              </p:cNvCxnSpPr>
              <p:nvPr/>
            </p:nvCxnSpPr>
            <p:spPr>
              <a:xfrm>
                <a:off x="605882" y="3658568"/>
                <a:ext cx="443844" cy="498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8CB5D5E8-5A04-B04B-41C9-E6246416CDF1}"/>
                  </a:ext>
                </a:extLst>
              </p:cNvPr>
              <p:cNvSpPr txBox="1"/>
              <p:nvPr/>
            </p:nvSpPr>
            <p:spPr>
              <a:xfrm>
                <a:off x="605882" y="3533686"/>
                <a:ext cx="4361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1:1</a:t>
                </a:r>
              </a:p>
            </p:txBody>
          </p:sp>
          <p:sp>
            <p:nvSpPr>
              <p:cNvPr id="10" name="Rectangle 9">
                <a:extLst>
                  <a:ext uri="{FF2B5EF4-FFF2-40B4-BE49-F238E27FC236}">
                    <a16:creationId xmlns:a16="http://schemas.microsoft.com/office/drawing/2014/main" id="{5B015231-4209-5D7B-03AD-98F2558A0024}"/>
                  </a:ext>
                </a:extLst>
              </p:cNvPr>
              <p:cNvSpPr/>
              <p:nvPr/>
            </p:nvSpPr>
            <p:spPr>
              <a:xfrm>
                <a:off x="313405" y="2714618"/>
                <a:ext cx="292477" cy="18879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RANDOMIZED</a:t>
                </a:r>
              </a:p>
            </p:txBody>
          </p:sp>
        </p:grpSp>
        <p:cxnSp>
          <p:nvCxnSpPr>
            <p:cNvPr id="15" name="Straight Arrow Connector 14">
              <a:extLst>
                <a:ext uri="{FF2B5EF4-FFF2-40B4-BE49-F238E27FC236}">
                  <a16:creationId xmlns:a16="http://schemas.microsoft.com/office/drawing/2014/main" id="{745FC08F-6610-0FA4-91DC-266DF38A9C60}"/>
                </a:ext>
              </a:extLst>
            </p:cNvPr>
            <p:cNvCxnSpPr/>
            <p:nvPr/>
          </p:nvCxnSpPr>
          <p:spPr>
            <a:xfrm>
              <a:off x="4188988" y="3959729"/>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7D09756-D3C2-44DF-E054-6C5EC70F382A}"/>
                </a:ext>
              </a:extLst>
            </p:cNvPr>
            <p:cNvCxnSpPr/>
            <p:nvPr/>
          </p:nvCxnSpPr>
          <p:spPr>
            <a:xfrm>
              <a:off x="4188988" y="5002050"/>
              <a:ext cx="3971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F625D631-EA8C-FA6D-E375-AF6736469761}"/>
                </a:ext>
              </a:extLst>
            </p:cNvPr>
            <p:cNvSpPr/>
            <p:nvPr/>
          </p:nvSpPr>
          <p:spPr>
            <a:xfrm>
              <a:off x="4586146" y="3572717"/>
              <a:ext cx="1617585" cy="802571"/>
            </a:xfrm>
            <a:prstGeom prst="rect">
              <a:avLst/>
            </a:prstGeom>
            <a:solidFill>
              <a:schemeClr val="accent3"/>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Dostarlimab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IV 1000 mg q6w </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up to 3 </a:t>
              </a:r>
              <a:r>
                <a:rPr kumimoji="0" lang="en-US" sz="1400" b="0" i="1" u="none" strike="noStrike" kern="1200" cap="none" spc="0" normalizeH="0" baseline="0" noProof="0" dirty="0" err="1">
                  <a:ln>
                    <a:noFill/>
                  </a:ln>
                  <a:solidFill>
                    <a:srgbClr val="FFFFFF"/>
                  </a:solidFill>
                  <a:effectLst/>
                  <a:uLnTx/>
                  <a:uFillTx/>
                  <a:latin typeface="Franklin Gothic Book" panose="020B0503020102020204"/>
                  <a:ea typeface="+mn-ea"/>
                  <a:cs typeface="+mn-cs"/>
                </a:rPr>
                <a:t>years</a:t>
              </a:r>
              <a:r>
                <a:rPr kumimoji="0" lang="en-US" sz="1400" b="0" i="1" u="none" strike="noStrike" kern="1200" cap="none" spc="0" normalizeH="0" baseline="30000" noProof="0" dirty="0" err="1">
                  <a:ln>
                    <a:noFill/>
                  </a:ln>
                  <a:solidFill>
                    <a:srgbClr val="FFFFFF"/>
                  </a:solidFill>
                  <a:effectLst/>
                  <a:uLnTx/>
                  <a:uFillTx/>
                  <a:latin typeface="Franklin Gothic Book" panose="020B0503020102020204"/>
                  <a:ea typeface="+mn-ea"/>
                  <a:cs typeface="+mn-cs"/>
                </a:rPr>
                <a:t>b</a:t>
              </a:r>
              <a:endParaRPr kumimoji="0" lang="en-US" sz="1400" b="0" i="1"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1D13109C-607A-F854-F853-48427D951703}"/>
                </a:ext>
              </a:extLst>
            </p:cNvPr>
            <p:cNvSpPr/>
            <p:nvPr/>
          </p:nvSpPr>
          <p:spPr>
            <a:xfrm>
              <a:off x="4586146" y="4557019"/>
              <a:ext cx="1617585" cy="802571"/>
            </a:xfrm>
            <a:prstGeom prst="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IV q6w</a:t>
              </a:r>
              <a:b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b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up to 3 </a:t>
              </a:r>
              <a:r>
                <a:rPr kumimoji="0" lang="en-US" sz="1400" b="0" i="1" u="none" strike="noStrike" kern="1200" cap="none" spc="0" normalizeH="0" baseline="0" noProof="0" dirty="0" err="1">
                  <a:ln>
                    <a:noFill/>
                  </a:ln>
                  <a:solidFill>
                    <a:srgbClr val="FFFFFF"/>
                  </a:solidFill>
                  <a:effectLst/>
                  <a:uLnTx/>
                  <a:uFillTx/>
                  <a:latin typeface="Franklin Gothic Book" panose="020B0503020102020204"/>
                  <a:ea typeface="+mn-ea"/>
                  <a:cs typeface="+mn-cs"/>
                </a:rPr>
                <a:t>years</a:t>
              </a:r>
              <a:r>
                <a:rPr kumimoji="0" lang="en-US" sz="1400" b="0" i="1" u="none" strike="noStrike" kern="1200" cap="none" spc="0" normalizeH="0" baseline="30000" noProof="0" dirty="0" err="1">
                  <a:ln>
                    <a:noFill/>
                  </a:ln>
                  <a:solidFill>
                    <a:srgbClr val="FFFFFF"/>
                  </a:solidFill>
                  <a:effectLst/>
                  <a:uLnTx/>
                  <a:uFillTx/>
                  <a:latin typeface="Franklin Gothic Book" panose="020B0503020102020204"/>
                  <a:ea typeface="+mn-ea"/>
                  <a:cs typeface="+mn-cs"/>
                </a:rPr>
                <a:t>b</a:t>
              </a:r>
              <a:endPar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aphicFrame>
        <p:nvGraphicFramePr>
          <p:cNvPr id="19" name="Table 32">
            <a:extLst>
              <a:ext uri="{FF2B5EF4-FFF2-40B4-BE49-F238E27FC236}">
                <a16:creationId xmlns:a16="http://schemas.microsoft.com/office/drawing/2014/main" id="{338FB808-F444-B3AB-158D-2C1EFA20888C}"/>
              </a:ext>
            </a:extLst>
          </p:cNvPr>
          <p:cNvGraphicFramePr>
            <a:graphicFrameLocks noGrp="1"/>
          </p:cNvGraphicFramePr>
          <p:nvPr/>
        </p:nvGraphicFramePr>
        <p:xfrm>
          <a:off x="6709844" y="1816274"/>
          <a:ext cx="5167076" cy="3785616"/>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val="1655873775"/>
                    </a:ext>
                  </a:extLst>
                </a:gridCol>
                <a:gridCol w="648393">
                  <a:extLst>
                    <a:ext uri="{9D8B030D-6E8A-4147-A177-3AD203B41FA5}">
                      <a16:colId xmlns:a16="http://schemas.microsoft.com/office/drawing/2014/main" val="582481465"/>
                    </a:ext>
                  </a:extLst>
                </a:gridCol>
                <a:gridCol w="901071">
                  <a:extLst>
                    <a:ext uri="{9D8B030D-6E8A-4147-A177-3AD203B41FA5}">
                      <a16:colId xmlns:a16="http://schemas.microsoft.com/office/drawing/2014/main" val="179556454"/>
                    </a:ext>
                  </a:extLst>
                </a:gridCol>
                <a:gridCol w="901071">
                  <a:extLst>
                    <a:ext uri="{9D8B030D-6E8A-4147-A177-3AD203B41FA5}">
                      <a16:colId xmlns:a16="http://schemas.microsoft.com/office/drawing/2014/main" val="3894270227"/>
                    </a:ext>
                  </a:extLst>
                </a:gridCol>
                <a:gridCol w="901071">
                  <a:extLst>
                    <a:ext uri="{9D8B030D-6E8A-4147-A177-3AD203B41FA5}">
                      <a16:colId xmlns:a16="http://schemas.microsoft.com/office/drawing/2014/main" val="3850654151"/>
                    </a:ext>
                  </a:extLst>
                </a:gridCol>
                <a:gridCol w="901071">
                  <a:extLst>
                    <a:ext uri="{9D8B030D-6E8A-4147-A177-3AD203B41FA5}">
                      <a16:colId xmlns:a16="http://schemas.microsoft.com/office/drawing/2014/main" val="3683534969"/>
                    </a:ext>
                  </a:extLst>
                </a:gridCol>
              </a:tblGrid>
              <a:tr h="72477">
                <a:tc rowSpan="2" gridSpan="2">
                  <a:txBody>
                    <a:bodyPr/>
                    <a:lstStyle/>
                    <a:p>
                      <a:r>
                        <a:rPr lang="en-US" sz="1300" dirty="0"/>
                        <a:t>Patient Characteristics, n(%)</a:t>
                      </a:r>
                      <a:endParaRPr lang="en-US" sz="1300" baseline="30000" dirty="0"/>
                    </a:p>
                  </a:txBody>
                  <a:tcPr marL="18288" marR="18288" marT="9144" marB="9144" anchor="ctr">
                    <a:lnB w="12700" cap="flat" cmpd="sng" algn="ctr">
                      <a:solidFill>
                        <a:schemeClr val="bg1"/>
                      </a:solidFill>
                      <a:prstDash val="solid"/>
                      <a:round/>
                      <a:headEnd type="none" w="med" len="med"/>
                      <a:tailEnd type="none" w="med" len="med"/>
                    </a:lnB>
                  </a:tcPr>
                </a:tc>
                <a:tc rowSpan="2" hMerge="1">
                  <a:txBody>
                    <a:bodyPr/>
                    <a:lstStyle/>
                    <a:p>
                      <a:endParaRPr lang="en-US"/>
                    </a:p>
                  </a:txBody>
                  <a:tcPr/>
                </a:tc>
                <a:tc gridSpan="2">
                  <a:txBody>
                    <a:bodyPr/>
                    <a:lstStyle/>
                    <a:p>
                      <a:pPr algn="ctr"/>
                      <a:r>
                        <a:rPr lang="en-US" sz="1300" dirty="0" err="1"/>
                        <a:t>dMMR</a:t>
                      </a:r>
                      <a:r>
                        <a:rPr lang="en-US" sz="1300" dirty="0"/>
                        <a:t>/MSI-H</a:t>
                      </a:r>
                    </a:p>
                  </a:txBody>
                  <a:tcPr marL="18288" marR="18288" marT="9144" marB="9144" anchor="ctr">
                    <a:lnB w="12700" cap="flat" cmpd="sng" algn="ctr">
                      <a:noFill/>
                      <a:prstDash val="solid"/>
                      <a:round/>
                      <a:headEnd type="none" w="med" len="med"/>
                      <a:tailEnd type="none" w="med" len="med"/>
                    </a:lnB>
                  </a:tcPr>
                </a:tc>
                <a:tc hMerge="1">
                  <a:txBody>
                    <a:bodyPr/>
                    <a:lstStyle/>
                    <a:p>
                      <a:endParaRPr lang="en-US"/>
                    </a:p>
                  </a:txBody>
                  <a:tcPr/>
                </a:tc>
                <a:tc gridSpan="2">
                  <a:txBody>
                    <a:bodyPr/>
                    <a:lstStyle/>
                    <a:p>
                      <a:pPr algn="ctr"/>
                      <a:r>
                        <a:rPr lang="en-US" sz="1300" dirty="0"/>
                        <a:t>Overall</a:t>
                      </a:r>
                    </a:p>
                  </a:txBody>
                  <a:tcPr marL="18288" marR="18288" marT="9144" marB="9144" anchor="ctr">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22977426"/>
                  </a:ext>
                </a:extLst>
              </a:tr>
              <a:tr h="204253">
                <a:tc gridSpan="2" vMerge="1">
                  <a:txBody>
                    <a:bodyPr/>
                    <a:lstStyle/>
                    <a:p>
                      <a:pPr marL="0" algn="l" defTabSz="914400" rtl="0" eaLnBrk="1" latinLnBrk="0" hangingPunct="1"/>
                      <a:endParaRPr lang="en-US" sz="1200" kern="1200" dirty="0">
                        <a:solidFill>
                          <a:schemeClr val="bg1"/>
                        </a:solidFill>
                        <a:latin typeface="+mn-lt"/>
                        <a:ea typeface="+mn-ea"/>
                        <a:cs typeface="+mn-cs"/>
                      </a:endParaRPr>
                    </a:p>
                  </a:txBody>
                  <a:tcPr marL="27432" marR="27432" marT="9144" marB="9144" anchor="ctr">
                    <a:solidFill>
                      <a:schemeClr val="accent6"/>
                    </a:solidFill>
                  </a:tcPr>
                </a:tc>
                <a:tc hMerge="1" vMerge="1">
                  <a:txBody>
                    <a:bodyPr/>
                    <a:lstStyle/>
                    <a:p>
                      <a:endParaRPr lang="en-US"/>
                    </a:p>
                  </a:txBody>
                  <a:tcPr/>
                </a:tc>
                <a:tc>
                  <a:txBody>
                    <a:bodyPr/>
                    <a:lstStyle/>
                    <a:p>
                      <a:pPr algn="ctr"/>
                      <a:r>
                        <a:rPr lang="en-US" sz="1300" dirty="0">
                          <a:solidFill>
                            <a:schemeClr val="bg1"/>
                          </a:solidFill>
                        </a:rPr>
                        <a:t>Dostarlimab + CP </a:t>
                      </a:r>
                    </a:p>
                    <a:p>
                      <a:pPr algn="ctr"/>
                      <a:r>
                        <a:rPr lang="en-US" sz="1300" dirty="0">
                          <a:solidFill>
                            <a:schemeClr val="bg1"/>
                          </a:solidFill>
                        </a:rPr>
                        <a:t>(n=53)</a:t>
                      </a:r>
                    </a:p>
                  </a:txBody>
                  <a:tcPr marL="18288" marR="18288"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accent6"/>
                    </a:solidFill>
                  </a:tcPr>
                </a:tc>
                <a:tc>
                  <a:txBody>
                    <a:bodyPr/>
                    <a:lstStyle/>
                    <a:p>
                      <a:pPr algn="ctr"/>
                      <a:r>
                        <a:rPr lang="en-US" sz="1300" dirty="0">
                          <a:solidFill>
                            <a:schemeClr val="bg1"/>
                          </a:solidFill>
                        </a:rPr>
                        <a:t>Placebo </a:t>
                      </a:r>
                    </a:p>
                    <a:p>
                      <a:pPr algn="ctr"/>
                      <a:r>
                        <a:rPr lang="en-US" sz="1300" dirty="0">
                          <a:solidFill>
                            <a:schemeClr val="bg1"/>
                          </a:solidFill>
                        </a:rPr>
                        <a:t>+ CP </a:t>
                      </a:r>
                    </a:p>
                    <a:p>
                      <a:pPr algn="ctr"/>
                      <a:r>
                        <a:rPr lang="en-US" sz="1300" dirty="0">
                          <a:solidFill>
                            <a:schemeClr val="bg1"/>
                          </a:solidFill>
                        </a:rPr>
                        <a:t>(n=65)</a:t>
                      </a:r>
                    </a:p>
                  </a:txBody>
                  <a:tcPr marL="18288" marR="18288" marT="9144" marB="9144"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solidFill>
                      <a:schemeClr val="accent6"/>
                    </a:solidFill>
                  </a:tcPr>
                </a:tc>
                <a:tc>
                  <a:txBody>
                    <a:bodyPr/>
                    <a:lstStyle/>
                    <a:p>
                      <a:pPr algn="ctr"/>
                      <a:r>
                        <a:rPr lang="en-US" sz="1300" dirty="0">
                          <a:solidFill>
                            <a:schemeClr val="bg1"/>
                          </a:solidFill>
                        </a:rPr>
                        <a:t>Dostarlimab + CP (n=245)</a:t>
                      </a:r>
                    </a:p>
                  </a:txBody>
                  <a:tcPr marL="18288" marR="18288" marT="9144" marB="9144" anchor="ctr">
                    <a:lnT w="12700" cap="flat" cmpd="sng" algn="ctr">
                      <a:noFill/>
                      <a:prstDash val="solid"/>
                      <a:round/>
                      <a:headEnd type="none" w="med" len="med"/>
                      <a:tailEnd type="none" w="med" len="med"/>
                    </a:lnT>
                    <a:solidFill>
                      <a:schemeClr val="accent6"/>
                    </a:solidFill>
                  </a:tcPr>
                </a:tc>
                <a:tc>
                  <a:txBody>
                    <a:bodyPr/>
                    <a:lstStyle/>
                    <a:p>
                      <a:pPr algn="ctr"/>
                      <a:r>
                        <a:rPr lang="en-US" sz="1300" dirty="0">
                          <a:solidFill>
                            <a:schemeClr val="bg1"/>
                          </a:solidFill>
                        </a:rPr>
                        <a:t>Placebo </a:t>
                      </a:r>
                    </a:p>
                    <a:p>
                      <a:pPr algn="ctr"/>
                      <a:r>
                        <a:rPr lang="en-US" sz="1300" dirty="0">
                          <a:solidFill>
                            <a:schemeClr val="bg1"/>
                          </a:solidFill>
                        </a:rPr>
                        <a:t>+ CP (n=249)</a:t>
                      </a:r>
                    </a:p>
                  </a:txBody>
                  <a:tcPr marL="18288" marR="18288" marT="9144" marB="9144" anchor="ctr">
                    <a:lnT w="12700" cap="flat" cmpd="sng" algn="ctr">
                      <a:noFill/>
                      <a:prstDash val="solid"/>
                      <a:round/>
                      <a:headEnd type="none" w="med" len="med"/>
                      <a:tailEnd type="none" w="med" len="med"/>
                    </a:lnT>
                    <a:solidFill>
                      <a:schemeClr val="accent6"/>
                    </a:solidFill>
                  </a:tcPr>
                </a:tc>
                <a:extLst>
                  <a:ext uri="{0D108BD9-81ED-4DB2-BD59-A6C34878D82A}">
                    <a16:rowId xmlns:a16="http://schemas.microsoft.com/office/drawing/2014/main" val="1299952348"/>
                  </a:ext>
                </a:extLst>
              </a:tr>
              <a:tr h="138365">
                <a:tc gridSpan="2">
                  <a:txBody>
                    <a:bodyPr/>
                    <a:lstStyle/>
                    <a:p>
                      <a:r>
                        <a:rPr lang="en-US" sz="1300" dirty="0"/>
                        <a:t>Median age (range), years</a:t>
                      </a:r>
                    </a:p>
                  </a:txBody>
                  <a:tcPr marL="18288" marR="18288" marT="9144" marB="9144" anchor="ctr">
                    <a:lnT w="12700" cap="flat" cmpd="sng" algn="ctr">
                      <a:solidFill>
                        <a:schemeClr val="bg1"/>
                      </a:solidFill>
                      <a:prstDash val="solid"/>
                      <a:round/>
                      <a:headEnd type="none" w="med" len="med"/>
                      <a:tailEnd type="none" w="med" len="med"/>
                    </a:lnT>
                  </a:tcPr>
                </a:tc>
                <a:tc hMerge="1">
                  <a:txBody>
                    <a:bodyPr/>
                    <a:lstStyle/>
                    <a:p>
                      <a:endParaRPr lang="en-US"/>
                    </a:p>
                  </a:txBody>
                  <a:tcPr/>
                </a:tc>
                <a:tc>
                  <a:txBody>
                    <a:bodyPr/>
                    <a:lstStyle/>
                    <a:p>
                      <a:pPr algn="ctr"/>
                      <a:r>
                        <a:rPr lang="en-US" sz="1300" dirty="0"/>
                        <a:t>61 (45-81)</a:t>
                      </a:r>
                    </a:p>
                  </a:txBody>
                  <a:tcPr marL="18288" marR="18288" marT="9144" marB="9144" anchor="ctr"/>
                </a:tc>
                <a:tc>
                  <a:txBody>
                    <a:bodyPr/>
                    <a:lstStyle/>
                    <a:p>
                      <a:pPr algn="ctr"/>
                      <a:r>
                        <a:rPr lang="en-US" sz="1300" dirty="0"/>
                        <a:t>66 (39-85)</a:t>
                      </a:r>
                    </a:p>
                  </a:txBody>
                  <a:tcPr marL="18288" marR="18288" marT="9144" marB="9144" anchor="ctr"/>
                </a:tc>
                <a:tc>
                  <a:txBody>
                    <a:bodyPr/>
                    <a:lstStyle/>
                    <a:p>
                      <a:pPr algn="ctr"/>
                      <a:r>
                        <a:rPr lang="en-US" sz="1300" dirty="0"/>
                        <a:t>64 (41-81)</a:t>
                      </a:r>
                    </a:p>
                  </a:txBody>
                  <a:tcPr marL="18288" marR="18288" marT="9144" marB="9144" anchor="ctr"/>
                </a:tc>
                <a:tc>
                  <a:txBody>
                    <a:bodyPr/>
                    <a:lstStyle/>
                    <a:p>
                      <a:pPr algn="ctr"/>
                      <a:r>
                        <a:rPr lang="en-US" sz="1300" dirty="0"/>
                        <a:t>65 (28-85)</a:t>
                      </a:r>
                    </a:p>
                  </a:txBody>
                  <a:tcPr marL="18288" marR="18288" marT="9144" marB="9144" anchor="ctr"/>
                </a:tc>
                <a:extLst>
                  <a:ext uri="{0D108BD9-81ED-4DB2-BD59-A6C34878D82A}">
                    <a16:rowId xmlns:a16="http://schemas.microsoft.com/office/drawing/2014/main" val="1130847768"/>
                  </a:ext>
                </a:extLst>
              </a:tr>
              <a:tr h="72477">
                <a:tc rowSpan="2">
                  <a:txBody>
                    <a:bodyPr/>
                    <a:lstStyle/>
                    <a:p>
                      <a:r>
                        <a:rPr lang="en-US" sz="1300" dirty="0"/>
                        <a:t>ECOG PS</a:t>
                      </a:r>
                    </a:p>
                  </a:txBody>
                  <a:tcPr marL="18288" marR="18288" marT="9144" marB="9144" anchor="ctr"/>
                </a:tc>
                <a:tc>
                  <a:txBody>
                    <a:bodyPr/>
                    <a:lstStyle/>
                    <a:p>
                      <a:r>
                        <a:rPr lang="en-US" sz="1300" dirty="0"/>
                        <a:t>0</a:t>
                      </a:r>
                    </a:p>
                  </a:txBody>
                  <a:tcPr marL="18288" marR="18288" marT="9144" marB="9144" anchor="ctr"/>
                </a:tc>
                <a:tc>
                  <a:txBody>
                    <a:bodyPr/>
                    <a:lstStyle/>
                    <a:p>
                      <a:pPr algn="ctr"/>
                      <a:r>
                        <a:rPr lang="en-US" sz="1300"/>
                        <a:t>28 (53.8)</a:t>
                      </a:r>
                      <a:endParaRPr lang="en-US" sz="1300" dirty="0"/>
                    </a:p>
                  </a:txBody>
                  <a:tcPr marL="18288" marR="18288" marT="9144" marB="9144" anchor="ctr"/>
                </a:tc>
                <a:tc>
                  <a:txBody>
                    <a:bodyPr/>
                    <a:lstStyle/>
                    <a:p>
                      <a:pPr algn="ctr"/>
                      <a:r>
                        <a:rPr lang="en-US" sz="1300" dirty="0"/>
                        <a:t>39 (60.0)</a:t>
                      </a:r>
                    </a:p>
                  </a:txBody>
                  <a:tcPr marL="18288" marR="18288" marT="9144" marB="9144" anchor="ctr"/>
                </a:tc>
                <a:tc>
                  <a:txBody>
                    <a:bodyPr/>
                    <a:lstStyle/>
                    <a:p>
                      <a:pPr algn="ctr"/>
                      <a:r>
                        <a:rPr lang="en-US" sz="1300" dirty="0"/>
                        <a:t>145 (60.2)</a:t>
                      </a:r>
                    </a:p>
                  </a:txBody>
                  <a:tcPr marL="18288" marR="18288" marT="9144" marB="9144" anchor="ctr"/>
                </a:tc>
                <a:tc>
                  <a:txBody>
                    <a:bodyPr/>
                    <a:lstStyle/>
                    <a:p>
                      <a:pPr algn="ctr"/>
                      <a:r>
                        <a:rPr lang="en-US" sz="1300" dirty="0"/>
                        <a:t>160 (65.0)</a:t>
                      </a:r>
                    </a:p>
                  </a:txBody>
                  <a:tcPr marL="18288" marR="18288" marT="9144" marB="9144" anchor="ctr"/>
                </a:tc>
                <a:extLst>
                  <a:ext uri="{0D108BD9-81ED-4DB2-BD59-A6C34878D82A}">
                    <a16:rowId xmlns:a16="http://schemas.microsoft.com/office/drawing/2014/main" val="248766567"/>
                  </a:ext>
                </a:extLst>
              </a:tr>
              <a:tr h="72477">
                <a:tc vMerge="1">
                  <a:txBody>
                    <a:bodyPr/>
                    <a:lstStyle/>
                    <a:p>
                      <a:endParaRPr lang="en-US" sz="1400" dirty="0"/>
                    </a:p>
                  </a:txBody>
                  <a:tcPr/>
                </a:tc>
                <a:tc>
                  <a:txBody>
                    <a:bodyPr/>
                    <a:lstStyle/>
                    <a:p>
                      <a:r>
                        <a:rPr lang="en-US" sz="1300" dirty="0"/>
                        <a:t>1</a:t>
                      </a:r>
                    </a:p>
                  </a:txBody>
                  <a:tcPr marL="18288" marR="18288" marT="9144" marB="9144" anchor="ctr"/>
                </a:tc>
                <a:tc>
                  <a:txBody>
                    <a:bodyPr/>
                    <a:lstStyle/>
                    <a:p>
                      <a:pPr algn="ctr"/>
                      <a:r>
                        <a:rPr lang="en-US" sz="1300" dirty="0"/>
                        <a:t>24 (46.2)</a:t>
                      </a:r>
                    </a:p>
                  </a:txBody>
                  <a:tcPr marL="18288" marR="18288" marT="9144" marB="9144" anchor="ctr"/>
                </a:tc>
                <a:tc>
                  <a:txBody>
                    <a:bodyPr/>
                    <a:lstStyle/>
                    <a:p>
                      <a:pPr algn="ctr"/>
                      <a:r>
                        <a:rPr lang="en-US" sz="1300" dirty="0"/>
                        <a:t>26 (40.0)</a:t>
                      </a:r>
                    </a:p>
                  </a:txBody>
                  <a:tcPr marL="18288" marR="18288" marT="9144" marB="9144" anchor="ctr"/>
                </a:tc>
                <a:tc>
                  <a:txBody>
                    <a:bodyPr/>
                    <a:lstStyle/>
                    <a:p>
                      <a:pPr algn="ctr"/>
                      <a:r>
                        <a:rPr lang="en-US" sz="1300" dirty="0"/>
                        <a:t>96 (39.8)</a:t>
                      </a:r>
                    </a:p>
                  </a:txBody>
                  <a:tcPr marL="18288" marR="18288" marT="9144" marB="9144" anchor="ctr"/>
                </a:tc>
                <a:tc>
                  <a:txBody>
                    <a:bodyPr/>
                    <a:lstStyle/>
                    <a:p>
                      <a:pPr algn="ctr"/>
                      <a:r>
                        <a:rPr lang="en-US" sz="1300" dirty="0"/>
                        <a:t>86 (35.0)</a:t>
                      </a:r>
                    </a:p>
                  </a:txBody>
                  <a:tcPr marL="18288" marR="18288" marT="9144" marB="9144" anchor="ctr"/>
                </a:tc>
                <a:extLst>
                  <a:ext uri="{0D108BD9-81ED-4DB2-BD59-A6C34878D82A}">
                    <a16:rowId xmlns:a16="http://schemas.microsoft.com/office/drawing/2014/main" val="2537524200"/>
                  </a:ext>
                </a:extLst>
              </a:tr>
              <a:tr h="72477">
                <a:tc gridSpan="6">
                  <a:txBody>
                    <a:bodyPr/>
                    <a:lstStyle/>
                    <a:p>
                      <a:r>
                        <a:rPr lang="en-US" sz="1300" dirty="0"/>
                        <a:t>Histology</a:t>
                      </a:r>
                    </a:p>
                  </a:txBody>
                  <a:tcPr marL="18288" marR="18288" marT="9144" marB="9144" anchor="ctr"/>
                </a:tc>
                <a:tc hMerge="1">
                  <a:txBody>
                    <a:bodyPr/>
                    <a:lstStyle/>
                    <a:p>
                      <a:endParaRPr lang="en-US" sz="1300" dirty="0"/>
                    </a:p>
                  </a:txBody>
                  <a:tcPr marL="18288" marR="18288" marT="9144" marB="9144" anchor="ctr"/>
                </a:tc>
                <a:tc hMerge="1">
                  <a:txBody>
                    <a:bodyPr/>
                    <a:lstStyle/>
                    <a:p>
                      <a:endParaRPr lang="en-US"/>
                    </a:p>
                  </a:txBody>
                  <a:tcPr/>
                </a:tc>
                <a:tc hMerge="1">
                  <a:txBody>
                    <a:bodyPr/>
                    <a:lstStyle/>
                    <a:p>
                      <a:pPr algn="ctr"/>
                      <a:endParaRPr lang="en-US" sz="1300" dirty="0"/>
                    </a:p>
                  </a:txBody>
                  <a:tcPr marL="18288" marR="18288" marT="9144" marB="9144" anchor="ctr"/>
                </a:tc>
                <a:tc hMerge="1">
                  <a:txBody>
                    <a:bodyPr/>
                    <a:lstStyle/>
                    <a:p>
                      <a:pPr algn="ctr"/>
                      <a:endParaRPr lang="en-US" sz="1300" dirty="0"/>
                    </a:p>
                  </a:txBody>
                  <a:tcPr marL="18288" marR="18288" marT="9144" marB="9144" anchor="ctr"/>
                </a:tc>
                <a:tc hMerge="1">
                  <a:txBody>
                    <a:bodyPr/>
                    <a:lstStyle/>
                    <a:p>
                      <a:pPr algn="ctr"/>
                      <a:endParaRPr lang="en-US" sz="1300" dirty="0"/>
                    </a:p>
                  </a:txBody>
                  <a:tcPr marL="18288" marR="18288" marT="9144" marB="9144" anchor="ctr"/>
                </a:tc>
                <a:extLst>
                  <a:ext uri="{0D108BD9-81ED-4DB2-BD59-A6C34878D82A}">
                    <a16:rowId xmlns:a16="http://schemas.microsoft.com/office/drawing/2014/main" val="1576513340"/>
                  </a:ext>
                </a:extLst>
              </a:tr>
              <a:tr h="72477">
                <a:tc gridSpan="2">
                  <a:txBody>
                    <a:bodyPr/>
                    <a:lstStyle/>
                    <a:p>
                      <a:pPr marL="182880" lvl="0"/>
                      <a:r>
                        <a:rPr lang="en-US" sz="1300" dirty="0"/>
                        <a:t>Clear cell</a:t>
                      </a:r>
                    </a:p>
                  </a:txBody>
                  <a:tcPr marL="18288" marR="18288" marT="9144" marB="9144" anchor="ctr"/>
                </a:tc>
                <a:tc hMerge="1">
                  <a:txBody>
                    <a:bodyPr/>
                    <a:lstStyle/>
                    <a:p>
                      <a:endParaRPr lang="en-US" sz="1300" dirty="0"/>
                    </a:p>
                  </a:txBody>
                  <a:tcPr marL="18288" marR="18288" marT="9144" marB="9144" anchor="ctr"/>
                </a:tc>
                <a:tc>
                  <a:txBody>
                    <a:bodyPr/>
                    <a:lstStyle/>
                    <a:p>
                      <a:pPr algn="ctr"/>
                      <a:r>
                        <a:rPr lang="en-US" sz="1300"/>
                        <a:t>0</a:t>
                      </a:r>
                      <a:endParaRPr lang="en-US" sz="1300" dirty="0"/>
                    </a:p>
                  </a:txBody>
                  <a:tcPr marL="18288" marR="18288" marT="9144" marB="9144" anchor="ctr"/>
                </a:tc>
                <a:tc>
                  <a:txBody>
                    <a:bodyPr/>
                    <a:lstStyle/>
                    <a:p>
                      <a:pPr algn="ctr"/>
                      <a:r>
                        <a:rPr lang="en-US" sz="1300" dirty="0"/>
                        <a:t>0</a:t>
                      </a:r>
                    </a:p>
                  </a:txBody>
                  <a:tcPr marL="18288" marR="18288" marT="9144" marB="9144" anchor="ctr"/>
                </a:tc>
                <a:tc>
                  <a:txBody>
                    <a:bodyPr/>
                    <a:lstStyle/>
                    <a:p>
                      <a:pPr algn="ctr"/>
                      <a:r>
                        <a:rPr lang="en-US" sz="1300" dirty="0"/>
                        <a:t>8 (3.3)</a:t>
                      </a:r>
                    </a:p>
                  </a:txBody>
                  <a:tcPr marL="18288" marR="18288" marT="9144" marB="9144" anchor="ctr"/>
                </a:tc>
                <a:tc>
                  <a:txBody>
                    <a:bodyPr/>
                    <a:lstStyle/>
                    <a:p>
                      <a:pPr algn="ctr"/>
                      <a:r>
                        <a:rPr lang="en-US" sz="1300" dirty="0"/>
                        <a:t>9 (3.6)</a:t>
                      </a:r>
                    </a:p>
                  </a:txBody>
                  <a:tcPr marL="18288" marR="18288" marT="9144" marB="9144" anchor="ctr"/>
                </a:tc>
                <a:extLst>
                  <a:ext uri="{0D108BD9-81ED-4DB2-BD59-A6C34878D82A}">
                    <a16:rowId xmlns:a16="http://schemas.microsoft.com/office/drawing/2014/main" val="269248094"/>
                  </a:ext>
                </a:extLst>
              </a:tr>
              <a:tr h="72477">
                <a:tc gridSpan="2">
                  <a:txBody>
                    <a:bodyPr/>
                    <a:lstStyle/>
                    <a:p>
                      <a:pPr marL="182880" lvl="0"/>
                      <a:r>
                        <a:rPr lang="en-US" sz="1300" dirty="0"/>
                        <a:t>Carcinosarcoma</a:t>
                      </a:r>
                    </a:p>
                  </a:txBody>
                  <a:tcPr marL="18288" marR="18288" marT="9144" marB="9144" anchor="ctr"/>
                </a:tc>
                <a:tc hMerge="1">
                  <a:txBody>
                    <a:bodyPr/>
                    <a:lstStyle/>
                    <a:p>
                      <a:endParaRPr lang="en-US" sz="1300" dirty="0"/>
                    </a:p>
                  </a:txBody>
                  <a:tcPr marL="18288" marR="18288" marT="9144" marB="9144" anchor="ctr"/>
                </a:tc>
                <a:tc>
                  <a:txBody>
                    <a:bodyPr/>
                    <a:lstStyle/>
                    <a:p>
                      <a:pPr algn="ctr"/>
                      <a:r>
                        <a:rPr lang="en-US" sz="1300"/>
                        <a:t>4 (7.5)</a:t>
                      </a:r>
                      <a:endParaRPr lang="en-US" sz="1300" dirty="0"/>
                    </a:p>
                  </a:txBody>
                  <a:tcPr marL="18288" marR="18288" marT="9144" marB="9144" anchor="ctr"/>
                </a:tc>
                <a:tc>
                  <a:txBody>
                    <a:bodyPr/>
                    <a:lstStyle/>
                    <a:p>
                      <a:pPr algn="ctr"/>
                      <a:r>
                        <a:rPr lang="en-US" sz="1300" dirty="0"/>
                        <a:t>1 (1.5)</a:t>
                      </a:r>
                    </a:p>
                  </a:txBody>
                  <a:tcPr marL="18288" marR="18288" marT="9144" marB="9144" anchor="ctr"/>
                </a:tc>
                <a:tc>
                  <a:txBody>
                    <a:bodyPr/>
                    <a:lstStyle/>
                    <a:p>
                      <a:pPr algn="ctr"/>
                      <a:r>
                        <a:rPr lang="en-US" sz="1300" dirty="0"/>
                        <a:t>25 (10.2)</a:t>
                      </a:r>
                    </a:p>
                  </a:txBody>
                  <a:tcPr marL="18288" marR="18288" marT="9144" marB="9144" anchor="ctr"/>
                </a:tc>
                <a:tc>
                  <a:txBody>
                    <a:bodyPr/>
                    <a:lstStyle/>
                    <a:p>
                      <a:pPr algn="ctr"/>
                      <a:r>
                        <a:rPr lang="en-US" sz="1300" dirty="0"/>
                        <a:t>19 (7.6)</a:t>
                      </a:r>
                    </a:p>
                  </a:txBody>
                  <a:tcPr marL="18288" marR="18288" marT="9144" marB="9144" anchor="ctr"/>
                </a:tc>
                <a:extLst>
                  <a:ext uri="{0D108BD9-81ED-4DB2-BD59-A6C34878D82A}">
                    <a16:rowId xmlns:a16="http://schemas.microsoft.com/office/drawing/2014/main" val="541888469"/>
                  </a:ext>
                </a:extLst>
              </a:tr>
              <a:tr h="72477">
                <a:tc gridSpan="2">
                  <a:txBody>
                    <a:bodyPr/>
                    <a:lstStyle/>
                    <a:p>
                      <a:pPr marL="182880" lvl="0"/>
                      <a:r>
                        <a:rPr lang="en-US" sz="1300" dirty="0"/>
                        <a:t>Endometrioid</a:t>
                      </a:r>
                    </a:p>
                  </a:txBody>
                  <a:tcPr marL="18288" marR="18288" marT="9144" marB="9144" anchor="ctr"/>
                </a:tc>
                <a:tc hMerge="1">
                  <a:txBody>
                    <a:bodyPr/>
                    <a:lstStyle/>
                    <a:p>
                      <a:endParaRPr lang="en-US" sz="1300" dirty="0"/>
                    </a:p>
                  </a:txBody>
                  <a:tcPr marL="18288" marR="18288" marT="9144" marB="9144" anchor="ctr"/>
                </a:tc>
                <a:tc>
                  <a:txBody>
                    <a:bodyPr/>
                    <a:lstStyle/>
                    <a:p>
                      <a:pPr algn="ctr"/>
                      <a:r>
                        <a:rPr lang="en-US" sz="1300" dirty="0"/>
                        <a:t>44 (83.0)</a:t>
                      </a:r>
                    </a:p>
                  </a:txBody>
                  <a:tcPr marL="18288" marR="18288" marT="9144" marB="9144" anchor="ctr"/>
                </a:tc>
                <a:tc>
                  <a:txBody>
                    <a:bodyPr/>
                    <a:lstStyle/>
                    <a:p>
                      <a:pPr algn="ctr"/>
                      <a:r>
                        <a:rPr lang="en-US" sz="1300" dirty="0"/>
                        <a:t>56 (86.2)</a:t>
                      </a:r>
                    </a:p>
                  </a:txBody>
                  <a:tcPr marL="18288" marR="18288" marT="9144" marB="9144" anchor="ctr"/>
                </a:tc>
                <a:tc>
                  <a:txBody>
                    <a:bodyPr/>
                    <a:lstStyle/>
                    <a:p>
                      <a:pPr algn="ctr"/>
                      <a:r>
                        <a:rPr lang="en-US" sz="1300" dirty="0"/>
                        <a:t>134 (54.7)</a:t>
                      </a:r>
                    </a:p>
                  </a:txBody>
                  <a:tcPr marL="18288" marR="18288" marT="9144" marB="9144" anchor="ctr"/>
                </a:tc>
                <a:tc>
                  <a:txBody>
                    <a:bodyPr/>
                    <a:lstStyle/>
                    <a:p>
                      <a:pPr algn="ctr"/>
                      <a:r>
                        <a:rPr lang="en-US" sz="1300" dirty="0"/>
                        <a:t>136 (54.6)</a:t>
                      </a:r>
                    </a:p>
                  </a:txBody>
                  <a:tcPr marL="18288" marR="18288" marT="9144" marB="9144" anchor="ctr"/>
                </a:tc>
                <a:extLst>
                  <a:ext uri="{0D108BD9-81ED-4DB2-BD59-A6C34878D82A}">
                    <a16:rowId xmlns:a16="http://schemas.microsoft.com/office/drawing/2014/main" val="454860318"/>
                  </a:ext>
                </a:extLst>
              </a:tr>
              <a:tr h="72477">
                <a:tc gridSpan="2">
                  <a:txBody>
                    <a:bodyPr/>
                    <a:lstStyle/>
                    <a:p>
                      <a:r>
                        <a:rPr lang="en-US" sz="1300" dirty="0"/>
                        <a:t>Prior systemic therapy</a:t>
                      </a:r>
                    </a:p>
                  </a:txBody>
                  <a:tcPr marL="18288" marR="18288" marT="9144" marB="9144" anchor="ctr"/>
                </a:tc>
                <a:tc hMerge="1">
                  <a:txBody>
                    <a:bodyPr/>
                    <a:lstStyle/>
                    <a:p>
                      <a:endParaRPr lang="en-US"/>
                    </a:p>
                  </a:txBody>
                  <a:tcPr/>
                </a:tc>
                <a:tc>
                  <a:txBody>
                    <a:bodyPr/>
                    <a:lstStyle/>
                    <a:p>
                      <a:pPr algn="ctr"/>
                      <a:r>
                        <a:rPr lang="en-US" sz="1300"/>
                        <a:t>7 (13.2)</a:t>
                      </a:r>
                      <a:endParaRPr lang="en-US" sz="1300" dirty="0"/>
                    </a:p>
                  </a:txBody>
                  <a:tcPr marL="18288" marR="18288" marT="9144" marB="9144" anchor="ctr"/>
                </a:tc>
                <a:tc>
                  <a:txBody>
                    <a:bodyPr/>
                    <a:lstStyle/>
                    <a:p>
                      <a:pPr algn="ctr"/>
                      <a:r>
                        <a:rPr lang="en-US" sz="1300" dirty="0"/>
                        <a:t>10 (15.4)</a:t>
                      </a:r>
                    </a:p>
                  </a:txBody>
                  <a:tcPr marL="18288" marR="18288" marT="9144" marB="9144" anchor="ctr"/>
                </a:tc>
                <a:tc>
                  <a:txBody>
                    <a:bodyPr/>
                    <a:lstStyle/>
                    <a:p>
                      <a:pPr algn="ctr"/>
                      <a:r>
                        <a:rPr lang="en-US" sz="1300" dirty="0"/>
                        <a:t>48 (19.6)</a:t>
                      </a:r>
                    </a:p>
                  </a:txBody>
                  <a:tcPr marL="18288" marR="18288" marT="9144" marB="9144" anchor="ctr"/>
                </a:tc>
                <a:tc>
                  <a:txBody>
                    <a:bodyPr/>
                    <a:lstStyle/>
                    <a:p>
                      <a:pPr algn="ctr"/>
                      <a:r>
                        <a:rPr lang="en-US" sz="1300" dirty="0"/>
                        <a:t>52 (20.9)</a:t>
                      </a:r>
                    </a:p>
                  </a:txBody>
                  <a:tcPr marL="18288" marR="18288" marT="9144" marB="9144" anchor="ctr"/>
                </a:tc>
                <a:extLst>
                  <a:ext uri="{0D108BD9-81ED-4DB2-BD59-A6C34878D82A}">
                    <a16:rowId xmlns:a16="http://schemas.microsoft.com/office/drawing/2014/main" val="941911748"/>
                  </a:ext>
                </a:extLst>
              </a:tr>
              <a:tr h="72477">
                <a:tc gridSpan="2">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300" dirty="0"/>
                        <a:t>Carboplatin/</a:t>
                      </a:r>
                      <a:br>
                        <a:rPr lang="en-US" sz="1300" dirty="0"/>
                      </a:br>
                      <a:r>
                        <a:rPr lang="en-US" sz="1300" dirty="0"/>
                        <a:t>paclitaxel</a:t>
                      </a:r>
                    </a:p>
                  </a:txBody>
                  <a:tcPr marL="18288" marR="18288" marT="9144" marB="9144" anchor="ctr"/>
                </a:tc>
                <a:tc hMerge="1">
                  <a:txBody>
                    <a:bodyPr/>
                    <a:lstStyle/>
                    <a:p>
                      <a:endParaRPr lang="en-US"/>
                    </a:p>
                  </a:txBody>
                  <a:tcPr/>
                </a:tc>
                <a:tc>
                  <a:txBody>
                    <a:bodyPr/>
                    <a:lstStyle/>
                    <a:p>
                      <a:pPr algn="ctr"/>
                      <a:r>
                        <a:rPr lang="en-US" sz="1300"/>
                        <a:t>4 (7.5)</a:t>
                      </a:r>
                      <a:endParaRPr lang="en-US" sz="1300" dirty="0"/>
                    </a:p>
                  </a:txBody>
                  <a:tcPr marL="18288" marR="18288" marT="9144" marB="9144" anchor="ctr"/>
                </a:tc>
                <a:tc>
                  <a:txBody>
                    <a:bodyPr/>
                    <a:lstStyle/>
                    <a:p>
                      <a:pPr algn="ctr"/>
                      <a:r>
                        <a:rPr lang="en-US" sz="1300" dirty="0"/>
                        <a:t>6 (9.2)</a:t>
                      </a:r>
                    </a:p>
                  </a:txBody>
                  <a:tcPr marL="18288" marR="18288" marT="9144" marB="9144" anchor="ctr"/>
                </a:tc>
                <a:tc>
                  <a:txBody>
                    <a:bodyPr/>
                    <a:lstStyle/>
                    <a:p>
                      <a:pPr algn="ctr"/>
                      <a:r>
                        <a:rPr lang="en-US" sz="1300" dirty="0"/>
                        <a:t>36 (14.7)</a:t>
                      </a:r>
                    </a:p>
                  </a:txBody>
                  <a:tcPr marL="18288" marR="18288" marT="9144" marB="9144" anchor="ctr"/>
                </a:tc>
                <a:tc>
                  <a:txBody>
                    <a:bodyPr/>
                    <a:lstStyle/>
                    <a:p>
                      <a:pPr algn="ctr"/>
                      <a:r>
                        <a:rPr lang="en-US" sz="1300" dirty="0"/>
                        <a:t>39 (15.7)</a:t>
                      </a:r>
                    </a:p>
                  </a:txBody>
                  <a:tcPr marL="18288" marR="18288" marT="9144" marB="9144" anchor="ctr"/>
                </a:tc>
                <a:extLst>
                  <a:ext uri="{0D108BD9-81ED-4DB2-BD59-A6C34878D82A}">
                    <a16:rowId xmlns:a16="http://schemas.microsoft.com/office/drawing/2014/main" val="3535419556"/>
                  </a:ext>
                </a:extLst>
              </a:tr>
              <a:tr h="72477">
                <a:tc gridSpan="2">
                  <a:txBody>
                    <a:bodyPr/>
                    <a:lstStyle/>
                    <a:p>
                      <a:r>
                        <a:rPr lang="en-US" sz="1300" dirty="0"/>
                        <a:t>Measurable disease at baseline</a:t>
                      </a:r>
                    </a:p>
                  </a:txBody>
                  <a:tcPr marL="18288" marR="18288" marT="9144" marB="9144" anchor="ctr"/>
                </a:tc>
                <a:tc hMerge="1">
                  <a:txBody>
                    <a:bodyPr/>
                    <a:lstStyle/>
                    <a:p>
                      <a:r>
                        <a:rPr lang="en-US" sz="1300" dirty="0"/>
                        <a:t>Yes</a:t>
                      </a:r>
                    </a:p>
                  </a:txBody>
                  <a:tcPr marL="18288" marR="18288" marT="9144" marB="9144" anchor="ctr"/>
                </a:tc>
                <a:tc>
                  <a:txBody>
                    <a:bodyPr/>
                    <a:lstStyle/>
                    <a:p>
                      <a:pPr algn="ctr"/>
                      <a:r>
                        <a:rPr lang="en-US" sz="1300" dirty="0"/>
                        <a:t>49 (92.5)</a:t>
                      </a:r>
                    </a:p>
                  </a:txBody>
                  <a:tcPr marL="18288" marR="18288" marT="9144" marB="9144" anchor="ctr"/>
                </a:tc>
                <a:tc>
                  <a:txBody>
                    <a:bodyPr/>
                    <a:lstStyle/>
                    <a:p>
                      <a:pPr algn="ctr"/>
                      <a:r>
                        <a:rPr lang="en-US" sz="1300" dirty="0"/>
                        <a:t>58 (89.2)</a:t>
                      </a:r>
                    </a:p>
                  </a:txBody>
                  <a:tcPr marL="18288" marR="18288" marT="9144" marB="9144" anchor="ctr"/>
                </a:tc>
                <a:tc>
                  <a:txBody>
                    <a:bodyPr/>
                    <a:lstStyle/>
                    <a:p>
                      <a:pPr algn="ctr"/>
                      <a:r>
                        <a:rPr lang="en-US" sz="1300" dirty="0"/>
                        <a:t>212 (86.5)</a:t>
                      </a:r>
                    </a:p>
                  </a:txBody>
                  <a:tcPr marL="18288" marR="18288" marT="9144" marB="9144" anchor="ctr"/>
                </a:tc>
                <a:tc>
                  <a:txBody>
                    <a:bodyPr/>
                    <a:lstStyle/>
                    <a:p>
                      <a:pPr algn="ctr"/>
                      <a:r>
                        <a:rPr lang="en-US" sz="1300" dirty="0"/>
                        <a:t>219 (88.0)</a:t>
                      </a:r>
                    </a:p>
                  </a:txBody>
                  <a:tcPr marL="18288" marR="18288" marT="9144" marB="9144" anchor="ctr"/>
                </a:tc>
                <a:extLst>
                  <a:ext uri="{0D108BD9-81ED-4DB2-BD59-A6C34878D82A}">
                    <a16:rowId xmlns:a16="http://schemas.microsoft.com/office/drawing/2014/main" val="1043847769"/>
                  </a:ext>
                </a:extLst>
              </a:tr>
            </a:tbl>
          </a:graphicData>
        </a:graphic>
      </p:graphicFrame>
    </p:spTree>
    <p:extLst>
      <p:ext uri="{BB962C8B-B14F-4D97-AF65-F5344CB8AC3E}">
        <p14:creationId xmlns:p14="http://schemas.microsoft.com/office/powerpoint/2010/main" val="411446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C1F71D5-F738-1868-2542-2884ADFBBD8E}"/>
              </a:ext>
            </a:extLst>
          </p:cNvPr>
          <p:cNvSpPr>
            <a:spLocks noGrp="1"/>
          </p:cNvSpPr>
          <p:nvPr>
            <p:ph idx="1"/>
          </p:nvPr>
        </p:nvSpPr>
        <p:spPr>
          <a:xfrm>
            <a:off x="7156808" y="6355505"/>
            <a:ext cx="3741585" cy="446357"/>
          </a:xfrm>
        </p:spPr>
        <p:txBody>
          <a:bodyPr>
            <a:normAutofit/>
          </a:bodyPr>
          <a:lstStyle/>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Data cutoff: September 28, 2022.</a:t>
            </a: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Mirza MR</a:t>
            </a:r>
            <a:r>
              <a:rPr lang="en-US" sz="1200" dirty="0"/>
              <a:t>, et al. SGO 2023. Abstract 265. </a:t>
            </a:r>
          </a:p>
        </p:txBody>
      </p:sp>
      <p:sp>
        <p:nvSpPr>
          <p:cNvPr id="3" name="Slide Number Placeholder 2">
            <a:extLst>
              <a:ext uri="{FF2B5EF4-FFF2-40B4-BE49-F238E27FC236}">
                <a16:creationId xmlns:a16="http://schemas.microsoft.com/office/drawing/2014/main" id="{636BD587-8986-B6D3-D57F-C7584C2380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4728E-9179-7340-B99F-8A5623059787}" type="slidenum">
              <a:rPr kumimoji="0" lang="en-US" sz="1100" b="0" i="0" u="none" strike="noStrike" kern="1200" cap="none" spc="0" normalizeH="0" baseline="0" noProof="0" smtClean="0">
                <a:ln>
                  <a:noFill/>
                </a:ln>
                <a:solidFill>
                  <a:srgbClr val="40404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100" b="0" i="0" u="none" strike="noStrike" kern="1200" cap="none" spc="0" normalizeH="0" baseline="0" noProof="0" dirty="0">
              <a:ln>
                <a:noFill/>
              </a:ln>
              <a:solidFill>
                <a:srgbClr val="404040">
                  <a:tint val="75000"/>
                </a:srgbClr>
              </a:solidFill>
              <a:effectLst/>
              <a:uLnTx/>
              <a:uFillTx/>
              <a:latin typeface="Franklin Gothic Book" panose="020B0503020102020204"/>
              <a:ea typeface="+mn-ea"/>
              <a:cs typeface="+mn-cs"/>
            </a:endParaRPr>
          </a:p>
        </p:txBody>
      </p:sp>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a:xfrm>
            <a:off x="405320" y="-197221"/>
            <a:ext cx="11371232" cy="914400"/>
          </a:xfrm>
        </p:spPr>
        <p:txBody>
          <a:bodyPr/>
          <a:lstStyle/>
          <a:p>
            <a:pPr algn="ctr"/>
            <a:r>
              <a:rPr lang="en-US" sz="2800" b="1" dirty="0"/>
              <a:t>GOG-3031/RUBY</a:t>
            </a:r>
            <a:endParaRPr lang="en-US" sz="2600" b="1" strike="sngStrike" dirty="0"/>
          </a:p>
        </p:txBody>
      </p:sp>
      <p:grpSp>
        <p:nvGrpSpPr>
          <p:cNvPr id="9" name="Group 8">
            <a:extLst>
              <a:ext uri="{FF2B5EF4-FFF2-40B4-BE49-F238E27FC236}">
                <a16:creationId xmlns:a16="http://schemas.microsoft.com/office/drawing/2014/main" id="{9963185D-1207-6A34-B185-EF8D4E4956A4}"/>
              </a:ext>
            </a:extLst>
          </p:cNvPr>
          <p:cNvGrpSpPr/>
          <p:nvPr/>
        </p:nvGrpSpPr>
        <p:grpSpPr>
          <a:xfrm>
            <a:off x="47509" y="854787"/>
            <a:ext cx="6332728" cy="2893208"/>
            <a:chOff x="1" y="2228890"/>
            <a:chExt cx="6830567" cy="2974046"/>
          </a:xfrm>
        </p:grpSpPr>
        <p:pic>
          <p:nvPicPr>
            <p:cNvPr id="4" name="Picture 3">
              <a:extLst>
                <a:ext uri="{FF2B5EF4-FFF2-40B4-BE49-F238E27FC236}">
                  <a16:creationId xmlns:a16="http://schemas.microsoft.com/office/drawing/2014/main" id="{2FABECE2-6FCA-712A-3ECB-BD074D2EE78B}"/>
                </a:ext>
              </a:extLst>
            </p:cNvPr>
            <p:cNvPicPr>
              <a:picLocks noChangeAspect="1"/>
            </p:cNvPicPr>
            <p:nvPr/>
          </p:nvPicPr>
          <p:blipFill rotWithShape="1">
            <a:blip r:embed="rId3"/>
            <a:srcRect r="10044"/>
            <a:stretch/>
          </p:blipFill>
          <p:spPr>
            <a:xfrm>
              <a:off x="1" y="2228890"/>
              <a:ext cx="5980176" cy="2974046"/>
            </a:xfrm>
            <a:prstGeom prst="rect">
              <a:avLst/>
            </a:prstGeom>
          </p:spPr>
        </p:pic>
        <p:sp>
          <p:nvSpPr>
            <p:cNvPr id="8" name="Rectangle 7">
              <a:extLst>
                <a:ext uri="{FF2B5EF4-FFF2-40B4-BE49-F238E27FC236}">
                  <a16:creationId xmlns:a16="http://schemas.microsoft.com/office/drawing/2014/main" id="{1B7A92C0-E44E-F8B4-2436-9366186BBCF7}"/>
                </a:ext>
              </a:extLst>
            </p:cNvPr>
            <p:cNvSpPr/>
            <p:nvPr/>
          </p:nvSpPr>
          <p:spPr>
            <a:xfrm>
              <a:off x="5358384" y="2697480"/>
              <a:ext cx="1472184"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grpSp>
        <p:nvGrpSpPr>
          <p:cNvPr id="15" name="Group 14">
            <a:extLst>
              <a:ext uri="{FF2B5EF4-FFF2-40B4-BE49-F238E27FC236}">
                <a16:creationId xmlns:a16="http://schemas.microsoft.com/office/drawing/2014/main" id="{F32D0923-68E3-309C-2740-8D1EC9840FE5}"/>
              </a:ext>
            </a:extLst>
          </p:cNvPr>
          <p:cNvGrpSpPr/>
          <p:nvPr/>
        </p:nvGrpSpPr>
        <p:grpSpPr>
          <a:xfrm>
            <a:off x="70115" y="3984745"/>
            <a:ext cx="5627679" cy="2811633"/>
            <a:chOff x="6094476" y="2536770"/>
            <a:chExt cx="6070092" cy="2890192"/>
          </a:xfrm>
        </p:grpSpPr>
        <p:pic>
          <p:nvPicPr>
            <p:cNvPr id="12" name="Picture 11">
              <a:extLst>
                <a:ext uri="{FF2B5EF4-FFF2-40B4-BE49-F238E27FC236}">
                  <a16:creationId xmlns:a16="http://schemas.microsoft.com/office/drawing/2014/main" id="{CDB35570-6FB1-4FCA-0C12-8EBBE65FDF0B}"/>
                </a:ext>
              </a:extLst>
            </p:cNvPr>
            <p:cNvPicPr>
              <a:picLocks noChangeAspect="1"/>
            </p:cNvPicPr>
            <p:nvPr/>
          </p:nvPicPr>
          <p:blipFill rotWithShape="1">
            <a:blip r:embed="rId4"/>
            <a:srcRect r="8300"/>
            <a:stretch/>
          </p:blipFill>
          <p:spPr>
            <a:xfrm>
              <a:off x="6094476" y="2536770"/>
              <a:ext cx="5980176" cy="2890192"/>
            </a:xfrm>
            <a:prstGeom prst="rect">
              <a:avLst/>
            </a:prstGeom>
          </p:spPr>
        </p:pic>
        <p:sp>
          <p:nvSpPr>
            <p:cNvPr id="10" name="Rectangle 9">
              <a:extLst>
                <a:ext uri="{FF2B5EF4-FFF2-40B4-BE49-F238E27FC236}">
                  <a16:creationId xmlns:a16="http://schemas.microsoft.com/office/drawing/2014/main" id="{9E38B597-8A3B-3702-6771-4910CEDDC35F}"/>
                </a:ext>
              </a:extLst>
            </p:cNvPr>
            <p:cNvSpPr/>
            <p:nvPr/>
          </p:nvSpPr>
          <p:spPr>
            <a:xfrm>
              <a:off x="10692384" y="2636921"/>
              <a:ext cx="1472184"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16" name="TextBox 15">
            <a:extLst>
              <a:ext uri="{FF2B5EF4-FFF2-40B4-BE49-F238E27FC236}">
                <a16:creationId xmlns:a16="http://schemas.microsoft.com/office/drawing/2014/main" id="{02357DF9-FC66-38A8-CCC6-A4C6A175B409}"/>
              </a:ext>
            </a:extLst>
          </p:cNvPr>
          <p:cNvSpPr txBox="1"/>
          <p:nvPr/>
        </p:nvSpPr>
        <p:spPr>
          <a:xfrm>
            <a:off x="304392" y="516233"/>
            <a:ext cx="29373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PFS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dMMR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/MSI-H Population</a:t>
            </a:r>
          </a:p>
        </p:txBody>
      </p:sp>
      <p:sp>
        <p:nvSpPr>
          <p:cNvPr id="17" name="TextBox 16">
            <a:extLst>
              <a:ext uri="{FF2B5EF4-FFF2-40B4-BE49-F238E27FC236}">
                <a16:creationId xmlns:a16="http://schemas.microsoft.com/office/drawing/2014/main" id="{9BF5FFC9-7886-DBB3-A720-284318D2CE20}"/>
              </a:ext>
            </a:extLst>
          </p:cNvPr>
          <p:cNvSpPr txBox="1"/>
          <p:nvPr/>
        </p:nvSpPr>
        <p:spPr>
          <a:xfrm>
            <a:off x="428494" y="3798738"/>
            <a:ext cx="23555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PFS in Overall Population</a:t>
            </a:r>
          </a:p>
        </p:txBody>
      </p:sp>
      <p:sp>
        <p:nvSpPr>
          <p:cNvPr id="5" name="Rectangle: Rounded Corners 4">
            <a:extLst>
              <a:ext uri="{FF2B5EF4-FFF2-40B4-BE49-F238E27FC236}">
                <a16:creationId xmlns:a16="http://schemas.microsoft.com/office/drawing/2014/main" id="{64A3CDB4-2BA4-BA49-2B0D-F032E7C0D2F6}"/>
              </a:ext>
            </a:extLst>
          </p:cNvPr>
          <p:cNvSpPr/>
          <p:nvPr/>
        </p:nvSpPr>
        <p:spPr>
          <a:xfrm>
            <a:off x="3241960" y="963789"/>
            <a:ext cx="2521462" cy="639431"/>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HR=0.28 (95% CI: 0.162-0.495)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Franklin Gothic Book" panose="020B0503020102020204"/>
                <a:ea typeface="+mn-ea"/>
                <a:cs typeface="+mn-cs"/>
              </a:rPr>
              <a:t>P</a:t>
            </a: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&lt;0.0001</a:t>
            </a:r>
          </a:p>
        </p:txBody>
      </p:sp>
      <p:sp>
        <p:nvSpPr>
          <p:cNvPr id="6" name="Rectangle: Rounded Corners 5">
            <a:extLst>
              <a:ext uri="{FF2B5EF4-FFF2-40B4-BE49-F238E27FC236}">
                <a16:creationId xmlns:a16="http://schemas.microsoft.com/office/drawing/2014/main" id="{2B083035-3F6F-F4C4-C3D5-8CB8360A1F2B}"/>
              </a:ext>
            </a:extLst>
          </p:cNvPr>
          <p:cNvSpPr/>
          <p:nvPr/>
        </p:nvSpPr>
        <p:spPr>
          <a:xfrm>
            <a:off x="3200279" y="4205332"/>
            <a:ext cx="2521462" cy="639431"/>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HR=0.64 (95% CI: 0.507-0.800)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Franklin Gothic Book" panose="020B0503020102020204"/>
                <a:ea typeface="+mn-ea"/>
                <a:cs typeface="+mn-cs"/>
              </a:rPr>
              <a:t>P</a:t>
            </a: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&lt;0.0001</a:t>
            </a:r>
          </a:p>
        </p:txBody>
      </p:sp>
      <p:sp>
        <p:nvSpPr>
          <p:cNvPr id="20" name="TextBox 19">
            <a:extLst>
              <a:ext uri="{FF2B5EF4-FFF2-40B4-BE49-F238E27FC236}">
                <a16:creationId xmlns:a16="http://schemas.microsoft.com/office/drawing/2014/main" id="{0542FF5E-2E80-7714-B7CB-962A52F2F0C0}"/>
              </a:ext>
            </a:extLst>
          </p:cNvPr>
          <p:cNvSpPr txBox="1"/>
          <p:nvPr/>
        </p:nvSpPr>
        <p:spPr>
          <a:xfrm>
            <a:off x="6674975" y="546385"/>
            <a:ext cx="19800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dMMR/MSI-H </a:t>
            </a:r>
          </a:p>
        </p:txBody>
      </p:sp>
      <p:grpSp>
        <p:nvGrpSpPr>
          <p:cNvPr id="21" name="Group 20">
            <a:extLst>
              <a:ext uri="{FF2B5EF4-FFF2-40B4-BE49-F238E27FC236}">
                <a16:creationId xmlns:a16="http://schemas.microsoft.com/office/drawing/2014/main" id="{213E7EF2-064D-260F-7561-30B5A2DAA67B}"/>
              </a:ext>
            </a:extLst>
          </p:cNvPr>
          <p:cNvGrpSpPr/>
          <p:nvPr/>
        </p:nvGrpSpPr>
        <p:grpSpPr>
          <a:xfrm>
            <a:off x="6485251" y="3880615"/>
            <a:ext cx="5454468" cy="2946094"/>
            <a:chOff x="275772" y="2390960"/>
            <a:chExt cx="5094513" cy="2621809"/>
          </a:xfrm>
        </p:grpSpPr>
        <p:pic>
          <p:nvPicPr>
            <p:cNvPr id="22" name="Picture 21">
              <a:extLst>
                <a:ext uri="{FF2B5EF4-FFF2-40B4-BE49-F238E27FC236}">
                  <a16:creationId xmlns:a16="http://schemas.microsoft.com/office/drawing/2014/main" id="{570A11B1-7CC2-CFF1-39FF-9D77DA0069D1}"/>
                </a:ext>
              </a:extLst>
            </p:cNvPr>
            <p:cNvPicPr>
              <a:picLocks noChangeAspect="1"/>
            </p:cNvPicPr>
            <p:nvPr/>
          </p:nvPicPr>
          <p:blipFill rotWithShape="1">
            <a:blip r:embed="rId5"/>
            <a:srcRect r="11186"/>
            <a:stretch/>
          </p:blipFill>
          <p:spPr>
            <a:xfrm>
              <a:off x="275772" y="2390960"/>
              <a:ext cx="4942114" cy="2621809"/>
            </a:xfrm>
            <a:prstGeom prst="rect">
              <a:avLst/>
            </a:prstGeom>
          </p:spPr>
        </p:pic>
        <p:sp>
          <p:nvSpPr>
            <p:cNvPr id="23" name="Rectangle 22">
              <a:extLst>
                <a:ext uri="{FF2B5EF4-FFF2-40B4-BE49-F238E27FC236}">
                  <a16:creationId xmlns:a16="http://schemas.microsoft.com/office/drawing/2014/main" id="{F249B84D-FDAD-75DD-AC7C-F5BC00D59994}"/>
                </a:ext>
              </a:extLst>
            </p:cNvPr>
            <p:cNvSpPr/>
            <p:nvPr/>
          </p:nvSpPr>
          <p:spPr>
            <a:xfrm>
              <a:off x="4071440" y="3890267"/>
              <a:ext cx="1146445" cy="413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2EE83C58-D82B-5D61-19C3-DA2DD0FD0D46}"/>
                </a:ext>
              </a:extLst>
            </p:cNvPr>
            <p:cNvSpPr/>
            <p:nvPr/>
          </p:nvSpPr>
          <p:spPr>
            <a:xfrm>
              <a:off x="4884057" y="2863461"/>
              <a:ext cx="486228" cy="600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25" name="Rectangle: Rounded Corners 4">
            <a:extLst>
              <a:ext uri="{FF2B5EF4-FFF2-40B4-BE49-F238E27FC236}">
                <a16:creationId xmlns:a16="http://schemas.microsoft.com/office/drawing/2014/main" id="{7BDAD716-B77C-EAA5-4A54-AA9FB51EB429}"/>
              </a:ext>
            </a:extLst>
          </p:cNvPr>
          <p:cNvSpPr/>
          <p:nvPr/>
        </p:nvSpPr>
        <p:spPr>
          <a:xfrm>
            <a:off x="8757098" y="5402866"/>
            <a:ext cx="2521462" cy="639431"/>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HR=0.64 (95% CI: 0.464-0.870)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04040"/>
                </a:solidFill>
                <a:effectLst/>
                <a:uLnTx/>
                <a:uFillTx/>
                <a:latin typeface="Franklin Gothic Book" panose="020B0503020102020204"/>
                <a:ea typeface="+mn-ea"/>
                <a:cs typeface="+mn-cs"/>
              </a:rPr>
              <a:t>P</a:t>
            </a: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=0.0021</a:t>
            </a:r>
            <a:r>
              <a:rPr kumimoji="0" lang="en-US" sz="1200" b="1" i="0" u="none" strike="noStrike" kern="1200" cap="none" spc="0" normalizeH="0" baseline="30000" noProof="0" dirty="0">
                <a:ln>
                  <a:noFill/>
                </a:ln>
                <a:solidFill>
                  <a:srgbClr val="404040"/>
                </a:solidFill>
                <a:effectLst/>
                <a:uLnTx/>
                <a:uFillTx/>
                <a:latin typeface="Franklin Gothic Book" panose="020B0503020102020204"/>
                <a:ea typeface="+mn-ea"/>
                <a:cs typeface="+mn-cs"/>
              </a:rPr>
              <a:t>a</a:t>
            </a:r>
          </a:p>
        </p:txBody>
      </p:sp>
      <p:sp>
        <p:nvSpPr>
          <p:cNvPr id="26" name="TextBox 25">
            <a:extLst>
              <a:ext uri="{FF2B5EF4-FFF2-40B4-BE49-F238E27FC236}">
                <a16:creationId xmlns:a16="http://schemas.microsoft.com/office/drawing/2014/main" id="{8CAA91F7-335B-0FDB-F2D3-BB73C6DE99CC}"/>
              </a:ext>
            </a:extLst>
          </p:cNvPr>
          <p:cNvSpPr txBox="1"/>
          <p:nvPr/>
        </p:nvSpPr>
        <p:spPr>
          <a:xfrm>
            <a:off x="6674975" y="3644252"/>
            <a:ext cx="23459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Overall Population</a:t>
            </a:r>
          </a:p>
        </p:txBody>
      </p:sp>
      <p:sp>
        <p:nvSpPr>
          <p:cNvPr id="27" name="Rectangle 26">
            <a:extLst>
              <a:ext uri="{FF2B5EF4-FFF2-40B4-BE49-F238E27FC236}">
                <a16:creationId xmlns:a16="http://schemas.microsoft.com/office/drawing/2014/main" id="{0B989305-D825-978B-CBCB-397943A7F4B5}"/>
              </a:ext>
            </a:extLst>
          </p:cNvPr>
          <p:cNvSpPr/>
          <p:nvPr/>
        </p:nvSpPr>
        <p:spPr>
          <a:xfrm>
            <a:off x="9208691" y="111465"/>
            <a:ext cx="2937343" cy="7225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Received subsequent IO:</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38.5% of patients on placebo arm</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15.1% of patients on dostarlimab arm</a:t>
            </a:r>
          </a:p>
        </p:txBody>
      </p:sp>
      <p:grpSp>
        <p:nvGrpSpPr>
          <p:cNvPr id="28" name="Group 27">
            <a:extLst>
              <a:ext uri="{FF2B5EF4-FFF2-40B4-BE49-F238E27FC236}">
                <a16:creationId xmlns:a16="http://schemas.microsoft.com/office/drawing/2014/main" id="{6FE049B0-5292-677A-5BF6-634FA93FC9B8}"/>
              </a:ext>
            </a:extLst>
          </p:cNvPr>
          <p:cNvGrpSpPr/>
          <p:nvPr/>
        </p:nvGrpSpPr>
        <p:grpSpPr>
          <a:xfrm>
            <a:off x="6674975" y="845318"/>
            <a:ext cx="5271766" cy="2766369"/>
            <a:chOff x="5934616" y="2390960"/>
            <a:chExt cx="5440589" cy="2820538"/>
          </a:xfrm>
        </p:grpSpPr>
        <p:pic>
          <p:nvPicPr>
            <p:cNvPr id="29" name="Picture 28">
              <a:extLst>
                <a:ext uri="{FF2B5EF4-FFF2-40B4-BE49-F238E27FC236}">
                  <a16:creationId xmlns:a16="http://schemas.microsoft.com/office/drawing/2014/main" id="{8874E664-9158-0726-7D47-A2B73173ABC8}"/>
                </a:ext>
              </a:extLst>
            </p:cNvPr>
            <p:cNvPicPr>
              <a:picLocks noChangeAspect="1"/>
            </p:cNvPicPr>
            <p:nvPr/>
          </p:nvPicPr>
          <p:blipFill rotWithShape="1">
            <a:blip r:embed="rId6"/>
            <a:srcRect r="9427"/>
            <a:stretch/>
          </p:blipFill>
          <p:spPr>
            <a:xfrm>
              <a:off x="5934616" y="2390960"/>
              <a:ext cx="5363304" cy="2820538"/>
            </a:xfrm>
            <a:prstGeom prst="rect">
              <a:avLst/>
            </a:prstGeom>
          </p:spPr>
        </p:pic>
        <p:sp>
          <p:nvSpPr>
            <p:cNvPr id="30" name="Rectangle 29">
              <a:extLst>
                <a:ext uri="{FF2B5EF4-FFF2-40B4-BE49-F238E27FC236}">
                  <a16:creationId xmlns:a16="http://schemas.microsoft.com/office/drawing/2014/main" id="{9918E102-65D8-C4E6-D200-01F503FF21F5}"/>
                </a:ext>
              </a:extLst>
            </p:cNvPr>
            <p:cNvSpPr/>
            <p:nvPr/>
          </p:nvSpPr>
          <p:spPr>
            <a:xfrm>
              <a:off x="9923600" y="3977969"/>
              <a:ext cx="1374319" cy="52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1" name="Rectangle 30">
              <a:extLst>
                <a:ext uri="{FF2B5EF4-FFF2-40B4-BE49-F238E27FC236}">
                  <a16:creationId xmlns:a16="http://schemas.microsoft.com/office/drawing/2014/main" id="{F954781B-B23B-08C5-1A6C-32B4BA17611D}"/>
                </a:ext>
              </a:extLst>
            </p:cNvPr>
            <p:cNvSpPr/>
            <p:nvPr/>
          </p:nvSpPr>
          <p:spPr>
            <a:xfrm>
              <a:off x="10817012" y="2901942"/>
              <a:ext cx="558193" cy="667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32" name="Rectangle: Rounded Corners 20">
            <a:extLst>
              <a:ext uri="{FF2B5EF4-FFF2-40B4-BE49-F238E27FC236}">
                <a16:creationId xmlns:a16="http://schemas.microsoft.com/office/drawing/2014/main" id="{68891F0F-C91F-F9A5-8D97-EA3030E595F9}"/>
              </a:ext>
            </a:extLst>
          </p:cNvPr>
          <p:cNvSpPr/>
          <p:nvPr/>
        </p:nvSpPr>
        <p:spPr>
          <a:xfrm>
            <a:off x="9115911" y="2444299"/>
            <a:ext cx="2521462" cy="404741"/>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HR=0.30 (95% CI: 0.127-0.699)</a:t>
            </a:r>
          </a:p>
        </p:txBody>
      </p:sp>
      <p:sp>
        <p:nvSpPr>
          <p:cNvPr id="33" name="Rectangle 32">
            <a:extLst>
              <a:ext uri="{FF2B5EF4-FFF2-40B4-BE49-F238E27FC236}">
                <a16:creationId xmlns:a16="http://schemas.microsoft.com/office/drawing/2014/main" id="{CD018B89-0C28-B14C-D81A-8AFA599721EB}"/>
              </a:ext>
            </a:extLst>
          </p:cNvPr>
          <p:cNvSpPr/>
          <p:nvPr/>
        </p:nvSpPr>
        <p:spPr>
          <a:xfrm>
            <a:off x="9984535" y="3710973"/>
            <a:ext cx="2161499" cy="7225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Received subsequent IO:</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34.5%  placebo arm</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n-ea"/>
                <a:cs typeface="+mn-cs"/>
              </a:rPr>
              <a:t>15.5% dostarlimab arm</a:t>
            </a:r>
          </a:p>
        </p:txBody>
      </p:sp>
      <p:sp>
        <p:nvSpPr>
          <p:cNvPr id="2" name="Text Placeholder 12">
            <a:extLst>
              <a:ext uri="{FF2B5EF4-FFF2-40B4-BE49-F238E27FC236}">
                <a16:creationId xmlns:a16="http://schemas.microsoft.com/office/drawing/2014/main" id="{77F63A7E-B215-C2F2-96C2-7AA20763ED18}"/>
              </a:ext>
            </a:extLst>
          </p:cNvPr>
          <p:cNvSpPr txBox="1">
            <a:spLocks/>
          </p:cNvSpPr>
          <p:nvPr/>
        </p:nvSpPr>
        <p:spPr>
          <a:xfrm>
            <a:off x="-39107" y="-199274"/>
            <a:ext cx="8331200" cy="7477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404040"/>
                </a:solidFill>
                <a:effectLst/>
                <a:uLnTx/>
                <a:uFillTx/>
                <a:latin typeface="Aptos" panose="02110004020202020204"/>
                <a:ea typeface="+mn-ea"/>
                <a:cs typeface="+mn-cs"/>
              </a:rPr>
              <a:t>Mirza MR</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et al. SGO 2023. Abstract 265. Powell M et al. ASCO 2023. Abstract 5503. </a:t>
            </a:r>
          </a:p>
        </p:txBody>
      </p:sp>
    </p:spTree>
    <p:extLst>
      <p:ext uri="{BB962C8B-B14F-4D97-AF65-F5344CB8AC3E}">
        <p14:creationId xmlns:p14="http://schemas.microsoft.com/office/powerpoint/2010/main" val="3021060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408137-36AF-E7F6-4BF8-C972EA6798A6}"/>
              </a:ext>
            </a:extLst>
          </p:cNvPr>
          <p:cNvGrpSpPr/>
          <p:nvPr/>
        </p:nvGrpSpPr>
        <p:grpSpPr>
          <a:xfrm>
            <a:off x="3695535" y="1358174"/>
            <a:ext cx="5861669" cy="495883"/>
            <a:chOff x="3296142" y="1715525"/>
            <a:chExt cx="5861669" cy="495883"/>
          </a:xfrm>
        </p:grpSpPr>
        <p:sp>
          <p:nvSpPr>
            <p:cNvPr id="4" name="Rectangle 3">
              <a:extLst>
                <a:ext uri="{FF2B5EF4-FFF2-40B4-BE49-F238E27FC236}">
                  <a16:creationId xmlns:a16="http://schemas.microsoft.com/office/drawing/2014/main" id="{0BA149D8-D8E3-56E6-F392-1E9AE37DF46C}"/>
                </a:ext>
              </a:extLst>
            </p:cNvPr>
            <p:cNvSpPr/>
            <p:nvPr/>
          </p:nvSpPr>
          <p:spPr>
            <a:xfrm>
              <a:off x="3296142" y="1715525"/>
              <a:ext cx="523904" cy="44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91B6"/>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AD5F8607-E02C-5CA6-6F27-C4B241506C47}"/>
                </a:ext>
              </a:extLst>
            </p:cNvPr>
            <p:cNvSpPr/>
            <p:nvPr/>
          </p:nvSpPr>
          <p:spPr>
            <a:xfrm>
              <a:off x="8633907" y="1762473"/>
              <a:ext cx="523904" cy="44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191B6"/>
                </a:solidFill>
                <a:effectLst/>
                <a:uLnTx/>
                <a:uFillTx/>
                <a:latin typeface="Franklin Gothic Book" panose="020B0503020102020204"/>
                <a:ea typeface="+mn-ea"/>
                <a:cs typeface="+mn-cs"/>
              </a:endParaRPr>
            </a:p>
          </p:txBody>
        </p:sp>
      </p:grpSp>
      <p:sp>
        <p:nvSpPr>
          <p:cNvPr id="13" name="Text Placeholder 12">
            <a:extLst>
              <a:ext uri="{FF2B5EF4-FFF2-40B4-BE49-F238E27FC236}">
                <a16:creationId xmlns:a16="http://schemas.microsoft.com/office/drawing/2014/main" id="{7C1F71D5-F738-1868-2542-2884ADFBBD8E}"/>
              </a:ext>
            </a:extLst>
          </p:cNvPr>
          <p:cNvSpPr>
            <a:spLocks noGrp="1"/>
          </p:cNvSpPr>
          <p:nvPr>
            <p:ph idx="4294967295"/>
          </p:nvPr>
        </p:nvSpPr>
        <p:spPr>
          <a:xfrm>
            <a:off x="0" y="6281738"/>
            <a:ext cx="3275013" cy="506412"/>
          </a:xfrm>
        </p:spPr>
        <p:txBody>
          <a:bodyPr>
            <a:normAutofit/>
          </a:bodyPr>
          <a:lstStyle/>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Data cutoff: September 28, 2022.</a:t>
            </a:r>
          </a:p>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Mirza MR</a:t>
            </a:r>
            <a:r>
              <a:rPr lang="en-US" sz="1200" dirty="0"/>
              <a:t>, et al. SGO 2023. Abstract 265. </a:t>
            </a:r>
          </a:p>
        </p:txBody>
      </p:sp>
      <p:sp>
        <p:nvSpPr>
          <p:cNvPr id="34" name="Title 1">
            <a:extLst>
              <a:ext uri="{FF2B5EF4-FFF2-40B4-BE49-F238E27FC236}">
                <a16:creationId xmlns:a16="http://schemas.microsoft.com/office/drawing/2014/main" id="{24FDA4F2-34BA-8EAD-340E-4CE3E0F2D6D5}"/>
              </a:ext>
            </a:extLst>
          </p:cNvPr>
          <p:cNvSpPr>
            <a:spLocks noGrp="1"/>
          </p:cNvSpPr>
          <p:nvPr>
            <p:ph type="title" idx="4294967295"/>
          </p:nvPr>
        </p:nvSpPr>
        <p:spPr>
          <a:xfrm>
            <a:off x="410368" y="148108"/>
            <a:ext cx="11371263" cy="914401"/>
          </a:xfrm>
        </p:spPr>
        <p:txBody>
          <a:bodyPr>
            <a:normAutofit/>
          </a:bodyPr>
          <a:lstStyle/>
          <a:p>
            <a:pPr algn="ctr"/>
            <a:r>
              <a:rPr lang="en-US" sz="3200" b="1" dirty="0"/>
              <a:t>GOG-3031/RUBY: Efficacy in pMMR/MSS Population</a:t>
            </a:r>
            <a:endParaRPr lang="en-US" sz="2800" b="1" strike="sngStrike" dirty="0"/>
          </a:p>
        </p:txBody>
      </p:sp>
      <p:sp>
        <p:nvSpPr>
          <p:cNvPr id="10" name="TextBox 9">
            <a:extLst>
              <a:ext uri="{FF2B5EF4-FFF2-40B4-BE49-F238E27FC236}">
                <a16:creationId xmlns:a16="http://schemas.microsoft.com/office/drawing/2014/main" id="{8B2FA2DD-E447-206B-F737-53C36E1E4EB2}"/>
              </a:ext>
            </a:extLst>
          </p:cNvPr>
          <p:cNvSpPr txBox="1"/>
          <p:nvPr/>
        </p:nvSpPr>
        <p:spPr>
          <a:xfrm>
            <a:off x="897233" y="1424230"/>
            <a:ext cx="2927725"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PFS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pMMR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/MSS Population</a:t>
            </a:r>
          </a:p>
        </p:txBody>
      </p:sp>
      <p:sp>
        <p:nvSpPr>
          <p:cNvPr id="11" name="TextBox 10">
            <a:extLst>
              <a:ext uri="{FF2B5EF4-FFF2-40B4-BE49-F238E27FC236}">
                <a16:creationId xmlns:a16="http://schemas.microsoft.com/office/drawing/2014/main" id="{BA22523A-536D-97D4-B373-D68891B22965}"/>
              </a:ext>
            </a:extLst>
          </p:cNvPr>
          <p:cNvSpPr txBox="1"/>
          <p:nvPr/>
        </p:nvSpPr>
        <p:spPr>
          <a:xfrm>
            <a:off x="6613587" y="1418661"/>
            <a:ext cx="2728952"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pMMR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/MSS Population</a:t>
            </a:r>
          </a:p>
        </p:txBody>
      </p:sp>
      <p:sp>
        <p:nvSpPr>
          <p:cNvPr id="2" name="Rectangle 1">
            <a:extLst>
              <a:ext uri="{FF2B5EF4-FFF2-40B4-BE49-F238E27FC236}">
                <a16:creationId xmlns:a16="http://schemas.microsoft.com/office/drawing/2014/main" id="{4E360FC2-2789-BE83-D7F3-4798634BD195}"/>
              </a:ext>
            </a:extLst>
          </p:cNvPr>
          <p:cNvSpPr/>
          <p:nvPr/>
        </p:nvSpPr>
        <p:spPr>
          <a:xfrm>
            <a:off x="6637557" y="5108667"/>
            <a:ext cx="3323080" cy="7225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Received subsequent immunotherapy:</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33.2% of patients on placebo arm</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15.6% of patients on dostarlimab arm</a:t>
            </a:r>
          </a:p>
        </p:txBody>
      </p:sp>
      <p:grpSp>
        <p:nvGrpSpPr>
          <p:cNvPr id="18" name="Group 17">
            <a:extLst>
              <a:ext uri="{FF2B5EF4-FFF2-40B4-BE49-F238E27FC236}">
                <a16:creationId xmlns:a16="http://schemas.microsoft.com/office/drawing/2014/main" id="{412BAFAF-70C6-CE55-75E4-7D435BA02D64}"/>
              </a:ext>
            </a:extLst>
          </p:cNvPr>
          <p:cNvGrpSpPr/>
          <p:nvPr/>
        </p:nvGrpSpPr>
        <p:grpSpPr>
          <a:xfrm>
            <a:off x="679248" y="1690504"/>
            <a:ext cx="10675016" cy="3323149"/>
            <a:chOff x="279855" y="2047855"/>
            <a:chExt cx="10675016" cy="3323149"/>
          </a:xfrm>
        </p:grpSpPr>
        <p:pic>
          <p:nvPicPr>
            <p:cNvPr id="15" name="Picture 14">
              <a:extLst>
                <a:ext uri="{FF2B5EF4-FFF2-40B4-BE49-F238E27FC236}">
                  <a16:creationId xmlns:a16="http://schemas.microsoft.com/office/drawing/2014/main" id="{62ACE86A-021D-5730-E7A4-244300014C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3"/>
            <a:stretch/>
          </p:blipFill>
          <p:spPr>
            <a:xfrm>
              <a:off x="279855" y="2051195"/>
              <a:ext cx="10675016" cy="3319809"/>
            </a:xfrm>
            <a:prstGeom prst="rect">
              <a:avLst/>
            </a:prstGeom>
          </p:spPr>
        </p:pic>
        <p:sp>
          <p:nvSpPr>
            <p:cNvPr id="16" name="Rectangle 15">
              <a:extLst>
                <a:ext uri="{FF2B5EF4-FFF2-40B4-BE49-F238E27FC236}">
                  <a16:creationId xmlns:a16="http://schemas.microsoft.com/office/drawing/2014/main" id="{C686D660-3817-B81B-BBAE-6FB2CC14B068}"/>
                </a:ext>
              </a:extLst>
            </p:cNvPr>
            <p:cNvSpPr/>
            <p:nvPr/>
          </p:nvSpPr>
          <p:spPr>
            <a:xfrm>
              <a:off x="4001359" y="2051196"/>
              <a:ext cx="1567543" cy="65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7" name="Rectangle 16">
              <a:extLst>
                <a:ext uri="{FF2B5EF4-FFF2-40B4-BE49-F238E27FC236}">
                  <a16:creationId xmlns:a16="http://schemas.microsoft.com/office/drawing/2014/main" id="{8C36442C-284E-924B-2BF5-776F2945E739}"/>
                </a:ext>
              </a:extLst>
            </p:cNvPr>
            <p:cNvSpPr/>
            <p:nvPr/>
          </p:nvSpPr>
          <p:spPr>
            <a:xfrm>
              <a:off x="9272569" y="2047855"/>
              <a:ext cx="1631479" cy="650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19" name="Rectangle: Rounded Corners 18">
            <a:extLst>
              <a:ext uri="{FF2B5EF4-FFF2-40B4-BE49-F238E27FC236}">
                <a16:creationId xmlns:a16="http://schemas.microsoft.com/office/drawing/2014/main" id="{E71A0825-7691-1F1A-63F8-F4EB41E81687}"/>
              </a:ext>
            </a:extLst>
          </p:cNvPr>
          <p:cNvSpPr/>
          <p:nvPr/>
        </p:nvSpPr>
        <p:spPr>
          <a:xfrm>
            <a:off x="2838249" y="1943689"/>
            <a:ext cx="2521462" cy="404250"/>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HR=0.76 (95% CI: 0.592-0.981)</a:t>
            </a:r>
          </a:p>
        </p:txBody>
      </p:sp>
      <p:sp>
        <p:nvSpPr>
          <p:cNvPr id="20" name="Rectangle: Rounded Corners 19">
            <a:extLst>
              <a:ext uri="{FF2B5EF4-FFF2-40B4-BE49-F238E27FC236}">
                <a16:creationId xmlns:a16="http://schemas.microsoft.com/office/drawing/2014/main" id="{5A8B1774-472E-027A-E546-B7CB60B4E043}"/>
              </a:ext>
            </a:extLst>
          </p:cNvPr>
          <p:cNvSpPr/>
          <p:nvPr/>
        </p:nvSpPr>
        <p:spPr>
          <a:xfrm>
            <a:off x="8891806" y="1946603"/>
            <a:ext cx="2521462" cy="404250"/>
          </a:xfrm>
          <a:prstGeom prst="roundRect">
            <a:avLst/>
          </a:prstGeom>
          <a:solidFill>
            <a:schemeClr val="tx2">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n-ea"/>
                <a:cs typeface="+mn-cs"/>
              </a:rPr>
              <a:t>HR=0.73 (95% CI: 0.515-1.024)</a:t>
            </a:r>
          </a:p>
        </p:txBody>
      </p:sp>
    </p:spTree>
    <p:extLst>
      <p:ext uri="{BB962C8B-B14F-4D97-AF65-F5344CB8AC3E}">
        <p14:creationId xmlns:p14="http://schemas.microsoft.com/office/powerpoint/2010/main" val="303511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Prof Ledermann — Disclosures</a:t>
            </a:r>
            <a:br>
              <a:rPr lang="en-US" sz="3200" dirty="0">
                <a:solidFill>
                  <a:srgbClr val="0432FF"/>
                </a:solidFill>
              </a:rPr>
            </a:br>
            <a:r>
              <a:rPr lang="en-US" sz="3200" dirty="0">
                <a:solidFill>
                  <a:srgbClr val="0432FF"/>
                </a:solidFill>
              </a:rPr>
              <a:t>Consulting Clinical Investigator</a:t>
            </a:r>
          </a:p>
        </p:txBody>
      </p:sp>
      <p:graphicFrame>
        <p:nvGraphicFramePr>
          <p:cNvPr id="3" name="Content Placeholder 3">
            <a:extLst>
              <a:ext uri="{FF2B5EF4-FFF2-40B4-BE49-F238E27FC236}">
                <a16:creationId xmlns:a16="http://schemas.microsoft.com/office/drawing/2014/main" id="{CE46F5FA-E294-40BD-8111-022FB4D33F3F}"/>
              </a:ext>
            </a:extLst>
          </p:cNvPr>
          <p:cNvGraphicFramePr>
            <a:graphicFrameLocks/>
          </p:cNvGraphicFramePr>
          <p:nvPr/>
        </p:nvGraphicFramePr>
        <p:xfrm>
          <a:off x="1236096" y="2564904"/>
          <a:ext cx="9719807" cy="11967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196752">
                <a:tc>
                  <a:txBody>
                    <a:bodyPr/>
                    <a:lstStyle/>
                    <a:p>
                      <a:pPr algn="ctr"/>
                      <a:r>
                        <a:rPr lang="en-US" sz="2000" b="0" dirty="0">
                          <a:solidFill>
                            <a:schemeClr val="tx1"/>
                          </a:solidFill>
                        </a:rPr>
                        <a:t>Financial-relationship disclosures have been requested.</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01284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22E293-441B-1015-1919-396C1BAB6DDE}"/>
              </a:ext>
            </a:extLst>
          </p:cNvPr>
          <p:cNvSpPr txBox="1">
            <a:spLocks/>
          </p:cNvSpPr>
          <p:nvPr/>
        </p:nvSpPr>
        <p:spPr>
          <a:xfrm>
            <a:off x="410384" y="71120"/>
            <a:ext cx="11371232"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110004020202020204"/>
                <a:ea typeface="+mj-ea"/>
                <a:cs typeface="+mj-cs"/>
              </a:rPr>
              <a:t>GOG-3031/RUBY: Longer Follow-Up of OS (IA2)</a:t>
            </a:r>
            <a:endParaRPr kumimoji="0" lang="en-US" sz="2600" b="1" i="0" u="none" strike="sng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14" name="TextBox 13">
            <a:extLst>
              <a:ext uri="{FF2B5EF4-FFF2-40B4-BE49-F238E27FC236}">
                <a16:creationId xmlns:a16="http://schemas.microsoft.com/office/drawing/2014/main" id="{C57C7145-1D8E-474B-2CE5-98E8C83DEB97}"/>
              </a:ext>
            </a:extLst>
          </p:cNvPr>
          <p:cNvSpPr txBox="1"/>
          <p:nvPr/>
        </p:nvSpPr>
        <p:spPr>
          <a:xfrm>
            <a:off x="6674975" y="546385"/>
            <a:ext cx="19800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dMMR/MSI-H </a:t>
            </a:r>
          </a:p>
        </p:txBody>
      </p:sp>
      <p:sp>
        <p:nvSpPr>
          <p:cNvPr id="16" name="TextBox 15">
            <a:extLst>
              <a:ext uri="{FF2B5EF4-FFF2-40B4-BE49-F238E27FC236}">
                <a16:creationId xmlns:a16="http://schemas.microsoft.com/office/drawing/2014/main" id="{A3C66311-A706-9073-1FE9-216557B5529D}"/>
              </a:ext>
            </a:extLst>
          </p:cNvPr>
          <p:cNvSpPr txBox="1"/>
          <p:nvPr/>
        </p:nvSpPr>
        <p:spPr>
          <a:xfrm>
            <a:off x="285217" y="1311642"/>
            <a:ext cx="39181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Overall Population (Primary endpoint)</a:t>
            </a:r>
          </a:p>
        </p:txBody>
      </p:sp>
      <p:grpSp>
        <p:nvGrpSpPr>
          <p:cNvPr id="28" name="Group 27">
            <a:extLst>
              <a:ext uri="{FF2B5EF4-FFF2-40B4-BE49-F238E27FC236}">
                <a16:creationId xmlns:a16="http://schemas.microsoft.com/office/drawing/2014/main" id="{17FA7142-1D7F-F719-AD56-1E13A28A862F}"/>
              </a:ext>
            </a:extLst>
          </p:cNvPr>
          <p:cNvGrpSpPr/>
          <p:nvPr/>
        </p:nvGrpSpPr>
        <p:grpSpPr>
          <a:xfrm>
            <a:off x="0" y="1788162"/>
            <a:ext cx="6096001" cy="3043401"/>
            <a:chOff x="0" y="1788162"/>
            <a:chExt cx="6096001" cy="3043401"/>
          </a:xfrm>
        </p:grpSpPr>
        <p:pic>
          <p:nvPicPr>
            <p:cNvPr id="4" name="Picture 3" descr="A graph showing the amount of the amount of the amount of the amount of the amount of the amount of the amount of the amount of the amount of the amount of the amount of the amount of&#10;&#10;Description automatically generated">
              <a:extLst>
                <a:ext uri="{FF2B5EF4-FFF2-40B4-BE49-F238E27FC236}">
                  <a16:creationId xmlns:a16="http://schemas.microsoft.com/office/drawing/2014/main" id="{0A332333-5F2B-D463-90A6-8B5B71CAD9F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914" b="6209"/>
            <a:stretch/>
          </p:blipFill>
          <p:spPr>
            <a:xfrm>
              <a:off x="0" y="1788162"/>
              <a:ext cx="6096001" cy="3012921"/>
            </a:xfrm>
            <a:prstGeom prst="rect">
              <a:avLst/>
            </a:prstGeom>
          </p:spPr>
        </p:pic>
        <p:pic>
          <p:nvPicPr>
            <p:cNvPr id="9" name="Picture 8">
              <a:extLst>
                <a:ext uri="{FF2B5EF4-FFF2-40B4-BE49-F238E27FC236}">
                  <a16:creationId xmlns:a16="http://schemas.microsoft.com/office/drawing/2014/main" id="{1CD0597A-36D2-9482-C1C9-519D2EDD0AB1}"/>
                </a:ext>
              </a:extLst>
            </p:cNvPr>
            <p:cNvPicPr>
              <a:picLocks noChangeAspect="1"/>
            </p:cNvPicPr>
            <p:nvPr/>
          </p:nvPicPr>
          <p:blipFill>
            <a:blip r:embed="rId5"/>
            <a:stretch>
              <a:fillRect/>
            </a:stretch>
          </p:blipFill>
          <p:spPr>
            <a:xfrm>
              <a:off x="4286108" y="2014221"/>
              <a:ext cx="1809889" cy="993665"/>
            </a:xfrm>
            <a:prstGeom prst="rect">
              <a:avLst/>
            </a:prstGeom>
          </p:spPr>
        </p:pic>
        <p:sp>
          <p:nvSpPr>
            <p:cNvPr id="22" name="Rectangle 21">
              <a:extLst>
                <a:ext uri="{FF2B5EF4-FFF2-40B4-BE49-F238E27FC236}">
                  <a16:creationId xmlns:a16="http://schemas.microsoft.com/office/drawing/2014/main" id="{8CCA60A7-06E0-C7EE-8385-9066AA391CCB}"/>
                </a:ext>
              </a:extLst>
            </p:cNvPr>
            <p:cNvSpPr/>
            <p:nvPr/>
          </p:nvSpPr>
          <p:spPr>
            <a:xfrm>
              <a:off x="5801360" y="4612503"/>
              <a:ext cx="294637" cy="219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a:extLst>
                <a:ext uri="{FF2B5EF4-FFF2-40B4-BE49-F238E27FC236}">
                  <a16:creationId xmlns:a16="http://schemas.microsoft.com/office/drawing/2014/main" id="{8A3D5B97-C012-0568-EC30-8A059A1F9362}"/>
                </a:ext>
              </a:extLst>
            </p:cNvPr>
            <p:cNvPicPr>
              <a:picLocks noChangeAspect="1"/>
            </p:cNvPicPr>
            <p:nvPr/>
          </p:nvPicPr>
          <p:blipFill>
            <a:blip r:embed="rId6"/>
            <a:stretch>
              <a:fillRect/>
            </a:stretch>
          </p:blipFill>
          <p:spPr>
            <a:xfrm>
              <a:off x="3424369" y="3900335"/>
              <a:ext cx="2671628" cy="420136"/>
            </a:xfrm>
            <a:prstGeom prst="rect">
              <a:avLst/>
            </a:prstGeom>
          </p:spPr>
        </p:pic>
      </p:grpSp>
      <p:grpSp>
        <p:nvGrpSpPr>
          <p:cNvPr id="33" name="Group 32">
            <a:extLst>
              <a:ext uri="{FF2B5EF4-FFF2-40B4-BE49-F238E27FC236}">
                <a16:creationId xmlns:a16="http://schemas.microsoft.com/office/drawing/2014/main" id="{152DA5CC-39D1-F6A2-F190-25279A5FDAB7}"/>
              </a:ext>
            </a:extLst>
          </p:cNvPr>
          <p:cNvGrpSpPr/>
          <p:nvPr/>
        </p:nvGrpSpPr>
        <p:grpSpPr>
          <a:xfrm>
            <a:off x="6095999" y="536466"/>
            <a:ext cx="6096001" cy="3131296"/>
            <a:chOff x="6095999" y="536466"/>
            <a:chExt cx="6096001" cy="3131296"/>
          </a:xfrm>
        </p:grpSpPr>
        <p:pic>
          <p:nvPicPr>
            <p:cNvPr id="6" name="Picture 5" descr="A graph showing the number of patients in the population&#10;&#10;Description automatically generated with medium confidence">
              <a:extLst>
                <a:ext uri="{FF2B5EF4-FFF2-40B4-BE49-F238E27FC236}">
                  <a16:creationId xmlns:a16="http://schemas.microsoft.com/office/drawing/2014/main" id="{9A36280C-2B94-D746-134D-6450570CEE7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2879" b="5630"/>
            <a:stretch/>
          </p:blipFill>
          <p:spPr>
            <a:xfrm>
              <a:off x="6095999" y="873762"/>
              <a:ext cx="6096001" cy="2794000"/>
            </a:xfrm>
            <a:prstGeom prst="rect">
              <a:avLst/>
            </a:prstGeom>
          </p:spPr>
        </p:pic>
        <p:pic>
          <p:nvPicPr>
            <p:cNvPr id="11" name="Picture 10">
              <a:extLst>
                <a:ext uri="{FF2B5EF4-FFF2-40B4-BE49-F238E27FC236}">
                  <a16:creationId xmlns:a16="http://schemas.microsoft.com/office/drawing/2014/main" id="{60687C89-845F-B786-AC0F-600453B9A44F}"/>
                </a:ext>
              </a:extLst>
            </p:cNvPr>
            <p:cNvPicPr>
              <a:picLocks noChangeAspect="1"/>
            </p:cNvPicPr>
            <p:nvPr/>
          </p:nvPicPr>
          <p:blipFill>
            <a:blip r:embed="rId9"/>
            <a:stretch>
              <a:fillRect/>
            </a:stretch>
          </p:blipFill>
          <p:spPr>
            <a:xfrm>
              <a:off x="10225944" y="536466"/>
              <a:ext cx="1836394" cy="993665"/>
            </a:xfrm>
            <a:prstGeom prst="rect">
              <a:avLst/>
            </a:prstGeom>
          </p:spPr>
        </p:pic>
        <p:pic>
          <p:nvPicPr>
            <p:cNvPr id="30" name="Picture 29">
              <a:extLst>
                <a:ext uri="{FF2B5EF4-FFF2-40B4-BE49-F238E27FC236}">
                  <a16:creationId xmlns:a16="http://schemas.microsoft.com/office/drawing/2014/main" id="{DE324FC4-C015-79B9-7408-DCFDD02F8BC3}"/>
                </a:ext>
              </a:extLst>
            </p:cNvPr>
            <p:cNvPicPr>
              <a:picLocks noChangeAspect="1"/>
            </p:cNvPicPr>
            <p:nvPr/>
          </p:nvPicPr>
          <p:blipFill>
            <a:blip r:embed="rId10"/>
            <a:stretch>
              <a:fillRect/>
            </a:stretch>
          </p:blipFill>
          <p:spPr>
            <a:xfrm>
              <a:off x="9532491" y="2721389"/>
              <a:ext cx="2622864" cy="409656"/>
            </a:xfrm>
            <a:prstGeom prst="rect">
              <a:avLst/>
            </a:prstGeom>
          </p:spPr>
        </p:pic>
      </p:grpSp>
      <p:grpSp>
        <p:nvGrpSpPr>
          <p:cNvPr id="34" name="Group 33">
            <a:extLst>
              <a:ext uri="{FF2B5EF4-FFF2-40B4-BE49-F238E27FC236}">
                <a16:creationId xmlns:a16="http://schemas.microsoft.com/office/drawing/2014/main" id="{83E8724A-6685-641A-C5BB-E62F56E97719}"/>
              </a:ext>
            </a:extLst>
          </p:cNvPr>
          <p:cNvGrpSpPr/>
          <p:nvPr/>
        </p:nvGrpSpPr>
        <p:grpSpPr>
          <a:xfrm>
            <a:off x="6095997" y="4015740"/>
            <a:ext cx="6095999" cy="2806174"/>
            <a:chOff x="6095997" y="4015740"/>
            <a:chExt cx="6095999" cy="2806174"/>
          </a:xfrm>
        </p:grpSpPr>
        <p:pic>
          <p:nvPicPr>
            <p:cNvPr id="7" name="Picture 6" descr="A graph showing the difference between the number of patients&#10;&#10;Description automatically generated">
              <a:extLst>
                <a:ext uri="{FF2B5EF4-FFF2-40B4-BE49-F238E27FC236}">
                  <a16:creationId xmlns:a16="http://schemas.microsoft.com/office/drawing/2014/main" id="{B74E91FD-EA6D-0B08-DDB6-80F13DCF134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t="12879" b="5630"/>
            <a:stretch/>
          </p:blipFill>
          <p:spPr>
            <a:xfrm>
              <a:off x="6095997" y="4015740"/>
              <a:ext cx="6095999" cy="2794000"/>
            </a:xfrm>
            <a:prstGeom prst="rect">
              <a:avLst/>
            </a:prstGeom>
          </p:spPr>
        </p:pic>
        <p:pic>
          <p:nvPicPr>
            <p:cNvPr id="13" name="Picture 12">
              <a:extLst>
                <a:ext uri="{FF2B5EF4-FFF2-40B4-BE49-F238E27FC236}">
                  <a16:creationId xmlns:a16="http://schemas.microsoft.com/office/drawing/2014/main" id="{EB73A6FA-77F5-7351-D697-CD4E380D865D}"/>
                </a:ext>
              </a:extLst>
            </p:cNvPr>
            <p:cNvPicPr>
              <a:picLocks noChangeAspect="1"/>
            </p:cNvPicPr>
            <p:nvPr/>
          </p:nvPicPr>
          <p:blipFill>
            <a:blip r:embed="rId13"/>
            <a:stretch>
              <a:fillRect/>
            </a:stretch>
          </p:blipFill>
          <p:spPr>
            <a:xfrm>
              <a:off x="10225944" y="4015740"/>
              <a:ext cx="1819646" cy="993664"/>
            </a:xfrm>
            <a:prstGeom prst="rect">
              <a:avLst/>
            </a:prstGeom>
          </p:spPr>
        </p:pic>
        <p:sp>
          <p:nvSpPr>
            <p:cNvPr id="24" name="Rectangle 23">
              <a:extLst>
                <a:ext uri="{FF2B5EF4-FFF2-40B4-BE49-F238E27FC236}">
                  <a16:creationId xmlns:a16="http://schemas.microsoft.com/office/drawing/2014/main" id="{F39FF125-7678-52C5-2EF9-8F2E19E04D9B}"/>
                </a:ext>
              </a:extLst>
            </p:cNvPr>
            <p:cNvSpPr/>
            <p:nvPr/>
          </p:nvSpPr>
          <p:spPr>
            <a:xfrm>
              <a:off x="11886836" y="6602854"/>
              <a:ext cx="294637" cy="219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07B3EC9E-D0D0-539E-50C1-8E876CACE0BA}"/>
                </a:ext>
              </a:extLst>
            </p:cNvPr>
            <p:cNvPicPr>
              <a:picLocks noChangeAspect="1"/>
            </p:cNvPicPr>
            <p:nvPr/>
          </p:nvPicPr>
          <p:blipFill>
            <a:blip r:embed="rId14"/>
            <a:stretch>
              <a:fillRect/>
            </a:stretch>
          </p:blipFill>
          <p:spPr>
            <a:xfrm>
              <a:off x="9532491" y="5894099"/>
              <a:ext cx="2622864" cy="409657"/>
            </a:xfrm>
            <a:prstGeom prst="rect">
              <a:avLst/>
            </a:prstGeom>
          </p:spPr>
        </p:pic>
      </p:grpSp>
      <p:sp>
        <p:nvSpPr>
          <p:cNvPr id="15" name="TextBox 14">
            <a:extLst>
              <a:ext uri="{FF2B5EF4-FFF2-40B4-BE49-F238E27FC236}">
                <a16:creationId xmlns:a16="http://schemas.microsoft.com/office/drawing/2014/main" id="{F5BEFBE9-3B0E-234D-C782-48998AD99587}"/>
              </a:ext>
            </a:extLst>
          </p:cNvPr>
          <p:cNvSpPr txBox="1"/>
          <p:nvPr/>
        </p:nvSpPr>
        <p:spPr>
          <a:xfrm>
            <a:off x="6674974" y="3825862"/>
            <a:ext cx="18053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OS in </a:t>
            </a:r>
            <a:r>
              <a:rPr kumimoji="0" lang="en-US" sz="1600" b="1" i="0" u="none" strike="noStrike" kern="1200" cap="none" spc="0" normalizeH="0" baseline="0" noProof="0" dirty="0" err="1">
                <a:ln>
                  <a:noFill/>
                </a:ln>
                <a:solidFill>
                  <a:srgbClr val="0191B6"/>
                </a:solidFill>
                <a:effectLst/>
                <a:uLnTx/>
                <a:uFillTx/>
                <a:latin typeface="Franklin Gothic Book" panose="020B0503020102020204"/>
                <a:ea typeface="+mn-ea"/>
                <a:cs typeface="+mn-cs"/>
              </a:rPr>
              <a:t>pMMR</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n-ea"/>
                <a:cs typeface="+mn-cs"/>
              </a:rPr>
              <a:t>/MSS </a:t>
            </a:r>
          </a:p>
        </p:txBody>
      </p:sp>
      <p:sp>
        <p:nvSpPr>
          <p:cNvPr id="36" name="Text Placeholder 12">
            <a:extLst>
              <a:ext uri="{FF2B5EF4-FFF2-40B4-BE49-F238E27FC236}">
                <a16:creationId xmlns:a16="http://schemas.microsoft.com/office/drawing/2014/main" id="{484733AC-7AC0-CCA1-5E0D-173631B754BD}"/>
              </a:ext>
            </a:extLst>
          </p:cNvPr>
          <p:cNvSpPr txBox="1">
            <a:spLocks/>
          </p:cNvSpPr>
          <p:nvPr/>
        </p:nvSpPr>
        <p:spPr>
          <a:xfrm>
            <a:off x="896967" y="6351099"/>
            <a:ext cx="3274909" cy="293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Powell MA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et al. SGO 2024.</a:t>
            </a:r>
          </a:p>
        </p:txBody>
      </p:sp>
    </p:spTree>
    <p:extLst>
      <p:ext uri="{BB962C8B-B14F-4D97-AF65-F5344CB8AC3E}">
        <p14:creationId xmlns:p14="http://schemas.microsoft.com/office/powerpoint/2010/main" val="1471073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5145-C558-F8C2-9696-62E2CC126030}"/>
              </a:ext>
            </a:extLst>
          </p:cNvPr>
          <p:cNvSpPr>
            <a:spLocks noGrp="1"/>
          </p:cNvSpPr>
          <p:nvPr>
            <p:ph type="title"/>
          </p:nvPr>
        </p:nvSpPr>
        <p:spPr>
          <a:xfrm>
            <a:off x="1941400" y="643467"/>
            <a:ext cx="8408193" cy="744836"/>
          </a:xfrm>
        </p:spPr>
        <p:txBody>
          <a:bodyPr vert="horz" lIns="91440" tIns="45720" rIns="91440" bIns="45720" rtlCol="0" anchor="ctr">
            <a:normAutofit/>
          </a:bodyPr>
          <a:lstStyle/>
          <a:p>
            <a:pPr algn="ctr"/>
            <a:r>
              <a:rPr lang="en-US" sz="2400">
                <a:solidFill>
                  <a:schemeClr val="bg1"/>
                </a:solidFill>
              </a:rPr>
              <a:t>Most Recent Clinical Trial Data With 1L IO: ESMO RUBY</a:t>
            </a:r>
          </a:p>
        </p:txBody>
      </p:sp>
      <p:pic>
        <p:nvPicPr>
          <p:cNvPr id="5" name="Picture 4" descr="A diagram of a number of individuals&#10;&#10;Description automatically generated">
            <a:extLst>
              <a:ext uri="{FF2B5EF4-FFF2-40B4-BE49-F238E27FC236}">
                <a16:creationId xmlns:a16="http://schemas.microsoft.com/office/drawing/2014/main" id="{2329FBA7-815F-888F-41C7-B513C28609FE}"/>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356962" y="465374"/>
            <a:ext cx="11318241" cy="5882874"/>
          </a:xfrm>
          <a:prstGeom prst="rect">
            <a:avLst/>
          </a:prstGeom>
        </p:spPr>
      </p:pic>
      <p:sp>
        <p:nvSpPr>
          <p:cNvPr id="4" name="Text Placeholder 12">
            <a:extLst>
              <a:ext uri="{FF2B5EF4-FFF2-40B4-BE49-F238E27FC236}">
                <a16:creationId xmlns:a16="http://schemas.microsoft.com/office/drawing/2014/main" id="{5858E5AB-D6B1-05C5-E4D3-034944C1670C}"/>
              </a:ext>
            </a:extLst>
          </p:cNvPr>
          <p:cNvSpPr txBox="1">
            <a:spLocks/>
          </p:cNvSpPr>
          <p:nvPr/>
        </p:nvSpPr>
        <p:spPr>
          <a:xfrm>
            <a:off x="0" y="6582385"/>
            <a:ext cx="3274909" cy="293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Mirza MR. ESMO 2023</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98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5145-C558-F8C2-9696-62E2CC126030}"/>
              </a:ext>
            </a:extLst>
          </p:cNvPr>
          <p:cNvSpPr>
            <a:spLocks noGrp="1"/>
          </p:cNvSpPr>
          <p:nvPr>
            <p:ph type="title"/>
          </p:nvPr>
        </p:nvSpPr>
        <p:spPr>
          <a:xfrm>
            <a:off x="1941400" y="643467"/>
            <a:ext cx="8408193" cy="744836"/>
          </a:xfrm>
        </p:spPr>
        <p:txBody>
          <a:bodyPr vert="horz" lIns="91440" tIns="45720" rIns="91440" bIns="45720" rtlCol="0" anchor="ctr">
            <a:normAutofit/>
          </a:bodyPr>
          <a:lstStyle/>
          <a:p>
            <a:pPr algn="ctr"/>
            <a:r>
              <a:rPr lang="en-US" sz="2400">
                <a:solidFill>
                  <a:schemeClr val="bg1"/>
                </a:solidFill>
              </a:rPr>
              <a:t>Most Recent Clinical Trial Data With 1L IO: ESMO RUBY</a:t>
            </a:r>
          </a:p>
        </p:txBody>
      </p:sp>
      <p:pic>
        <p:nvPicPr>
          <p:cNvPr id="6" name="Picture 5" descr="A graph of a number of patients with their blood&#10;&#10;Description automatically generated with medium confidence">
            <a:extLst>
              <a:ext uri="{FF2B5EF4-FFF2-40B4-BE49-F238E27FC236}">
                <a16:creationId xmlns:a16="http://schemas.microsoft.com/office/drawing/2014/main" id="{3620208A-A768-DEF5-6955-994ECA73332A}"/>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46609" y="391511"/>
            <a:ext cx="10705244" cy="6074978"/>
          </a:xfrm>
          <a:prstGeom prst="rect">
            <a:avLst/>
          </a:prstGeom>
        </p:spPr>
      </p:pic>
      <p:sp>
        <p:nvSpPr>
          <p:cNvPr id="4" name="Text Placeholder 12">
            <a:extLst>
              <a:ext uri="{FF2B5EF4-FFF2-40B4-BE49-F238E27FC236}">
                <a16:creationId xmlns:a16="http://schemas.microsoft.com/office/drawing/2014/main" id="{1941FBE3-8B9A-2C3D-2B84-61BB3BCB451F}"/>
              </a:ext>
            </a:extLst>
          </p:cNvPr>
          <p:cNvSpPr txBox="1">
            <a:spLocks/>
          </p:cNvSpPr>
          <p:nvPr/>
        </p:nvSpPr>
        <p:spPr>
          <a:xfrm>
            <a:off x="0" y="6582385"/>
            <a:ext cx="3274909" cy="293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Mirza MR. ESMO 2023</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800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CB136055-AB5B-9149-F5B2-297C624361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5044" y="109538"/>
            <a:ext cx="11664166" cy="6609314"/>
          </a:xfrm>
          <a:prstGeom prst="rect">
            <a:avLst/>
          </a:prstGeom>
        </p:spPr>
      </p:pic>
      <p:sp>
        <p:nvSpPr>
          <p:cNvPr id="2" name="Text Placeholder 12">
            <a:extLst>
              <a:ext uri="{FF2B5EF4-FFF2-40B4-BE49-F238E27FC236}">
                <a16:creationId xmlns:a16="http://schemas.microsoft.com/office/drawing/2014/main" id="{368BDE85-6029-EC6B-CD09-F57FCC7733D0}"/>
              </a:ext>
            </a:extLst>
          </p:cNvPr>
          <p:cNvSpPr txBox="1">
            <a:spLocks/>
          </p:cNvSpPr>
          <p:nvPr/>
        </p:nvSpPr>
        <p:spPr>
          <a:xfrm>
            <a:off x="0" y="6582385"/>
            <a:ext cx="3274909" cy="293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Westin SN. ESMO 2023</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067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9FF-EE91-B08F-B0E0-A4FDB50452A1}"/>
              </a:ext>
            </a:extLst>
          </p:cNvPr>
          <p:cNvSpPr>
            <a:spLocks noGrp="1"/>
          </p:cNvSpPr>
          <p:nvPr>
            <p:ph type="title"/>
          </p:nvPr>
        </p:nvSpPr>
        <p:spPr>
          <a:xfrm>
            <a:off x="704099" y="230388"/>
            <a:ext cx="9589312" cy="1325563"/>
          </a:xfrm>
        </p:spPr>
        <p:txBody>
          <a:bodyPr>
            <a:normAutofit/>
          </a:bodyPr>
          <a:lstStyle/>
          <a:p>
            <a:r>
              <a:rPr lang="en-US" sz="3200" b="1" dirty="0"/>
              <a:t>DUO-E: Maintenance </a:t>
            </a:r>
            <a:r>
              <a:rPr lang="en-GB" sz="3200" b="1" dirty="0"/>
              <a:t>Durvalumab ± Olaparib on </a:t>
            </a:r>
            <a:r>
              <a:rPr lang="en-US" sz="3200" b="1" dirty="0"/>
              <a:t>PFS in ITT Population</a:t>
            </a:r>
          </a:p>
        </p:txBody>
      </p:sp>
      <p:graphicFrame>
        <p:nvGraphicFramePr>
          <p:cNvPr id="4" name="Table 9">
            <a:extLst>
              <a:ext uri="{FF2B5EF4-FFF2-40B4-BE49-F238E27FC236}">
                <a16:creationId xmlns:a16="http://schemas.microsoft.com/office/drawing/2014/main" id="{73DFF075-24ED-0A64-0E47-0784E671499F}"/>
              </a:ext>
            </a:extLst>
          </p:cNvPr>
          <p:cNvGraphicFramePr>
            <a:graphicFrameLocks noGrp="1"/>
          </p:cNvGraphicFramePr>
          <p:nvPr/>
        </p:nvGraphicFramePr>
        <p:xfrm>
          <a:off x="5709002" y="1868598"/>
          <a:ext cx="5943600" cy="2057400"/>
        </p:xfrm>
        <a:graphic>
          <a:graphicData uri="http://schemas.openxmlformats.org/drawingml/2006/table">
            <a:tbl>
              <a:tblPr firstRow="1" bandRow="1">
                <a:tableStyleId>{2D5ABB26-0587-4C30-8999-92F81FD0307C}</a:tableStyleId>
              </a:tblPr>
              <a:tblGrid>
                <a:gridCol w="1828800">
                  <a:extLst>
                    <a:ext uri="{9D8B030D-6E8A-4147-A177-3AD203B41FA5}">
                      <a16:colId xmlns:a16="http://schemas.microsoft.com/office/drawing/2014/main" val="2129714198"/>
                    </a:ext>
                  </a:extLst>
                </a:gridCol>
                <a:gridCol w="1005840">
                  <a:extLst>
                    <a:ext uri="{9D8B030D-6E8A-4147-A177-3AD203B41FA5}">
                      <a16:colId xmlns:a16="http://schemas.microsoft.com/office/drawing/2014/main" val="4197367218"/>
                    </a:ext>
                  </a:extLst>
                </a:gridCol>
                <a:gridCol w="1554480">
                  <a:extLst>
                    <a:ext uri="{9D8B030D-6E8A-4147-A177-3AD203B41FA5}">
                      <a16:colId xmlns:a16="http://schemas.microsoft.com/office/drawing/2014/main" val="3324353068"/>
                    </a:ext>
                  </a:extLst>
                </a:gridCol>
                <a:gridCol w="1554480">
                  <a:extLst>
                    <a:ext uri="{9D8B030D-6E8A-4147-A177-3AD203B41FA5}">
                      <a16:colId xmlns:a16="http://schemas.microsoft.com/office/drawing/2014/main" val="3730811501"/>
                    </a:ext>
                  </a:extLst>
                </a:gridCol>
              </a:tblGrid>
              <a:tr h="179443">
                <a:tc>
                  <a:txBody>
                    <a:bodyPr/>
                    <a:lstStyle/>
                    <a:p>
                      <a:pPr algn="ctr"/>
                      <a:endParaRPr lang="en-US" sz="1500" b="1">
                        <a:latin typeface="+mn-lt"/>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spc="-60" baseline="0">
                          <a:solidFill>
                            <a:schemeClr val="bg1"/>
                          </a:solidFill>
                          <a:latin typeface="+mn-lt"/>
                        </a:rPr>
                        <a:t>Control  </a:t>
                      </a:r>
                    </a:p>
                    <a:p>
                      <a:pPr algn="ctr"/>
                      <a:r>
                        <a:rPr lang="en-US" sz="1500" b="1" spc="-60" baseline="0">
                          <a:solidFill>
                            <a:schemeClr val="bg1"/>
                          </a:solidFill>
                          <a:latin typeface="+mn-lt"/>
                        </a:rPr>
                        <a:t>(n = 241)</a:t>
                      </a: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spc="-60" baseline="0">
                          <a:solidFill>
                            <a:schemeClr val="bg1"/>
                          </a:solidFill>
                          <a:latin typeface="+mn-lt"/>
                        </a:rPr>
                        <a:t>Durva  </a:t>
                      </a:r>
                    </a:p>
                    <a:p>
                      <a:pPr algn="ctr"/>
                      <a:r>
                        <a:rPr lang="en-US" sz="1500" b="1" spc="-60" baseline="0">
                          <a:solidFill>
                            <a:schemeClr val="bg1"/>
                          </a:solidFill>
                          <a:latin typeface="+mn-lt"/>
                        </a:rPr>
                        <a:t>(n = 238)</a:t>
                      </a:r>
                      <a:endParaRPr lang="en-US" sz="1500" b="1" spc="-60" baseline="0">
                        <a:solidFill>
                          <a:schemeClr val="bg1"/>
                        </a:solidFill>
                        <a:latin typeface="+mn-lt"/>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a:solidFill>
                            <a:schemeClr val="bg1"/>
                          </a:solidFill>
                          <a:latin typeface="+mn-lt"/>
                        </a:rPr>
                        <a:t>Durva + Ola </a:t>
                      </a:r>
                    </a:p>
                    <a:p>
                      <a:pPr algn="ctr"/>
                      <a:r>
                        <a:rPr lang="en-US" sz="1500" b="1">
                          <a:solidFill>
                            <a:schemeClr val="bg1"/>
                          </a:solidFill>
                          <a:latin typeface="+mn-lt"/>
                        </a:rPr>
                        <a:t>(n = 239)</a:t>
                      </a: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extLst>
                  <a:ext uri="{0D108BD9-81ED-4DB2-BD59-A6C34878D82A}">
                    <a16:rowId xmlns:a16="http://schemas.microsoft.com/office/drawing/2014/main" val="2406516030"/>
                  </a:ext>
                </a:extLst>
              </a:tr>
              <a:tr h="189882">
                <a:tc>
                  <a:txBody>
                    <a:bodyPr/>
                    <a:lstStyle/>
                    <a:p>
                      <a:pPr algn="l"/>
                      <a:r>
                        <a:rPr lang="en-US" sz="1500" b="0"/>
                        <a:t>Events, n (%)</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173 (71.8)</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139 (58.4)</a:t>
                      </a:r>
                      <a:endParaRPr lang="en-US" sz="1500" b="0">
                        <a:latin typeface="Calibri" panose="020F0502020204030204" pitchFamily="34" charset="0"/>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126 (52.7)</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820586101"/>
                  </a:ext>
                </a:extLst>
              </a:tr>
              <a:tr h="189882">
                <a:tc>
                  <a:txBody>
                    <a:bodyPr/>
                    <a:lstStyle/>
                    <a:p>
                      <a:pPr algn="l"/>
                      <a:r>
                        <a:rPr lang="en-US" sz="1500" b="0"/>
                        <a:t>Median PFS, </a:t>
                      </a:r>
                      <a:r>
                        <a:rPr lang="en-US" sz="1500" b="0" err="1"/>
                        <a:t>mo</a:t>
                      </a:r>
                      <a:r>
                        <a:rPr lang="en-US" sz="1500" b="0"/>
                        <a:t> </a:t>
                      </a:r>
                    </a:p>
                    <a:p>
                      <a:pPr algn="l"/>
                      <a:r>
                        <a:rPr lang="en-US" sz="1500" b="0"/>
                        <a:t>(95% CI)</a:t>
                      </a:r>
                    </a:p>
                  </a:txBody>
                  <a:tcPr marL="45720" marR="45720" marT="0" marB="0" anchor="ctr"/>
                </a:tc>
                <a:tc>
                  <a:txBody>
                    <a:bodyPr/>
                    <a:lstStyle/>
                    <a:p>
                      <a:pPr algn="ctr"/>
                      <a:r>
                        <a:rPr lang="en-US" sz="1500" b="0"/>
                        <a:t>9.6 </a:t>
                      </a:r>
                    </a:p>
                    <a:p>
                      <a:pPr algn="ctr"/>
                      <a:r>
                        <a:rPr lang="en-US" sz="1500" b="0"/>
                        <a:t>(9.0-9.9)</a:t>
                      </a:r>
                    </a:p>
                  </a:txBody>
                  <a:tcPr marL="45720" marR="45720" marT="0" marB="0" anchor="ctr"/>
                </a:tc>
                <a:tc>
                  <a:txBody>
                    <a:bodyPr/>
                    <a:lstStyle/>
                    <a:p>
                      <a:pPr algn="ctr"/>
                      <a:r>
                        <a:rPr lang="en-US" sz="1500" b="0"/>
                        <a:t>10.2 </a:t>
                      </a:r>
                    </a:p>
                    <a:p>
                      <a:pPr algn="ctr"/>
                      <a:r>
                        <a:rPr lang="en-US" sz="1500" b="0"/>
                        <a:t>(9.7-14.7)</a:t>
                      </a:r>
                    </a:p>
                  </a:txBody>
                  <a:tcPr marL="45720" marR="45720" marT="0" marB="0" anchor="ctr"/>
                </a:tc>
                <a:tc>
                  <a:txBody>
                    <a:bodyPr/>
                    <a:lstStyle/>
                    <a:p>
                      <a:pPr algn="ctr"/>
                      <a:r>
                        <a:rPr lang="en-US" sz="1500" b="0"/>
                        <a:t>15.1 </a:t>
                      </a:r>
                    </a:p>
                    <a:p>
                      <a:pPr algn="ctr"/>
                      <a:r>
                        <a:rPr lang="en-US" sz="1500" b="0"/>
                        <a:t>(12.6-20.7)</a:t>
                      </a:r>
                    </a:p>
                  </a:txBody>
                  <a:tcPr marL="45720" marR="45720" marT="0" marB="0" anchor="ctr"/>
                </a:tc>
                <a:extLst>
                  <a:ext uri="{0D108BD9-81ED-4DB2-BD59-A6C34878D82A}">
                    <a16:rowId xmlns:a16="http://schemas.microsoft.com/office/drawing/2014/main" val="847866651"/>
                  </a:ext>
                </a:extLst>
              </a:tr>
              <a:tr h="189882">
                <a:tc>
                  <a:txBody>
                    <a:bodyPr/>
                    <a:lstStyle/>
                    <a:p>
                      <a:pPr algn="l"/>
                      <a:r>
                        <a:rPr lang="it-IT" sz="1500" b="1"/>
                        <a:t>HR (95% CI) vs control</a:t>
                      </a:r>
                      <a:endParaRPr lang="it-IT" sz="1500" b="1" baseline="30000">
                        <a:latin typeface="Calibri" panose="020F0502020204030204" pitchFamily="34" charset="0"/>
                        <a:cs typeface="Calibri" panose="020F0502020204030204" pitchFamily="34" charset="0"/>
                      </a:endParaRPr>
                    </a:p>
                  </a:txBody>
                  <a:tcPr marL="45720" marR="45720" marT="0" marB="0" anchor="ctr">
                    <a:solidFill>
                      <a:schemeClr val="bg1">
                        <a:lumMod val="95000"/>
                      </a:schemeClr>
                    </a:solidFill>
                  </a:tcPr>
                </a:tc>
                <a:tc>
                  <a:txBody>
                    <a:bodyPr/>
                    <a:lstStyle/>
                    <a:p>
                      <a:pPr algn="ctr"/>
                      <a:endParaRPr lang="en-US" sz="1500" b="0"/>
                    </a:p>
                  </a:txBody>
                  <a:tcPr marL="45720" marR="45720" marT="0" marB="0" anchor="ctr">
                    <a:solidFill>
                      <a:schemeClr val="bg1">
                        <a:lumMod val="95000"/>
                      </a:schemeClr>
                    </a:solidFill>
                  </a:tcPr>
                </a:tc>
                <a:tc>
                  <a:txBody>
                    <a:bodyPr/>
                    <a:lstStyle/>
                    <a:p>
                      <a:pPr algn="ctr"/>
                      <a:r>
                        <a:rPr lang="en-US" sz="1500" b="1"/>
                        <a:t>0.71 (0.57-0.89); </a:t>
                      </a:r>
                    </a:p>
                    <a:p>
                      <a:pPr algn="ctr"/>
                      <a:r>
                        <a:rPr lang="en-US" sz="1500" b="1" i="1"/>
                        <a:t>P </a:t>
                      </a:r>
                      <a:r>
                        <a:rPr lang="en-US" sz="1500" b="1"/>
                        <a:t>= .003</a:t>
                      </a:r>
                    </a:p>
                  </a:txBody>
                  <a:tcPr marL="45720" marR="45720" marT="0" marB="0" anchor="ctr">
                    <a:solidFill>
                      <a:schemeClr val="bg1">
                        <a:lumMod val="95000"/>
                      </a:schemeClr>
                    </a:solidFill>
                  </a:tcPr>
                </a:tc>
                <a:tc>
                  <a:txBody>
                    <a:bodyPr/>
                    <a:lstStyle/>
                    <a:p>
                      <a:pPr algn="ctr"/>
                      <a:r>
                        <a:rPr lang="en-US" sz="1500" b="1"/>
                        <a:t>0.55 (0.43-0.69); </a:t>
                      </a:r>
                    </a:p>
                    <a:p>
                      <a:pPr algn="ctr"/>
                      <a:r>
                        <a:rPr lang="en-US" sz="1500" b="1" i="1"/>
                        <a:t>P </a:t>
                      </a:r>
                      <a:r>
                        <a:rPr lang="en-US" sz="1500" b="1"/>
                        <a:t>&lt; .0001</a:t>
                      </a:r>
                    </a:p>
                  </a:txBody>
                  <a:tcPr marL="45720" marR="45720" marT="0" marB="0" anchor="ctr">
                    <a:solidFill>
                      <a:schemeClr val="bg1">
                        <a:lumMod val="95000"/>
                      </a:schemeClr>
                    </a:solidFill>
                  </a:tcPr>
                </a:tc>
                <a:extLst>
                  <a:ext uri="{0D108BD9-81ED-4DB2-BD59-A6C34878D82A}">
                    <a16:rowId xmlns:a16="http://schemas.microsoft.com/office/drawing/2014/main" val="50920613"/>
                  </a:ext>
                </a:extLst>
              </a:tr>
              <a:tr h="189882">
                <a:tc>
                  <a:txBody>
                    <a:bodyPr/>
                    <a:lstStyle/>
                    <a:p>
                      <a:pPr algn="l"/>
                      <a:r>
                        <a:rPr lang="it-IT" sz="1500" b="1"/>
                        <a:t>HR (95% CI) vs durva</a:t>
                      </a:r>
                      <a:endParaRPr lang="it-IT" sz="1500" b="1" baseline="30000">
                        <a:latin typeface="Calibri" panose="020F0502020204030204" pitchFamily="34" charset="0"/>
                        <a:cs typeface="Calibri" panose="020F0502020204030204" pitchFamily="34" charset="0"/>
                      </a:endParaRPr>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endParaRPr lang="en-US" sz="1500" b="0"/>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endParaRPr lang="en-US" sz="1500" b="1"/>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r>
                        <a:rPr lang="en-US" sz="1500" b="1"/>
                        <a:t>0.78 (0.61-0.99)</a:t>
                      </a:r>
                    </a:p>
                  </a:txBody>
                  <a:tcPr marL="45720" marR="45720" marT="0" marB="0" anchor="ct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724844"/>
                  </a:ext>
                </a:extLst>
              </a:tr>
            </a:tbl>
          </a:graphicData>
        </a:graphic>
      </p:graphicFrame>
      <p:sp>
        <p:nvSpPr>
          <p:cNvPr id="5" name="TextBox 4">
            <a:extLst>
              <a:ext uri="{FF2B5EF4-FFF2-40B4-BE49-F238E27FC236}">
                <a16:creationId xmlns:a16="http://schemas.microsoft.com/office/drawing/2014/main" id="{92B2940C-88B5-AFB0-85CE-83510216DD32}"/>
              </a:ext>
            </a:extLst>
          </p:cNvPr>
          <p:cNvSpPr txBox="1">
            <a:spLocks/>
          </p:cNvSpPr>
          <p:nvPr/>
        </p:nvSpPr>
        <p:spPr>
          <a:xfrm>
            <a:off x="1090945" y="5184294"/>
            <a:ext cx="4399617" cy="2222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Months From Randomization</a:t>
            </a:r>
          </a:p>
        </p:txBody>
      </p:sp>
      <p:grpSp>
        <p:nvGrpSpPr>
          <p:cNvPr id="6" name="Group 5">
            <a:extLst>
              <a:ext uri="{FF2B5EF4-FFF2-40B4-BE49-F238E27FC236}">
                <a16:creationId xmlns:a16="http://schemas.microsoft.com/office/drawing/2014/main" id="{8F986789-A67F-E290-7005-9780C9BBE5AE}"/>
              </a:ext>
            </a:extLst>
          </p:cNvPr>
          <p:cNvGrpSpPr>
            <a:grpSpLocks/>
          </p:cNvGrpSpPr>
          <p:nvPr/>
        </p:nvGrpSpPr>
        <p:grpSpPr>
          <a:xfrm>
            <a:off x="666188" y="1942310"/>
            <a:ext cx="363602" cy="3158146"/>
            <a:chOff x="201715" y="2353666"/>
            <a:chExt cx="633339" cy="3376654"/>
          </a:xfrm>
        </p:grpSpPr>
        <p:sp>
          <p:nvSpPr>
            <p:cNvPr id="7" name="object 129">
              <a:extLst>
                <a:ext uri="{FF2B5EF4-FFF2-40B4-BE49-F238E27FC236}">
                  <a16:creationId xmlns:a16="http://schemas.microsoft.com/office/drawing/2014/main" id="{1B5A831D-F958-3A12-3823-07E4C6143020}"/>
                </a:ext>
              </a:extLst>
            </p:cNvPr>
            <p:cNvSpPr txBox="1">
              <a:spLocks/>
            </p:cNvSpPr>
            <p:nvPr/>
          </p:nvSpPr>
          <p:spPr>
            <a:xfrm>
              <a:off x="201715" y="2353666"/>
              <a:ext cx="633336"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object 130">
              <a:extLst>
                <a:ext uri="{FF2B5EF4-FFF2-40B4-BE49-F238E27FC236}">
                  <a16:creationId xmlns:a16="http://schemas.microsoft.com/office/drawing/2014/main" id="{AE4A9654-19D5-7532-F379-A6289B3AEBEC}"/>
                </a:ext>
              </a:extLst>
            </p:cNvPr>
            <p:cNvSpPr txBox="1">
              <a:spLocks/>
            </p:cNvSpPr>
            <p:nvPr/>
          </p:nvSpPr>
          <p:spPr>
            <a:xfrm>
              <a:off x="451552" y="2986905"/>
              <a:ext cx="383495"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object 131">
              <a:extLst>
                <a:ext uri="{FF2B5EF4-FFF2-40B4-BE49-F238E27FC236}">
                  <a16:creationId xmlns:a16="http://schemas.microsoft.com/office/drawing/2014/main" id="{E05666BF-6D88-099C-BBE7-C2BB8783B324}"/>
                </a:ext>
              </a:extLst>
            </p:cNvPr>
            <p:cNvSpPr txBox="1">
              <a:spLocks/>
            </p:cNvSpPr>
            <p:nvPr/>
          </p:nvSpPr>
          <p:spPr>
            <a:xfrm>
              <a:off x="475626" y="3620142"/>
              <a:ext cx="359422"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object 132">
              <a:extLst>
                <a:ext uri="{FF2B5EF4-FFF2-40B4-BE49-F238E27FC236}">
                  <a16:creationId xmlns:a16="http://schemas.microsoft.com/office/drawing/2014/main" id="{167C6E17-FEBD-A62B-8C08-1E9B22050579}"/>
                </a:ext>
              </a:extLst>
            </p:cNvPr>
            <p:cNvSpPr txBox="1">
              <a:spLocks/>
            </p:cNvSpPr>
            <p:nvPr/>
          </p:nvSpPr>
          <p:spPr>
            <a:xfrm>
              <a:off x="402010" y="4253378"/>
              <a:ext cx="433040"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object 133">
              <a:extLst>
                <a:ext uri="{FF2B5EF4-FFF2-40B4-BE49-F238E27FC236}">
                  <a16:creationId xmlns:a16="http://schemas.microsoft.com/office/drawing/2014/main" id="{C4BA5363-8A69-F273-5A30-D43EA5FA7020}"/>
                </a:ext>
              </a:extLst>
            </p:cNvPr>
            <p:cNvSpPr txBox="1">
              <a:spLocks/>
            </p:cNvSpPr>
            <p:nvPr/>
          </p:nvSpPr>
          <p:spPr>
            <a:xfrm>
              <a:off x="357128" y="4886614"/>
              <a:ext cx="477924"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object 134">
              <a:extLst>
                <a:ext uri="{FF2B5EF4-FFF2-40B4-BE49-F238E27FC236}">
                  <a16:creationId xmlns:a16="http://schemas.microsoft.com/office/drawing/2014/main" id="{09420BEE-19D3-AB05-06D5-1BEC577A7E9C}"/>
                </a:ext>
              </a:extLst>
            </p:cNvPr>
            <p:cNvSpPr txBox="1">
              <a:spLocks/>
            </p:cNvSpPr>
            <p:nvPr/>
          </p:nvSpPr>
          <p:spPr>
            <a:xfrm>
              <a:off x="677545" y="5519851"/>
              <a:ext cx="120940"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object 147">
              <a:extLst>
                <a:ext uri="{FF2B5EF4-FFF2-40B4-BE49-F238E27FC236}">
                  <a16:creationId xmlns:a16="http://schemas.microsoft.com/office/drawing/2014/main" id="{14FE2249-BD74-F1DB-F5F3-99BB67E9E937}"/>
                </a:ext>
              </a:extLst>
            </p:cNvPr>
            <p:cNvSpPr txBox="1">
              <a:spLocks/>
            </p:cNvSpPr>
            <p:nvPr/>
          </p:nvSpPr>
          <p:spPr>
            <a:xfrm>
              <a:off x="370316" y="2670284"/>
              <a:ext cx="464735"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object 148">
              <a:extLst>
                <a:ext uri="{FF2B5EF4-FFF2-40B4-BE49-F238E27FC236}">
                  <a16:creationId xmlns:a16="http://schemas.microsoft.com/office/drawing/2014/main" id="{57AC13A2-6828-31C8-D8E5-2E15E409567E}"/>
                </a:ext>
              </a:extLst>
            </p:cNvPr>
            <p:cNvSpPr txBox="1">
              <a:spLocks/>
            </p:cNvSpPr>
            <p:nvPr/>
          </p:nvSpPr>
          <p:spPr>
            <a:xfrm>
              <a:off x="370316" y="3303521"/>
              <a:ext cx="464733"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70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object 149">
              <a:extLst>
                <a:ext uri="{FF2B5EF4-FFF2-40B4-BE49-F238E27FC236}">
                  <a16:creationId xmlns:a16="http://schemas.microsoft.com/office/drawing/2014/main" id="{D62CA891-D818-7BC5-DE97-FD0DB17E2500}"/>
                </a:ext>
              </a:extLst>
            </p:cNvPr>
            <p:cNvSpPr txBox="1">
              <a:spLocks/>
            </p:cNvSpPr>
            <p:nvPr/>
          </p:nvSpPr>
          <p:spPr>
            <a:xfrm>
              <a:off x="438107" y="3936760"/>
              <a:ext cx="396947"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object 150">
              <a:extLst>
                <a:ext uri="{FF2B5EF4-FFF2-40B4-BE49-F238E27FC236}">
                  <a16:creationId xmlns:a16="http://schemas.microsoft.com/office/drawing/2014/main" id="{58A4083F-6C91-35B9-9238-234BA170DE1F}"/>
                </a:ext>
              </a:extLst>
            </p:cNvPr>
            <p:cNvSpPr txBox="1">
              <a:spLocks/>
            </p:cNvSpPr>
            <p:nvPr/>
          </p:nvSpPr>
          <p:spPr>
            <a:xfrm>
              <a:off x="387342" y="4569998"/>
              <a:ext cx="447706"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object 151">
              <a:extLst>
                <a:ext uri="{FF2B5EF4-FFF2-40B4-BE49-F238E27FC236}">
                  <a16:creationId xmlns:a16="http://schemas.microsoft.com/office/drawing/2014/main" id="{E3CBE1A5-8612-EBE0-AC3B-3EAE0BE89D37}"/>
                </a:ext>
              </a:extLst>
            </p:cNvPr>
            <p:cNvSpPr txBox="1">
              <a:spLocks/>
            </p:cNvSpPr>
            <p:nvPr/>
          </p:nvSpPr>
          <p:spPr>
            <a:xfrm>
              <a:off x="370316" y="5203236"/>
              <a:ext cx="464732"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8" name="object 3">
            <a:extLst>
              <a:ext uri="{FF2B5EF4-FFF2-40B4-BE49-F238E27FC236}">
                <a16:creationId xmlns:a16="http://schemas.microsoft.com/office/drawing/2014/main" id="{96A4FAC6-2733-F8A7-E607-6E62E91EFEAF}"/>
              </a:ext>
            </a:extLst>
          </p:cNvPr>
          <p:cNvSpPr/>
          <p:nvPr/>
        </p:nvSpPr>
        <p:spPr>
          <a:xfrm>
            <a:off x="1080152" y="2029204"/>
            <a:ext cx="4245650" cy="2985145"/>
          </a:xfrm>
          <a:custGeom>
            <a:avLst/>
            <a:gdLst/>
            <a:ahLst/>
            <a:cxnLst/>
            <a:rect l="l" t="t" r="r" b="b"/>
            <a:pathLst>
              <a:path w="9991090" h="2898140">
                <a:moveTo>
                  <a:pt x="43827" y="30860"/>
                </a:moveTo>
                <a:lnTo>
                  <a:pt x="83286" y="30860"/>
                </a:lnTo>
                <a:lnTo>
                  <a:pt x="83286" y="56260"/>
                </a:lnTo>
                <a:lnTo>
                  <a:pt x="165608" y="56260"/>
                </a:lnTo>
                <a:lnTo>
                  <a:pt x="165608" y="67690"/>
                </a:lnTo>
                <a:lnTo>
                  <a:pt x="259841" y="67690"/>
                </a:lnTo>
                <a:lnTo>
                  <a:pt x="259841" y="83819"/>
                </a:lnTo>
                <a:lnTo>
                  <a:pt x="320675" y="83819"/>
                </a:lnTo>
                <a:lnTo>
                  <a:pt x="320675" y="97662"/>
                </a:lnTo>
                <a:lnTo>
                  <a:pt x="612901" y="97662"/>
                </a:lnTo>
                <a:lnTo>
                  <a:pt x="612901" y="113664"/>
                </a:lnTo>
                <a:lnTo>
                  <a:pt x="628269" y="113664"/>
                </a:lnTo>
                <a:lnTo>
                  <a:pt x="628269" y="134492"/>
                </a:lnTo>
                <a:lnTo>
                  <a:pt x="655574" y="134492"/>
                </a:lnTo>
                <a:lnTo>
                  <a:pt x="655574" y="219455"/>
                </a:lnTo>
                <a:lnTo>
                  <a:pt x="707389" y="219455"/>
                </a:lnTo>
                <a:lnTo>
                  <a:pt x="707389" y="270001"/>
                </a:lnTo>
                <a:lnTo>
                  <a:pt x="762254" y="270001"/>
                </a:lnTo>
                <a:lnTo>
                  <a:pt x="762254" y="302132"/>
                </a:lnTo>
                <a:lnTo>
                  <a:pt x="1124331" y="302132"/>
                </a:lnTo>
                <a:lnTo>
                  <a:pt x="1124331" y="311403"/>
                </a:lnTo>
                <a:lnTo>
                  <a:pt x="1176147" y="311403"/>
                </a:lnTo>
                <a:lnTo>
                  <a:pt x="1176147" y="332104"/>
                </a:lnTo>
                <a:lnTo>
                  <a:pt x="1231011" y="332104"/>
                </a:lnTo>
                <a:lnTo>
                  <a:pt x="1231011" y="336803"/>
                </a:lnTo>
                <a:lnTo>
                  <a:pt x="1285748" y="336803"/>
                </a:lnTo>
                <a:lnTo>
                  <a:pt x="1285748" y="366521"/>
                </a:lnTo>
                <a:lnTo>
                  <a:pt x="1304036" y="366521"/>
                </a:lnTo>
                <a:lnTo>
                  <a:pt x="1304036" y="387350"/>
                </a:lnTo>
                <a:lnTo>
                  <a:pt x="1331341" y="387350"/>
                </a:lnTo>
                <a:lnTo>
                  <a:pt x="1331341" y="398779"/>
                </a:lnTo>
                <a:lnTo>
                  <a:pt x="1370964" y="398779"/>
                </a:lnTo>
                <a:lnTo>
                  <a:pt x="1370964" y="417194"/>
                </a:lnTo>
                <a:lnTo>
                  <a:pt x="1404366" y="417194"/>
                </a:lnTo>
                <a:lnTo>
                  <a:pt x="1404366" y="424179"/>
                </a:lnTo>
                <a:lnTo>
                  <a:pt x="1437894" y="424179"/>
                </a:lnTo>
                <a:lnTo>
                  <a:pt x="1437894" y="437895"/>
                </a:lnTo>
                <a:lnTo>
                  <a:pt x="1538224" y="437895"/>
                </a:lnTo>
                <a:lnTo>
                  <a:pt x="1538224" y="458469"/>
                </a:lnTo>
                <a:lnTo>
                  <a:pt x="1599183" y="458469"/>
                </a:lnTo>
                <a:lnTo>
                  <a:pt x="1599183" y="474725"/>
                </a:lnTo>
                <a:lnTo>
                  <a:pt x="1699768" y="474725"/>
                </a:lnTo>
                <a:lnTo>
                  <a:pt x="1699768" y="499871"/>
                </a:lnTo>
                <a:lnTo>
                  <a:pt x="1955419" y="499871"/>
                </a:lnTo>
                <a:lnTo>
                  <a:pt x="1955419" y="509142"/>
                </a:lnTo>
                <a:lnTo>
                  <a:pt x="1988820" y="509142"/>
                </a:lnTo>
                <a:lnTo>
                  <a:pt x="1988820" y="534542"/>
                </a:lnTo>
                <a:lnTo>
                  <a:pt x="2055749" y="534542"/>
                </a:lnTo>
                <a:lnTo>
                  <a:pt x="2055749" y="545845"/>
                </a:lnTo>
                <a:lnTo>
                  <a:pt x="2134870" y="545845"/>
                </a:lnTo>
                <a:lnTo>
                  <a:pt x="2134870" y="610234"/>
                </a:lnTo>
                <a:lnTo>
                  <a:pt x="2189607" y="610234"/>
                </a:lnTo>
                <a:lnTo>
                  <a:pt x="2189607" y="688466"/>
                </a:lnTo>
                <a:lnTo>
                  <a:pt x="2244471" y="688466"/>
                </a:lnTo>
                <a:lnTo>
                  <a:pt x="2244471" y="713866"/>
                </a:lnTo>
                <a:lnTo>
                  <a:pt x="2262759" y="713866"/>
                </a:lnTo>
                <a:lnTo>
                  <a:pt x="2262759" y="748156"/>
                </a:lnTo>
                <a:lnTo>
                  <a:pt x="2284095" y="748156"/>
                </a:lnTo>
                <a:lnTo>
                  <a:pt x="2284095" y="768984"/>
                </a:lnTo>
                <a:lnTo>
                  <a:pt x="2485009" y="768984"/>
                </a:lnTo>
                <a:lnTo>
                  <a:pt x="2485009" y="778128"/>
                </a:lnTo>
                <a:lnTo>
                  <a:pt x="2646299" y="778128"/>
                </a:lnTo>
                <a:lnTo>
                  <a:pt x="2646299" y="789558"/>
                </a:lnTo>
                <a:lnTo>
                  <a:pt x="2670555" y="789558"/>
                </a:lnTo>
                <a:lnTo>
                  <a:pt x="2670555" y="798829"/>
                </a:lnTo>
                <a:lnTo>
                  <a:pt x="2725420" y="798829"/>
                </a:lnTo>
                <a:lnTo>
                  <a:pt x="2725420" y="819530"/>
                </a:lnTo>
                <a:lnTo>
                  <a:pt x="2926334" y="819530"/>
                </a:lnTo>
                <a:lnTo>
                  <a:pt x="2926334" y="828801"/>
                </a:lnTo>
                <a:lnTo>
                  <a:pt x="2999359" y="828801"/>
                </a:lnTo>
                <a:lnTo>
                  <a:pt x="2999359" y="853947"/>
                </a:lnTo>
                <a:lnTo>
                  <a:pt x="3020567" y="853947"/>
                </a:lnTo>
                <a:lnTo>
                  <a:pt x="3020567" y="874776"/>
                </a:lnTo>
                <a:lnTo>
                  <a:pt x="3060191" y="874776"/>
                </a:lnTo>
                <a:lnTo>
                  <a:pt x="3060191" y="982726"/>
                </a:lnTo>
                <a:lnTo>
                  <a:pt x="3093592" y="982726"/>
                </a:lnTo>
                <a:lnTo>
                  <a:pt x="3093592" y="1003426"/>
                </a:lnTo>
                <a:lnTo>
                  <a:pt x="3099689" y="1003426"/>
                </a:lnTo>
                <a:lnTo>
                  <a:pt x="3099689" y="1028700"/>
                </a:lnTo>
                <a:lnTo>
                  <a:pt x="3127248" y="1028700"/>
                </a:lnTo>
                <a:lnTo>
                  <a:pt x="3127248" y="1079245"/>
                </a:lnTo>
                <a:lnTo>
                  <a:pt x="3188080" y="1079245"/>
                </a:lnTo>
                <a:lnTo>
                  <a:pt x="3188080" y="1093089"/>
                </a:lnTo>
                <a:lnTo>
                  <a:pt x="3221482" y="1093089"/>
                </a:lnTo>
                <a:lnTo>
                  <a:pt x="3221482" y="1113789"/>
                </a:lnTo>
                <a:lnTo>
                  <a:pt x="3349244" y="1113789"/>
                </a:lnTo>
                <a:lnTo>
                  <a:pt x="3349244" y="1125219"/>
                </a:lnTo>
                <a:lnTo>
                  <a:pt x="3723766" y="1125219"/>
                </a:lnTo>
                <a:lnTo>
                  <a:pt x="3723766" y="1139063"/>
                </a:lnTo>
                <a:lnTo>
                  <a:pt x="3863848" y="1139063"/>
                </a:lnTo>
                <a:lnTo>
                  <a:pt x="3863848" y="1189608"/>
                </a:lnTo>
                <a:lnTo>
                  <a:pt x="3924680" y="1189608"/>
                </a:lnTo>
                <a:lnTo>
                  <a:pt x="3924680" y="1251839"/>
                </a:lnTo>
                <a:lnTo>
                  <a:pt x="3930777" y="1251839"/>
                </a:lnTo>
                <a:lnTo>
                  <a:pt x="3930777" y="1297813"/>
                </a:lnTo>
                <a:lnTo>
                  <a:pt x="3958082" y="1297813"/>
                </a:lnTo>
                <a:lnTo>
                  <a:pt x="3991610" y="1297813"/>
                </a:lnTo>
                <a:lnTo>
                  <a:pt x="3991610" y="1332102"/>
                </a:lnTo>
                <a:lnTo>
                  <a:pt x="4006723" y="1332102"/>
                </a:lnTo>
                <a:lnTo>
                  <a:pt x="4006723" y="1343787"/>
                </a:lnTo>
                <a:lnTo>
                  <a:pt x="4140708" y="1343787"/>
                </a:lnTo>
                <a:lnTo>
                  <a:pt x="4140708" y="1357502"/>
                </a:lnTo>
                <a:lnTo>
                  <a:pt x="4408551" y="1357502"/>
                </a:lnTo>
                <a:lnTo>
                  <a:pt x="4408551" y="1373504"/>
                </a:lnTo>
                <a:lnTo>
                  <a:pt x="4722241" y="1373504"/>
                </a:lnTo>
                <a:lnTo>
                  <a:pt x="4722241" y="1419478"/>
                </a:lnTo>
                <a:lnTo>
                  <a:pt x="4737354" y="1419478"/>
                </a:lnTo>
                <a:lnTo>
                  <a:pt x="4737354" y="1440306"/>
                </a:lnTo>
                <a:lnTo>
                  <a:pt x="4764786" y="1440306"/>
                </a:lnTo>
                <a:lnTo>
                  <a:pt x="4764786" y="1465452"/>
                </a:lnTo>
                <a:lnTo>
                  <a:pt x="4789170" y="1465452"/>
                </a:lnTo>
                <a:lnTo>
                  <a:pt x="4789170" y="1511427"/>
                </a:lnTo>
                <a:lnTo>
                  <a:pt x="4871212" y="1511427"/>
                </a:lnTo>
                <a:lnTo>
                  <a:pt x="4871212" y="1525269"/>
                </a:lnTo>
                <a:lnTo>
                  <a:pt x="5662676" y="1525269"/>
                </a:lnTo>
                <a:lnTo>
                  <a:pt x="5662676" y="1575815"/>
                </a:lnTo>
                <a:lnTo>
                  <a:pt x="5696077" y="1575815"/>
                </a:lnTo>
                <a:lnTo>
                  <a:pt x="5696077" y="1608074"/>
                </a:lnTo>
                <a:lnTo>
                  <a:pt x="6091682" y="1608074"/>
                </a:lnTo>
                <a:lnTo>
                  <a:pt x="6091682" y="1626489"/>
                </a:lnTo>
                <a:lnTo>
                  <a:pt x="6393180" y="1626489"/>
                </a:lnTo>
                <a:lnTo>
                  <a:pt x="6393180" y="1663191"/>
                </a:lnTo>
                <a:lnTo>
                  <a:pt x="6511798" y="1663191"/>
                </a:lnTo>
                <a:lnTo>
                  <a:pt x="6511798" y="1693164"/>
                </a:lnTo>
                <a:lnTo>
                  <a:pt x="6527165" y="1693164"/>
                </a:lnTo>
                <a:lnTo>
                  <a:pt x="6527165" y="1729993"/>
                </a:lnTo>
                <a:lnTo>
                  <a:pt x="6539357" y="1729993"/>
                </a:lnTo>
                <a:lnTo>
                  <a:pt x="6539357" y="1764410"/>
                </a:lnTo>
                <a:lnTo>
                  <a:pt x="7342885" y="1764410"/>
                </a:lnTo>
                <a:lnTo>
                  <a:pt x="7342885" y="1805813"/>
                </a:lnTo>
                <a:lnTo>
                  <a:pt x="9990836" y="1805813"/>
                </a:lnTo>
                <a:lnTo>
                  <a:pt x="9990836" y="2897885"/>
                </a:lnTo>
              </a:path>
              <a:path w="9991090" h="2898140">
                <a:moveTo>
                  <a:pt x="43827" y="0"/>
                </a:moveTo>
                <a:lnTo>
                  <a:pt x="43827" y="66166"/>
                </a:lnTo>
              </a:path>
              <a:path w="9991090" h="2898140">
                <a:moveTo>
                  <a:pt x="84747" y="30860"/>
                </a:moveTo>
                <a:lnTo>
                  <a:pt x="0" y="30860"/>
                </a:lnTo>
              </a:path>
              <a:path w="9991090" h="2898140">
                <a:moveTo>
                  <a:pt x="689610" y="185419"/>
                </a:moveTo>
                <a:lnTo>
                  <a:pt x="689610" y="249427"/>
                </a:lnTo>
              </a:path>
              <a:path w="9991090" h="2898140">
                <a:moveTo>
                  <a:pt x="730504" y="218439"/>
                </a:moveTo>
                <a:lnTo>
                  <a:pt x="645794" y="218439"/>
                </a:lnTo>
              </a:path>
              <a:path w="9991090" h="2898140">
                <a:moveTo>
                  <a:pt x="1934464" y="463550"/>
                </a:moveTo>
                <a:lnTo>
                  <a:pt x="1934464" y="529716"/>
                </a:lnTo>
              </a:path>
              <a:path w="9991090" h="2898140">
                <a:moveTo>
                  <a:pt x="1984120" y="498855"/>
                </a:moveTo>
                <a:lnTo>
                  <a:pt x="1896491" y="498855"/>
                </a:lnTo>
              </a:path>
              <a:path w="9991090" h="2898140">
                <a:moveTo>
                  <a:pt x="2212086" y="651128"/>
                </a:moveTo>
                <a:lnTo>
                  <a:pt x="2212086" y="717295"/>
                </a:lnTo>
              </a:path>
              <a:path w="9991090" h="2898140">
                <a:moveTo>
                  <a:pt x="2250059" y="688593"/>
                </a:moveTo>
                <a:lnTo>
                  <a:pt x="2168271" y="688593"/>
                </a:lnTo>
              </a:path>
              <a:path w="9991090" h="2898140">
                <a:moveTo>
                  <a:pt x="2244216" y="688593"/>
                </a:moveTo>
                <a:lnTo>
                  <a:pt x="2244216" y="748156"/>
                </a:lnTo>
              </a:path>
              <a:path w="9991090" h="2898140">
                <a:moveTo>
                  <a:pt x="2285111" y="717295"/>
                </a:moveTo>
                <a:lnTo>
                  <a:pt x="2197480" y="717295"/>
                </a:lnTo>
              </a:path>
              <a:path w="9991090" h="2898140">
                <a:moveTo>
                  <a:pt x="2270505" y="688593"/>
                </a:moveTo>
                <a:lnTo>
                  <a:pt x="2270505" y="748156"/>
                </a:lnTo>
              </a:path>
              <a:path w="9991090" h="2898140">
                <a:moveTo>
                  <a:pt x="2311400" y="717295"/>
                </a:moveTo>
                <a:lnTo>
                  <a:pt x="2223770" y="717295"/>
                </a:lnTo>
              </a:path>
              <a:path w="9991090" h="2898140">
                <a:moveTo>
                  <a:pt x="3068320" y="885063"/>
                </a:moveTo>
                <a:lnTo>
                  <a:pt x="3068320" y="949070"/>
                </a:lnTo>
              </a:path>
              <a:path w="9991090" h="2898140">
                <a:moveTo>
                  <a:pt x="3109214" y="915924"/>
                </a:moveTo>
                <a:lnTo>
                  <a:pt x="3021457" y="915924"/>
                </a:lnTo>
              </a:path>
              <a:path w="9991090" h="2898140">
                <a:moveTo>
                  <a:pt x="3059557" y="949070"/>
                </a:moveTo>
                <a:lnTo>
                  <a:pt x="3059557" y="1017524"/>
                </a:lnTo>
              </a:path>
              <a:path w="9991090" h="2898140">
                <a:moveTo>
                  <a:pt x="3109214" y="982090"/>
                </a:moveTo>
                <a:lnTo>
                  <a:pt x="3021457" y="982090"/>
                </a:lnTo>
              </a:path>
              <a:path w="9991090" h="2898140">
                <a:moveTo>
                  <a:pt x="3188080" y="1052829"/>
                </a:moveTo>
                <a:lnTo>
                  <a:pt x="3188080" y="1118996"/>
                </a:lnTo>
              </a:path>
              <a:path w="9991090" h="2898140">
                <a:moveTo>
                  <a:pt x="3228975" y="1088135"/>
                </a:moveTo>
                <a:lnTo>
                  <a:pt x="3150108" y="1088135"/>
                </a:lnTo>
              </a:path>
              <a:path w="9991090" h="2898140">
                <a:moveTo>
                  <a:pt x="3725799" y="1107947"/>
                </a:moveTo>
                <a:lnTo>
                  <a:pt x="3725799" y="1167510"/>
                </a:lnTo>
              </a:path>
              <a:path w="9991090" h="2898140">
                <a:moveTo>
                  <a:pt x="3763772" y="1138808"/>
                </a:moveTo>
                <a:lnTo>
                  <a:pt x="3684778" y="1138808"/>
                </a:lnTo>
              </a:path>
              <a:path w="9991090" h="2898140">
                <a:moveTo>
                  <a:pt x="3874770" y="1130045"/>
                </a:moveTo>
                <a:lnTo>
                  <a:pt x="3874770" y="1196213"/>
                </a:lnTo>
              </a:path>
              <a:path w="9991090" h="2898140">
                <a:moveTo>
                  <a:pt x="3912742" y="1158747"/>
                </a:moveTo>
                <a:lnTo>
                  <a:pt x="3825113" y="1158747"/>
                </a:lnTo>
              </a:path>
              <a:path w="9991090" h="2898140">
                <a:moveTo>
                  <a:pt x="3874770" y="1143253"/>
                </a:moveTo>
                <a:lnTo>
                  <a:pt x="3874770" y="1209547"/>
                </a:lnTo>
              </a:path>
              <a:path w="9991090" h="2898140">
                <a:moveTo>
                  <a:pt x="3912742" y="1176401"/>
                </a:moveTo>
                <a:lnTo>
                  <a:pt x="3825113" y="1176401"/>
                </a:lnTo>
              </a:path>
              <a:path w="9991090" h="2898140">
                <a:moveTo>
                  <a:pt x="3892296" y="1158747"/>
                </a:moveTo>
                <a:lnTo>
                  <a:pt x="3892296" y="1224914"/>
                </a:lnTo>
              </a:path>
              <a:path w="9991090" h="2898140">
                <a:moveTo>
                  <a:pt x="3930269" y="1196213"/>
                </a:moveTo>
                <a:lnTo>
                  <a:pt x="3851402" y="1196213"/>
                </a:lnTo>
              </a:path>
              <a:path w="9991090" h="2898140">
                <a:moveTo>
                  <a:pt x="3924427" y="1220469"/>
                </a:moveTo>
                <a:lnTo>
                  <a:pt x="3924427" y="1280159"/>
                </a:lnTo>
              </a:path>
              <a:path w="9991090" h="2898140">
                <a:moveTo>
                  <a:pt x="3968241" y="1251457"/>
                </a:moveTo>
                <a:lnTo>
                  <a:pt x="3880612" y="1251457"/>
                </a:lnTo>
              </a:path>
              <a:path w="9991090" h="2898140">
                <a:moveTo>
                  <a:pt x="3930269" y="1240408"/>
                </a:moveTo>
                <a:lnTo>
                  <a:pt x="3930269" y="1306576"/>
                </a:lnTo>
              </a:path>
              <a:path w="9991090" h="2898140">
                <a:moveTo>
                  <a:pt x="3979926" y="1275714"/>
                </a:moveTo>
                <a:lnTo>
                  <a:pt x="3892296" y="1275714"/>
                </a:lnTo>
              </a:path>
              <a:path w="9991090" h="2898140">
                <a:moveTo>
                  <a:pt x="3968241" y="1264665"/>
                </a:moveTo>
                <a:lnTo>
                  <a:pt x="3968241" y="1330832"/>
                </a:lnTo>
              </a:path>
              <a:path w="9991090" h="2898140">
                <a:moveTo>
                  <a:pt x="4006215" y="1297813"/>
                </a:moveTo>
                <a:lnTo>
                  <a:pt x="3924427" y="1297813"/>
                </a:lnTo>
              </a:path>
              <a:path w="9991090" h="2898140">
                <a:moveTo>
                  <a:pt x="4006215" y="1297813"/>
                </a:moveTo>
                <a:lnTo>
                  <a:pt x="4006215" y="1361820"/>
                </a:lnTo>
              </a:path>
              <a:path w="9991090" h="2898140">
                <a:moveTo>
                  <a:pt x="4047236" y="1330832"/>
                </a:moveTo>
                <a:lnTo>
                  <a:pt x="3968241" y="1330832"/>
                </a:lnTo>
              </a:path>
              <a:path w="9991090" h="2898140">
                <a:moveTo>
                  <a:pt x="4047236" y="1306576"/>
                </a:moveTo>
                <a:lnTo>
                  <a:pt x="4047236" y="1372869"/>
                </a:lnTo>
              </a:path>
              <a:path w="9991090" h="2898140">
                <a:moveTo>
                  <a:pt x="4088129" y="1335277"/>
                </a:moveTo>
                <a:lnTo>
                  <a:pt x="4006215" y="1335277"/>
                </a:lnTo>
              </a:path>
              <a:path w="9991090" h="2898140">
                <a:moveTo>
                  <a:pt x="4026789" y="1306576"/>
                </a:moveTo>
                <a:lnTo>
                  <a:pt x="4026789" y="1372869"/>
                </a:lnTo>
              </a:path>
              <a:path w="9991090" h="2898140">
                <a:moveTo>
                  <a:pt x="4067683" y="1335277"/>
                </a:moveTo>
                <a:lnTo>
                  <a:pt x="3985767" y="1335277"/>
                </a:lnTo>
              </a:path>
              <a:path w="9991090" h="2898140">
                <a:moveTo>
                  <a:pt x="4067683" y="1306576"/>
                </a:moveTo>
                <a:lnTo>
                  <a:pt x="4067683" y="1372869"/>
                </a:lnTo>
              </a:path>
              <a:path w="9991090" h="2898140">
                <a:moveTo>
                  <a:pt x="4114419" y="1335277"/>
                </a:moveTo>
                <a:lnTo>
                  <a:pt x="4026789" y="1335277"/>
                </a:lnTo>
              </a:path>
              <a:path w="9991090" h="2898140">
                <a:moveTo>
                  <a:pt x="4088129" y="1306576"/>
                </a:moveTo>
                <a:lnTo>
                  <a:pt x="4088129" y="1372869"/>
                </a:lnTo>
              </a:path>
              <a:path w="9991090" h="2898140">
                <a:moveTo>
                  <a:pt x="4134866" y="1335277"/>
                </a:moveTo>
                <a:lnTo>
                  <a:pt x="4047236" y="1335277"/>
                </a:lnTo>
              </a:path>
              <a:path w="9991090" h="2898140">
                <a:moveTo>
                  <a:pt x="4368673" y="1326514"/>
                </a:moveTo>
                <a:lnTo>
                  <a:pt x="4368673" y="1394840"/>
                </a:lnTo>
              </a:path>
              <a:path w="9991090" h="2898140">
                <a:moveTo>
                  <a:pt x="4415409" y="1357376"/>
                </a:moveTo>
                <a:lnTo>
                  <a:pt x="4327652" y="1357376"/>
                </a:lnTo>
              </a:path>
              <a:path w="9991090" h="2898140">
                <a:moveTo>
                  <a:pt x="4736846" y="1408176"/>
                </a:moveTo>
                <a:lnTo>
                  <a:pt x="4736846" y="1469897"/>
                </a:lnTo>
              </a:path>
              <a:path w="9991090" h="2898140">
                <a:moveTo>
                  <a:pt x="4777740" y="1439037"/>
                </a:moveTo>
                <a:lnTo>
                  <a:pt x="4690110" y="1439037"/>
                </a:lnTo>
              </a:path>
              <a:path w="9991090" h="2898140">
                <a:moveTo>
                  <a:pt x="4757293" y="1427988"/>
                </a:moveTo>
                <a:lnTo>
                  <a:pt x="4757293" y="1489837"/>
                </a:lnTo>
              </a:path>
              <a:path w="9991090" h="2898140">
                <a:moveTo>
                  <a:pt x="4798187" y="1458849"/>
                </a:moveTo>
                <a:lnTo>
                  <a:pt x="4716399" y="1458849"/>
                </a:lnTo>
              </a:path>
              <a:path w="9991090" h="2898140">
                <a:moveTo>
                  <a:pt x="4789424" y="1443481"/>
                </a:moveTo>
                <a:lnTo>
                  <a:pt x="4789424" y="1511807"/>
                </a:lnTo>
              </a:path>
              <a:path w="9991090" h="2898140">
                <a:moveTo>
                  <a:pt x="4839081" y="1478788"/>
                </a:moveTo>
                <a:lnTo>
                  <a:pt x="4751451" y="1478788"/>
                </a:lnTo>
              </a:path>
              <a:path w="9991090" h="2898140">
                <a:moveTo>
                  <a:pt x="4777740" y="1443481"/>
                </a:moveTo>
                <a:lnTo>
                  <a:pt x="4777740" y="1511807"/>
                </a:lnTo>
              </a:path>
              <a:path w="9991090" h="2898140">
                <a:moveTo>
                  <a:pt x="4824476" y="1478788"/>
                </a:moveTo>
                <a:lnTo>
                  <a:pt x="4736846" y="1478788"/>
                </a:lnTo>
              </a:path>
              <a:path w="9991090" h="2898140">
                <a:moveTo>
                  <a:pt x="4804029" y="1478788"/>
                </a:moveTo>
                <a:lnTo>
                  <a:pt x="4804029" y="1540509"/>
                </a:lnTo>
              </a:path>
              <a:path w="9991090" h="2898140">
                <a:moveTo>
                  <a:pt x="4844923" y="1511807"/>
                </a:moveTo>
                <a:lnTo>
                  <a:pt x="4766056" y="1511807"/>
                </a:lnTo>
              </a:path>
              <a:path w="9991090" h="2898140">
                <a:moveTo>
                  <a:pt x="4850765" y="1478788"/>
                </a:moveTo>
                <a:lnTo>
                  <a:pt x="4850765" y="1540509"/>
                </a:lnTo>
              </a:path>
              <a:path w="9991090" h="2898140">
                <a:moveTo>
                  <a:pt x="4900422" y="1511807"/>
                </a:moveTo>
                <a:lnTo>
                  <a:pt x="4809871" y="1511807"/>
                </a:lnTo>
              </a:path>
              <a:path w="9991090" h="2898140">
                <a:moveTo>
                  <a:pt x="4839081" y="1478788"/>
                </a:moveTo>
                <a:lnTo>
                  <a:pt x="4839081" y="1540509"/>
                </a:lnTo>
              </a:path>
              <a:path w="9991090" h="2898140">
                <a:moveTo>
                  <a:pt x="4877054" y="1511807"/>
                </a:moveTo>
                <a:lnTo>
                  <a:pt x="4789424" y="1511807"/>
                </a:lnTo>
              </a:path>
              <a:path w="9991090" h="2898140">
                <a:moveTo>
                  <a:pt x="4871212" y="1489837"/>
                </a:moveTo>
                <a:lnTo>
                  <a:pt x="4871212" y="1553844"/>
                </a:lnTo>
              </a:path>
              <a:path w="9991090" h="2898140">
                <a:moveTo>
                  <a:pt x="4912106" y="1525142"/>
                </a:moveTo>
                <a:lnTo>
                  <a:pt x="4833239" y="1525142"/>
                </a:lnTo>
              </a:path>
              <a:path w="9991090" h="2898140">
                <a:moveTo>
                  <a:pt x="4844923" y="1478788"/>
                </a:moveTo>
                <a:lnTo>
                  <a:pt x="4844923" y="1540509"/>
                </a:lnTo>
              </a:path>
              <a:path w="9991090" h="2898140">
                <a:moveTo>
                  <a:pt x="4891659" y="1511807"/>
                </a:moveTo>
                <a:lnTo>
                  <a:pt x="4804029" y="1511807"/>
                </a:lnTo>
              </a:path>
              <a:path w="9991090" h="2898140">
                <a:moveTo>
                  <a:pt x="4917948" y="1489837"/>
                </a:moveTo>
                <a:lnTo>
                  <a:pt x="4917948" y="1553844"/>
                </a:lnTo>
              </a:path>
              <a:path w="9991090" h="2898140">
                <a:moveTo>
                  <a:pt x="4955921" y="1525142"/>
                </a:moveTo>
                <a:lnTo>
                  <a:pt x="4877054" y="1525142"/>
                </a:lnTo>
              </a:path>
              <a:path w="9991090" h="2898140">
                <a:moveTo>
                  <a:pt x="5595874" y="1489837"/>
                </a:moveTo>
                <a:lnTo>
                  <a:pt x="5595874" y="1553844"/>
                </a:lnTo>
              </a:path>
              <a:path w="9991090" h="2898140">
                <a:moveTo>
                  <a:pt x="5636895" y="1525142"/>
                </a:moveTo>
                <a:lnTo>
                  <a:pt x="5554980" y="1525142"/>
                </a:lnTo>
              </a:path>
              <a:path w="9991090" h="2898140">
                <a:moveTo>
                  <a:pt x="5613527" y="1489837"/>
                </a:moveTo>
                <a:lnTo>
                  <a:pt x="5613527" y="1553844"/>
                </a:lnTo>
              </a:path>
              <a:path w="9991090" h="2898140">
                <a:moveTo>
                  <a:pt x="5654421" y="1525142"/>
                </a:moveTo>
                <a:lnTo>
                  <a:pt x="5575427" y="1525142"/>
                </a:lnTo>
              </a:path>
              <a:path w="9991090" h="2898140">
                <a:moveTo>
                  <a:pt x="5654421" y="1489837"/>
                </a:moveTo>
                <a:lnTo>
                  <a:pt x="5654421" y="1553844"/>
                </a:lnTo>
              </a:path>
              <a:path w="9991090" h="2898140">
                <a:moveTo>
                  <a:pt x="5698235" y="1525142"/>
                </a:moveTo>
                <a:lnTo>
                  <a:pt x="5607558" y="1525142"/>
                </a:lnTo>
              </a:path>
              <a:path w="9991090" h="2898140">
                <a:moveTo>
                  <a:pt x="5669026" y="1489837"/>
                </a:moveTo>
                <a:lnTo>
                  <a:pt x="5669026" y="1553844"/>
                </a:lnTo>
              </a:path>
              <a:path w="9991090" h="2898140">
                <a:moveTo>
                  <a:pt x="5709920" y="1525142"/>
                </a:moveTo>
                <a:lnTo>
                  <a:pt x="5631053" y="1525142"/>
                </a:lnTo>
              </a:path>
              <a:path w="9991090" h="2898140">
                <a:moveTo>
                  <a:pt x="5636895" y="1489837"/>
                </a:moveTo>
                <a:lnTo>
                  <a:pt x="5636895" y="1553844"/>
                </a:lnTo>
              </a:path>
              <a:path w="9991090" h="2898140">
                <a:moveTo>
                  <a:pt x="5674868" y="1525142"/>
                </a:moveTo>
                <a:lnTo>
                  <a:pt x="5587110" y="1525142"/>
                </a:lnTo>
              </a:path>
              <a:path w="9991090" h="2898140">
                <a:moveTo>
                  <a:pt x="5663183" y="1544954"/>
                </a:moveTo>
                <a:lnTo>
                  <a:pt x="5663183" y="1611121"/>
                </a:lnTo>
              </a:path>
              <a:path w="9991090" h="2898140">
                <a:moveTo>
                  <a:pt x="5704078" y="1575815"/>
                </a:moveTo>
                <a:lnTo>
                  <a:pt x="5622290" y="1575815"/>
                </a:lnTo>
              </a:path>
              <a:path w="9991090" h="2898140">
                <a:moveTo>
                  <a:pt x="5829681" y="1571497"/>
                </a:moveTo>
                <a:lnTo>
                  <a:pt x="5829681" y="1637664"/>
                </a:lnTo>
              </a:path>
              <a:path w="9991090" h="2898140">
                <a:moveTo>
                  <a:pt x="5870575" y="1600200"/>
                </a:moveTo>
                <a:lnTo>
                  <a:pt x="5791708" y="1600200"/>
                </a:lnTo>
              </a:path>
              <a:path w="9991090" h="2898140">
                <a:moveTo>
                  <a:pt x="5931916" y="1571497"/>
                </a:moveTo>
                <a:lnTo>
                  <a:pt x="5931916" y="1637664"/>
                </a:lnTo>
              </a:path>
              <a:path w="9991090" h="2898140">
                <a:moveTo>
                  <a:pt x="5970016" y="1600200"/>
                </a:moveTo>
                <a:lnTo>
                  <a:pt x="5882258" y="1600200"/>
                </a:lnTo>
              </a:path>
              <a:path w="9991090" h="2898140">
                <a:moveTo>
                  <a:pt x="6472555" y="1626615"/>
                </a:moveTo>
                <a:lnTo>
                  <a:pt x="6472555" y="1692782"/>
                </a:lnTo>
              </a:path>
              <a:path w="9991090" h="2898140">
                <a:moveTo>
                  <a:pt x="6513449" y="1661921"/>
                </a:moveTo>
                <a:lnTo>
                  <a:pt x="6428740" y="1661921"/>
                </a:lnTo>
              </a:path>
              <a:path w="9991090" h="2898140">
                <a:moveTo>
                  <a:pt x="6493002" y="1626615"/>
                </a:moveTo>
                <a:lnTo>
                  <a:pt x="6493002" y="1692782"/>
                </a:lnTo>
              </a:path>
              <a:path w="9991090" h="2898140">
                <a:moveTo>
                  <a:pt x="6539738" y="1661921"/>
                </a:moveTo>
                <a:lnTo>
                  <a:pt x="6455029" y="1661921"/>
                </a:lnTo>
              </a:path>
              <a:path w="9991090" h="2898140">
                <a:moveTo>
                  <a:pt x="6528054" y="1626615"/>
                </a:moveTo>
                <a:lnTo>
                  <a:pt x="6528054" y="1692782"/>
                </a:lnTo>
              </a:path>
              <a:path w="9991090" h="2898140">
                <a:moveTo>
                  <a:pt x="6566027" y="1661921"/>
                </a:moveTo>
                <a:lnTo>
                  <a:pt x="6487159" y="1661921"/>
                </a:lnTo>
              </a:path>
              <a:path w="9991090" h="2898140">
                <a:moveTo>
                  <a:pt x="6539738" y="1626615"/>
                </a:moveTo>
                <a:lnTo>
                  <a:pt x="6539738" y="1692782"/>
                </a:lnTo>
              </a:path>
              <a:path w="9991090" h="2898140">
                <a:moveTo>
                  <a:pt x="6580758" y="1661921"/>
                </a:moveTo>
                <a:lnTo>
                  <a:pt x="6493002" y="1661921"/>
                </a:lnTo>
              </a:path>
              <a:path w="9991090" h="2898140">
                <a:moveTo>
                  <a:pt x="6507607" y="1626615"/>
                </a:moveTo>
                <a:lnTo>
                  <a:pt x="6507607" y="1692782"/>
                </a:lnTo>
              </a:path>
              <a:path w="9991090" h="2898140">
                <a:moveTo>
                  <a:pt x="6554343" y="1661921"/>
                </a:moveTo>
                <a:lnTo>
                  <a:pt x="6466713" y="1661921"/>
                </a:lnTo>
              </a:path>
              <a:path w="9991090" h="2898140">
                <a:moveTo>
                  <a:pt x="6539738" y="1692782"/>
                </a:moveTo>
                <a:lnTo>
                  <a:pt x="6539738" y="1759077"/>
                </a:lnTo>
              </a:path>
              <a:path w="9991090" h="2898140">
                <a:moveTo>
                  <a:pt x="6580758" y="1721484"/>
                </a:moveTo>
                <a:lnTo>
                  <a:pt x="6493002" y="1721484"/>
                </a:lnTo>
              </a:path>
              <a:path w="9991090" h="2898140">
                <a:moveTo>
                  <a:pt x="6589522" y="1730375"/>
                </a:moveTo>
                <a:lnTo>
                  <a:pt x="6589522" y="1794382"/>
                </a:lnTo>
              </a:path>
              <a:path w="9991090" h="2898140">
                <a:moveTo>
                  <a:pt x="6627495" y="1763521"/>
                </a:moveTo>
                <a:lnTo>
                  <a:pt x="6539738" y="1763521"/>
                </a:lnTo>
              </a:path>
              <a:path w="9991090" h="2898140">
                <a:moveTo>
                  <a:pt x="6566027" y="1730375"/>
                </a:moveTo>
                <a:lnTo>
                  <a:pt x="6566027" y="1794382"/>
                </a:lnTo>
              </a:path>
              <a:path w="9991090" h="2898140">
                <a:moveTo>
                  <a:pt x="6607048" y="1763521"/>
                </a:moveTo>
                <a:lnTo>
                  <a:pt x="6522211" y="1763521"/>
                </a:lnTo>
              </a:path>
              <a:path w="9991090" h="2898140">
                <a:moveTo>
                  <a:pt x="6647942" y="1730375"/>
                </a:moveTo>
                <a:lnTo>
                  <a:pt x="6647942" y="1794382"/>
                </a:lnTo>
              </a:path>
              <a:path w="9991090" h="2898140">
                <a:moveTo>
                  <a:pt x="6688835" y="1763521"/>
                </a:moveTo>
                <a:lnTo>
                  <a:pt x="6601206" y="1763521"/>
                </a:lnTo>
              </a:path>
              <a:path w="9991090" h="2898140">
                <a:moveTo>
                  <a:pt x="7109586" y="1730375"/>
                </a:moveTo>
                <a:lnTo>
                  <a:pt x="7109586" y="1794382"/>
                </a:lnTo>
              </a:path>
              <a:path w="9991090" h="2898140">
                <a:moveTo>
                  <a:pt x="7150481" y="1763521"/>
                </a:moveTo>
                <a:lnTo>
                  <a:pt x="7068693" y="1763521"/>
                </a:lnTo>
              </a:path>
              <a:path w="9991090" h="2898140">
                <a:moveTo>
                  <a:pt x="7311263" y="1730375"/>
                </a:moveTo>
                <a:lnTo>
                  <a:pt x="7311263" y="1794382"/>
                </a:lnTo>
              </a:path>
              <a:path w="9991090" h="2898140">
                <a:moveTo>
                  <a:pt x="7352157" y="1763521"/>
                </a:moveTo>
                <a:lnTo>
                  <a:pt x="7264527" y="1763521"/>
                </a:lnTo>
              </a:path>
              <a:path w="9991090" h="2898140">
                <a:moveTo>
                  <a:pt x="7325868" y="1730375"/>
                </a:moveTo>
                <a:lnTo>
                  <a:pt x="7325868" y="1794382"/>
                </a:lnTo>
              </a:path>
              <a:path w="9991090" h="2898140">
                <a:moveTo>
                  <a:pt x="7363841" y="1763521"/>
                </a:moveTo>
                <a:lnTo>
                  <a:pt x="7284974" y="1763521"/>
                </a:lnTo>
              </a:path>
              <a:path w="9991090" h="2898140">
                <a:moveTo>
                  <a:pt x="7357999" y="1772284"/>
                </a:moveTo>
                <a:lnTo>
                  <a:pt x="7357999" y="1840738"/>
                </a:lnTo>
              </a:path>
              <a:path w="9991090" h="2898140">
                <a:moveTo>
                  <a:pt x="7398893" y="1809877"/>
                </a:moveTo>
                <a:lnTo>
                  <a:pt x="7320026" y="1809877"/>
                </a:lnTo>
              </a:path>
              <a:path w="9991090" h="2898140">
                <a:moveTo>
                  <a:pt x="7393051" y="1772284"/>
                </a:moveTo>
                <a:lnTo>
                  <a:pt x="7393051" y="1840738"/>
                </a:lnTo>
              </a:path>
              <a:path w="9991090" h="2898140">
                <a:moveTo>
                  <a:pt x="7431024" y="1809877"/>
                </a:moveTo>
                <a:lnTo>
                  <a:pt x="7352157" y="1809877"/>
                </a:lnTo>
              </a:path>
              <a:path w="9991090" h="2898140">
                <a:moveTo>
                  <a:pt x="7410577" y="1772284"/>
                </a:moveTo>
                <a:lnTo>
                  <a:pt x="7410577" y="1840738"/>
                </a:lnTo>
              </a:path>
              <a:path w="9991090" h="2898140">
                <a:moveTo>
                  <a:pt x="7454392" y="1809877"/>
                </a:moveTo>
                <a:lnTo>
                  <a:pt x="7369683" y="1809877"/>
                </a:lnTo>
              </a:path>
              <a:path w="9991090" h="2898140">
                <a:moveTo>
                  <a:pt x="7454392" y="1772284"/>
                </a:moveTo>
                <a:lnTo>
                  <a:pt x="7454392" y="1840738"/>
                </a:lnTo>
              </a:path>
              <a:path w="9991090" h="2898140">
                <a:moveTo>
                  <a:pt x="7492365" y="1809877"/>
                </a:moveTo>
                <a:lnTo>
                  <a:pt x="7404734" y="1809877"/>
                </a:lnTo>
              </a:path>
              <a:path w="9991090" h="2898140">
                <a:moveTo>
                  <a:pt x="7471918" y="1772284"/>
                </a:moveTo>
                <a:lnTo>
                  <a:pt x="7471918" y="1840738"/>
                </a:lnTo>
              </a:path>
              <a:path w="9991090" h="2898140">
                <a:moveTo>
                  <a:pt x="7509891" y="1809877"/>
                </a:moveTo>
                <a:lnTo>
                  <a:pt x="7425182" y="1809877"/>
                </a:lnTo>
              </a:path>
              <a:path w="9991090" h="2898140">
                <a:moveTo>
                  <a:pt x="7398893" y="1772284"/>
                </a:moveTo>
                <a:lnTo>
                  <a:pt x="7398893" y="1840738"/>
                </a:lnTo>
              </a:path>
              <a:path w="9991090" h="2898140">
                <a:moveTo>
                  <a:pt x="7442708" y="1809877"/>
                </a:moveTo>
                <a:lnTo>
                  <a:pt x="7357999" y="1809877"/>
                </a:lnTo>
              </a:path>
              <a:path w="9991090" h="2898140">
                <a:moveTo>
                  <a:pt x="7553833" y="1772284"/>
                </a:moveTo>
                <a:lnTo>
                  <a:pt x="7553833" y="1840738"/>
                </a:lnTo>
              </a:path>
              <a:path w="9991090" h="2898140">
                <a:moveTo>
                  <a:pt x="7600569" y="1809877"/>
                </a:moveTo>
                <a:lnTo>
                  <a:pt x="7509891" y="1809877"/>
                </a:lnTo>
              </a:path>
              <a:path w="9991090" h="2898140">
                <a:moveTo>
                  <a:pt x="7600569" y="1772284"/>
                </a:moveTo>
                <a:lnTo>
                  <a:pt x="7600569" y="1840738"/>
                </a:lnTo>
              </a:path>
              <a:path w="9991090" h="2898140">
                <a:moveTo>
                  <a:pt x="7647305" y="1809877"/>
                </a:moveTo>
                <a:lnTo>
                  <a:pt x="7559675" y="1809877"/>
                </a:lnTo>
              </a:path>
              <a:path w="9991090" h="2898140">
                <a:moveTo>
                  <a:pt x="8149844" y="1772284"/>
                </a:moveTo>
                <a:lnTo>
                  <a:pt x="8149844" y="1840738"/>
                </a:lnTo>
              </a:path>
              <a:path w="9991090" h="2898140">
                <a:moveTo>
                  <a:pt x="8190865" y="1809877"/>
                </a:moveTo>
                <a:lnTo>
                  <a:pt x="8100186" y="1809877"/>
                </a:lnTo>
              </a:path>
              <a:path w="9991090" h="2898140">
                <a:moveTo>
                  <a:pt x="8190865" y="1772284"/>
                </a:moveTo>
                <a:lnTo>
                  <a:pt x="8190865" y="1840738"/>
                </a:lnTo>
              </a:path>
              <a:path w="9991090" h="2898140">
                <a:moveTo>
                  <a:pt x="8228838" y="1809877"/>
                </a:moveTo>
                <a:lnTo>
                  <a:pt x="8149844" y="1809877"/>
                </a:lnTo>
              </a:path>
              <a:path w="9991090" h="2898140">
                <a:moveTo>
                  <a:pt x="8222996" y="1772284"/>
                </a:moveTo>
                <a:lnTo>
                  <a:pt x="8222996" y="1840738"/>
                </a:lnTo>
              </a:path>
              <a:path w="9991090" h="2898140">
                <a:moveTo>
                  <a:pt x="8269732" y="1809877"/>
                </a:moveTo>
                <a:lnTo>
                  <a:pt x="8185023" y="1809877"/>
                </a:lnTo>
              </a:path>
              <a:path w="9991090" h="2898140">
                <a:moveTo>
                  <a:pt x="8258048" y="1772284"/>
                </a:moveTo>
                <a:lnTo>
                  <a:pt x="8258048" y="1840738"/>
                </a:lnTo>
              </a:path>
              <a:path w="9991090" h="2898140">
                <a:moveTo>
                  <a:pt x="8296021" y="1809877"/>
                </a:moveTo>
                <a:lnTo>
                  <a:pt x="8217154" y="1809877"/>
                </a:lnTo>
              </a:path>
              <a:path w="9991090" h="2898140">
                <a:moveTo>
                  <a:pt x="8310626" y="1772284"/>
                </a:moveTo>
                <a:lnTo>
                  <a:pt x="8310626" y="1840738"/>
                </a:lnTo>
              </a:path>
              <a:path w="9991090" h="2898140">
                <a:moveTo>
                  <a:pt x="8357361" y="1809877"/>
                </a:moveTo>
                <a:lnTo>
                  <a:pt x="8269732" y="1809877"/>
                </a:lnTo>
              </a:path>
              <a:path w="9991090" h="2898140">
                <a:moveTo>
                  <a:pt x="8331073" y="1772284"/>
                </a:moveTo>
                <a:lnTo>
                  <a:pt x="8331073" y="1840738"/>
                </a:lnTo>
              </a:path>
              <a:path w="9991090" h="2898140">
                <a:moveTo>
                  <a:pt x="8369046" y="1809877"/>
                </a:moveTo>
                <a:lnTo>
                  <a:pt x="8284336" y="1809877"/>
                </a:lnTo>
              </a:path>
              <a:path w="9991090" h="2898140">
                <a:moveTo>
                  <a:pt x="9041130" y="1772284"/>
                </a:moveTo>
                <a:lnTo>
                  <a:pt x="9041130" y="1840738"/>
                </a:lnTo>
              </a:path>
              <a:path w="9991090" h="2898140">
                <a:moveTo>
                  <a:pt x="9082024" y="1809877"/>
                </a:moveTo>
                <a:lnTo>
                  <a:pt x="8994394" y="1809877"/>
                </a:lnTo>
              </a:path>
              <a:path w="9991090" h="2898140">
                <a:moveTo>
                  <a:pt x="9093708" y="1772284"/>
                </a:moveTo>
                <a:lnTo>
                  <a:pt x="9093708" y="1840738"/>
                </a:lnTo>
              </a:path>
              <a:path w="9991090" h="2898140">
                <a:moveTo>
                  <a:pt x="9143492" y="1809877"/>
                </a:moveTo>
                <a:lnTo>
                  <a:pt x="9055735" y="1809877"/>
                </a:lnTo>
              </a:path>
              <a:path w="9991090" h="2898140">
                <a:moveTo>
                  <a:pt x="9149334" y="1772284"/>
                </a:moveTo>
                <a:lnTo>
                  <a:pt x="9149334" y="1840738"/>
                </a:lnTo>
              </a:path>
              <a:path w="9991090" h="2898140">
                <a:moveTo>
                  <a:pt x="9187307" y="1809877"/>
                </a:moveTo>
                <a:lnTo>
                  <a:pt x="9099550" y="1809877"/>
                </a:lnTo>
              </a:path>
              <a:path w="9991090" h="2898140">
                <a:moveTo>
                  <a:pt x="9295384" y="1772284"/>
                </a:moveTo>
                <a:lnTo>
                  <a:pt x="9295384" y="1840738"/>
                </a:lnTo>
              </a:path>
              <a:path w="9991090" h="2898140">
                <a:moveTo>
                  <a:pt x="9333357" y="1809877"/>
                </a:moveTo>
                <a:lnTo>
                  <a:pt x="9248648" y="1809877"/>
                </a:lnTo>
              </a:path>
              <a:path w="9991090" h="2898140">
                <a:moveTo>
                  <a:pt x="9850628" y="1772284"/>
                </a:moveTo>
                <a:lnTo>
                  <a:pt x="9850628" y="1840738"/>
                </a:lnTo>
              </a:path>
              <a:path w="9991090" h="2898140">
                <a:moveTo>
                  <a:pt x="9897364" y="1809877"/>
                </a:moveTo>
                <a:lnTo>
                  <a:pt x="9812655" y="1809877"/>
                </a:lnTo>
              </a:path>
              <a:path w="9991090" h="2898140">
                <a:moveTo>
                  <a:pt x="9952863" y="1772284"/>
                </a:moveTo>
                <a:lnTo>
                  <a:pt x="9952863" y="1840738"/>
                </a:lnTo>
              </a:path>
              <a:path w="9991090" h="2898140">
                <a:moveTo>
                  <a:pt x="9990836" y="1809877"/>
                </a:moveTo>
                <a:lnTo>
                  <a:pt x="9911969" y="1809877"/>
                </a:lnTo>
              </a:path>
            </a:pathLst>
          </a:custGeom>
          <a:ln w="19050">
            <a:solidFill>
              <a:srgbClr val="53B61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object 13">
            <a:extLst>
              <a:ext uri="{FF2B5EF4-FFF2-40B4-BE49-F238E27FC236}">
                <a16:creationId xmlns:a16="http://schemas.microsoft.com/office/drawing/2014/main" id="{C36711AD-05B1-73A3-C501-715911D645C6}"/>
              </a:ext>
            </a:extLst>
          </p:cNvPr>
          <p:cNvSpPr txBox="1"/>
          <p:nvPr/>
        </p:nvSpPr>
        <p:spPr>
          <a:xfrm>
            <a:off x="1056711" y="5048047"/>
            <a:ext cx="61030"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6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0</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1" name="object 14">
            <a:extLst>
              <a:ext uri="{FF2B5EF4-FFF2-40B4-BE49-F238E27FC236}">
                <a16:creationId xmlns:a16="http://schemas.microsoft.com/office/drawing/2014/main" id="{7924BB57-84E6-0655-11E9-7D80D75BFFA0}"/>
              </a:ext>
            </a:extLst>
          </p:cNvPr>
          <p:cNvSpPr txBox="1"/>
          <p:nvPr/>
        </p:nvSpPr>
        <p:spPr>
          <a:xfrm>
            <a:off x="1460045" y="5048047"/>
            <a:ext cx="55852"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2" name="object 15">
            <a:extLst>
              <a:ext uri="{FF2B5EF4-FFF2-40B4-BE49-F238E27FC236}">
                <a16:creationId xmlns:a16="http://schemas.microsoft.com/office/drawing/2014/main" id="{2231A5DC-484D-2801-7A3D-8F500F055838}"/>
              </a:ext>
            </a:extLst>
          </p:cNvPr>
          <p:cNvSpPr txBox="1"/>
          <p:nvPr/>
        </p:nvSpPr>
        <p:spPr>
          <a:xfrm>
            <a:off x="1860648" y="5048047"/>
            <a:ext cx="58071"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6</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3" name="object 16">
            <a:extLst>
              <a:ext uri="{FF2B5EF4-FFF2-40B4-BE49-F238E27FC236}">
                <a16:creationId xmlns:a16="http://schemas.microsoft.com/office/drawing/2014/main" id="{F3F91E41-12D7-BA4F-5C9D-7A635E57E623}"/>
              </a:ext>
            </a:extLst>
          </p:cNvPr>
          <p:cNvSpPr txBox="1"/>
          <p:nvPr/>
        </p:nvSpPr>
        <p:spPr>
          <a:xfrm>
            <a:off x="2262061" y="5048047"/>
            <a:ext cx="58071"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9</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4" name="object 17">
            <a:extLst>
              <a:ext uri="{FF2B5EF4-FFF2-40B4-BE49-F238E27FC236}">
                <a16:creationId xmlns:a16="http://schemas.microsoft.com/office/drawing/2014/main" id="{E8AED360-F703-32B1-1D04-982C3FC2825C}"/>
              </a:ext>
            </a:extLst>
          </p:cNvPr>
          <p:cNvSpPr txBox="1"/>
          <p:nvPr/>
        </p:nvSpPr>
        <p:spPr>
          <a:xfrm>
            <a:off x="2585148" y="504804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12</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5" name="object 19">
            <a:extLst>
              <a:ext uri="{FF2B5EF4-FFF2-40B4-BE49-F238E27FC236}">
                <a16:creationId xmlns:a16="http://schemas.microsoft.com/office/drawing/2014/main" id="{C9D3239F-B5E9-9F3E-66DE-353A9C274C74}"/>
              </a:ext>
            </a:extLst>
          </p:cNvPr>
          <p:cNvSpPr txBox="1"/>
          <p:nvPr/>
        </p:nvSpPr>
        <p:spPr>
          <a:xfrm>
            <a:off x="3793613" y="504804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5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21</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6" name="object 20">
            <a:extLst>
              <a:ext uri="{FF2B5EF4-FFF2-40B4-BE49-F238E27FC236}">
                <a16:creationId xmlns:a16="http://schemas.microsoft.com/office/drawing/2014/main" id="{5DD91D8D-1F88-CB9F-7DC2-422A824CB789}"/>
              </a:ext>
            </a:extLst>
          </p:cNvPr>
          <p:cNvSpPr txBox="1"/>
          <p:nvPr/>
        </p:nvSpPr>
        <p:spPr>
          <a:xfrm>
            <a:off x="4196434"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24</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7" name="object 21">
            <a:extLst>
              <a:ext uri="{FF2B5EF4-FFF2-40B4-BE49-F238E27FC236}">
                <a16:creationId xmlns:a16="http://schemas.microsoft.com/office/drawing/2014/main" id="{C06DFA71-4884-001C-5E5A-A3C8051448D6}"/>
              </a:ext>
            </a:extLst>
          </p:cNvPr>
          <p:cNvSpPr txBox="1"/>
          <p:nvPr/>
        </p:nvSpPr>
        <p:spPr>
          <a:xfrm>
            <a:off x="4597976"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3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27</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8" name="object 22">
            <a:extLst>
              <a:ext uri="{FF2B5EF4-FFF2-40B4-BE49-F238E27FC236}">
                <a16:creationId xmlns:a16="http://schemas.microsoft.com/office/drawing/2014/main" id="{50E49B67-BA70-C80F-926D-645D659E5427}"/>
              </a:ext>
            </a:extLst>
          </p:cNvPr>
          <p:cNvSpPr txBox="1"/>
          <p:nvPr/>
        </p:nvSpPr>
        <p:spPr>
          <a:xfrm>
            <a:off x="4999519"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30</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9" name="object 23">
            <a:extLst>
              <a:ext uri="{FF2B5EF4-FFF2-40B4-BE49-F238E27FC236}">
                <a16:creationId xmlns:a16="http://schemas.microsoft.com/office/drawing/2014/main" id="{F98A6552-544C-A059-9F29-1DAC08B78F88}"/>
              </a:ext>
            </a:extLst>
          </p:cNvPr>
          <p:cNvSpPr txBox="1"/>
          <p:nvPr/>
        </p:nvSpPr>
        <p:spPr>
          <a:xfrm>
            <a:off x="5345013" y="5048047"/>
            <a:ext cx="27142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33</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0" name="object 24">
            <a:extLst>
              <a:ext uri="{FF2B5EF4-FFF2-40B4-BE49-F238E27FC236}">
                <a16:creationId xmlns:a16="http://schemas.microsoft.com/office/drawing/2014/main" id="{DD64220B-C66D-4DFE-2A8A-AA0D2C2CEA28}"/>
              </a:ext>
            </a:extLst>
          </p:cNvPr>
          <p:cNvSpPr txBox="1"/>
          <p:nvPr/>
        </p:nvSpPr>
        <p:spPr>
          <a:xfrm>
            <a:off x="600019" y="2755397"/>
            <a:ext cx="184666" cy="1620148"/>
          </a:xfrm>
          <a:prstGeom prst="rect">
            <a:avLst/>
          </a:prstGeom>
        </p:spPr>
        <p:txBody>
          <a:bodyPr vert="vert270" wrap="square" lIns="0" tIns="14604" rIns="0" bIns="0" rtlCol="0">
            <a:spAutoFit/>
          </a:bodyPr>
          <a:lstStyle/>
          <a:p>
            <a:pPr marL="12700" marR="0" lvl="0" indent="0" algn="ctr" defTabSz="914400" rtl="0" eaLnBrk="1" fontAlgn="auto" latinLnBrk="0" hangingPunct="1">
              <a:lnSpc>
                <a:spcPct val="100000"/>
              </a:lnSpc>
              <a:spcBef>
                <a:spcPts val="114"/>
              </a:spcBef>
              <a:spcAft>
                <a:spcPts val="0"/>
              </a:spcAft>
              <a:buClrTx/>
              <a:buSzTx/>
              <a:buFontTx/>
              <a:buNone/>
              <a:tabLst/>
              <a:defRPr/>
            </a:pPr>
            <a:r>
              <a:rPr kumimoji="0" lang="en-US" sz="1200" b="1" i="0" u="none" strike="noStrike" kern="0" cap="none" spc="-35"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PFS, </a:t>
            </a:r>
            <a:r>
              <a:rPr kumimoji="0" lang="en-US" sz="1200" b="1" i="0" u="none" strike="noStrike" kern="0" cap="none" spc="60"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a:t>
            </a:r>
            <a:endParaRPr kumimoji="0" lang="en-US" sz="1200" b="0" i="0" u="none" strike="noStrike" kern="0" cap="none" spc="0" normalizeH="0" baseline="0" noProof="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31" name="object 26">
            <a:extLst>
              <a:ext uri="{FF2B5EF4-FFF2-40B4-BE49-F238E27FC236}">
                <a16:creationId xmlns:a16="http://schemas.microsoft.com/office/drawing/2014/main" id="{DA8EEB00-DB7E-072B-E9D2-7F38233EDEA1}"/>
              </a:ext>
            </a:extLst>
          </p:cNvPr>
          <p:cNvSpPr/>
          <p:nvPr/>
        </p:nvSpPr>
        <p:spPr>
          <a:xfrm>
            <a:off x="1100875" y="2063738"/>
            <a:ext cx="3870304" cy="2142712"/>
          </a:xfrm>
          <a:custGeom>
            <a:avLst/>
            <a:gdLst/>
            <a:ahLst/>
            <a:cxnLst/>
            <a:rect l="l" t="t" r="r" b="b"/>
            <a:pathLst>
              <a:path w="9107805" h="2080260">
                <a:moveTo>
                  <a:pt x="0" y="0"/>
                </a:moveTo>
                <a:lnTo>
                  <a:pt x="51650" y="0"/>
                </a:lnTo>
                <a:lnTo>
                  <a:pt x="51650" y="13842"/>
                </a:lnTo>
                <a:lnTo>
                  <a:pt x="133350" y="13842"/>
                </a:lnTo>
                <a:lnTo>
                  <a:pt x="133350" y="34671"/>
                </a:lnTo>
                <a:lnTo>
                  <a:pt x="160781" y="34671"/>
                </a:lnTo>
                <a:lnTo>
                  <a:pt x="160781" y="55244"/>
                </a:lnTo>
                <a:lnTo>
                  <a:pt x="185038" y="55244"/>
                </a:lnTo>
                <a:lnTo>
                  <a:pt x="185038" y="71500"/>
                </a:lnTo>
                <a:lnTo>
                  <a:pt x="312293" y="71500"/>
                </a:lnTo>
                <a:lnTo>
                  <a:pt x="312293" y="80644"/>
                </a:lnTo>
                <a:lnTo>
                  <a:pt x="385063" y="80644"/>
                </a:lnTo>
                <a:lnTo>
                  <a:pt x="385063" y="92075"/>
                </a:lnTo>
                <a:lnTo>
                  <a:pt x="418210" y="92075"/>
                </a:lnTo>
                <a:lnTo>
                  <a:pt x="418210" y="117475"/>
                </a:lnTo>
                <a:lnTo>
                  <a:pt x="485139" y="117475"/>
                </a:lnTo>
                <a:lnTo>
                  <a:pt x="485139" y="126746"/>
                </a:lnTo>
                <a:lnTo>
                  <a:pt x="585088" y="126746"/>
                </a:lnTo>
                <a:lnTo>
                  <a:pt x="585088" y="161162"/>
                </a:lnTo>
                <a:lnTo>
                  <a:pt x="667004" y="161162"/>
                </a:lnTo>
                <a:lnTo>
                  <a:pt x="667004" y="186562"/>
                </a:lnTo>
                <a:lnTo>
                  <a:pt x="700277" y="186562"/>
                </a:lnTo>
                <a:lnTo>
                  <a:pt x="700277" y="214249"/>
                </a:lnTo>
                <a:lnTo>
                  <a:pt x="985393" y="214249"/>
                </a:lnTo>
                <a:lnTo>
                  <a:pt x="985393" y="228091"/>
                </a:lnTo>
                <a:lnTo>
                  <a:pt x="1152017" y="228091"/>
                </a:lnTo>
                <a:lnTo>
                  <a:pt x="1152017" y="239649"/>
                </a:lnTo>
                <a:lnTo>
                  <a:pt x="1218692" y="239649"/>
                </a:lnTo>
                <a:lnTo>
                  <a:pt x="1218692" y="269493"/>
                </a:lnTo>
                <a:lnTo>
                  <a:pt x="1267206" y="269493"/>
                </a:lnTo>
                <a:lnTo>
                  <a:pt x="1267206" y="299465"/>
                </a:lnTo>
                <a:lnTo>
                  <a:pt x="1294638" y="299465"/>
                </a:lnTo>
                <a:lnTo>
                  <a:pt x="1294638" y="340994"/>
                </a:lnTo>
                <a:lnTo>
                  <a:pt x="1352042" y="340994"/>
                </a:lnTo>
                <a:lnTo>
                  <a:pt x="1352042" y="361568"/>
                </a:lnTo>
                <a:lnTo>
                  <a:pt x="1427988" y="361568"/>
                </a:lnTo>
                <a:lnTo>
                  <a:pt x="1427988" y="375412"/>
                </a:lnTo>
                <a:lnTo>
                  <a:pt x="1567307" y="375412"/>
                </a:lnTo>
                <a:lnTo>
                  <a:pt x="1567307" y="386968"/>
                </a:lnTo>
                <a:lnTo>
                  <a:pt x="1634108" y="386968"/>
                </a:lnTo>
                <a:lnTo>
                  <a:pt x="1634108" y="400812"/>
                </a:lnTo>
                <a:lnTo>
                  <a:pt x="1661414" y="400812"/>
                </a:lnTo>
                <a:lnTo>
                  <a:pt x="1661414" y="426085"/>
                </a:lnTo>
                <a:lnTo>
                  <a:pt x="1728089" y="426085"/>
                </a:lnTo>
                <a:lnTo>
                  <a:pt x="1728089" y="442340"/>
                </a:lnTo>
                <a:lnTo>
                  <a:pt x="1794764" y="442340"/>
                </a:lnTo>
                <a:lnTo>
                  <a:pt x="1794764" y="451485"/>
                </a:lnTo>
                <a:lnTo>
                  <a:pt x="1813052" y="451485"/>
                </a:lnTo>
                <a:lnTo>
                  <a:pt x="1813052" y="472313"/>
                </a:lnTo>
                <a:lnTo>
                  <a:pt x="1901063" y="472313"/>
                </a:lnTo>
                <a:lnTo>
                  <a:pt x="1901063" y="476885"/>
                </a:lnTo>
                <a:lnTo>
                  <a:pt x="2006981" y="476885"/>
                </a:lnTo>
                <a:lnTo>
                  <a:pt x="2006981" y="497586"/>
                </a:lnTo>
                <a:lnTo>
                  <a:pt x="2028317" y="497586"/>
                </a:lnTo>
                <a:lnTo>
                  <a:pt x="2028317" y="509142"/>
                </a:lnTo>
                <a:lnTo>
                  <a:pt x="2055495" y="509142"/>
                </a:lnTo>
                <a:lnTo>
                  <a:pt x="2055495" y="522986"/>
                </a:lnTo>
                <a:lnTo>
                  <a:pt x="2079752" y="522986"/>
                </a:lnTo>
                <a:lnTo>
                  <a:pt x="2079752" y="578230"/>
                </a:lnTo>
                <a:lnTo>
                  <a:pt x="2101087" y="578230"/>
                </a:lnTo>
                <a:lnTo>
                  <a:pt x="2101087" y="594232"/>
                </a:lnTo>
                <a:lnTo>
                  <a:pt x="2122170" y="594232"/>
                </a:lnTo>
                <a:lnTo>
                  <a:pt x="2122170" y="635762"/>
                </a:lnTo>
                <a:lnTo>
                  <a:pt x="2140331" y="635762"/>
                </a:lnTo>
                <a:lnTo>
                  <a:pt x="2140331" y="753237"/>
                </a:lnTo>
                <a:lnTo>
                  <a:pt x="2167762" y="753237"/>
                </a:lnTo>
                <a:lnTo>
                  <a:pt x="2167762" y="792479"/>
                </a:lnTo>
                <a:lnTo>
                  <a:pt x="2188845" y="792479"/>
                </a:lnTo>
                <a:lnTo>
                  <a:pt x="2188845" y="813053"/>
                </a:lnTo>
                <a:lnTo>
                  <a:pt x="2200910" y="813053"/>
                </a:lnTo>
                <a:lnTo>
                  <a:pt x="2200910" y="854582"/>
                </a:lnTo>
                <a:lnTo>
                  <a:pt x="2213102" y="854582"/>
                </a:lnTo>
                <a:lnTo>
                  <a:pt x="2213102" y="884554"/>
                </a:lnTo>
                <a:lnTo>
                  <a:pt x="2228342" y="884554"/>
                </a:lnTo>
                <a:lnTo>
                  <a:pt x="2228342" y="918972"/>
                </a:lnTo>
                <a:lnTo>
                  <a:pt x="2295017" y="918972"/>
                </a:lnTo>
                <a:lnTo>
                  <a:pt x="2295017" y="944499"/>
                </a:lnTo>
                <a:lnTo>
                  <a:pt x="2334514" y="944499"/>
                </a:lnTo>
                <a:lnTo>
                  <a:pt x="2334514" y="960627"/>
                </a:lnTo>
                <a:lnTo>
                  <a:pt x="2373884" y="960627"/>
                </a:lnTo>
                <a:lnTo>
                  <a:pt x="2373884" y="981328"/>
                </a:lnTo>
                <a:lnTo>
                  <a:pt x="2395220" y="981328"/>
                </a:lnTo>
                <a:lnTo>
                  <a:pt x="2395220" y="990473"/>
                </a:lnTo>
                <a:lnTo>
                  <a:pt x="2555747" y="990473"/>
                </a:lnTo>
                <a:lnTo>
                  <a:pt x="2555747" y="1006728"/>
                </a:lnTo>
                <a:lnTo>
                  <a:pt x="2640584" y="1006728"/>
                </a:lnTo>
                <a:lnTo>
                  <a:pt x="2640584" y="1022730"/>
                </a:lnTo>
                <a:lnTo>
                  <a:pt x="2701162" y="1022730"/>
                </a:lnTo>
                <a:lnTo>
                  <a:pt x="2701162" y="1036574"/>
                </a:lnTo>
                <a:lnTo>
                  <a:pt x="2728595" y="1036574"/>
                </a:lnTo>
                <a:lnTo>
                  <a:pt x="2728595" y="1048130"/>
                </a:lnTo>
                <a:lnTo>
                  <a:pt x="2740660" y="1048130"/>
                </a:lnTo>
                <a:lnTo>
                  <a:pt x="2740660" y="1061974"/>
                </a:lnTo>
                <a:lnTo>
                  <a:pt x="2756027" y="1061974"/>
                </a:lnTo>
                <a:lnTo>
                  <a:pt x="2756027" y="1077976"/>
                </a:lnTo>
                <a:lnTo>
                  <a:pt x="2780284" y="1077976"/>
                </a:lnTo>
                <a:lnTo>
                  <a:pt x="2780284" y="1087247"/>
                </a:lnTo>
                <a:lnTo>
                  <a:pt x="2795270" y="1087247"/>
                </a:lnTo>
                <a:lnTo>
                  <a:pt x="2795270" y="1098803"/>
                </a:lnTo>
                <a:lnTo>
                  <a:pt x="2855848" y="1098803"/>
                </a:lnTo>
                <a:lnTo>
                  <a:pt x="2855848" y="1112647"/>
                </a:lnTo>
                <a:lnTo>
                  <a:pt x="2928620" y="1112647"/>
                </a:lnTo>
                <a:lnTo>
                  <a:pt x="2928620" y="1137919"/>
                </a:lnTo>
                <a:lnTo>
                  <a:pt x="2968117" y="1137919"/>
                </a:lnTo>
                <a:lnTo>
                  <a:pt x="2968117" y="1149477"/>
                </a:lnTo>
                <a:lnTo>
                  <a:pt x="2989198" y="1149477"/>
                </a:lnTo>
                <a:lnTo>
                  <a:pt x="2989198" y="1204722"/>
                </a:lnTo>
                <a:lnTo>
                  <a:pt x="3007486" y="1204722"/>
                </a:lnTo>
                <a:lnTo>
                  <a:pt x="3007486" y="1276223"/>
                </a:lnTo>
                <a:lnTo>
                  <a:pt x="3022727" y="1276223"/>
                </a:lnTo>
                <a:lnTo>
                  <a:pt x="3022727" y="1322324"/>
                </a:lnTo>
                <a:lnTo>
                  <a:pt x="3061970" y="1322324"/>
                </a:lnTo>
                <a:lnTo>
                  <a:pt x="3061970" y="1361313"/>
                </a:lnTo>
                <a:lnTo>
                  <a:pt x="3080131" y="1361313"/>
                </a:lnTo>
                <a:lnTo>
                  <a:pt x="3080131" y="1407540"/>
                </a:lnTo>
                <a:lnTo>
                  <a:pt x="3095497" y="1407540"/>
                </a:lnTo>
                <a:lnTo>
                  <a:pt x="3095497" y="1414399"/>
                </a:lnTo>
                <a:lnTo>
                  <a:pt x="3146806" y="1414399"/>
                </a:lnTo>
                <a:lnTo>
                  <a:pt x="3146806" y="1439799"/>
                </a:lnTo>
                <a:lnTo>
                  <a:pt x="3280409" y="1439799"/>
                </a:lnTo>
                <a:lnTo>
                  <a:pt x="3280409" y="1453641"/>
                </a:lnTo>
                <a:lnTo>
                  <a:pt x="3513708" y="1453641"/>
                </a:lnTo>
                <a:lnTo>
                  <a:pt x="3513708" y="1469643"/>
                </a:lnTo>
                <a:lnTo>
                  <a:pt x="3562223" y="1469643"/>
                </a:lnTo>
                <a:lnTo>
                  <a:pt x="3562223" y="1483487"/>
                </a:lnTo>
                <a:lnTo>
                  <a:pt x="3813936" y="1483487"/>
                </a:lnTo>
                <a:lnTo>
                  <a:pt x="3813936" y="1499615"/>
                </a:lnTo>
                <a:lnTo>
                  <a:pt x="3862451" y="1499615"/>
                </a:lnTo>
                <a:lnTo>
                  <a:pt x="3862451" y="1529461"/>
                </a:lnTo>
                <a:lnTo>
                  <a:pt x="3901948" y="1529461"/>
                </a:lnTo>
                <a:lnTo>
                  <a:pt x="3901948" y="1561718"/>
                </a:lnTo>
                <a:lnTo>
                  <a:pt x="3929126" y="1561718"/>
                </a:lnTo>
                <a:lnTo>
                  <a:pt x="3929126" y="1587118"/>
                </a:lnTo>
                <a:lnTo>
                  <a:pt x="3941191" y="1587118"/>
                </a:lnTo>
                <a:lnTo>
                  <a:pt x="3941191" y="1621789"/>
                </a:lnTo>
                <a:lnTo>
                  <a:pt x="4568952" y="1621789"/>
                </a:lnTo>
                <a:lnTo>
                  <a:pt x="4568952" y="1637791"/>
                </a:lnTo>
                <a:lnTo>
                  <a:pt x="4656708" y="1637791"/>
                </a:lnTo>
                <a:lnTo>
                  <a:pt x="4656708" y="1651635"/>
                </a:lnTo>
                <a:lnTo>
                  <a:pt x="4684141" y="1651635"/>
                </a:lnTo>
                <a:lnTo>
                  <a:pt x="4684141" y="1672463"/>
                </a:lnTo>
                <a:lnTo>
                  <a:pt x="4735576" y="1672463"/>
                </a:lnTo>
                <a:lnTo>
                  <a:pt x="4735576" y="1734565"/>
                </a:lnTo>
                <a:lnTo>
                  <a:pt x="4784090" y="1734565"/>
                </a:lnTo>
                <a:lnTo>
                  <a:pt x="4784090" y="1743710"/>
                </a:lnTo>
                <a:lnTo>
                  <a:pt x="4808347" y="1743710"/>
                </a:lnTo>
                <a:lnTo>
                  <a:pt x="4808347" y="1769110"/>
                </a:lnTo>
                <a:lnTo>
                  <a:pt x="5590539" y="1769110"/>
                </a:lnTo>
                <a:lnTo>
                  <a:pt x="5590539" y="1789811"/>
                </a:lnTo>
                <a:lnTo>
                  <a:pt x="5729985" y="1789811"/>
                </a:lnTo>
                <a:lnTo>
                  <a:pt x="5729985" y="1815211"/>
                </a:lnTo>
                <a:lnTo>
                  <a:pt x="5817997" y="1815211"/>
                </a:lnTo>
                <a:lnTo>
                  <a:pt x="5817997" y="1845055"/>
                </a:lnTo>
                <a:lnTo>
                  <a:pt x="6445504" y="1845055"/>
                </a:lnTo>
                <a:lnTo>
                  <a:pt x="6445504" y="1875027"/>
                </a:lnTo>
                <a:lnTo>
                  <a:pt x="6463664" y="1875027"/>
                </a:lnTo>
                <a:lnTo>
                  <a:pt x="6463664" y="1907286"/>
                </a:lnTo>
                <a:lnTo>
                  <a:pt x="8097774" y="1907286"/>
                </a:lnTo>
                <a:lnTo>
                  <a:pt x="8097774" y="1988058"/>
                </a:lnTo>
                <a:lnTo>
                  <a:pt x="8170545" y="1988058"/>
                </a:lnTo>
                <a:lnTo>
                  <a:pt x="8170545" y="2080133"/>
                </a:lnTo>
                <a:lnTo>
                  <a:pt x="9107424" y="2080133"/>
                </a:lnTo>
              </a:path>
            </a:pathLst>
          </a:custGeom>
          <a:ln w="1905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2" name="object 27">
            <a:extLst>
              <a:ext uri="{FF2B5EF4-FFF2-40B4-BE49-F238E27FC236}">
                <a16:creationId xmlns:a16="http://schemas.microsoft.com/office/drawing/2014/main" id="{8D32F486-EC65-DE99-EB8D-91F8FD4B3632}"/>
              </a:ext>
            </a:extLst>
          </p:cNvPr>
          <p:cNvSpPr/>
          <p:nvPr/>
        </p:nvSpPr>
        <p:spPr>
          <a:xfrm>
            <a:off x="1100875" y="2063738"/>
            <a:ext cx="4181968" cy="2580935"/>
          </a:xfrm>
          <a:custGeom>
            <a:avLst/>
            <a:gdLst/>
            <a:ahLst/>
            <a:cxnLst/>
            <a:rect l="l" t="t" r="r" b="b"/>
            <a:pathLst>
              <a:path w="9841230" h="2505710">
                <a:moveTo>
                  <a:pt x="0" y="0"/>
                </a:moveTo>
                <a:lnTo>
                  <a:pt x="60617" y="0"/>
                </a:lnTo>
                <a:lnTo>
                  <a:pt x="60617" y="25400"/>
                </a:lnTo>
                <a:lnTo>
                  <a:pt x="78866" y="25400"/>
                </a:lnTo>
                <a:lnTo>
                  <a:pt x="78866" y="45974"/>
                </a:lnTo>
                <a:lnTo>
                  <a:pt x="151510" y="45974"/>
                </a:lnTo>
                <a:lnTo>
                  <a:pt x="151510" y="59816"/>
                </a:lnTo>
                <a:lnTo>
                  <a:pt x="360806" y="59816"/>
                </a:lnTo>
                <a:lnTo>
                  <a:pt x="360806" y="80644"/>
                </a:lnTo>
                <a:lnTo>
                  <a:pt x="406145" y="80644"/>
                </a:lnTo>
                <a:lnTo>
                  <a:pt x="406145" y="92075"/>
                </a:lnTo>
                <a:lnTo>
                  <a:pt x="478917" y="92075"/>
                </a:lnTo>
                <a:lnTo>
                  <a:pt x="478917" y="96647"/>
                </a:lnTo>
                <a:lnTo>
                  <a:pt x="500252" y="96647"/>
                </a:lnTo>
                <a:lnTo>
                  <a:pt x="500252" y="110489"/>
                </a:lnTo>
                <a:lnTo>
                  <a:pt x="521334" y="110489"/>
                </a:lnTo>
                <a:lnTo>
                  <a:pt x="521334" y="122047"/>
                </a:lnTo>
                <a:lnTo>
                  <a:pt x="560832" y="122047"/>
                </a:lnTo>
                <a:lnTo>
                  <a:pt x="560832" y="131317"/>
                </a:lnTo>
                <a:lnTo>
                  <a:pt x="621411" y="131317"/>
                </a:lnTo>
                <a:lnTo>
                  <a:pt x="621411" y="172719"/>
                </a:lnTo>
                <a:lnTo>
                  <a:pt x="667004" y="172719"/>
                </a:lnTo>
                <a:lnTo>
                  <a:pt x="667004" y="193548"/>
                </a:lnTo>
                <a:lnTo>
                  <a:pt x="748792" y="193548"/>
                </a:lnTo>
                <a:lnTo>
                  <a:pt x="748792" y="202691"/>
                </a:lnTo>
                <a:lnTo>
                  <a:pt x="1067181" y="202691"/>
                </a:lnTo>
                <a:lnTo>
                  <a:pt x="1067181" y="218693"/>
                </a:lnTo>
                <a:lnTo>
                  <a:pt x="1143000" y="218693"/>
                </a:lnTo>
                <a:lnTo>
                  <a:pt x="1143000" y="227964"/>
                </a:lnTo>
                <a:lnTo>
                  <a:pt x="1176274" y="227964"/>
                </a:lnTo>
                <a:lnTo>
                  <a:pt x="1176274" y="244093"/>
                </a:lnTo>
                <a:lnTo>
                  <a:pt x="1267206" y="244093"/>
                </a:lnTo>
                <a:lnTo>
                  <a:pt x="1267206" y="290194"/>
                </a:lnTo>
                <a:lnTo>
                  <a:pt x="1294638" y="290194"/>
                </a:lnTo>
                <a:lnTo>
                  <a:pt x="1294638" y="299338"/>
                </a:lnTo>
                <a:lnTo>
                  <a:pt x="1309624" y="299338"/>
                </a:lnTo>
                <a:lnTo>
                  <a:pt x="1309624" y="356997"/>
                </a:lnTo>
                <a:lnTo>
                  <a:pt x="1321689" y="356997"/>
                </a:lnTo>
                <a:lnTo>
                  <a:pt x="1321689" y="370839"/>
                </a:lnTo>
                <a:lnTo>
                  <a:pt x="1427988" y="370839"/>
                </a:lnTo>
                <a:lnTo>
                  <a:pt x="1427988" y="386841"/>
                </a:lnTo>
                <a:lnTo>
                  <a:pt x="1482470" y="386841"/>
                </a:lnTo>
                <a:lnTo>
                  <a:pt x="1482470" y="407669"/>
                </a:lnTo>
                <a:lnTo>
                  <a:pt x="1670431" y="407669"/>
                </a:lnTo>
                <a:lnTo>
                  <a:pt x="1670431" y="421386"/>
                </a:lnTo>
                <a:lnTo>
                  <a:pt x="1694688" y="421386"/>
                </a:lnTo>
                <a:lnTo>
                  <a:pt x="1694688" y="437514"/>
                </a:lnTo>
                <a:lnTo>
                  <a:pt x="1728089" y="437514"/>
                </a:lnTo>
                <a:lnTo>
                  <a:pt x="1728089" y="446659"/>
                </a:lnTo>
                <a:lnTo>
                  <a:pt x="1797684" y="446659"/>
                </a:lnTo>
                <a:lnTo>
                  <a:pt x="1797684" y="492887"/>
                </a:lnTo>
                <a:lnTo>
                  <a:pt x="1821942" y="492887"/>
                </a:lnTo>
                <a:lnTo>
                  <a:pt x="1821942" y="508888"/>
                </a:lnTo>
                <a:lnTo>
                  <a:pt x="1937131" y="508888"/>
                </a:lnTo>
                <a:lnTo>
                  <a:pt x="1937131" y="525144"/>
                </a:lnTo>
                <a:lnTo>
                  <a:pt x="1955292" y="525144"/>
                </a:lnTo>
                <a:lnTo>
                  <a:pt x="1955292" y="575690"/>
                </a:lnTo>
                <a:lnTo>
                  <a:pt x="1976627" y="575690"/>
                </a:lnTo>
                <a:lnTo>
                  <a:pt x="1976627" y="596391"/>
                </a:lnTo>
                <a:lnTo>
                  <a:pt x="2015998" y="596391"/>
                </a:lnTo>
                <a:lnTo>
                  <a:pt x="2015998" y="610107"/>
                </a:lnTo>
                <a:lnTo>
                  <a:pt x="2064511" y="610107"/>
                </a:lnTo>
                <a:lnTo>
                  <a:pt x="2064511" y="651763"/>
                </a:lnTo>
                <a:lnTo>
                  <a:pt x="2082672" y="651763"/>
                </a:lnTo>
                <a:lnTo>
                  <a:pt x="2082672" y="732281"/>
                </a:lnTo>
                <a:lnTo>
                  <a:pt x="2110105" y="732281"/>
                </a:lnTo>
                <a:lnTo>
                  <a:pt x="2110105" y="773684"/>
                </a:lnTo>
                <a:lnTo>
                  <a:pt x="2131186" y="773684"/>
                </a:lnTo>
                <a:lnTo>
                  <a:pt x="2131186" y="840486"/>
                </a:lnTo>
                <a:lnTo>
                  <a:pt x="2143252" y="840486"/>
                </a:lnTo>
                <a:lnTo>
                  <a:pt x="2143252" y="930401"/>
                </a:lnTo>
                <a:lnTo>
                  <a:pt x="2158492" y="930401"/>
                </a:lnTo>
                <a:lnTo>
                  <a:pt x="2158492" y="971803"/>
                </a:lnTo>
                <a:lnTo>
                  <a:pt x="2170684" y="971803"/>
                </a:lnTo>
                <a:lnTo>
                  <a:pt x="2170684" y="1008634"/>
                </a:lnTo>
                <a:lnTo>
                  <a:pt x="2182748" y="1008634"/>
                </a:lnTo>
                <a:lnTo>
                  <a:pt x="2182748" y="1027049"/>
                </a:lnTo>
                <a:lnTo>
                  <a:pt x="2198116" y="1027049"/>
                </a:lnTo>
                <a:lnTo>
                  <a:pt x="2198116" y="1054607"/>
                </a:lnTo>
                <a:lnTo>
                  <a:pt x="2210181" y="1054607"/>
                </a:lnTo>
                <a:lnTo>
                  <a:pt x="2210181" y="1080007"/>
                </a:lnTo>
                <a:lnTo>
                  <a:pt x="2231262" y="1080007"/>
                </a:lnTo>
                <a:lnTo>
                  <a:pt x="2231262" y="1123823"/>
                </a:lnTo>
                <a:lnTo>
                  <a:pt x="2249423" y="1123823"/>
                </a:lnTo>
                <a:lnTo>
                  <a:pt x="2249423" y="1139825"/>
                </a:lnTo>
                <a:lnTo>
                  <a:pt x="2304034" y="1139825"/>
                </a:lnTo>
                <a:lnTo>
                  <a:pt x="2304034" y="1156080"/>
                </a:lnTo>
                <a:lnTo>
                  <a:pt x="2370709" y="1156080"/>
                </a:lnTo>
                <a:lnTo>
                  <a:pt x="2370709" y="1165225"/>
                </a:lnTo>
                <a:lnTo>
                  <a:pt x="2452623" y="1165225"/>
                </a:lnTo>
                <a:lnTo>
                  <a:pt x="2452623" y="1176654"/>
                </a:lnTo>
                <a:lnTo>
                  <a:pt x="2491994" y="1176654"/>
                </a:lnTo>
                <a:lnTo>
                  <a:pt x="2491994" y="1195069"/>
                </a:lnTo>
                <a:lnTo>
                  <a:pt x="2537586" y="1195069"/>
                </a:lnTo>
                <a:lnTo>
                  <a:pt x="2537586" y="1206753"/>
                </a:lnTo>
                <a:lnTo>
                  <a:pt x="2576830" y="1206753"/>
                </a:lnTo>
                <a:lnTo>
                  <a:pt x="2576830" y="1220469"/>
                </a:lnTo>
                <a:lnTo>
                  <a:pt x="2719451" y="1220469"/>
                </a:lnTo>
                <a:lnTo>
                  <a:pt x="2719451" y="1227327"/>
                </a:lnTo>
                <a:lnTo>
                  <a:pt x="2743581" y="1227327"/>
                </a:lnTo>
                <a:lnTo>
                  <a:pt x="2743581" y="1248155"/>
                </a:lnTo>
                <a:lnTo>
                  <a:pt x="2798191" y="1248155"/>
                </a:lnTo>
                <a:lnTo>
                  <a:pt x="2798191" y="1273555"/>
                </a:lnTo>
                <a:lnTo>
                  <a:pt x="2858770" y="1273555"/>
                </a:lnTo>
                <a:lnTo>
                  <a:pt x="2858770" y="1287399"/>
                </a:lnTo>
                <a:lnTo>
                  <a:pt x="2937636" y="1287399"/>
                </a:lnTo>
                <a:lnTo>
                  <a:pt x="2937636" y="1374775"/>
                </a:lnTo>
                <a:lnTo>
                  <a:pt x="2952877" y="1374775"/>
                </a:lnTo>
                <a:lnTo>
                  <a:pt x="2952877" y="1430019"/>
                </a:lnTo>
                <a:lnTo>
                  <a:pt x="3004311" y="1430019"/>
                </a:lnTo>
                <a:lnTo>
                  <a:pt x="3004311" y="1526666"/>
                </a:lnTo>
                <a:lnTo>
                  <a:pt x="3025647" y="1526666"/>
                </a:lnTo>
                <a:lnTo>
                  <a:pt x="3025647" y="1552066"/>
                </a:lnTo>
                <a:lnTo>
                  <a:pt x="3037712" y="1552066"/>
                </a:lnTo>
                <a:lnTo>
                  <a:pt x="3037712" y="1588897"/>
                </a:lnTo>
                <a:lnTo>
                  <a:pt x="3086227" y="1588897"/>
                </a:lnTo>
                <a:lnTo>
                  <a:pt x="3086227" y="1634998"/>
                </a:lnTo>
                <a:lnTo>
                  <a:pt x="3146933" y="1634998"/>
                </a:lnTo>
                <a:lnTo>
                  <a:pt x="3146933" y="1644141"/>
                </a:lnTo>
                <a:lnTo>
                  <a:pt x="3534791" y="1644141"/>
                </a:lnTo>
                <a:lnTo>
                  <a:pt x="3534791" y="1660398"/>
                </a:lnTo>
                <a:lnTo>
                  <a:pt x="3592576" y="1660398"/>
                </a:lnTo>
                <a:lnTo>
                  <a:pt x="3592576" y="1674240"/>
                </a:lnTo>
                <a:lnTo>
                  <a:pt x="3619754" y="1674240"/>
                </a:lnTo>
                <a:lnTo>
                  <a:pt x="3619754" y="1685543"/>
                </a:lnTo>
                <a:lnTo>
                  <a:pt x="3719829" y="1685543"/>
                </a:lnTo>
                <a:lnTo>
                  <a:pt x="3719829" y="1694814"/>
                </a:lnTo>
                <a:lnTo>
                  <a:pt x="3747007" y="1694814"/>
                </a:lnTo>
                <a:lnTo>
                  <a:pt x="3747007" y="1720214"/>
                </a:lnTo>
                <a:lnTo>
                  <a:pt x="3792601" y="1720214"/>
                </a:lnTo>
                <a:lnTo>
                  <a:pt x="3792601" y="1731772"/>
                </a:lnTo>
                <a:lnTo>
                  <a:pt x="3813682" y="1731772"/>
                </a:lnTo>
                <a:lnTo>
                  <a:pt x="3813682" y="1775460"/>
                </a:lnTo>
                <a:lnTo>
                  <a:pt x="3853179" y="1775460"/>
                </a:lnTo>
                <a:lnTo>
                  <a:pt x="3853179" y="1807717"/>
                </a:lnTo>
                <a:lnTo>
                  <a:pt x="3874516" y="1807717"/>
                </a:lnTo>
                <a:lnTo>
                  <a:pt x="3874516" y="1909064"/>
                </a:lnTo>
                <a:lnTo>
                  <a:pt x="3947286" y="1909064"/>
                </a:lnTo>
                <a:lnTo>
                  <a:pt x="3947286" y="1943608"/>
                </a:lnTo>
                <a:lnTo>
                  <a:pt x="4095750" y="1943608"/>
                </a:lnTo>
                <a:lnTo>
                  <a:pt x="4095750" y="1975739"/>
                </a:lnTo>
                <a:lnTo>
                  <a:pt x="4189729" y="1975739"/>
                </a:lnTo>
                <a:lnTo>
                  <a:pt x="4189729" y="1989582"/>
                </a:lnTo>
                <a:lnTo>
                  <a:pt x="4368546" y="1989582"/>
                </a:lnTo>
                <a:lnTo>
                  <a:pt x="4368546" y="2010409"/>
                </a:lnTo>
                <a:lnTo>
                  <a:pt x="4589907" y="2010409"/>
                </a:lnTo>
                <a:lnTo>
                  <a:pt x="4589907" y="2026412"/>
                </a:lnTo>
                <a:lnTo>
                  <a:pt x="4617211" y="2026412"/>
                </a:lnTo>
                <a:lnTo>
                  <a:pt x="4617211" y="2047239"/>
                </a:lnTo>
                <a:lnTo>
                  <a:pt x="4662678" y="2047239"/>
                </a:lnTo>
                <a:lnTo>
                  <a:pt x="4662678" y="2068068"/>
                </a:lnTo>
                <a:lnTo>
                  <a:pt x="4708144" y="2068068"/>
                </a:lnTo>
                <a:lnTo>
                  <a:pt x="4708144" y="2081783"/>
                </a:lnTo>
                <a:lnTo>
                  <a:pt x="4729353" y="2081783"/>
                </a:lnTo>
                <a:lnTo>
                  <a:pt x="4729353" y="2102485"/>
                </a:lnTo>
                <a:lnTo>
                  <a:pt x="4741418" y="2102485"/>
                </a:lnTo>
                <a:lnTo>
                  <a:pt x="4741418" y="2173859"/>
                </a:lnTo>
                <a:lnTo>
                  <a:pt x="4768850" y="2173859"/>
                </a:lnTo>
                <a:lnTo>
                  <a:pt x="4768850" y="2194687"/>
                </a:lnTo>
                <a:lnTo>
                  <a:pt x="4783835" y="2194687"/>
                </a:lnTo>
                <a:lnTo>
                  <a:pt x="4783835" y="2215260"/>
                </a:lnTo>
                <a:lnTo>
                  <a:pt x="4808093" y="2215260"/>
                </a:lnTo>
                <a:lnTo>
                  <a:pt x="4808093" y="2233676"/>
                </a:lnTo>
                <a:lnTo>
                  <a:pt x="5584316" y="2233676"/>
                </a:lnTo>
                <a:lnTo>
                  <a:pt x="5584316" y="2254504"/>
                </a:lnTo>
                <a:lnTo>
                  <a:pt x="5611622" y="2254504"/>
                </a:lnTo>
                <a:lnTo>
                  <a:pt x="5611622" y="2332735"/>
                </a:lnTo>
                <a:lnTo>
                  <a:pt x="5632831" y="2332735"/>
                </a:lnTo>
                <a:lnTo>
                  <a:pt x="5632831" y="2351151"/>
                </a:lnTo>
                <a:lnTo>
                  <a:pt x="5656960" y="2351151"/>
                </a:lnTo>
                <a:lnTo>
                  <a:pt x="5656960" y="2376551"/>
                </a:lnTo>
                <a:lnTo>
                  <a:pt x="6445377" y="2376551"/>
                </a:lnTo>
                <a:lnTo>
                  <a:pt x="6445377" y="2413381"/>
                </a:lnTo>
                <a:lnTo>
                  <a:pt x="6600062" y="2413381"/>
                </a:lnTo>
                <a:lnTo>
                  <a:pt x="6600062" y="2459482"/>
                </a:lnTo>
                <a:lnTo>
                  <a:pt x="7066787" y="2459482"/>
                </a:lnTo>
                <a:lnTo>
                  <a:pt x="7066787" y="2505456"/>
                </a:lnTo>
                <a:lnTo>
                  <a:pt x="9840722" y="2505456"/>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3" name="object 29">
            <a:extLst>
              <a:ext uri="{FF2B5EF4-FFF2-40B4-BE49-F238E27FC236}">
                <a16:creationId xmlns:a16="http://schemas.microsoft.com/office/drawing/2014/main" id="{D1C4129F-B78D-EA88-980E-F33BD15F835F}"/>
              </a:ext>
            </a:extLst>
          </p:cNvPr>
          <p:cNvSpPr/>
          <p:nvPr/>
        </p:nvSpPr>
        <p:spPr>
          <a:xfrm>
            <a:off x="1618966" y="2311890"/>
            <a:ext cx="3347086" cy="1924255"/>
          </a:xfrm>
          <a:custGeom>
            <a:avLst/>
            <a:gdLst/>
            <a:ahLst/>
            <a:cxnLst/>
            <a:rect l="l" t="t" r="r" b="b"/>
            <a:pathLst>
              <a:path w="7876540" h="1868170">
                <a:moveTo>
                  <a:pt x="7792211" y="1801622"/>
                </a:moveTo>
                <a:lnTo>
                  <a:pt x="7792211" y="1867916"/>
                </a:lnTo>
              </a:path>
              <a:path w="7876540" h="1868170">
                <a:moveTo>
                  <a:pt x="7832979" y="1839214"/>
                </a:moveTo>
                <a:lnTo>
                  <a:pt x="7754365" y="1839214"/>
                </a:lnTo>
              </a:path>
              <a:path w="7876540" h="1868170">
                <a:moveTo>
                  <a:pt x="7786370" y="1801622"/>
                </a:moveTo>
                <a:lnTo>
                  <a:pt x="7786370" y="1867916"/>
                </a:lnTo>
              </a:path>
              <a:path w="7876540" h="1868170">
                <a:moveTo>
                  <a:pt x="7827136" y="1839214"/>
                </a:moveTo>
                <a:lnTo>
                  <a:pt x="7739887" y="1839214"/>
                </a:lnTo>
              </a:path>
              <a:path w="7876540" h="1868170">
                <a:moveTo>
                  <a:pt x="7838821" y="1801622"/>
                </a:moveTo>
                <a:lnTo>
                  <a:pt x="7838821" y="1867916"/>
                </a:lnTo>
              </a:path>
              <a:path w="7876540" h="1868170">
                <a:moveTo>
                  <a:pt x="7876539" y="1839214"/>
                </a:moveTo>
                <a:lnTo>
                  <a:pt x="7792211" y="1839214"/>
                </a:lnTo>
              </a:path>
              <a:path w="7876540" h="1868170">
                <a:moveTo>
                  <a:pt x="7184008" y="1801622"/>
                </a:moveTo>
                <a:lnTo>
                  <a:pt x="7184008" y="1867916"/>
                </a:lnTo>
              </a:path>
              <a:path w="7876540" h="1868170">
                <a:moveTo>
                  <a:pt x="7233538" y="1839214"/>
                </a:moveTo>
                <a:lnTo>
                  <a:pt x="7143368" y="1839214"/>
                </a:lnTo>
              </a:path>
              <a:path w="7876540" h="1868170">
                <a:moveTo>
                  <a:pt x="7105523" y="1801622"/>
                </a:moveTo>
                <a:lnTo>
                  <a:pt x="7105523" y="1867916"/>
                </a:lnTo>
              </a:path>
              <a:path w="7876540" h="1868170">
                <a:moveTo>
                  <a:pt x="7143368" y="1839214"/>
                </a:moveTo>
                <a:lnTo>
                  <a:pt x="7064756" y="1839214"/>
                </a:lnTo>
              </a:path>
              <a:path w="7876540" h="1868170">
                <a:moveTo>
                  <a:pt x="7018274" y="1801622"/>
                </a:moveTo>
                <a:lnTo>
                  <a:pt x="7018274" y="1867916"/>
                </a:lnTo>
              </a:path>
              <a:path w="7876540" h="1868170">
                <a:moveTo>
                  <a:pt x="7064756" y="1839214"/>
                </a:moveTo>
                <a:lnTo>
                  <a:pt x="6977507" y="1839214"/>
                </a:lnTo>
              </a:path>
              <a:path w="7876540" h="1868170">
                <a:moveTo>
                  <a:pt x="6959981" y="1801622"/>
                </a:moveTo>
                <a:lnTo>
                  <a:pt x="6959981" y="1867916"/>
                </a:lnTo>
              </a:path>
              <a:path w="7876540" h="1868170">
                <a:moveTo>
                  <a:pt x="7003668" y="1839214"/>
                </a:moveTo>
                <a:lnTo>
                  <a:pt x="6916420" y="1839214"/>
                </a:lnTo>
              </a:path>
              <a:path w="7876540" h="1868170">
                <a:moveTo>
                  <a:pt x="6977507" y="1801622"/>
                </a:moveTo>
                <a:lnTo>
                  <a:pt x="6977507" y="1867916"/>
                </a:lnTo>
              </a:path>
              <a:path w="7876540" h="1868170">
                <a:moveTo>
                  <a:pt x="7018274" y="1839214"/>
                </a:moveTo>
                <a:lnTo>
                  <a:pt x="6930898" y="1839214"/>
                </a:lnTo>
              </a:path>
              <a:path w="7876540" h="1868170">
                <a:moveTo>
                  <a:pt x="6939660" y="1713230"/>
                </a:moveTo>
                <a:lnTo>
                  <a:pt x="6939660" y="1777238"/>
                </a:lnTo>
              </a:path>
              <a:path w="7876540" h="1868170">
                <a:moveTo>
                  <a:pt x="6977507" y="1746377"/>
                </a:moveTo>
                <a:lnTo>
                  <a:pt x="6893052" y="1746377"/>
                </a:lnTo>
              </a:path>
              <a:path w="7876540" h="1868170">
                <a:moveTo>
                  <a:pt x="6232652" y="1640205"/>
                </a:moveTo>
                <a:lnTo>
                  <a:pt x="6232652" y="1706499"/>
                </a:lnTo>
              </a:path>
              <a:path w="7876540" h="1868170">
                <a:moveTo>
                  <a:pt x="6270371" y="1671193"/>
                </a:moveTo>
                <a:lnTo>
                  <a:pt x="6183122" y="1671193"/>
                </a:lnTo>
              </a:path>
              <a:path w="7876540" h="1868170">
                <a:moveTo>
                  <a:pt x="6276212" y="1640205"/>
                </a:moveTo>
                <a:lnTo>
                  <a:pt x="6276212" y="1706499"/>
                </a:lnTo>
              </a:path>
              <a:path w="7876540" h="1868170">
                <a:moveTo>
                  <a:pt x="6316980" y="1671193"/>
                </a:moveTo>
                <a:lnTo>
                  <a:pt x="6238366" y="1671193"/>
                </a:lnTo>
              </a:path>
              <a:path w="7876540" h="1868170">
                <a:moveTo>
                  <a:pt x="6110351" y="1640205"/>
                </a:moveTo>
                <a:lnTo>
                  <a:pt x="6110351" y="1706499"/>
                </a:lnTo>
              </a:path>
              <a:path w="7876540" h="1868170">
                <a:moveTo>
                  <a:pt x="6151117" y="1671193"/>
                </a:moveTo>
                <a:lnTo>
                  <a:pt x="6072505" y="1671193"/>
                </a:lnTo>
              </a:path>
              <a:path w="7876540" h="1868170">
                <a:moveTo>
                  <a:pt x="6130798" y="1640205"/>
                </a:moveTo>
                <a:lnTo>
                  <a:pt x="6130798" y="1706499"/>
                </a:lnTo>
              </a:path>
              <a:path w="7876540" h="1868170">
                <a:moveTo>
                  <a:pt x="6177280" y="1671193"/>
                </a:moveTo>
                <a:lnTo>
                  <a:pt x="6092952" y="1671193"/>
                </a:lnTo>
              </a:path>
              <a:path w="7876540" h="1868170">
                <a:moveTo>
                  <a:pt x="6084188" y="1640205"/>
                </a:moveTo>
                <a:lnTo>
                  <a:pt x="6084188" y="1706499"/>
                </a:lnTo>
              </a:path>
              <a:path w="7876540" h="1868170">
                <a:moveTo>
                  <a:pt x="6124956" y="1671193"/>
                </a:moveTo>
                <a:lnTo>
                  <a:pt x="6043422" y="1671193"/>
                </a:lnTo>
              </a:path>
              <a:path w="7876540" h="1868170">
                <a:moveTo>
                  <a:pt x="6017259" y="1640205"/>
                </a:moveTo>
                <a:lnTo>
                  <a:pt x="6017259" y="1706499"/>
                </a:lnTo>
              </a:path>
              <a:path w="7876540" h="1868170">
                <a:moveTo>
                  <a:pt x="6058027" y="1671193"/>
                </a:moveTo>
                <a:lnTo>
                  <a:pt x="5970778" y="1671193"/>
                </a:lnTo>
              </a:path>
              <a:path w="7876540" h="1868170">
                <a:moveTo>
                  <a:pt x="5842634" y="1640205"/>
                </a:moveTo>
                <a:lnTo>
                  <a:pt x="5842634" y="1706499"/>
                </a:lnTo>
              </a:path>
              <a:path w="7876540" h="1868170">
                <a:moveTo>
                  <a:pt x="5883402" y="1671193"/>
                </a:moveTo>
                <a:lnTo>
                  <a:pt x="5804915" y="1671193"/>
                </a:lnTo>
              </a:path>
              <a:path w="7876540" h="1868170">
                <a:moveTo>
                  <a:pt x="5816473" y="1640205"/>
                </a:moveTo>
                <a:lnTo>
                  <a:pt x="5816473" y="1706499"/>
                </a:lnTo>
              </a:path>
              <a:path w="7876540" h="1868170">
                <a:moveTo>
                  <a:pt x="5866003" y="1671193"/>
                </a:moveTo>
                <a:lnTo>
                  <a:pt x="5778627" y="1671193"/>
                </a:lnTo>
              </a:path>
              <a:path w="7876540" h="1868170">
                <a:moveTo>
                  <a:pt x="5464429" y="1640205"/>
                </a:moveTo>
                <a:lnTo>
                  <a:pt x="5464429" y="1706499"/>
                </a:lnTo>
              </a:path>
              <a:path w="7876540" h="1868170">
                <a:moveTo>
                  <a:pt x="5505196" y="1671193"/>
                </a:moveTo>
                <a:lnTo>
                  <a:pt x="5417820" y="1671193"/>
                </a:lnTo>
              </a:path>
              <a:path w="7876540" h="1868170">
                <a:moveTo>
                  <a:pt x="5359654" y="1640205"/>
                </a:moveTo>
                <a:lnTo>
                  <a:pt x="5359654" y="1706499"/>
                </a:lnTo>
              </a:path>
              <a:path w="7876540" h="1868170">
                <a:moveTo>
                  <a:pt x="5403341" y="1671193"/>
                </a:moveTo>
                <a:lnTo>
                  <a:pt x="5316092" y="1671193"/>
                </a:lnTo>
              </a:path>
              <a:path w="7876540" h="1868170">
                <a:moveTo>
                  <a:pt x="5304408" y="1640205"/>
                </a:moveTo>
                <a:lnTo>
                  <a:pt x="5304408" y="1706499"/>
                </a:lnTo>
              </a:path>
              <a:path w="7876540" h="1868170">
                <a:moveTo>
                  <a:pt x="5345176" y="1671193"/>
                </a:moveTo>
                <a:lnTo>
                  <a:pt x="5257800" y="1671193"/>
                </a:lnTo>
              </a:path>
              <a:path w="7876540" h="1868170">
                <a:moveTo>
                  <a:pt x="5278247" y="1640205"/>
                </a:moveTo>
                <a:lnTo>
                  <a:pt x="5278247" y="1706499"/>
                </a:lnTo>
              </a:path>
              <a:path w="7876540" h="1868170">
                <a:moveTo>
                  <a:pt x="5316092" y="1671193"/>
                </a:moveTo>
                <a:lnTo>
                  <a:pt x="5237480" y="1671193"/>
                </a:lnTo>
              </a:path>
              <a:path w="7876540" h="1868170">
                <a:moveTo>
                  <a:pt x="5237480" y="1640205"/>
                </a:moveTo>
                <a:lnTo>
                  <a:pt x="5237480" y="1706499"/>
                </a:lnTo>
              </a:path>
              <a:path w="7876540" h="1868170">
                <a:moveTo>
                  <a:pt x="5278247" y="1671193"/>
                </a:moveTo>
                <a:lnTo>
                  <a:pt x="5193791" y="1671193"/>
                </a:lnTo>
              </a:path>
              <a:path w="7876540" h="1868170">
                <a:moveTo>
                  <a:pt x="5249163" y="1640205"/>
                </a:moveTo>
                <a:lnTo>
                  <a:pt x="5249163" y="1706499"/>
                </a:lnTo>
              </a:path>
              <a:path w="7876540" h="1868170">
                <a:moveTo>
                  <a:pt x="5292725" y="1671193"/>
                </a:moveTo>
                <a:lnTo>
                  <a:pt x="5211317" y="1671193"/>
                </a:lnTo>
              </a:path>
              <a:path w="7876540" h="1868170">
                <a:moveTo>
                  <a:pt x="5292725" y="1640205"/>
                </a:moveTo>
                <a:lnTo>
                  <a:pt x="5292725" y="1706499"/>
                </a:lnTo>
              </a:path>
              <a:path w="7876540" h="1868170">
                <a:moveTo>
                  <a:pt x="5330571" y="1671193"/>
                </a:moveTo>
                <a:lnTo>
                  <a:pt x="5243322" y="1671193"/>
                </a:lnTo>
              </a:path>
              <a:path w="7876540" h="1868170">
                <a:moveTo>
                  <a:pt x="5217159" y="1569466"/>
                </a:moveTo>
                <a:lnTo>
                  <a:pt x="5217159" y="1633601"/>
                </a:lnTo>
              </a:path>
              <a:path w="7876540" h="1868170">
                <a:moveTo>
                  <a:pt x="5257800" y="1604899"/>
                </a:moveTo>
                <a:lnTo>
                  <a:pt x="5176392" y="1604899"/>
                </a:lnTo>
              </a:path>
              <a:path w="7876540" h="1868170">
                <a:moveTo>
                  <a:pt x="5176392" y="1569466"/>
                </a:moveTo>
                <a:lnTo>
                  <a:pt x="5176392" y="1633601"/>
                </a:lnTo>
              </a:path>
              <a:path w="7876540" h="1868170">
                <a:moveTo>
                  <a:pt x="5217159" y="1604899"/>
                </a:moveTo>
                <a:lnTo>
                  <a:pt x="5132705" y="1604899"/>
                </a:lnTo>
              </a:path>
              <a:path w="7876540" h="1868170">
                <a:moveTo>
                  <a:pt x="4510024" y="1545209"/>
                </a:moveTo>
                <a:lnTo>
                  <a:pt x="4510024" y="1609344"/>
                </a:lnTo>
              </a:path>
              <a:path w="7876540" h="1868170">
                <a:moveTo>
                  <a:pt x="4550790" y="1573911"/>
                </a:moveTo>
                <a:lnTo>
                  <a:pt x="4472178" y="1573911"/>
                </a:lnTo>
              </a:path>
              <a:path w="7876540" h="1868170">
                <a:moveTo>
                  <a:pt x="4437253" y="1518666"/>
                </a:moveTo>
                <a:lnTo>
                  <a:pt x="4437253" y="1582801"/>
                </a:lnTo>
              </a:path>
              <a:path w="7876540" h="1868170">
                <a:moveTo>
                  <a:pt x="4478020" y="1549654"/>
                </a:moveTo>
                <a:lnTo>
                  <a:pt x="4387850" y="1549654"/>
                </a:lnTo>
              </a:path>
              <a:path w="7876540" h="1868170">
                <a:moveTo>
                  <a:pt x="4370324" y="1518666"/>
                </a:moveTo>
                <a:lnTo>
                  <a:pt x="4370324" y="1582801"/>
                </a:lnTo>
              </a:path>
              <a:path w="7876540" h="1868170">
                <a:moveTo>
                  <a:pt x="4411090" y="1549654"/>
                </a:moveTo>
                <a:lnTo>
                  <a:pt x="4332605" y="1549654"/>
                </a:lnTo>
              </a:path>
              <a:path w="7876540" h="1868170">
                <a:moveTo>
                  <a:pt x="4382008" y="1518666"/>
                </a:moveTo>
                <a:lnTo>
                  <a:pt x="4382008" y="1582801"/>
                </a:lnTo>
              </a:path>
              <a:path w="7876540" h="1868170">
                <a:moveTo>
                  <a:pt x="4422775" y="1549654"/>
                </a:moveTo>
                <a:lnTo>
                  <a:pt x="4344161" y="1549654"/>
                </a:lnTo>
              </a:path>
              <a:path w="7876540" h="1868170">
                <a:moveTo>
                  <a:pt x="4399407" y="1518666"/>
                </a:moveTo>
                <a:lnTo>
                  <a:pt x="4399407" y="1582801"/>
                </a:lnTo>
              </a:path>
              <a:path w="7876540" h="1868170">
                <a:moveTo>
                  <a:pt x="4437253" y="1549654"/>
                </a:moveTo>
                <a:lnTo>
                  <a:pt x="4355846" y="1549654"/>
                </a:lnTo>
              </a:path>
              <a:path w="7876540" h="1868170">
                <a:moveTo>
                  <a:pt x="4364608" y="1498727"/>
                </a:moveTo>
                <a:lnTo>
                  <a:pt x="4364608" y="1558417"/>
                </a:lnTo>
              </a:path>
              <a:path w="7876540" h="1868170">
                <a:moveTo>
                  <a:pt x="4405249" y="1527556"/>
                </a:moveTo>
                <a:lnTo>
                  <a:pt x="4315079" y="1527556"/>
                </a:lnTo>
              </a:path>
              <a:path w="7876540" h="1868170">
                <a:moveTo>
                  <a:pt x="4323841" y="1498727"/>
                </a:moveTo>
                <a:lnTo>
                  <a:pt x="4323841" y="1558417"/>
                </a:lnTo>
              </a:path>
              <a:path w="7876540" h="1868170">
                <a:moveTo>
                  <a:pt x="4370324" y="1527556"/>
                </a:moveTo>
                <a:lnTo>
                  <a:pt x="4283075" y="1527556"/>
                </a:lnTo>
              </a:path>
              <a:path w="7876540" h="1868170">
                <a:moveTo>
                  <a:pt x="4297680" y="1498727"/>
                </a:moveTo>
                <a:lnTo>
                  <a:pt x="4297680" y="1558417"/>
                </a:lnTo>
              </a:path>
              <a:path w="7876540" h="1868170">
                <a:moveTo>
                  <a:pt x="4338320" y="1527556"/>
                </a:moveTo>
                <a:lnTo>
                  <a:pt x="4256912" y="1527556"/>
                </a:lnTo>
              </a:path>
              <a:path w="7876540" h="1868170">
                <a:moveTo>
                  <a:pt x="3605149" y="1498727"/>
                </a:moveTo>
                <a:lnTo>
                  <a:pt x="3605149" y="1558417"/>
                </a:lnTo>
              </a:path>
              <a:path w="7876540" h="1868170">
                <a:moveTo>
                  <a:pt x="3642995" y="1527556"/>
                </a:moveTo>
                <a:lnTo>
                  <a:pt x="3555619" y="1527556"/>
                </a:lnTo>
              </a:path>
              <a:path w="7876540" h="1868170">
                <a:moveTo>
                  <a:pt x="3610991" y="1498727"/>
                </a:moveTo>
                <a:lnTo>
                  <a:pt x="3610991" y="1558417"/>
                </a:lnTo>
              </a:path>
              <a:path w="7876540" h="1868170">
                <a:moveTo>
                  <a:pt x="3648709" y="1527556"/>
                </a:moveTo>
                <a:lnTo>
                  <a:pt x="3570224" y="1527556"/>
                </a:lnTo>
              </a:path>
              <a:path w="7876540" h="1868170">
                <a:moveTo>
                  <a:pt x="3514852" y="1461135"/>
                </a:moveTo>
                <a:lnTo>
                  <a:pt x="3514852" y="1527556"/>
                </a:lnTo>
              </a:path>
              <a:path w="7876540" h="1868170">
                <a:moveTo>
                  <a:pt x="3555619" y="1498727"/>
                </a:moveTo>
                <a:lnTo>
                  <a:pt x="3477132" y="1498727"/>
                </a:lnTo>
              </a:path>
              <a:path w="7876540" h="1868170">
                <a:moveTo>
                  <a:pt x="3514852" y="1421384"/>
                </a:moveTo>
                <a:lnTo>
                  <a:pt x="3514852" y="1487678"/>
                </a:lnTo>
              </a:path>
              <a:path w="7876540" h="1868170">
                <a:moveTo>
                  <a:pt x="3555619" y="1452372"/>
                </a:moveTo>
                <a:lnTo>
                  <a:pt x="3477132" y="1452372"/>
                </a:lnTo>
              </a:path>
              <a:path w="7876540" h="1868170">
                <a:moveTo>
                  <a:pt x="3488690" y="1401445"/>
                </a:moveTo>
                <a:lnTo>
                  <a:pt x="3488690" y="1461135"/>
                </a:lnTo>
              </a:path>
              <a:path w="7876540" h="1868170">
                <a:moveTo>
                  <a:pt x="3532378" y="1432433"/>
                </a:moveTo>
                <a:lnTo>
                  <a:pt x="3450844" y="1432433"/>
                </a:lnTo>
              </a:path>
              <a:path w="7876540" h="1868170">
                <a:moveTo>
                  <a:pt x="3456685" y="1401445"/>
                </a:moveTo>
                <a:lnTo>
                  <a:pt x="3456685" y="1461135"/>
                </a:lnTo>
              </a:path>
              <a:path w="7876540" h="1868170">
                <a:moveTo>
                  <a:pt x="3503295" y="1432433"/>
                </a:moveTo>
                <a:lnTo>
                  <a:pt x="3416046" y="1432433"/>
                </a:lnTo>
              </a:path>
              <a:path w="7876540" h="1868170">
                <a:moveTo>
                  <a:pt x="3232658" y="1346200"/>
                </a:moveTo>
                <a:lnTo>
                  <a:pt x="3232658" y="1410335"/>
                </a:lnTo>
              </a:path>
              <a:path w="7876540" h="1868170">
                <a:moveTo>
                  <a:pt x="3276346" y="1377188"/>
                </a:moveTo>
                <a:lnTo>
                  <a:pt x="3188970" y="1377188"/>
                </a:lnTo>
              </a:path>
              <a:path w="7876540" h="1868170">
                <a:moveTo>
                  <a:pt x="2723515" y="1346200"/>
                </a:moveTo>
                <a:lnTo>
                  <a:pt x="2723515" y="1410335"/>
                </a:lnTo>
              </a:path>
              <a:path w="7876540" h="1868170">
                <a:moveTo>
                  <a:pt x="2761234" y="1377188"/>
                </a:moveTo>
                <a:lnTo>
                  <a:pt x="2682747" y="1377188"/>
                </a:lnTo>
              </a:path>
              <a:path w="7876540" h="1868170">
                <a:moveTo>
                  <a:pt x="2723515" y="1299845"/>
                </a:moveTo>
                <a:lnTo>
                  <a:pt x="2723515" y="1359535"/>
                </a:lnTo>
              </a:path>
              <a:path w="7876540" h="1868170">
                <a:moveTo>
                  <a:pt x="2761234" y="1330706"/>
                </a:moveTo>
                <a:lnTo>
                  <a:pt x="2682747" y="1330706"/>
                </a:lnTo>
              </a:path>
              <a:path w="7876540" h="1868170">
                <a:moveTo>
                  <a:pt x="2682747" y="1284351"/>
                </a:moveTo>
                <a:lnTo>
                  <a:pt x="2682747" y="1350645"/>
                </a:lnTo>
              </a:path>
              <a:path w="7876540" h="1868170">
                <a:moveTo>
                  <a:pt x="2723515" y="1313053"/>
                </a:moveTo>
                <a:lnTo>
                  <a:pt x="2636139" y="1313053"/>
                </a:lnTo>
              </a:path>
              <a:path w="7876540" h="1868170">
                <a:moveTo>
                  <a:pt x="2650744" y="1253363"/>
                </a:moveTo>
                <a:lnTo>
                  <a:pt x="2650744" y="1313053"/>
                </a:lnTo>
              </a:path>
              <a:path w="7876540" h="1868170">
                <a:moveTo>
                  <a:pt x="2688590" y="1284351"/>
                </a:moveTo>
                <a:lnTo>
                  <a:pt x="2604135" y="1284351"/>
                </a:lnTo>
              </a:path>
              <a:path w="7876540" h="1868170">
                <a:moveTo>
                  <a:pt x="2676906" y="1264412"/>
                </a:moveTo>
                <a:lnTo>
                  <a:pt x="2676906" y="1330706"/>
                </a:lnTo>
              </a:path>
              <a:path w="7876540" h="1868170">
                <a:moveTo>
                  <a:pt x="2714752" y="1299845"/>
                </a:moveTo>
                <a:lnTo>
                  <a:pt x="2627503" y="1299845"/>
                </a:lnTo>
              </a:path>
              <a:path w="7876540" h="1868170">
                <a:moveTo>
                  <a:pt x="2662428" y="1268857"/>
                </a:moveTo>
                <a:lnTo>
                  <a:pt x="2662428" y="1335151"/>
                </a:lnTo>
              </a:path>
              <a:path w="7876540" h="1868170">
                <a:moveTo>
                  <a:pt x="2708910" y="1304290"/>
                </a:moveTo>
                <a:lnTo>
                  <a:pt x="2621660" y="1304290"/>
                </a:lnTo>
              </a:path>
              <a:path w="7876540" h="1868170">
                <a:moveTo>
                  <a:pt x="2636139" y="1233551"/>
                </a:moveTo>
                <a:lnTo>
                  <a:pt x="2636139" y="1299845"/>
                </a:lnTo>
              </a:path>
              <a:path w="7876540" h="1868170">
                <a:moveTo>
                  <a:pt x="2682747" y="1264412"/>
                </a:moveTo>
                <a:lnTo>
                  <a:pt x="2595498" y="1264412"/>
                </a:lnTo>
              </a:path>
              <a:path w="7876540" h="1868170">
                <a:moveTo>
                  <a:pt x="2595498" y="1218057"/>
                </a:moveTo>
                <a:lnTo>
                  <a:pt x="2595498" y="1284351"/>
                </a:lnTo>
              </a:path>
              <a:path w="7876540" h="1868170">
                <a:moveTo>
                  <a:pt x="2636139" y="1248918"/>
                </a:moveTo>
                <a:lnTo>
                  <a:pt x="2554732" y="1248918"/>
                </a:lnTo>
              </a:path>
              <a:path w="7876540" h="1868170">
                <a:moveTo>
                  <a:pt x="2609977" y="1224661"/>
                </a:moveTo>
                <a:lnTo>
                  <a:pt x="2609977" y="1288796"/>
                </a:lnTo>
              </a:path>
              <a:path w="7876540" h="1868170">
                <a:moveTo>
                  <a:pt x="2656585" y="1253363"/>
                </a:moveTo>
                <a:lnTo>
                  <a:pt x="2569210" y="1253363"/>
                </a:lnTo>
              </a:path>
              <a:path w="7876540" h="1868170">
                <a:moveTo>
                  <a:pt x="2627503" y="1224661"/>
                </a:moveTo>
                <a:lnTo>
                  <a:pt x="2627503" y="1288796"/>
                </a:lnTo>
              </a:path>
              <a:path w="7876540" h="1868170">
                <a:moveTo>
                  <a:pt x="2671064" y="1253363"/>
                </a:moveTo>
                <a:lnTo>
                  <a:pt x="2583815" y="1253363"/>
                </a:lnTo>
              </a:path>
              <a:path w="7876540" h="1868170">
                <a:moveTo>
                  <a:pt x="1783587" y="994791"/>
                </a:moveTo>
                <a:lnTo>
                  <a:pt x="1783587" y="1061085"/>
                </a:lnTo>
              </a:path>
              <a:path w="7876540" h="1868170">
                <a:moveTo>
                  <a:pt x="1827276" y="1030097"/>
                </a:moveTo>
                <a:lnTo>
                  <a:pt x="1742947" y="1030097"/>
                </a:lnTo>
              </a:path>
              <a:path w="7876540" h="1868170">
                <a:moveTo>
                  <a:pt x="1769109" y="908558"/>
                </a:moveTo>
                <a:lnTo>
                  <a:pt x="1769109" y="968248"/>
                </a:lnTo>
              </a:path>
              <a:path w="7876540" h="1868170">
                <a:moveTo>
                  <a:pt x="1815592" y="939546"/>
                </a:moveTo>
                <a:lnTo>
                  <a:pt x="1728343" y="939546"/>
                </a:lnTo>
              </a:path>
              <a:path w="7876540" h="1868170">
                <a:moveTo>
                  <a:pt x="1716658" y="866521"/>
                </a:moveTo>
                <a:lnTo>
                  <a:pt x="1716658" y="935101"/>
                </a:lnTo>
              </a:path>
              <a:path w="7876540" h="1868170">
                <a:moveTo>
                  <a:pt x="1760346" y="897509"/>
                </a:moveTo>
                <a:lnTo>
                  <a:pt x="1676019" y="897509"/>
                </a:lnTo>
              </a:path>
              <a:path w="7876540" h="1868170">
                <a:moveTo>
                  <a:pt x="1175511" y="711835"/>
                </a:moveTo>
                <a:lnTo>
                  <a:pt x="1175511" y="775970"/>
                </a:lnTo>
              </a:path>
              <a:path w="7876540" h="1868170">
                <a:moveTo>
                  <a:pt x="1216279" y="744982"/>
                </a:moveTo>
                <a:lnTo>
                  <a:pt x="1137666" y="744982"/>
                </a:lnTo>
              </a:path>
              <a:path w="7876540" h="1868170">
                <a:moveTo>
                  <a:pt x="922401" y="455422"/>
                </a:moveTo>
                <a:lnTo>
                  <a:pt x="922401" y="517271"/>
                </a:lnTo>
              </a:path>
              <a:path w="7876540" h="1868170">
                <a:moveTo>
                  <a:pt x="968882" y="484124"/>
                </a:moveTo>
                <a:lnTo>
                  <a:pt x="881633" y="484124"/>
                </a:lnTo>
              </a:path>
              <a:path w="7876540" h="1868170">
                <a:moveTo>
                  <a:pt x="128015" y="68580"/>
                </a:moveTo>
                <a:lnTo>
                  <a:pt x="128015" y="130429"/>
                </a:lnTo>
              </a:path>
              <a:path w="7876540" h="1868170">
                <a:moveTo>
                  <a:pt x="177419" y="99441"/>
                </a:moveTo>
                <a:lnTo>
                  <a:pt x="87249" y="99441"/>
                </a:lnTo>
              </a:path>
              <a:path w="7876540" h="1868170">
                <a:moveTo>
                  <a:pt x="101854" y="68580"/>
                </a:moveTo>
                <a:lnTo>
                  <a:pt x="101854" y="130429"/>
                </a:lnTo>
              </a:path>
              <a:path w="7876540" h="1868170">
                <a:moveTo>
                  <a:pt x="148336" y="99441"/>
                </a:moveTo>
                <a:lnTo>
                  <a:pt x="61087" y="99441"/>
                </a:lnTo>
              </a:path>
              <a:path w="7876540" h="1868170">
                <a:moveTo>
                  <a:pt x="0" y="0"/>
                </a:moveTo>
                <a:lnTo>
                  <a:pt x="0" y="59690"/>
                </a:lnTo>
              </a:path>
            </a:pathLst>
          </a:custGeom>
          <a:ln w="127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4" name="object 30">
            <a:extLst>
              <a:ext uri="{FF2B5EF4-FFF2-40B4-BE49-F238E27FC236}">
                <a16:creationId xmlns:a16="http://schemas.microsoft.com/office/drawing/2014/main" id="{012A2B77-0A67-87AC-188B-8EBE48FB964A}"/>
              </a:ext>
            </a:extLst>
          </p:cNvPr>
          <p:cNvSpPr/>
          <p:nvPr/>
        </p:nvSpPr>
        <p:spPr>
          <a:xfrm>
            <a:off x="1602884" y="2331772"/>
            <a:ext cx="34809" cy="19621"/>
          </a:xfrm>
          <a:custGeom>
            <a:avLst/>
            <a:gdLst/>
            <a:ahLst/>
            <a:cxnLst/>
            <a:rect l="l" t="t" r="r" b="b"/>
            <a:pathLst>
              <a:path w="81914" h="19050">
                <a:moveTo>
                  <a:pt x="0" y="19050"/>
                </a:moveTo>
                <a:lnTo>
                  <a:pt x="81406" y="19050"/>
                </a:lnTo>
                <a:lnTo>
                  <a:pt x="81406" y="0"/>
                </a:lnTo>
                <a:lnTo>
                  <a:pt x="0" y="0"/>
                </a:lnTo>
                <a:lnTo>
                  <a:pt x="0" y="19050"/>
                </a:lnTo>
                <a:close/>
              </a:path>
            </a:pathLst>
          </a:custGeom>
          <a:solidFill>
            <a:srgbClr val="0091A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object 31">
            <a:extLst>
              <a:ext uri="{FF2B5EF4-FFF2-40B4-BE49-F238E27FC236}">
                <a16:creationId xmlns:a16="http://schemas.microsoft.com/office/drawing/2014/main" id="{4653B610-87A7-C3C4-CBC3-FD99EE97E1FF}"/>
              </a:ext>
            </a:extLst>
          </p:cNvPr>
          <p:cNvSpPr/>
          <p:nvPr/>
        </p:nvSpPr>
        <p:spPr>
          <a:xfrm>
            <a:off x="1618966" y="2293706"/>
            <a:ext cx="0" cy="61482"/>
          </a:xfrm>
          <a:custGeom>
            <a:avLst/>
            <a:gdLst/>
            <a:ahLst/>
            <a:cxnLst/>
            <a:rect l="l" t="t" r="r" b="b"/>
            <a:pathLst>
              <a:path h="59689">
                <a:moveTo>
                  <a:pt x="0" y="0"/>
                </a:moveTo>
                <a:lnTo>
                  <a:pt x="0" y="59689"/>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6" name="object 32">
            <a:extLst>
              <a:ext uri="{FF2B5EF4-FFF2-40B4-BE49-F238E27FC236}">
                <a16:creationId xmlns:a16="http://schemas.microsoft.com/office/drawing/2014/main" id="{2DE34593-8D13-7ECD-BB95-446089AC4D62}"/>
              </a:ext>
            </a:extLst>
          </p:cNvPr>
          <p:cNvSpPr/>
          <p:nvPr/>
        </p:nvSpPr>
        <p:spPr>
          <a:xfrm>
            <a:off x="1602884" y="2315814"/>
            <a:ext cx="34809" cy="19621"/>
          </a:xfrm>
          <a:custGeom>
            <a:avLst/>
            <a:gdLst/>
            <a:ahLst/>
            <a:cxnLst/>
            <a:rect l="l" t="t" r="r" b="b"/>
            <a:pathLst>
              <a:path w="81914" h="19050">
                <a:moveTo>
                  <a:pt x="0" y="19050"/>
                </a:moveTo>
                <a:lnTo>
                  <a:pt x="81406" y="19050"/>
                </a:lnTo>
                <a:lnTo>
                  <a:pt x="81406" y="0"/>
                </a:lnTo>
                <a:lnTo>
                  <a:pt x="0" y="0"/>
                </a:lnTo>
                <a:lnTo>
                  <a:pt x="0" y="19050"/>
                </a:lnTo>
                <a:close/>
              </a:path>
            </a:pathLst>
          </a:custGeom>
          <a:solidFill>
            <a:srgbClr val="0091A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object 33">
            <a:extLst>
              <a:ext uri="{FF2B5EF4-FFF2-40B4-BE49-F238E27FC236}">
                <a16:creationId xmlns:a16="http://schemas.microsoft.com/office/drawing/2014/main" id="{5CD2C5DE-A9E1-DA80-9027-87A775F01BE0}"/>
              </a:ext>
            </a:extLst>
          </p:cNvPr>
          <p:cNvSpPr/>
          <p:nvPr/>
        </p:nvSpPr>
        <p:spPr>
          <a:xfrm>
            <a:off x="1359273" y="2200306"/>
            <a:ext cx="59365" cy="116424"/>
          </a:xfrm>
          <a:custGeom>
            <a:avLst/>
            <a:gdLst/>
            <a:ahLst/>
            <a:cxnLst/>
            <a:rect l="l" t="t" r="r" b="b"/>
            <a:pathLst>
              <a:path w="139700" h="113030">
                <a:moveTo>
                  <a:pt x="98932" y="50926"/>
                </a:moveTo>
                <a:lnTo>
                  <a:pt x="98932" y="112775"/>
                </a:lnTo>
              </a:path>
              <a:path w="139700" h="113030">
                <a:moveTo>
                  <a:pt x="139700" y="81787"/>
                </a:moveTo>
                <a:lnTo>
                  <a:pt x="52450" y="81787"/>
                </a:lnTo>
              </a:path>
              <a:path w="139700" h="113030">
                <a:moveTo>
                  <a:pt x="37845" y="0"/>
                </a:moveTo>
                <a:lnTo>
                  <a:pt x="37845" y="66421"/>
                </a:lnTo>
              </a:path>
              <a:path w="139700" h="113030">
                <a:moveTo>
                  <a:pt x="87375" y="35433"/>
                </a:moveTo>
                <a:lnTo>
                  <a:pt x="0" y="35433"/>
                </a:lnTo>
              </a:path>
            </a:pathLst>
          </a:custGeom>
          <a:ln w="19050">
            <a:solidFill>
              <a:srgbClr val="0091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8" name="object 34">
            <a:extLst>
              <a:ext uri="{FF2B5EF4-FFF2-40B4-BE49-F238E27FC236}">
                <a16:creationId xmlns:a16="http://schemas.microsoft.com/office/drawing/2014/main" id="{76E42213-1A12-DB97-B5ED-117FB60D960B}"/>
              </a:ext>
            </a:extLst>
          </p:cNvPr>
          <p:cNvSpPr/>
          <p:nvPr/>
        </p:nvSpPr>
        <p:spPr>
          <a:xfrm>
            <a:off x="1632567" y="2320915"/>
            <a:ext cx="3666305" cy="2357899"/>
          </a:xfrm>
          <a:custGeom>
            <a:avLst/>
            <a:gdLst/>
            <a:ahLst/>
            <a:cxnLst/>
            <a:rect l="l" t="t" r="r" b="b"/>
            <a:pathLst>
              <a:path w="8627745" h="2289175">
                <a:moveTo>
                  <a:pt x="8589518" y="2222627"/>
                </a:moveTo>
                <a:lnTo>
                  <a:pt x="8589518" y="2288921"/>
                </a:lnTo>
              </a:path>
              <a:path w="8627745" h="2289175">
                <a:moveTo>
                  <a:pt x="8627364" y="2255774"/>
                </a:moveTo>
                <a:lnTo>
                  <a:pt x="8548751" y="2255774"/>
                </a:lnTo>
              </a:path>
              <a:path w="8627745" h="2289175">
                <a:moveTo>
                  <a:pt x="6977507" y="2222627"/>
                </a:moveTo>
                <a:lnTo>
                  <a:pt x="6977507" y="2288921"/>
                </a:lnTo>
              </a:path>
              <a:path w="8627745" h="2289175">
                <a:moveTo>
                  <a:pt x="7018274" y="2255774"/>
                </a:moveTo>
                <a:lnTo>
                  <a:pt x="6931025" y="2255774"/>
                </a:lnTo>
              </a:path>
              <a:path w="8627745" h="2289175">
                <a:moveTo>
                  <a:pt x="6992111" y="2222627"/>
                </a:moveTo>
                <a:lnTo>
                  <a:pt x="6992111" y="2288921"/>
                </a:lnTo>
              </a:path>
              <a:path w="8627745" h="2289175">
                <a:moveTo>
                  <a:pt x="7029958" y="2255774"/>
                </a:moveTo>
                <a:lnTo>
                  <a:pt x="6951345" y="2255774"/>
                </a:lnTo>
              </a:path>
              <a:path w="8627745" h="2289175">
                <a:moveTo>
                  <a:pt x="6151118" y="2222627"/>
                </a:moveTo>
                <a:lnTo>
                  <a:pt x="6151118" y="2288921"/>
                </a:lnTo>
              </a:path>
              <a:path w="8627745" h="2289175">
                <a:moveTo>
                  <a:pt x="6191884" y="2255774"/>
                </a:moveTo>
                <a:lnTo>
                  <a:pt x="6101714" y="2255774"/>
                </a:lnTo>
              </a:path>
              <a:path w="8627745" h="2289175">
                <a:moveTo>
                  <a:pt x="6058027" y="2222627"/>
                </a:moveTo>
                <a:lnTo>
                  <a:pt x="6058027" y="2288921"/>
                </a:lnTo>
              </a:path>
              <a:path w="8627745" h="2289175">
                <a:moveTo>
                  <a:pt x="6095873" y="2255774"/>
                </a:moveTo>
                <a:lnTo>
                  <a:pt x="6014466" y="2255774"/>
                </a:lnTo>
              </a:path>
              <a:path w="8627745" h="2289175">
                <a:moveTo>
                  <a:pt x="6075553" y="2222627"/>
                </a:moveTo>
                <a:lnTo>
                  <a:pt x="6075553" y="2288921"/>
                </a:lnTo>
              </a:path>
              <a:path w="8627745" h="2289175">
                <a:moveTo>
                  <a:pt x="6119113" y="2255774"/>
                </a:moveTo>
                <a:lnTo>
                  <a:pt x="6037707" y="2255774"/>
                </a:lnTo>
              </a:path>
              <a:path w="8627745" h="2289175">
                <a:moveTo>
                  <a:pt x="6162802" y="2222627"/>
                </a:moveTo>
                <a:lnTo>
                  <a:pt x="6162802" y="2288921"/>
                </a:lnTo>
              </a:path>
              <a:path w="8627745" h="2289175">
                <a:moveTo>
                  <a:pt x="6203569" y="2255774"/>
                </a:moveTo>
                <a:lnTo>
                  <a:pt x="6124956" y="2255774"/>
                </a:lnTo>
              </a:path>
              <a:path w="8627745" h="2289175">
                <a:moveTo>
                  <a:pt x="5281168" y="2125472"/>
                </a:moveTo>
                <a:lnTo>
                  <a:pt x="5281168" y="2193925"/>
                </a:lnTo>
              </a:path>
              <a:path w="8627745" h="2289175">
                <a:moveTo>
                  <a:pt x="5321934" y="2162937"/>
                </a:moveTo>
                <a:lnTo>
                  <a:pt x="5243322" y="2162937"/>
                </a:lnTo>
              </a:path>
              <a:path w="8627745" h="2289175">
                <a:moveTo>
                  <a:pt x="5243322" y="2125472"/>
                </a:moveTo>
                <a:lnTo>
                  <a:pt x="5243322" y="2193925"/>
                </a:lnTo>
              </a:path>
              <a:path w="8627745" h="2289175">
                <a:moveTo>
                  <a:pt x="5281168" y="2162937"/>
                </a:moveTo>
                <a:lnTo>
                  <a:pt x="5193919" y="2162937"/>
                </a:lnTo>
              </a:path>
              <a:path w="8627745" h="2289175">
                <a:moveTo>
                  <a:pt x="5193919" y="2096770"/>
                </a:moveTo>
                <a:lnTo>
                  <a:pt x="5193919" y="2162937"/>
                </a:lnTo>
              </a:path>
              <a:path w="8627745" h="2289175">
                <a:moveTo>
                  <a:pt x="5243322" y="2125472"/>
                </a:moveTo>
                <a:lnTo>
                  <a:pt x="5153152" y="2125472"/>
                </a:lnTo>
              </a:path>
              <a:path w="8627745" h="2289175">
                <a:moveTo>
                  <a:pt x="5182234" y="2096770"/>
                </a:moveTo>
                <a:lnTo>
                  <a:pt x="5182234" y="2162937"/>
                </a:lnTo>
              </a:path>
              <a:path w="8627745" h="2289175">
                <a:moveTo>
                  <a:pt x="5220081" y="2125472"/>
                </a:moveTo>
                <a:lnTo>
                  <a:pt x="5141468" y="2125472"/>
                </a:lnTo>
              </a:path>
              <a:path w="8627745" h="2289175">
                <a:moveTo>
                  <a:pt x="5141468" y="2096770"/>
                </a:moveTo>
                <a:lnTo>
                  <a:pt x="5141468" y="2162937"/>
                </a:lnTo>
              </a:path>
              <a:path w="8627745" h="2289175">
                <a:moveTo>
                  <a:pt x="5182234" y="2125472"/>
                </a:moveTo>
                <a:lnTo>
                  <a:pt x="5094985" y="2125472"/>
                </a:lnTo>
              </a:path>
              <a:path w="8627745" h="2289175">
                <a:moveTo>
                  <a:pt x="4582795" y="2096770"/>
                </a:moveTo>
                <a:lnTo>
                  <a:pt x="4582795" y="2162937"/>
                </a:lnTo>
              </a:path>
              <a:path w="8627745" h="2289175">
                <a:moveTo>
                  <a:pt x="4626483" y="2125472"/>
                </a:moveTo>
                <a:lnTo>
                  <a:pt x="4539233" y="2125472"/>
                </a:lnTo>
              </a:path>
              <a:path w="8627745" h="2289175">
                <a:moveTo>
                  <a:pt x="4414011" y="2096770"/>
                </a:moveTo>
                <a:lnTo>
                  <a:pt x="4414011" y="2158619"/>
                </a:lnTo>
              </a:path>
              <a:path w="8627745" h="2289175">
                <a:moveTo>
                  <a:pt x="4454779" y="2125472"/>
                </a:moveTo>
                <a:lnTo>
                  <a:pt x="4373372" y="2125472"/>
                </a:lnTo>
              </a:path>
              <a:path w="8627745" h="2289175">
                <a:moveTo>
                  <a:pt x="4399533" y="2096770"/>
                </a:moveTo>
                <a:lnTo>
                  <a:pt x="4399533" y="2158619"/>
                </a:lnTo>
              </a:path>
              <a:path w="8627745" h="2289175">
                <a:moveTo>
                  <a:pt x="4440301" y="2125472"/>
                </a:moveTo>
                <a:lnTo>
                  <a:pt x="4358767" y="2125472"/>
                </a:lnTo>
              </a:path>
              <a:path w="8627745" h="2289175">
                <a:moveTo>
                  <a:pt x="4399533" y="2061337"/>
                </a:moveTo>
                <a:lnTo>
                  <a:pt x="4399533" y="2125472"/>
                </a:lnTo>
              </a:path>
              <a:path w="8627745" h="2289175">
                <a:moveTo>
                  <a:pt x="4440301" y="2096770"/>
                </a:moveTo>
                <a:lnTo>
                  <a:pt x="4358767" y="2096770"/>
                </a:lnTo>
              </a:path>
              <a:path w="8627745" h="2289175">
                <a:moveTo>
                  <a:pt x="4373372" y="2045843"/>
                </a:moveTo>
                <a:lnTo>
                  <a:pt x="4373372" y="2107819"/>
                </a:lnTo>
              </a:path>
              <a:path w="8627745" h="2289175">
                <a:moveTo>
                  <a:pt x="4414011" y="2074672"/>
                </a:moveTo>
                <a:lnTo>
                  <a:pt x="4326762" y="2074672"/>
                </a:lnTo>
              </a:path>
              <a:path w="8627745" h="2289175">
                <a:moveTo>
                  <a:pt x="4347083" y="1975231"/>
                </a:moveTo>
                <a:lnTo>
                  <a:pt x="4347083" y="2041525"/>
                </a:lnTo>
              </a:path>
              <a:path w="8627745" h="2289175">
                <a:moveTo>
                  <a:pt x="4387850" y="2003933"/>
                </a:moveTo>
                <a:lnTo>
                  <a:pt x="4306443" y="2003933"/>
                </a:lnTo>
              </a:path>
              <a:path w="8627745" h="2289175">
                <a:moveTo>
                  <a:pt x="4338447" y="1964182"/>
                </a:moveTo>
                <a:lnTo>
                  <a:pt x="4338447" y="2030476"/>
                </a:lnTo>
              </a:path>
              <a:path w="8627745" h="2289175">
                <a:moveTo>
                  <a:pt x="4382008" y="1999488"/>
                </a:moveTo>
                <a:lnTo>
                  <a:pt x="4294758" y="1999488"/>
                </a:lnTo>
              </a:path>
              <a:path w="8627745" h="2289175">
                <a:moveTo>
                  <a:pt x="4306443" y="1953133"/>
                </a:moveTo>
                <a:lnTo>
                  <a:pt x="4306443" y="2014982"/>
                </a:lnTo>
              </a:path>
              <a:path w="8627745" h="2289175">
                <a:moveTo>
                  <a:pt x="4347083" y="1983994"/>
                </a:moveTo>
                <a:lnTo>
                  <a:pt x="4259833" y="1983994"/>
                </a:lnTo>
              </a:path>
              <a:path w="8627745" h="2289175">
                <a:moveTo>
                  <a:pt x="4059047" y="1953133"/>
                </a:moveTo>
                <a:lnTo>
                  <a:pt x="4059047" y="2014982"/>
                </a:lnTo>
              </a:path>
              <a:path w="8627745" h="2289175">
                <a:moveTo>
                  <a:pt x="4099813" y="1983994"/>
                </a:moveTo>
                <a:lnTo>
                  <a:pt x="4021201" y="1983994"/>
                </a:lnTo>
              </a:path>
              <a:path w="8627745" h="2289175">
                <a:moveTo>
                  <a:pt x="3555745" y="1953133"/>
                </a:moveTo>
                <a:lnTo>
                  <a:pt x="3555745" y="2014982"/>
                </a:lnTo>
              </a:path>
              <a:path w="8627745" h="2289175">
                <a:moveTo>
                  <a:pt x="3599306" y="1983994"/>
                </a:moveTo>
                <a:lnTo>
                  <a:pt x="3512057" y="1983994"/>
                </a:lnTo>
              </a:path>
              <a:path w="8627745" h="2289175">
                <a:moveTo>
                  <a:pt x="3482975" y="1873504"/>
                </a:moveTo>
                <a:lnTo>
                  <a:pt x="3482975" y="1939798"/>
                </a:lnTo>
              </a:path>
              <a:path w="8627745" h="2289175">
                <a:moveTo>
                  <a:pt x="3523741" y="1906651"/>
                </a:moveTo>
                <a:lnTo>
                  <a:pt x="3445129" y="1906651"/>
                </a:lnTo>
              </a:path>
              <a:path w="8627745" h="2289175">
                <a:moveTo>
                  <a:pt x="3506216" y="1873504"/>
                </a:moveTo>
                <a:lnTo>
                  <a:pt x="3506216" y="1939798"/>
                </a:lnTo>
              </a:path>
              <a:path w="8627745" h="2289175">
                <a:moveTo>
                  <a:pt x="3544062" y="1906651"/>
                </a:moveTo>
                <a:lnTo>
                  <a:pt x="3465449" y="1906651"/>
                </a:lnTo>
              </a:path>
              <a:path w="8627745" h="2289175">
                <a:moveTo>
                  <a:pt x="3058160" y="1710055"/>
                </a:moveTo>
                <a:lnTo>
                  <a:pt x="3058160" y="1771904"/>
                </a:lnTo>
              </a:path>
              <a:path w="8627745" h="2289175">
                <a:moveTo>
                  <a:pt x="3096005" y="1738757"/>
                </a:moveTo>
                <a:lnTo>
                  <a:pt x="3011551" y="1738757"/>
                </a:lnTo>
              </a:path>
              <a:path w="8627745" h="2289175">
                <a:moveTo>
                  <a:pt x="2930143" y="1687957"/>
                </a:moveTo>
                <a:lnTo>
                  <a:pt x="2930143" y="1756410"/>
                </a:lnTo>
              </a:path>
              <a:path w="8627745" h="2289175">
                <a:moveTo>
                  <a:pt x="2976626" y="1721104"/>
                </a:moveTo>
                <a:lnTo>
                  <a:pt x="2889377" y="1721104"/>
                </a:lnTo>
              </a:path>
              <a:path w="8627745" h="2289175">
                <a:moveTo>
                  <a:pt x="2749677" y="1663700"/>
                </a:moveTo>
                <a:lnTo>
                  <a:pt x="2749677" y="1725549"/>
                </a:lnTo>
              </a:path>
              <a:path w="8627745" h="2289175">
                <a:moveTo>
                  <a:pt x="2790443" y="1692402"/>
                </a:moveTo>
                <a:lnTo>
                  <a:pt x="2703194" y="1692402"/>
                </a:lnTo>
              </a:path>
              <a:path w="8627745" h="2289175">
                <a:moveTo>
                  <a:pt x="2703194" y="1663700"/>
                </a:moveTo>
                <a:lnTo>
                  <a:pt x="2703194" y="1725549"/>
                </a:lnTo>
              </a:path>
              <a:path w="8627745" h="2289175">
                <a:moveTo>
                  <a:pt x="2749677" y="1692402"/>
                </a:moveTo>
                <a:lnTo>
                  <a:pt x="2662428" y="1692402"/>
                </a:lnTo>
              </a:path>
              <a:path w="8627745" h="2289175">
                <a:moveTo>
                  <a:pt x="2662428" y="1623949"/>
                </a:moveTo>
                <a:lnTo>
                  <a:pt x="2662428" y="1687957"/>
                </a:lnTo>
              </a:path>
              <a:path w="8627745" h="2289175">
                <a:moveTo>
                  <a:pt x="2703194" y="1659255"/>
                </a:moveTo>
                <a:lnTo>
                  <a:pt x="2624581" y="1659255"/>
                </a:lnTo>
              </a:path>
              <a:path w="8627745" h="2289175">
                <a:moveTo>
                  <a:pt x="2650743" y="1623949"/>
                </a:moveTo>
                <a:lnTo>
                  <a:pt x="2650743" y="1687957"/>
                </a:lnTo>
              </a:path>
              <a:path w="8627745" h="2289175">
                <a:moveTo>
                  <a:pt x="2691511" y="1659255"/>
                </a:moveTo>
                <a:lnTo>
                  <a:pt x="2601341" y="1659255"/>
                </a:lnTo>
              </a:path>
              <a:path w="8627745" h="2289175">
                <a:moveTo>
                  <a:pt x="2624581" y="1608455"/>
                </a:moveTo>
                <a:lnTo>
                  <a:pt x="2624581" y="1674749"/>
                </a:lnTo>
              </a:path>
              <a:path w="8627745" h="2289175">
                <a:moveTo>
                  <a:pt x="2668269" y="1643761"/>
                </a:moveTo>
                <a:lnTo>
                  <a:pt x="2583815" y="1643761"/>
                </a:lnTo>
              </a:path>
              <a:path w="8627745" h="2289175">
                <a:moveTo>
                  <a:pt x="2557653" y="1482471"/>
                </a:moveTo>
                <a:lnTo>
                  <a:pt x="2557653" y="1546606"/>
                </a:lnTo>
              </a:path>
              <a:path w="8627745" h="2289175">
                <a:moveTo>
                  <a:pt x="2595499" y="1515618"/>
                </a:moveTo>
                <a:lnTo>
                  <a:pt x="2516886" y="1515618"/>
                </a:lnTo>
              </a:path>
              <a:path w="8627745" h="2289175">
                <a:moveTo>
                  <a:pt x="2569337" y="1482471"/>
                </a:moveTo>
                <a:lnTo>
                  <a:pt x="2569337" y="1546606"/>
                </a:lnTo>
              </a:path>
              <a:path w="8627745" h="2289175">
                <a:moveTo>
                  <a:pt x="2609977" y="1515618"/>
                </a:moveTo>
                <a:lnTo>
                  <a:pt x="2528569" y="1515618"/>
                </a:lnTo>
              </a:path>
              <a:path w="8627745" h="2289175">
                <a:moveTo>
                  <a:pt x="2403475" y="1402969"/>
                </a:moveTo>
                <a:lnTo>
                  <a:pt x="2403475" y="1464818"/>
                </a:lnTo>
              </a:path>
              <a:path w="8627745" h="2289175">
                <a:moveTo>
                  <a:pt x="2449956" y="1436116"/>
                </a:moveTo>
                <a:lnTo>
                  <a:pt x="2362707" y="1436116"/>
                </a:lnTo>
              </a:path>
              <a:path w="8627745" h="2289175">
                <a:moveTo>
                  <a:pt x="2080387" y="1358773"/>
                </a:moveTo>
                <a:lnTo>
                  <a:pt x="2080387" y="1425067"/>
                </a:lnTo>
              </a:path>
              <a:path w="8627745" h="2289175">
                <a:moveTo>
                  <a:pt x="2124075" y="1394079"/>
                </a:moveTo>
                <a:lnTo>
                  <a:pt x="2042667" y="1394079"/>
                </a:lnTo>
              </a:path>
              <a:path w="8627745" h="2289175">
                <a:moveTo>
                  <a:pt x="1830197" y="1347724"/>
                </a:moveTo>
                <a:lnTo>
                  <a:pt x="1830197" y="1414018"/>
                </a:lnTo>
              </a:path>
              <a:path w="8627745" h="2289175">
                <a:moveTo>
                  <a:pt x="1873885" y="1385316"/>
                </a:moveTo>
                <a:lnTo>
                  <a:pt x="1786508" y="1385316"/>
                </a:lnTo>
              </a:path>
              <a:path w="8627745" h="2289175">
                <a:moveTo>
                  <a:pt x="1754504" y="1184275"/>
                </a:moveTo>
                <a:lnTo>
                  <a:pt x="1754504" y="1250569"/>
                </a:lnTo>
              </a:path>
              <a:path w="8627745" h="2289175">
                <a:moveTo>
                  <a:pt x="1801114" y="1221740"/>
                </a:moveTo>
                <a:lnTo>
                  <a:pt x="1713864" y="1221740"/>
                </a:lnTo>
              </a:path>
              <a:path w="8627745" h="2289175">
                <a:moveTo>
                  <a:pt x="1620647" y="1007491"/>
                </a:moveTo>
                <a:lnTo>
                  <a:pt x="1620647" y="1073785"/>
                </a:lnTo>
              </a:path>
              <a:path w="8627745" h="2289175">
                <a:moveTo>
                  <a:pt x="1661414" y="1038352"/>
                </a:moveTo>
                <a:lnTo>
                  <a:pt x="1580006" y="1038352"/>
                </a:lnTo>
              </a:path>
              <a:path w="8627745" h="2289175">
                <a:moveTo>
                  <a:pt x="1006728" y="859409"/>
                </a:moveTo>
                <a:lnTo>
                  <a:pt x="1006728" y="927989"/>
                </a:lnTo>
              </a:path>
              <a:path w="8627745" h="2289175">
                <a:moveTo>
                  <a:pt x="1047495" y="890397"/>
                </a:moveTo>
                <a:lnTo>
                  <a:pt x="965962" y="890397"/>
                </a:lnTo>
              </a:path>
              <a:path w="8627745" h="2289175">
                <a:moveTo>
                  <a:pt x="881633" y="519175"/>
                </a:moveTo>
                <a:lnTo>
                  <a:pt x="881633" y="583311"/>
                </a:lnTo>
              </a:path>
              <a:path w="8627745" h="2289175">
                <a:moveTo>
                  <a:pt x="919479" y="550164"/>
                </a:moveTo>
                <a:lnTo>
                  <a:pt x="837945" y="550164"/>
                </a:lnTo>
              </a:path>
              <a:path w="8627745" h="2289175">
                <a:moveTo>
                  <a:pt x="58165" y="19812"/>
                </a:moveTo>
                <a:lnTo>
                  <a:pt x="58165" y="81787"/>
                </a:lnTo>
              </a:path>
              <a:path w="8627745" h="2289175">
                <a:moveTo>
                  <a:pt x="98932" y="50800"/>
                </a:moveTo>
                <a:lnTo>
                  <a:pt x="11683" y="50800"/>
                </a:lnTo>
              </a:path>
              <a:path w="8627745" h="2289175">
                <a:moveTo>
                  <a:pt x="43687" y="11049"/>
                </a:moveTo>
                <a:lnTo>
                  <a:pt x="43687" y="75057"/>
                </a:lnTo>
              </a:path>
              <a:path w="8627745" h="2289175">
                <a:moveTo>
                  <a:pt x="84327" y="46355"/>
                </a:moveTo>
                <a:lnTo>
                  <a:pt x="0" y="46355"/>
                </a:lnTo>
              </a:path>
              <a:path w="8627745" h="2289175">
                <a:moveTo>
                  <a:pt x="11683" y="0"/>
                </a:moveTo>
                <a:lnTo>
                  <a:pt x="11683" y="66294"/>
                </a:lnTo>
              </a:path>
            </a:pathLst>
          </a:custGeom>
          <a:ln w="1270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9" name="object 35">
            <a:extLst>
              <a:ext uri="{FF2B5EF4-FFF2-40B4-BE49-F238E27FC236}">
                <a16:creationId xmlns:a16="http://schemas.microsoft.com/office/drawing/2014/main" id="{A60BBD0C-C246-131B-B174-69C5C355C737}"/>
              </a:ext>
            </a:extLst>
          </p:cNvPr>
          <p:cNvSpPr/>
          <p:nvPr/>
        </p:nvSpPr>
        <p:spPr>
          <a:xfrm>
            <a:off x="1620208" y="2347471"/>
            <a:ext cx="37238" cy="19621"/>
          </a:xfrm>
          <a:custGeom>
            <a:avLst/>
            <a:gdLst/>
            <a:ahLst/>
            <a:cxnLst/>
            <a:rect l="l" t="t" r="r" b="b"/>
            <a:pathLst>
              <a:path w="87630" h="19050">
                <a:moveTo>
                  <a:pt x="0" y="19050"/>
                </a:moveTo>
                <a:lnTo>
                  <a:pt x="87249" y="19050"/>
                </a:lnTo>
                <a:lnTo>
                  <a:pt x="87249" y="0"/>
                </a:lnTo>
                <a:lnTo>
                  <a:pt x="0" y="0"/>
                </a:lnTo>
                <a:lnTo>
                  <a:pt x="0" y="19050"/>
                </a:lnTo>
                <a:close/>
              </a:path>
            </a:pathLst>
          </a:custGeom>
          <a:solidFill>
            <a:srgbClr val="66666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0" name="object 36">
            <a:extLst>
              <a:ext uri="{FF2B5EF4-FFF2-40B4-BE49-F238E27FC236}">
                <a16:creationId xmlns:a16="http://schemas.microsoft.com/office/drawing/2014/main" id="{75078A08-AB21-0A43-1772-B7AF5C500139}"/>
              </a:ext>
            </a:extLst>
          </p:cNvPr>
          <p:cNvSpPr/>
          <p:nvPr/>
        </p:nvSpPr>
        <p:spPr>
          <a:xfrm>
            <a:off x="1637531" y="2311758"/>
            <a:ext cx="0" cy="61482"/>
          </a:xfrm>
          <a:custGeom>
            <a:avLst/>
            <a:gdLst/>
            <a:ahLst/>
            <a:cxnLst/>
            <a:rect l="l" t="t" r="r" b="b"/>
            <a:pathLst>
              <a:path h="59689">
                <a:moveTo>
                  <a:pt x="0" y="0"/>
                </a:moveTo>
                <a:lnTo>
                  <a:pt x="0" y="59689"/>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object 37">
            <a:extLst>
              <a:ext uri="{FF2B5EF4-FFF2-40B4-BE49-F238E27FC236}">
                <a16:creationId xmlns:a16="http://schemas.microsoft.com/office/drawing/2014/main" id="{1F02FB85-09E9-E1A4-D96D-1A724390B131}"/>
              </a:ext>
            </a:extLst>
          </p:cNvPr>
          <p:cNvSpPr/>
          <p:nvPr/>
        </p:nvSpPr>
        <p:spPr>
          <a:xfrm>
            <a:off x="1620208" y="2331511"/>
            <a:ext cx="37238" cy="19621"/>
          </a:xfrm>
          <a:custGeom>
            <a:avLst/>
            <a:gdLst/>
            <a:ahLst/>
            <a:cxnLst/>
            <a:rect l="l" t="t" r="r" b="b"/>
            <a:pathLst>
              <a:path w="87630" h="19050">
                <a:moveTo>
                  <a:pt x="0" y="19050"/>
                </a:moveTo>
                <a:lnTo>
                  <a:pt x="87249" y="19050"/>
                </a:lnTo>
                <a:lnTo>
                  <a:pt x="87249" y="0"/>
                </a:lnTo>
                <a:lnTo>
                  <a:pt x="0" y="0"/>
                </a:lnTo>
                <a:lnTo>
                  <a:pt x="0" y="19050"/>
                </a:lnTo>
                <a:close/>
              </a:path>
            </a:pathLst>
          </a:custGeom>
          <a:solidFill>
            <a:srgbClr val="66666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2" name="object 38">
            <a:extLst>
              <a:ext uri="{FF2B5EF4-FFF2-40B4-BE49-F238E27FC236}">
                <a16:creationId xmlns:a16="http://schemas.microsoft.com/office/drawing/2014/main" id="{B492708C-F90B-0E1E-9AB8-CFE1B218C8CC}"/>
              </a:ext>
            </a:extLst>
          </p:cNvPr>
          <p:cNvSpPr/>
          <p:nvPr/>
        </p:nvSpPr>
        <p:spPr>
          <a:xfrm>
            <a:off x="1337039" y="2172966"/>
            <a:ext cx="96602" cy="121002"/>
          </a:xfrm>
          <a:custGeom>
            <a:avLst/>
            <a:gdLst/>
            <a:ahLst/>
            <a:cxnLst/>
            <a:rect l="l" t="t" r="r" b="b"/>
            <a:pathLst>
              <a:path w="227330" h="117475">
                <a:moveTo>
                  <a:pt x="186181" y="50800"/>
                </a:moveTo>
                <a:lnTo>
                  <a:pt x="186181" y="117094"/>
                </a:lnTo>
              </a:path>
              <a:path w="227330" h="117475">
                <a:moveTo>
                  <a:pt x="226949" y="83947"/>
                </a:moveTo>
                <a:lnTo>
                  <a:pt x="145542" y="83947"/>
                </a:lnTo>
              </a:path>
              <a:path w="227330" h="117475">
                <a:moveTo>
                  <a:pt x="119253" y="50800"/>
                </a:moveTo>
                <a:lnTo>
                  <a:pt x="119253" y="117094"/>
                </a:lnTo>
              </a:path>
              <a:path w="227330" h="117475">
                <a:moveTo>
                  <a:pt x="165862" y="83947"/>
                </a:moveTo>
                <a:lnTo>
                  <a:pt x="78612" y="83947"/>
                </a:lnTo>
              </a:path>
              <a:path w="227330" h="117475">
                <a:moveTo>
                  <a:pt x="78612" y="26543"/>
                </a:moveTo>
                <a:lnTo>
                  <a:pt x="78612" y="92837"/>
                </a:lnTo>
              </a:path>
              <a:path w="227330" h="117475">
                <a:moveTo>
                  <a:pt x="119253" y="61849"/>
                </a:moveTo>
                <a:lnTo>
                  <a:pt x="40767" y="61849"/>
                </a:lnTo>
              </a:path>
              <a:path w="227330" h="117475">
                <a:moveTo>
                  <a:pt x="46609" y="0"/>
                </a:moveTo>
                <a:lnTo>
                  <a:pt x="46609" y="61849"/>
                </a:lnTo>
              </a:path>
              <a:path w="227330" h="117475">
                <a:moveTo>
                  <a:pt x="84328" y="33147"/>
                </a:moveTo>
                <a:lnTo>
                  <a:pt x="0" y="33147"/>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3" name="object 39">
            <a:extLst>
              <a:ext uri="{FF2B5EF4-FFF2-40B4-BE49-F238E27FC236}">
                <a16:creationId xmlns:a16="http://schemas.microsoft.com/office/drawing/2014/main" id="{4E3925DC-D22F-B01E-3A8E-53094DA069C2}"/>
              </a:ext>
            </a:extLst>
          </p:cNvPr>
          <p:cNvSpPr/>
          <p:nvPr/>
        </p:nvSpPr>
        <p:spPr>
          <a:xfrm>
            <a:off x="2695949" y="3204948"/>
            <a:ext cx="801962" cy="1814372"/>
          </a:xfrm>
          <a:custGeom>
            <a:avLst/>
            <a:gdLst/>
            <a:ahLst/>
            <a:cxnLst/>
            <a:rect l="l" t="t" r="r" b="b"/>
            <a:pathLst>
              <a:path w="1887220" h="1761489">
                <a:moveTo>
                  <a:pt x="0" y="1760220"/>
                </a:moveTo>
                <a:lnTo>
                  <a:pt x="0" y="0"/>
                </a:lnTo>
              </a:path>
              <a:path w="1887220" h="1761489">
                <a:moveTo>
                  <a:pt x="1886712" y="1760981"/>
                </a:moveTo>
                <a:lnTo>
                  <a:pt x="1886712" y="469391"/>
                </a:lnTo>
              </a:path>
            </a:pathLst>
          </a:custGeom>
          <a:ln w="12700">
            <a:solidFill>
              <a:schemeClr val="tx1">
                <a:lumMod val="50000"/>
                <a:lumOff val="50000"/>
              </a:schemeClr>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7" name="object 43">
            <a:extLst>
              <a:ext uri="{FF2B5EF4-FFF2-40B4-BE49-F238E27FC236}">
                <a16:creationId xmlns:a16="http://schemas.microsoft.com/office/drawing/2014/main" id="{96683843-0246-554F-67DA-3396BF17DF0F}"/>
              </a:ext>
            </a:extLst>
          </p:cNvPr>
          <p:cNvSpPr txBox="1"/>
          <p:nvPr/>
        </p:nvSpPr>
        <p:spPr>
          <a:xfrm>
            <a:off x="2800870" y="3505423"/>
            <a:ext cx="502986" cy="16799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000" b="1" i="0" u="none" strike="noStrike" kern="0" cap="none" spc="-10" normalizeH="0" baseline="0" noProof="0">
                <a:ln>
                  <a:noFill/>
                </a:ln>
                <a:solidFill>
                  <a:srgbClr val="264466"/>
                </a:solidFill>
                <a:effectLst/>
                <a:uLnTx/>
                <a:uFillTx/>
                <a:latin typeface="Calibri" panose="020F0502020204030204" pitchFamily="34" charset="0"/>
                <a:ea typeface="+mn-ea"/>
                <a:cs typeface="Calibri" panose="020F0502020204030204" pitchFamily="34" charset="0"/>
              </a:rPr>
              <a:t>48.5%</a:t>
            </a:r>
            <a:endParaRPr kumimoji="0" sz="1000" b="0" i="0" u="none" strike="noStrike" kern="0" cap="none" spc="0" normalizeH="0" baseline="0" noProof="0">
              <a:ln>
                <a:noFill/>
              </a:ln>
              <a:solidFill>
                <a:srgbClr val="264466"/>
              </a:solidFill>
              <a:effectLst/>
              <a:uLnTx/>
              <a:uFillTx/>
              <a:latin typeface="Calibri" panose="020F0502020204030204" pitchFamily="34" charset="0"/>
              <a:ea typeface="+mn-ea"/>
              <a:cs typeface="Calibri" panose="020F0502020204030204" pitchFamily="34" charset="0"/>
            </a:endParaRPr>
          </a:p>
        </p:txBody>
      </p:sp>
      <p:sp>
        <p:nvSpPr>
          <p:cNvPr id="48" name="object 44">
            <a:extLst>
              <a:ext uri="{FF2B5EF4-FFF2-40B4-BE49-F238E27FC236}">
                <a16:creationId xmlns:a16="http://schemas.microsoft.com/office/drawing/2014/main" id="{27F259AA-BD1C-68BD-8B63-CC9AE03132C7}"/>
              </a:ext>
            </a:extLst>
          </p:cNvPr>
          <p:cNvSpPr txBox="1"/>
          <p:nvPr/>
        </p:nvSpPr>
        <p:spPr>
          <a:xfrm>
            <a:off x="2803308" y="3844994"/>
            <a:ext cx="494765" cy="16799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000" b="1" i="0" u="none" strike="noStrike" kern="0" cap="none" spc="-10" normalizeH="0" baseline="0" noProof="0" dirty="0">
                <a:ln>
                  <a:noFill/>
                </a:ln>
                <a:solidFill>
                  <a:srgbClr val="0E2841"/>
                </a:solidFill>
                <a:effectLst/>
                <a:uLnTx/>
                <a:uFillTx/>
                <a:latin typeface="Calibri" panose="020F0502020204030204" pitchFamily="34" charset="0"/>
                <a:ea typeface="+mn-ea"/>
                <a:cs typeface="Calibri" panose="020F0502020204030204" pitchFamily="34" charset="0"/>
              </a:rPr>
              <a:t>41.1%</a:t>
            </a:r>
            <a:endParaRPr kumimoji="0" sz="1000" b="0" i="0" u="none" strike="noStrike" kern="0" cap="none" spc="0" normalizeH="0" baseline="0" noProof="0" dirty="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49" name="object 46">
            <a:extLst>
              <a:ext uri="{FF2B5EF4-FFF2-40B4-BE49-F238E27FC236}">
                <a16:creationId xmlns:a16="http://schemas.microsoft.com/office/drawing/2014/main" id="{F2C4A930-2CA3-D236-17BA-A7FF70497827}"/>
              </a:ext>
            </a:extLst>
          </p:cNvPr>
          <p:cNvSpPr txBox="1"/>
          <p:nvPr/>
        </p:nvSpPr>
        <p:spPr>
          <a:xfrm>
            <a:off x="3518168" y="3410629"/>
            <a:ext cx="532158" cy="214802"/>
          </a:xfrm>
          <a:prstGeom prst="rect">
            <a:avLst/>
          </a:prstGeom>
        </p:spPr>
        <p:txBody>
          <a:bodyPr vert="horz" wrap="square" lIns="0" tIns="60325" rIns="0" bIns="0" rtlCol="0">
            <a:spAutoFit/>
          </a:bodyPr>
          <a:lstStyle/>
          <a:p>
            <a:pPr marL="12700" marR="0" lvl="0" indent="0" algn="l" defTabSz="914400" rtl="0" eaLnBrk="1" fontAlgn="auto" latinLnBrk="0" hangingPunct="1">
              <a:lnSpc>
                <a:spcPct val="100000"/>
              </a:lnSpc>
              <a:spcBef>
                <a:spcPts val="475"/>
              </a:spcBef>
              <a:spcAft>
                <a:spcPts val="0"/>
              </a:spcAft>
              <a:buClrTx/>
              <a:buSzTx/>
              <a:buFontTx/>
              <a:buNone/>
              <a:tabLst/>
              <a:defRPr/>
            </a:pPr>
            <a:r>
              <a:rPr kumimoji="0" sz="1000" b="1" i="0" u="none" strike="noStrike" kern="0" cap="none" spc="-20" normalizeH="0" baseline="0" noProof="0">
                <a:ln>
                  <a:noFill/>
                </a:ln>
                <a:solidFill>
                  <a:srgbClr val="53B616"/>
                </a:solidFill>
                <a:effectLst/>
                <a:uLnTx/>
                <a:uFillTx/>
                <a:latin typeface="Calibri" panose="020F0502020204030204" pitchFamily="34" charset="0"/>
                <a:ea typeface="+mn-ea"/>
                <a:cs typeface="Calibri" panose="020F0502020204030204" pitchFamily="34" charset="0"/>
              </a:rPr>
              <a:t>46.3%</a:t>
            </a:r>
            <a:endParaRPr kumimoji="0" lang="en-US" sz="1000" b="1" i="0" u="none" strike="noStrike" kern="0" cap="none" spc="-20" normalizeH="0" baseline="0" noProof="0">
              <a:ln>
                <a:noFill/>
              </a:ln>
              <a:solidFill>
                <a:srgbClr val="53B616"/>
              </a:solidFill>
              <a:effectLst/>
              <a:uLnTx/>
              <a:uFillTx/>
              <a:latin typeface="Calibri" panose="020F0502020204030204" pitchFamily="34" charset="0"/>
              <a:ea typeface="+mn-ea"/>
              <a:cs typeface="Calibri" panose="020F0502020204030204" pitchFamily="34" charset="0"/>
            </a:endParaRPr>
          </a:p>
        </p:txBody>
      </p:sp>
      <p:sp>
        <p:nvSpPr>
          <p:cNvPr id="50" name="object 47">
            <a:extLst>
              <a:ext uri="{FF2B5EF4-FFF2-40B4-BE49-F238E27FC236}">
                <a16:creationId xmlns:a16="http://schemas.microsoft.com/office/drawing/2014/main" id="{F71A6737-C199-EC6A-F7AD-7326DEAC22A0}"/>
              </a:ext>
            </a:extLst>
          </p:cNvPr>
          <p:cNvSpPr txBox="1"/>
          <p:nvPr/>
        </p:nvSpPr>
        <p:spPr>
          <a:xfrm>
            <a:off x="3520894" y="4278591"/>
            <a:ext cx="508709"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1" i="0" u="none" strike="noStrike" kern="0" cap="none" spc="-10"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21.7%</a:t>
            </a:r>
            <a:endParaRPr kumimoji="0" sz="1000" b="0" i="0" u="none" strike="noStrike" kern="0" cap="none" spc="0" normalizeH="0" baseline="0" noProof="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51" name="object 17">
            <a:extLst>
              <a:ext uri="{FF2B5EF4-FFF2-40B4-BE49-F238E27FC236}">
                <a16:creationId xmlns:a16="http://schemas.microsoft.com/office/drawing/2014/main" id="{08F6BE6C-8459-5F68-3245-18929486825B}"/>
              </a:ext>
            </a:extLst>
          </p:cNvPr>
          <p:cNvSpPr txBox="1"/>
          <p:nvPr/>
        </p:nvSpPr>
        <p:spPr>
          <a:xfrm>
            <a:off x="2987970" y="5050132"/>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15</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2" name="object 17">
            <a:extLst>
              <a:ext uri="{FF2B5EF4-FFF2-40B4-BE49-F238E27FC236}">
                <a16:creationId xmlns:a16="http://schemas.microsoft.com/office/drawing/2014/main" id="{298A0F73-1EE6-E5FB-28D5-7A84B6D8D55E}"/>
              </a:ext>
            </a:extLst>
          </p:cNvPr>
          <p:cNvSpPr txBox="1"/>
          <p:nvPr/>
        </p:nvSpPr>
        <p:spPr>
          <a:xfrm>
            <a:off x="3390792" y="506387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18</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8659EEB9-752A-551D-6139-4B6FC5BF366A}"/>
              </a:ext>
            </a:extLst>
          </p:cNvPr>
          <p:cNvSpPr txBox="1"/>
          <p:nvPr/>
        </p:nvSpPr>
        <p:spPr>
          <a:xfrm>
            <a:off x="2672435" y="2997530"/>
            <a:ext cx="614617" cy="246221"/>
          </a:xfrm>
          <a:prstGeom prst="rect">
            <a:avLst/>
          </a:prstGeom>
          <a:noFill/>
        </p:spPr>
        <p:txBody>
          <a:bodyPr wrap="square">
            <a:spAutoFit/>
          </a:bodyPr>
          <a:lstStyle/>
          <a:p>
            <a:pPr marL="12700" marR="0" lvl="0" indent="0" algn="l" defTabSz="914400" rtl="0" eaLnBrk="1" fontAlgn="auto" latinLnBrk="0" hangingPunct="1">
              <a:lnSpc>
                <a:spcPct val="100000"/>
              </a:lnSpc>
              <a:spcBef>
                <a:spcPts val="395"/>
              </a:spcBef>
              <a:spcAft>
                <a:spcPts val="0"/>
              </a:spcAft>
              <a:buClrTx/>
              <a:buSzTx/>
              <a:buFontTx/>
              <a:buNone/>
              <a:tabLst/>
              <a:defRPr/>
            </a:pPr>
            <a:r>
              <a:rPr kumimoji="0" lang="en-US" sz="1000" b="1" i="0" u="none" strike="noStrike" kern="0" cap="none" spc="-10" normalizeH="0" baseline="0" noProof="0">
                <a:ln>
                  <a:noFill/>
                </a:ln>
                <a:solidFill>
                  <a:srgbClr val="53B616"/>
                </a:solidFill>
                <a:effectLst/>
                <a:uLnTx/>
                <a:uFillTx/>
                <a:latin typeface="Calibri" panose="020F0502020204030204" pitchFamily="34" charset="0"/>
                <a:ea typeface="+mn-ea"/>
                <a:cs typeface="Calibri" panose="020F0502020204030204" pitchFamily="34" charset="0"/>
              </a:rPr>
              <a:t>61.5%</a:t>
            </a:r>
            <a:endParaRPr kumimoji="0" lang="en-US" sz="1000" b="0" i="0" u="none" strike="noStrike" kern="0" cap="none" spc="0" normalizeH="0" baseline="0" noProof="0">
              <a:ln>
                <a:noFill/>
              </a:ln>
              <a:solidFill>
                <a:srgbClr val="53B616"/>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7DAC4181-FCFF-7FDB-E542-5AA5CB841595}"/>
              </a:ext>
            </a:extLst>
          </p:cNvPr>
          <p:cNvSpPr txBox="1"/>
          <p:nvPr/>
        </p:nvSpPr>
        <p:spPr>
          <a:xfrm>
            <a:off x="3463413" y="3720798"/>
            <a:ext cx="638396" cy="246221"/>
          </a:xfrm>
          <a:prstGeom prst="rect">
            <a:avLst/>
          </a:prstGeom>
          <a:noFill/>
        </p:spPr>
        <p:txBody>
          <a:bodyPr wrap="square">
            <a:spAutoFit/>
          </a:bodyPr>
          <a:lstStyle/>
          <a:p>
            <a:pPr marL="15240" marR="0" lvl="0" indent="0" algn="l" defTabSz="914400" rtl="0" eaLnBrk="1" fontAlgn="auto" latinLnBrk="0" hangingPunct="1">
              <a:lnSpc>
                <a:spcPct val="100000"/>
              </a:lnSpc>
              <a:spcBef>
                <a:spcPts val="375"/>
              </a:spcBef>
              <a:spcAft>
                <a:spcPts val="0"/>
              </a:spcAft>
              <a:buClrTx/>
              <a:buSzTx/>
              <a:buFontTx/>
              <a:buNone/>
              <a:tabLst/>
              <a:defRPr/>
            </a:pPr>
            <a:r>
              <a:rPr kumimoji="0" lang="en-US" sz="1000" b="1" i="0" u="none" strike="noStrike" kern="0" cap="none" spc="-10" normalizeH="0" baseline="0" noProof="0">
                <a:ln>
                  <a:noFill/>
                </a:ln>
                <a:solidFill>
                  <a:srgbClr val="264466"/>
                </a:solidFill>
                <a:effectLst/>
                <a:uLnTx/>
                <a:uFillTx/>
                <a:latin typeface="Calibri" panose="020F0502020204030204" pitchFamily="34" charset="0"/>
                <a:ea typeface="+mn-ea"/>
                <a:cs typeface="Calibri" panose="020F0502020204030204" pitchFamily="34" charset="0"/>
              </a:rPr>
              <a:t>37.8%</a:t>
            </a:r>
            <a:endParaRPr kumimoji="0" lang="en-US" sz="1000" b="0" i="0" u="none" strike="noStrike" kern="0" cap="none" spc="0" normalizeH="0" baseline="0" noProof="0">
              <a:ln>
                <a:noFill/>
              </a:ln>
              <a:solidFill>
                <a:srgbClr val="264466"/>
              </a:solidFill>
              <a:effectLst/>
              <a:uLnTx/>
              <a:uFillTx/>
              <a:latin typeface="Calibri" panose="020F0502020204030204" pitchFamily="34" charset="0"/>
              <a:ea typeface="+mn-ea"/>
              <a:cs typeface="Calibri" panose="020F0502020204030204" pitchFamily="34" charset="0"/>
            </a:endParaRPr>
          </a:p>
        </p:txBody>
      </p:sp>
      <p:sp>
        <p:nvSpPr>
          <p:cNvPr id="55" name="object 11">
            <a:extLst>
              <a:ext uri="{FF2B5EF4-FFF2-40B4-BE49-F238E27FC236}">
                <a16:creationId xmlns:a16="http://schemas.microsoft.com/office/drawing/2014/main" id="{47F5EF84-2BDB-DAD4-3508-06BF23A2A33F}"/>
              </a:ext>
            </a:extLst>
          </p:cNvPr>
          <p:cNvSpPr txBox="1"/>
          <p:nvPr/>
        </p:nvSpPr>
        <p:spPr>
          <a:xfrm>
            <a:off x="4518377" y="3108550"/>
            <a:ext cx="962666" cy="35201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Overall</a:t>
            </a:r>
            <a:r>
              <a:rPr kumimoji="0" sz="1100" b="1" i="0" u="none" strike="noStrike" kern="0" cap="none" spc="6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sz="11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a:t>
            </a:r>
            <a:r>
              <a:rPr kumimoji="0" sz="1100" b="1" i="0" u="none" strike="noStrike" kern="0" cap="none" spc="5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sz="11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maturity</a:t>
            </a:r>
            <a:r>
              <a:rPr kumimoji="0" lang="en-US" sz="11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sz="1100" b="1" i="0" u="none" strike="noStrike" kern="0" cap="none" spc="55"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1" i="0" u="none" strike="noStrike" kern="0" cap="none" spc="-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61</a:t>
            </a:r>
            <a:r>
              <a:rPr kumimoji="0" sz="1100" b="1" i="0" u="none" strike="noStrike" kern="0" cap="none" spc="-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sz="11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0" name="TextBox 509">
            <a:extLst>
              <a:ext uri="{FF2B5EF4-FFF2-40B4-BE49-F238E27FC236}">
                <a16:creationId xmlns:a16="http://schemas.microsoft.com/office/drawing/2014/main" id="{5CFE7E2B-4842-F8EE-B993-A7BC9DB6F86C}"/>
              </a:ext>
            </a:extLst>
          </p:cNvPr>
          <p:cNvSpPr txBox="1"/>
          <p:nvPr/>
        </p:nvSpPr>
        <p:spPr>
          <a:xfrm>
            <a:off x="1250394" y="1749841"/>
            <a:ext cx="4248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PFS: ITT (Primary E</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ndpoint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449" name="Straight Connector 448">
            <a:extLst>
              <a:ext uri="{FF2B5EF4-FFF2-40B4-BE49-F238E27FC236}">
                <a16:creationId xmlns:a16="http://schemas.microsoft.com/office/drawing/2014/main" id="{C5EEF36E-83B9-26D4-A47A-8BB815466933}"/>
              </a:ext>
            </a:extLst>
          </p:cNvPr>
          <p:cNvCxnSpPr/>
          <p:nvPr/>
        </p:nvCxnSpPr>
        <p:spPr>
          <a:xfrm>
            <a:off x="1062106" y="2339160"/>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7EB9855E-FF32-00B5-1D4C-516640577284}"/>
              </a:ext>
            </a:extLst>
          </p:cNvPr>
          <p:cNvCxnSpPr/>
          <p:nvPr/>
        </p:nvCxnSpPr>
        <p:spPr>
          <a:xfrm>
            <a:off x="1062106" y="205102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56F122D5-FE38-20B7-C26A-065EC35D0BB3}"/>
              </a:ext>
            </a:extLst>
          </p:cNvPr>
          <p:cNvCxnSpPr/>
          <p:nvPr/>
        </p:nvCxnSpPr>
        <p:spPr>
          <a:xfrm>
            <a:off x="1062106" y="2636817"/>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48503707-5F80-3B48-FF0B-198D8282AA4B}"/>
              </a:ext>
            </a:extLst>
          </p:cNvPr>
          <p:cNvCxnSpPr/>
          <p:nvPr/>
        </p:nvCxnSpPr>
        <p:spPr>
          <a:xfrm>
            <a:off x="1062106" y="2936854"/>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9F036B0D-55EE-E1C4-F5E8-1589C84659E2}"/>
              </a:ext>
            </a:extLst>
          </p:cNvPr>
          <p:cNvCxnSpPr/>
          <p:nvPr/>
        </p:nvCxnSpPr>
        <p:spPr>
          <a:xfrm>
            <a:off x="1062106" y="3234510"/>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D900AA0-6E31-8E12-D74B-8A1133C91389}"/>
              </a:ext>
            </a:extLst>
          </p:cNvPr>
          <p:cNvCxnSpPr/>
          <p:nvPr/>
        </p:nvCxnSpPr>
        <p:spPr>
          <a:xfrm>
            <a:off x="1062106" y="3532166"/>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A648D74-0FAA-333F-37A1-B6CEBB17E816}"/>
              </a:ext>
            </a:extLst>
          </p:cNvPr>
          <p:cNvCxnSpPr/>
          <p:nvPr/>
        </p:nvCxnSpPr>
        <p:spPr>
          <a:xfrm>
            <a:off x="1062106" y="3827441"/>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11E2E1EC-AE72-32A3-766A-9BD49EE11341}"/>
              </a:ext>
            </a:extLst>
          </p:cNvPr>
          <p:cNvCxnSpPr/>
          <p:nvPr/>
        </p:nvCxnSpPr>
        <p:spPr>
          <a:xfrm>
            <a:off x="1062106" y="4127478"/>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BF9D879-B028-4DD5-9FC5-FEB65BF39614}"/>
              </a:ext>
            </a:extLst>
          </p:cNvPr>
          <p:cNvCxnSpPr/>
          <p:nvPr/>
        </p:nvCxnSpPr>
        <p:spPr>
          <a:xfrm>
            <a:off x="1062106" y="4422753"/>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7AC1316A-352F-0F30-C03F-063FA93FBCF9}"/>
              </a:ext>
            </a:extLst>
          </p:cNvPr>
          <p:cNvCxnSpPr/>
          <p:nvPr/>
        </p:nvCxnSpPr>
        <p:spPr>
          <a:xfrm>
            <a:off x="1062106" y="4722791"/>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0DCFB57E-A2D2-7F96-FD1B-74065BDA4ED0}"/>
              </a:ext>
            </a:extLst>
          </p:cNvPr>
          <p:cNvCxnSpPr/>
          <p:nvPr/>
        </p:nvCxnSpPr>
        <p:spPr>
          <a:xfrm>
            <a:off x="1062106" y="5020447"/>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CF53A4B7-1614-0EA6-68D3-6B749447A7FE}"/>
              </a:ext>
            </a:extLst>
          </p:cNvPr>
          <p:cNvCxnSpPr>
            <a:cxnSpLocks/>
          </p:cNvCxnSpPr>
          <p:nvPr/>
        </p:nvCxnSpPr>
        <p:spPr>
          <a:xfrm flipV="1">
            <a:off x="1107826" y="2051029"/>
            <a:ext cx="0" cy="30127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50BBCDAC-6AB2-CC15-A16D-9BC4785FE5AF}"/>
              </a:ext>
            </a:extLst>
          </p:cNvPr>
          <p:cNvCxnSpPr>
            <a:cxnSpLocks/>
          </p:cNvCxnSpPr>
          <p:nvPr/>
        </p:nvCxnSpPr>
        <p:spPr>
          <a:xfrm>
            <a:off x="1104969" y="5020447"/>
            <a:ext cx="439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9358CE1B-565B-6823-84AA-424CE6384D21}"/>
              </a:ext>
            </a:extLst>
          </p:cNvPr>
          <p:cNvCxnSpPr>
            <a:cxnSpLocks/>
          </p:cNvCxnSpPr>
          <p:nvPr/>
        </p:nvCxnSpPr>
        <p:spPr>
          <a:xfrm rot="16200000">
            <a:off x="14877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EA6E60E6-4289-27BD-B5CD-BBA10B7F6EFD}"/>
              </a:ext>
            </a:extLst>
          </p:cNvPr>
          <p:cNvCxnSpPr>
            <a:cxnSpLocks/>
          </p:cNvCxnSpPr>
          <p:nvPr/>
        </p:nvCxnSpPr>
        <p:spPr>
          <a:xfrm rot="16200000">
            <a:off x="188301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AAA5E283-1F6F-0132-EE55-CB1E5EE61670}"/>
              </a:ext>
            </a:extLst>
          </p:cNvPr>
          <p:cNvCxnSpPr>
            <a:cxnSpLocks/>
          </p:cNvCxnSpPr>
          <p:nvPr/>
        </p:nvCxnSpPr>
        <p:spPr>
          <a:xfrm rot="16200000">
            <a:off x="22878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C36DFB72-0BFC-A39E-609C-51EE153CA997}"/>
              </a:ext>
            </a:extLst>
          </p:cNvPr>
          <p:cNvCxnSpPr>
            <a:cxnSpLocks/>
          </p:cNvCxnSpPr>
          <p:nvPr/>
        </p:nvCxnSpPr>
        <p:spPr>
          <a:xfrm rot="16200000">
            <a:off x="2685493"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2C2F18CB-C6B7-9973-39FB-975A5DB468A5}"/>
              </a:ext>
            </a:extLst>
          </p:cNvPr>
          <p:cNvCxnSpPr>
            <a:cxnSpLocks/>
          </p:cNvCxnSpPr>
          <p:nvPr/>
        </p:nvCxnSpPr>
        <p:spPr>
          <a:xfrm rot="16200000">
            <a:off x="30879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C0181C6-C851-B21D-F0AD-5C38AADBC04A}"/>
              </a:ext>
            </a:extLst>
          </p:cNvPr>
          <p:cNvCxnSpPr>
            <a:cxnSpLocks/>
          </p:cNvCxnSpPr>
          <p:nvPr/>
        </p:nvCxnSpPr>
        <p:spPr>
          <a:xfrm rot="16200000">
            <a:off x="348321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C3840129-E69A-64BC-ED27-0187CF1D46D6}"/>
              </a:ext>
            </a:extLst>
          </p:cNvPr>
          <p:cNvCxnSpPr>
            <a:cxnSpLocks/>
          </p:cNvCxnSpPr>
          <p:nvPr/>
        </p:nvCxnSpPr>
        <p:spPr>
          <a:xfrm rot="16200000">
            <a:off x="3880881"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5F3ED84A-CD7A-7313-F355-63FC0145A290}"/>
              </a:ext>
            </a:extLst>
          </p:cNvPr>
          <p:cNvCxnSpPr>
            <a:cxnSpLocks/>
          </p:cNvCxnSpPr>
          <p:nvPr/>
        </p:nvCxnSpPr>
        <p:spPr>
          <a:xfrm rot="16200000">
            <a:off x="4280931"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FDE245F9-F6FE-B3F0-A7C4-B1B10093E0B4}"/>
              </a:ext>
            </a:extLst>
          </p:cNvPr>
          <p:cNvCxnSpPr>
            <a:cxnSpLocks/>
          </p:cNvCxnSpPr>
          <p:nvPr/>
        </p:nvCxnSpPr>
        <p:spPr>
          <a:xfrm rot="16200000">
            <a:off x="468336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87744251-D1B3-9589-1878-EE1578FB7052}"/>
              </a:ext>
            </a:extLst>
          </p:cNvPr>
          <p:cNvCxnSpPr>
            <a:cxnSpLocks/>
          </p:cNvCxnSpPr>
          <p:nvPr/>
        </p:nvCxnSpPr>
        <p:spPr>
          <a:xfrm rot="16200000">
            <a:off x="5078649"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1A517F-D463-C17D-E870-394452715EDA}"/>
              </a:ext>
            </a:extLst>
          </p:cNvPr>
          <p:cNvCxnSpPr>
            <a:cxnSpLocks/>
          </p:cNvCxnSpPr>
          <p:nvPr/>
        </p:nvCxnSpPr>
        <p:spPr>
          <a:xfrm rot="16200000">
            <a:off x="5481080"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F63B80-ED29-50C5-5C71-3749730C76D6}"/>
              </a:ext>
            </a:extLst>
          </p:cNvPr>
          <p:cNvSpPr txBox="1"/>
          <p:nvPr/>
        </p:nvSpPr>
        <p:spPr>
          <a:xfrm>
            <a:off x="4718528" y="2309880"/>
            <a:ext cx="1275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Durva + Ola</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Durva</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Control</a:t>
            </a:r>
          </a:p>
        </p:txBody>
      </p:sp>
      <p:cxnSp>
        <p:nvCxnSpPr>
          <p:cNvPr id="56" name="Straight Connector 55">
            <a:extLst>
              <a:ext uri="{FF2B5EF4-FFF2-40B4-BE49-F238E27FC236}">
                <a16:creationId xmlns:a16="http://schemas.microsoft.com/office/drawing/2014/main" id="{F004A45B-840E-57EC-3AE4-4BB9B6252841}"/>
              </a:ext>
            </a:extLst>
          </p:cNvPr>
          <p:cNvCxnSpPr>
            <a:cxnSpLocks/>
          </p:cNvCxnSpPr>
          <p:nvPr/>
        </p:nvCxnSpPr>
        <p:spPr>
          <a:xfrm>
            <a:off x="4581065" y="2446094"/>
            <a:ext cx="151637" cy="0"/>
          </a:xfrm>
          <a:prstGeom prst="line">
            <a:avLst/>
          </a:prstGeom>
          <a:ln w="28575">
            <a:solidFill>
              <a:srgbClr val="53B616"/>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B62DA13B-E75D-E180-9C4C-24C08CA4837A}"/>
              </a:ext>
            </a:extLst>
          </p:cNvPr>
          <p:cNvCxnSpPr>
            <a:cxnSpLocks/>
          </p:cNvCxnSpPr>
          <p:nvPr/>
        </p:nvCxnSpPr>
        <p:spPr>
          <a:xfrm>
            <a:off x="4581065" y="2630124"/>
            <a:ext cx="15163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1A47D114-CD57-4FD7-04E3-4C78A72EB143}"/>
              </a:ext>
            </a:extLst>
          </p:cNvPr>
          <p:cNvCxnSpPr>
            <a:cxnSpLocks/>
          </p:cNvCxnSpPr>
          <p:nvPr/>
        </p:nvCxnSpPr>
        <p:spPr>
          <a:xfrm>
            <a:off x="4581065" y="2818383"/>
            <a:ext cx="15163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356426-CED4-11DC-725C-CCA0C9D66DF3}"/>
              </a:ext>
            </a:extLst>
          </p:cNvPr>
          <p:cNvSpPr txBox="1"/>
          <p:nvPr/>
        </p:nvSpPr>
        <p:spPr>
          <a:xfrm>
            <a:off x="4412964" y="3612515"/>
            <a:ext cx="1035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3B616"/>
                </a:solidFill>
                <a:effectLst/>
                <a:uLnTx/>
                <a:uFillTx/>
                <a:latin typeface="Aptos" panose="02110004020202020204"/>
                <a:ea typeface="+mn-ea"/>
                <a:cs typeface="+mn-cs"/>
              </a:rPr>
              <a:t>Durva + Ola</a:t>
            </a:r>
          </a:p>
        </p:txBody>
      </p:sp>
      <p:sp>
        <p:nvSpPr>
          <p:cNvPr id="44" name="TextBox 43">
            <a:extLst>
              <a:ext uri="{FF2B5EF4-FFF2-40B4-BE49-F238E27FC236}">
                <a16:creationId xmlns:a16="http://schemas.microsoft.com/office/drawing/2014/main" id="{3D05099F-D2F0-F5A4-6368-169F32E2B6D7}"/>
              </a:ext>
            </a:extLst>
          </p:cNvPr>
          <p:cNvSpPr txBox="1"/>
          <p:nvPr/>
        </p:nvSpPr>
        <p:spPr>
          <a:xfrm>
            <a:off x="4573752" y="3951975"/>
            <a:ext cx="631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97132"/>
                </a:solidFill>
                <a:effectLst/>
                <a:uLnTx/>
                <a:uFillTx/>
                <a:latin typeface="Aptos" panose="02110004020202020204"/>
                <a:ea typeface="+mn-ea"/>
                <a:cs typeface="+mn-cs"/>
              </a:rPr>
              <a:t>Durva</a:t>
            </a:r>
          </a:p>
        </p:txBody>
      </p:sp>
      <p:sp>
        <p:nvSpPr>
          <p:cNvPr id="45" name="TextBox 44">
            <a:extLst>
              <a:ext uri="{FF2B5EF4-FFF2-40B4-BE49-F238E27FC236}">
                <a16:creationId xmlns:a16="http://schemas.microsoft.com/office/drawing/2014/main" id="{6EF0C551-DDC8-737C-BC73-EDB1879F20C0}"/>
              </a:ext>
            </a:extLst>
          </p:cNvPr>
          <p:cNvSpPr txBox="1"/>
          <p:nvPr/>
        </p:nvSpPr>
        <p:spPr>
          <a:xfrm>
            <a:off x="4726152" y="4408878"/>
            <a:ext cx="631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8E8E8">
                    <a:lumMod val="25000"/>
                  </a:srgbClr>
                </a:solidFill>
                <a:effectLst/>
                <a:uLnTx/>
                <a:uFillTx/>
                <a:latin typeface="Aptos" panose="02110004020202020204"/>
                <a:ea typeface="+mn-ea"/>
                <a:cs typeface="+mn-cs"/>
              </a:rPr>
              <a:t>Placebo</a:t>
            </a:r>
          </a:p>
        </p:txBody>
      </p:sp>
      <p:sp>
        <p:nvSpPr>
          <p:cNvPr id="46" name="TextBox 45">
            <a:extLst>
              <a:ext uri="{FF2B5EF4-FFF2-40B4-BE49-F238E27FC236}">
                <a16:creationId xmlns:a16="http://schemas.microsoft.com/office/drawing/2014/main" id="{265C7785-7A98-4EE4-97B8-0CE9E60E5872}"/>
              </a:ext>
            </a:extLst>
          </p:cNvPr>
          <p:cNvSpPr txBox="1"/>
          <p:nvPr/>
        </p:nvSpPr>
        <p:spPr>
          <a:xfrm>
            <a:off x="270571" y="5552405"/>
            <a:ext cx="98028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pMMR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(n = 575), 84% were positive for at least one biomarker: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positivity (67%),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TP53</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mutations (59%), homologous recombination repair mutations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BRCA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mutations (8%) Westin SGO 2025.</a:t>
            </a:r>
          </a:p>
        </p:txBody>
      </p:sp>
      <p:sp>
        <p:nvSpPr>
          <p:cNvPr id="57" name="Text Placeholder 12">
            <a:extLst>
              <a:ext uri="{FF2B5EF4-FFF2-40B4-BE49-F238E27FC236}">
                <a16:creationId xmlns:a16="http://schemas.microsoft.com/office/drawing/2014/main" id="{6504372C-5D04-34F6-FC6A-FF58F9BA1D12}"/>
              </a:ext>
            </a:extLst>
          </p:cNvPr>
          <p:cNvSpPr txBox="1">
            <a:spLocks/>
          </p:cNvSpPr>
          <p:nvPr/>
        </p:nvSpPr>
        <p:spPr>
          <a:xfrm>
            <a:off x="0" y="6582385"/>
            <a:ext cx="3274909" cy="293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Westin SN. JCO 2023</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3217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4EC1-B803-FBC5-D8BB-B4AADFD6F1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5EEE20-A64A-62F1-D404-74DF41FABAC2}"/>
              </a:ext>
            </a:extLst>
          </p:cNvPr>
          <p:cNvSpPr>
            <a:spLocks noGrp="1"/>
          </p:cNvSpPr>
          <p:nvPr>
            <p:ph type="title" idx="4294967295"/>
          </p:nvPr>
        </p:nvSpPr>
        <p:spPr>
          <a:xfrm>
            <a:off x="410369" y="41274"/>
            <a:ext cx="11371262" cy="914401"/>
          </a:xfrm>
        </p:spPr>
        <p:txBody>
          <a:bodyPr>
            <a:normAutofit fontScale="90000"/>
          </a:bodyPr>
          <a:lstStyle/>
          <a:p>
            <a:pPr algn="ctr"/>
            <a:r>
              <a:rPr lang="en-US" b="1" dirty="0"/>
              <a:t>DUO-E: Subgroup analysis of PFS by MMR status</a:t>
            </a:r>
          </a:p>
        </p:txBody>
      </p:sp>
      <p:sp>
        <p:nvSpPr>
          <p:cNvPr id="641" name="Text Placeholder 12">
            <a:extLst>
              <a:ext uri="{FF2B5EF4-FFF2-40B4-BE49-F238E27FC236}">
                <a16:creationId xmlns:a16="http://schemas.microsoft.com/office/drawing/2014/main" id="{2A9C7F5F-9B2B-C405-96A1-019268F02FF8}"/>
              </a:ext>
            </a:extLst>
          </p:cNvPr>
          <p:cNvSpPr>
            <a:spLocks noGrp="1"/>
          </p:cNvSpPr>
          <p:nvPr>
            <p:ph idx="4294967295"/>
          </p:nvPr>
        </p:nvSpPr>
        <p:spPr>
          <a:xfrm>
            <a:off x="0" y="6411913"/>
            <a:ext cx="3275013" cy="188912"/>
          </a:xfrm>
        </p:spPr>
        <p:txBody>
          <a:bodyPr>
            <a:normAutofit fontScale="70000" lnSpcReduction="20000"/>
          </a:bodyPr>
          <a:lstStyle/>
          <a:p>
            <a:pPr marL="0" indent="0">
              <a:spcBef>
                <a:spcPts val="0"/>
              </a:spcBef>
              <a:spcAft>
                <a:spcPts val="0"/>
              </a:spcAft>
              <a:buNone/>
            </a:pPr>
            <a:r>
              <a:rPr kumimoji="0" lang="en-US" sz="1200" b="0" i="0" u="none" strike="noStrike" kern="1200" cap="none" spc="0" normalizeH="0" baseline="0" noProof="0" dirty="0">
                <a:ln>
                  <a:noFill/>
                </a:ln>
                <a:solidFill>
                  <a:srgbClr val="404040"/>
                </a:solidFill>
                <a:effectLst/>
                <a:uLnTx/>
                <a:uFillTx/>
                <a:latin typeface="+mn-lt"/>
                <a:ea typeface="+mn-ea"/>
                <a:cs typeface="+mn-cs"/>
              </a:rPr>
              <a:t>Westin</a:t>
            </a:r>
            <a:r>
              <a:rPr lang="en-US" sz="1200" dirty="0"/>
              <a:t>, S et al. ESMO 2023.</a:t>
            </a:r>
          </a:p>
        </p:txBody>
      </p:sp>
      <p:pic>
        <p:nvPicPr>
          <p:cNvPr id="640" name="Picture 639" descr="A close-up of a graph&#10;&#10;Description automatically generated">
            <a:extLst>
              <a:ext uri="{FF2B5EF4-FFF2-40B4-BE49-F238E27FC236}">
                <a16:creationId xmlns:a16="http://schemas.microsoft.com/office/drawing/2014/main" id="{AC33916E-64D3-E994-DC81-2EC4720341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8494" y="1246709"/>
            <a:ext cx="11140952" cy="4655616"/>
          </a:xfrm>
          <a:prstGeom prst="rect">
            <a:avLst/>
          </a:prstGeom>
        </p:spPr>
      </p:pic>
      <p:sp>
        <p:nvSpPr>
          <p:cNvPr id="5" name="10-Point Star 4">
            <a:extLst>
              <a:ext uri="{FF2B5EF4-FFF2-40B4-BE49-F238E27FC236}">
                <a16:creationId xmlns:a16="http://schemas.microsoft.com/office/drawing/2014/main" id="{8A3877B1-B048-587D-05A0-1E2494346ED4}"/>
              </a:ext>
            </a:extLst>
          </p:cNvPr>
          <p:cNvSpPr/>
          <p:nvPr/>
        </p:nvSpPr>
        <p:spPr>
          <a:xfrm>
            <a:off x="7180289" y="1768839"/>
            <a:ext cx="254833" cy="269823"/>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6990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BF14-F9F9-B047-53AA-40EECE286F9E}"/>
            </a:ext>
          </a:extLst>
        </p:cNvPr>
        <p:cNvGrpSpPr/>
        <p:nvPr/>
      </p:nvGrpSpPr>
      <p:grpSpPr>
        <a:xfrm>
          <a:off x="0" y="0"/>
          <a:ext cx="0" cy="0"/>
          <a:chOff x="0" y="0"/>
          <a:chExt cx="0" cy="0"/>
        </a:xfrm>
      </p:grpSpPr>
      <p:sp>
        <p:nvSpPr>
          <p:cNvPr id="1460" name="Rectangle 1459">
            <a:extLst>
              <a:ext uri="{FF2B5EF4-FFF2-40B4-BE49-F238E27FC236}">
                <a16:creationId xmlns:a16="http://schemas.microsoft.com/office/drawing/2014/main" id="{2C43C42E-A3B4-969A-E41F-A963CA0062A1}"/>
              </a:ext>
            </a:extLst>
          </p:cNvPr>
          <p:cNvSpPr>
            <a:spLocks/>
          </p:cNvSpPr>
          <p:nvPr/>
        </p:nvSpPr>
        <p:spPr>
          <a:xfrm>
            <a:off x="6633534" y="1486513"/>
            <a:ext cx="565200" cy="3708000"/>
          </a:xfrm>
          <a:prstGeom prst="rect">
            <a:avLst/>
          </a:prstGeom>
          <a:solidFill>
            <a:srgbClr val="830051">
              <a:alpha val="20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3" name="Freeform: Shape 1042">
            <a:extLst>
              <a:ext uri="{FF2B5EF4-FFF2-40B4-BE49-F238E27FC236}">
                <a16:creationId xmlns:a16="http://schemas.microsoft.com/office/drawing/2014/main" id="{357941D9-CCE2-599E-7061-B21106657BC0}"/>
              </a:ext>
            </a:extLst>
          </p:cNvPr>
          <p:cNvSpPr>
            <a:spLocks/>
          </p:cNvSpPr>
          <p:nvPr/>
        </p:nvSpPr>
        <p:spPr>
          <a:xfrm>
            <a:off x="5567739" y="5534620"/>
            <a:ext cx="444806" cy="23082"/>
          </a:xfrm>
          <a:custGeom>
            <a:avLst/>
            <a:gdLst>
              <a:gd name="connsiteX0" fmla="*/ 218576 w 218576"/>
              <a:gd name="connsiteY0" fmla="*/ 0 h 12348"/>
              <a:gd name="connsiteX1" fmla="*/ 0 w 218576"/>
              <a:gd name="connsiteY1" fmla="*/ 0 h 12348"/>
            </a:gdLst>
            <a:ahLst/>
            <a:cxnLst>
              <a:cxn ang="0">
                <a:pos x="connsiteX0" y="connsiteY0"/>
              </a:cxn>
              <a:cxn ang="0">
                <a:pos x="connsiteX1" y="connsiteY1"/>
              </a:cxn>
            </a:cxnLst>
            <a:rect l="l" t="t" r="r" b="b"/>
            <a:pathLst>
              <a:path w="218576" h="12348">
                <a:moveTo>
                  <a:pt x="218576" y="0"/>
                </a:moveTo>
                <a:lnTo>
                  <a:pt x="0" y="0"/>
                </a:lnTo>
              </a:path>
            </a:pathLst>
          </a:custGeom>
          <a:solidFill>
            <a:srgbClr val="830051"/>
          </a:solidFill>
          <a:ln w="19050" cap="flat">
            <a:solidFill>
              <a:srgbClr val="830051"/>
            </a:solidFill>
            <a:prstDash val="solid"/>
            <a:miter/>
            <a:headEnd type="none"/>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endParaRPr>
          </a:p>
        </p:txBody>
      </p:sp>
      <p:sp>
        <p:nvSpPr>
          <p:cNvPr id="1132" name="TextBox 1131">
            <a:extLst>
              <a:ext uri="{FF2B5EF4-FFF2-40B4-BE49-F238E27FC236}">
                <a16:creationId xmlns:a16="http://schemas.microsoft.com/office/drawing/2014/main" id="{9B361A62-0D9A-4D53-6718-0EB082E98CA9}"/>
              </a:ext>
            </a:extLst>
          </p:cNvPr>
          <p:cNvSpPr txBox="1">
            <a:spLocks/>
          </p:cNvSpPr>
          <p:nvPr/>
        </p:nvSpPr>
        <p:spPr>
          <a:xfrm>
            <a:off x="5873491" y="5383642"/>
            <a:ext cx="148252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solidFill>
                  <a:srgbClr val="830051"/>
                </a:solidFill>
                <a:effectLst/>
                <a:uLnTx/>
                <a:uFillTx/>
                <a:latin typeface="Aptos" panose="02110004020202020204"/>
                <a:ea typeface="+mn-ea"/>
                <a:cs typeface="Arial" panose="020B0604020202020204" pitchFamily="34" charset="0"/>
                <a:sym typeface="Arial"/>
                <a:rtl val="0"/>
              </a:rPr>
              <a:t>Favors CP+D+O</a:t>
            </a:r>
          </a:p>
        </p:txBody>
      </p:sp>
      <p:sp>
        <p:nvSpPr>
          <p:cNvPr id="28" name="Freeform: Shape 27">
            <a:extLst>
              <a:ext uri="{FF2B5EF4-FFF2-40B4-BE49-F238E27FC236}">
                <a16:creationId xmlns:a16="http://schemas.microsoft.com/office/drawing/2014/main" id="{59EA149E-F33C-C588-38F7-42C6D8AA342B}"/>
              </a:ext>
            </a:extLst>
          </p:cNvPr>
          <p:cNvSpPr>
            <a:spLocks/>
          </p:cNvSpPr>
          <p:nvPr/>
        </p:nvSpPr>
        <p:spPr>
          <a:xfrm>
            <a:off x="8417707" y="5532825"/>
            <a:ext cx="444557" cy="23082"/>
          </a:xfrm>
          <a:custGeom>
            <a:avLst/>
            <a:gdLst>
              <a:gd name="connsiteX0" fmla="*/ 0 w 218452"/>
              <a:gd name="connsiteY0" fmla="*/ 0 h 12348"/>
              <a:gd name="connsiteX1" fmla="*/ 218453 w 218452"/>
              <a:gd name="connsiteY1" fmla="*/ 0 h 12348"/>
            </a:gdLst>
            <a:ahLst/>
            <a:cxnLst>
              <a:cxn ang="0">
                <a:pos x="connsiteX0" y="connsiteY0"/>
              </a:cxn>
              <a:cxn ang="0">
                <a:pos x="connsiteX1" y="connsiteY1"/>
              </a:cxn>
            </a:cxnLst>
            <a:rect l="l" t="t" r="r" b="b"/>
            <a:pathLst>
              <a:path w="218452" h="12348">
                <a:moveTo>
                  <a:pt x="0" y="0"/>
                </a:moveTo>
                <a:lnTo>
                  <a:pt x="218453" y="0"/>
                </a:lnTo>
              </a:path>
            </a:pathLst>
          </a:custGeom>
          <a:solidFill>
            <a:srgbClr val="D0006F"/>
          </a:solidFill>
          <a:ln w="19050" cap="flat">
            <a:solidFill>
              <a:srgbClr val="7F7F7F"/>
            </a:solidFill>
            <a:prstDash val="solid"/>
            <a:miter/>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853D9000-F965-6497-64B0-6A539ECDF4AE}"/>
              </a:ext>
            </a:extLst>
          </p:cNvPr>
          <p:cNvSpPr txBox="1">
            <a:spLocks/>
          </p:cNvSpPr>
          <p:nvPr/>
        </p:nvSpPr>
        <p:spPr>
          <a:xfrm>
            <a:off x="7486344" y="5383642"/>
            <a:ext cx="1281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solidFill>
                  <a:srgbClr val="7F7F7F"/>
                </a:solidFill>
                <a:effectLst/>
                <a:uLnTx/>
                <a:uFillTx/>
                <a:latin typeface="Aptos" panose="02110004020202020204"/>
                <a:ea typeface="+mn-ea"/>
                <a:cs typeface="Arial" panose="020B0604020202020204" pitchFamily="34" charset="0"/>
                <a:sym typeface="Arial"/>
                <a:rtl val="0"/>
              </a:rPr>
              <a:t>Favors CP</a:t>
            </a:r>
          </a:p>
        </p:txBody>
      </p:sp>
      <p:sp>
        <p:nvSpPr>
          <p:cNvPr id="31" name="Rectangle 30">
            <a:extLst>
              <a:ext uri="{FF2B5EF4-FFF2-40B4-BE49-F238E27FC236}">
                <a16:creationId xmlns:a16="http://schemas.microsoft.com/office/drawing/2014/main" id="{E8F93F6D-CA26-1B3F-BBF9-98E384D4BE63}"/>
              </a:ext>
            </a:extLst>
          </p:cNvPr>
          <p:cNvSpPr>
            <a:spLocks/>
          </p:cNvSpPr>
          <p:nvPr/>
        </p:nvSpPr>
        <p:spPr>
          <a:xfrm>
            <a:off x="9742653" y="1235348"/>
            <a:ext cx="1240630" cy="410452"/>
          </a:xfrm>
          <a:prstGeom prst="rect">
            <a:avLst/>
          </a:prstGeom>
          <a:no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Aptos Display" panose="02110004020202020204"/>
                <a:ea typeface="+mn-ea"/>
                <a:cs typeface="Arial" panose="020B0604020202020204" pitchFamily="34" charset="0"/>
              </a:rPr>
              <a:t>HR (95% CI)</a:t>
            </a:r>
            <a:endParaRPr kumimoji="0" lang="en-GB" sz="1400" b="0" i="0" u="none" strike="noStrike" kern="0" cap="none" spc="0" normalizeH="0" baseline="0" noProof="0" dirty="0">
              <a:ln>
                <a:noFill/>
              </a:ln>
              <a:solidFill>
                <a:srgbClr val="000000"/>
              </a:solidFill>
              <a:effectLst/>
              <a:uLnTx/>
              <a:uFillTx/>
              <a:latin typeface="Aptos Display" panose="02110004020202020204"/>
              <a:ea typeface="+mn-ea"/>
              <a:cs typeface="Arial" panose="020B0604020202020204" pitchFamily="34" charset="0"/>
            </a:endParaRPr>
          </a:p>
        </p:txBody>
      </p:sp>
      <p:graphicFrame>
        <p:nvGraphicFramePr>
          <p:cNvPr id="40" name="Table 39">
            <a:extLst>
              <a:ext uri="{FF2B5EF4-FFF2-40B4-BE49-F238E27FC236}">
                <a16:creationId xmlns:a16="http://schemas.microsoft.com/office/drawing/2014/main" id="{1114D3C2-C0BD-6D0A-11C2-E1A6CF41F305}"/>
              </a:ext>
            </a:extLst>
          </p:cNvPr>
          <p:cNvGraphicFramePr>
            <a:graphicFrameLocks/>
          </p:cNvGraphicFramePr>
          <p:nvPr/>
        </p:nvGraphicFramePr>
        <p:xfrm>
          <a:off x="926994" y="1573389"/>
          <a:ext cx="10363305" cy="3556000"/>
        </p:xfrm>
        <a:graphic>
          <a:graphicData uri="http://schemas.openxmlformats.org/drawingml/2006/table">
            <a:tbl>
              <a:tblPr firstRow="1" bandRow="1">
                <a:tableStyleId>{5C22544A-7EE6-4342-B048-85BDC9FD1C3A}</a:tableStyleId>
              </a:tblPr>
              <a:tblGrid>
                <a:gridCol w="2955798">
                  <a:extLst>
                    <a:ext uri="{9D8B030D-6E8A-4147-A177-3AD203B41FA5}">
                      <a16:colId xmlns:a16="http://schemas.microsoft.com/office/drawing/2014/main" val="2938034359"/>
                    </a:ext>
                  </a:extLst>
                </a:gridCol>
                <a:gridCol w="5537996">
                  <a:extLst>
                    <a:ext uri="{9D8B030D-6E8A-4147-A177-3AD203B41FA5}">
                      <a16:colId xmlns:a16="http://schemas.microsoft.com/office/drawing/2014/main" val="2843053963"/>
                    </a:ext>
                  </a:extLst>
                </a:gridCol>
                <a:gridCol w="1869511">
                  <a:extLst>
                    <a:ext uri="{9D8B030D-6E8A-4147-A177-3AD203B41FA5}">
                      <a16:colId xmlns:a16="http://schemas.microsoft.com/office/drawing/2014/main" val="4225951171"/>
                    </a:ext>
                  </a:extLst>
                </a:gridCol>
              </a:tblGrid>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All </a:t>
                      </a:r>
                      <a:r>
                        <a:rPr kumimoji="0" lang="en-GB" sz="1200" b="1" i="0" u="none" strike="noStrike" kern="0" cap="none" spc="0" normalizeH="0" baseline="0" noProof="0" dirty="0" err="1">
                          <a:ln>
                            <a:noFill/>
                          </a:ln>
                          <a:solidFill>
                            <a:sysClr val="windowText" lastClr="000000"/>
                          </a:solidFill>
                          <a:effectLst/>
                          <a:uLnTx/>
                          <a:uFillTx/>
                          <a:latin typeface="+mn-lt"/>
                          <a:cs typeface="Arial" panose="020B0604020202020204" pitchFamily="34" charset="0"/>
                        </a:rPr>
                        <a:t>pMMR</a:t>
                      </a: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 patients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a:defRPr>
                      </a:lvl1pPr>
                      <a:lvl2pPr marL="457189" algn="l" defTabSz="457189" rtl="0" eaLnBrk="1" latinLnBrk="0" hangingPunct="1">
                        <a:defRPr sz="1800" b="1" kern="1200">
                          <a:solidFill>
                            <a:schemeClr val="lt1"/>
                          </a:solidFill>
                          <a:latin typeface="Calibri"/>
                        </a:defRPr>
                      </a:lvl2pPr>
                      <a:lvl3pPr marL="914377" algn="l" defTabSz="457189" rtl="0" eaLnBrk="1" latinLnBrk="0" hangingPunct="1">
                        <a:defRPr sz="1800" b="1" kern="1200">
                          <a:solidFill>
                            <a:schemeClr val="lt1"/>
                          </a:solidFill>
                          <a:latin typeface="Calibri"/>
                        </a:defRPr>
                      </a:lvl3pPr>
                      <a:lvl4pPr marL="1371566" algn="l" defTabSz="457189" rtl="0" eaLnBrk="1" latinLnBrk="0" hangingPunct="1">
                        <a:defRPr sz="1800" b="1" kern="1200">
                          <a:solidFill>
                            <a:schemeClr val="lt1"/>
                          </a:solidFill>
                          <a:latin typeface="Calibri"/>
                        </a:defRPr>
                      </a:lvl4pPr>
                      <a:lvl5pPr marL="1828754" algn="l" defTabSz="457189" rtl="0" eaLnBrk="1" latinLnBrk="0" hangingPunct="1">
                        <a:defRPr sz="1800" b="1" kern="1200">
                          <a:solidFill>
                            <a:schemeClr val="lt1"/>
                          </a:solidFill>
                          <a:latin typeface="Calibri"/>
                        </a:defRPr>
                      </a:lvl5pPr>
                      <a:lvl6pPr marL="2285943" algn="l" defTabSz="457189" rtl="0" eaLnBrk="1" latinLnBrk="0" hangingPunct="1">
                        <a:defRPr sz="1800" b="1" kern="1200">
                          <a:solidFill>
                            <a:schemeClr val="lt1"/>
                          </a:solidFill>
                          <a:latin typeface="Calibri"/>
                        </a:defRPr>
                      </a:lvl6pPr>
                      <a:lvl7pPr marL="2743131" algn="l" defTabSz="457189" rtl="0" eaLnBrk="1" latinLnBrk="0" hangingPunct="1">
                        <a:defRPr sz="1800" b="1" kern="1200">
                          <a:solidFill>
                            <a:schemeClr val="lt1"/>
                          </a:solidFill>
                          <a:latin typeface="Calibri"/>
                        </a:defRPr>
                      </a:lvl7pPr>
                      <a:lvl8pPr marL="3200320" algn="l" defTabSz="457189" rtl="0" eaLnBrk="1" latinLnBrk="0" hangingPunct="1">
                        <a:defRPr sz="1800" b="1" kern="1200">
                          <a:solidFill>
                            <a:schemeClr val="lt1"/>
                          </a:solidFill>
                          <a:latin typeface="Calibri"/>
                        </a:defRPr>
                      </a:lvl8pPr>
                      <a:lvl9pPr marL="3657509" algn="l" defTabSz="457189" rtl="0" eaLnBrk="1" latinLnBrk="0" hangingPunct="1">
                        <a:defRPr sz="1800" b="1" kern="1200">
                          <a:solidFill>
                            <a:schemeClr val="lt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0.57 (0.44–0.73)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6813909"/>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PD-L1 expression*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Positive (TAP score ≥1%)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0.44 (0.31–0.61)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759124"/>
                  </a:ext>
                </a:extLst>
              </a:tr>
              <a:tr h="147846">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Negative (TAP score &lt;1%)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0.87 (0.59–1.28)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021011"/>
                  </a:ext>
                </a:extLst>
              </a:tr>
              <a:tr h="147846">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Unknown</a:t>
                      </a:r>
                      <a:r>
                        <a:rPr kumimoji="0" lang="en-GB" sz="1200" b="0"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baseline="300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fr-FR" sz="1200" b="1" i="0" u="none" strike="noStrike" kern="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rPr>
                        <a:t>NC (NC–NC)</a:t>
                      </a:r>
                      <a:r>
                        <a:rPr kumimoji="0" lang="en-GB" sz="1200" b="1" i="0" u="none" strike="noStrike" kern="0" cap="none" spc="0" normalizeH="0" baseline="30000" noProof="0" dirty="0">
                          <a:ln>
                            <a:noFill/>
                          </a:ln>
                          <a:solidFill>
                            <a:sysClr val="windowText" lastClr="000000"/>
                          </a:solidFill>
                          <a:effectLst/>
                          <a:uLnTx/>
                          <a:uFillTx/>
                          <a:latin typeface="Aptos" panose="02110004020202020204"/>
                          <a:ea typeface="+mn-ea"/>
                          <a:cs typeface="Arial" panose="020B0604020202020204" pitchFamily="34" charset="0"/>
                        </a:rPr>
                        <a:t>††</a:t>
                      </a:r>
                      <a:endParaRPr kumimoji="0" lang="en-GB" sz="1200" b="0" i="0" u="none" strike="noStrike" kern="120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233292"/>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1" u="none" strike="noStrike" kern="0" cap="none" spc="0" normalizeH="0" baseline="0" noProof="0" dirty="0" err="1">
                          <a:ln>
                            <a:noFill/>
                          </a:ln>
                          <a:solidFill>
                            <a:sysClr val="windowText" lastClr="000000"/>
                          </a:solidFill>
                          <a:effectLst/>
                          <a:uLnTx/>
                          <a:uFillTx/>
                          <a:latin typeface="+mn-lt"/>
                          <a:cs typeface="Arial" panose="020B0604020202020204" pitchFamily="34" charset="0"/>
                        </a:rPr>
                        <a:t>POLE</a:t>
                      </a:r>
                      <a:r>
                        <a:rPr kumimoji="0" lang="en-GB" sz="1200" b="1" i="0" u="none" strike="noStrike" kern="0" cap="none" spc="0" normalizeH="0" baseline="0" noProof="0" dirty="0" err="1">
                          <a:ln>
                            <a:noFill/>
                          </a:ln>
                          <a:solidFill>
                            <a:sysClr val="windowText" lastClr="000000"/>
                          </a:solidFill>
                          <a:effectLst/>
                          <a:uLnTx/>
                          <a:uFillTx/>
                          <a:latin typeface="+mn-lt"/>
                          <a:cs typeface="Arial" panose="020B0604020202020204" pitchFamily="34" charset="0"/>
                        </a:rPr>
                        <a:t>m</a:t>
                      </a: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 and </a:t>
                      </a:r>
                      <a:r>
                        <a:rPr kumimoji="0" lang="en-GB" sz="1200" b="1" i="1" u="none" strike="noStrike" kern="0" cap="none" spc="0" normalizeH="0" baseline="0" noProof="0" dirty="0">
                          <a:ln>
                            <a:noFill/>
                          </a:ln>
                          <a:solidFill>
                            <a:sysClr val="windowText" lastClr="000000"/>
                          </a:solidFill>
                          <a:effectLst/>
                          <a:uLnTx/>
                          <a:uFillTx/>
                          <a:latin typeface="+mn-lt"/>
                          <a:cs typeface="Arial" panose="020B0604020202020204" pitchFamily="34" charset="0"/>
                        </a:rPr>
                        <a:t>TP53</a:t>
                      </a: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m status</a:t>
                      </a:r>
                      <a:r>
                        <a:rPr kumimoji="0" lang="en-GB" sz="1200" b="1"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i="1" dirty="0" err="1">
                          <a:solidFill>
                            <a:sysClr val="windowText" lastClr="000000"/>
                          </a:solidFill>
                          <a:latin typeface="+mn-lt"/>
                          <a:cs typeface="Arial" panose="020B0604020202020204" pitchFamily="34" charset="0"/>
                        </a:rPr>
                        <a:t>POLE</a:t>
                      </a:r>
                      <a:r>
                        <a:rPr lang="en-GB" sz="1200" i="0" dirty="0" err="1">
                          <a:solidFill>
                            <a:sysClr val="windowText" lastClr="000000"/>
                          </a:solidFill>
                          <a:latin typeface="+mn-lt"/>
                          <a:cs typeface="Arial" panose="020B0604020202020204" pitchFamily="34" charset="0"/>
                        </a:rPr>
                        <a:t>m</a:t>
                      </a:r>
                      <a:endParaRPr lang="en-GB" sz="1200" i="1"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fr-FR" sz="1200" b="1" i="0" u="none" strike="noStrike" kern="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rPr>
                        <a:t>NC (NC–NC)</a:t>
                      </a:r>
                      <a:r>
                        <a:rPr kumimoji="0" lang="en-GB" sz="1200" b="1" i="0" u="none" strike="noStrike" kern="0" cap="none" spc="0" normalizeH="0" baseline="30000" noProof="0" dirty="0">
                          <a:ln>
                            <a:noFill/>
                          </a:ln>
                          <a:solidFill>
                            <a:sysClr val="windowText" lastClr="000000"/>
                          </a:solidFill>
                          <a:effectLst/>
                          <a:uLnTx/>
                          <a:uFillTx/>
                          <a:latin typeface="Aptos" panose="02110004020202020204"/>
                          <a:ea typeface="+mn-ea"/>
                          <a:cs typeface="Arial" panose="020B0604020202020204" pitchFamily="34" charset="0"/>
                        </a:rPr>
                        <a:t>††</a:t>
                      </a:r>
                      <a:endParaRPr kumimoji="0" lang="en-GB" sz="1200" b="0" i="0" u="none" strike="noStrike" kern="120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8224587"/>
                  </a:ext>
                </a:extLst>
              </a:tr>
              <a:tr h="147846">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i="1" dirty="0">
                          <a:solidFill>
                            <a:sysClr val="windowText" lastClr="000000"/>
                          </a:solidFill>
                          <a:latin typeface="+mn-lt"/>
                          <a:cs typeface="Arial" panose="020B0604020202020204" pitchFamily="34" charset="0"/>
                        </a:rPr>
                        <a:t>TP53</a:t>
                      </a:r>
                      <a:r>
                        <a:rPr lang="en-GB" sz="1200" i="0" dirty="0">
                          <a:solidFill>
                            <a:sysClr val="windowText" lastClr="000000"/>
                          </a:solidFill>
                          <a:latin typeface="+mn-lt"/>
                          <a:cs typeface="Arial" panose="020B0604020202020204" pitchFamily="34" charset="0"/>
                        </a:rPr>
                        <a:t>m</a:t>
                      </a:r>
                      <a:endParaRPr lang="en-GB" sz="1200" i="1"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0.47 (0.32–0.67)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71407"/>
                  </a:ext>
                </a:extLst>
              </a:tr>
              <a:tr h="147846">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i="1" dirty="0">
                          <a:solidFill>
                            <a:sysClr val="windowText" lastClr="000000"/>
                          </a:solidFill>
                          <a:latin typeface="+mn-lt"/>
                          <a:cs typeface="Arial" panose="020B0604020202020204" pitchFamily="34" charset="0"/>
                        </a:rPr>
                        <a:t>TP53 </a:t>
                      </a:r>
                      <a:r>
                        <a:rPr lang="en-GB" sz="1200" i="0" dirty="0">
                          <a:solidFill>
                            <a:sysClr val="windowText" lastClr="000000"/>
                          </a:solidFill>
                          <a:latin typeface="+mn-lt"/>
                          <a:cs typeface="Arial" panose="020B0604020202020204" pitchFamily="34" charset="0"/>
                        </a:rPr>
                        <a:t>wild-type</a:t>
                      </a:r>
                      <a:endParaRPr lang="en-GB" sz="1200" i="1"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0.71 (0.47–1.07)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512362"/>
                  </a:ext>
                </a:extLst>
              </a:tr>
              <a:tr h="147846">
                <a:tc>
                  <a:txBody>
                    <a:bodyPr/>
                    <a:lstStyle/>
                    <a:p>
                      <a:pPr>
                        <a:lnSpc>
                          <a:spcPts val="1400"/>
                        </a:lnSpc>
                      </a:pP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Unknown</a:t>
                      </a:r>
                      <a:r>
                        <a:rPr kumimoji="0" lang="en-GB" sz="1200" b="0"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0.74 (0.37–1.45)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651253"/>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HRRm status</a:t>
                      </a:r>
                      <a:r>
                        <a:rPr kumimoji="0" lang="en-GB" sz="1200" b="1"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kumimoji="0" lang="en-GB" sz="1200" b="1" i="0" u="none" strike="noStrike" kern="0" cap="none" spc="0" normalizeH="0" baseline="0" noProof="0" dirty="0">
                        <a:ln>
                          <a:noFill/>
                        </a:ln>
                        <a:solidFill>
                          <a:sysClr val="windowText" lastClr="000000"/>
                        </a:solidFill>
                        <a:effectLst/>
                        <a:uLnTx/>
                        <a:uFillTx/>
                        <a:latin typeface="+mn-lt"/>
                        <a:ea typeface="Times New Roman" panose="02020603050405020304" pitchFamily="18"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HRRm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0.47 (0.26–0.86)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45769"/>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mn-lt"/>
                        <a:ea typeface="Times New Roman" panose="02020603050405020304" pitchFamily="18"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Non-HRRm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0.58 (0.43–0.78)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056201"/>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0" i="0" u="none" strike="noStrike" kern="0" cap="none" spc="0" normalizeH="0" baseline="0" noProof="0" dirty="0">
                        <a:ln>
                          <a:noFill/>
                        </a:ln>
                        <a:solidFill>
                          <a:sysClr val="windowText" lastClr="000000"/>
                        </a:solidFill>
                        <a:effectLst/>
                        <a:uLnTx/>
                        <a:uFillTx/>
                        <a:latin typeface="+mn-lt"/>
                        <a:ea typeface="Times New Roman" panose="02020603050405020304" pitchFamily="18"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Unknown</a:t>
                      </a:r>
                      <a:r>
                        <a:rPr kumimoji="0" lang="en-GB" sz="1200" b="0"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0.74 (0.37–1.45)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868406"/>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u="none" strike="noStrike" kern="0" cap="none" spc="0" normalizeH="0" baseline="0" noProof="0" dirty="0">
                          <a:ln>
                            <a:noFill/>
                          </a:ln>
                          <a:solidFill>
                            <a:sysClr val="windowText" lastClr="000000"/>
                          </a:solidFill>
                          <a:effectLst/>
                          <a:uLnTx/>
                          <a:uFillTx/>
                          <a:latin typeface="+mn-lt"/>
                          <a:cs typeface="Arial" panose="020B0604020202020204" pitchFamily="34" charset="0"/>
                        </a:rPr>
                        <a:t>BRCAm</a:t>
                      </a: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 status</a:t>
                      </a:r>
                      <a:r>
                        <a:rPr kumimoji="0" lang="en-GB" sz="1200" b="1"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BRCAm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fr-FR" sz="1200" b="1" i="0" u="none" strike="noStrike" kern="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rPr>
                        <a:t>NC (NC–NC)</a:t>
                      </a:r>
                      <a:r>
                        <a:rPr kumimoji="0" lang="en-GB" sz="1200" b="1" i="0" u="none" strike="noStrike" kern="0" cap="none" spc="0" normalizeH="0" baseline="30000" noProof="0" dirty="0">
                          <a:ln>
                            <a:noFill/>
                          </a:ln>
                          <a:solidFill>
                            <a:sysClr val="windowText" lastClr="000000"/>
                          </a:solidFill>
                          <a:effectLst/>
                          <a:uLnTx/>
                          <a:uFillTx/>
                          <a:latin typeface="Aptos" panose="02110004020202020204"/>
                          <a:ea typeface="+mn-ea"/>
                          <a:cs typeface="Arial" panose="020B0604020202020204" pitchFamily="34" charset="0"/>
                        </a:rPr>
                        <a:t>††</a:t>
                      </a:r>
                      <a:endParaRPr kumimoji="0" lang="en-GB" sz="1200" b="0" i="0" u="none" strike="noStrike" kern="1200" cap="none" spc="0" normalizeH="0" baseline="0" noProof="0" dirty="0">
                        <a:ln>
                          <a:noFill/>
                        </a:ln>
                        <a:solidFill>
                          <a:sysClr val="windowText" lastClr="000000"/>
                        </a:solidFill>
                        <a:effectLst/>
                        <a:uLnTx/>
                        <a:uFillTx/>
                        <a:latin typeface="Aptos" panose="02110004020202020204"/>
                        <a:ea typeface="+mn-ea"/>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663508"/>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i="0" u="none" strike="noStrike" kern="0" cap="none" spc="0" normalizeH="0" baseline="3000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Non-BRCAm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0.57 (0.43–0.75)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928132"/>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i="0" u="none" strike="noStrike" kern="0" cap="none" spc="0" normalizeH="0" baseline="3000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Unknown</a:t>
                      </a:r>
                      <a:r>
                        <a:rPr kumimoji="0" lang="en-GB" sz="1200" b="0"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baseline="300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0.74 (0.37–1.45)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307247"/>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Histological type at diagnosis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Endometrioid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0.60 (0.42–0.85)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716325"/>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Serous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0.46 (0.27–0.76)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907165"/>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Other</a:t>
                      </a:r>
                      <a:r>
                        <a:rPr kumimoji="0" lang="en-US" sz="1200" b="1" i="0" u="none" strike="noStrike" kern="0" cap="none" spc="0" normalizeH="0" baseline="30000" noProof="0" dirty="0">
                          <a:ln>
                            <a:noFill/>
                          </a:ln>
                          <a:solidFill>
                            <a:sysClr val="windowText" lastClr="000000"/>
                          </a:solidFill>
                          <a:effectLst/>
                          <a:uLnTx/>
                          <a:uFillTx/>
                          <a:latin typeface="+mn-lt"/>
                          <a:cs typeface="Arial" panose="020B0604020202020204" pitchFamily="34" charset="0"/>
                          <a:sym typeface="Arial"/>
                        </a:rPr>
                        <a:t>**</a:t>
                      </a: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lnSpc>
                          <a:spcPts val="1400"/>
                        </a:lnSpc>
                      </a:pPr>
                      <a:r>
                        <a:rPr lang="en-GB" sz="1200" b="1" i="0" u="none" strike="noStrike" dirty="0">
                          <a:solidFill>
                            <a:srgbClr val="000000"/>
                          </a:solidFill>
                          <a:effectLst/>
                          <a:latin typeface="+mn-lt"/>
                          <a:cs typeface="Arial" panose="020B0604020202020204" pitchFamily="34" charset="0"/>
                        </a:rPr>
                        <a:t>0.64 (0.38–1.06)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083024"/>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Baseline ctDNA</a:t>
                      </a:r>
                      <a:r>
                        <a:rPr lang="en-GB" sz="1200" baseline="30000" dirty="0">
                          <a:solidFill>
                            <a:sysClr val="windowText" lastClr="000000"/>
                          </a:solidFill>
                          <a:latin typeface="+mn-lt"/>
                          <a:cs typeface="Arial" panose="020B0604020202020204" pitchFamily="34" charset="0"/>
                        </a:rPr>
                        <a:t>ǁ</a:t>
                      </a:r>
                      <a:endPar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Detected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000000"/>
                          </a:solidFill>
                          <a:effectLst/>
                          <a:uLnTx/>
                          <a:uFillTx/>
                          <a:latin typeface="+mn-lt"/>
                          <a:ea typeface="+mn-ea"/>
                          <a:cs typeface="Arial" panose="020B0604020202020204" pitchFamily="34" charset="0"/>
                        </a:rPr>
                        <a:t>0.36 (0.23–0.56)</a:t>
                      </a:r>
                      <a:endParaRPr kumimoji="0" lang="en-GB" sz="1200" b="1" i="0" u="none" strike="noStrike" kern="0" cap="none" spc="0" normalizeH="0" baseline="0" noProof="0" dirty="0">
                        <a:ln>
                          <a:noFill/>
                        </a:ln>
                        <a:solidFill>
                          <a:srgbClr val="000000"/>
                        </a:solidFill>
                        <a:effectLst/>
                        <a:uLnTx/>
                        <a:uFillTx/>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9054463"/>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Not detected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400"/>
                        </a:lnSpc>
                      </a:pPr>
                      <a:r>
                        <a:rPr kumimoji="0" lang="fr-FR"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rPr>
                        <a:t>NC (NC–NC)</a:t>
                      </a:r>
                      <a:r>
                        <a:rPr kumimoji="0" lang="en-GB" sz="1200" b="1"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5068448"/>
                  </a:ext>
                </a:extLst>
              </a:tr>
              <a:tr h="147846">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GB" sz="1200" b="1" i="0" u="none" strike="noStrike" kern="0" cap="none" spc="0" normalizeH="0" baseline="0" noProof="0" dirty="0">
                        <a:ln>
                          <a:noFill/>
                        </a:ln>
                        <a:solidFill>
                          <a:sysClr val="windowText" lastClr="000000"/>
                        </a:solidFill>
                        <a:effectLst/>
                        <a:uLnTx/>
                        <a:uFillTx/>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pPr>
                      <a:r>
                        <a:rPr lang="en-GB" sz="1200" dirty="0">
                          <a:solidFill>
                            <a:sysClr val="windowText" lastClr="000000"/>
                          </a:solidFill>
                          <a:latin typeface="+mn-lt"/>
                          <a:cs typeface="Arial" panose="020B0604020202020204" pitchFamily="34" charset="0"/>
                        </a:rPr>
                        <a:t>Unknown</a:t>
                      </a:r>
                      <a:r>
                        <a:rPr kumimoji="0" lang="en-GB" sz="1200" b="0" i="0" u="none" strike="noStrike" kern="0" cap="none" spc="0" normalizeH="0" baseline="30000" noProof="0" dirty="0">
                          <a:ln>
                            <a:noFill/>
                          </a:ln>
                          <a:solidFill>
                            <a:sysClr val="windowText" lastClr="000000"/>
                          </a:solidFill>
                          <a:effectLst/>
                          <a:uLnTx/>
                          <a:uFillTx/>
                          <a:latin typeface="+mn-lt"/>
                          <a:cs typeface="Arial" panose="020B0604020202020204" pitchFamily="34" charset="0"/>
                        </a:rPr>
                        <a:t>¶</a:t>
                      </a:r>
                      <a:endParaRPr lang="en-GB" sz="1200" dirty="0">
                        <a:solidFill>
                          <a:sysClr val="windowText" lastClr="000000"/>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mn-lt"/>
                          <a:ea typeface="+mn-ea"/>
                          <a:cs typeface="Arial" panose="020B0604020202020204" pitchFamily="34" charset="0"/>
                        </a:rPr>
                        <a:t>0.69 (0.49</a:t>
                      </a:r>
                      <a:r>
                        <a:rPr kumimoji="0" lang="fr-FR" sz="1200" b="1" i="0" u="none" strike="noStrike" kern="0" cap="none" spc="0" normalizeH="0" baseline="0" noProof="0" dirty="0">
                          <a:ln>
                            <a:noFill/>
                          </a:ln>
                          <a:solidFill>
                            <a:srgbClr val="000000"/>
                          </a:solidFill>
                          <a:effectLst/>
                          <a:uLnTx/>
                          <a:uFillTx/>
                          <a:latin typeface="+mn-lt"/>
                          <a:ea typeface="+mn-ea"/>
                          <a:cs typeface="Arial" panose="020B0604020202020204" pitchFamily="34" charset="0"/>
                        </a:rPr>
                        <a:t>–0.96</a:t>
                      </a:r>
                      <a:r>
                        <a:rPr kumimoji="0" lang="en-GB" sz="1200" b="1" i="0" u="none" strike="noStrike" kern="0" cap="none" spc="0" normalizeH="0" baseline="0" noProof="0" dirty="0">
                          <a:ln>
                            <a:noFill/>
                          </a:ln>
                          <a:solidFill>
                            <a:srgbClr val="000000"/>
                          </a:solidFill>
                          <a:effectLst/>
                          <a:uLnTx/>
                          <a:uFillTx/>
                          <a:latin typeface="+mn-lt"/>
                          <a:ea typeface="+mn-ea"/>
                          <a:cs typeface="Arial" panose="020B0604020202020204" pitchFamily="34" charset="0"/>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0910503"/>
                  </a:ext>
                </a:extLst>
              </a:tr>
            </a:tbl>
          </a:graphicData>
        </a:graphic>
      </p:graphicFrame>
      <p:sp>
        <p:nvSpPr>
          <p:cNvPr id="4" name="Rectangle 3">
            <a:extLst>
              <a:ext uri="{FF2B5EF4-FFF2-40B4-BE49-F238E27FC236}">
                <a16:creationId xmlns:a16="http://schemas.microsoft.com/office/drawing/2014/main" id="{7C36B330-9EBA-F7FA-0CF6-10E5E3DAF70D}"/>
              </a:ext>
            </a:extLst>
          </p:cNvPr>
          <p:cNvSpPr/>
          <p:nvPr/>
        </p:nvSpPr>
        <p:spPr>
          <a:xfrm>
            <a:off x="553337" y="1188433"/>
            <a:ext cx="4844977" cy="3671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Post hoc</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exploratory analysis</a:t>
            </a:r>
            <a:endParaRPr kumimoji="0" lang="en-GB" sz="2000" b="1" i="1"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endParaRPr>
          </a:p>
        </p:txBody>
      </p:sp>
      <p:grpSp>
        <p:nvGrpSpPr>
          <p:cNvPr id="6" name="Group 5">
            <a:extLst>
              <a:ext uri="{FF2B5EF4-FFF2-40B4-BE49-F238E27FC236}">
                <a16:creationId xmlns:a16="http://schemas.microsoft.com/office/drawing/2014/main" id="{BBC1C5A8-655F-80D1-7BD2-2AAAEE2EED9C}"/>
              </a:ext>
            </a:extLst>
          </p:cNvPr>
          <p:cNvGrpSpPr/>
          <p:nvPr/>
        </p:nvGrpSpPr>
        <p:grpSpPr>
          <a:xfrm>
            <a:off x="5592917" y="1486820"/>
            <a:ext cx="2878025" cy="4000500"/>
            <a:chOff x="5592917" y="1486820"/>
            <a:chExt cx="2878025" cy="4000500"/>
          </a:xfrm>
        </p:grpSpPr>
        <p:graphicFrame>
          <p:nvGraphicFramePr>
            <p:cNvPr id="2" name="Chart 1">
              <a:extLst>
                <a:ext uri="{FF2B5EF4-FFF2-40B4-BE49-F238E27FC236}">
                  <a16:creationId xmlns:a16="http://schemas.microsoft.com/office/drawing/2014/main" id="{7D0DB63F-D18F-CCBA-FCFB-74CC3856A35A}"/>
                </a:ext>
              </a:extLst>
            </p:cNvPr>
            <p:cNvGraphicFramePr>
              <a:graphicFrameLocks noChangeAspect="1"/>
            </p:cNvGraphicFramePr>
            <p:nvPr/>
          </p:nvGraphicFramePr>
          <p:xfrm>
            <a:off x="5592917" y="1486820"/>
            <a:ext cx="2878025" cy="4000500"/>
          </p:xfrm>
          <a:graphic>
            <a:graphicData uri="http://schemas.openxmlformats.org/drawingml/2006/chart">
              <c:chart xmlns:c="http://schemas.openxmlformats.org/drawingml/2006/chart" xmlns:r="http://schemas.openxmlformats.org/officeDocument/2006/relationships" r:id="rId3"/>
            </a:graphicData>
          </a:graphic>
        </p:graphicFrame>
        <p:sp>
          <p:nvSpPr>
            <p:cNvPr id="3" name="Isosceles Triangle 2">
              <a:extLst>
                <a:ext uri="{FF2B5EF4-FFF2-40B4-BE49-F238E27FC236}">
                  <a16:creationId xmlns:a16="http://schemas.microsoft.com/office/drawing/2014/main" id="{BC595A46-3AB9-2A15-672D-8716DD3E3A14}"/>
                </a:ext>
              </a:extLst>
            </p:cNvPr>
            <p:cNvSpPr/>
            <p:nvPr/>
          </p:nvSpPr>
          <p:spPr>
            <a:xfrm rot="16200000">
              <a:off x="5956504" y="4658949"/>
              <a:ext cx="75507" cy="71749"/>
            </a:xfrm>
            <a:prstGeom prst="triangle">
              <a:avLst/>
            </a:prstGeom>
            <a:solidFill>
              <a:srgbClr val="830051"/>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7" name="Title 1409">
            <a:extLst>
              <a:ext uri="{FF2B5EF4-FFF2-40B4-BE49-F238E27FC236}">
                <a16:creationId xmlns:a16="http://schemas.microsoft.com/office/drawing/2014/main" id="{8D46E32F-E341-A71B-FBD8-B76A65B09F05}"/>
              </a:ext>
            </a:extLst>
          </p:cNvPr>
          <p:cNvSpPr txBox="1">
            <a:spLocks/>
          </p:cNvSpPr>
          <p:nvPr/>
        </p:nvSpPr>
        <p:spPr>
          <a:xfrm>
            <a:off x="528792" y="181494"/>
            <a:ext cx="11134415" cy="959639"/>
          </a:xfrm>
          <a:prstGeom prst="rect">
            <a:avLst/>
          </a:prstGeom>
          <a:ln>
            <a:no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Aptos Display" panose="02110004020202020204"/>
                <a:ea typeface="+mj-ea"/>
                <a:cs typeface="+mj-cs"/>
              </a:rPr>
              <a:t>pMMR subpopulation: PFS by biomarker subgroup </a:t>
            </a:r>
          </a:p>
        </p:txBody>
      </p:sp>
      <p:sp>
        <p:nvSpPr>
          <p:cNvPr id="8" name="Title 1409">
            <a:extLst>
              <a:ext uri="{FF2B5EF4-FFF2-40B4-BE49-F238E27FC236}">
                <a16:creationId xmlns:a16="http://schemas.microsoft.com/office/drawing/2014/main" id="{711439F0-F414-B6B4-8E39-DEEE03D0D84B}"/>
              </a:ext>
            </a:extLst>
          </p:cNvPr>
          <p:cNvSpPr txBox="1">
            <a:spLocks/>
          </p:cNvSpPr>
          <p:nvPr/>
        </p:nvSpPr>
        <p:spPr>
          <a:xfrm>
            <a:off x="470209" y="687562"/>
            <a:ext cx="9956325" cy="369291"/>
          </a:xfrm>
          <a:prstGeom prst="rect">
            <a:avLst/>
          </a:prstGeom>
        </p:spPr>
        <p:txBody>
          <a:bodyPr vert="horz" lIns="91440" tIns="45720" rIns="91440" bIns="45720" rtlCol="0" anchor="ctr">
            <a:noAutofit/>
          </a:bodyPr>
          <a:lstStyle>
            <a:lvl1pPr algn="l" defTabSz="457189" rtl="0" eaLnBrk="1" latinLnBrk="0" hangingPunct="1">
              <a:spcBef>
                <a:spcPct val="0"/>
              </a:spcBef>
              <a:buNone/>
              <a:defRPr sz="3600" kern="1200">
                <a:solidFill>
                  <a:srgbClr val="C1002A"/>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830051"/>
                </a:solidFill>
                <a:effectLst/>
                <a:uLnTx/>
                <a:uFillTx/>
                <a:latin typeface="Aptos" panose="02110004020202020204"/>
                <a:ea typeface="Verdana" panose="020B0604030504040204" pitchFamily="34" charset="0"/>
                <a:cs typeface="Verdana" panose="020B0604030504040204" pitchFamily="34" charset="0"/>
              </a:rPr>
              <a:t>CP + durvalumab + olaparib </a:t>
            </a:r>
            <a:r>
              <a:rPr kumimoji="0" lang="en-GB" sz="20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Verdana" panose="020B0604030504040204" pitchFamily="34" charset="0"/>
              </a:rPr>
              <a:t>vs</a:t>
            </a:r>
            <a:r>
              <a:rPr kumimoji="0" lang="en-GB" sz="2000" b="0" i="0" u="none" strike="noStrike" kern="1200" cap="none" spc="0" normalizeH="0" baseline="0" noProof="0" dirty="0">
                <a:ln>
                  <a:noFill/>
                </a:ln>
                <a:solidFill>
                  <a:srgbClr val="C1002A"/>
                </a:solidFill>
                <a:effectLst/>
                <a:uLnTx/>
                <a:uFillTx/>
                <a:latin typeface="Aptos" panose="02110004020202020204"/>
                <a:ea typeface="Verdana" panose="020B0604030504040204" pitchFamily="34" charset="0"/>
                <a:cs typeface="Verdana" panose="020B0604030504040204" pitchFamily="34" charset="0"/>
              </a:rPr>
              <a:t> </a:t>
            </a:r>
            <a:r>
              <a:rPr kumimoji="0" lang="en-GB" sz="2000" b="1" i="0" u="none" strike="noStrike" kern="1200" cap="none" spc="0" normalizeH="0" baseline="0" noProof="0" dirty="0">
                <a:ln>
                  <a:noFill/>
                </a:ln>
                <a:solidFill>
                  <a:srgbClr val="7F7F7F"/>
                </a:solidFill>
                <a:effectLst/>
                <a:uLnTx/>
                <a:uFillTx/>
                <a:latin typeface="Aptos" panose="02110004020202020204"/>
                <a:ea typeface="Verdana" panose="020B0604030504040204" pitchFamily="34" charset="0"/>
                <a:cs typeface="Verdana" panose="020B0604030504040204" pitchFamily="34" charset="0"/>
              </a:rPr>
              <a:t>CP</a:t>
            </a:r>
            <a:r>
              <a:rPr kumimoji="0" lang="en-GB" sz="2000" b="0" i="0" u="none" strike="noStrike" kern="1200" cap="none" spc="0" normalizeH="0" baseline="0" noProof="0" dirty="0">
                <a:ln>
                  <a:noFill/>
                </a:ln>
                <a:solidFill>
                  <a:srgbClr val="7F7F7F"/>
                </a:solidFill>
                <a:effectLst/>
                <a:uLnTx/>
                <a:uFillTx/>
                <a:latin typeface="Aptos" panose="02110004020202020204"/>
                <a:ea typeface="Verdana" panose="020B0604030504040204" pitchFamily="34" charset="0"/>
                <a:cs typeface="Verdana" panose="020B0604030504040204" pitchFamily="34" charset="0"/>
              </a:rPr>
              <a:t> </a:t>
            </a:r>
          </a:p>
        </p:txBody>
      </p:sp>
      <p:sp>
        <p:nvSpPr>
          <p:cNvPr id="9" name="Slide Number Placeholder 1">
            <a:extLst>
              <a:ext uri="{FF2B5EF4-FFF2-40B4-BE49-F238E27FC236}">
                <a16:creationId xmlns:a16="http://schemas.microsoft.com/office/drawing/2014/main" id="{0AB558F2-1852-6220-A809-A62C4826FA71}"/>
              </a:ext>
            </a:extLst>
          </p:cNvPr>
          <p:cNvSpPr>
            <a:spLocks noGrp="1"/>
          </p:cNvSpPr>
          <p:nvPr>
            <p:ph type="sldNum" sz="quarter" idx="12"/>
          </p:nvPr>
        </p:nvSpPr>
        <p:spPr>
          <a:xfrm>
            <a:off x="935874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76181-5072-44B6-9DD4-1ED477F75D7F}" type="slidenum">
              <a:rPr kumimoji="0" lang="en-US" sz="18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 Placeholder 2">
            <a:extLst>
              <a:ext uri="{FF2B5EF4-FFF2-40B4-BE49-F238E27FC236}">
                <a16:creationId xmlns:a16="http://schemas.microsoft.com/office/drawing/2014/main" id="{0D5F7414-B5DF-6B77-62E1-55D61AD468A9}"/>
              </a:ext>
            </a:extLst>
          </p:cNvPr>
          <p:cNvSpPr txBox="1">
            <a:spLocks/>
          </p:cNvSpPr>
          <p:nvPr/>
        </p:nvSpPr>
        <p:spPr>
          <a:xfrm>
            <a:off x="171242" y="5486056"/>
            <a:ext cx="11935033" cy="813779"/>
          </a:xfrm>
          <a:prstGeom prst="rect">
            <a:avLst/>
          </a:prstGeom>
          <a:noFill/>
        </p:spPr>
        <p:txBody>
          <a:bodyPr vert="horz" lIns="91440" tIns="45720" rIns="91440" bIns="45720" rtlCol="0" anchor="b">
            <a:noAutofit/>
          </a:bodyPr>
          <a:lstStyle>
            <a:defPPr>
              <a:defRPr lang="en-US"/>
            </a:defPPr>
            <a:lvl1pPr indent="0">
              <a:lnSpc>
                <a:spcPct val="90000"/>
              </a:lnSpc>
              <a:spcBef>
                <a:spcPts val="0"/>
              </a:spcBef>
              <a:buFont typeface="Arial" panose="020B0604020202020204" pitchFamily="34" charset="0"/>
              <a:buNone/>
              <a:defRPr sz="800">
                <a:latin typeface="Arial" panose="020B0604020202020204" pitchFamily="34" charset="0"/>
                <a:cs typeface="Arial" panose="020B0604020202020204" pitchFamily="34" charset="0"/>
              </a:defRPr>
            </a:lvl1pPr>
            <a:lvl2pPr indent="0">
              <a:lnSpc>
                <a:spcPct val="90000"/>
              </a:lnSpc>
              <a:spcBef>
                <a:spcPts val="500"/>
              </a:spcBef>
              <a:buFont typeface="Arial" panose="020B0604020202020204" pitchFamily="34" charset="0"/>
              <a:buNone/>
              <a:defRPr sz="800">
                <a:latin typeface="Arial" panose="020B0604020202020204" pitchFamily="34" charset="0"/>
                <a:cs typeface="Arial" panose="020B0604020202020204" pitchFamily="34" charset="0"/>
              </a:defRPr>
            </a:lvl2pPr>
            <a:lvl3pPr indent="0">
              <a:lnSpc>
                <a:spcPct val="90000"/>
              </a:lnSpc>
              <a:spcBef>
                <a:spcPts val="500"/>
              </a:spcBef>
              <a:buFont typeface="Arial" panose="020B0604020202020204" pitchFamily="34" charset="0"/>
              <a:buNone/>
              <a:defRPr sz="800">
                <a:latin typeface="Arial" panose="020B0604020202020204" pitchFamily="34" charset="0"/>
                <a:cs typeface="Arial" panose="020B0604020202020204" pitchFamily="34" charset="0"/>
              </a:defRPr>
            </a:lvl3pPr>
            <a:lvl4pPr indent="0">
              <a:lnSpc>
                <a:spcPct val="90000"/>
              </a:lnSpc>
              <a:spcBef>
                <a:spcPts val="500"/>
              </a:spcBef>
              <a:buFont typeface="Arial" panose="020B0604020202020204" pitchFamily="34" charset="0"/>
              <a:buNone/>
              <a:defRPr sz="800">
                <a:latin typeface="Arial" panose="020B0604020202020204" pitchFamily="34" charset="0"/>
                <a:cs typeface="Arial" panose="020B0604020202020204" pitchFamily="34" charset="0"/>
              </a:defRPr>
            </a:lvl4pPr>
            <a:lvl5pPr indent="0">
              <a:lnSpc>
                <a:spcPct val="90000"/>
              </a:lnSpc>
              <a:spcBef>
                <a:spcPts val="500"/>
              </a:spcBef>
              <a:buFont typeface="Arial" panose="020B0604020202020204" pitchFamily="34" charset="0"/>
              <a:buNone/>
              <a:defRPr sz="8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DCO: April 12, 2023. *</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PD-L1 expression was evaluated using </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the VENTANA PD-L1 (SP263) assay</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PD-L1 positive defined as TAP ≥1%, PD-L1 negative defined as TAP &lt;1%; </a:t>
            </a:r>
            <a:r>
              <a:rPr kumimoji="0" lang="en-GB" sz="700" b="0" i="0" u="none" strike="noStrike" kern="1200" cap="none" spc="0" normalizeH="0" baseline="3000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Status determined retrospectively in two ways: from tissue samples (</a:t>
            </a:r>
            <a:r>
              <a:rPr kumimoji="0" lang="en-GB"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FoundationOne</a:t>
            </a:r>
            <a:r>
              <a:rPr kumimoji="0" lang="en-GB" sz="700" b="0" i="0" u="none" strike="noStrike" kern="1200" cap="none" spc="0" normalizeH="0" baseline="3000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GB"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CDx</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assay; Foundation Medicine, Inc.), and by molecular profiling of ctDNA (</a:t>
            </a:r>
            <a:r>
              <a:rPr kumimoji="0" lang="en-GB"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FoundationOne</a:t>
            </a:r>
            <a:r>
              <a:rPr kumimoji="0" lang="en-GB" sz="700" b="0" i="0" u="none" strike="noStrike" kern="1200" cap="none" spc="0" normalizeH="0" baseline="3000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GB"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Liquid</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CDx</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Foundation Medicine, Inc.) from blood samples;</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0" i="0" u="none" strike="noStrike" kern="1200" cap="none" spc="0" normalizeH="0" baseline="3000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TP53</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m status defined as a sample with a deleterious or suspected deleterious mutation in </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TP53</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excluding samples with a deleterious or suspected deleterious mutation in </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POLE</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TP53</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wild-type status defined as a sample with no deleterious or suspected deleterious mutation in </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TP53</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excluding samples with a deleterious or suspected deleterious mutation in </a:t>
            </a:r>
            <a:r>
              <a:rPr kumimoji="0" lang="en-GB"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POLE</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0" i="0" u="none" strike="noStrike" kern="1200" cap="none" spc="0" normalizeH="0" baseline="3000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Positive </a:t>
            </a:r>
            <a:r>
              <a:rPr kumimoji="0" lang="en-US"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HRRm</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status defined as a sample with a deleterious or suspected deleterious mutation in any of the following prespecified genes: </a:t>
            </a:r>
            <a:r>
              <a:rPr kumimoji="0" lang="en-US"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ATM, BRCA1, BRCA2, BARD1, BRIP1, CDK12, CHEK1, CHEK2, FANCL, PALB2, RAD51B, RAD51C, RAD51D,</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and </a:t>
            </a:r>
            <a:r>
              <a:rPr kumimoji="0" lang="en-US" sz="700" b="0" i="1"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RAD54L</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negative </a:t>
            </a:r>
            <a:r>
              <a:rPr kumimoji="0" lang="en-US"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HRRm</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status (non-</a:t>
            </a:r>
            <a:r>
              <a:rPr kumimoji="0" lang="en-US" sz="7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HRRm</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defined as a sample with no deleterious or suspected deleterious mutations in any of the prespecified genes</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0" i="0" u="none" strike="noStrike" kern="1200" cap="none" spc="0" normalizeH="0" baseline="30000" noProof="0" dirty="0" err="1">
                <a:ln>
                  <a:noFill/>
                </a:ln>
                <a:solidFill>
                  <a:prstClr val="black"/>
                </a:solidFill>
                <a:effectLst/>
                <a:uLnTx/>
                <a:uFillTx/>
                <a:latin typeface="Aptos" panose="02110004020202020204"/>
                <a:ea typeface="Verdana" panose="020B0604030504040204" pitchFamily="34" charset="0"/>
                <a:cs typeface="Arial" panose="020B0604020202020204" pitchFamily="34" charset="0"/>
              </a:rPr>
              <a:t>ǁ</a:t>
            </a:r>
            <a:r>
              <a:rPr kumimoji="0" lang="en-GB" sz="700" b="0" i="0" u="none" strike="noStrike" kern="1200" cap="none" spc="0" normalizeH="0" baseline="0" noProof="0" dirty="0" err="1">
                <a:ln>
                  <a:noFill/>
                </a:ln>
                <a:solidFill>
                  <a:prstClr val="black"/>
                </a:solidFill>
                <a:effectLst/>
                <a:uLnTx/>
                <a:uFillTx/>
                <a:latin typeface="Aptos" panose="02110004020202020204"/>
                <a:ea typeface="+mn-ea"/>
                <a:cs typeface="Arial" panose="020B0604020202020204" pitchFamily="34" charset="0"/>
              </a:rPr>
              <a:t>ctDNA</a:t>
            </a:r>
            <a:r>
              <a:rPr kumimoji="0" lang="en-GB" sz="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 was analyzed using the </a:t>
            </a:r>
            <a:br>
              <a:rPr kumimoji="0" lang="en-GB" sz="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methylation-based Guardant Infinity™ assay (Guardant Health, Palo Alto, CA); </a:t>
            </a:r>
            <a:r>
              <a:rPr kumimoji="0" lang="en-GB" sz="700" b="0" i="0" u="none" strike="noStrike" kern="1200" cap="none" spc="0" normalizeH="0" baseline="3000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‘Unknown’ status included patients recruited in China (where molecular testing was not performed) and/or </a:t>
            </a:r>
            <a:r>
              <a:rPr kumimoji="0" lang="en-US"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patients who withdrew consent and/or those without available samples;</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1" i="0" u="none" strike="noStrike" kern="0" cap="none" spc="0" normalizeH="0" baseline="30000" noProof="0" dirty="0">
                <a:ln>
                  <a:noFill/>
                </a:ln>
                <a:solidFill>
                  <a:sysClr val="windowText" lastClr="000000"/>
                </a:solidFill>
                <a:effectLst/>
                <a:uLnTx/>
                <a:uFillTx/>
                <a:latin typeface="Aptos" panose="02110004020202020204"/>
                <a:ea typeface="+mn-ea"/>
                <a:cs typeface="Arial" panose="020B0604020202020204" pitchFamily="34" charset="0"/>
              </a:rPr>
              <a:t>**</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‘Other’ includes carcinosarcoma, </a:t>
            </a:r>
            <a:b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b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mixed epithelial, clear cell, undifferentiated, mucinous, and other;</a:t>
            </a:r>
            <a:r>
              <a:rPr kumimoji="0" lang="en-GB" sz="700" b="0" i="0" u="none" strike="noStrike" kern="1200" cap="none" spc="0" normalizeH="0" baseline="3000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 </a:t>
            </a:r>
            <a:r>
              <a:rPr kumimoji="0" lang="en-GB" sz="700" b="1" i="0" u="none" strike="noStrike" kern="0" cap="none" spc="0" normalizeH="0" baseline="30000" noProof="0" dirty="0">
                <a:ln>
                  <a:noFill/>
                </a:ln>
                <a:solidFill>
                  <a:sysClr val="windowText" lastClr="000000"/>
                </a:solidFill>
                <a:effectLst/>
                <a:uLnTx/>
                <a:uFillTx/>
                <a:latin typeface="Aptos" panose="02110004020202020204"/>
                <a:ea typeface="+mn-ea"/>
                <a:cs typeface="Arial" panose="020B0604020202020204" pitchFamily="34" charset="0"/>
              </a:rPr>
              <a:t>††</a:t>
            </a:r>
            <a:r>
              <a:rPr kumimoji="0" lang="en-GB" sz="7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Arial" panose="020B0604020202020204" pitchFamily="34" charset="0"/>
              </a:rPr>
              <a:t>Not calculated due to low event numbers. NC, not calculable.</a:t>
            </a:r>
          </a:p>
        </p:txBody>
      </p:sp>
      <p:sp>
        <p:nvSpPr>
          <p:cNvPr id="10" name="TextBox 9">
            <a:extLst>
              <a:ext uri="{FF2B5EF4-FFF2-40B4-BE49-F238E27FC236}">
                <a16:creationId xmlns:a16="http://schemas.microsoft.com/office/drawing/2014/main" id="{D9DAD140-44B4-7EC8-4C67-DC5A350D03BD}"/>
              </a:ext>
            </a:extLst>
          </p:cNvPr>
          <p:cNvSpPr txBox="1"/>
          <p:nvPr/>
        </p:nvSpPr>
        <p:spPr>
          <a:xfrm>
            <a:off x="4878781" y="6642557"/>
            <a:ext cx="7313219" cy="169277"/>
          </a:xfrm>
          <a:prstGeom prst="rect">
            <a:avLst/>
          </a:prstGeom>
          <a:noFill/>
        </p:spPr>
        <p:txBody>
          <a:bodyPr wrap="none" lIns="91440" tIns="0" rIns="9144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Note: DUO-E duplet regimen is approved only for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dMMR</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while DUO-E triplet regimen is not approved in Hong Kong yet.</a:t>
            </a:r>
          </a:p>
        </p:txBody>
      </p:sp>
      <p:sp>
        <p:nvSpPr>
          <p:cNvPr id="11" name="Text Placeholder 12">
            <a:extLst>
              <a:ext uri="{FF2B5EF4-FFF2-40B4-BE49-F238E27FC236}">
                <a16:creationId xmlns:a16="http://schemas.microsoft.com/office/drawing/2014/main" id="{27187931-989E-9CAF-D713-AAE56F7DC384}"/>
              </a:ext>
            </a:extLst>
          </p:cNvPr>
          <p:cNvSpPr txBox="1">
            <a:spLocks/>
          </p:cNvSpPr>
          <p:nvPr/>
        </p:nvSpPr>
        <p:spPr>
          <a:xfrm>
            <a:off x="0" y="6669088"/>
            <a:ext cx="3275013" cy="1889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04040"/>
                </a:solidFill>
                <a:effectLst/>
                <a:uLnTx/>
                <a:uFillTx/>
                <a:latin typeface="Aptos" panose="02110004020202020204"/>
                <a:ea typeface="+mn-ea"/>
                <a:cs typeface="+mn-cs"/>
              </a:rPr>
              <a:t>Moore K et al. </a:t>
            </a:r>
            <a:r>
              <a:rPr kumimoji="0" lang="en-US" sz="1200" b="0" i="0" u="none" strike="noStrike" kern="1200" cap="none" spc="0" normalizeH="0" baseline="0" noProof="0">
                <a:ln>
                  <a:noFill/>
                </a:ln>
                <a:solidFill>
                  <a:srgbClr val="404040"/>
                </a:solidFill>
                <a:effectLst/>
                <a:uLnTx/>
                <a:uFillTx/>
                <a:latin typeface="Aptos" panose="02110004020202020204"/>
                <a:ea typeface="+mn-ea"/>
                <a:cs typeface="+mn-cs"/>
              </a:rPr>
              <a:t>SGO 2025. </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5183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1896-CB55-C839-7828-3D0098CC51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1DC334-8701-40C3-4194-829DFE5AD455}"/>
              </a:ext>
            </a:extLst>
          </p:cNvPr>
          <p:cNvSpPr>
            <a:spLocks noGrp="1"/>
          </p:cNvSpPr>
          <p:nvPr>
            <p:ph type="body" sz="quarter" idx="13"/>
          </p:nvPr>
        </p:nvSpPr>
        <p:spPr>
          <a:xfrm>
            <a:off x="294468" y="5482127"/>
            <a:ext cx="11316302" cy="1090237"/>
          </a:xfrm>
        </p:spPr>
        <p:txBody>
          <a:bodyPr>
            <a:normAutofit/>
          </a:bodyPr>
          <a:lstStyle/>
          <a:p>
            <a:r>
              <a:rPr lang="en-US" sz="1100" dirty="0"/>
              <a:t>Mirza MR, et al. </a:t>
            </a:r>
            <a:r>
              <a:rPr lang="en-US" sz="1100" i="1" dirty="0"/>
              <a:t>N Engl J Med</a:t>
            </a:r>
            <a:r>
              <a:rPr lang="en-US" sz="1100" dirty="0"/>
              <a:t>. 2023;388(23):2145-2158. Colombo N, et al. Presented at: ESMO Congress; October 20-24, 2023; Madrid, Spain. Abstract LBA40. </a:t>
            </a:r>
            <a:r>
              <a:rPr lang="da-DK" sz="1100" dirty="0"/>
              <a:t>Eskander RN, et al. </a:t>
            </a:r>
            <a:r>
              <a:rPr lang="da-DK" sz="1100" i="1" dirty="0"/>
              <a:t>N Engl J Med</a:t>
            </a:r>
            <a:r>
              <a:rPr lang="da-DK" sz="1100" dirty="0"/>
              <a:t>. 2023;388(23):2159-2170. Van Gorp T, et al. </a:t>
            </a:r>
            <a:r>
              <a:rPr lang="da-DK" sz="1100" i="1" dirty="0"/>
              <a:t>Ann Oncol</a:t>
            </a:r>
            <a:r>
              <a:rPr lang="da-DK" sz="1100" dirty="0"/>
              <a:t>. 2024;35(11):968-980. </a:t>
            </a:r>
            <a:r>
              <a:rPr lang="en-US" sz="1100" dirty="0"/>
              <a:t>Powell MA, et al. Presented at: Society for Gynecologic Oncology (SGO) Annual Meeting on Women's Cancer; March 16-18, 2024; San Diego, California. </a:t>
            </a:r>
            <a:r>
              <a:rPr lang="fr-FR" sz="1100" dirty="0" err="1"/>
              <a:t>Westin</a:t>
            </a:r>
            <a:r>
              <a:rPr lang="fr-FR" sz="1100" dirty="0"/>
              <a:t> SN, et al. </a:t>
            </a:r>
            <a:r>
              <a:rPr lang="fr-FR" sz="1100" i="1" dirty="0"/>
              <a:t>J Clin </a:t>
            </a:r>
            <a:r>
              <a:rPr lang="fr-FR" sz="1100" i="1" dirty="0" err="1"/>
              <a:t>Oncol</a:t>
            </a:r>
            <a:r>
              <a:rPr lang="fr-FR" sz="1100" dirty="0"/>
              <a:t>. 2024;42(3):283-299. </a:t>
            </a:r>
            <a:r>
              <a:rPr lang="en-US" sz="1100" dirty="0"/>
              <a:t>Marth C, et al. </a:t>
            </a:r>
            <a:r>
              <a:rPr lang="en-US" sz="1100" i="1" dirty="0"/>
              <a:t>Int J </a:t>
            </a:r>
            <a:r>
              <a:rPr lang="en-US" sz="1100" i="1" dirty="0" err="1"/>
              <a:t>Gynecol</a:t>
            </a:r>
            <a:r>
              <a:rPr lang="en-US" sz="1100" i="1" dirty="0"/>
              <a:t> Cancer</a:t>
            </a:r>
            <a:r>
              <a:rPr lang="en-US" sz="1100" dirty="0"/>
              <a:t>. 2024;34:A570-A571. </a:t>
            </a:r>
            <a:r>
              <a:rPr lang="en-US" sz="1100" dirty="0" err="1"/>
              <a:t>Slomovitz</a:t>
            </a:r>
            <a:r>
              <a:rPr lang="en-US" sz="1100" dirty="0"/>
              <a:t> BM, et al. </a:t>
            </a:r>
            <a:r>
              <a:rPr lang="en-US" sz="1100" i="1" dirty="0"/>
              <a:t>J Clin Oncol</a:t>
            </a:r>
            <a:r>
              <a:rPr lang="en-US" sz="1100" dirty="0"/>
              <a:t>. 2022;40(16 suppl):TPS5623. Joly F, et al. </a:t>
            </a:r>
            <a:r>
              <a:rPr lang="en-US" sz="1100" i="1" dirty="0"/>
              <a:t>J Clin Oncol</a:t>
            </a:r>
            <a:r>
              <a:rPr lang="en-US" sz="1100" dirty="0"/>
              <a:t>. 2023;41(16 suppl):TPS5630. </a:t>
            </a:r>
            <a:r>
              <a:rPr lang="en-US" sz="1100" i="0" u="none" strike="noStrike" dirty="0">
                <a:solidFill>
                  <a:srgbClr val="212121"/>
                </a:solidFill>
                <a:effectLst/>
                <a:latin typeface="Aptos" panose="020B0004020202020204" pitchFamily="34" charset="0"/>
              </a:rPr>
              <a:t>Author’s slide</a:t>
            </a:r>
            <a:endParaRPr lang="en-US" sz="1100" dirty="0"/>
          </a:p>
        </p:txBody>
      </p:sp>
      <p:graphicFrame>
        <p:nvGraphicFramePr>
          <p:cNvPr id="11" name="Table 10">
            <a:extLst>
              <a:ext uri="{FF2B5EF4-FFF2-40B4-BE49-F238E27FC236}">
                <a16:creationId xmlns:a16="http://schemas.microsoft.com/office/drawing/2014/main" id="{7539E845-52B9-66A4-322D-C1CB1DDDD27D}"/>
              </a:ext>
            </a:extLst>
          </p:cNvPr>
          <p:cNvGraphicFramePr>
            <a:graphicFrameLocks noGrp="1"/>
          </p:cNvGraphicFramePr>
          <p:nvPr/>
        </p:nvGraphicFramePr>
        <p:xfrm>
          <a:off x="294468" y="1441062"/>
          <a:ext cx="11459683" cy="5008240"/>
        </p:xfrm>
        <a:graphic>
          <a:graphicData uri="http://schemas.openxmlformats.org/drawingml/2006/table">
            <a:tbl>
              <a:tblPr firstRow="1" firstCol="1" bandRow="1">
                <a:tableStyleId>{00A15C55-8517-42AA-B614-E9B94910E393}</a:tableStyleId>
              </a:tblPr>
              <a:tblGrid>
                <a:gridCol w="1273075">
                  <a:extLst>
                    <a:ext uri="{9D8B030D-6E8A-4147-A177-3AD203B41FA5}">
                      <a16:colId xmlns:a16="http://schemas.microsoft.com/office/drawing/2014/main" val="1966579160"/>
                    </a:ext>
                  </a:extLst>
                </a:gridCol>
                <a:gridCol w="1212979">
                  <a:extLst>
                    <a:ext uri="{9D8B030D-6E8A-4147-A177-3AD203B41FA5}">
                      <a16:colId xmlns:a16="http://schemas.microsoft.com/office/drawing/2014/main" val="268432499"/>
                    </a:ext>
                  </a:extLst>
                </a:gridCol>
                <a:gridCol w="1014376">
                  <a:extLst>
                    <a:ext uri="{9D8B030D-6E8A-4147-A177-3AD203B41FA5}">
                      <a16:colId xmlns:a16="http://schemas.microsoft.com/office/drawing/2014/main" val="1148401199"/>
                    </a:ext>
                  </a:extLst>
                </a:gridCol>
                <a:gridCol w="1234302">
                  <a:extLst>
                    <a:ext uri="{9D8B030D-6E8A-4147-A177-3AD203B41FA5}">
                      <a16:colId xmlns:a16="http://schemas.microsoft.com/office/drawing/2014/main" val="1931090147"/>
                    </a:ext>
                  </a:extLst>
                </a:gridCol>
                <a:gridCol w="798788">
                  <a:extLst>
                    <a:ext uri="{9D8B030D-6E8A-4147-A177-3AD203B41FA5}">
                      <a16:colId xmlns:a16="http://schemas.microsoft.com/office/drawing/2014/main" val="374256548"/>
                    </a:ext>
                  </a:extLst>
                </a:gridCol>
                <a:gridCol w="1217719">
                  <a:extLst>
                    <a:ext uri="{9D8B030D-6E8A-4147-A177-3AD203B41FA5}">
                      <a16:colId xmlns:a16="http://schemas.microsoft.com/office/drawing/2014/main" val="3499836793"/>
                    </a:ext>
                  </a:extLst>
                </a:gridCol>
                <a:gridCol w="1415953">
                  <a:extLst>
                    <a:ext uri="{9D8B030D-6E8A-4147-A177-3AD203B41FA5}">
                      <a16:colId xmlns:a16="http://schemas.microsoft.com/office/drawing/2014/main" val="3988166043"/>
                    </a:ext>
                  </a:extLst>
                </a:gridCol>
                <a:gridCol w="1132761">
                  <a:extLst>
                    <a:ext uri="{9D8B030D-6E8A-4147-A177-3AD203B41FA5}">
                      <a16:colId xmlns:a16="http://schemas.microsoft.com/office/drawing/2014/main" val="1209700358"/>
                    </a:ext>
                  </a:extLst>
                </a:gridCol>
                <a:gridCol w="1022695">
                  <a:extLst>
                    <a:ext uri="{9D8B030D-6E8A-4147-A177-3AD203B41FA5}">
                      <a16:colId xmlns:a16="http://schemas.microsoft.com/office/drawing/2014/main" val="4205275816"/>
                    </a:ext>
                  </a:extLst>
                </a:gridCol>
                <a:gridCol w="1137035">
                  <a:extLst>
                    <a:ext uri="{9D8B030D-6E8A-4147-A177-3AD203B41FA5}">
                      <a16:colId xmlns:a16="http://schemas.microsoft.com/office/drawing/2014/main" val="2435268524"/>
                    </a:ext>
                  </a:extLst>
                </a:gridCol>
              </a:tblGrid>
              <a:tr h="612236">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r>
                        <a:rPr lang="en-GB" sz="1300" noProof="0" dirty="0">
                          <a:solidFill>
                            <a:schemeClr val="tx1"/>
                          </a:solidFill>
                          <a:latin typeface="+mn-lt"/>
                        </a:rPr>
                        <a:t>Name</a:t>
                      </a: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EN6-RUBY</a:t>
                      </a:r>
                    </a:p>
                    <a:p>
                      <a:pPr algn="ctr"/>
                      <a:r>
                        <a:rPr lang="en-GB" sz="1300" b="0" noProof="0" dirty="0">
                          <a:solidFill>
                            <a:schemeClr val="tx1"/>
                          </a:solidFill>
                          <a:latin typeface="+mn-lt"/>
                        </a:rPr>
                        <a:t>Part 1</a:t>
                      </a:r>
                      <a:endParaRPr lang="en-GB" sz="13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EN7 ATTEND</a:t>
                      </a:r>
                      <a:endParaRPr lang="en-GB" sz="13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NRG- GY018</a:t>
                      </a:r>
                      <a:endParaRPr lang="en-GB" sz="13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900" noProof="0" dirty="0">
                          <a:solidFill>
                            <a:schemeClr val="tx1"/>
                          </a:solidFill>
                          <a:latin typeface="+mn-lt"/>
                        </a:rPr>
                        <a:t>B21</a:t>
                      </a:r>
                      <a:endParaRPr lang="en-GB" sz="19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EN6-RUBY</a:t>
                      </a:r>
                    </a:p>
                    <a:p>
                      <a:pPr algn="ctr"/>
                      <a:r>
                        <a:rPr lang="en-GB" sz="1300" b="0" noProof="0" dirty="0">
                          <a:solidFill>
                            <a:schemeClr val="tx1"/>
                          </a:solidFill>
                          <a:latin typeface="+mn-lt"/>
                        </a:rPr>
                        <a:t>Part 2</a:t>
                      </a:r>
                      <a:endParaRPr lang="en-GB" sz="1300" b="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DUO-E</a:t>
                      </a:r>
                      <a:endParaRPr lang="en-GB" sz="13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EN9 </a:t>
                      </a:r>
                    </a:p>
                    <a:p>
                      <a:pPr algn="ctr"/>
                      <a:r>
                        <a:rPr lang="en-GB" sz="1300" noProof="0" dirty="0">
                          <a:solidFill>
                            <a:schemeClr val="tx1"/>
                          </a:solidFill>
                          <a:latin typeface="+mn-lt"/>
                        </a:rPr>
                        <a:t>LEAP-001</a:t>
                      </a:r>
                      <a:endParaRPr lang="en-GB" sz="13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EN15/C93</a:t>
                      </a:r>
                      <a:endParaRPr lang="en-GB" sz="1300" baseline="30000" noProof="0" dirty="0">
                        <a:solidFill>
                          <a:schemeClr val="tx1"/>
                        </a:solidFill>
                        <a:latin typeface="+mn-lt"/>
                      </a:endParaRPr>
                    </a:p>
                  </a:txBody>
                  <a:tcPr marL="68579" marR="68579" marT="34289" marB="34289" anchor="ctr">
                    <a:solidFill>
                      <a:schemeClr val="accent4">
                        <a:lumMod val="40000"/>
                        <a:lumOff val="60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300" noProof="0" dirty="0">
                          <a:solidFill>
                            <a:schemeClr val="tx1"/>
                          </a:solidFill>
                          <a:latin typeface="+mn-lt"/>
                        </a:rPr>
                        <a:t>EN13 DOMENICA</a:t>
                      </a:r>
                    </a:p>
                  </a:txBody>
                  <a:tcPr marL="68579" marR="68579" marT="34289" marB="34289" anchor="ctr">
                    <a:solidFill>
                      <a:schemeClr val="accent4">
                        <a:lumMod val="40000"/>
                        <a:lumOff val="60000"/>
                      </a:schemeClr>
                    </a:solidFill>
                  </a:tcPr>
                </a:tc>
                <a:extLst>
                  <a:ext uri="{0D108BD9-81ED-4DB2-BD59-A6C34878D82A}">
                    <a16:rowId xmlns:a16="http://schemas.microsoft.com/office/drawing/2014/main" val="2942747512"/>
                  </a:ext>
                </a:extLst>
              </a:tr>
              <a:tr h="79017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Lead group</a:t>
                      </a:r>
                    </a:p>
                    <a:p>
                      <a:pPr algn="l"/>
                      <a:r>
                        <a:rPr lang="en-GB" sz="1300" noProof="0" dirty="0">
                          <a:solidFill>
                            <a:schemeClr val="tx1"/>
                          </a:solidFill>
                          <a:latin typeface="+mn-lt"/>
                        </a:rPr>
                        <a:t>Study chair</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NSGO-CTU</a:t>
                      </a:r>
                    </a:p>
                    <a:p>
                      <a:pPr algn="ctr"/>
                      <a:r>
                        <a:rPr lang="en-GB" sz="1300" noProof="0" dirty="0">
                          <a:solidFill>
                            <a:schemeClr val="tx1"/>
                          </a:solidFill>
                          <a:latin typeface="+mn-lt"/>
                        </a:rPr>
                        <a:t>Mirza/Powell</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MaNGO</a:t>
                      </a:r>
                      <a:endParaRPr lang="en-GB" sz="1300" noProof="0">
                        <a:solidFill>
                          <a:schemeClr val="tx1"/>
                        </a:solidFill>
                        <a:latin typeface="+mn-lt"/>
                      </a:endParaRPr>
                    </a:p>
                    <a:p>
                      <a:pPr algn="ctr"/>
                      <a:r>
                        <a:rPr lang="en-GB" sz="1300" noProof="0">
                          <a:solidFill>
                            <a:schemeClr val="tx1"/>
                          </a:solidFill>
                          <a:latin typeface="+mn-lt"/>
                        </a:rPr>
                        <a:t>Colombo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NRG</a:t>
                      </a:r>
                    </a:p>
                    <a:p>
                      <a:pPr algn="ctr"/>
                      <a:r>
                        <a:rPr lang="en-GB" sz="1200" noProof="0" dirty="0" err="1">
                          <a:solidFill>
                            <a:schemeClr val="tx1"/>
                          </a:solidFill>
                          <a:latin typeface="+mn-lt"/>
                        </a:rPr>
                        <a:t>Eskander</a:t>
                      </a:r>
                      <a:r>
                        <a:rPr lang="en-GB" sz="1200" noProof="0" dirty="0">
                          <a:solidFill>
                            <a:schemeClr val="tx1"/>
                          </a:solidFill>
                          <a:latin typeface="+mn-lt"/>
                        </a:rPr>
                        <a:t>/</a:t>
                      </a:r>
                    </a:p>
                    <a:p>
                      <a:pPr algn="ctr"/>
                      <a:r>
                        <a:rPr lang="en-GB" sz="1200" noProof="0" dirty="0">
                          <a:solidFill>
                            <a:schemeClr val="tx1"/>
                          </a:solidFill>
                          <a:latin typeface="+mn-lt"/>
                        </a:rPr>
                        <a:t>Powell</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BGOG</a:t>
                      </a:r>
                    </a:p>
                    <a:p>
                      <a:pPr algn="ctr"/>
                      <a:r>
                        <a:rPr lang="en-GB" sz="1300" noProof="0">
                          <a:solidFill>
                            <a:schemeClr val="tx1"/>
                          </a:solidFill>
                          <a:latin typeface="+mn-lt"/>
                        </a:rPr>
                        <a:t>Van </a:t>
                      </a:r>
                      <a:r>
                        <a:rPr lang="en-GB" sz="1300" noProof="0" err="1">
                          <a:solidFill>
                            <a:schemeClr val="tx1"/>
                          </a:solidFill>
                          <a:latin typeface="+mn-lt"/>
                        </a:rPr>
                        <a:t>Gorp</a:t>
                      </a:r>
                      <a:endParaRPr lang="en-GB" sz="1300" noProof="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NSGO-CTU</a:t>
                      </a:r>
                    </a:p>
                    <a:p>
                      <a:pPr algn="ctr"/>
                      <a:r>
                        <a:rPr lang="en-GB" sz="1300" noProof="0" dirty="0">
                          <a:solidFill>
                            <a:schemeClr val="tx1"/>
                          </a:solidFill>
                          <a:latin typeface="+mn-lt"/>
                        </a:rPr>
                        <a:t>Mirza/Powell</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GOG-P</a:t>
                      </a:r>
                    </a:p>
                    <a:p>
                      <a:pPr algn="ctr"/>
                      <a:r>
                        <a:rPr lang="en-GB" sz="1300" noProof="0" dirty="0">
                          <a:solidFill>
                            <a:schemeClr val="tx1"/>
                          </a:solidFill>
                          <a:latin typeface="+mn-lt"/>
                        </a:rPr>
                        <a:t>Westin</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AGO-A</a:t>
                      </a:r>
                    </a:p>
                    <a:p>
                      <a:pPr algn="ctr"/>
                      <a:r>
                        <a:rPr lang="en-GB" sz="1300" noProof="0">
                          <a:solidFill>
                            <a:schemeClr val="tx1"/>
                          </a:solidFill>
                          <a:latin typeface="+mn-lt"/>
                        </a:rPr>
                        <a:t>Marth</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GOG-P</a:t>
                      </a:r>
                    </a:p>
                    <a:p>
                      <a:pPr algn="ctr"/>
                      <a:r>
                        <a:rPr lang="en-GB" sz="1300" noProof="0" dirty="0" err="1">
                          <a:solidFill>
                            <a:schemeClr val="tx1"/>
                          </a:solidFill>
                          <a:latin typeface="+mn-lt"/>
                        </a:rPr>
                        <a:t>Slomowitz</a:t>
                      </a:r>
                      <a:endParaRPr lang="en-GB" sz="1300" noProof="0" dirty="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GINECO</a:t>
                      </a:r>
                    </a:p>
                    <a:p>
                      <a:pPr algn="ctr"/>
                      <a:r>
                        <a:rPr lang="en-GB" sz="1300" noProof="0">
                          <a:solidFill>
                            <a:schemeClr val="tx1"/>
                          </a:solidFill>
                          <a:latin typeface="+mn-lt"/>
                        </a:rPr>
                        <a:t>Joly</a:t>
                      </a:r>
                    </a:p>
                  </a:txBody>
                  <a:tcPr marL="68579" marR="68579" marT="34289" marB="34289" anchor="ctr">
                    <a:solidFill>
                      <a:schemeClr val="bg1">
                        <a:lumMod val="85000"/>
                      </a:schemeClr>
                    </a:solidFill>
                  </a:tcPr>
                </a:tc>
                <a:extLst>
                  <a:ext uri="{0D108BD9-81ED-4DB2-BD59-A6C34878D82A}">
                    <a16:rowId xmlns:a16="http://schemas.microsoft.com/office/drawing/2014/main" val="3033157618"/>
                  </a:ext>
                </a:extLst>
              </a:tr>
              <a:tr h="55925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Investigational agent</a:t>
                      </a:r>
                    </a:p>
                  </a:txBody>
                  <a:tcPr marL="68579" marR="2699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Dosta</a:t>
                      </a:r>
                      <a:r>
                        <a:rPr lang="en-GB" sz="1300" noProof="0">
                          <a:solidFill>
                            <a:schemeClr val="tx1"/>
                          </a:solidFill>
                          <a:latin typeface="+mn-lt"/>
                        </a:rPr>
                        <a:t>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err="1">
                          <a:solidFill>
                            <a:schemeClr val="tx1"/>
                          </a:solidFill>
                          <a:latin typeface="+mn-lt"/>
                        </a:rPr>
                        <a:t>Atezo</a:t>
                      </a:r>
                      <a:r>
                        <a:rPr lang="en-GB" sz="1300" noProof="0" dirty="0">
                          <a:solidFill>
                            <a:schemeClr val="tx1"/>
                          </a:solidFill>
                          <a:latin typeface="+mn-lt"/>
                        </a:rPr>
                        <a:t>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err="1">
                          <a:solidFill>
                            <a:schemeClr val="tx1"/>
                          </a:solidFill>
                          <a:latin typeface="+mn-lt"/>
                        </a:rPr>
                        <a:t>Pembro</a:t>
                      </a:r>
                      <a:r>
                        <a:rPr lang="en-GB" sz="1300" noProof="0" dirty="0">
                          <a:solidFill>
                            <a:schemeClr val="tx1"/>
                          </a:solidFill>
                          <a:latin typeface="+mn-lt"/>
                        </a:rPr>
                        <a:t>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err="1">
                          <a:solidFill>
                            <a:schemeClr val="tx1"/>
                          </a:solidFill>
                          <a:latin typeface="+mn-lt"/>
                        </a:rPr>
                        <a:t>Pembro</a:t>
                      </a:r>
                      <a:r>
                        <a:rPr lang="en-GB" sz="1300" noProof="0" dirty="0">
                          <a:solidFill>
                            <a:schemeClr val="tx1"/>
                          </a:solidFill>
                          <a:latin typeface="+mn-lt"/>
                        </a:rPr>
                        <a:t>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err="1">
                          <a:solidFill>
                            <a:schemeClr val="tx1"/>
                          </a:solidFill>
                          <a:latin typeface="+mn-lt"/>
                        </a:rPr>
                        <a:t>Dosta</a:t>
                      </a:r>
                      <a:r>
                        <a:rPr lang="en-GB" sz="1300" noProof="0" dirty="0">
                          <a:solidFill>
                            <a:schemeClr val="tx1"/>
                          </a:solidFill>
                          <a:latin typeface="+mn-lt"/>
                        </a:rPr>
                        <a:t> + Nira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Durva</a:t>
                      </a:r>
                      <a:r>
                        <a:rPr lang="en-GB" sz="1300" noProof="0">
                          <a:solidFill>
                            <a:schemeClr val="tx1"/>
                          </a:solidFill>
                          <a:latin typeface="+mn-lt"/>
                        </a:rPr>
                        <a:t> + Ola +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Pembro</a:t>
                      </a:r>
                      <a:r>
                        <a:rPr lang="en-GB" sz="1300" noProof="0">
                          <a:solidFill>
                            <a:schemeClr val="tx1"/>
                          </a:solidFill>
                          <a:latin typeface="+mn-lt"/>
                        </a:rPr>
                        <a:t> + </a:t>
                      </a:r>
                      <a:r>
                        <a:rPr lang="en-GB" sz="1300" noProof="0" err="1">
                          <a:solidFill>
                            <a:schemeClr val="tx1"/>
                          </a:solidFill>
                          <a:latin typeface="+mn-lt"/>
                        </a:rPr>
                        <a:t>Lenva</a:t>
                      </a:r>
                      <a:endParaRPr lang="en-GB" sz="1300" noProof="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Pembro</a:t>
                      </a:r>
                      <a:endParaRPr lang="en-GB" sz="1300" noProof="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err="1">
                          <a:solidFill>
                            <a:schemeClr val="tx1"/>
                          </a:solidFill>
                          <a:latin typeface="+mn-lt"/>
                        </a:rPr>
                        <a:t>Dosta</a:t>
                      </a:r>
                      <a:endParaRPr lang="en-GB" sz="1300" noProof="0">
                        <a:solidFill>
                          <a:schemeClr val="tx1"/>
                        </a:solidFill>
                        <a:latin typeface="+mn-lt"/>
                      </a:endParaRPr>
                    </a:p>
                  </a:txBody>
                  <a:tcPr marL="68579" marR="68579" marT="34289" marB="34289" anchor="ctr">
                    <a:solidFill>
                      <a:schemeClr val="bg1">
                        <a:lumMod val="85000"/>
                      </a:schemeClr>
                    </a:solidFill>
                  </a:tcPr>
                </a:tc>
                <a:extLst>
                  <a:ext uri="{0D108BD9-81ED-4DB2-BD59-A6C34878D82A}">
                    <a16:rowId xmlns:a16="http://schemas.microsoft.com/office/drawing/2014/main" val="1610414585"/>
                  </a:ext>
                </a:extLst>
              </a:tr>
              <a:tr h="32833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N</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494</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551</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816</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990</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291</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dirty="0">
                          <a:solidFill>
                            <a:schemeClr val="tx1"/>
                          </a:solidFill>
                          <a:latin typeface="+mn-lt"/>
                        </a:rPr>
                        <a:t>718</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842</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350</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noProof="0">
                          <a:solidFill>
                            <a:schemeClr val="tx1"/>
                          </a:solidFill>
                          <a:latin typeface="+mn-lt"/>
                        </a:rPr>
                        <a:t>260</a:t>
                      </a:r>
                    </a:p>
                  </a:txBody>
                  <a:tcPr marL="68579" marR="68579" marT="34289" marB="34289" anchor="ctr">
                    <a:solidFill>
                      <a:schemeClr val="bg1">
                        <a:lumMod val="85000"/>
                      </a:schemeClr>
                    </a:solidFill>
                  </a:tcPr>
                </a:tc>
                <a:extLst>
                  <a:ext uri="{0D108BD9-81ED-4DB2-BD59-A6C34878D82A}">
                    <a16:rowId xmlns:a16="http://schemas.microsoft.com/office/drawing/2014/main" val="593079206"/>
                  </a:ext>
                </a:extLst>
              </a:tr>
              <a:tr h="7035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Concomitant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0" noProof="0" dirty="0" err="1">
                          <a:solidFill>
                            <a:schemeClr val="tx1"/>
                          </a:solidFill>
                          <a:latin typeface="+mn-lt"/>
                        </a:rPr>
                        <a:t>Pembro</a:t>
                      </a:r>
                      <a:r>
                        <a:rPr lang="en-GB" sz="1200" b="0" noProof="0" dirty="0">
                          <a:solidFill>
                            <a:schemeClr val="tx1"/>
                          </a:solidFill>
                          <a:latin typeface="+mn-lt"/>
                        </a:rPr>
                        <a:t> + </a:t>
                      </a:r>
                      <a:r>
                        <a:rPr lang="en-GB" sz="1200" b="0" noProof="0" dirty="0" err="1">
                          <a:solidFill>
                            <a:schemeClr val="tx1"/>
                          </a:solidFill>
                          <a:latin typeface="+mn-lt"/>
                        </a:rPr>
                        <a:t>lenva</a:t>
                      </a:r>
                      <a:endParaRPr lang="en-GB" sz="1200" b="0" noProof="0" dirty="0">
                        <a:solidFill>
                          <a:schemeClr val="tx1"/>
                        </a:solidFill>
                        <a:latin typeface="+mn-lt"/>
                      </a:endParaRPr>
                    </a:p>
                    <a:p>
                      <a:pPr algn="ctr"/>
                      <a:r>
                        <a:rPr lang="en-GB" sz="1200" b="0" noProof="0" dirty="0">
                          <a:solidFill>
                            <a:schemeClr val="tx1"/>
                          </a:solidFill>
                          <a:latin typeface="+mn-lt"/>
                        </a:rPr>
                        <a:t>vs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0" noProof="0" dirty="0" err="1">
                          <a:solidFill>
                            <a:schemeClr val="tx1"/>
                          </a:solidFill>
                          <a:latin typeface="+mn-lt"/>
                        </a:rPr>
                        <a:t>Pembro</a:t>
                      </a:r>
                      <a:endParaRPr lang="en-GB" sz="1200" b="0" noProof="0" dirty="0">
                        <a:solidFill>
                          <a:schemeClr val="tx1"/>
                        </a:solidFill>
                        <a:latin typeface="+mn-lt"/>
                      </a:endParaRPr>
                    </a:p>
                    <a:p>
                      <a:pPr algn="ctr"/>
                      <a:r>
                        <a:rPr lang="en-GB" sz="1200" b="0" noProof="0" dirty="0">
                          <a:solidFill>
                            <a:schemeClr val="tx1"/>
                          </a:solidFill>
                          <a:latin typeface="+mn-lt"/>
                        </a:rPr>
                        <a:t>vs chemo</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0" noProof="0" dirty="0" err="1">
                          <a:solidFill>
                            <a:schemeClr val="tx1"/>
                          </a:solidFill>
                          <a:latin typeface="+mn-lt"/>
                        </a:rPr>
                        <a:t>Dosta</a:t>
                      </a:r>
                      <a:endParaRPr lang="en-GB" sz="1200" b="0" noProof="0" dirty="0">
                        <a:solidFill>
                          <a:schemeClr val="tx1"/>
                        </a:solidFill>
                        <a:latin typeface="+mn-lt"/>
                      </a:endParaRPr>
                    </a:p>
                    <a:p>
                      <a:pPr algn="ctr"/>
                      <a:r>
                        <a:rPr lang="en-GB" sz="1200" b="0" noProof="0" dirty="0">
                          <a:solidFill>
                            <a:schemeClr val="tx1"/>
                          </a:solidFill>
                          <a:latin typeface="+mn-lt"/>
                        </a:rPr>
                        <a:t>vs chemo</a:t>
                      </a:r>
                    </a:p>
                  </a:txBody>
                  <a:tcPr marL="68579" marR="68579" marT="34289" marB="34289" anchor="ctr">
                    <a:solidFill>
                      <a:schemeClr val="bg1">
                        <a:lumMod val="85000"/>
                      </a:schemeClr>
                    </a:solidFill>
                  </a:tcPr>
                </a:tc>
                <a:extLst>
                  <a:ext uri="{0D108BD9-81ED-4DB2-BD59-A6C34878D82A}">
                    <a16:rowId xmlns:a16="http://schemas.microsoft.com/office/drawing/2014/main" val="1927827987"/>
                  </a:ext>
                </a:extLst>
              </a:tr>
              <a:tr h="78118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Unique features</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err="1">
                          <a:solidFill>
                            <a:schemeClr val="tx1"/>
                          </a:solidFill>
                          <a:latin typeface="+mn-lt"/>
                        </a:rPr>
                        <a:t>Carcinosarc</a:t>
                      </a:r>
                      <a:r>
                        <a:rPr lang="en-GB" sz="1300" b="1" noProof="0" dirty="0">
                          <a:solidFill>
                            <a:schemeClr val="tx1"/>
                          </a:solidFill>
                          <a:latin typeface="+mn-lt"/>
                        </a:rPr>
                        <a:t>; 6 month interval; IIIC1 non-endo non-measurable all IIIC2</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tx1"/>
                          </a:solidFill>
                          <a:latin typeface="+mn-lt"/>
                        </a:rPr>
                        <a:t>12 month interval;  Stage III –measurable only</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300" b="1" noProof="0" dirty="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tx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tx1"/>
                          </a:solidFill>
                          <a:latin typeface="+mn-lt"/>
                        </a:rPr>
                        <a:t>12 month interval; Stage III measurable only</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dirty="0">
                        <a:solidFill>
                          <a:schemeClr val="tx1"/>
                        </a:solidFill>
                        <a:latin typeface="+mn-lt"/>
                      </a:endParaRPr>
                    </a:p>
                  </a:txBody>
                  <a:tcPr marL="51435" marR="51435" marT="25719" marB="2571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dirty="0">
                        <a:solidFill>
                          <a:schemeClr val="tx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a:solidFill>
                          <a:schemeClr val="tx1"/>
                        </a:solidFill>
                        <a:latin typeface="+mn-lt"/>
                      </a:endParaRPr>
                    </a:p>
                  </a:txBody>
                  <a:tcPr marL="68579" marR="68579" marT="34289" marB="34289" anchor="ctr">
                    <a:solidFill>
                      <a:schemeClr val="bg1">
                        <a:lumMod val="85000"/>
                      </a:schemeClr>
                    </a:solidFill>
                  </a:tcPr>
                </a:tc>
                <a:extLst>
                  <a:ext uri="{0D108BD9-81ED-4DB2-BD59-A6C34878D82A}">
                    <a16:rowId xmlns:a16="http://schemas.microsoft.com/office/drawing/2014/main" val="4136705928"/>
                  </a:ext>
                </a:extLst>
              </a:tr>
              <a:tr h="55925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300" noProof="0" dirty="0">
                          <a:solidFill>
                            <a:schemeClr val="tx1"/>
                          </a:solidFill>
                          <a:latin typeface="+mn-lt"/>
                        </a:rPr>
                        <a:t>Readout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accent1"/>
                          </a:solidFill>
                          <a:latin typeface="+mn-lt"/>
                        </a:rPr>
                        <a:t>NEJM 2023</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accent1"/>
                          </a:solidFill>
                          <a:latin typeface="+mn-lt"/>
                        </a:rPr>
                        <a:t>ESMO 2023</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accent1"/>
                          </a:solidFill>
                          <a:latin typeface="+mn-lt"/>
                        </a:rPr>
                        <a:t>NEJM 2023</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accent1"/>
                          </a:solidFill>
                          <a:latin typeface="+mn-lt"/>
                        </a:rPr>
                        <a:t>Negative</a:t>
                      </a:r>
                    </a:p>
                    <a:p>
                      <a:pPr algn="ctr"/>
                      <a:r>
                        <a:rPr lang="en-GB" sz="1300" b="1" i="1" noProof="0" dirty="0" err="1">
                          <a:solidFill>
                            <a:schemeClr val="accent1"/>
                          </a:solidFill>
                          <a:latin typeface="+mn-lt"/>
                        </a:rPr>
                        <a:t>AnnOnc</a:t>
                      </a:r>
                      <a:endParaRPr lang="en-GB" sz="1300" b="1" i="1" noProof="0" dirty="0">
                        <a:solidFill>
                          <a:schemeClr val="accent1"/>
                        </a:solidFill>
                        <a:latin typeface="+mn-lt"/>
                      </a:endParaRP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a:solidFill>
                            <a:schemeClr val="accent1"/>
                          </a:solidFill>
                          <a:latin typeface="+mn-lt"/>
                        </a:rPr>
                        <a:t>SGO 2024</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accent1"/>
                          </a:solidFill>
                          <a:latin typeface="+mn-lt"/>
                        </a:rPr>
                        <a:t>JCO 2023</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300" b="1" noProof="0" dirty="0">
                          <a:solidFill>
                            <a:schemeClr val="accent1"/>
                          </a:solidFill>
                          <a:latin typeface="+mn-lt"/>
                        </a:rPr>
                        <a:t>“negative”</a:t>
                      </a:r>
                    </a:p>
                    <a:p>
                      <a:pPr algn="ctr"/>
                      <a:r>
                        <a:rPr lang="en-GB" sz="1300" b="1" noProof="0" dirty="0">
                          <a:solidFill>
                            <a:schemeClr val="accent1"/>
                          </a:solidFill>
                          <a:latin typeface="+mn-lt"/>
                        </a:rPr>
                        <a:t>SGO 2024</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noProof="0" dirty="0">
                          <a:solidFill>
                            <a:schemeClr val="accent1"/>
                          </a:solidFill>
                          <a:latin typeface="+mn-lt"/>
                        </a:rPr>
                        <a:t>?</a:t>
                      </a:r>
                    </a:p>
                  </a:txBody>
                  <a:tcPr marL="68579" marR="68579" marT="34289" marB="34289" anchor="ctr">
                    <a:solidFill>
                      <a:schemeClr val="bg1">
                        <a:lumMod val="8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noProof="0" dirty="0">
                          <a:solidFill>
                            <a:schemeClr val="accent1"/>
                          </a:solidFill>
                          <a:latin typeface="+mn-lt"/>
                        </a:rPr>
                        <a:t>?</a:t>
                      </a:r>
                    </a:p>
                  </a:txBody>
                  <a:tcPr marL="68579" marR="68579" marT="34289" marB="34289" anchor="ctr">
                    <a:solidFill>
                      <a:schemeClr val="bg1">
                        <a:lumMod val="85000"/>
                      </a:schemeClr>
                    </a:solidFill>
                  </a:tcPr>
                </a:tc>
                <a:extLst>
                  <a:ext uri="{0D108BD9-81ED-4DB2-BD59-A6C34878D82A}">
                    <a16:rowId xmlns:a16="http://schemas.microsoft.com/office/drawing/2014/main" val="1219715067"/>
                  </a:ext>
                </a:extLst>
              </a:tr>
            </a:tbl>
          </a:graphicData>
        </a:graphic>
      </p:graphicFrame>
      <p:sp>
        <p:nvSpPr>
          <p:cNvPr id="6" name="Title 5">
            <a:extLst>
              <a:ext uri="{FF2B5EF4-FFF2-40B4-BE49-F238E27FC236}">
                <a16:creationId xmlns:a16="http://schemas.microsoft.com/office/drawing/2014/main" id="{A40DA8E0-95A4-9706-754F-845BE6B0298B}"/>
              </a:ext>
            </a:extLst>
          </p:cNvPr>
          <p:cNvSpPr>
            <a:spLocks noGrp="1"/>
          </p:cNvSpPr>
          <p:nvPr>
            <p:ph type="title"/>
          </p:nvPr>
        </p:nvSpPr>
        <p:spPr/>
        <p:txBody>
          <a:bodyPr/>
          <a:lstStyle/>
          <a:p>
            <a:r>
              <a:rPr lang="en-US" dirty="0"/>
              <a:t>Paradigm-Shifting Data in EC Management</a:t>
            </a:r>
          </a:p>
        </p:txBody>
      </p:sp>
      <p:sp>
        <p:nvSpPr>
          <p:cNvPr id="3" name="CasellaDiTesto 4">
            <a:extLst>
              <a:ext uri="{FF2B5EF4-FFF2-40B4-BE49-F238E27FC236}">
                <a16:creationId xmlns:a16="http://schemas.microsoft.com/office/drawing/2014/main" id="{26835C23-BF14-CA84-AF3E-82B61E0AAAF6}"/>
              </a:ext>
            </a:extLst>
          </p:cNvPr>
          <p:cNvSpPr txBox="1"/>
          <p:nvPr/>
        </p:nvSpPr>
        <p:spPr>
          <a:xfrm>
            <a:off x="1760020" y="43428"/>
            <a:ext cx="867196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FF0000"/>
                </a:solidFill>
                <a:effectLst/>
                <a:uLnTx/>
                <a:uFillTx/>
                <a:latin typeface="Aptos" panose="02110004020202020204"/>
                <a:ea typeface="+mn-ea"/>
                <a:cs typeface="+mn-cs"/>
              </a:rPr>
              <a:t>This slide is for illustration only and not for cross-trial comparisons. Side-by-side data should be interpreted with great caution</a:t>
            </a:r>
            <a:endParaRPr kumimoji="0" lang="it-IT" sz="1867"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Tree>
    <p:extLst>
      <p:ext uri="{BB962C8B-B14F-4D97-AF65-F5344CB8AC3E}">
        <p14:creationId xmlns:p14="http://schemas.microsoft.com/office/powerpoint/2010/main" val="1250620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64A4-164C-B312-2CB1-4850FE7B85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DA88F6-196E-2A5F-D586-FE9D55D0C269}"/>
              </a:ext>
            </a:extLst>
          </p:cNvPr>
          <p:cNvSpPr>
            <a:spLocks noGrp="1"/>
          </p:cNvSpPr>
          <p:nvPr>
            <p:ph type="body" sz="quarter" idx="13"/>
          </p:nvPr>
        </p:nvSpPr>
        <p:spPr>
          <a:xfrm>
            <a:off x="0" y="6324601"/>
            <a:ext cx="10896232" cy="533399"/>
          </a:xfrm>
        </p:spPr>
        <p:txBody>
          <a:bodyPr>
            <a:noAutofit/>
          </a:bodyPr>
          <a:lstStyle/>
          <a:p>
            <a:r>
              <a:rPr lang="en-US" sz="700" b="0" dirty="0" err="1"/>
              <a:t>PARPi</a:t>
            </a:r>
            <a:r>
              <a:rPr lang="en-US" sz="700" b="0" dirty="0"/>
              <a:t> = PARP inhibitor.</a:t>
            </a:r>
            <a:br>
              <a:rPr lang="en-US" sz="700" b="0" dirty="0"/>
            </a:br>
            <a:r>
              <a:rPr lang="en-US" sz="700" b="0" dirty="0"/>
              <a:t>Mirza MR, et al. </a:t>
            </a:r>
            <a:r>
              <a:rPr lang="en-US" sz="700" b="0" i="1" dirty="0"/>
              <a:t>N Engl J Med</a:t>
            </a:r>
            <a:r>
              <a:rPr lang="en-US" sz="700" b="0" dirty="0"/>
              <a:t>. 2023;388(23):2145-2158. Colombo N, et al. Presented at: ESMO Congress; October 20-24, 2023; Madrid, Spain. Abstract LBA40. </a:t>
            </a:r>
            <a:r>
              <a:rPr lang="da-DK" sz="700" b="0" dirty="0"/>
              <a:t>Eskander RN, et al. </a:t>
            </a:r>
            <a:r>
              <a:rPr lang="da-DK" sz="700" b="0" i="1" dirty="0"/>
              <a:t>N Engl J Med</a:t>
            </a:r>
            <a:r>
              <a:rPr lang="da-DK" sz="700" b="0" dirty="0"/>
              <a:t>. 2023;388(23):2159-2170. Van Gorp T, et al. </a:t>
            </a:r>
            <a:r>
              <a:rPr lang="da-DK" sz="700" b="0" i="1" dirty="0"/>
              <a:t>Ann Oncol</a:t>
            </a:r>
            <a:r>
              <a:rPr lang="da-DK" sz="700" b="0" dirty="0"/>
              <a:t>. 2024;35(11):968-980. </a:t>
            </a:r>
            <a:r>
              <a:rPr lang="en-US" sz="700" b="0" dirty="0"/>
              <a:t>Powell MA, et al. Presented at: Society for Gynecologic Oncology (SGO) Annual Meeting on Women's Cancer; March 16-18, 2024; San Diego, California. </a:t>
            </a:r>
            <a:r>
              <a:rPr lang="fr-FR" sz="700" b="0" dirty="0" err="1"/>
              <a:t>Westin</a:t>
            </a:r>
            <a:r>
              <a:rPr lang="fr-FR" sz="700" b="0" dirty="0"/>
              <a:t> SN, et al. </a:t>
            </a:r>
            <a:r>
              <a:rPr lang="fr-FR" sz="700" b="0" i="1" dirty="0"/>
              <a:t>J Clin </a:t>
            </a:r>
            <a:r>
              <a:rPr lang="fr-FR" sz="700" b="0" i="1" dirty="0" err="1"/>
              <a:t>Oncol</a:t>
            </a:r>
            <a:r>
              <a:rPr lang="fr-FR" sz="700" b="0" dirty="0"/>
              <a:t>. 2024;42(3):283-299. </a:t>
            </a:r>
            <a:r>
              <a:rPr lang="en-US" sz="700" b="0" dirty="0"/>
              <a:t>Marth C, et al. </a:t>
            </a:r>
            <a:r>
              <a:rPr lang="en-US" sz="700" b="0" i="1" dirty="0"/>
              <a:t>Int J </a:t>
            </a:r>
            <a:r>
              <a:rPr lang="en-US" sz="700" b="0" i="1" dirty="0" err="1"/>
              <a:t>Gynecol</a:t>
            </a:r>
            <a:r>
              <a:rPr lang="en-US" sz="700" b="0" i="1" dirty="0"/>
              <a:t> Cancer</a:t>
            </a:r>
            <a:r>
              <a:rPr lang="en-US" sz="700" b="0" dirty="0"/>
              <a:t>. 2024;34:A570-A571. </a:t>
            </a:r>
            <a:r>
              <a:rPr lang="en-US" sz="700" b="0" dirty="0" err="1"/>
              <a:t>Slomovitz</a:t>
            </a:r>
            <a:r>
              <a:rPr lang="en-US" sz="700" b="0" dirty="0"/>
              <a:t> BM, et al. </a:t>
            </a:r>
            <a:r>
              <a:rPr lang="en-US" sz="700" b="0" i="1" dirty="0"/>
              <a:t>J Clin Oncol</a:t>
            </a:r>
            <a:r>
              <a:rPr lang="en-US" sz="700" b="0" dirty="0"/>
              <a:t>. 2022;40(16 suppl):TPS5623. Joly F, et al. </a:t>
            </a:r>
            <a:r>
              <a:rPr lang="en-US" sz="700" b="0" i="1" dirty="0"/>
              <a:t>J Clin Oncol</a:t>
            </a:r>
            <a:r>
              <a:rPr lang="en-US" sz="700" b="0" dirty="0"/>
              <a:t>. 2023;41(16 suppl):TPS5630. </a:t>
            </a:r>
            <a:r>
              <a:rPr lang="en-US" sz="700" b="0" dirty="0">
                <a:solidFill>
                  <a:srgbClr val="212121"/>
                </a:solidFill>
                <a:latin typeface="Aptos" panose="020B0004020202020204" pitchFamily="34" charset="0"/>
              </a:rPr>
              <a:t>Author’s slide</a:t>
            </a:r>
            <a:endParaRPr lang="en-US" sz="700" b="0" dirty="0"/>
          </a:p>
        </p:txBody>
      </p:sp>
      <p:graphicFrame>
        <p:nvGraphicFramePr>
          <p:cNvPr id="11" name="Table 10">
            <a:extLst>
              <a:ext uri="{FF2B5EF4-FFF2-40B4-BE49-F238E27FC236}">
                <a16:creationId xmlns:a16="http://schemas.microsoft.com/office/drawing/2014/main" id="{9E0D043D-DED8-BC99-D91A-AF8670A8320E}"/>
              </a:ext>
            </a:extLst>
          </p:cNvPr>
          <p:cNvGraphicFramePr>
            <a:graphicFrameLocks noGrp="1"/>
          </p:cNvGraphicFramePr>
          <p:nvPr/>
        </p:nvGraphicFramePr>
        <p:xfrm>
          <a:off x="469899" y="1464639"/>
          <a:ext cx="11252203" cy="4617330"/>
        </p:xfrm>
        <a:graphic>
          <a:graphicData uri="http://schemas.openxmlformats.org/drawingml/2006/table">
            <a:tbl>
              <a:tblPr firstRow="1" firstCol="1" bandRow="1">
                <a:tableStyleId>{00A15C55-8517-42AA-B614-E9B94910E393}</a:tableStyleId>
              </a:tblPr>
              <a:tblGrid>
                <a:gridCol w="1191960">
                  <a:extLst>
                    <a:ext uri="{9D8B030D-6E8A-4147-A177-3AD203B41FA5}">
                      <a16:colId xmlns:a16="http://schemas.microsoft.com/office/drawing/2014/main" val="1966579160"/>
                    </a:ext>
                  </a:extLst>
                </a:gridCol>
                <a:gridCol w="1085387">
                  <a:extLst>
                    <a:ext uri="{9D8B030D-6E8A-4147-A177-3AD203B41FA5}">
                      <a16:colId xmlns:a16="http://schemas.microsoft.com/office/drawing/2014/main" val="268432499"/>
                    </a:ext>
                  </a:extLst>
                </a:gridCol>
                <a:gridCol w="1121857">
                  <a:extLst>
                    <a:ext uri="{9D8B030D-6E8A-4147-A177-3AD203B41FA5}">
                      <a16:colId xmlns:a16="http://schemas.microsoft.com/office/drawing/2014/main" val="1148401199"/>
                    </a:ext>
                  </a:extLst>
                </a:gridCol>
                <a:gridCol w="1121857">
                  <a:extLst>
                    <a:ext uri="{9D8B030D-6E8A-4147-A177-3AD203B41FA5}">
                      <a16:colId xmlns:a16="http://schemas.microsoft.com/office/drawing/2014/main" val="1931090147"/>
                    </a:ext>
                  </a:extLst>
                </a:gridCol>
                <a:gridCol w="884095">
                  <a:extLst>
                    <a:ext uri="{9D8B030D-6E8A-4147-A177-3AD203B41FA5}">
                      <a16:colId xmlns:a16="http://schemas.microsoft.com/office/drawing/2014/main" val="374256548"/>
                    </a:ext>
                  </a:extLst>
                </a:gridCol>
                <a:gridCol w="1201463">
                  <a:extLst>
                    <a:ext uri="{9D8B030D-6E8A-4147-A177-3AD203B41FA5}">
                      <a16:colId xmlns:a16="http://schemas.microsoft.com/office/drawing/2014/main" val="3499836793"/>
                    </a:ext>
                  </a:extLst>
                </a:gridCol>
                <a:gridCol w="1397048">
                  <a:extLst>
                    <a:ext uri="{9D8B030D-6E8A-4147-A177-3AD203B41FA5}">
                      <a16:colId xmlns:a16="http://schemas.microsoft.com/office/drawing/2014/main" val="3988166043"/>
                    </a:ext>
                  </a:extLst>
                </a:gridCol>
                <a:gridCol w="1117639">
                  <a:extLst>
                    <a:ext uri="{9D8B030D-6E8A-4147-A177-3AD203B41FA5}">
                      <a16:colId xmlns:a16="http://schemas.microsoft.com/office/drawing/2014/main" val="1209700358"/>
                    </a:ext>
                  </a:extLst>
                </a:gridCol>
                <a:gridCol w="1009040">
                  <a:extLst>
                    <a:ext uri="{9D8B030D-6E8A-4147-A177-3AD203B41FA5}">
                      <a16:colId xmlns:a16="http://schemas.microsoft.com/office/drawing/2014/main" val="4205275816"/>
                    </a:ext>
                  </a:extLst>
                </a:gridCol>
                <a:gridCol w="1121857">
                  <a:extLst>
                    <a:ext uri="{9D8B030D-6E8A-4147-A177-3AD203B41FA5}">
                      <a16:colId xmlns:a16="http://schemas.microsoft.com/office/drawing/2014/main" val="2435268524"/>
                    </a:ext>
                  </a:extLst>
                </a:gridCol>
              </a:tblGrid>
              <a:tr h="393699">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r>
                        <a:rPr lang="en-GB" sz="1100" noProof="0" dirty="0">
                          <a:solidFill>
                            <a:schemeClr val="tx1"/>
                          </a:solidFill>
                          <a:latin typeface="+mn-lt"/>
                        </a:rPr>
                        <a:t>Name</a:t>
                      </a:r>
                    </a:p>
                  </a:txBody>
                  <a:tcPr marL="68579" marR="68579" marT="34289" marB="34289" anchor="ctr">
                    <a:solidFill>
                      <a:schemeClr val="bg2">
                        <a:lumMod val="75000"/>
                      </a:schemeClr>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EN6 RUBY</a:t>
                      </a:r>
                    </a:p>
                    <a:p>
                      <a:pPr algn="ctr"/>
                      <a:r>
                        <a:rPr lang="en-GB" sz="1100" b="0" noProof="0" dirty="0">
                          <a:solidFill>
                            <a:schemeClr val="bg1"/>
                          </a:solidFill>
                          <a:latin typeface="+mn-lt"/>
                        </a:rPr>
                        <a:t>Part 1</a:t>
                      </a:r>
                      <a:r>
                        <a:rPr lang="en-GB" sz="1100" noProof="0" dirty="0">
                          <a:solidFill>
                            <a:schemeClr val="bg1"/>
                          </a:solidFill>
                          <a:latin typeface="+mn-lt"/>
                        </a:rPr>
                        <a:t> </a:t>
                      </a:r>
                    </a:p>
                  </a:txBody>
                  <a:tcPr marL="68579" marR="68579" marT="34289" marB="34289" anchor="ctr">
                    <a:solidFill>
                      <a:srgbClr val="29305A"/>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EN7 ATTEND</a:t>
                      </a:r>
                      <a:endParaRPr lang="en-GB" sz="1100" baseline="30000" noProof="0" dirty="0">
                        <a:solidFill>
                          <a:schemeClr val="bg1"/>
                        </a:solidFill>
                        <a:latin typeface="+mn-lt"/>
                      </a:endParaRPr>
                    </a:p>
                  </a:txBody>
                  <a:tcPr marL="68579" marR="68579" marT="34289" marB="34289" anchor="ctr">
                    <a:solidFill>
                      <a:srgbClr val="29305A"/>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NRG- GY018</a:t>
                      </a:r>
                      <a:endParaRPr lang="en-GB" sz="1100" baseline="30000" noProof="0" dirty="0">
                        <a:solidFill>
                          <a:schemeClr val="bg1"/>
                        </a:solidFill>
                        <a:latin typeface="+mn-lt"/>
                      </a:endParaRPr>
                    </a:p>
                  </a:txBody>
                  <a:tcPr marL="68579" marR="68579" marT="34289" marB="34289" anchor="ctr">
                    <a:solidFill>
                      <a:srgbClr val="29305A"/>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EN11/B21</a:t>
                      </a:r>
                      <a:endParaRPr lang="en-GB" sz="1100" baseline="30000" noProof="0" dirty="0">
                        <a:solidFill>
                          <a:schemeClr val="bg1"/>
                        </a:solidFill>
                        <a:latin typeface="+mn-lt"/>
                      </a:endParaRPr>
                    </a:p>
                  </a:txBody>
                  <a:tcPr marL="68579" marR="68579" marT="34289" marB="34289" anchor="ctr">
                    <a:solidFill>
                      <a:srgbClr val="29305A"/>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EN6 RUBY</a:t>
                      </a:r>
                    </a:p>
                    <a:p>
                      <a:pPr algn="ctr"/>
                      <a:r>
                        <a:rPr lang="en-GB" sz="1100" b="0" noProof="0" dirty="0">
                          <a:solidFill>
                            <a:schemeClr val="bg1"/>
                          </a:solidFill>
                          <a:latin typeface="+mn-lt"/>
                        </a:rPr>
                        <a:t>Part 2</a:t>
                      </a:r>
                      <a:endParaRPr lang="en-GB" sz="1100" b="0" baseline="30000" noProof="0" dirty="0">
                        <a:solidFill>
                          <a:schemeClr val="bg1"/>
                        </a:solidFill>
                        <a:latin typeface="+mn-lt"/>
                      </a:endParaRPr>
                    </a:p>
                  </a:txBody>
                  <a:tcPr marL="68579" marR="68579" marT="34289" marB="34289" anchor="ctr">
                    <a:solidFill>
                      <a:schemeClr val="accent1"/>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DUO-E</a:t>
                      </a:r>
                      <a:endParaRPr lang="en-GB" sz="1100" baseline="30000" noProof="0" dirty="0">
                        <a:solidFill>
                          <a:schemeClr val="bg1"/>
                        </a:solidFill>
                        <a:latin typeface="+mn-lt"/>
                      </a:endParaRPr>
                    </a:p>
                  </a:txBody>
                  <a:tcPr marL="68579" marR="68579" marT="34289" marB="34289" anchor="ctr">
                    <a:solidFill>
                      <a:schemeClr val="accent1"/>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EN9 </a:t>
                      </a:r>
                    </a:p>
                    <a:p>
                      <a:pPr algn="ctr"/>
                      <a:r>
                        <a:rPr lang="en-GB" sz="1100" noProof="0" dirty="0">
                          <a:solidFill>
                            <a:schemeClr val="bg1"/>
                          </a:solidFill>
                          <a:latin typeface="+mn-lt"/>
                        </a:rPr>
                        <a:t>LEAP-001</a:t>
                      </a:r>
                      <a:endParaRPr lang="en-GB" sz="1100" baseline="30000" noProof="0" dirty="0">
                        <a:solidFill>
                          <a:schemeClr val="bg1"/>
                        </a:solidFill>
                        <a:latin typeface="+mn-lt"/>
                      </a:endParaRPr>
                    </a:p>
                  </a:txBody>
                  <a:tcPr marL="68579" marR="68579" marT="34289" marB="34289" anchor="ctr">
                    <a:solidFill>
                      <a:schemeClr val="accent2"/>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EN15/C93</a:t>
                      </a:r>
                      <a:endParaRPr lang="en-GB" sz="1100" baseline="30000" noProof="0" dirty="0">
                        <a:solidFill>
                          <a:schemeClr val="bg1"/>
                        </a:solidFill>
                        <a:latin typeface="+mn-lt"/>
                      </a:endParaRPr>
                    </a:p>
                  </a:txBody>
                  <a:tcPr marL="68579" marR="68579" marT="34289" marB="34289" anchor="ctr">
                    <a:solidFill>
                      <a:schemeClr val="accent2"/>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100" noProof="0" dirty="0">
                          <a:solidFill>
                            <a:schemeClr val="bg1"/>
                          </a:solidFill>
                          <a:latin typeface="+mn-lt"/>
                        </a:rPr>
                        <a:t>EN13 DOMENICA</a:t>
                      </a:r>
                    </a:p>
                  </a:txBody>
                  <a:tcPr marL="68579" marR="68579" marT="34289" marB="34289" anchor="ctr">
                    <a:solidFill>
                      <a:schemeClr val="accent2"/>
                    </a:solidFill>
                  </a:tcPr>
                </a:tc>
                <a:extLst>
                  <a:ext uri="{0D108BD9-81ED-4DB2-BD59-A6C34878D82A}">
                    <a16:rowId xmlns:a16="http://schemas.microsoft.com/office/drawing/2014/main" val="2942747512"/>
                  </a:ext>
                </a:extLst>
              </a:tr>
              <a:tr h="556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Lead group</a:t>
                      </a:r>
                    </a:p>
                    <a:p>
                      <a:pPr algn="l"/>
                      <a:r>
                        <a:rPr lang="en-GB" sz="1100" noProof="0">
                          <a:solidFill>
                            <a:schemeClr val="accent1"/>
                          </a:solidFill>
                          <a:latin typeface="+mn-lt"/>
                        </a:rPr>
                        <a:t>Study chair</a:t>
                      </a:r>
                    </a:p>
                  </a:txBody>
                  <a:tcPr marL="68579" marR="68579" marT="34289" marB="34289" anchor="ctr">
                    <a:solidFill>
                      <a:srgbClr val="E1E1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a:solidFill>
                            <a:schemeClr val="tx1"/>
                          </a:solidFill>
                          <a:latin typeface="+mn-lt"/>
                        </a:rPr>
                        <a:t>NSGO-CTU</a:t>
                      </a:r>
                    </a:p>
                    <a:p>
                      <a:pPr algn="ctr"/>
                      <a:r>
                        <a:rPr lang="en-GB" sz="1100" noProof="0" dirty="0">
                          <a:solidFill>
                            <a:schemeClr val="tx1"/>
                          </a:solidFill>
                          <a:latin typeface="+mn-lt"/>
                        </a:rPr>
                        <a:t>Mirza Powell</a:t>
                      </a:r>
                    </a:p>
                  </a:txBody>
                  <a:tcPr marL="68579" marR="68579" marT="34289" marB="34289" anchor="ctr">
                    <a:solidFill>
                      <a:srgbClr val="E1E1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MaNGO</a:t>
                      </a:r>
                      <a:endParaRPr lang="en-GB" sz="1100" noProof="0" dirty="0">
                        <a:solidFill>
                          <a:schemeClr val="tx1"/>
                        </a:solidFill>
                        <a:latin typeface="+mn-lt"/>
                      </a:endParaRPr>
                    </a:p>
                    <a:p>
                      <a:pPr algn="ctr"/>
                      <a:r>
                        <a:rPr lang="en-GB" sz="1100" noProof="0" dirty="0">
                          <a:solidFill>
                            <a:schemeClr val="tx1"/>
                          </a:solidFill>
                          <a:latin typeface="+mn-lt"/>
                        </a:rPr>
                        <a:t>Colombo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a:solidFill>
                            <a:schemeClr val="tx1"/>
                          </a:solidFill>
                          <a:latin typeface="+mn-lt"/>
                        </a:rPr>
                        <a:t>NRG</a:t>
                      </a:r>
                    </a:p>
                    <a:p>
                      <a:pPr algn="ctr"/>
                      <a:r>
                        <a:rPr lang="en-GB" sz="1100" noProof="0" dirty="0">
                          <a:solidFill>
                            <a:schemeClr val="tx1"/>
                          </a:solidFill>
                          <a:latin typeface="+mn-lt"/>
                        </a:rPr>
                        <a:t>Eskander</a:t>
                      </a:r>
                    </a:p>
                    <a:p>
                      <a:pPr algn="ctr"/>
                      <a:r>
                        <a:rPr lang="en-GB" sz="1100" noProof="0" dirty="0">
                          <a:solidFill>
                            <a:schemeClr val="tx1"/>
                          </a:solidFill>
                          <a:latin typeface="+mn-lt"/>
                        </a:rPr>
                        <a:t>Powell</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BGOG</a:t>
                      </a:r>
                    </a:p>
                    <a:p>
                      <a:pPr algn="ctr"/>
                      <a:r>
                        <a:rPr lang="en-GB" sz="1100" noProof="0">
                          <a:solidFill>
                            <a:schemeClr val="tx1"/>
                          </a:solidFill>
                          <a:latin typeface="+mn-lt"/>
                        </a:rPr>
                        <a:t>Van </a:t>
                      </a:r>
                      <a:r>
                        <a:rPr lang="en-GB" sz="1100" noProof="0" err="1">
                          <a:solidFill>
                            <a:schemeClr val="tx1"/>
                          </a:solidFill>
                          <a:latin typeface="+mn-lt"/>
                        </a:rPr>
                        <a:t>Gorp</a:t>
                      </a:r>
                      <a:endParaRPr lang="en-GB" sz="1100" noProof="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a:solidFill>
                            <a:schemeClr val="tx1"/>
                          </a:solidFill>
                          <a:latin typeface="+mn-lt"/>
                        </a:rPr>
                        <a:t>NSGO-CTU</a:t>
                      </a:r>
                    </a:p>
                    <a:p>
                      <a:pPr algn="ctr"/>
                      <a:r>
                        <a:rPr lang="en-GB" sz="1100" noProof="0" dirty="0">
                          <a:solidFill>
                            <a:schemeClr val="tx1"/>
                          </a:solidFill>
                          <a:latin typeface="+mn-lt"/>
                        </a:rPr>
                        <a:t>Mirza Powell</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GOG-P</a:t>
                      </a:r>
                    </a:p>
                    <a:p>
                      <a:pPr algn="ctr"/>
                      <a:r>
                        <a:rPr lang="en-GB" sz="1100" noProof="0">
                          <a:solidFill>
                            <a:schemeClr val="tx1"/>
                          </a:solidFill>
                          <a:latin typeface="+mn-lt"/>
                        </a:rPr>
                        <a:t>Westin</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AGO-A</a:t>
                      </a:r>
                    </a:p>
                    <a:p>
                      <a:pPr algn="ctr"/>
                      <a:r>
                        <a:rPr lang="en-GB" sz="1100" noProof="0">
                          <a:solidFill>
                            <a:schemeClr val="tx1"/>
                          </a:solidFill>
                          <a:latin typeface="+mn-lt"/>
                        </a:rPr>
                        <a:t>Marth</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GOG-P</a:t>
                      </a:r>
                    </a:p>
                    <a:p>
                      <a:pPr algn="ctr"/>
                      <a:r>
                        <a:rPr lang="en-GB" sz="1100" noProof="0" err="1">
                          <a:solidFill>
                            <a:schemeClr val="tx1"/>
                          </a:solidFill>
                          <a:latin typeface="+mn-lt"/>
                        </a:rPr>
                        <a:t>Slomowitz</a:t>
                      </a:r>
                      <a:endParaRPr lang="en-GB" sz="1100" noProof="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GINECO</a:t>
                      </a:r>
                    </a:p>
                    <a:p>
                      <a:pPr algn="ctr"/>
                      <a:r>
                        <a:rPr lang="en-GB" sz="1100" noProof="0">
                          <a:solidFill>
                            <a:schemeClr val="tx1"/>
                          </a:solidFill>
                          <a:latin typeface="+mn-lt"/>
                        </a:rPr>
                        <a:t>Joly</a:t>
                      </a:r>
                    </a:p>
                  </a:txBody>
                  <a:tcPr marL="68579" marR="68579" marT="34289" marB="34289" anchor="ctr"/>
                </a:tc>
                <a:extLst>
                  <a:ext uri="{0D108BD9-81ED-4DB2-BD59-A6C34878D82A}">
                    <a16:rowId xmlns:a16="http://schemas.microsoft.com/office/drawing/2014/main" val="3033157618"/>
                  </a:ext>
                </a:extLst>
              </a:tr>
              <a:tr h="39369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Investigational agent</a:t>
                      </a:r>
                    </a:p>
                  </a:txBody>
                  <a:tcPr marL="68579" marR="26999" marT="34289" marB="34289" anchor="ctr">
                    <a:solidFill>
                      <a:srgbClr val="F0F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Dosta</a:t>
                      </a:r>
                      <a:r>
                        <a:rPr lang="en-GB" sz="1100" noProof="0" dirty="0">
                          <a:solidFill>
                            <a:schemeClr val="tx1"/>
                          </a:solidFill>
                          <a:latin typeface="+mn-lt"/>
                        </a:rPr>
                        <a:t> + chemo</a:t>
                      </a:r>
                    </a:p>
                  </a:txBody>
                  <a:tcPr marL="68579" marR="68579" marT="34289" marB="34289" anchor="ctr">
                    <a:solidFill>
                      <a:srgbClr val="F0F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Atezo</a:t>
                      </a:r>
                      <a:r>
                        <a:rPr lang="en-GB" sz="1100" noProof="0" dirty="0">
                          <a:solidFill>
                            <a:schemeClr val="tx1"/>
                          </a:solidFill>
                          <a:latin typeface="+mn-lt"/>
                        </a:rPr>
                        <a:t> +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Pembro</a:t>
                      </a:r>
                      <a:r>
                        <a:rPr lang="en-GB" sz="1100" noProof="0" dirty="0">
                          <a:solidFill>
                            <a:schemeClr val="tx1"/>
                          </a:solidFill>
                          <a:latin typeface="+mn-lt"/>
                        </a:rPr>
                        <a:t> +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Pembro</a:t>
                      </a:r>
                      <a:r>
                        <a:rPr lang="en-GB" sz="1100" noProof="0" dirty="0">
                          <a:solidFill>
                            <a:schemeClr val="tx1"/>
                          </a:solidFill>
                          <a:latin typeface="+mn-lt"/>
                        </a:rPr>
                        <a:t> +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Dosta</a:t>
                      </a:r>
                      <a:r>
                        <a:rPr lang="en-GB" sz="1100" noProof="0" dirty="0">
                          <a:solidFill>
                            <a:schemeClr val="tx1"/>
                          </a:solidFill>
                          <a:latin typeface="+mn-lt"/>
                        </a:rPr>
                        <a:t> + </a:t>
                      </a:r>
                      <a:r>
                        <a:rPr lang="en-GB" sz="1100" noProof="0" dirty="0" err="1">
                          <a:solidFill>
                            <a:schemeClr val="tx1"/>
                          </a:solidFill>
                          <a:latin typeface="+mn-lt"/>
                        </a:rPr>
                        <a:t>nira</a:t>
                      </a:r>
                      <a:r>
                        <a:rPr lang="en-GB" sz="1100" noProof="0" dirty="0">
                          <a:solidFill>
                            <a:schemeClr val="tx1"/>
                          </a:solidFill>
                          <a:latin typeface="+mn-lt"/>
                        </a:rPr>
                        <a:t> +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a:solidFill>
                            <a:schemeClr val="tx1"/>
                          </a:solidFill>
                          <a:latin typeface="+mn-lt"/>
                        </a:rPr>
                        <a:t>Durva + ola +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dirty="0" err="1">
                          <a:solidFill>
                            <a:schemeClr val="tx1"/>
                          </a:solidFill>
                          <a:latin typeface="+mn-lt"/>
                        </a:rPr>
                        <a:t>Pembro</a:t>
                      </a:r>
                      <a:r>
                        <a:rPr lang="en-GB" sz="1100" noProof="0" dirty="0">
                          <a:solidFill>
                            <a:schemeClr val="tx1"/>
                          </a:solidFill>
                          <a:latin typeface="+mn-lt"/>
                        </a:rPr>
                        <a:t> + </a:t>
                      </a:r>
                      <a:r>
                        <a:rPr lang="en-GB" sz="1100" noProof="0" dirty="0" err="1">
                          <a:solidFill>
                            <a:schemeClr val="tx1"/>
                          </a:solidFill>
                          <a:latin typeface="+mn-lt"/>
                        </a:rPr>
                        <a:t>lenva</a:t>
                      </a:r>
                      <a:endParaRPr lang="en-GB" sz="1100" noProof="0" dirty="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err="1">
                          <a:solidFill>
                            <a:schemeClr val="tx1"/>
                          </a:solidFill>
                          <a:latin typeface="+mn-lt"/>
                        </a:rPr>
                        <a:t>Pembro</a:t>
                      </a:r>
                      <a:endParaRPr lang="en-GB" sz="1100" noProof="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err="1">
                          <a:solidFill>
                            <a:schemeClr val="tx1"/>
                          </a:solidFill>
                          <a:latin typeface="+mn-lt"/>
                        </a:rPr>
                        <a:t>Dosta</a:t>
                      </a:r>
                      <a:endParaRPr lang="en-GB" sz="1100" noProof="0">
                        <a:solidFill>
                          <a:schemeClr val="tx1"/>
                        </a:solidFill>
                        <a:latin typeface="+mn-lt"/>
                      </a:endParaRPr>
                    </a:p>
                  </a:txBody>
                  <a:tcPr marL="68579" marR="68579" marT="34289" marB="34289" anchor="ctr"/>
                </a:tc>
                <a:extLst>
                  <a:ext uri="{0D108BD9-81ED-4DB2-BD59-A6C34878D82A}">
                    <a16:rowId xmlns:a16="http://schemas.microsoft.com/office/drawing/2014/main" val="1610414585"/>
                  </a:ext>
                </a:extLst>
              </a:tr>
              <a:tr h="23113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N</a:t>
                      </a:r>
                    </a:p>
                  </a:txBody>
                  <a:tcPr marL="68579" marR="68579" marT="34289" marB="34289" anchor="ctr">
                    <a:solidFill>
                      <a:srgbClr val="E1E1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494</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551</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816</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990</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291</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718</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842</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350</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noProof="0">
                          <a:solidFill>
                            <a:schemeClr val="tx1"/>
                          </a:solidFill>
                          <a:latin typeface="+mn-lt"/>
                        </a:rPr>
                        <a:t>260</a:t>
                      </a:r>
                    </a:p>
                  </a:txBody>
                  <a:tcPr marL="68579" marR="68579" marT="34289" marB="34289" anchor="ctr"/>
                </a:tc>
                <a:extLst>
                  <a:ext uri="{0D108BD9-81ED-4DB2-BD59-A6C34878D82A}">
                    <a16:rowId xmlns:a16="http://schemas.microsoft.com/office/drawing/2014/main" val="593079206"/>
                  </a:ext>
                </a:extLst>
              </a:tr>
              <a:tr h="39369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Concomitant</a:t>
                      </a:r>
                    </a:p>
                  </a:txBody>
                  <a:tcPr marL="68579" marR="68579" marT="34289" marB="34289" anchor="ctr">
                    <a:solidFill>
                      <a:srgbClr val="F0F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dirty="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dirty="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err="1">
                          <a:solidFill>
                            <a:schemeClr val="tx1"/>
                          </a:solidFill>
                          <a:latin typeface="+mn-lt"/>
                        </a:rPr>
                        <a:t>Pembro</a:t>
                      </a:r>
                      <a:r>
                        <a:rPr lang="en-GB" sz="1100" b="0" noProof="0" dirty="0">
                          <a:solidFill>
                            <a:schemeClr val="tx1"/>
                          </a:solidFill>
                          <a:latin typeface="+mn-lt"/>
                        </a:rPr>
                        <a:t> + </a:t>
                      </a:r>
                      <a:r>
                        <a:rPr lang="en-GB" sz="1100" b="0" noProof="0" dirty="0" err="1">
                          <a:solidFill>
                            <a:schemeClr val="tx1"/>
                          </a:solidFill>
                          <a:latin typeface="+mn-lt"/>
                        </a:rPr>
                        <a:t>lenva</a:t>
                      </a:r>
                      <a:endParaRPr lang="en-GB" sz="1100" b="0" noProof="0" dirty="0">
                        <a:solidFill>
                          <a:schemeClr val="tx1"/>
                        </a:solidFill>
                        <a:latin typeface="+mn-lt"/>
                      </a:endParaRPr>
                    </a:p>
                    <a:p>
                      <a:pPr algn="ctr"/>
                      <a:r>
                        <a:rPr lang="en-GB" sz="1100" b="0" noProof="0" dirty="0">
                          <a:solidFill>
                            <a:schemeClr val="tx1"/>
                          </a:solidFill>
                          <a:latin typeface="+mn-lt"/>
                        </a:rPr>
                        <a:t>vs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err="1">
                          <a:solidFill>
                            <a:schemeClr val="tx1"/>
                          </a:solidFill>
                          <a:latin typeface="+mn-lt"/>
                        </a:rPr>
                        <a:t>Pembro</a:t>
                      </a:r>
                      <a:endParaRPr lang="en-GB" sz="1100" b="0" noProof="0" dirty="0">
                        <a:solidFill>
                          <a:schemeClr val="tx1"/>
                        </a:solidFill>
                        <a:latin typeface="+mn-lt"/>
                      </a:endParaRPr>
                    </a:p>
                    <a:p>
                      <a:pPr algn="ctr"/>
                      <a:r>
                        <a:rPr lang="en-GB" sz="1100" b="0" noProof="0" dirty="0">
                          <a:solidFill>
                            <a:schemeClr val="tx1"/>
                          </a:solidFill>
                          <a:latin typeface="+mn-lt"/>
                        </a:rPr>
                        <a:t>vs chemo</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err="1">
                          <a:solidFill>
                            <a:schemeClr val="tx1"/>
                          </a:solidFill>
                          <a:latin typeface="+mn-lt"/>
                        </a:rPr>
                        <a:t>Dosta</a:t>
                      </a:r>
                      <a:endParaRPr lang="en-GB" sz="1100" b="0" noProof="0" dirty="0">
                        <a:solidFill>
                          <a:schemeClr val="tx1"/>
                        </a:solidFill>
                        <a:latin typeface="+mn-lt"/>
                      </a:endParaRPr>
                    </a:p>
                    <a:p>
                      <a:pPr algn="ctr"/>
                      <a:r>
                        <a:rPr lang="en-GB" sz="1100" b="0" noProof="0" dirty="0">
                          <a:solidFill>
                            <a:schemeClr val="tx1"/>
                          </a:solidFill>
                          <a:latin typeface="+mn-lt"/>
                        </a:rPr>
                        <a:t>vs chemo</a:t>
                      </a:r>
                    </a:p>
                  </a:txBody>
                  <a:tcPr marL="68579" marR="68579" marT="34289" marB="34289" anchor="ctr"/>
                </a:tc>
                <a:extLst>
                  <a:ext uri="{0D108BD9-81ED-4DB2-BD59-A6C34878D82A}">
                    <a16:rowId xmlns:a16="http://schemas.microsoft.com/office/drawing/2014/main" val="1927827987"/>
                  </a:ext>
                </a:extLst>
              </a:tr>
              <a:tr h="23113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Maintenance</a:t>
                      </a:r>
                    </a:p>
                  </a:txBody>
                  <a:tcPr marL="68579" marR="68579" marT="34289" marB="34289" anchor="ctr">
                    <a:solidFill>
                      <a:srgbClr val="E1E1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1" noProof="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dirty="0">
                          <a:solidFill>
                            <a:schemeClr val="tx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a:solidFill>
                          <a:schemeClr val="tx1"/>
                        </a:solidFill>
                        <a:latin typeface="+mn-lt"/>
                      </a:endParaRPr>
                    </a:p>
                  </a:txBody>
                  <a:tcPr marL="51435" marR="51435" marT="25719" marB="2571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a:solidFill>
                          <a:schemeClr val="tx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1100" b="0" noProof="0">
                        <a:solidFill>
                          <a:schemeClr val="tx1"/>
                        </a:solidFill>
                        <a:latin typeface="+mn-lt"/>
                      </a:endParaRPr>
                    </a:p>
                  </a:txBody>
                  <a:tcPr marL="68579" marR="68579" marT="34289" marB="34289" anchor="ctr"/>
                </a:tc>
                <a:extLst>
                  <a:ext uri="{0D108BD9-81ED-4DB2-BD59-A6C34878D82A}">
                    <a16:rowId xmlns:a16="http://schemas.microsoft.com/office/drawing/2014/main" val="4136705928"/>
                  </a:ext>
                </a:extLst>
              </a:tr>
              <a:tr h="23113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l"/>
                      <a:r>
                        <a:rPr lang="en-GB" sz="1100" noProof="0">
                          <a:solidFill>
                            <a:schemeClr val="accent1"/>
                          </a:solidFill>
                          <a:latin typeface="+mn-lt"/>
                        </a:rPr>
                        <a:t>Readout</a:t>
                      </a:r>
                    </a:p>
                  </a:txBody>
                  <a:tcPr marL="68579" marR="68579" marT="34289" marB="34289" anchor="ctr">
                    <a:solidFill>
                      <a:srgbClr val="F0F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accent1"/>
                          </a:solidFill>
                          <a:latin typeface="+mn-lt"/>
                        </a:rPr>
                        <a:t>NEJM 2023</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dirty="0">
                          <a:solidFill>
                            <a:schemeClr val="accent1"/>
                          </a:solidFill>
                          <a:latin typeface="+mn-lt"/>
                        </a:rPr>
                        <a:t>ESMO 2023</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accent1"/>
                          </a:solidFill>
                          <a:latin typeface="+mn-lt"/>
                        </a:rPr>
                        <a:t>NEJM 2023</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accent1"/>
                          </a:solidFill>
                          <a:latin typeface="+mn-lt"/>
                        </a:rPr>
                        <a:t>Negative</a:t>
                      </a:r>
                      <a:endParaRPr lang="en-GB" sz="1100" b="1" i="1" noProof="0">
                        <a:solidFill>
                          <a:schemeClr val="accent1"/>
                        </a:solidFill>
                        <a:latin typeface="+mn-lt"/>
                      </a:endParaRP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accent1"/>
                          </a:solidFill>
                          <a:latin typeface="+mn-lt"/>
                        </a:rPr>
                        <a:t>SGO 2024</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a:solidFill>
                            <a:schemeClr val="accent1"/>
                          </a:solidFill>
                          <a:latin typeface="+mn-lt"/>
                        </a:rPr>
                        <a:t>JCO 2023</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1" noProof="0" dirty="0">
                          <a:solidFill>
                            <a:schemeClr val="accent1"/>
                          </a:solidFill>
                          <a:latin typeface="+mn-lt"/>
                        </a:rPr>
                        <a:t>ESGO 2024</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a:solidFill>
                            <a:schemeClr val="accent1"/>
                          </a:solidFill>
                          <a:latin typeface="+mn-lt"/>
                        </a:rPr>
                        <a:t>?</a:t>
                      </a:r>
                    </a:p>
                  </a:txBody>
                  <a:tcPr marL="68579" marR="68579" marT="34289" marB="34289" anchor="ct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a:solidFill>
                            <a:schemeClr val="accent1"/>
                          </a:solidFill>
                          <a:latin typeface="+mn-lt"/>
                        </a:rPr>
                        <a:t>?</a:t>
                      </a:r>
                    </a:p>
                  </a:txBody>
                  <a:tcPr marL="68579" marR="68579" marT="34289" marB="34289" anchor="ctr"/>
                </a:tc>
                <a:extLst>
                  <a:ext uri="{0D108BD9-81ED-4DB2-BD59-A6C34878D82A}">
                    <a16:rowId xmlns:a16="http://schemas.microsoft.com/office/drawing/2014/main" val="1219715067"/>
                  </a:ext>
                </a:extLst>
              </a:tr>
              <a:tr h="1032681">
                <a:tc>
                  <a:txBody>
                    <a:bodyPr/>
                    <a:lstStyle/>
                    <a:p>
                      <a:pPr algn="l"/>
                      <a:r>
                        <a:rPr lang="en-GB" sz="2400" b="1" noProof="0" dirty="0">
                          <a:solidFill>
                            <a:srgbClr val="008000"/>
                          </a:solidFill>
                          <a:sym typeface="Wingdings" pitchFamily="2" charset="2"/>
                        </a:rPr>
                        <a:t>The Good</a:t>
                      </a:r>
                      <a:endParaRPr lang="en-GB" sz="2400" b="1" noProof="0" dirty="0">
                        <a:solidFill>
                          <a:srgbClr val="008000"/>
                        </a:solidFill>
                        <a:latin typeface="+mn-lt"/>
                      </a:endParaRPr>
                    </a:p>
                  </a:txBody>
                  <a:tcPr marL="68580" marR="68580" marT="34291" marB="34291" anchor="ctr">
                    <a:solidFill>
                      <a:srgbClr val="E1E1E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0" cap="none" spc="0" normalizeH="0" baseline="0" noProof="0" dirty="0">
                          <a:ln>
                            <a:noFill/>
                          </a:ln>
                          <a:solidFill>
                            <a:srgbClr val="008000"/>
                          </a:solidFill>
                          <a:effectLst/>
                          <a:uLnTx/>
                          <a:uFillTx/>
                        </a:rPr>
                        <a:t>Statistically significant PFS </a:t>
                      </a:r>
                      <a:r>
                        <a:rPr kumimoji="0" lang="en-US" sz="1100" b="1" u="none" strike="noStrike" kern="0" cap="none" spc="0" normalizeH="0" baseline="0" noProof="0" dirty="0" err="1">
                          <a:ln>
                            <a:noFill/>
                          </a:ln>
                          <a:solidFill>
                            <a:srgbClr val="008000"/>
                          </a:solidFill>
                          <a:effectLst/>
                          <a:uLnTx/>
                          <a:uFillTx/>
                        </a:rPr>
                        <a:t>dMMR</a:t>
                      </a:r>
                      <a:r>
                        <a:rPr kumimoji="0" lang="en-US" sz="1100" b="1" u="none" strike="noStrike" kern="0" cap="none" spc="0" normalizeH="0" baseline="0" noProof="0" dirty="0">
                          <a:ln>
                            <a:noFill/>
                          </a:ln>
                          <a:solidFill>
                            <a:srgbClr val="008000"/>
                          </a:solidFill>
                          <a:effectLst/>
                          <a:uLnTx/>
                          <a:uFillTx/>
                        </a:rPr>
                        <a:t> and ITT, </a:t>
                      </a:r>
                      <a:br>
                        <a:rPr kumimoji="0" lang="en-US" sz="1100" b="1" u="none" strike="noStrike" kern="0" cap="none" spc="0" normalizeH="0" baseline="0" noProof="0" dirty="0">
                          <a:ln>
                            <a:noFill/>
                          </a:ln>
                          <a:solidFill>
                            <a:srgbClr val="008000"/>
                          </a:solidFill>
                          <a:effectLst/>
                          <a:uLnTx/>
                          <a:uFillTx/>
                        </a:rPr>
                      </a:br>
                      <a:r>
                        <a:rPr kumimoji="0" lang="en-US" sz="1100" b="1" u="none" strike="noStrike" kern="0" cap="none" spc="0" normalizeH="0" baseline="0" noProof="0" dirty="0">
                          <a:ln>
                            <a:noFill/>
                          </a:ln>
                          <a:solidFill>
                            <a:srgbClr val="008000"/>
                          </a:solidFill>
                          <a:effectLst/>
                          <a:uLnTx/>
                          <a:uFillTx/>
                        </a:rPr>
                        <a:t>OS ITT</a:t>
                      </a:r>
                      <a:endParaRPr kumimoji="0" lang="en-US" sz="1100" b="1" u="none" strike="noStrike" kern="0" cap="none" spc="0" normalizeH="0" baseline="30000" noProof="0" dirty="0">
                        <a:ln>
                          <a:noFill/>
                        </a:ln>
                        <a:solidFill>
                          <a:srgbClr val="008000"/>
                        </a:solidFill>
                        <a:effectLst/>
                        <a:uLnTx/>
                        <a:uFillTx/>
                      </a:endParaRPr>
                    </a:p>
                  </a:txBody>
                  <a:tcPr marL="0" marR="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0" cap="none" spc="0" normalizeH="0" baseline="0" noProof="0" dirty="0">
                          <a:ln>
                            <a:noFill/>
                          </a:ln>
                          <a:solidFill>
                            <a:srgbClr val="008000"/>
                          </a:solidFill>
                          <a:effectLst/>
                          <a:uLnTx/>
                          <a:uFillTx/>
                        </a:rPr>
                        <a:t>Statistically significant PFS </a:t>
                      </a:r>
                      <a:r>
                        <a:rPr kumimoji="0" lang="en-US" sz="1100" b="1" u="none" strike="noStrike" kern="0" cap="none" spc="0" normalizeH="0" baseline="0" noProof="0" dirty="0" err="1">
                          <a:ln>
                            <a:noFill/>
                          </a:ln>
                          <a:solidFill>
                            <a:srgbClr val="008000"/>
                          </a:solidFill>
                          <a:effectLst/>
                          <a:uLnTx/>
                          <a:uFillTx/>
                        </a:rPr>
                        <a:t>dMMR</a:t>
                      </a:r>
                      <a:r>
                        <a:rPr kumimoji="0" lang="en-US" sz="1100" b="1" u="none" strike="noStrike" kern="0" cap="none" spc="0" normalizeH="0" baseline="0" noProof="0" dirty="0">
                          <a:ln>
                            <a:noFill/>
                          </a:ln>
                          <a:solidFill>
                            <a:srgbClr val="008000"/>
                          </a:solidFill>
                          <a:effectLst/>
                          <a:uLnTx/>
                          <a:uFillTx/>
                        </a:rPr>
                        <a:t> and ITT</a:t>
                      </a:r>
                      <a:endParaRPr kumimoji="0" lang="en-US" sz="1100" b="1" i="0" u="none" strike="noStrike" kern="0" cap="none" spc="0" normalizeH="0" baseline="30000" noProof="0" dirty="0">
                        <a:ln>
                          <a:noFill/>
                        </a:ln>
                        <a:solidFill>
                          <a:srgbClr val="008000"/>
                        </a:solidFill>
                        <a:effectLst/>
                        <a:uLnTx/>
                        <a:uFillTx/>
                        <a:latin typeface="+mn-lt"/>
                        <a:ea typeface="+mn-ea"/>
                        <a:cs typeface="Calibri" panose="020F0502020204030204" pitchFamily="34" charset="0"/>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0" cap="none" spc="0" normalizeH="0" baseline="0" noProof="0" dirty="0">
                          <a:ln>
                            <a:noFill/>
                          </a:ln>
                          <a:solidFill>
                            <a:srgbClr val="008000"/>
                          </a:solidFill>
                          <a:effectLst/>
                          <a:uLnTx/>
                          <a:uFillTx/>
                        </a:rPr>
                        <a:t>Statistically significant PFS </a:t>
                      </a:r>
                      <a:r>
                        <a:rPr kumimoji="0" lang="en-US" sz="1100" b="1" u="none" strike="noStrike" kern="0" cap="none" spc="0" normalizeH="0" baseline="0" noProof="0" dirty="0" err="1">
                          <a:ln>
                            <a:noFill/>
                          </a:ln>
                          <a:solidFill>
                            <a:srgbClr val="008000"/>
                          </a:solidFill>
                          <a:effectLst/>
                          <a:uLnTx/>
                          <a:uFillTx/>
                        </a:rPr>
                        <a:t>dMMR</a:t>
                      </a:r>
                      <a:r>
                        <a:rPr kumimoji="0" lang="en-US" sz="1100" b="1" u="none" strike="noStrike" kern="0" cap="none" spc="0" normalizeH="0" baseline="0" noProof="0" dirty="0">
                          <a:ln>
                            <a:noFill/>
                          </a:ln>
                          <a:solidFill>
                            <a:srgbClr val="008000"/>
                          </a:solidFill>
                          <a:effectLst/>
                          <a:uLnTx/>
                          <a:uFillTx/>
                        </a:rPr>
                        <a:t> and </a:t>
                      </a:r>
                      <a:r>
                        <a:rPr kumimoji="0" lang="en-US" sz="1100" b="1" u="none" strike="noStrike" kern="0" cap="none" spc="0" normalizeH="0" baseline="0" noProof="0" dirty="0" err="1">
                          <a:ln>
                            <a:noFill/>
                          </a:ln>
                          <a:solidFill>
                            <a:srgbClr val="008000"/>
                          </a:solidFill>
                          <a:effectLst/>
                          <a:uLnTx/>
                          <a:uFillTx/>
                        </a:rPr>
                        <a:t>MMRp</a:t>
                      </a:r>
                      <a:r>
                        <a:rPr kumimoji="0" lang="en-US" sz="1100" b="1" u="none" strike="noStrike" kern="0" cap="none" spc="0" normalizeH="0" baseline="0" noProof="0" dirty="0">
                          <a:ln>
                            <a:noFill/>
                          </a:ln>
                          <a:solidFill>
                            <a:srgbClr val="008000"/>
                          </a:solidFill>
                          <a:effectLst/>
                          <a:uLnTx/>
                          <a:uFillTx/>
                        </a:rPr>
                        <a:t> POWERED</a:t>
                      </a:r>
                      <a:endParaRPr kumimoji="0" lang="en-US" sz="1100" b="1" i="0" u="none" strike="noStrike" kern="0" cap="none" spc="0" normalizeH="0" baseline="30000" noProof="0" dirty="0">
                        <a:ln>
                          <a:noFill/>
                        </a:ln>
                        <a:solidFill>
                          <a:srgbClr val="008000"/>
                        </a:solidFill>
                        <a:effectLst/>
                        <a:uLnTx/>
                        <a:uFillTx/>
                        <a:latin typeface="+mn-lt"/>
                        <a:ea typeface="+mn-ea"/>
                        <a:cs typeface="Calibri" panose="020F0502020204030204" pitchFamily="34" charset="0"/>
                      </a:endParaRPr>
                    </a:p>
                  </a:txBody>
                  <a:tcPr marL="68580" marR="68580" marT="34291" marB="34291" anchor="ctr"/>
                </a:tc>
                <a:tc>
                  <a:txBody>
                    <a:bodyPr/>
                    <a:lstStyle/>
                    <a:p>
                      <a:pPr algn="ctr">
                        <a:lnSpc>
                          <a:spcPct val="120000"/>
                        </a:lnSpc>
                      </a:pPr>
                      <a:r>
                        <a:rPr lang="en-GB" sz="1100" b="0" noProof="0" dirty="0">
                          <a:solidFill>
                            <a:srgbClr val="008000"/>
                          </a:solidFill>
                          <a:latin typeface="+mn-lt"/>
                        </a:rPr>
                        <a:t>Large trial </a:t>
                      </a:r>
                      <a:r>
                        <a:rPr lang="en-GB" sz="1100" b="0" noProof="0" dirty="0" err="1">
                          <a:solidFill>
                            <a:srgbClr val="008000"/>
                          </a:solidFill>
                          <a:latin typeface="+mn-lt"/>
                        </a:rPr>
                        <a:t>dMMR</a:t>
                      </a:r>
                      <a:r>
                        <a:rPr lang="en-GB" sz="1100" b="0" noProof="0" dirty="0">
                          <a:solidFill>
                            <a:srgbClr val="008000"/>
                          </a:solidFill>
                          <a:latin typeface="+mn-lt"/>
                        </a:rPr>
                        <a:t> cohort active</a:t>
                      </a: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0" cap="none" spc="0" normalizeH="0" baseline="0" noProof="0" dirty="0">
                          <a:ln>
                            <a:noFill/>
                          </a:ln>
                          <a:solidFill>
                            <a:srgbClr val="008000"/>
                          </a:solidFill>
                          <a:effectLst/>
                          <a:uLnTx/>
                          <a:uFillTx/>
                        </a:rPr>
                        <a:t>Statistically significant PFS ITT and PFS </a:t>
                      </a:r>
                      <a:r>
                        <a:rPr kumimoji="0" lang="en-US" sz="1100" b="1" u="none" strike="noStrike" kern="0" cap="none" spc="0" normalizeH="0" baseline="0" noProof="0" dirty="0" err="1">
                          <a:ln>
                            <a:noFill/>
                          </a:ln>
                          <a:solidFill>
                            <a:srgbClr val="008000"/>
                          </a:solidFill>
                          <a:effectLst/>
                          <a:uLnTx/>
                          <a:uFillTx/>
                        </a:rPr>
                        <a:t>MMRp</a:t>
                      </a:r>
                      <a:endParaRPr kumimoji="0" lang="en-US" sz="1100" b="1" i="0" u="none" strike="noStrike" kern="0" cap="none" spc="0" normalizeH="0" baseline="30000" noProof="0" dirty="0">
                        <a:ln>
                          <a:noFill/>
                        </a:ln>
                        <a:solidFill>
                          <a:srgbClr val="008000"/>
                        </a:solidFill>
                        <a:effectLst/>
                        <a:uLnTx/>
                        <a:uFillTx/>
                        <a:latin typeface="+mn-lt"/>
                        <a:ea typeface="+mn-ea"/>
                        <a:cs typeface="Calibri" panose="020F0502020204030204" pitchFamily="34" charset="0"/>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0" cap="none" spc="0" normalizeH="0" baseline="0" noProof="0" dirty="0">
                          <a:ln>
                            <a:noFill/>
                          </a:ln>
                          <a:solidFill>
                            <a:srgbClr val="008000"/>
                          </a:solidFill>
                          <a:effectLst/>
                          <a:uLnTx/>
                          <a:uFillTx/>
                        </a:rPr>
                        <a:t>Statistically significant PFS ITT for Durva and Durva + Ola</a:t>
                      </a:r>
                      <a:endParaRPr kumimoji="0" lang="en-US" sz="1100" b="1" i="0" u="none" strike="noStrike" kern="1200" cap="none" spc="0" normalizeH="0" baseline="30000" noProof="0" dirty="0">
                        <a:ln>
                          <a:noFill/>
                        </a:ln>
                        <a:solidFill>
                          <a:srgbClr val="008000"/>
                        </a:solidFill>
                        <a:effectLst/>
                        <a:uLnTx/>
                        <a:uFillTx/>
                        <a:latin typeface="+mn-lt"/>
                        <a:ea typeface="+mn-ea"/>
                        <a:cs typeface="+mn-cs"/>
                      </a:endParaRPr>
                    </a:p>
                  </a:txBody>
                  <a:tcPr marL="68580" marR="68580" marT="34291" marB="34291" anchor="ctr"/>
                </a:tc>
                <a:tc>
                  <a:txBody>
                    <a:bodyPr/>
                    <a:lstStyle/>
                    <a:p>
                      <a:pPr algn="ctr">
                        <a:lnSpc>
                          <a:spcPct val="120000"/>
                        </a:lnSpc>
                      </a:pPr>
                      <a:r>
                        <a:rPr lang="en-GB" sz="1100" b="1" noProof="0" dirty="0">
                          <a:solidFill>
                            <a:srgbClr val="008000"/>
                          </a:solidFill>
                          <a:latin typeface="+mn-lt"/>
                        </a:rPr>
                        <a:t>Important trial to evaluate concept</a:t>
                      </a:r>
                    </a:p>
                  </a:txBody>
                  <a:tcPr marL="68580" marR="68580" marT="34291" marB="34291" anchor="ctr"/>
                </a:tc>
                <a:tc>
                  <a:txBody>
                    <a:bodyPr/>
                    <a:lstStyle/>
                    <a:p>
                      <a:pPr algn="ctr">
                        <a:lnSpc>
                          <a:spcPct val="120000"/>
                        </a:lnSpc>
                      </a:pPr>
                      <a:r>
                        <a:rPr lang="en-GB" sz="1100" b="0" noProof="0">
                          <a:solidFill>
                            <a:srgbClr val="008000"/>
                          </a:solidFill>
                        </a:rPr>
                        <a:t>?</a:t>
                      </a:r>
                      <a:endParaRPr lang="en-GB" sz="1100" b="0" noProof="0">
                        <a:solidFill>
                          <a:srgbClr val="008000"/>
                        </a:solidFill>
                        <a:latin typeface="+mn-lt"/>
                      </a:endParaRPr>
                    </a:p>
                  </a:txBody>
                  <a:tcPr marL="68580" marR="68580" marT="34291" marB="34291" anchor="ctr"/>
                </a:tc>
                <a:tc>
                  <a:txBody>
                    <a:bodyPr/>
                    <a:lstStyle/>
                    <a:p>
                      <a:pPr algn="ctr">
                        <a:lnSpc>
                          <a:spcPct val="120000"/>
                        </a:lnSpc>
                      </a:pPr>
                      <a:r>
                        <a:rPr lang="en-GB" sz="1100" b="0" noProof="0">
                          <a:solidFill>
                            <a:srgbClr val="008000"/>
                          </a:solidFill>
                        </a:rPr>
                        <a:t>?</a:t>
                      </a:r>
                      <a:endParaRPr lang="en-GB" sz="1100" b="0" noProof="0">
                        <a:solidFill>
                          <a:srgbClr val="008000"/>
                        </a:solidFill>
                        <a:latin typeface="+mn-lt"/>
                      </a:endParaRPr>
                    </a:p>
                  </a:txBody>
                  <a:tcPr marL="68580" marR="68580" marT="34291" marB="34291" anchor="ctr"/>
                </a:tc>
                <a:extLst>
                  <a:ext uri="{0D108BD9-81ED-4DB2-BD59-A6C34878D82A}">
                    <a16:rowId xmlns:a16="http://schemas.microsoft.com/office/drawing/2014/main" val="1166509889"/>
                  </a:ext>
                </a:extLst>
              </a:tr>
              <a:tr h="1032681">
                <a:tc>
                  <a:txBody>
                    <a:bodyPr/>
                    <a:lstStyle/>
                    <a:p>
                      <a:pPr algn="l"/>
                      <a:r>
                        <a:rPr lang="en-GB" sz="2400" b="1" noProof="0" dirty="0">
                          <a:solidFill>
                            <a:srgbClr val="C00000"/>
                          </a:solidFill>
                          <a:latin typeface="+mn-lt"/>
                          <a:sym typeface="Wingdings" pitchFamily="2" charset="2"/>
                        </a:rPr>
                        <a:t>The Bad</a:t>
                      </a:r>
                      <a:endParaRPr lang="en-GB" sz="2400" b="1" noProof="0" dirty="0">
                        <a:solidFill>
                          <a:srgbClr val="C00000"/>
                        </a:solidFill>
                        <a:latin typeface="+mn-lt"/>
                      </a:endParaRPr>
                    </a:p>
                  </a:txBody>
                  <a:tcPr marL="68580" marR="68580" marT="34291" marB="34291" anchor="ctr">
                    <a:solidFill>
                      <a:srgbClr val="F0F0F0"/>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a:ln>
                            <a:noFill/>
                          </a:ln>
                          <a:solidFill>
                            <a:srgbClr val="C00000"/>
                          </a:solidFill>
                          <a:effectLst/>
                          <a:uLnTx/>
                          <a:uFillTx/>
                        </a:rPr>
                        <a:t>Not powered for MMRp</a:t>
                      </a:r>
                      <a:endParaRPr kumimoji="0" lang="en-US" sz="1100" b="1" i="0" u="none" strike="noStrike" kern="1200" cap="none" spc="0" normalizeH="0" baseline="0" noProof="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a:ln>
                            <a:noFill/>
                          </a:ln>
                          <a:solidFill>
                            <a:srgbClr val="C00000"/>
                          </a:solidFill>
                          <a:effectLst/>
                          <a:uLnTx/>
                          <a:uFillTx/>
                        </a:rPr>
                        <a:t>OS immature</a:t>
                      </a:r>
                      <a:endParaRPr kumimoji="0" lang="en-US" sz="1100" b="1" i="0" u="none" strike="noStrike" kern="1200" cap="none" spc="0" normalizeH="0" baseline="0" noProof="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Not powered for OS</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tc>
                  <a:txBody>
                    <a:bodyPr/>
                    <a:lstStyle/>
                    <a:p>
                      <a:pPr algn="ctr">
                        <a:lnSpc>
                          <a:spcPct val="120000"/>
                        </a:lnSpc>
                      </a:pPr>
                      <a:r>
                        <a:rPr lang="en-GB" sz="1100" b="0" noProof="0" dirty="0">
                          <a:solidFill>
                            <a:srgbClr val="C00000"/>
                          </a:solidFill>
                          <a:latin typeface="+mn-lt"/>
                        </a:rPr>
                        <a:t>Negative trial for </a:t>
                      </a:r>
                      <a:r>
                        <a:rPr lang="en-GB" sz="1100" b="0" noProof="0" dirty="0" err="1">
                          <a:solidFill>
                            <a:srgbClr val="C00000"/>
                          </a:solidFill>
                          <a:latin typeface="+mn-lt"/>
                        </a:rPr>
                        <a:t>pMMR</a:t>
                      </a:r>
                      <a:endParaRPr lang="en-GB" sz="1100" b="0" noProof="0" dirty="0">
                        <a:solidFill>
                          <a:srgbClr val="C00000"/>
                        </a:solidFill>
                        <a:latin typeface="+mn-lt"/>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Chemo + ICI arm is missing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OS immature</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Not powered for </a:t>
                      </a:r>
                      <a:r>
                        <a:rPr kumimoji="0" lang="en-US" sz="1100" b="1" u="none" strike="noStrike" kern="1200" cap="none" spc="0" normalizeH="0" baseline="0" noProof="0" dirty="0" err="1">
                          <a:ln>
                            <a:noFill/>
                          </a:ln>
                          <a:solidFill>
                            <a:srgbClr val="C00000"/>
                          </a:solidFill>
                          <a:effectLst/>
                          <a:uLnTx/>
                          <a:uFillTx/>
                        </a:rPr>
                        <a:t>ICI+chemo</a:t>
                      </a:r>
                      <a:r>
                        <a:rPr kumimoji="0" lang="en-US" sz="1100" b="1" u="none" strike="noStrike" kern="1200" cap="none" spc="0" normalizeH="0" baseline="0" noProof="0" dirty="0">
                          <a:ln>
                            <a:noFill/>
                          </a:ln>
                          <a:solidFill>
                            <a:srgbClr val="C00000"/>
                          </a:solidFill>
                          <a:effectLst/>
                          <a:uLnTx/>
                          <a:uFillTx/>
                        </a:rPr>
                        <a:t> +/- </a:t>
                      </a:r>
                      <a:r>
                        <a:rPr kumimoji="0" lang="en-US" sz="1100" b="1" u="none" strike="noStrike" kern="1200" cap="none" spc="0" normalizeH="0" baseline="0" noProof="0" dirty="0" err="1">
                          <a:ln>
                            <a:noFill/>
                          </a:ln>
                          <a:solidFill>
                            <a:srgbClr val="C00000"/>
                          </a:solidFill>
                          <a:effectLst/>
                          <a:uLnTx/>
                          <a:uFillTx/>
                        </a:rPr>
                        <a:t>PARPi</a:t>
                      </a:r>
                      <a:endParaRPr kumimoji="0" lang="en-US" sz="1100" b="1" u="none" strike="noStrike" kern="1200" cap="none" spc="0" normalizeH="0" baseline="0" noProof="0" dirty="0">
                        <a:ln>
                          <a:noFill/>
                        </a:ln>
                        <a:solidFill>
                          <a:srgbClr val="C00000"/>
                        </a:solidFill>
                        <a:effectLst/>
                        <a:uLnTx/>
                        <a:uFillTx/>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Not powered for </a:t>
                      </a:r>
                      <a:r>
                        <a:rPr kumimoji="0" lang="en-US" sz="1100" b="1" u="none" strike="noStrike" kern="1200" cap="none" spc="0" normalizeH="0" baseline="0" noProof="0" dirty="0" err="1">
                          <a:ln>
                            <a:noFill/>
                          </a:ln>
                          <a:solidFill>
                            <a:srgbClr val="C00000"/>
                          </a:solidFill>
                          <a:effectLst/>
                          <a:uLnTx/>
                          <a:uFillTx/>
                        </a:rPr>
                        <a:t>MMRp</a:t>
                      </a:r>
                      <a:r>
                        <a:rPr kumimoji="0" lang="en-US" sz="1100" b="1" u="none" strike="noStrike" kern="1200" cap="none" spc="0" normalizeH="0" baseline="0" noProof="0" dirty="0">
                          <a:ln>
                            <a:noFill/>
                          </a:ln>
                          <a:solidFill>
                            <a:srgbClr val="C00000"/>
                          </a:solidFill>
                          <a:effectLst/>
                          <a:uLnTx/>
                          <a:uFillTx/>
                        </a:rPr>
                        <a:t> or </a:t>
                      </a:r>
                      <a:r>
                        <a:rPr kumimoji="0" lang="en-US" sz="1100" b="1" u="none" strike="noStrike" kern="1200" cap="none" spc="0" normalizeH="0" baseline="0" noProof="0" dirty="0" err="1">
                          <a:ln>
                            <a:noFill/>
                          </a:ln>
                          <a:solidFill>
                            <a:srgbClr val="C00000"/>
                          </a:solidFill>
                          <a:effectLst/>
                          <a:uLnTx/>
                          <a:uFillTx/>
                        </a:rPr>
                        <a:t>dMMR</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Negative for both PFS and OS for </a:t>
                      </a:r>
                      <a:r>
                        <a:rPr kumimoji="0" lang="en-US" sz="1100" b="1" u="none" strike="noStrike" kern="1200" cap="none" spc="0" normalizeH="0" baseline="0" noProof="0" dirty="0" err="1">
                          <a:ln>
                            <a:noFill/>
                          </a:ln>
                          <a:solidFill>
                            <a:srgbClr val="C00000"/>
                          </a:solidFill>
                          <a:effectLst/>
                          <a:uLnTx/>
                          <a:uFillTx/>
                        </a:rPr>
                        <a:t>MMRp</a:t>
                      </a:r>
                      <a:r>
                        <a:rPr kumimoji="0" lang="en-US" sz="1100" b="1" u="none" strike="noStrike" kern="1200" cap="none" spc="0" normalizeH="0" baseline="0" noProof="0" dirty="0">
                          <a:ln>
                            <a:noFill/>
                          </a:ln>
                          <a:solidFill>
                            <a:srgbClr val="C00000"/>
                          </a:solidFill>
                          <a:effectLst/>
                          <a:uLnTx/>
                          <a:uFillTx/>
                        </a:rPr>
                        <a:t> and ITT</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Chemo + ICI arm is missing</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C00000"/>
                          </a:solidFill>
                          <a:effectLst/>
                          <a:uLnTx/>
                          <a:uFillTx/>
                        </a:rPr>
                        <a:t>Chemo + ICI arm is missing</a:t>
                      </a:r>
                      <a:endParaRPr kumimoji="0" lang="en-US" sz="1100" b="1" i="0" u="none" strike="noStrike" kern="1200" cap="none" spc="0" normalizeH="0" baseline="0" noProof="0" dirty="0">
                        <a:ln>
                          <a:noFill/>
                        </a:ln>
                        <a:solidFill>
                          <a:srgbClr val="C00000"/>
                        </a:solidFill>
                        <a:effectLst/>
                        <a:uLnTx/>
                        <a:uFillTx/>
                        <a:latin typeface="+mn-lt"/>
                        <a:ea typeface="+mn-ea"/>
                        <a:cs typeface="+mn-cs"/>
                      </a:endParaRPr>
                    </a:p>
                  </a:txBody>
                  <a:tcPr marL="68580" marR="68580" marT="34291" marB="34291" anchor="ctr"/>
                </a:tc>
                <a:extLst>
                  <a:ext uri="{0D108BD9-81ED-4DB2-BD59-A6C34878D82A}">
                    <a16:rowId xmlns:a16="http://schemas.microsoft.com/office/drawing/2014/main" val="714182540"/>
                  </a:ext>
                </a:extLst>
              </a:tr>
            </a:tbl>
          </a:graphicData>
        </a:graphic>
      </p:graphicFrame>
      <p:sp>
        <p:nvSpPr>
          <p:cNvPr id="13" name="Title 12">
            <a:extLst>
              <a:ext uri="{FF2B5EF4-FFF2-40B4-BE49-F238E27FC236}">
                <a16:creationId xmlns:a16="http://schemas.microsoft.com/office/drawing/2014/main" id="{97C90BCF-6614-3D6E-0F33-5A28A22764FB}"/>
              </a:ext>
            </a:extLst>
          </p:cNvPr>
          <p:cNvSpPr>
            <a:spLocks noGrp="1"/>
          </p:cNvSpPr>
          <p:nvPr>
            <p:ph type="title"/>
          </p:nvPr>
        </p:nvSpPr>
        <p:spPr/>
        <p:txBody>
          <a:bodyPr/>
          <a:lstStyle/>
          <a:p>
            <a:r>
              <a:rPr lang="en-US" dirty="0"/>
              <a:t>Paradigm-Shifting Data in EC Management</a:t>
            </a:r>
          </a:p>
        </p:txBody>
      </p:sp>
      <p:sp>
        <p:nvSpPr>
          <p:cNvPr id="3" name="CasellaDiTesto 4">
            <a:extLst>
              <a:ext uri="{FF2B5EF4-FFF2-40B4-BE49-F238E27FC236}">
                <a16:creationId xmlns:a16="http://schemas.microsoft.com/office/drawing/2014/main" id="{9883C873-7614-402A-C883-B4D57191148D}"/>
              </a:ext>
            </a:extLst>
          </p:cNvPr>
          <p:cNvSpPr txBox="1"/>
          <p:nvPr/>
        </p:nvSpPr>
        <p:spPr>
          <a:xfrm>
            <a:off x="1760020" y="43428"/>
            <a:ext cx="867196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dirty="0">
                <a:ln>
                  <a:noFill/>
                </a:ln>
                <a:solidFill>
                  <a:srgbClr val="FF0000"/>
                </a:solidFill>
                <a:effectLst/>
                <a:uLnTx/>
                <a:uFillTx/>
                <a:latin typeface="Aptos" panose="02110004020202020204"/>
                <a:ea typeface="+mn-ea"/>
                <a:cs typeface="+mn-cs"/>
              </a:rPr>
              <a:t>This slide is for illustration only and not for cross-trial comparisons. Side-by-side data should be interpreted with great caution</a:t>
            </a:r>
            <a:endParaRPr kumimoji="0" lang="it-IT" sz="1867"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Arial Narrow"/>
            </a:endParaRPr>
          </a:p>
        </p:txBody>
      </p:sp>
    </p:spTree>
    <p:extLst>
      <p:ext uri="{BB962C8B-B14F-4D97-AF65-F5344CB8AC3E}">
        <p14:creationId xmlns:p14="http://schemas.microsoft.com/office/powerpoint/2010/main" val="2379043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2A3A2-6A8B-512F-D2F5-78EF3265A5B9}"/>
              </a:ext>
            </a:extLst>
          </p:cNvPr>
          <p:cNvSpPr>
            <a:spLocks noGrp="1"/>
          </p:cNvSpPr>
          <p:nvPr>
            <p:ph type="title"/>
          </p:nvPr>
        </p:nvSpPr>
        <p:spPr>
          <a:xfrm>
            <a:off x="830620" y="-24664"/>
            <a:ext cx="10515600" cy="1404140"/>
          </a:xfrm>
        </p:spPr>
        <p:txBody>
          <a:bodyPr>
            <a:noAutofit/>
          </a:bodyPr>
          <a:lstStyle/>
          <a:p>
            <a:pPr algn="ctr"/>
            <a:r>
              <a:rPr lang="en-US" sz="3600" dirty="0"/>
              <a:t>What about IO in early stage completely resected EC? ENGOT-EN11/GOG-3053/KEYNOTE-B21</a:t>
            </a:r>
          </a:p>
        </p:txBody>
      </p:sp>
      <p:sp>
        <p:nvSpPr>
          <p:cNvPr id="5" name="TextBox 4">
            <a:extLst>
              <a:ext uri="{FF2B5EF4-FFF2-40B4-BE49-F238E27FC236}">
                <a16:creationId xmlns:a16="http://schemas.microsoft.com/office/drawing/2014/main" id="{3AE2E7DB-7DE4-8C0D-957F-B75F444198DA}"/>
              </a:ext>
            </a:extLst>
          </p:cNvPr>
          <p:cNvSpPr txBox="1"/>
          <p:nvPr/>
        </p:nvSpPr>
        <p:spPr>
          <a:xfrm>
            <a:off x="5858934" y="5020058"/>
            <a:ext cx="5627096" cy="1005840"/>
          </a:xfrm>
          <a:prstGeom prst="rect">
            <a:avLst/>
          </a:prstGeom>
        </p:spPr>
        <p:txBody>
          <a:bodyPr wrap="square" rtlCol="0" anchor="t">
            <a:noAutofit/>
          </a:bodyPr>
          <a:lstStyle/>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Proxima Nova Rg"/>
                <a:ea typeface="MS PGothic" panose="020B0600070205080204" pitchFamily="34" charset="-128"/>
                <a:cs typeface="+mn-cs"/>
              </a:rPr>
              <a:t>Dual primary endpoints</a:t>
            </a:r>
            <a:r>
              <a:rPr kumimoji="0" lang="en-US" sz="1400" b="0" i="0" u="sng" strike="noStrike" kern="1200" cap="none" spc="0" normalizeH="0" baseline="0" noProof="0" dirty="0">
                <a:ln>
                  <a:noFill/>
                </a:ln>
                <a:solidFill>
                  <a:prstClr val="black"/>
                </a:solidFill>
                <a:effectLst/>
                <a:uLnTx/>
                <a:uFillTx/>
                <a:latin typeface="Proxima Nova Rg"/>
                <a:ea typeface="MS PGothic" panose="020B0600070205080204" pitchFamily="34" charset="-128"/>
                <a:cs typeface="+mn-cs"/>
              </a:rPr>
              <a:t> </a:t>
            </a:r>
          </a:p>
          <a:p>
            <a:pPr marL="171450" marR="0" lvl="0"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F"/>
                </a:solidFill>
                <a:effectLst/>
                <a:uLnTx/>
                <a:uFillTx/>
                <a:latin typeface="Proxima Nova Rg"/>
                <a:ea typeface="MS PGothic" panose="020B0600070205080204" pitchFamily="34" charset="-128"/>
                <a:cs typeface="+mn-cs"/>
              </a:rPr>
              <a:t>DFS as assessed radiographically by the investigator or by histopathologic confirmation</a:t>
            </a:r>
          </a:p>
          <a:p>
            <a:pPr marL="171450" marR="0" lvl="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F"/>
                </a:solidFill>
                <a:effectLst/>
                <a:uLnTx/>
                <a:uFillTx/>
                <a:latin typeface="Proxima Nova Rg"/>
                <a:ea typeface="MS PGothic" panose="020B0600070205080204" pitchFamily="34" charset="-128"/>
                <a:cs typeface="+mn-cs"/>
              </a:rPr>
              <a:t>OS</a:t>
            </a:r>
          </a:p>
        </p:txBody>
      </p:sp>
      <p:grpSp>
        <p:nvGrpSpPr>
          <p:cNvPr id="6" name="Group 5">
            <a:extLst>
              <a:ext uri="{FF2B5EF4-FFF2-40B4-BE49-F238E27FC236}">
                <a16:creationId xmlns:a16="http://schemas.microsoft.com/office/drawing/2014/main" id="{B3BFB48E-1F03-C0E7-BE10-D10D4071C841}"/>
              </a:ext>
            </a:extLst>
          </p:cNvPr>
          <p:cNvGrpSpPr/>
          <p:nvPr/>
        </p:nvGrpSpPr>
        <p:grpSpPr>
          <a:xfrm>
            <a:off x="290294" y="1390452"/>
            <a:ext cx="11636770" cy="3331824"/>
            <a:chOff x="41273" y="1503342"/>
            <a:chExt cx="11019752" cy="3331824"/>
          </a:xfrm>
          <a:effectLst/>
        </p:grpSpPr>
        <p:sp>
          <p:nvSpPr>
            <p:cNvPr id="7" name="Rectangle: Rounded Corners 2">
              <a:extLst>
                <a:ext uri="{FF2B5EF4-FFF2-40B4-BE49-F238E27FC236}">
                  <a16:creationId xmlns:a16="http://schemas.microsoft.com/office/drawing/2014/main" id="{4DF49A46-F278-BC9B-1DB0-35BE5736983C}"/>
                </a:ext>
              </a:extLst>
            </p:cNvPr>
            <p:cNvSpPr/>
            <p:nvPr/>
          </p:nvSpPr>
          <p:spPr>
            <a:xfrm>
              <a:off x="5857720" y="1825695"/>
              <a:ext cx="2547794" cy="667512"/>
            </a:xfrm>
            <a:prstGeom prst="roundRect">
              <a:avLst>
                <a:gd name="adj" fmla="val 13215"/>
              </a:avLst>
            </a:prstGeom>
            <a:solidFill>
              <a:schemeClr val="bg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Carboplatin (AUC 5 or 6) + paclitaxel 175 mg/m</a:t>
              </a:r>
              <a:r>
                <a:rPr kumimoji="0" lang="en-GB" sz="1300" b="1" i="0" u="none" strike="noStrike" kern="0" cap="none" spc="0" normalizeH="0" baseline="30000" noProof="0" dirty="0">
                  <a:ln>
                    <a:noFill/>
                  </a:ln>
                  <a:solidFill>
                    <a:prstClr val="black"/>
                  </a:solidFill>
                  <a:effectLst/>
                  <a:uLnTx/>
                  <a:uFillTx/>
                  <a:latin typeface="Proxima Nova Rg"/>
                  <a:ea typeface="+mn-ea"/>
                  <a:cs typeface="Arial" panose="020B0604020202020204" pitchFamily="34" charset="0"/>
                </a:rPr>
                <a:t>2</a:t>
              </a: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 </a:t>
              </a:r>
              <a:b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b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(Q3W, 4 or 6 cycles</a:t>
              </a: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a:t>
              </a:r>
              <a:r>
                <a:rPr kumimoji="0" lang="en-GB" sz="1300" b="1" i="0" u="none" strike="noStrike" kern="0" cap="none" spc="0" normalizeH="0" baseline="30000" noProof="0" dirty="0">
                  <a:ln>
                    <a:noFill/>
                  </a:ln>
                  <a:solidFill>
                    <a:prstClr val="white"/>
                  </a:solidFill>
                  <a:effectLst/>
                  <a:uLnTx/>
                  <a:uFillTx/>
                  <a:latin typeface="Proxima Nova Rg"/>
                  <a:ea typeface="+mn-ea"/>
                  <a:cs typeface="Arial" panose="020B0604020202020204" pitchFamily="34" charset="0"/>
                </a:rPr>
                <a:t>a</a:t>
              </a:r>
            </a:p>
          </p:txBody>
        </p:sp>
        <p:sp>
          <p:nvSpPr>
            <p:cNvPr id="8" name="Rectangle: Rounded Corners 5">
              <a:extLst>
                <a:ext uri="{FF2B5EF4-FFF2-40B4-BE49-F238E27FC236}">
                  <a16:creationId xmlns:a16="http://schemas.microsoft.com/office/drawing/2014/main" id="{0023FCF5-6EE0-9451-1393-7CBB6956B70F}"/>
                </a:ext>
              </a:extLst>
            </p:cNvPr>
            <p:cNvSpPr/>
            <p:nvPr/>
          </p:nvSpPr>
          <p:spPr>
            <a:xfrm>
              <a:off x="8513231" y="2545194"/>
              <a:ext cx="2547794" cy="667512"/>
            </a:xfrm>
            <a:prstGeom prst="roundRect">
              <a:avLst>
                <a:gd name="adj" fmla="val 13215"/>
              </a:avLst>
            </a:prstGeom>
            <a:solidFill>
              <a:schemeClr val="bg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Pembrolizumab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400 mg Q6W (6 cycles) </a:t>
              </a:r>
            </a:p>
          </p:txBody>
        </p:sp>
        <p:sp>
          <p:nvSpPr>
            <p:cNvPr id="9" name="Rectangle: Rounded Corners 27">
              <a:extLst>
                <a:ext uri="{FF2B5EF4-FFF2-40B4-BE49-F238E27FC236}">
                  <a16:creationId xmlns:a16="http://schemas.microsoft.com/office/drawing/2014/main" id="{5C7918B9-AFFD-7DB8-2C24-92B9A1C440F4}"/>
                </a:ext>
              </a:extLst>
            </p:cNvPr>
            <p:cNvSpPr/>
            <p:nvPr/>
          </p:nvSpPr>
          <p:spPr>
            <a:xfrm>
              <a:off x="5857720" y="2545513"/>
              <a:ext cx="2547794" cy="667512"/>
            </a:xfrm>
            <a:prstGeom prst="roundRect">
              <a:avLst>
                <a:gd name="adj" fmla="val 13215"/>
              </a:avLst>
            </a:prstGeom>
            <a:solidFill>
              <a:schemeClr val="bg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Pembrolizumab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200 mg Q3W (6 cycles)</a:t>
              </a:r>
            </a:p>
          </p:txBody>
        </p:sp>
        <p:sp>
          <p:nvSpPr>
            <p:cNvPr id="10" name="Rectangle: Rounded Corners 28">
              <a:extLst>
                <a:ext uri="{FF2B5EF4-FFF2-40B4-BE49-F238E27FC236}">
                  <a16:creationId xmlns:a16="http://schemas.microsoft.com/office/drawing/2014/main" id="{916CBF9C-C231-A2CA-6039-6C8187CFB523}"/>
                </a:ext>
              </a:extLst>
            </p:cNvPr>
            <p:cNvSpPr/>
            <p:nvPr/>
          </p:nvSpPr>
          <p:spPr>
            <a:xfrm>
              <a:off x="8512119" y="4108818"/>
              <a:ext cx="2547794" cy="667512"/>
            </a:xfrm>
            <a:prstGeom prst="roundRect">
              <a:avLst>
                <a:gd name="adj" fmla="val 13215"/>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Placebo</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Q6W (6 cycles) </a:t>
              </a:r>
            </a:p>
          </p:txBody>
        </p:sp>
        <p:sp>
          <p:nvSpPr>
            <p:cNvPr id="11" name="Rectangle: Rounded Corners 29">
              <a:extLst>
                <a:ext uri="{FF2B5EF4-FFF2-40B4-BE49-F238E27FC236}">
                  <a16:creationId xmlns:a16="http://schemas.microsoft.com/office/drawing/2014/main" id="{FBD3DCB6-7474-7EED-A3A1-1912EEE2D8FD}"/>
                </a:ext>
              </a:extLst>
            </p:cNvPr>
            <p:cNvSpPr/>
            <p:nvPr/>
          </p:nvSpPr>
          <p:spPr>
            <a:xfrm>
              <a:off x="5862418" y="4110254"/>
              <a:ext cx="2547794" cy="667512"/>
            </a:xfrm>
            <a:prstGeom prst="roundRect">
              <a:avLst>
                <a:gd name="adj" fmla="val 13215"/>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Placebo</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Q3W (6 cycles)</a:t>
              </a:r>
            </a:p>
          </p:txBody>
        </p:sp>
        <p:sp>
          <p:nvSpPr>
            <p:cNvPr id="12" name="Rectangle: Rounded Corners 30">
              <a:extLst>
                <a:ext uri="{FF2B5EF4-FFF2-40B4-BE49-F238E27FC236}">
                  <a16:creationId xmlns:a16="http://schemas.microsoft.com/office/drawing/2014/main" id="{1C20903A-6007-0684-2B89-B7777DE05F78}"/>
                </a:ext>
              </a:extLst>
            </p:cNvPr>
            <p:cNvSpPr/>
            <p:nvPr/>
          </p:nvSpPr>
          <p:spPr>
            <a:xfrm>
              <a:off x="5862418" y="3375708"/>
              <a:ext cx="2547794" cy="667512"/>
            </a:xfrm>
            <a:prstGeom prst="roundRect">
              <a:avLst>
                <a:gd name="adj" fmla="val 13215"/>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Carboplatin (AUC 5 or 6) + paclitaxel 175 mg/m</a:t>
              </a:r>
              <a:r>
                <a:rPr kumimoji="0" lang="en-GB" sz="1300" b="1" i="0" u="none" strike="noStrike" kern="0" cap="none" spc="0" normalizeH="0" baseline="30000" noProof="0" dirty="0">
                  <a:ln>
                    <a:noFill/>
                  </a:ln>
                  <a:solidFill>
                    <a:prstClr val="white"/>
                  </a:solidFill>
                  <a:effectLst/>
                  <a:uLnTx/>
                  <a:uFillTx/>
                  <a:latin typeface="Proxima Nova Rg"/>
                  <a:ea typeface="+mn-ea"/>
                  <a:cs typeface="Arial" panose="020B0604020202020204" pitchFamily="34" charset="0"/>
                </a:rPr>
                <a:t>2</a:t>
              </a: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 </a:t>
              </a:r>
              <a:b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b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(Q3W, 4 or 6 cycles)</a:t>
              </a:r>
              <a:r>
                <a:rPr kumimoji="0" lang="en-GB" sz="1300" b="1" i="0" u="none" strike="noStrike" kern="0" cap="none" spc="0" normalizeH="0" baseline="30000" noProof="0" dirty="0">
                  <a:ln>
                    <a:noFill/>
                  </a:ln>
                  <a:solidFill>
                    <a:prstClr val="white"/>
                  </a:solidFill>
                  <a:effectLst/>
                  <a:uLnTx/>
                  <a:uFillTx/>
                  <a:latin typeface="Proxima Nova Rg"/>
                  <a:ea typeface="+mn-ea"/>
                  <a:cs typeface="Arial" panose="020B0604020202020204" pitchFamily="34" charset="0"/>
                </a:rPr>
                <a:t>a</a:t>
              </a:r>
            </a:p>
          </p:txBody>
        </p:sp>
        <p:cxnSp>
          <p:nvCxnSpPr>
            <p:cNvPr id="13" name="Connector: Elbow 10">
              <a:extLst>
                <a:ext uri="{FF2B5EF4-FFF2-40B4-BE49-F238E27FC236}">
                  <a16:creationId xmlns:a16="http://schemas.microsoft.com/office/drawing/2014/main" id="{E002E366-20DA-D51D-A3C5-2876A9C3D831}"/>
                </a:ext>
              </a:extLst>
            </p:cNvPr>
            <p:cNvCxnSpPr>
              <a:cxnSpLocks/>
            </p:cNvCxnSpPr>
            <p:nvPr/>
          </p:nvCxnSpPr>
          <p:spPr>
            <a:xfrm flipV="1">
              <a:off x="4805928" y="2504683"/>
              <a:ext cx="991827" cy="738912"/>
            </a:xfrm>
            <a:prstGeom prst="bentConnector3">
              <a:avLst>
                <a:gd name="adj1" fmla="val 50000"/>
              </a:avLst>
            </a:prstGeom>
            <a:noFill/>
            <a:ln w="19050" cap="flat" cmpd="sng" algn="ctr">
              <a:solidFill>
                <a:sysClr val="windowText" lastClr="000000"/>
              </a:solidFill>
              <a:prstDash val="solid"/>
              <a:tailEnd type="triangle"/>
            </a:ln>
            <a:effectLst/>
            <a:scene3d>
              <a:camera prst="orthographicFront"/>
              <a:lightRig rig="threePt" dir="t"/>
            </a:scene3d>
            <a:sp3d>
              <a:bevelT/>
            </a:sp3d>
          </p:spPr>
        </p:cxnSp>
        <p:cxnSp>
          <p:nvCxnSpPr>
            <p:cNvPr id="14" name="Connector: Elbow 11">
              <a:extLst>
                <a:ext uri="{FF2B5EF4-FFF2-40B4-BE49-F238E27FC236}">
                  <a16:creationId xmlns:a16="http://schemas.microsoft.com/office/drawing/2014/main" id="{EC296DEF-3547-2D75-456B-51BDBA620F24}"/>
                </a:ext>
              </a:extLst>
            </p:cNvPr>
            <p:cNvCxnSpPr>
              <a:cxnSpLocks/>
            </p:cNvCxnSpPr>
            <p:nvPr/>
          </p:nvCxnSpPr>
          <p:spPr>
            <a:xfrm>
              <a:off x="4805928" y="3243595"/>
              <a:ext cx="991826" cy="799371"/>
            </a:xfrm>
            <a:prstGeom prst="bentConnector3">
              <a:avLst>
                <a:gd name="adj1" fmla="val 50000"/>
              </a:avLst>
            </a:prstGeom>
            <a:noFill/>
            <a:ln w="19050" cap="flat" cmpd="sng" algn="ctr">
              <a:solidFill>
                <a:sysClr val="windowText" lastClr="000000"/>
              </a:solidFill>
              <a:prstDash val="solid"/>
              <a:tailEnd type="triangle"/>
            </a:ln>
            <a:effectLst/>
            <a:scene3d>
              <a:camera prst="orthographicFront"/>
              <a:lightRig rig="threePt" dir="t"/>
            </a:scene3d>
            <a:sp3d>
              <a:bevelT/>
            </a:sp3d>
          </p:spPr>
        </p:cxnSp>
        <p:grpSp>
          <p:nvGrpSpPr>
            <p:cNvPr id="15" name="Group 14">
              <a:extLst>
                <a:ext uri="{FF2B5EF4-FFF2-40B4-BE49-F238E27FC236}">
                  <a16:creationId xmlns:a16="http://schemas.microsoft.com/office/drawing/2014/main" id="{51C98184-ACCD-6CE1-1FF0-08F0016B6B95}"/>
                </a:ext>
              </a:extLst>
            </p:cNvPr>
            <p:cNvGrpSpPr/>
            <p:nvPr/>
          </p:nvGrpSpPr>
          <p:grpSpPr>
            <a:xfrm>
              <a:off x="4956116" y="2920576"/>
              <a:ext cx="685800" cy="685800"/>
              <a:chOff x="3569476" y="2686438"/>
              <a:chExt cx="685800" cy="685800"/>
            </a:xfrm>
            <a:solidFill>
              <a:srgbClr val="1D559B"/>
            </a:solidFill>
          </p:grpSpPr>
          <p:sp>
            <p:nvSpPr>
              <p:cNvPr id="19" name="Oval 18">
                <a:extLst>
                  <a:ext uri="{FF2B5EF4-FFF2-40B4-BE49-F238E27FC236}">
                    <a16:creationId xmlns:a16="http://schemas.microsoft.com/office/drawing/2014/main" id="{E2B0F018-F260-D91F-7A47-9215493752BA}"/>
                  </a:ext>
                </a:extLst>
              </p:cNvPr>
              <p:cNvSpPr/>
              <p:nvPr/>
            </p:nvSpPr>
            <p:spPr>
              <a:xfrm>
                <a:off x="3569476" y="2686438"/>
                <a:ext cx="685800" cy="685800"/>
              </a:xfrm>
              <a:prstGeom prst="ellipse">
                <a:avLst/>
              </a:prstGeom>
              <a:solidFill>
                <a:schemeClr val="accent3">
                  <a:lumMod val="75000"/>
                </a:schemeClr>
              </a:solidFill>
              <a:ln w="38100">
                <a:solidFill>
                  <a:srgbClr val="F4960C"/>
                </a:solidFill>
              </a:ln>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endParaRPr>
              </a:p>
            </p:txBody>
          </p:sp>
          <p:sp>
            <p:nvSpPr>
              <p:cNvPr id="20" name="TextBox 19">
                <a:extLst>
                  <a:ext uri="{FF2B5EF4-FFF2-40B4-BE49-F238E27FC236}">
                    <a16:creationId xmlns:a16="http://schemas.microsoft.com/office/drawing/2014/main" id="{CE9C3A11-7187-7749-FF0E-D029682FB20D}"/>
                  </a:ext>
                </a:extLst>
              </p:cNvPr>
              <p:cNvSpPr txBox="1"/>
              <p:nvPr/>
            </p:nvSpPr>
            <p:spPr>
              <a:xfrm>
                <a:off x="3671099" y="2864729"/>
                <a:ext cx="474225" cy="323165"/>
              </a:xfrm>
              <a:prstGeom prst="rect">
                <a:avLst/>
              </a:prstGeom>
              <a:noFill/>
              <a:scene3d>
                <a:camera prst="orthographicFront"/>
                <a:lightRig rig="threePt" dir="t"/>
              </a:scene3d>
              <a:sp3d>
                <a:bevelT/>
              </a:sp3d>
            </p:spPr>
            <p:txBody>
              <a:bodyPr wrap="non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600" cap="none" spc="30" normalizeH="0" baseline="0" noProof="0" dirty="0">
                    <a:ln>
                      <a:noFill/>
                    </a:ln>
                    <a:solidFill>
                      <a:prstClr val="white"/>
                    </a:solidFill>
                    <a:effectLst/>
                    <a:uLnTx/>
                    <a:uFillTx/>
                    <a:latin typeface="Proxima Nova Rg"/>
                    <a:ea typeface="+mn-ea"/>
                    <a:cs typeface="+mn-cs"/>
                  </a:rPr>
                  <a:t>R 1:1</a:t>
                </a:r>
                <a:br>
                  <a:rPr kumimoji="0" lang="en-US" sz="1050" b="1" i="0" u="none" strike="noStrike" kern="600" cap="none" spc="30" normalizeH="0" baseline="0" noProof="0" dirty="0">
                    <a:ln>
                      <a:noFill/>
                    </a:ln>
                    <a:solidFill>
                      <a:prstClr val="white"/>
                    </a:solidFill>
                    <a:effectLst/>
                    <a:uLnTx/>
                    <a:uFillTx/>
                    <a:latin typeface="Proxima Nova Rg"/>
                    <a:ea typeface="+mn-ea"/>
                    <a:cs typeface="+mn-cs"/>
                  </a:rPr>
                </a:br>
                <a:r>
                  <a:rPr kumimoji="0" lang="en-US" sz="1050" b="1" i="0" u="none" strike="noStrike" kern="600" cap="none" spc="30" normalizeH="0" baseline="0" noProof="0" dirty="0">
                    <a:ln>
                      <a:noFill/>
                    </a:ln>
                    <a:solidFill>
                      <a:prstClr val="white"/>
                    </a:solidFill>
                    <a:effectLst/>
                    <a:uLnTx/>
                    <a:uFillTx/>
                    <a:latin typeface="Proxima Nova Rg"/>
                    <a:ea typeface="+mn-ea"/>
                    <a:cs typeface="+mn-cs"/>
                  </a:rPr>
                  <a:t>N=1095</a:t>
                </a:r>
              </a:p>
            </p:txBody>
          </p:sp>
        </p:grpSp>
        <p:sp>
          <p:nvSpPr>
            <p:cNvPr id="16" name="TextBox 15">
              <a:extLst>
                <a:ext uri="{FF2B5EF4-FFF2-40B4-BE49-F238E27FC236}">
                  <a16:creationId xmlns:a16="http://schemas.microsoft.com/office/drawing/2014/main" id="{C5BFE4FA-2028-D6DE-B2EA-D4E6486EE9E1}"/>
                </a:ext>
              </a:extLst>
            </p:cNvPr>
            <p:cNvSpPr txBox="1"/>
            <p:nvPr/>
          </p:nvSpPr>
          <p:spPr>
            <a:xfrm>
              <a:off x="6843539" y="1503797"/>
              <a:ext cx="588683" cy="180049"/>
            </a:xfrm>
            <a:prstGeom prst="rect">
              <a:avLst/>
            </a:prstGeom>
            <a:noFill/>
            <a:scene3d>
              <a:camera prst="orthographicFront"/>
              <a:lightRig rig="threePt" dir="t"/>
            </a:scene3d>
            <a:sp3d>
              <a:bevelT/>
            </a:sp3d>
          </p:spPr>
          <p:txBody>
            <a:bodyPr wrap="non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600" cap="none" spc="30" normalizeH="0" baseline="0" noProof="0" dirty="0">
                  <a:ln>
                    <a:noFill/>
                  </a:ln>
                  <a:solidFill>
                    <a:srgbClr val="47484F"/>
                  </a:solidFill>
                  <a:effectLst/>
                  <a:uLnTx/>
                  <a:uFillTx/>
                  <a:latin typeface="Proxima Nova Rg"/>
                  <a:ea typeface="+mn-ea"/>
                  <a:cs typeface="+mn-cs"/>
                </a:rPr>
                <a:t>Stage 1</a:t>
              </a:r>
              <a:endParaRPr kumimoji="0" lang="en-US" sz="1300" b="1" i="0" u="none" strike="sngStrike" kern="600" cap="none" spc="30" normalizeH="0" baseline="0" noProof="0" dirty="0">
                <a:ln>
                  <a:noFill/>
                </a:ln>
                <a:solidFill>
                  <a:srgbClr val="FF0000"/>
                </a:solidFill>
                <a:effectLst/>
                <a:uLnTx/>
                <a:uFillTx/>
                <a:latin typeface="Proxima Nova Rg"/>
                <a:ea typeface="+mn-ea"/>
                <a:cs typeface="+mn-cs"/>
              </a:endParaRPr>
            </a:p>
          </p:txBody>
        </p:sp>
        <p:sp>
          <p:nvSpPr>
            <p:cNvPr id="17" name="TextBox 16">
              <a:extLst>
                <a:ext uri="{FF2B5EF4-FFF2-40B4-BE49-F238E27FC236}">
                  <a16:creationId xmlns:a16="http://schemas.microsoft.com/office/drawing/2014/main" id="{35A395B8-EF56-9B99-03C3-6E2790D4FE8E}"/>
                </a:ext>
              </a:extLst>
            </p:cNvPr>
            <p:cNvSpPr txBox="1"/>
            <p:nvPr/>
          </p:nvSpPr>
          <p:spPr>
            <a:xfrm>
              <a:off x="9494621" y="1503342"/>
              <a:ext cx="588683" cy="180049"/>
            </a:xfrm>
            <a:prstGeom prst="rect">
              <a:avLst/>
            </a:prstGeom>
            <a:noFill/>
            <a:scene3d>
              <a:camera prst="orthographicFront"/>
              <a:lightRig rig="threePt" dir="t"/>
            </a:scene3d>
            <a:sp3d>
              <a:bevelT/>
            </a:sp3d>
          </p:spPr>
          <p:txBody>
            <a:bodyPr wrap="non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600" cap="none" spc="30" normalizeH="0" baseline="0" noProof="0" dirty="0">
                  <a:ln>
                    <a:noFill/>
                  </a:ln>
                  <a:solidFill>
                    <a:srgbClr val="47484F"/>
                  </a:solidFill>
                  <a:effectLst/>
                  <a:uLnTx/>
                  <a:uFillTx/>
                  <a:latin typeface="Proxima Nova Rg"/>
                  <a:ea typeface="+mn-ea"/>
                  <a:cs typeface="+mn-cs"/>
                </a:rPr>
                <a:t>Stage 2</a:t>
              </a:r>
              <a:endParaRPr kumimoji="0" lang="en-US" sz="1300" b="1" i="0" u="none" strike="sngStrike" kern="600" cap="none" spc="30" normalizeH="0" baseline="0" noProof="0" dirty="0">
                <a:ln>
                  <a:noFill/>
                </a:ln>
                <a:solidFill>
                  <a:srgbClr val="FF0000"/>
                </a:solidFill>
                <a:effectLst/>
                <a:uLnTx/>
                <a:uFillTx/>
                <a:latin typeface="Proxima Nova Rg"/>
                <a:ea typeface="+mn-ea"/>
                <a:cs typeface="+mn-cs"/>
              </a:endParaRPr>
            </a:p>
          </p:txBody>
        </p:sp>
        <p:sp>
          <p:nvSpPr>
            <p:cNvPr id="18" name="Rectangle: Rounded Corners 1">
              <a:extLst>
                <a:ext uri="{FF2B5EF4-FFF2-40B4-BE49-F238E27FC236}">
                  <a16:creationId xmlns:a16="http://schemas.microsoft.com/office/drawing/2014/main" id="{2ACB0CC5-D06D-B828-EF3C-CA0067921538}"/>
                </a:ext>
              </a:extLst>
            </p:cNvPr>
            <p:cNvSpPr/>
            <p:nvPr/>
          </p:nvSpPr>
          <p:spPr>
            <a:xfrm>
              <a:off x="41273" y="1645071"/>
              <a:ext cx="4771194" cy="3190095"/>
            </a:xfrm>
            <a:prstGeom prst="roundRect">
              <a:avLst>
                <a:gd name="adj" fmla="val 13215"/>
              </a:avLst>
            </a:prstGeom>
            <a:solidFill>
              <a:schemeClr val="tx1">
                <a:lumMod val="50000"/>
                <a:lumOff val="5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300" b="1" i="0" u="sng"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Key Eligibility Criteria</a:t>
              </a:r>
            </a:p>
            <a:p>
              <a:pPr marL="117475" marR="0" lvl="0" indent="-117475"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Newly diagnosed EC or carcinosarcoma </a:t>
              </a:r>
            </a:p>
            <a:p>
              <a:pPr marL="117475" marR="0" lvl="0" indent="-117475"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Curative surgery with no residual disease</a:t>
              </a:r>
            </a:p>
            <a:p>
              <a:pPr marL="117475" marR="0" lvl="0" indent="-117475"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At high risk for recurrence:</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FIGO (2009) surgical stage I/II, non-endometrioid with myometrial invasion</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FIGO (2009) surgical stage I/II of any histology with known aberrant p53 expression or </a:t>
              </a:r>
              <a:r>
                <a:rPr kumimoji="0" lang="en-US" sz="1300" b="1" i="1"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TP53</a:t>
              </a: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 mutation with myometrial invasion</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FIGO (2009) surgical stage III/IVA of any histology</a:t>
              </a:r>
            </a:p>
            <a:p>
              <a:pPr marL="117475" marR="0" lvl="0" indent="-117475"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latin typeface="Proxima Nova Rg"/>
                  <a:ea typeface="MS PGothic" panose="020B0600070205080204" pitchFamily="34" charset="-128"/>
                  <a:cs typeface="+mn-cs"/>
                </a:rPr>
                <a:t>No prior radiation or systemic therapy (including neoadjuvant) for EC </a:t>
              </a:r>
            </a:p>
          </p:txBody>
        </p:sp>
      </p:grpSp>
      <p:sp>
        <p:nvSpPr>
          <p:cNvPr id="21" name="Rectangle: Rounded Corners 4">
            <a:extLst>
              <a:ext uri="{FF2B5EF4-FFF2-40B4-BE49-F238E27FC236}">
                <a16:creationId xmlns:a16="http://schemas.microsoft.com/office/drawing/2014/main" id="{023568F7-672B-BE9C-880F-164DE80EBECC}"/>
              </a:ext>
            </a:extLst>
          </p:cNvPr>
          <p:cNvSpPr/>
          <p:nvPr/>
        </p:nvSpPr>
        <p:spPr>
          <a:xfrm>
            <a:off x="271822" y="4837178"/>
            <a:ext cx="5034415" cy="1371600"/>
          </a:xfrm>
          <a:prstGeom prst="roundRect">
            <a:avLst>
              <a:gd name="adj" fmla="val 13215"/>
            </a:avLst>
          </a:prstGeom>
          <a:solidFill>
            <a:schemeClr val="bg1"/>
          </a:solidFill>
          <a:ln w="38100" cap="flat" cmpd="sng" algn="ctr">
            <a:solidFill>
              <a:srgbClr val="F4960C"/>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300" b="1" i="0" u="sng"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Stratification Factors</a:t>
            </a:r>
          </a:p>
          <a:p>
            <a:pPr marL="117475" marR="0" lvl="0" indent="-117475"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1" i="0" u="none"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MMR status (pMMR vs dMMR)</a:t>
            </a:r>
            <a:r>
              <a:rPr kumimoji="0" lang="en-US" sz="1300" b="0" i="0" u="none"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 and within pMMR stratum:</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Planned radiation (chemo-EBRT vs EBRT vs no EBRT)</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Histology (endometrioid vs non-endometrioid)</a:t>
            </a:r>
          </a:p>
          <a:p>
            <a:pPr marL="274320" marR="0" lvl="1" indent="-1714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300" b="0" i="0" u="none" strike="noStrike" kern="0" cap="none" spc="0" normalizeH="0" baseline="0" noProof="0" dirty="0">
                <a:ln>
                  <a:noFill/>
                </a:ln>
                <a:solidFill>
                  <a:srgbClr val="47484F"/>
                </a:solidFill>
                <a:effectLst/>
                <a:uLnTx/>
                <a:uFillTx/>
                <a:latin typeface="Proxima Nova Rg"/>
                <a:ea typeface="MS PGothic" panose="020B0600070205080204" pitchFamily="34" charset="-128"/>
                <a:cs typeface="+mn-cs"/>
              </a:rPr>
              <a:t>FIGO (2009) surgical stage (I/II vs III/IVA)</a:t>
            </a:r>
          </a:p>
        </p:txBody>
      </p:sp>
      <p:sp>
        <p:nvSpPr>
          <p:cNvPr id="22" name="Rectangle: Rounded Corners 5">
            <a:extLst>
              <a:ext uri="{FF2B5EF4-FFF2-40B4-BE49-F238E27FC236}">
                <a16:creationId xmlns:a16="http://schemas.microsoft.com/office/drawing/2014/main" id="{28481EF1-8DC6-EE23-A324-841330F6380F}"/>
              </a:ext>
            </a:extLst>
          </p:cNvPr>
          <p:cNvSpPr/>
          <p:nvPr/>
        </p:nvSpPr>
        <p:spPr>
          <a:xfrm>
            <a:off x="9235440" y="1709928"/>
            <a:ext cx="1463040" cy="667512"/>
          </a:xfrm>
          <a:prstGeom prst="roundRect">
            <a:avLst>
              <a:gd name="adj" fmla="val 13215"/>
            </a:avLst>
          </a:prstGeom>
          <a:solidFill>
            <a:schemeClr val="bg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 radiotherapy ± </a:t>
            </a:r>
            <a:r>
              <a:rPr kumimoji="0" lang="en-GB" sz="1300" b="1" i="0" u="none" strike="noStrike" kern="0" cap="none" spc="0" normalizeH="0" baseline="0" noProof="0" dirty="0" err="1">
                <a:ln>
                  <a:noFill/>
                </a:ln>
                <a:solidFill>
                  <a:prstClr val="black"/>
                </a:solidFill>
                <a:effectLst/>
                <a:uLnTx/>
                <a:uFillTx/>
                <a:latin typeface="Proxima Nova Rg"/>
                <a:ea typeface="+mn-ea"/>
                <a:cs typeface="Arial" panose="020B0604020202020204" pitchFamily="34" charset="0"/>
              </a:rPr>
              <a:t>cisplatin</a:t>
            </a:r>
            <a:r>
              <a:rPr kumimoji="0" lang="en-GB" sz="1300" b="1" i="0" u="none" strike="noStrike" kern="0" cap="none" spc="0" normalizeH="0" baseline="30000" noProof="0" dirty="0" err="1">
                <a:ln>
                  <a:noFill/>
                </a:ln>
                <a:solidFill>
                  <a:prstClr val="black"/>
                </a:solidFill>
                <a:effectLst/>
                <a:uLnTx/>
                <a:uFillTx/>
                <a:latin typeface="Proxima Nova Rg"/>
                <a:ea typeface="+mn-ea"/>
                <a:cs typeface="Arial" panose="020B0604020202020204" pitchFamily="34" charset="0"/>
              </a:rPr>
              <a:t>b</a:t>
            </a:r>
            <a:r>
              <a:rPr kumimoji="0" lang="en-GB" sz="1300" b="1" i="0" u="none" strike="noStrike" kern="0" cap="none" spc="0" normalizeH="0" baseline="0" noProof="0" dirty="0">
                <a:ln>
                  <a:noFill/>
                </a:ln>
                <a:solidFill>
                  <a:prstClr val="black"/>
                </a:solidFill>
                <a:effectLst/>
                <a:uLnTx/>
                <a:uFillTx/>
                <a:latin typeface="Proxima Nova Rg"/>
                <a:ea typeface="+mn-ea"/>
                <a:cs typeface="Arial" panose="020B0604020202020204" pitchFamily="34" charset="0"/>
              </a:rPr>
              <a:t> </a:t>
            </a:r>
          </a:p>
        </p:txBody>
      </p:sp>
      <p:sp>
        <p:nvSpPr>
          <p:cNvPr id="23" name="Rectangle: Rounded Corners 5">
            <a:extLst>
              <a:ext uri="{FF2B5EF4-FFF2-40B4-BE49-F238E27FC236}">
                <a16:creationId xmlns:a16="http://schemas.microsoft.com/office/drawing/2014/main" id="{BD9B44FE-2D87-73D5-792A-0525DBFF1C08}"/>
              </a:ext>
            </a:extLst>
          </p:cNvPr>
          <p:cNvSpPr/>
          <p:nvPr/>
        </p:nvSpPr>
        <p:spPr>
          <a:xfrm>
            <a:off x="9235440" y="3264408"/>
            <a:ext cx="1463040" cy="667512"/>
          </a:xfrm>
          <a:prstGeom prst="roundRect">
            <a:avLst>
              <a:gd name="adj" fmla="val 13215"/>
            </a:avLst>
          </a:prstGeom>
          <a:solidFill>
            <a:schemeClr val="tx2"/>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 radiotherapy ± </a:t>
            </a:r>
            <a:r>
              <a:rPr kumimoji="0" lang="en-GB" sz="1300" b="1" i="0" u="none" strike="noStrike" kern="0" cap="none" spc="0" normalizeH="0" baseline="0" noProof="0" dirty="0" err="1">
                <a:ln>
                  <a:noFill/>
                </a:ln>
                <a:solidFill>
                  <a:prstClr val="white"/>
                </a:solidFill>
                <a:effectLst/>
                <a:uLnTx/>
                <a:uFillTx/>
                <a:latin typeface="Proxima Nova Rg"/>
                <a:ea typeface="+mn-ea"/>
                <a:cs typeface="Arial" panose="020B0604020202020204" pitchFamily="34" charset="0"/>
              </a:rPr>
              <a:t>cisplatin</a:t>
            </a:r>
            <a:r>
              <a:rPr kumimoji="0" lang="en-GB" sz="1300" b="1" i="0" u="none" strike="noStrike" kern="0" cap="none" spc="0" normalizeH="0" baseline="30000" noProof="0" dirty="0" err="1">
                <a:ln>
                  <a:noFill/>
                </a:ln>
                <a:solidFill>
                  <a:prstClr val="white"/>
                </a:solidFill>
                <a:effectLst/>
                <a:uLnTx/>
                <a:uFillTx/>
                <a:latin typeface="Proxima Nova Rg"/>
                <a:ea typeface="+mn-ea"/>
                <a:cs typeface="Arial" panose="020B0604020202020204" pitchFamily="34" charset="0"/>
              </a:rPr>
              <a:t>b</a:t>
            </a:r>
            <a:r>
              <a:rPr kumimoji="0" lang="en-GB" sz="1300" b="1" i="0" u="none" strike="noStrike" kern="0" cap="none" spc="0" normalizeH="0" baseline="0" noProof="0" dirty="0">
                <a:ln>
                  <a:noFill/>
                </a:ln>
                <a:solidFill>
                  <a:prstClr val="white"/>
                </a:solidFill>
                <a:effectLst/>
                <a:uLnTx/>
                <a:uFillTx/>
                <a:latin typeface="Proxima Nova Rg"/>
                <a:ea typeface="+mn-ea"/>
                <a:cs typeface="Arial" panose="020B0604020202020204" pitchFamily="34" charset="0"/>
              </a:rPr>
              <a:t> </a:t>
            </a:r>
          </a:p>
        </p:txBody>
      </p:sp>
      <p:sp>
        <p:nvSpPr>
          <p:cNvPr id="24" name="TextBox 23">
            <a:extLst>
              <a:ext uri="{FF2B5EF4-FFF2-40B4-BE49-F238E27FC236}">
                <a16:creationId xmlns:a16="http://schemas.microsoft.com/office/drawing/2014/main" id="{09DE2BE3-EC99-62F8-357D-F3439397F8CD}"/>
              </a:ext>
            </a:extLst>
          </p:cNvPr>
          <p:cNvSpPr txBox="1"/>
          <p:nvPr/>
        </p:nvSpPr>
        <p:spPr>
          <a:xfrm>
            <a:off x="974361" y="6474447"/>
            <a:ext cx="34627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Proxima Nova Rg"/>
                <a:ea typeface="+mn-ea"/>
                <a:cs typeface="+mn-cs"/>
              </a:rPr>
              <a:t>Van Gorp et al. ESMO 2024</a:t>
            </a:r>
          </a:p>
        </p:txBody>
      </p:sp>
    </p:spTree>
    <p:extLst>
      <p:ext uri="{BB962C8B-B14F-4D97-AF65-F5344CB8AC3E}">
        <p14:creationId xmlns:p14="http://schemas.microsoft.com/office/powerpoint/2010/main" val="3427865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Matulonis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2423060489"/>
              </p:ext>
            </p:extLst>
          </p:nvPr>
        </p:nvGraphicFramePr>
        <p:xfrm>
          <a:off x="1236095" y="2204864"/>
          <a:ext cx="9719807" cy="3122394"/>
        </p:xfrm>
        <a:graphic>
          <a:graphicData uri="http://schemas.openxmlformats.org/drawingml/2006/table">
            <a:tbl>
              <a:tblPr firstRow="1" bandRow="1">
                <a:tableStyleId>{F2DE63D5-997A-4646-A377-4702673A728D}</a:tableStyleId>
              </a:tblPr>
              <a:tblGrid>
                <a:gridCol w="2771673">
                  <a:extLst>
                    <a:ext uri="{9D8B030D-6E8A-4147-A177-3AD203B41FA5}">
                      <a16:colId xmlns:a16="http://schemas.microsoft.com/office/drawing/2014/main" val="20000"/>
                    </a:ext>
                  </a:extLst>
                </a:gridCol>
                <a:gridCol w="6948134">
                  <a:extLst>
                    <a:ext uri="{9D8B030D-6E8A-4147-A177-3AD203B41FA5}">
                      <a16:colId xmlns:a16="http://schemas.microsoft.com/office/drawing/2014/main" val="20001"/>
                    </a:ext>
                  </a:extLst>
                </a:gridCol>
              </a:tblGrid>
              <a:tr h="1224136">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Daiichi Sankyo Inc, Day One Biopharmaceuticals, GSK, </a:t>
                      </a:r>
                      <a:r>
                        <a:rPr lang="en-US" sz="2000" b="0" kern="1200" dirty="0" err="1">
                          <a:solidFill>
                            <a:schemeClr val="tx1"/>
                          </a:solidFill>
                          <a:effectLst/>
                          <a:latin typeface="+mn-lt"/>
                          <a:ea typeface="+mn-ea"/>
                          <a:cs typeface="+mn-cs"/>
                        </a:rPr>
                        <a:t>NextCure</a:t>
                      </a:r>
                      <a:r>
                        <a:rPr lang="en-US" sz="2000" b="0" kern="1200" dirty="0">
                          <a:solidFill>
                            <a:schemeClr val="tx1"/>
                          </a:solidFill>
                          <a:effectLst/>
                          <a:latin typeface="+mn-lt"/>
                          <a:ea typeface="+mn-ea"/>
                          <a:cs typeface="+mn-cs"/>
                        </a:rPr>
                        <a:t>, Novartis, Tango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1527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915278">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Daiichi Sankyo Inc, </a:t>
                      </a:r>
                      <a:r>
                        <a:rPr lang="en-US" sz="2000" b="0" kern="1200" dirty="0" err="1">
                          <a:solidFill>
                            <a:schemeClr val="tx1"/>
                          </a:solidFill>
                          <a:effectLst/>
                          <a:latin typeface="+mn-lt"/>
                          <a:ea typeface="+mn-ea"/>
                          <a:cs typeface="+mn-cs"/>
                        </a:rPr>
                        <a:t>MacroGenics</a:t>
                      </a:r>
                      <a:r>
                        <a:rPr lang="en-US" sz="2000" b="0" kern="1200" dirty="0">
                          <a:solidFill>
                            <a:schemeClr val="tx1"/>
                          </a:solidFill>
                          <a:effectLst/>
                          <a:latin typeface="+mn-lt"/>
                          <a:ea typeface="+mn-ea"/>
                          <a:cs typeface="+mn-cs"/>
                        </a:rPr>
                        <a:t> Inc, Mural Oncology Inc, </a:t>
                      </a:r>
                      <a:r>
                        <a:rPr lang="en-US" sz="2000" b="0" kern="1200" dirty="0" err="1">
                          <a:solidFill>
                            <a:schemeClr val="tx1"/>
                          </a:solidFill>
                          <a:effectLst/>
                          <a:latin typeface="+mn-lt"/>
                          <a:ea typeface="+mn-ea"/>
                          <a:cs typeface="+mn-cs"/>
                        </a:rPr>
                        <a:t>Symphogen</a:t>
                      </a:r>
                      <a:r>
                        <a:rPr lang="en-US" sz="2000" b="0" kern="1200" dirty="0">
                          <a:solidFill>
                            <a:schemeClr val="tx1"/>
                          </a:solidFill>
                          <a:effectLst/>
                          <a:latin typeface="+mn-lt"/>
                          <a:ea typeface="+mn-ea"/>
                          <a:cs typeface="+mn-cs"/>
                        </a:rPr>
                        <a:t> 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472921"/>
                  </a:ext>
                </a:extLst>
              </a:tr>
            </a:tbl>
          </a:graphicData>
        </a:graphic>
      </p:graphicFrame>
    </p:spTree>
    <p:custDataLst>
      <p:tags r:id="rId1"/>
    </p:custDataLst>
    <p:extLst>
      <p:ext uri="{BB962C8B-B14F-4D97-AF65-F5344CB8AC3E}">
        <p14:creationId xmlns:p14="http://schemas.microsoft.com/office/powerpoint/2010/main" val="107150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A566C-8EB7-80CD-3A1B-77AB826FC1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B88450-380C-3CE3-F66D-F5000E730D6A}"/>
              </a:ext>
            </a:extLst>
          </p:cNvPr>
          <p:cNvSpPr>
            <a:spLocks noGrp="1"/>
          </p:cNvSpPr>
          <p:nvPr>
            <p:ph type="title" idx="4294967295"/>
          </p:nvPr>
        </p:nvSpPr>
        <p:spPr>
          <a:xfrm>
            <a:off x="410368" y="374557"/>
            <a:ext cx="11371263" cy="914400"/>
          </a:xfrm>
        </p:spPr>
        <p:txBody>
          <a:bodyPr>
            <a:noAutofit/>
          </a:bodyPr>
          <a:lstStyle/>
          <a:p>
            <a:pPr algn="ctr"/>
            <a:r>
              <a:rPr lang="en-US" sz="3600" b="1" dirty="0"/>
              <a:t>What about IO in early stage completely resected EC?</a:t>
            </a:r>
            <a:br>
              <a:rPr lang="en-US" sz="3600" b="1" dirty="0"/>
            </a:br>
            <a:r>
              <a:rPr lang="en-US" sz="2400" b="1" dirty="0"/>
              <a:t>ENGOT-EN11/GOG-3053/</a:t>
            </a:r>
            <a:r>
              <a:rPr lang="en-US" sz="3600" b="1" dirty="0"/>
              <a:t>KEYNOTE-B21: ITT</a:t>
            </a:r>
          </a:p>
        </p:txBody>
      </p:sp>
      <p:sp>
        <p:nvSpPr>
          <p:cNvPr id="24" name="TextBox 23">
            <a:extLst>
              <a:ext uri="{FF2B5EF4-FFF2-40B4-BE49-F238E27FC236}">
                <a16:creationId xmlns:a16="http://schemas.microsoft.com/office/drawing/2014/main" id="{67042056-1C63-C281-3A3A-37CC36BB4A1A}"/>
              </a:ext>
            </a:extLst>
          </p:cNvPr>
          <p:cNvSpPr txBox="1"/>
          <p:nvPr/>
        </p:nvSpPr>
        <p:spPr>
          <a:xfrm>
            <a:off x="974361" y="6474447"/>
            <a:ext cx="34627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Van Gorp et al. ESMO 2024</a:t>
            </a:r>
          </a:p>
        </p:txBody>
      </p:sp>
      <p:graphicFrame>
        <p:nvGraphicFramePr>
          <p:cNvPr id="5" name="Object 4">
            <a:extLst>
              <a:ext uri="{FF2B5EF4-FFF2-40B4-BE49-F238E27FC236}">
                <a16:creationId xmlns:a16="http://schemas.microsoft.com/office/drawing/2014/main" id="{1788D988-8D45-2174-B61D-4A10D24C80F4}"/>
              </a:ext>
            </a:extLst>
          </p:cNvPr>
          <p:cNvGraphicFramePr>
            <a:graphicFrameLocks noChangeAspect="1"/>
          </p:cNvGraphicFramePr>
          <p:nvPr/>
        </p:nvGraphicFramePr>
        <p:xfrm>
          <a:off x="237980" y="1288957"/>
          <a:ext cx="8668952" cy="5275806"/>
        </p:xfrm>
        <a:graphic>
          <a:graphicData uri="http://schemas.openxmlformats.org/presentationml/2006/ole">
            <mc:AlternateContent xmlns:mc="http://schemas.openxmlformats.org/markup-compatibility/2006">
              <mc:Choice xmlns:v="urn:schemas-microsoft-com:vml" Requires="v">
                <p:oleObj name="Prism 10" r:id="rId3" imgW="8208213" imgH="4996417" progId="Prism10.Document">
                  <p:embed/>
                </p:oleObj>
              </mc:Choice>
              <mc:Fallback>
                <p:oleObj name="Prism 10" r:id="rId3" imgW="8208213" imgH="4996417" progId="Prism10.Document">
                  <p:embed/>
                  <p:pic>
                    <p:nvPicPr>
                      <p:cNvPr id="5" name="Object 4">
                        <a:extLst>
                          <a:ext uri="{FF2B5EF4-FFF2-40B4-BE49-F238E27FC236}">
                            <a16:creationId xmlns:a16="http://schemas.microsoft.com/office/drawing/2014/main" id="{1788D988-8D45-2174-B61D-4A10D24C80F4}"/>
                          </a:ext>
                        </a:extLst>
                      </p:cNvPr>
                      <p:cNvPicPr/>
                      <p:nvPr/>
                    </p:nvPicPr>
                    <p:blipFill>
                      <a:blip r:embed="rId4"/>
                      <a:stretch>
                        <a:fillRect/>
                      </a:stretch>
                    </p:blipFill>
                    <p:spPr>
                      <a:xfrm>
                        <a:off x="237980" y="1288957"/>
                        <a:ext cx="8668952" cy="5275806"/>
                      </a:xfrm>
                      <a:prstGeom prst="rect">
                        <a:avLst/>
                      </a:prstGeom>
                    </p:spPr>
                  </p:pic>
                </p:oleObj>
              </mc:Fallback>
            </mc:AlternateContent>
          </a:graphicData>
        </a:graphic>
      </p:graphicFrame>
      <p:graphicFrame>
        <p:nvGraphicFramePr>
          <p:cNvPr id="6" name="Table 5">
            <a:extLst>
              <a:ext uri="{FF2B5EF4-FFF2-40B4-BE49-F238E27FC236}">
                <a16:creationId xmlns:a16="http://schemas.microsoft.com/office/drawing/2014/main" id="{6ABC9019-F5D0-EABD-AED0-2FD6A03B53D9}"/>
              </a:ext>
            </a:extLst>
          </p:cNvPr>
          <p:cNvGraphicFramePr>
            <a:graphicFrameLocks noGrp="1"/>
          </p:cNvGraphicFramePr>
          <p:nvPr/>
        </p:nvGraphicFramePr>
        <p:xfrm>
          <a:off x="6398149" y="3304244"/>
          <a:ext cx="5421318" cy="1245232"/>
        </p:xfrm>
        <a:graphic>
          <a:graphicData uri="http://schemas.openxmlformats.org/drawingml/2006/table">
            <a:tbl>
              <a:tblPr firstRow="1" bandRow="1"/>
              <a:tblGrid>
                <a:gridCol w="1371249">
                  <a:extLst>
                    <a:ext uri="{9D8B030D-6E8A-4147-A177-3AD203B41FA5}">
                      <a16:colId xmlns:a16="http://schemas.microsoft.com/office/drawing/2014/main" val="20000"/>
                    </a:ext>
                  </a:extLst>
                </a:gridCol>
                <a:gridCol w="903111">
                  <a:extLst>
                    <a:ext uri="{9D8B030D-6E8A-4147-A177-3AD203B41FA5}">
                      <a16:colId xmlns:a16="http://schemas.microsoft.com/office/drawing/2014/main" val="20001"/>
                    </a:ext>
                  </a:extLst>
                </a:gridCol>
                <a:gridCol w="1309511">
                  <a:extLst>
                    <a:ext uri="{9D8B030D-6E8A-4147-A177-3AD203B41FA5}">
                      <a16:colId xmlns:a16="http://schemas.microsoft.com/office/drawing/2014/main" val="2263025175"/>
                    </a:ext>
                  </a:extLst>
                </a:gridCol>
                <a:gridCol w="1106312">
                  <a:extLst>
                    <a:ext uri="{9D8B030D-6E8A-4147-A177-3AD203B41FA5}">
                      <a16:colId xmlns:a16="http://schemas.microsoft.com/office/drawing/2014/main" val="3520603912"/>
                    </a:ext>
                  </a:extLst>
                </a:gridCol>
                <a:gridCol w="731135">
                  <a:extLst>
                    <a:ext uri="{9D8B030D-6E8A-4147-A177-3AD203B41FA5}">
                      <a16:colId xmlns:a16="http://schemas.microsoft.com/office/drawing/2014/main" val="1780177941"/>
                    </a:ext>
                  </a:extLst>
                </a:gridCol>
              </a:tblGrid>
              <a:tr h="56863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400" b="1" dirty="0">
                        <a:solidFill>
                          <a:schemeClr val="tx2"/>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400" b="1" i="0" dirty="0">
                          <a:solidFill>
                            <a:schemeClr val="tx2"/>
                          </a:solidFill>
                          <a:latin typeface="Arial" panose="020B0604020202020204" pitchFamily="34" charset="0"/>
                          <a:cs typeface="Arial" panose="020B0604020202020204" pitchFamily="34" charset="0"/>
                        </a:rPr>
                        <a:t>Events, </a:t>
                      </a:r>
                      <a:br>
                        <a:rPr lang="en-US" sz="1400" b="1" i="0" dirty="0">
                          <a:solidFill>
                            <a:schemeClr val="tx2"/>
                          </a:solidFill>
                          <a:latin typeface="Arial" panose="020B0604020202020204" pitchFamily="34" charset="0"/>
                          <a:cs typeface="Arial" panose="020B0604020202020204" pitchFamily="34" charset="0"/>
                        </a:rPr>
                      </a:br>
                      <a:r>
                        <a:rPr lang="en-US" sz="1400" b="1" i="0" dirty="0">
                          <a:solidFill>
                            <a:schemeClr val="tx2"/>
                          </a:solidFill>
                          <a:latin typeface="Arial" panose="020B0604020202020204" pitchFamily="34" charset="0"/>
                          <a:cs typeface="Arial" panose="020B0604020202020204" pitchFamily="34" charset="0"/>
                        </a:rPr>
                        <a:t>n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400" b="1" i="0" dirty="0">
                          <a:solidFill>
                            <a:schemeClr val="tx2"/>
                          </a:solidFill>
                          <a:latin typeface="Arial" panose="020B0604020202020204" pitchFamily="34" charset="0"/>
                          <a:cs typeface="Arial" panose="020B0604020202020204" pitchFamily="34" charset="0"/>
                        </a:rPr>
                        <a:t>Median </a:t>
                      </a:r>
                      <a:br>
                        <a:rPr lang="en-US" sz="1400" b="1" i="0" dirty="0">
                          <a:solidFill>
                            <a:schemeClr val="tx2"/>
                          </a:solidFill>
                          <a:latin typeface="Arial" panose="020B0604020202020204" pitchFamily="34" charset="0"/>
                          <a:cs typeface="Arial" panose="020B0604020202020204" pitchFamily="34" charset="0"/>
                        </a:rPr>
                      </a:br>
                      <a:r>
                        <a:rPr lang="en-US" sz="1400" b="1" i="0" dirty="0">
                          <a:solidFill>
                            <a:schemeClr val="tx2"/>
                          </a:solidFill>
                          <a:latin typeface="Arial" panose="020B0604020202020204" pitchFamily="34" charset="0"/>
                          <a:cs typeface="Arial" panose="020B0604020202020204" pitchFamily="34" charset="0"/>
                        </a:rPr>
                        <a:t>(95% CI), mo</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400" b="1" i="0" dirty="0">
                          <a:solidFill>
                            <a:schemeClr val="tx2"/>
                          </a:solidFill>
                          <a:latin typeface="Arial" panose="020B0604020202020204" pitchFamily="34" charset="0"/>
                          <a:cs typeface="Arial" panose="020B0604020202020204" pitchFamily="34" charset="0"/>
                        </a:rPr>
                        <a:t>HR</a:t>
                      </a:r>
                    </a:p>
                    <a:p>
                      <a:pPr algn="ctr">
                        <a:lnSpc>
                          <a:spcPct val="80000"/>
                        </a:lnSpc>
                      </a:pPr>
                      <a:r>
                        <a:rPr lang="en-US" sz="1400" b="1" i="0" dirty="0">
                          <a:solidFill>
                            <a:schemeClr val="tx2"/>
                          </a:solidFill>
                          <a:latin typeface="Arial" panose="020B0604020202020204" pitchFamily="34" charset="0"/>
                          <a:cs typeface="Arial" panose="020B0604020202020204" pitchFamily="34" charset="0"/>
                        </a:rPr>
                        <a:t>(95% CI)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lnSpc>
                          <a:spcPct val="80000"/>
                        </a:lnSpc>
                      </a:pPr>
                      <a:r>
                        <a:rPr lang="en-US" sz="1400" b="1" i="1" dirty="0">
                          <a:solidFill>
                            <a:schemeClr val="tx2"/>
                          </a:solidFill>
                          <a:latin typeface="Arial" panose="020B0604020202020204" pitchFamily="34" charset="0"/>
                          <a:cs typeface="Arial" panose="020B0604020202020204" pitchFamily="34" charset="0"/>
                        </a:rPr>
                        <a:t>P</a:t>
                      </a:r>
                      <a:r>
                        <a:rPr lang="en-US" sz="1400" b="1" i="0" dirty="0">
                          <a:solidFill>
                            <a:schemeClr val="tx2"/>
                          </a:solidFill>
                          <a:latin typeface="Arial" panose="020B0604020202020204" pitchFamily="34" charset="0"/>
                          <a:cs typeface="Arial" panose="020B0604020202020204" pitchFamily="34" charset="0"/>
                        </a:rPr>
                        <a:t> value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0000"/>
                  </a:ext>
                </a:extLst>
              </a:tr>
              <a:tr h="3383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400" b="1" dirty="0">
                          <a:solidFill>
                            <a:schemeClr val="tx2"/>
                          </a:solidFill>
                          <a:latin typeface="+mn-lt"/>
                          <a:cs typeface="Arial" panose="020B0604020202020204" pitchFamily="34" charset="0"/>
                        </a:rPr>
                        <a:t>Pembro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400" b="1" dirty="0">
                          <a:solidFill>
                            <a:schemeClr val="tx2"/>
                          </a:solidFill>
                          <a:latin typeface="+mn-lt"/>
                          <a:cs typeface="Arial" panose="020B0604020202020204" pitchFamily="34" charset="0"/>
                        </a:rPr>
                        <a:t>119 (22)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400" b="1" dirty="0">
                          <a:solidFill>
                            <a:schemeClr val="tx2"/>
                          </a:solidFill>
                          <a:latin typeface="+mn-lt"/>
                          <a:cs typeface="Arial" panose="020B0604020202020204" pitchFamily="34" charset="0"/>
                        </a:rPr>
                        <a:t>NR (NR–NR)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rowSpan="2">
                  <a:txBody>
                    <a:bodyPr/>
                    <a:lstStyle/>
                    <a:p>
                      <a:pPr algn="ctr">
                        <a:lnSpc>
                          <a:spcPct val="80000"/>
                        </a:lnSpc>
                      </a:pPr>
                      <a:r>
                        <a:rPr lang="en-US" sz="1400" b="1" dirty="0">
                          <a:solidFill>
                            <a:schemeClr val="tx2"/>
                          </a:solidFill>
                          <a:latin typeface="+mn-lt"/>
                          <a:cs typeface="Arial" panose="020B0604020202020204" pitchFamily="34" charset="0"/>
                        </a:rPr>
                        <a:t>1.02</a:t>
                      </a:r>
                    </a:p>
                    <a:p>
                      <a:pPr algn="ctr">
                        <a:lnSpc>
                          <a:spcPct val="80000"/>
                        </a:lnSpc>
                      </a:pPr>
                      <a:r>
                        <a:rPr lang="en-US" sz="1400" b="1" dirty="0">
                          <a:solidFill>
                            <a:schemeClr val="tx2"/>
                          </a:solidFill>
                          <a:latin typeface="+mn-lt"/>
                          <a:cs typeface="Arial" panose="020B0604020202020204" pitchFamily="34" charset="0"/>
                        </a:rPr>
                        <a:t>(0.79</a:t>
                      </a:r>
                      <a:r>
                        <a:rPr kumimoji="0" lang="en-US" sz="1400" b="1" i="0" u="none" strike="noStrike" kern="1200" cap="none" spc="0" normalizeH="0" baseline="0" noProof="0" dirty="0">
                          <a:ln>
                            <a:noFill/>
                          </a:ln>
                          <a:solidFill>
                            <a:schemeClr val="tx2"/>
                          </a:solidFill>
                          <a:effectLst/>
                          <a:uLnTx/>
                          <a:uFillTx/>
                          <a:latin typeface="+mn-lt"/>
                          <a:ea typeface="+mn-ea"/>
                          <a:cs typeface="Arial" panose="020B0604020202020204" pitchFamily="34" charset="0"/>
                        </a:rPr>
                        <a:t>–1.32)</a:t>
                      </a:r>
                      <a:endParaRPr lang="en-US" sz="1400" b="1" dirty="0">
                        <a:solidFill>
                          <a:schemeClr val="tx2"/>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rowSpan="2">
                  <a:txBody>
                    <a:bodyPr/>
                    <a:lstStyle/>
                    <a:p>
                      <a:pPr algn="ctr">
                        <a:lnSpc>
                          <a:spcPct val="80000"/>
                        </a:lnSpc>
                      </a:pPr>
                      <a:r>
                        <a:rPr lang="en-US" sz="1400" b="1" dirty="0">
                          <a:solidFill>
                            <a:schemeClr val="tx2"/>
                          </a:solidFill>
                          <a:latin typeface="+mn-lt"/>
                          <a:cs typeface="Arial" panose="020B0604020202020204" pitchFamily="34" charset="0"/>
                        </a:rPr>
                        <a:t>0.570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1"/>
                  </a:ext>
                </a:extLst>
              </a:tr>
              <a:tr h="338300">
                <a:tc>
                  <a:txBody>
                    <a:bodyPr/>
                    <a:lstStyle/>
                    <a:p>
                      <a:pPr algn="l">
                        <a:lnSpc>
                          <a:spcPct val="80000"/>
                        </a:lnSpc>
                      </a:pPr>
                      <a:r>
                        <a:rPr lang="en-US" sz="1400" b="1" dirty="0">
                          <a:solidFill>
                            <a:schemeClr val="tx2"/>
                          </a:solidFill>
                          <a:latin typeface="+mn-lt"/>
                          <a:cs typeface="Arial" panose="020B0604020202020204" pitchFamily="34" charset="0"/>
                        </a:rPr>
                        <a:t>Placebo + CT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400" b="1" dirty="0">
                          <a:solidFill>
                            <a:schemeClr val="tx2"/>
                          </a:solidFill>
                          <a:latin typeface="+mn-lt"/>
                          <a:cs typeface="Arial" panose="020B0604020202020204" pitchFamily="34" charset="0"/>
                        </a:rPr>
                        <a:t>121 (22)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lnSpc>
                          <a:spcPct val="80000"/>
                        </a:lnSpc>
                      </a:pPr>
                      <a:r>
                        <a:rPr lang="en-US" sz="1400" b="1" dirty="0">
                          <a:solidFill>
                            <a:schemeClr val="tx2"/>
                          </a:solidFill>
                          <a:latin typeface="+mn-lt"/>
                          <a:cs typeface="Arial" panose="020B0604020202020204" pitchFamily="34" charset="0"/>
                        </a:rPr>
                        <a:t>NR (NR–NR)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vMerge="1">
                  <a:txBody>
                    <a:bodyPr/>
                    <a:lstStyle/>
                    <a:p>
                      <a:pPr algn="ctr">
                        <a:lnSpc>
                          <a:spcPct val="80000"/>
                        </a:lnSpc>
                      </a:pPr>
                      <a:endParaRPr lang="en-US" sz="1600" b="1" dirty="0">
                        <a:solidFill>
                          <a:schemeClr val="accent5"/>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vMerge="1">
                  <a:txBody>
                    <a:bodyPr/>
                    <a:lstStyle/>
                    <a:p>
                      <a:pPr algn="ctr">
                        <a:lnSpc>
                          <a:spcPct val="80000"/>
                        </a:lnSpc>
                      </a:pPr>
                      <a:endParaRPr lang="en-US" sz="1600" b="1" dirty="0">
                        <a:solidFill>
                          <a:schemeClr val="accent5"/>
                        </a:solidFill>
                        <a:latin typeface="+mn-lt"/>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1135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EFFF87AA-725B-4091-40C8-7F219529F22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243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6C8C-5405-C6D7-3DBB-A035D7BCE303}"/>
              </a:ext>
            </a:extLst>
          </p:cNvPr>
          <p:cNvSpPr>
            <a:spLocks noGrp="1"/>
          </p:cNvSpPr>
          <p:nvPr>
            <p:ph type="title"/>
          </p:nvPr>
        </p:nvSpPr>
        <p:spPr>
          <a:xfrm>
            <a:off x="265723" y="81380"/>
            <a:ext cx="11269784" cy="1200329"/>
          </a:xfrm>
        </p:spPr>
        <p:txBody>
          <a:bodyPr>
            <a:noAutofit/>
          </a:bodyPr>
          <a:lstStyle/>
          <a:p>
            <a:r>
              <a:rPr lang="en-US" sz="2800" b="1" dirty="0"/>
              <a:t>GY035 (UC2323):  Building on results of GY018 &amp; 86P in </a:t>
            </a:r>
            <a:r>
              <a:rPr lang="en-US" sz="2800" b="1" i="1" dirty="0"/>
              <a:t>TP53</a:t>
            </a:r>
            <a:r>
              <a:rPr lang="en-US" sz="2800" b="1" dirty="0"/>
              <a:t> mutated Endometrial cancer patients: approved by GCSC</a:t>
            </a:r>
          </a:p>
        </p:txBody>
      </p:sp>
      <p:pic>
        <p:nvPicPr>
          <p:cNvPr id="16" name="Picture 15">
            <a:extLst>
              <a:ext uri="{FF2B5EF4-FFF2-40B4-BE49-F238E27FC236}">
                <a16:creationId xmlns:a16="http://schemas.microsoft.com/office/drawing/2014/main" id="{9A7BFCFF-48E5-5F7E-4B9C-DB4346524F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6616" y="1281710"/>
            <a:ext cx="10647881" cy="5206970"/>
          </a:xfrm>
          <a:prstGeom prst="rect">
            <a:avLst/>
          </a:prstGeom>
        </p:spPr>
      </p:pic>
      <p:sp>
        <p:nvSpPr>
          <p:cNvPr id="17" name="TextBox 16">
            <a:extLst>
              <a:ext uri="{FF2B5EF4-FFF2-40B4-BE49-F238E27FC236}">
                <a16:creationId xmlns:a16="http://schemas.microsoft.com/office/drawing/2014/main" id="{51A7BBA0-B0F1-A5FE-76A9-09BAEC3664BF}"/>
              </a:ext>
            </a:extLst>
          </p:cNvPr>
          <p:cNvSpPr txBox="1"/>
          <p:nvPr/>
        </p:nvSpPr>
        <p:spPr>
          <a:xfrm>
            <a:off x="503104" y="2434728"/>
            <a:ext cx="914400" cy="916038"/>
          </a:xfrm>
          <a:prstGeom prst="rect">
            <a:avLst/>
          </a:prstGeom>
          <a:noFill/>
        </p:spPr>
        <p:txBody>
          <a:bodyPr wrap="none" lIns="45720" rIns="45720" rtlCol="0">
            <a:noAutofit/>
          </a:bodyPr>
          <a:lstStyle/>
          <a:p>
            <a:pPr marL="0" marR="0" lvl="0" indent="0" algn="l" defTabSz="609616"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92A6">
                    <a:lumMod val="50000"/>
                  </a:srgbClr>
                </a:solidFill>
                <a:effectLst/>
                <a:uLnTx/>
                <a:uFillTx/>
                <a:latin typeface="Arial" panose="020B0604020202020204"/>
                <a:ea typeface="+mn-ea"/>
                <a:cs typeface="+mn-cs"/>
              </a:rPr>
              <a:t>PIs: </a:t>
            </a:r>
            <a:r>
              <a:rPr kumimoji="0" lang="en-US" sz="1800" b="0" i="0" u="none" strike="noStrike" kern="1200" cap="none" spc="0" normalizeH="0" baseline="0" noProof="0" dirty="0">
                <a:ln>
                  <a:noFill/>
                </a:ln>
                <a:solidFill>
                  <a:srgbClr val="3B92A6">
                    <a:lumMod val="50000"/>
                  </a:srgbClr>
                </a:solidFill>
                <a:effectLst/>
                <a:uLnTx/>
                <a:uFillTx/>
                <a:latin typeface="Arial" panose="020B0604020202020204"/>
                <a:ea typeface="+mn-ea"/>
                <a:cs typeface="+mn-cs"/>
              </a:rPr>
              <a:t>Fader, </a:t>
            </a:r>
            <a:r>
              <a:rPr kumimoji="0" lang="en-US" sz="1800" b="0" i="0" u="none" strike="noStrike" kern="1200" cap="none" spc="0" normalizeH="0" baseline="0" noProof="0" dirty="0" err="1">
                <a:ln>
                  <a:noFill/>
                </a:ln>
                <a:solidFill>
                  <a:srgbClr val="3B92A6">
                    <a:lumMod val="50000"/>
                  </a:srgbClr>
                </a:solidFill>
                <a:effectLst/>
                <a:uLnTx/>
                <a:uFillTx/>
                <a:latin typeface="Arial" panose="020B0604020202020204"/>
                <a:ea typeface="+mn-ea"/>
                <a:cs typeface="+mn-cs"/>
              </a:rPr>
              <a:t>Toboni</a:t>
            </a:r>
            <a:r>
              <a:rPr kumimoji="0" lang="en-US" sz="1800" b="0" i="0" u="none" strike="noStrike" kern="1200" cap="none" spc="0" normalizeH="0" baseline="0" noProof="0" dirty="0">
                <a:ln>
                  <a:noFill/>
                </a:ln>
                <a:solidFill>
                  <a:srgbClr val="3B92A6">
                    <a:lumMod val="50000"/>
                  </a:srgbClr>
                </a:solidFill>
                <a:effectLst/>
                <a:uLnTx/>
                <a:uFillTx/>
                <a:latin typeface="Arial" panose="020B0604020202020204"/>
                <a:ea typeface="+mn-ea"/>
                <a:cs typeface="+mn-cs"/>
              </a:rPr>
              <a:t>,</a:t>
            </a:r>
          </a:p>
        </p:txBody>
      </p:sp>
      <p:sp>
        <p:nvSpPr>
          <p:cNvPr id="4" name="TextBox 3">
            <a:extLst>
              <a:ext uri="{FF2B5EF4-FFF2-40B4-BE49-F238E27FC236}">
                <a16:creationId xmlns:a16="http://schemas.microsoft.com/office/drawing/2014/main" id="{D89F4AE4-15D7-9DB0-0BD1-25145808126E}"/>
              </a:ext>
            </a:extLst>
          </p:cNvPr>
          <p:cNvSpPr txBox="1"/>
          <p:nvPr/>
        </p:nvSpPr>
        <p:spPr>
          <a:xfrm>
            <a:off x="9359153" y="6530400"/>
            <a:ext cx="13503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Courtesy B. Monk</a:t>
            </a:r>
          </a:p>
        </p:txBody>
      </p:sp>
    </p:spTree>
    <p:extLst>
      <p:ext uri="{BB962C8B-B14F-4D97-AF65-F5344CB8AC3E}">
        <p14:creationId xmlns:p14="http://schemas.microsoft.com/office/powerpoint/2010/main" val="1767271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F1658-DB5B-55FE-9BEE-14FC09F28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8ADAE-2E2E-E25E-AC49-9A2757C503EF}"/>
              </a:ext>
            </a:extLst>
          </p:cNvPr>
          <p:cNvSpPr>
            <a:spLocks noGrp="1"/>
          </p:cNvSpPr>
          <p:nvPr>
            <p:ph type="title"/>
          </p:nvPr>
        </p:nvSpPr>
        <p:spPr>
          <a:xfrm>
            <a:off x="914400" y="316844"/>
            <a:ext cx="10363200" cy="702307"/>
          </a:xfrm>
        </p:spPr>
        <p:txBody>
          <a:bodyPr>
            <a:normAutofit fontScale="90000"/>
          </a:bodyPr>
          <a:lstStyle/>
          <a:p>
            <a:r>
              <a:rPr lang="en-US" dirty="0">
                <a:solidFill>
                  <a:srgbClr val="0432FF"/>
                </a:solidFill>
                <a:latin typeface="Calibri" panose="020F0502020204030204" pitchFamily="34" charset="0"/>
                <a:cs typeface="Calibri" panose="020F0502020204030204" pitchFamily="34" charset="0"/>
              </a:rPr>
              <a:t>DOMENICA (GINECO-EN105b/ENGOT-en13): Study Design</a:t>
            </a:r>
          </a:p>
        </p:txBody>
      </p:sp>
      <p:sp>
        <p:nvSpPr>
          <p:cNvPr id="4" name="TextBox 3">
            <a:extLst>
              <a:ext uri="{FF2B5EF4-FFF2-40B4-BE49-F238E27FC236}">
                <a16:creationId xmlns:a16="http://schemas.microsoft.com/office/drawing/2014/main" id="{74CD5BC6-1156-D3E7-35F3-0E2BC0C3E8A7}"/>
              </a:ext>
            </a:extLst>
          </p:cNvPr>
          <p:cNvSpPr txBox="1"/>
          <p:nvPr/>
        </p:nvSpPr>
        <p:spPr>
          <a:xfrm>
            <a:off x="754817" y="4598374"/>
            <a:ext cx="5194858" cy="1461939"/>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by BICR</a:t>
            </a: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Stratification factors: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Prior adjuvant chemotherapy, previous pelvic irradiation, disease status (ND vs relapse)</a:t>
            </a:r>
          </a:p>
        </p:txBody>
      </p:sp>
      <p:cxnSp>
        <p:nvCxnSpPr>
          <p:cNvPr id="5" name="Straight Connector 10">
            <a:extLst>
              <a:ext uri="{FF2B5EF4-FFF2-40B4-BE49-F238E27FC236}">
                <a16:creationId xmlns:a16="http://schemas.microsoft.com/office/drawing/2014/main" id="{AF21CBCC-DDDC-B2AE-203E-6176DAEAF122}"/>
              </a:ext>
            </a:extLst>
          </p:cNvPr>
          <p:cNvCxnSpPr>
            <a:cxnSpLocks noChangeShapeType="1"/>
          </p:cNvCxnSpPr>
          <p:nvPr/>
        </p:nvCxnSpPr>
        <p:spPr bwMode="auto">
          <a:xfrm>
            <a:off x="5876001" y="3136444"/>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0B67E555-234F-15DD-18EB-600FD1D9EA48}"/>
              </a:ext>
            </a:extLst>
          </p:cNvPr>
          <p:cNvCxnSpPr>
            <a:cxnSpLocks/>
          </p:cNvCxnSpPr>
          <p:nvPr/>
        </p:nvCxnSpPr>
        <p:spPr bwMode="auto">
          <a:xfrm flipV="1">
            <a:off x="6518002" y="2287653"/>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48B8556-6732-D69B-1EB8-40A3FF0E0C52}"/>
              </a:ext>
            </a:extLst>
          </p:cNvPr>
          <p:cNvCxnSpPr/>
          <p:nvPr/>
        </p:nvCxnSpPr>
        <p:spPr bwMode="auto">
          <a:xfrm>
            <a:off x="6518004" y="3699070"/>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128A770-07D8-B994-FE4A-BD90106FD0AB}"/>
              </a:ext>
            </a:extLst>
          </p:cNvPr>
          <p:cNvCxnSpPr/>
          <p:nvPr/>
        </p:nvCxnSpPr>
        <p:spPr bwMode="auto">
          <a:xfrm>
            <a:off x="6518007" y="228765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6E90C566-B932-70CC-4A40-B6AB08751DFE}"/>
              </a:ext>
            </a:extLst>
          </p:cNvPr>
          <p:cNvGraphicFramePr>
            <a:graphicFrameLocks noGrp="1"/>
          </p:cNvGraphicFramePr>
          <p:nvPr/>
        </p:nvGraphicFramePr>
        <p:xfrm>
          <a:off x="839416" y="1517851"/>
          <a:ext cx="5036581" cy="2951156"/>
        </p:xfrm>
        <a:graphic>
          <a:graphicData uri="http://schemas.openxmlformats.org/drawingml/2006/table">
            <a:tbl>
              <a:tblPr/>
              <a:tblGrid>
                <a:gridCol w="5036581">
                  <a:extLst>
                    <a:ext uri="{9D8B030D-6E8A-4147-A177-3AD203B41FA5}">
                      <a16:colId xmlns:a16="http://schemas.microsoft.com/office/drawing/2014/main" val="20000"/>
                    </a:ext>
                  </a:extLst>
                </a:gridCol>
              </a:tblGrid>
              <a:tr h="383366">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260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567790">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Endometrial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MMR deficient</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Metastatic/advanced</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Stage IIIA to IIIC2 or Stage IV, Relapse</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6040589C-2A32-4DB2-C1B7-6BDFFD1BF026}"/>
              </a:ext>
            </a:extLst>
          </p:cNvPr>
          <p:cNvSpPr>
            <a:spLocks noChangeArrowheads="1"/>
          </p:cNvSpPr>
          <p:nvPr/>
        </p:nvSpPr>
        <p:spPr bwMode="auto">
          <a:xfrm>
            <a:off x="7106086" y="1196752"/>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Dostarlimab</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a:t>
            </a:r>
          </a:p>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500 mg every 3wk, 4 cycles</a:t>
            </a:r>
          </a:p>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1,000 mg every 6wk</a:t>
            </a:r>
          </a:p>
        </p:txBody>
      </p:sp>
      <p:sp>
        <p:nvSpPr>
          <p:cNvPr id="14" name="Rectangle 18">
            <a:extLst>
              <a:ext uri="{FF2B5EF4-FFF2-40B4-BE49-F238E27FC236}">
                <a16:creationId xmlns:a16="http://schemas.microsoft.com/office/drawing/2014/main" id="{D28D0581-69C6-7BE3-4B92-5116211A1510}"/>
              </a:ext>
            </a:extLst>
          </p:cNvPr>
          <p:cNvSpPr>
            <a:spLocks noChangeArrowheads="1"/>
          </p:cNvSpPr>
          <p:nvPr/>
        </p:nvSpPr>
        <p:spPr bwMode="auto">
          <a:xfrm>
            <a:off x="7112066" y="3213016"/>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Carboplatin AUC5-Paclitaxel**</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175 mg/m</a:t>
            </a:r>
            <a:r>
              <a:rPr kumimoji="0" lang="en-US" sz="2400" b="0" i="0" u="none" strike="noStrike" kern="1200" cap="none" spc="0" normalizeH="0" baseline="30000" noProof="0" dirty="0">
                <a:ln>
                  <a:noFill/>
                </a:ln>
                <a:solidFill>
                  <a:srgbClr val="000090"/>
                </a:solidFill>
                <a:effectLst/>
                <a:uLnTx/>
                <a:uFillTx/>
                <a:latin typeface="Calibri" panose="020F0502020204030204" pitchFamily="34" charset="0"/>
                <a:ea typeface="Arial" charset="0"/>
                <a:cs typeface="Calibri" panose="020F0502020204030204" pitchFamily="34" charset="0"/>
              </a:rPr>
              <a:t>2</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6 cycles</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E032D120-6458-5701-791A-5FB50FBF5972}"/>
              </a:ext>
            </a:extLst>
          </p:cNvPr>
          <p:cNvGrpSpPr>
            <a:grpSpLocks/>
          </p:cNvGrpSpPr>
          <p:nvPr/>
        </p:nvGrpSpPr>
        <p:grpSpPr bwMode="auto">
          <a:xfrm>
            <a:off x="6034274" y="2536229"/>
            <a:ext cx="914400" cy="914400"/>
            <a:chOff x="1872" y="1584"/>
            <a:chExt cx="576" cy="576"/>
          </a:xfrm>
        </p:grpSpPr>
        <p:sp>
          <p:nvSpPr>
            <p:cNvPr id="22" name="Oval 21">
              <a:extLst>
                <a:ext uri="{FF2B5EF4-FFF2-40B4-BE49-F238E27FC236}">
                  <a16:creationId xmlns:a16="http://schemas.microsoft.com/office/drawing/2014/main" id="{0B1D49E3-EAFE-28AB-AB0C-BBFD1006650B}"/>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7A65B207-2FFD-32C2-4EF4-21C6614BB853}"/>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10" name="TextBox 9">
            <a:extLst>
              <a:ext uri="{FF2B5EF4-FFF2-40B4-BE49-F238E27FC236}">
                <a16:creationId xmlns:a16="http://schemas.microsoft.com/office/drawing/2014/main" id="{AD2C6BF7-39E3-7D41-0CB4-CCE46F407E43}"/>
              </a:ext>
            </a:extLst>
          </p:cNvPr>
          <p:cNvSpPr txBox="1"/>
          <p:nvPr/>
        </p:nvSpPr>
        <p:spPr>
          <a:xfrm>
            <a:off x="146781" y="6547548"/>
            <a:ext cx="3462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Joly F et al. ASCO 2023. </a:t>
            </a:r>
          </a:p>
        </p:txBody>
      </p:sp>
      <p:sp>
        <p:nvSpPr>
          <p:cNvPr id="9" name="TextBox 8">
            <a:extLst>
              <a:ext uri="{FF2B5EF4-FFF2-40B4-BE49-F238E27FC236}">
                <a16:creationId xmlns:a16="http://schemas.microsoft.com/office/drawing/2014/main" id="{F8D6BA36-3C0E-C260-4B37-01CBA715605F}"/>
              </a:ext>
            </a:extLst>
          </p:cNvPr>
          <p:cNvSpPr txBox="1"/>
          <p:nvPr/>
        </p:nvSpPr>
        <p:spPr>
          <a:xfrm>
            <a:off x="6948674" y="4967707"/>
            <a:ext cx="5072341" cy="723275"/>
          </a:xfrm>
          <a:prstGeom prst="rect">
            <a:avLst/>
          </a:prstGeom>
          <a:noFill/>
        </p:spPr>
        <p:txBody>
          <a:bodyPr wrap="square">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*Up to 2 years or to disease progression</a:t>
            </a: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**Crossover to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dostarlimab</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allowed at progression</a:t>
            </a:r>
          </a:p>
        </p:txBody>
      </p:sp>
      <p:sp>
        <p:nvSpPr>
          <p:cNvPr id="3" name="TextBox 2">
            <a:extLst>
              <a:ext uri="{FF2B5EF4-FFF2-40B4-BE49-F238E27FC236}">
                <a16:creationId xmlns:a16="http://schemas.microsoft.com/office/drawing/2014/main" id="{CD709FDB-46A5-F8BA-3F03-843525D09F6C}"/>
              </a:ext>
            </a:extLst>
          </p:cNvPr>
          <p:cNvSpPr txBox="1"/>
          <p:nvPr/>
        </p:nvSpPr>
        <p:spPr>
          <a:xfrm>
            <a:off x="235990" y="6268767"/>
            <a:ext cx="96439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PFS = progression-free survival; BICR = blinded independent central review; ND = newly diagnosed</a:t>
            </a:r>
          </a:p>
        </p:txBody>
      </p:sp>
    </p:spTree>
    <p:custDataLst>
      <p:tags r:id="rId1"/>
    </p:custDataLst>
    <p:extLst>
      <p:ext uri="{BB962C8B-B14F-4D97-AF65-F5344CB8AC3E}">
        <p14:creationId xmlns:p14="http://schemas.microsoft.com/office/powerpoint/2010/main" val="874091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316844"/>
            <a:ext cx="10363200" cy="702307"/>
          </a:xfrm>
        </p:spPr>
        <p:txBody>
          <a:bodyPr>
            <a:normAutofit fontScale="90000"/>
          </a:bodyPr>
          <a:lstStyle/>
          <a:p>
            <a:r>
              <a:rPr lang="en-US" dirty="0">
                <a:solidFill>
                  <a:srgbClr val="0432FF"/>
                </a:solidFill>
                <a:latin typeface="Calibri" panose="020F0502020204030204" pitchFamily="34" charset="0"/>
                <a:cs typeface="Calibri" panose="020F0502020204030204" pitchFamily="34" charset="0"/>
              </a:rPr>
              <a:t>KEYNOTE-C93/GOG-3064/ENGOT-en15: </a:t>
            </a:r>
            <a:br>
              <a:rPr lang="en-US" dirty="0">
                <a:solidFill>
                  <a:srgbClr val="0432FF"/>
                </a:solidFill>
                <a:latin typeface="Calibri" panose="020F0502020204030204" pitchFamily="34" charset="0"/>
                <a:cs typeface="Calibri" panose="020F0502020204030204" pitchFamily="34" charset="0"/>
              </a:rPr>
            </a:br>
            <a:r>
              <a:rPr lang="en-US" dirty="0">
                <a:solidFill>
                  <a:srgbClr val="0432FF"/>
                </a:solidFill>
                <a:latin typeface="Calibri" panose="020F0502020204030204" pitchFamily="34" charset="0"/>
                <a:cs typeface="Calibri" panose="020F0502020204030204" pitchFamily="34" charset="0"/>
              </a:rPr>
              <a:t>Study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9416" y="4862045"/>
            <a:ext cx="10216767" cy="1138773"/>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by BICR, </a:t>
            </a:r>
            <a:r>
              <a:rPr kumimoji="0" lang="en-US" sz="2100" b="0" i="0" u="none" strike="noStrike" kern="1200" cap="none" spc="0" normalizeH="0" baseline="0" noProof="0">
                <a:ln>
                  <a:noFill/>
                </a:ln>
                <a:solidFill>
                  <a:srgbClr val="000000"/>
                </a:solidFill>
                <a:effectLst/>
                <a:uLnTx/>
                <a:uFillTx/>
                <a:latin typeface="Calibri" panose="020F0502020204030204" pitchFamily="34" charset="0"/>
                <a:ea typeface="Arial" charset="0"/>
                <a:cs typeface="Calibri" panose="020F0502020204030204" pitchFamily="34" charset="0"/>
              </a:rPr>
              <a:t>overall survival</a:t>
            </a:r>
            <a:endPar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Stratification factors: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Disease status (ND vs recurrent), histology (endometrioid vs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nonendometrioid</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a:t>
            </a:r>
            <a:endPar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136444"/>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2287653"/>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4" y="3699070"/>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7" y="228765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839416" y="1448545"/>
          <a:ext cx="5036581" cy="3223397"/>
        </p:xfrm>
        <a:graphic>
          <a:graphicData uri="http://schemas.openxmlformats.org/drawingml/2006/table">
            <a:tbl>
              <a:tblPr/>
              <a:tblGrid>
                <a:gridCol w="5036581">
                  <a:extLst>
                    <a:ext uri="{9D8B030D-6E8A-4147-A177-3AD203B41FA5}">
                      <a16:colId xmlns:a16="http://schemas.microsoft.com/office/drawing/2014/main" val="20000"/>
                    </a:ext>
                  </a:extLst>
                </a:gridCol>
              </a:tblGrid>
              <a:tr h="41158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Estimated enrollment N = 350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5677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ND Stage III/IV or recurrent EC that is not amenable to curative-intent surgery or radiation</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Radiographically evaluable disease</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Central confirmation of </a:t>
                      </a:r>
                      <a:r>
                        <a:rPr kumimoji="0" lang="en-US" sz="2000" b="0" i="0" u="none" strike="noStrike" cap="none" normalizeH="0" baseline="0" dirty="0" err="1">
                          <a:ln>
                            <a:noFill/>
                          </a:ln>
                          <a:solidFill>
                            <a:schemeClr val="bg1"/>
                          </a:solidFill>
                          <a:effectLst/>
                          <a:latin typeface="Calibri" panose="020F0502020204030204" pitchFamily="34" charset="0"/>
                          <a:ea typeface="Calibri" charset="0"/>
                          <a:cs typeface="Calibri" panose="020F0502020204030204" pitchFamily="34" charset="0"/>
                        </a:rPr>
                        <a:t>dMMR</a:t>
                      </a: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 status</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No prior systemic therapy</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ECOG PS 0 or 1</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196752"/>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Pembrolizumab </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400 mg IV q6wk for up to 18 cycles (~2 years)</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12066" y="3213016"/>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Carboplatin </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AUC 5 or </a:t>
            </a:r>
            <a:b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b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6 mg/mL/min IV q3wk</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Pac</a:t>
            </a:r>
            <a:r>
              <a:rPr kumimoji="0" lang="en-US" sz="2400" b="1" i="0" u="none" strike="noStrike" kern="1200" cap="none" spc="0" normalizeH="0" baseline="0" noProof="0" dirty="0" err="1">
                <a:ln>
                  <a:noFill/>
                </a:ln>
                <a:solidFill>
                  <a:srgbClr val="000090"/>
                </a:solidFill>
                <a:effectLst/>
                <a:uLnTx/>
                <a:uFillTx/>
                <a:latin typeface="Calibri" panose="020F0502020204030204" pitchFamily="34" charset="0"/>
                <a:ea typeface="Arial" charset="0"/>
                <a:cs typeface="Calibri" panose="020F0502020204030204" pitchFamily="34" charset="0"/>
              </a:rPr>
              <a:t>litaxel</a:t>
            </a: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175 mg/m</a:t>
            </a:r>
            <a:r>
              <a:rPr kumimoji="0" lang="en-US" sz="2400" b="0" i="0" u="none" strike="noStrike" kern="1200" cap="none" spc="0" normalizeH="0" baseline="30000" noProof="0" dirty="0">
                <a:ln>
                  <a:noFill/>
                </a:ln>
                <a:solidFill>
                  <a:srgbClr val="000090"/>
                </a:solidFill>
                <a:effectLst/>
                <a:uLnTx/>
                <a:uFillTx/>
                <a:latin typeface="Calibri" panose="020F0502020204030204" pitchFamily="34" charset="0"/>
                <a:ea typeface="Arial" charset="0"/>
                <a:cs typeface="Calibri" panose="020F0502020204030204" pitchFamily="34" charset="0"/>
              </a:rPr>
              <a:t>2</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IV q3wk </a:t>
            </a:r>
            <a:b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b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for 6 cycles</a:t>
            </a:r>
            <a:endPar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2536229"/>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10" name="TextBox 9">
            <a:extLst>
              <a:ext uri="{FF2B5EF4-FFF2-40B4-BE49-F238E27FC236}">
                <a16:creationId xmlns:a16="http://schemas.microsoft.com/office/drawing/2014/main" id="{15F486A8-9511-52A9-CCDB-2A5114824903}"/>
              </a:ext>
            </a:extLst>
          </p:cNvPr>
          <p:cNvSpPr txBox="1"/>
          <p:nvPr/>
        </p:nvSpPr>
        <p:spPr>
          <a:xfrm>
            <a:off x="146781" y="6547548"/>
            <a:ext cx="3462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Slomovitz</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BM et al. ASCO 2022. </a:t>
            </a:r>
          </a:p>
        </p:txBody>
      </p:sp>
    </p:spTree>
    <p:custDataLst>
      <p:tags r:id="rId1"/>
    </p:custDataLst>
    <p:extLst>
      <p:ext uri="{BB962C8B-B14F-4D97-AF65-F5344CB8AC3E}">
        <p14:creationId xmlns:p14="http://schemas.microsoft.com/office/powerpoint/2010/main" val="376695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EBCD-3133-B670-FBB8-637C105101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8FEEB2-E7CC-8CC7-F413-7DC56C6F46F0}"/>
              </a:ext>
            </a:extLst>
          </p:cNvPr>
          <p:cNvSpPr txBox="1"/>
          <p:nvPr/>
        </p:nvSpPr>
        <p:spPr>
          <a:xfrm>
            <a:off x="958467" y="1736290"/>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Four-Year Survival Outcomes with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Dostarlimab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plus Chemotherapy in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dMMR</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/MSI-H Primary Advanced or Recurrent Endometrial Cancer in the ENGOT-EN6-NSGO/GOG-3031/RUBY Trial</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BA05D931-4A23-6CAA-F48D-69A34D271105}"/>
              </a:ext>
            </a:extLst>
          </p:cNvPr>
          <p:cNvSpPr txBox="1"/>
          <p:nvPr/>
        </p:nvSpPr>
        <p:spPr>
          <a:xfrm>
            <a:off x="958467" y="3261732"/>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Powell M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 </a:t>
            </a:r>
          </a:p>
        </p:txBody>
      </p:sp>
      <p:sp>
        <p:nvSpPr>
          <p:cNvPr id="3" name="TextBox 2">
            <a:extLst>
              <a:ext uri="{FF2B5EF4-FFF2-40B4-BE49-F238E27FC236}">
                <a16:creationId xmlns:a16="http://schemas.microsoft.com/office/drawing/2014/main" id="{5F38629A-48B9-849F-6B91-34518FD18CDB}"/>
              </a:ext>
            </a:extLst>
          </p:cNvPr>
          <p:cNvSpPr txBox="1"/>
          <p:nvPr/>
        </p:nvSpPr>
        <p:spPr>
          <a:xfrm>
            <a:off x="958467" y="4499594"/>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FOCUSED FORUM VII: Beyond the Standard – Innovations in Endometrial Care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SUNDAY APRIL 12,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Ballroom 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11:28 PM – 11:34 AM CST.</a:t>
            </a:r>
          </a:p>
        </p:txBody>
      </p:sp>
    </p:spTree>
    <p:custDataLst>
      <p:tags r:id="rId1"/>
    </p:custDataLst>
    <p:extLst>
      <p:ext uri="{BB962C8B-B14F-4D97-AF65-F5344CB8AC3E}">
        <p14:creationId xmlns:p14="http://schemas.microsoft.com/office/powerpoint/2010/main" val="284620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82248-BBE8-4BE9-EBD5-C1A4B4D5F7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F72C6F-0FD4-E668-0C4F-89DEBCB8B647}"/>
              </a:ext>
            </a:extLst>
          </p:cNvPr>
          <p:cNvSpPr txBox="1"/>
          <p:nvPr/>
        </p:nvSpPr>
        <p:spPr>
          <a:xfrm>
            <a:off x="958467" y="1648994"/>
            <a:ext cx="85535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Efficacy and Safety of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Cadonilimab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Combined with Chemotherapy as the First-Line Treatment for Recurrent/Advanced Endometrial Carcinoma: A Multi-Center, Single-Arm Phase II Clinical Trial</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2C44C3E8-3B37-739E-4391-41D16A2910DE}"/>
              </a:ext>
            </a:extLst>
          </p:cNvPr>
          <p:cNvSpPr txBox="1"/>
          <p:nvPr/>
        </p:nvSpPr>
        <p:spPr>
          <a:xfrm>
            <a:off x="958467" y="3105615"/>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Sun Y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 </a:t>
            </a:r>
          </a:p>
        </p:txBody>
      </p:sp>
      <p:sp>
        <p:nvSpPr>
          <p:cNvPr id="3" name="TextBox 2">
            <a:extLst>
              <a:ext uri="{FF2B5EF4-FFF2-40B4-BE49-F238E27FC236}">
                <a16:creationId xmlns:a16="http://schemas.microsoft.com/office/drawing/2014/main" id="{C54368FF-B2DF-93E2-F69A-A3C4C1A88C89}"/>
              </a:ext>
            </a:extLst>
          </p:cNvPr>
          <p:cNvSpPr txBox="1"/>
          <p:nvPr/>
        </p:nvSpPr>
        <p:spPr>
          <a:xfrm>
            <a:off x="958467" y="4343477"/>
            <a:ext cx="108307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SCIENTIFIC PLENARY II: Transforming Endometrial Cancer Care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SATURDAY APRIL 11,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Exhibit Hall 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7:54 AM – 8:01 AM CST.</a:t>
            </a:r>
          </a:p>
        </p:txBody>
      </p:sp>
    </p:spTree>
    <p:custDataLst>
      <p:tags r:id="rId1"/>
    </p:custDataLst>
    <p:extLst>
      <p:ext uri="{BB962C8B-B14F-4D97-AF65-F5344CB8AC3E}">
        <p14:creationId xmlns:p14="http://schemas.microsoft.com/office/powerpoint/2010/main" val="376137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2133E-2729-4298-1CD6-918DE41113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A7B7AD-F385-C8BC-E2EB-71BC0FBA1600}"/>
              </a:ext>
            </a:extLst>
          </p:cNvPr>
          <p:cNvSpPr txBox="1"/>
          <p:nvPr/>
        </p:nvSpPr>
        <p:spPr>
          <a:xfrm>
            <a:off x="958467" y="1972379"/>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Real-World Retrospective Analysis of First-Line Systemic Treatment with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Dostarlimab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plus Chemotherapy in Patients with Advanced or Recurrent </a:t>
            </a:r>
            <a:r>
              <a:rPr kumimoji="0" lang="en-US" sz="3200" b="1" i="0" u="none" strike="noStrike" kern="1200" cap="none" spc="0" normalizeH="0" baseline="0" noProof="0">
                <a:ln>
                  <a:noFill/>
                </a:ln>
                <a:solidFill>
                  <a:srgbClr val="0432FF"/>
                </a:solidFill>
                <a:effectLst/>
                <a:uLnTx/>
                <a:uFillTx/>
                <a:latin typeface="Calibri" panose="020F0502020204030204" pitchFamily="34" charset="0"/>
                <a:ea typeface="+mn-ea"/>
                <a:cs typeface="Calibri" panose="020F0502020204030204" pitchFamily="34" charset="0"/>
              </a:rPr>
              <a:t>Endometrial Cancer</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2" name="TextBox 1">
            <a:extLst>
              <a:ext uri="{FF2B5EF4-FFF2-40B4-BE49-F238E27FC236}">
                <a16:creationId xmlns:a16="http://schemas.microsoft.com/office/drawing/2014/main" id="{B4F08E50-FAC6-A284-EBF3-41CA8373B32A}"/>
              </a:ext>
            </a:extLst>
          </p:cNvPr>
          <p:cNvSpPr txBox="1"/>
          <p:nvPr/>
        </p:nvSpPr>
        <p:spPr>
          <a:xfrm>
            <a:off x="958467" y="3429000"/>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Nakayama J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 Abstract 1156 (Poster).</a:t>
            </a:r>
          </a:p>
        </p:txBody>
      </p:sp>
    </p:spTree>
    <p:custDataLst>
      <p:tags r:id="rId1"/>
    </p:custDataLst>
    <p:extLst>
      <p:ext uri="{BB962C8B-B14F-4D97-AF65-F5344CB8AC3E}">
        <p14:creationId xmlns:p14="http://schemas.microsoft.com/office/powerpoint/2010/main" val="174149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ECC6-DC79-9F79-B5A8-10B111EAA174}"/>
              </a:ext>
            </a:extLst>
          </p:cNvPr>
          <p:cNvSpPr>
            <a:spLocks noGrp="1"/>
          </p:cNvSpPr>
          <p:nvPr>
            <p:ph type="title"/>
          </p:nvPr>
        </p:nvSpPr>
        <p:spPr>
          <a:xfrm>
            <a:off x="731185" y="552777"/>
            <a:ext cx="10935140" cy="386699"/>
          </a:xfrm>
        </p:spPr>
        <p:txBody>
          <a:bodyPr>
            <a:noAutofit/>
          </a:bodyPr>
          <a:lstStyle/>
          <a:p>
            <a:r>
              <a:rPr lang="en-GB" sz="2800" b="1" dirty="0">
                <a:solidFill>
                  <a:srgbClr val="8B0505"/>
                </a:solidFill>
                <a:latin typeface="Arial" panose="020B0604020202020204" pitchFamily="34" charset="0"/>
                <a:cs typeface="Arial" panose="020B0604020202020204" pitchFamily="34" charset="0"/>
              </a:rPr>
              <a:t>Key takeaways</a:t>
            </a:r>
          </a:p>
        </p:txBody>
      </p:sp>
      <p:sp>
        <p:nvSpPr>
          <p:cNvPr id="4" name="Content Placeholder 3">
            <a:extLst>
              <a:ext uri="{FF2B5EF4-FFF2-40B4-BE49-F238E27FC236}">
                <a16:creationId xmlns:a16="http://schemas.microsoft.com/office/drawing/2014/main" id="{3E4A98CA-6763-11EF-2A3E-618C262B7ECD}"/>
              </a:ext>
            </a:extLst>
          </p:cNvPr>
          <p:cNvSpPr>
            <a:spLocks noGrp="1"/>
          </p:cNvSpPr>
          <p:nvPr>
            <p:ph idx="1"/>
          </p:nvPr>
        </p:nvSpPr>
        <p:spPr>
          <a:xfrm>
            <a:off x="322107" y="1107342"/>
            <a:ext cx="10945527" cy="4643315"/>
          </a:xfrm>
        </p:spPr>
        <p:txBody>
          <a:bodyPr>
            <a:normAutofit/>
          </a:bodyPr>
          <a:lstStyle/>
          <a:p>
            <a:pPr marL="336606" lvl="1" indent="-311208"/>
            <a:r>
              <a:rPr lang="en-GB" sz="2000" dirty="0"/>
              <a:t>Molecular profiling of this disease has completely transformed our therapeutic approach</a:t>
            </a:r>
          </a:p>
          <a:p>
            <a:pPr marL="336606" lvl="1" indent="-311208"/>
            <a:r>
              <a:rPr lang="en-GB" sz="2000" b="1" dirty="0"/>
              <a:t>ICI + C/P is the new standard of care for patients with advanced/recurrent endometrial cancer</a:t>
            </a:r>
          </a:p>
          <a:p>
            <a:pPr marL="25398" lvl="1"/>
            <a:r>
              <a:rPr lang="en-GB" sz="2000" b="1" dirty="0"/>
              <a:t>  </a:t>
            </a:r>
            <a:r>
              <a:rPr lang="en-US" sz="1867" dirty="0"/>
              <a:t>Sorting out: Asian patients, BMI, Asians from western countries, molecular subgroups</a:t>
            </a:r>
          </a:p>
          <a:p>
            <a:pPr marL="0" lvl="1" indent="0">
              <a:buNone/>
            </a:pPr>
            <a:endParaRPr lang="en-GB" sz="2000" b="1" dirty="0"/>
          </a:p>
          <a:p>
            <a:pPr marL="336606" lvl="1" indent="-311208"/>
            <a:r>
              <a:rPr lang="en-GB" sz="2000" b="1" dirty="0"/>
              <a:t>Unanswered Questions:</a:t>
            </a:r>
            <a:endParaRPr lang="en-GB" sz="2000" dirty="0"/>
          </a:p>
          <a:p>
            <a:pPr marL="552601" lvl="2" indent="-311208">
              <a:spcAft>
                <a:spcPts val="600"/>
              </a:spcAft>
            </a:pPr>
            <a:r>
              <a:rPr lang="en-GB" sz="1800" dirty="0"/>
              <a:t>Which dMMR patients do not benefit from ICI + chemotherapy?</a:t>
            </a:r>
          </a:p>
          <a:p>
            <a:pPr marL="552601" lvl="2" indent="-311208">
              <a:spcAft>
                <a:spcPts val="600"/>
              </a:spcAft>
            </a:pPr>
            <a:r>
              <a:rPr lang="en-GB" sz="1800" dirty="0"/>
              <a:t>Can we replace chemotherapy in dMMR patients in view of ICI-only treatment? And in which patients?</a:t>
            </a:r>
          </a:p>
          <a:p>
            <a:pPr marL="552601" lvl="2" indent="-311208">
              <a:spcAft>
                <a:spcPts val="600"/>
              </a:spcAft>
            </a:pPr>
            <a:r>
              <a:rPr lang="en-GB" sz="1800" dirty="0"/>
              <a:t>How to treat patients who experience relapse post-chemotherapy + immunotherapy?</a:t>
            </a:r>
          </a:p>
          <a:p>
            <a:pPr marL="552601" lvl="2" indent="-311208">
              <a:spcAft>
                <a:spcPts val="600"/>
              </a:spcAft>
            </a:pPr>
            <a:r>
              <a:rPr lang="en-GB" sz="1800" dirty="0"/>
              <a:t>How do we further validate the prognostic value of molecular subgroups for identifying those patients who will benefit the most?</a:t>
            </a:r>
          </a:p>
          <a:p>
            <a:pPr marL="552601" lvl="2" indent="-311208">
              <a:spcAft>
                <a:spcPts val="600"/>
              </a:spcAft>
            </a:pPr>
            <a:r>
              <a:rPr lang="en-GB" sz="1800" dirty="0"/>
              <a:t>What are the predictive biomarkers to understand which patients benefit most from </a:t>
            </a:r>
            <a:r>
              <a:rPr lang="en-GB" sz="1800" dirty="0" err="1"/>
              <a:t>PARPi</a:t>
            </a:r>
            <a:r>
              <a:rPr lang="en-GB" sz="1800" dirty="0"/>
              <a:t> addition to ICI in MMRp EC?</a:t>
            </a:r>
          </a:p>
          <a:p>
            <a:pPr marL="552601" lvl="2" indent="-311208">
              <a:spcAft>
                <a:spcPts val="600"/>
              </a:spcAft>
            </a:pPr>
            <a:endParaRPr lang="en-GB" sz="1800" dirty="0"/>
          </a:p>
        </p:txBody>
      </p:sp>
      <p:sp>
        <p:nvSpPr>
          <p:cNvPr id="16" name="テキスト ボックス 2">
            <a:extLst>
              <a:ext uri="{FF2B5EF4-FFF2-40B4-BE49-F238E27FC236}">
                <a16:creationId xmlns:a16="http://schemas.microsoft.com/office/drawing/2014/main" id="{6A0F4157-0571-BD46-9916-00D4B8BC9AB9}"/>
              </a:ext>
            </a:extLst>
          </p:cNvPr>
          <p:cNvSpPr txBox="1"/>
          <p:nvPr/>
        </p:nvSpPr>
        <p:spPr>
          <a:xfrm>
            <a:off x="11267634" y="6642472"/>
            <a:ext cx="72167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34" charset="-128"/>
                <a:cs typeface="+mn-cs"/>
              </a:rPr>
              <a:t>©️ M R Mirza</a:t>
            </a:r>
          </a:p>
        </p:txBody>
      </p:sp>
    </p:spTree>
    <p:extLst>
      <p:ext uri="{BB962C8B-B14F-4D97-AF65-F5344CB8AC3E}">
        <p14:creationId xmlns:p14="http://schemas.microsoft.com/office/powerpoint/2010/main" val="4283360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D0D3-82DA-C587-BC51-1AE3EB14C39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BEFB0F0-69B3-59AD-82DA-992790C255F5}"/>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Angeles Alvarez Secord, MD,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MHSc</a:t>
            </a:r>
            <a:endPar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pic>
        <p:nvPicPr>
          <p:cNvPr id="5" name="Picture 4" descr="A person wearing a headset&#10;&#10;AI-generated content may be incorrect.">
            <a:extLst>
              <a:ext uri="{FF2B5EF4-FFF2-40B4-BE49-F238E27FC236}">
                <a16:creationId xmlns:a16="http://schemas.microsoft.com/office/drawing/2014/main" id="{2FD7A68D-CC57-30E7-C6CB-C775C7B7F8CE}"/>
              </a:ext>
            </a:extLst>
          </p:cNvPr>
          <p:cNvPicPr>
            <a:picLocks noChangeAspect="1"/>
          </p:cNvPicPr>
          <p:nvPr/>
        </p:nvPicPr>
        <p:blipFill rotWithShape="1">
          <a:blip r:embed="rId2"/>
          <a:srcRect l="27455" r="16295"/>
          <a:stretch>
            <a:fillRect/>
          </a:stretch>
        </p:blipFill>
        <p:spPr>
          <a:xfrm>
            <a:off x="2281846" y="2570971"/>
            <a:ext cx="2651761" cy="2651761"/>
          </a:xfrm>
          <a:prstGeom prst="ellipse">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131DA143-081C-5230-9AFB-692E6CD45F03}"/>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3269E3E0-876B-4E5A-E430-803D4AD5652B}"/>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FF338E89-B1A5-C4A5-0B2F-162F6E767169}"/>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624CF498-61B7-32B1-86F5-35F6904B3643}"/>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07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Secord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3272078021"/>
              </p:ext>
            </p:extLst>
          </p:nvPr>
        </p:nvGraphicFramePr>
        <p:xfrm>
          <a:off x="1236095" y="1484784"/>
          <a:ext cx="9719807" cy="4631033"/>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876126">
                  <a:extLst>
                    <a:ext uri="{9D8B030D-6E8A-4147-A177-3AD203B41FA5}">
                      <a16:colId xmlns:a16="http://schemas.microsoft.com/office/drawing/2014/main" val="20001"/>
                    </a:ext>
                  </a:extLst>
                </a:gridCol>
              </a:tblGrid>
              <a:tr h="111596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Foundation Medicine, Genmab US Inc, Gilead Sciences Inc, GSK, </a:t>
                      </a:r>
                      <a:r>
                        <a:rPr lang="en-US" sz="1800" b="0" kern="1200" dirty="0" err="1">
                          <a:solidFill>
                            <a:schemeClr val="tx1"/>
                          </a:solidFill>
                          <a:effectLst/>
                          <a:latin typeface="+mn-lt"/>
                          <a:ea typeface="+mn-ea"/>
                          <a:cs typeface="+mn-cs"/>
                        </a:rPr>
                        <a:t>HistoSonics</a:t>
                      </a:r>
                      <a:r>
                        <a:rPr lang="en-US" sz="1800" b="0" kern="1200" dirty="0">
                          <a:solidFill>
                            <a:schemeClr val="tx1"/>
                          </a:solidFill>
                          <a:effectLst/>
                          <a:latin typeface="+mn-lt"/>
                          <a:ea typeface="+mn-ea"/>
                          <a:cs typeface="+mn-cs"/>
                        </a:rPr>
                        <a:t>, Medtronic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66128">
                <a:tc>
                  <a:txBody>
                    <a:bodyPr/>
                    <a:lstStyle/>
                    <a:p>
                      <a:r>
                        <a:rPr lang="en-US" sz="1800" b="1" kern="1200" dirty="0">
                          <a:solidFill>
                            <a:schemeClr val="tx1"/>
                          </a:solidFill>
                          <a:effectLst/>
                          <a:latin typeface="+mn-lt"/>
                          <a:ea typeface="+mn-ea"/>
                          <a:cs typeface="+mn-cs"/>
                        </a:rPr>
                        <a:t>Clinical Trial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56612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7504049"/>
                  </a:ext>
                </a:extLst>
              </a:tr>
              <a:tr h="136211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Canaria Bio Inc, Daiichi Sankyo Inc, Ellipses Pharma,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Mersana Therapeutics Inc, Myriad Genetic Laboratories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TORL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159672"/>
                  </a:ext>
                </a:extLst>
              </a:tr>
              <a:tr h="566128">
                <a:tc>
                  <a:txBody>
                    <a:bodyPr/>
                    <a:lstStyle/>
                    <a:p>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Stock in Amgen Inc and Johnson &amp; Johnson, divested in June 2024</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778301"/>
                  </a:ext>
                </a:extLst>
              </a:tr>
            </a:tbl>
          </a:graphicData>
        </a:graphic>
      </p:graphicFrame>
    </p:spTree>
    <p:custDataLst>
      <p:tags r:id="rId1"/>
    </p:custDataLst>
    <p:extLst>
      <p:ext uri="{BB962C8B-B14F-4D97-AF65-F5344CB8AC3E}">
        <p14:creationId xmlns:p14="http://schemas.microsoft.com/office/powerpoint/2010/main" val="398629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8BEC-FEEF-1590-0B32-C070D01696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6E0A14-226D-F7D9-96C8-7955332E2468}"/>
              </a:ext>
            </a:extLst>
          </p:cNvPr>
          <p:cNvSpPr txBox="1"/>
          <p:nvPr/>
        </p:nvSpPr>
        <p:spPr>
          <a:xfrm>
            <a:off x="974109" y="1261204"/>
            <a:ext cx="1007489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general, what is your preferred initial treatment for metastatic EC? How, if at all, does it differ for patients with MSI-H/</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dMMR</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MSS/</a:t>
            </a:r>
            <a:r>
              <a:rPr kumimoji="0" lang="en-US" sz="28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pMMR</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a: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When using a checkpoint inhibitor as initial treatment for </a:t>
            </a:r>
            <a:b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MSI-H/dMMR metastatic EC, do you have a preference among dostarlimab, pembrolizumab and durvalumab?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How, if at all, does histologic subtype factor into your choice of initial therapy? Would you be more likely to use dostarlimab for this patient with a carcinosarcoma?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4417E5C-8AA4-7866-C769-3E503046607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33275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CBC2C-DFA1-CCD7-3175-81B0B6379A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2F3660-54B0-5791-B72B-7A3AB57AE9CC}"/>
              </a:ext>
            </a:extLst>
          </p:cNvPr>
          <p:cNvSpPr txBox="1"/>
          <p:nvPr/>
        </p:nvSpPr>
        <p:spPr>
          <a:xfrm>
            <a:off x="974109" y="1261204"/>
            <a:ext cx="10074891" cy="4401205"/>
          </a:xfrm>
          <a:prstGeom prst="rect">
            <a:avLst/>
          </a:prstGeom>
          <a:noFill/>
        </p:spPr>
        <p:txBody>
          <a:bodyPr wrap="square">
            <a:spAutoFit/>
          </a:bodyPr>
          <a:lstStyle/>
          <a:p>
            <a:pPr defTabSz="914400" fontAlgn="auto">
              <a:spcBef>
                <a:spcPts val="0"/>
              </a:spcBef>
              <a:spcAft>
                <a:spcPts val="0"/>
              </a:spcAf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were the designs and eligibility criteria for the RUBY, NRG-GY018 and DUO-E trials similar and how were they different? Does this have any impact on how you interpret and apply the results in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lgn="l"/>
            <a:r>
              <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Based on available evidence, how would you indirectly compare the global efficacy of up-front dostarlimab, pembrolizumab and durvalumab in combination with chemotherapy for patients with EC? Do you believe these regimens are essentially equivalent in terms of efficacy, regardless of MMR status? </a:t>
            </a:r>
          </a:p>
        </p:txBody>
      </p:sp>
      <p:sp>
        <p:nvSpPr>
          <p:cNvPr id="2" name="Title 1">
            <a:extLst>
              <a:ext uri="{FF2B5EF4-FFF2-40B4-BE49-F238E27FC236}">
                <a16:creationId xmlns:a16="http://schemas.microsoft.com/office/drawing/2014/main" id="{8D63CA60-BE24-52A9-B0EE-784B0A0929F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39131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158ED-8ECE-BCE7-EC11-D557F87787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621712F-773F-4C80-9E93-770BC7DE4346}"/>
              </a:ext>
            </a:extLst>
          </p:cNvPr>
          <p:cNvSpPr txBox="1"/>
          <p:nvPr/>
        </p:nvSpPr>
        <p:spPr>
          <a:xfrm>
            <a:off x="974109" y="1261204"/>
            <a:ext cx="10074891" cy="5693866"/>
          </a:xfrm>
          <a:prstGeom prst="rect">
            <a:avLst/>
          </a:prstGeom>
          <a:noFill/>
        </p:spPr>
        <p:txBody>
          <a:bodyPr wrap="square">
            <a:spAutoFit/>
          </a:bodyPr>
          <a:lstStyle/>
          <a:p>
            <a:pPr defTabSz="914400" fontAlgn="auto">
              <a:spcBef>
                <a:spcPts val="0"/>
              </a:spcBef>
              <a:spcAft>
                <a:spcPts val="0"/>
              </a:spcAft>
              <a:defRPr/>
            </a:pP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How do you think through first-line therapy for patients with HER2-positive advanced EC? How do you decide whether to add trastuzumab or an anti-PD-1/PD-L1 antibody to up-front chemotherapy? Do you ever add both?</a:t>
            </a:r>
          </a:p>
          <a:p>
            <a:pPr defTabSz="914400" fontAlgn="auto">
              <a:spcBef>
                <a:spcPts val="0"/>
              </a:spcBef>
              <a:spcAft>
                <a:spcPts val="0"/>
              </a:spcAft>
              <a:defRPr/>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914400" fontAlgn="auto">
              <a:spcBef>
                <a:spcPts val="0"/>
              </a:spcBef>
              <a:spcAft>
                <a:spcPts val="0"/>
              </a:spcAft>
              <a:defRP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How would you indirectly com­pare the global tolerability/toxicity profiles of the various approved chemoimmunotherapy regimens?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patients who tolerate up-front chemoimmunotherapy well, how long do you continue treatment with each of the approved anti-PD-1/PD-L1 antibodies in the maintenance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AC05FDF6-8A48-5426-3A67-E70FB9D963F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078106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AA1C-6F3D-BCBE-B6C1-96408E5C038B}"/>
            </a:ext>
          </a:extLst>
        </p:cNvPr>
        <p:cNvGrpSpPr/>
        <p:nvPr/>
      </p:nvGrpSpPr>
      <p:grpSpPr>
        <a:xfrm>
          <a:off x="0" y="0"/>
          <a:ext cx="0" cy="0"/>
          <a:chOff x="0" y="0"/>
          <a:chExt cx="0" cy="0"/>
        </a:xfrm>
      </p:grpSpPr>
      <p:pic>
        <p:nvPicPr>
          <p:cNvPr id="9" name="Picture 8" descr="A person wearing glasses and a headset&#10;&#10;AI-generated content may be incorrect.">
            <a:extLst>
              <a:ext uri="{FF2B5EF4-FFF2-40B4-BE49-F238E27FC236}">
                <a16:creationId xmlns:a16="http://schemas.microsoft.com/office/drawing/2014/main" id="{9D75AD72-1C7C-AB38-37D3-1EB7DBAB52DD}"/>
              </a:ext>
            </a:extLst>
          </p:cNvPr>
          <p:cNvPicPr>
            <a:picLocks noChangeAspect="1"/>
          </p:cNvPicPr>
          <p:nvPr/>
        </p:nvPicPr>
        <p:blipFill rotWithShape="1">
          <a:blip r:embed="rId2"/>
          <a:srcRect l="19298" r="24452"/>
          <a:stretch>
            <a:fillRect/>
          </a:stretch>
        </p:blipFill>
        <p:spPr>
          <a:xfrm>
            <a:off x="2297368" y="2570972"/>
            <a:ext cx="2651760" cy="2651760"/>
          </a:xfrm>
          <a:prstGeom prst="ellipse">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8869C4E4-9687-4B82-C701-1F133955C9F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39F364A-41EF-DE40-FDA2-841FD7D4FC7B}"/>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8CA9A4A7-C2E5-439F-42F4-CB6D11E21731}"/>
              </a:ext>
            </a:extLst>
          </p:cNvPr>
          <p:cNvSpPr txBox="1">
            <a:spLocks/>
          </p:cNvSpPr>
          <p:nvPr/>
        </p:nvSpPr>
        <p:spPr bwMode="auto">
          <a:xfrm>
            <a:off x="1432146"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Professor Jonathan A Ledermann</a:t>
            </a:r>
          </a:p>
        </p:txBody>
      </p:sp>
      <p:sp>
        <p:nvSpPr>
          <p:cNvPr id="5" name="Title 1">
            <a:extLst>
              <a:ext uri="{FF2B5EF4-FFF2-40B4-BE49-F238E27FC236}">
                <a16:creationId xmlns:a16="http://schemas.microsoft.com/office/drawing/2014/main" id="{DA71EFD6-C6BE-C093-4D8C-AA6F1CAEE7F2}"/>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FF3C4EBD-F22D-364E-17FF-9C46D0F6BBB6}"/>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47090B64-3136-4824-AD34-F1DBE5B97BCD}"/>
              </a:ext>
            </a:extLst>
          </p:cNvPr>
          <p:cNvSpPr/>
          <p:nvPr/>
        </p:nvSpPr>
        <p:spPr bwMode="auto">
          <a:xfrm>
            <a:off x="3792586" y="4444141"/>
            <a:ext cx="2655065" cy="265506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9186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C47A-CE8F-EEBC-5B39-D20C882BCD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8E7A30-A3AF-EE28-3AEE-02745153DA3B}"/>
              </a:ext>
            </a:extLst>
          </p:cNvPr>
          <p:cNvSpPr txBox="1"/>
          <p:nvPr/>
        </p:nvSpPr>
        <p:spPr>
          <a:xfrm>
            <a:off x="974109" y="1261204"/>
            <a:ext cx="10074891" cy="4832092"/>
          </a:xfrm>
          <a:prstGeom prst="rect">
            <a:avLst/>
          </a:prstGeom>
          <a:noFill/>
        </p:spPr>
        <p:txBody>
          <a:bodyPr wrap="square">
            <a:spAutoFit/>
          </a:bodyPr>
          <a:lstStyle/>
          <a:p>
            <a:pPr lvl="0" defTabSz="914400" fontAlgn="auto">
              <a:spcBef>
                <a:spcPts val="0"/>
              </a:spcBef>
              <a:spcAft>
                <a:spcPts val="0"/>
              </a:spcAf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Outside of a clinical trial, in what situations, if any, would you offer a neoadjuvant checkpoint inhibitor, without chemotherapy, to a patient with resectable </a:t>
            </a:r>
            <a:r>
              <a:rPr lang="en-US" sz="2800" kern="100" dirty="0">
                <a:solidFill>
                  <a:schemeClr val="tx1"/>
                </a:solidFill>
                <a:latin typeface="Calibri" panose="020F0502020204030204" pitchFamily="34" charset="0"/>
                <a:ea typeface="Calibri" panose="020F0502020204030204" pitchFamily="34" charset="0"/>
                <a:cs typeface="Calibri" panose="020F0502020204030204" pitchFamily="34" charset="0"/>
              </a:rPr>
              <a:t>MSI-H/dMMR</a:t>
            </a: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If immunotherapy alone were to become available as neoadjuvant treatment for patients with EC, how would that impact later-line treatment? Would you have any hesitation about rechallenging with an immune checkpoint inhibitor for a patient who previously received it and tolerated it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DC56CB76-DDF1-7193-A69E-E122F2AB18D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91080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0D5E6-197B-513A-1490-0DEA6A3EE2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CDB5AB-F673-3E5D-29D6-F392A6DB7BC3}"/>
              </a:ext>
            </a:extLst>
          </p:cNvPr>
          <p:cNvSpPr txBox="1"/>
          <p:nvPr/>
        </p:nvSpPr>
        <p:spPr>
          <a:xfrm>
            <a:off x="974109" y="1261204"/>
            <a:ext cx="1007489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Based on available data and ongoing trials, do you believe that chemotherapy in the neoadjuvant setting may become unnecessary in the future for patients with EC?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B42866FA-BC5B-6470-2942-D323FDBA6D6E}"/>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606818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246EB-E9A2-8040-D0CA-0A2F65AF707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4A62A9-34AF-22BD-F910-FA5A8C79C9CD}"/>
              </a:ext>
            </a:extLst>
          </p:cNvPr>
          <p:cNvSpPr/>
          <p:nvPr/>
        </p:nvSpPr>
        <p:spPr bwMode="auto">
          <a:xfrm>
            <a:off x="740128" y="3654152"/>
            <a:ext cx="10828480" cy="128701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E0F736A-AEFE-E7CE-D55E-12CBA4CF95A4}"/>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322E8C6-45E6-916E-9196-76D88FA9DBDA}"/>
              </a:ext>
            </a:extLst>
          </p:cNvPr>
          <p:cNvSpPr>
            <a:spLocks noGrp="1"/>
          </p:cNvSpPr>
          <p:nvPr>
            <p:ph idx="1"/>
          </p:nvPr>
        </p:nvSpPr>
        <p:spPr>
          <a:xfrm>
            <a:off x="1195225" y="1416053"/>
            <a:ext cx="9793088" cy="4799013"/>
          </a:xfrm>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Biology of Advanced Endometrial Cancer (EC); Optimal Approach to Biomarker Assessment in Patients with Newly Diagnosed Disease — Dr Backes</a:t>
            </a: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Current Up-Front Chemoimmunotherapeutic Approaches for Advanced EC — Dr Powell </a:t>
            </a:r>
          </a:p>
          <a:p>
            <a:pPr marL="98425" indent="0">
              <a:lnSpc>
                <a:spcPct val="100000"/>
              </a:lnSpc>
              <a:spcBef>
                <a:spcPts val="1600"/>
              </a:spcBef>
              <a:spcAft>
                <a:spcPts val="0"/>
              </a:spcAft>
              <a:buNone/>
            </a:pPr>
            <a:r>
              <a:rPr lang="en-US" sz="2500" dirty="0">
                <a:solidFill>
                  <a:schemeClr val="bg1"/>
                </a:solidFill>
              </a:rPr>
              <a:t>Module 3: Current and Future Role of Anti-PD-1/PD-L1 Antibodies in Combination with Systemic Therapies Beyond Chemotherapy in Advanced EC — Dr </a:t>
            </a:r>
            <a:r>
              <a:rPr lang="en-US" sz="2500" dirty="0" err="1">
                <a:solidFill>
                  <a:schemeClr val="bg1"/>
                </a:solidFill>
              </a:rPr>
              <a:t>Salani</a:t>
            </a:r>
            <a:endParaRPr lang="en-US" sz="2500" dirty="0">
              <a:solidFill>
                <a:schemeClr val="bg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38350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70EAF-477C-5D44-9B4D-19B291A38F52}"/>
              </a:ext>
            </a:extLst>
          </p:cNvPr>
          <p:cNvSpPr>
            <a:spLocks noGrp="1"/>
          </p:cNvSpPr>
          <p:nvPr>
            <p:ph type="ctrTitle" sz="quarter"/>
          </p:nvPr>
        </p:nvSpPr>
        <p:spPr>
          <a:xfrm>
            <a:off x="75644" y="765337"/>
            <a:ext cx="12040712" cy="2663663"/>
          </a:xfrm>
        </p:spPr>
        <p:txBody>
          <a:bodyPr/>
          <a:lstStyle/>
          <a:p>
            <a:pPr algn="ctr"/>
            <a:r>
              <a:rPr lang="en-US" sz="3500" dirty="0"/>
              <a:t>Current and Future Role of Anti-PD-1/PD-L1 </a:t>
            </a:r>
            <a:br>
              <a:rPr lang="en-US" sz="3500" dirty="0"/>
            </a:br>
            <a:r>
              <a:rPr lang="en-US" sz="3500" dirty="0"/>
              <a:t>Antibodies in Combination with Systemic Therapies Beyond Chemotherapy in Advanced EC</a:t>
            </a:r>
          </a:p>
        </p:txBody>
      </p:sp>
      <p:sp>
        <p:nvSpPr>
          <p:cNvPr id="4" name="Subtitle 2">
            <a:extLst>
              <a:ext uri="{FF2B5EF4-FFF2-40B4-BE49-F238E27FC236}">
                <a16:creationId xmlns:a16="http://schemas.microsoft.com/office/drawing/2014/main" id="{A787EE11-94AF-47F9-807A-913D4866B01A}"/>
              </a:ext>
            </a:extLst>
          </p:cNvPr>
          <p:cNvSpPr txBox="1">
            <a:spLocks/>
          </p:cNvSpPr>
          <p:nvPr/>
        </p:nvSpPr>
        <p:spPr>
          <a:xfrm>
            <a:off x="1301116" y="4001731"/>
            <a:ext cx="6291177" cy="1437149"/>
          </a:xfrm>
          <a:prstGeom prst="rect">
            <a:avLst/>
          </a:prstGeom>
        </p:spPr>
        <p:txBody>
          <a:bodyPr/>
          <a:lstStyle>
            <a:lvl1pPr marL="176213" indent="-176213" algn="l" rtl="0" eaLnBrk="0" fontAlgn="base" hangingPunct="0">
              <a:lnSpc>
                <a:spcPts val="2800"/>
              </a:lnSpc>
              <a:spcBef>
                <a:spcPct val="0"/>
              </a:spcBef>
              <a:spcAft>
                <a:spcPct val="30000"/>
              </a:spcAft>
              <a:buChar char="•"/>
              <a:defRPr sz="2400" baseline="0">
                <a:solidFill>
                  <a:srgbClr val="2774AE"/>
                </a:solidFill>
                <a:latin typeface="+mn-lt"/>
                <a:ea typeface="+mn-ea"/>
                <a:cs typeface="ＭＳ Ｐゴシック" charset="0"/>
              </a:defRPr>
            </a:lvl1pPr>
            <a:lvl2pPr marL="514350" indent="-114300" algn="l" rtl="0" eaLnBrk="0" fontAlgn="base" hangingPunct="0">
              <a:lnSpc>
                <a:spcPts val="2200"/>
              </a:lnSpc>
              <a:spcBef>
                <a:spcPct val="10000"/>
              </a:spcBef>
              <a:spcAft>
                <a:spcPct val="30000"/>
              </a:spcAft>
              <a:buSzPct val="80000"/>
              <a:buChar char="•"/>
              <a:defRPr sz="2000">
                <a:solidFill>
                  <a:schemeClr val="tx1"/>
                </a:solidFill>
                <a:latin typeface="+mn-lt"/>
                <a:ea typeface="+mn-ea"/>
                <a:cs typeface="ＭＳ Ｐゴシック" charset="0"/>
              </a:defRPr>
            </a:lvl2pPr>
            <a:lvl3pPr marL="855663" indent="-117475" algn="l" rtl="0" eaLnBrk="0" fontAlgn="base" hangingPunct="0">
              <a:lnSpc>
                <a:spcPts val="2000"/>
              </a:lnSpc>
              <a:spcBef>
                <a:spcPct val="10000"/>
              </a:spcBef>
              <a:spcAft>
                <a:spcPct val="30000"/>
              </a:spcAft>
              <a:buSzPct val="80000"/>
              <a:buChar char="•"/>
              <a:defRPr>
                <a:solidFill>
                  <a:schemeClr val="accent2"/>
                </a:solidFill>
                <a:latin typeface="+mn-lt"/>
                <a:ea typeface="+mn-ea"/>
                <a:cs typeface="ＭＳ Ｐゴシック" charset="0"/>
              </a:defRPr>
            </a:lvl3pPr>
            <a:lvl4pPr marL="1200150" indent="-114300" algn="l" rtl="0" eaLnBrk="0" fontAlgn="base" hangingPunct="0">
              <a:lnSpc>
                <a:spcPts val="1800"/>
              </a:lnSpc>
              <a:spcBef>
                <a:spcPct val="10000"/>
              </a:spcBef>
              <a:spcAft>
                <a:spcPct val="30000"/>
              </a:spcAft>
              <a:buSzPct val="80000"/>
              <a:buChar char="•"/>
              <a:defRPr sz="1600">
                <a:solidFill>
                  <a:schemeClr val="accent2"/>
                </a:solidFill>
                <a:latin typeface="+mn-lt"/>
                <a:ea typeface="+mn-ea"/>
                <a:cs typeface="ＭＳ Ｐゴシック" charset="0"/>
              </a:defRPr>
            </a:lvl4pPr>
            <a:lvl5pPr marL="1543050" indent="-114300" algn="l" rtl="0" eaLnBrk="0" fontAlgn="base" hangingPunct="0">
              <a:lnSpc>
                <a:spcPts val="1600"/>
              </a:lnSpc>
              <a:spcBef>
                <a:spcPct val="10000"/>
              </a:spcBef>
              <a:spcAft>
                <a:spcPct val="30000"/>
              </a:spcAft>
              <a:buSzPct val="80000"/>
              <a:buChar char="•"/>
              <a:defRPr sz="1400">
                <a:solidFill>
                  <a:schemeClr val="accent2"/>
                </a:solidFill>
                <a:latin typeface="+mn-lt"/>
                <a:ea typeface="+mn-ea"/>
                <a:cs typeface="ＭＳ Ｐゴシック" charset="0"/>
              </a:defRPr>
            </a:lvl5pPr>
            <a:lvl6pPr marL="2000250" indent="-114300" algn="l" rtl="0" fontAlgn="base">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fontAlgn="base">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fontAlgn="base">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fontAlgn="base">
              <a:lnSpc>
                <a:spcPts val="1600"/>
              </a:lnSpc>
              <a:spcBef>
                <a:spcPct val="10000"/>
              </a:spcBef>
              <a:spcAft>
                <a:spcPct val="30000"/>
              </a:spcAft>
              <a:buSzPct val="80000"/>
              <a:buChar char="•"/>
              <a:defRPr sz="1400">
                <a:solidFill>
                  <a:schemeClr val="accent2"/>
                </a:solidFill>
                <a:latin typeface="+mn-lt"/>
                <a:ea typeface="+mn-ea"/>
              </a:defRPr>
            </a:lvl9pPr>
          </a:lstStyle>
          <a:p>
            <a:pPr marL="0" marR="0" lvl="0" indent="0" algn="ctr" defTabSz="914400" rtl="0" eaLnBrk="0" fontAlgn="base" latinLnBrk="0" hangingPunct="0">
              <a:lnSpc>
                <a:spcPts val="2800"/>
              </a:lnSpc>
              <a:spcBef>
                <a:spcPct val="20000"/>
              </a:spcBef>
              <a:spcAft>
                <a:spcPct val="30000"/>
              </a:spcAft>
              <a:buClrTx/>
              <a:buSzTx/>
              <a:buFontTx/>
              <a:buNone/>
              <a:tabLst/>
              <a:defRPr/>
            </a:pPr>
            <a: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t>Ritu Salani, M.D., M.B.A.</a:t>
            </a:r>
            <a:b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br>
            <a: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t>Professor</a:t>
            </a:r>
            <a:b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br>
            <a: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t>Gynecologic Oncologist</a:t>
            </a:r>
            <a:br>
              <a:rPr kumimoji="0" lang="en-US" sz="3200" b="0" i="0" u="none" strike="noStrike" kern="0" cap="none" spc="0" normalizeH="0" baseline="0" noProof="0" dirty="0">
                <a:ln>
                  <a:noFill/>
                </a:ln>
                <a:solidFill>
                  <a:srgbClr val="8B8D8E">
                    <a:lumMod val="60000"/>
                    <a:lumOff val="40000"/>
                  </a:srgbClr>
                </a:solidFill>
                <a:effectLst/>
                <a:uLnTx/>
                <a:uFillTx/>
                <a:latin typeface="Arial"/>
                <a:ea typeface="ＭＳ Ｐゴシック"/>
              </a:rPr>
            </a:br>
            <a:br>
              <a:rPr kumimoji="0" lang="en-US" sz="2667" b="0" i="0" u="none" strike="noStrike" kern="0" cap="none" spc="0" normalizeH="0" baseline="0" noProof="0" dirty="0">
                <a:ln>
                  <a:noFill/>
                </a:ln>
                <a:solidFill>
                  <a:srgbClr val="8B8D8E">
                    <a:lumMod val="60000"/>
                    <a:lumOff val="40000"/>
                  </a:srgbClr>
                </a:solidFill>
                <a:effectLst/>
                <a:uLnTx/>
                <a:uFillTx/>
                <a:latin typeface="Arial"/>
                <a:ea typeface="ＭＳ Ｐゴシック"/>
              </a:rPr>
            </a:br>
            <a:endParaRPr kumimoji="0" lang="en-US" sz="2667" b="0" i="0" u="none" strike="noStrike" kern="0" cap="none" spc="0" normalizeH="0" baseline="0" noProof="0" dirty="0">
              <a:ln>
                <a:noFill/>
              </a:ln>
              <a:solidFill>
                <a:srgbClr val="8B8D8E">
                  <a:lumMod val="60000"/>
                  <a:lumOff val="40000"/>
                </a:srgbClr>
              </a:solidFill>
              <a:effectLst/>
              <a:uLnTx/>
              <a:uFillTx/>
              <a:latin typeface="Arial"/>
              <a:ea typeface="ＭＳ Ｐゴシック"/>
            </a:endParaRPr>
          </a:p>
        </p:txBody>
      </p:sp>
      <p:pic>
        <p:nvPicPr>
          <p:cNvPr id="5" name="Picture 4">
            <a:extLst>
              <a:ext uri="{FF2B5EF4-FFF2-40B4-BE49-F238E27FC236}">
                <a16:creationId xmlns:a16="http://schemas.microsoft.com/office/drawing/2014/main" id="{198FE54A-46F5-49A8-B820-7544637F76B2}"/>
              </a:ext>
            </a:extLst>
          </p:cNvPr>
          <p:cNvPicPr>
            <a:picLocks noChangeAspect="1"/>
          </p:cNvPicPr>
          <p:nvPr/>
        </p:nvPicPr>
        <p:blipFill>
          <a:blip r:embed="rId3"/>
          <a:stretch>
            <a:fillRect/>
          </a:stretch>
        </p:blipFill>
        <p:spPr>
          <a:xfrm>
            <a:off x="8344969" y="4220308"/>
            <a:ext cx="3135956" cy="1541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4D64-BE77-3C6F-455A-BB66A491BF53}"/>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BB7BD99A-E547-7882-D28C-246485C2FCFC}"/>
              </a:ext>
            </a:extLst>
          </p:cNvPr>
          <p:cNvSpPr>
            <a:spLocks noGrp="1"/>
          </p:cNvSpPr>
          <p:nvPr>
            <p:ph idx="1"/>
          </p:nvPr>
        </p:nvSpPr>
        <p:spPr/>
        <p:txBody>
          <a:bodyPr/>
          <a:lstStyle/>
          <a:p>
            <a:r>
              <a:rPr lang="en-US" dirty="0"/>
              <a:t>Review studies of PARP inhibition in advanced endometrial cancer</a:t>
            </a:r>
          </a:p>
          <a:p>
            <a:pPr lvl="1"/>
            <a:r>
              <a:rPr lang="en-US" dirty="0"/>
              <a:t>Synergy with PD1/PDL1 inhibitors</a:t>
            </a:r>
          </a:p>
          <a:p>
            <a:pPr lvl="0"/>
            <a:r>
              <a:rPr lang="en-US" dirty="0"/>
              <a:t>Discuss the long-term findings with pembrolizumab/lenvatinib in the recurrent setting</a:t>
            </a:r>
          </a:p>
          <a:p>
            <a:pPr lvl="0"/>
            <a:r>
              <a:rPr lang="en-US" dirty="0"/>
              <a:t>Explore the role of bevacizumab in TP53-mutant advanced EC</a:t>
            </a:r>
          </a:p>
          <a:p>
            <a:pPr lvl="1"/>
            <a:endParaRPr lang="en-US" dirty="0"/>
          </a:p>
        </p:txBody>
      </p:sp>
    </p:spTree>
    <p:extLst>
      <p:ext uri="{BB962C8B-B14F-4D97-AF65-F5344CB8AC3E}">
        <p14:creationId xmlns:p14="http://schemas.microsoft.com/office/powerpoint/2010/main" val="259723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71082F-C777-4080-4701-F894EA9923D5}"/>
              </a:ext>
            </a:extLst>
          </p:cNvPr>
          <p:cNvSpPr/>
          <p:nvPr/>
        </p:nvSpPr>
        <p:spPr bwMode="auto">
          <a:xfrm>
            <a:off x="73287" y="6142009"/>
            <a:ext cx="1598763" cy="70329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a:extLst>
              <a:ext uri="{FF2B5EF4-FFF2-40B4-BE49-F238E27FC236}">
                <a16:creationId xmlns:a16="http://schemas.microsoft.com/office/drawing/2014/main" id="{EC0FFC11-7FB1-E0B9-D703-7C79C128D3E9}"/>
              </a:ext>
            </a:extLst>
          </p:cNvPr>
          <p:cNvSpPr>
            <a:spLocks noGrp="1"/>
          </p:cNvSpPr>
          <p:nvPr>
            <p:ph type="title"/>
          </p:nvPr>
        </p:nvSpPr>
        <p:spPr/>
        <p:txBody>
          <a:bodyPr/>
          <a:lstStyle/>
          <a:p>
            <a:r>
              <a:rPr lang="en-US" dirty="0"/>
              <a:t>Leveraging Immune Checkpoint Activity</a:t>
            </a:r>
          </a:p>
        </p:txBody>
      </p:sp>
      <p:sp>
        <p:nvSpPr>
          <p:cNvPr id="3" name="Slide Number Placeholder 2">
            <a:extLst>
              <a:ext uri="{FF2B5EF4-FFF2-40B4-BE49-F238E27FC236}">
                <a16:creationId xmlns:a16="http://schemas.microsoft.com/office/drawing/2014/main" id="{067B27C9-9B6A-7DEF-83E9-7C4E14EDE54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B757F-C14A-B741-B454-7B185A1C2E7E}" type="slidenum">
              <a:rPr kumimoji="0" lang="en-US" altLang="en-US" sz="1333"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aphicFrame>
        <p:nvGraphicFramePr>
          <p:cNvPr id="9" name="Diagram 8">
            <a:extLst>
              <a:ext uri="{FF2B5EF4-FFF2-40B4-BE49-F238E27FC236}">
                <a16:creationId xmlns:a16="http://schemas.microsoft.com/office/drawing/2014/main" id="{643B4838-BFCE-FCFF-2A71-A61941C3C915}"/>
              </a:ext>
            </a:extLst>
          </p:cNvPr>
          <p:cNvGraphicFramePr/>
          <p:nvPr/>
        </p:nvGraphicFramePr>
        <p:xfrm>
          <a:off x="1771265"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EA7EBA0-6B42-0865-2102-EA5F98447EAA}"/>
              </a:ext>
            </a:extLst>
          </p:cNvPr>
          <p:cNvPicPr>
            <a:picLocks noChangeAspect="1"/>
          </p:cNvPicPr>
          <p:nvPr/>
        </p:nvPicPr>
        <p:blipFill>
          <a:blip r:embed="rId7"/>
          <a:stretch>
            <a:fillRect/>
          </a:stretch>
        </p:blipFill>
        <p:spPr>
          <a:xfrm>
            <a:off x="1081175" y="1439333"/>
            <a:ext cx="2464471" cy="1228984"/>
          </a:xfrm>
          <a:prstGeom prst="rect">
            <a:avLst/>
          </a:prstGeom>
        </p:spPr>
      </p:pic>
      <p:pic>
        <p:nvPicPr>
          <p:cNvPr id="1026" name="Picture 2" descr="Early Chemotherapy Dose Reductions May Affect Breast Cancer Outcomes |  Cancer Today">
            <a:extLst>
              <a:ext uri="{FF2B5EF4-FFF2-40B4-BE49-F238E27FC236}">
                <a16:creationId xmlns:a16="http://schemas.microsoft.com/office/drawing/2014/main" id="{F583F90F-B5D6-19F4-CADF-0220BE7D25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177" y="2814508"/>
            <a:ext cx="2464467" cy="1228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08485-AFFB-20FD-6921-6D5EAF55C2F2}"/>
              </a:ext>
            </a:extLst>
          </p:cNvPr>
          <p:cNvPicPr>
            <a:picLocks noChangeAspect="1"/>
          </p:cNvPicPr>
          <p:nvPr/>
        </p:nvPicPr>
        <p:blipFill>
          <a:blip r:embed="rId9"/>
          <a:stretch>
            <a:fillRect/>
          </a:stretch>
        </p:blipFill>
        <p:spPr>
          <a:xfrm>
            <a:off x="1081177" y="4189683"/>
            <a:ext cx="2464467" cy="1226867"/>
          </a:xfrm>
          <a:prstGeom prst="rect">
            <a:avLst/>
          </a:prstGeom>
        </p:spPr>
      </p:pic>
      <p:pic>
        <p:nvPicPr>
          <p:cNvPr id="13" name="Picture 12">
            <a:extLst>
              <a:ext uri="{FF2B5EF4-FFF2-40B4-BE49-F238E27FC236}">
                <a16:creationId xmlns:a16="http://schemas.microsoft.com/office/drawing/2014/main" id="{14C8C647-994C-B18F-6890-A811A915322A}"/>
              </a:ext>
            </a:extLst>
          </p:cNvPr>
          <p:cNvPicPr>
            <a:picLocks noChangeAspect="1"/>
          </p:cNvPicPr>
          <p:nvPr/>
        </p:nvPicPr>
        <p:blipFill>
          <a:blip r:embed="rId10"/>
          <a:stretch>
            <a:fillRect/>
          </a:stretch>
        </p:blipFill>
        <p:spPr>
          <a:xfrm>
            <a:off x="1081175" y="5562740"/>
            <a:ext cx="2464468" cy="1322304"/>
          </a:xfrm>
          <a:prstGeom prst="rect">
            <a:avLst/>
          </a:prstGeom>
        </p:spPr>
      </p:pic>
      <p:sp>
        <p:nvSpPr>
          <p:cNvPr id="17" name="Rectangle 16">
            <a:extLst>
              <a:ext uri="{FF2B5EF4-FFF2-40B4-BE49-F238E27FC236}">
                <a16:creationId xmlns:a16="http://schemas.microsoft.com/office/drawing/2014/main" id="{DD2F67C3-0504-B583-66CE-067F2DEA7072}"/>
              </a:ext>
            </a:extLst>
          </p:cNvPr>
          <p:cNvSpPr/>
          <p:nvPr/>
        </p:nvSpPr>
        <p:spPr bwMode="auto">
          <a:xfrm>
            <a:off x="-21164" y="4176161"/>
            <a:ext cx="12192000" cy="269536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35631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an educational grant from GSK.</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16A07-0262-9C80-90CB-7131426074A9}"/>
              </a:ext>
            </a:extLst>
          </p:cNvPr>
          <p:cNvSpPr>
            <a:spLocks noGrp="1"/>
          </p:cNvSpPr>
          <p:nvPr>
            <p:ph type="title"/>
          </p:nvPr>
        </p:nvSpPr>
        <p:spPr/>
        <p:txBody>
          <a:bodyPr/>
          <a:lstStyle/>
          <a:p>
            <a:r>
              <a:rPr lang="en-US" dirty="0"/>
              <a:t>Phase 2: Checkpoint and PARP inhibitors </a:t>
            </a:r>
          </a:p>
        </p:txBody>
      </p:sp>
      <p:pic>
        <p:nvPicPr>
          <p:cNvPr id="6" name="Picture 5">
            <a:extLst>
              <a:ext uri="{FF2B5EF4-FFF2-40B4-BE49-F238E27FC236}">
                <a16:creationId xmlns:a16="http://schemas.microsoft.com/office/drawing/2014/main" id="{80854FC6-3999-D992-D446-C87F23BAE7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5509" y="2842480"/>
            <a:ext cx="5590447" cy="3113819"/>
          </a:xfrm>
          <a:prstGeom prst="rect">
            <a:avLst/>
          </a:prstGeom>
        </p:spPr>
      </p:pic>
      <p:sp>
        <p:nvSpPr>
          <p:cNvPr id="7" name="TextBox 6">
            <a:extLst>
              <a:ext uri="{FF2B5EF4-FFF2-40B4-BE49-F238E27FC236}">
                <a16:creationId xmlns:a16="http://schemas.microsoft.com/office/drawing/2014/main" id="{18559F03-E693-8104-A79F-6E87CBDA8EF9}"/>
              </a:ext>
            </a:extLst>
          </p:cNvPr>
          <p:cNvSpPr txBox="1"/>
          <p:nvPr/>
        </p:nvSpPr>
        <p:spPr>
          <a:xfrm>
            <a:off x="6935682" y="6488946"/>
            <a:ext cx="4641014"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Konstantinopoulos P. JAMA Oncol 2022. Post CCB. Gynecol Oncol 2022.</a:t>
            </a:r>
          </a:p>
        </p:txBody>
      </p:sp>
      <p:pic>
        <p:nvPicPr>
          <p:cNvPr id="9" name="Picture 8">
            <a:extLst>
              <a:ext uri="{FF2B5EF4-FFF2-40B4-BE49-F238E27FC236}">
                <a16:creationId xmlns:a16="http://schemas.microsoft.com/office/drawing/2014/main" id="{B47D165D-DE18-286B-B590-FF3FC29C08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159414" y="2842480"/>
            <a:ext cx="5875953" cy="3001845"/>
          </a:xfrm>
          <a:prstGeom prst="rect">
            <a:avLst/>
          </a:prstGeom>
        </p:spPr>
      </p:pic>
      <p:sp>
        <p:nvSpPr>
          <p:cNvPr id="10" name="TextBox 9">
            <a:extLst>
              <a:ext uri="{FF2B5EF4-FFF2-40B4-BE49-F238E27FC236}">
                <a16:creationId xmlns:a16="http://schemas.microsoft.com/office/drawing/2014/main" id="{08400832-DAD8-0BC1-5ACD-3B38CF3B5664}"/>
              </a:ext>
            </a:extLst>
          </p:cNvPr>
          <p:cNvSpPr txBox="1"/>
          <p:nvPr/>
        </p:nvSpPr>
        <p:spPr>
          <a:xfrm>
            <a:off x="7291171" y="1344634"/>
            <a:ext cx="4559261" cy="101566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DOMEC: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Durvalumab and Olaparib</a:t>
            </a:r>
          </a:p>
        </p:txBody>
      </p:sp>
      <p:sp>
        <p:nvSpPr>
          <p:cNvPr id="11" name="TextBox 10">
            <a:extLst>
              <a:ext uri="{FF2B5EF4-FFF2-40B4-BE49-F238E27FC236}">
                <a16:creationId xmlns:a16="http://schemas.microsoft.com/office/drawing/2014/main" id="{28CBA043-7F04-C8AF-9608-8116ED195250}"/>
              </a:ext>
            </a:extLst>
          </p:cNvPr>
          <p:cNvSpPr txBox="1"/>
          <p:nvPr/>
        </p:nvSpPr>
        <p:spPr>
          <a:xfrm>
            <a:off x="740313" y="1516369"/>
            <a:ext cx="4680832" cy="553998"/>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Talazoparib</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and Avelumab</a:t>
            </a:r>
          </a:p>
        </p:txBody>
      </p:sp>
      <p:sp>
        <p:nvSpPr>
          <p:cNvPr id="12" name="TextBox 11">
            <a:extLst>
              <a:ext uri="{FF2B5EF4-FFF2-40B4-BE49-F238E27FC236}">
                <a16:creationId xmlns:a16="http://schemas.microsoft.com/office/drawing/2014/main" id="{125EE95D-9100-3A11-45D1-350A48065582}"/>
              </a:ext>
            </a:extLst>
          </p:cNvPr>
          <p:cNvSpPr txBox="1"/>
          <p:nvPr/>
        </p:nvSpPr>
        <p:spPr>
          <a:xfrm>
            <a:off x="1672081" y="2062781"/>
            <a:ext cx="2817296" cy="7487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35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MMRp</a:t>
            </a:r>
          </a:p>
        </p:txBody>
      </p:sp>
      <p:sp>
        <p:nvSpPr>
          <p:cNvPr id="13" name="TextBox 12">
            <a:extLst>
              <a:ext uri="{FF2B5EF4-FFF2-40B4-BE49-F238E27FC236}">
                <a16:creationId xmlns:a16="http://schemas.microsoft.com/office/drawing/2014/main" id="{96144EBA-C100-EBE8-6BB2-B24F4DA6E80C}"/>
              </a:ext>
            </a:extLst>
          </p:cNvPr>
          <p:cNvSpPr txBox="1"/>
          <p:nvPr/>
        </p:nvSpPr>
        <p:spPr>
          <a:xfrm>
            <a:off x="8162153" y="2452630"/>
            <a:ext cx="2817296" cy="7487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55 patients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20% dMMR</a:t>
            </a:r>
          </a:p>
        </p:txBody>
      </p:sp>
      <p:sp>
        <p:nvSpPr>
          <p:cNvPr id="14" name="TextBox 13">
            <a:extLst>
              <a:ext uri="{FF2B5EF4-FFF2-40B4-BE49-F238E27FC236}">
                <a16:creationId xmlns:a16="http://schemas.microsoft.com/office/drawing/2014/main" id="{3D830F68-83C0-E20D-1272-26739272B12E}"/>
              </a:ext>
            </a:extLst>
          </p:cNvPr>
          <p:cNvSpPr txBox="1"/>
          <p:nvPr/>
        </p:nvSpPr>
        <p:spPr>
          <a:xfrm>
            <a:off x="9486692" y="5520596"/>
            <a:ext cx="2419800" cy="4205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16% ORR</a:t>
            </a:r>
          </a:p>
        </p:txBody>
      </p:sp>
      <p:sp>
        <p:nvSpPr>
          <p:cNvPr id="15" name="TextBox 14">
            <a:extLst>
              <a:ext uri="{FF2B5EF4-FFF2-40B4-BE49-F238E27FC236}">
                <a16:creationId xmlns:a16="http://schemas.microsoft.com/office/drawing/2014/main" id="{7EAAB5E8-B810-0B2E-817E-703DF880A49B}"/>
              </a:ext>
            </a:extLst>
          </p:cNvPr>
          <p:cNvSpPr txBox="1"/>
          <p:nvPr/>
        </p:nvSpPr>
        <p:spPr>
          <a:xfrm>
            <a:off x="462181" y="5566019"/>
            <a:ext cx="2419800" cy="4205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11.4% ORR</a:t>
            </a:r>
          </a:p>
        </p:txBody>
      </p:sp>
    </p:spTree>
    <p:extLst>
      <p:ext uri="{BB962C8B-B14F-4D97-AF65-F5344CB8AC3E}">
        <p14:creationId xmlns:p14="http://schemas.microsoft.com/office/powerpoint/2010/main" val="346803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586EB-1CE3-ED1C-4816-56B01F473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2BC2-95EE-9D83-B4CC-4DAE6B80F3D9}"/>
              </a:ext>
            </a:extLst>
          </p:cNvPr>
          <p:cNvSpPr>
            <a:spLocks noGrp="1"/>
          </p:cNvSpPr>
          <p:nvPr>
            <p:ph type="title"/>
          </p:nvPr>
        </p:nvSpPr>
        <p:spPr>
          <a:xfrm>
            <a:off x="878420" y="225428"/>
            <a:ext cx="10910381" cy="564427"/>
          </a:xfrm>
        </p:spPr>
        <p:txBody>
          <a:bodyPr/>
          <a:lstStyle/>
          <a:p>
            <a:r>
              <a:rPr lang="en-US" noProof="0" dirty="0"/>
              <a:t>DUO-E: Durvalumab and Olaparib</a:t>
            </a:r>
          </a:p>
        </p:txBody>
      </p:sp>
      <p:cxnSp>
        <p:nvCxnSpPr>
          <p:cNvPr id="6" name="Straight Arrow Connector 5">
            <a:extLst>
              <a:ext uri="{FF2B5EF4-FFF2-40B4-BE49-F238E27FC236}">
                <a16:creationId xmlns:a16="http://schemas.microsoft.com/office/drawing/2014/main" id="{C6B5484A-C5ED-4FFF-89C9-064A5A16162F}"/>
              </a:ext>
            </a:extLst>
          </p:cNvPr>
          <p:cNvCxnSpPr>
            <a:cxnSpLocks/>
            <a:stCxn id="16" idx="3"/>
            <a:endCxn id="20" idx="1"/>
          </p:cNvCxnSpPr>
          <p:nvPr/>
        </p:nvCxnSpPr>
        <p:spPr>
          <a:xfrm flipV="1">
            <a:off x="6709373" y="2303705"/>
            <a:ext cx="951659" cy="9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2B1077-DA1A-9951-F19B-4A8E7529C305}"/>
              </a:ext>
            </a:extLst>
          </p:cNvPr>
          <p:cNvCxnSpPr>
            <a:cxnSpLocks/>
            <a:stCxn id="17" idx="3"/>
            <a:endCxn id="21" idx="1"/>
          </p:cNvCxnSpPr>
          <p:nvPr/>
        </p:nvCxnSpPr>
        <p:spPr>
          <a:xfrm>
            <a:off x="6707637" y="3671212"/>
            <a:ext cx="9540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8D4464E-C340-9A56-3FF1-C3EFCD5DBED0}"/>
              </a:ext>
            </a:extLst>
          </p:cNvPr>
          <p:cNvCxnSpPr>
            <a:cxnSpLocks/>
            <a:stCxn id="18" idx="3"/>
            <a:endCxn id="22" idx="1"/>
          </p:cNvCxnSpPr>
          <p:nvPr/>
        </p:nvCxnSpPr>
        <p:spPr>
          <a:xfrm flipV="1">
            <a:off x="6697327" y="5055088"/>
            <a:ext cx="959632" cy="22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3AA159E-F340-B1D3-2E70-81D641755DA0}"/>
              </a:ext>
            </a:extLst>
          </p:cNvPr>
          <p:cNvCxnSpPr>
            <a:cxnSpLocks/>
            <a:endCxn id="17" idx="1"/>
          </p:cNvCxnSpPr>
          <p:nvPr/>
        </p:nvCxnSpPr>
        <p:spPr>
          <a:xfrm flipV="1">
            <a:off x="3502747" y="3671214"/>
            <a:ext cx="1140893" cy="144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8DA9C35-0401-7672-161E-C11B4C2917BC}"/>
              </a:ext>
            </a:extLst>
          </p:cNvPr>
          <p:cNvCxnSpPr>
            <a:cxnSpLocks/>
            <a:endCxn id="18" idx="1"/>
          </p:cNvCxnSpPr>
          <p:nvPr/>
        </p:nvCxnSpPr>
        <p:spPr>
          <a:xfrm>
            <a:off x="3517843" y="5037115"/>
            <a:ext cx="111548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E053CF9-93F4-3874-AAAA-58DDBA15ABA6}"/>
              </a:ext>
            </a:extLst>
          </p:cNvPr>
          <p:cNvCxnSpPr>
            <a:cxnSpLocks/>
          </p:cNvCxnSpPr>
          <p:nvPr/>
        </p:nvCxnSpPr>
        <p:spPr>
          <a:xfrm>
            <a:off x="3502935" y="2276287"/>
            <a:ext cx="113639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E14D8C-1D54-FB97-1181-3A7904BB46C3}"/>
              </a:ext>
            </a:extLst>
          </p:cNvPr>
          <p:cNvCxnSpPr>
            <a:cxnSpLocks/>
          </p:cNvCxnSpPr>
          <p:nvPr/>
        </p:nvCxnSpPr>
        <p:spPr>
          <a:xfrm>
            <a:off x="3509190" y="2267977"/>
            <a:ext cx="7887" cy="27691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BBC19A-2E02-0D04-557D-D5711E735AC0}"/>
              </a:ext>
            </a:extLst>
          </p:cNvPr>
          <p:cNvSpPr/>
          <p:nvPr/>
        </p:nvSpPr>
        <p:spPr>
          <a:xfrm>
            <a:off x="7659611" y="1411424"/>
            <a:ext cx="2064000" cy="42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rPr>
              <a:t>Maintenance phase</a:t>
            </a:r>
            <a:endPar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endParaRPr>
          </a:p>
        </p:txBody>
      </p:sp>
      <p:sp>
        <p:nvSpPr>
          <p:cNvPr id="15" name="Rectangle 14">
            <a:extLst>
              <a:ext uri="{FF2B5EF4-FFF2-40B4-BE49-F238E27FC236}">
                <a16:creationId xmlns:a16="http://schemas.microsoft.com/office/drawing/2014/main" id="{CCC87ADD-C315-0879-2880-FC7CF019CCD0}"/>
              </a:ext>
            </a:extLst>
          </p:cNvPr>
          <p:cNvSpPr/>
          <p:nvPr/>
        </p:nvSpPr>
        <p:spPr>
          <a:xfrm>
            <a:off x="4643639" y="1411427"/>
            <a:ext cx="2064000" cy="424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rPr>
              <a:t>Chemotherapy phase</a:t>
            </a:r>
            <a:endPar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endParaRPr>
          </a:p>
        </p:txBody>
      </p:sp>
      <p:sp>
        <p:nvSpPr>
          <p:cNvPr id="16" name="Rectangle 15">
            <a:extLst>
              <a:ext uri="{FF2B5EF4-FFF2-40B4-BE49-F238E27FC236}">
                <a16:creationId xmlns:a16="http://schemas.microsoft.com/office/drawing/2014/main" id="{DEAEEB68-3255-0880-2484-3D60D88BF233}"/>
              </a:ext>
            </a:extLst>
          </p:cNvPr>
          <p:cNvSpPr/>
          <p:nvPr/>
        </p:nvSpPr>
        <p:spPr>
          <a:xfrm>
            <a:off x="4645372" y="1824604"/>
            <a:ext cx="2064000" cy="9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CP (q3w) </a:t>
            </a:r>
            <a:b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b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a:t>
            </a:r>
            <a:r>
              <a:rPr kumimoji="0" lang="en-US" sz="1335"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pbo</a:t>
            </a: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(IV q3w)</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17" name="Rectangle 16">
            <a:extLst>
              <a:ext uri="{FF2B5EF4-FFF2-40B4-BE49-F238E27FC236}">
                <a16:creationId xmlns:a16="http://schemas.microsoft.com/office/drawing/2014/main" id="{87EB6849-B3EA-9660-4322-C49CEDAB80D9}"/>
              </a:ext>
            </a:extLst>
          </p:cNvPr>
          <p:cNvSpPr/>
          <p:nvPr/>
        </p:nvSpPr>
        <p:spPr>
          <a:xfrm>
            <a:off x="4643639" y="3191212"/>
            <a:ext cx="2064000" cy="9600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CP (q3w) </a:t>
            </a:r>
            <a:b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b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(1120 mg IV q3w)</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18" name="Rectangle 17">
            <a:extLst>
              <a:ext uri="{FF2B5EF4-FFF2-40B4-BE49-F238E27FC236}">
                <a16:creationId xmlns:a16="http://schemas.microsoft.com/office/drawing/2014/main" id="{855A773D-D318-5E73-8309-D8B293705658}"/>
              </a:ext>
            </a:extLst>
          </p:cNvPr>
          <p:cNvSpPr/>
          <p:nvPr/>
        </p:nvSpPr>
        <p:spPr>
          <a:xfrm>
            <a:off x="4633327" y="4577355"/>
            <a:ext cx="2064000" cy="960000"/>
          </a:xfrm>
          <a:prstGeom prst="rect">
            <a:avLst/>
          </a:prstGeom>
          <a:solidFill>
            <a:srgbClr val="830051"/>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CP (q3w) </a:t>
            </a:r>
            <a:b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b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(1120 mg IV q3w)</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19" name="Rectangle 18">
            <a:extLst>
              <a:ext uri="{FF2B5EF4-FFF2-40B4-BE49-F238E27FC236}">
                <a16:creationId xmlns:a16="http://schemas.microsoft.com/office/drawing/2014/main" id="{35854251-EEC1-40FE-9298-C6011718E06E}"/>
              </a:ext>
            </a:extLst>
          </p:cNvPr>
          <p:cNvSpPr/>
          <p:nvPr/>
        </p:nvSpPr>
        <p:spPr>
          <a:xfrm>
            <a:off x="4633327" y="5626583"/>
            <a:ext cx="5087632" cy="43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rPr>
              <a:t>Treatment until disease progression, unacceptable toxicity, or other discontinuation criteria were met</a:t>
            </a:r>
            <a:endParaRPr kumimoji="0" lang="en-GB" sz="1335" b="0" i="0" u="none" strike="noStrike" kern="0" cap="none" spc="0" normalizeH="0" baseline="0" noProof="0" dirty="0">
              <a:ln>
                <a:noFill/>
              </a:ln>
              <a:solidFill>
                <a:srgbClr val="000000"/>
              </a:solidFill>
              <a:effectLst/>
              <a:uLnTx/>
              <a:uFillTx/>
              <a:latin typeface="Arial Narrow" panose="020B0606020202030204" pitchFamily="34" charset="0"/>
              <a:ea typeface="ＭＳ Ｐゴシック"/>
              <a:cs typeface="+mn-cs"/>
              <a:sym typeface="Arial"/>
            </a:endParaRPr>
          </a:p>
        </p:txBody>
      </p:sp>
      <p:sp>
        <p:nvSpPr>
          <p:cNvPr id="20" name="Rectangle 19">
            <a:extLst>
              <a:ext uri="{FF2B5EF4-FFF2-40B4-BE49-F238E27FC236}">
                <a16:creationId xmlns:a16="http://schemas.microsoft.com/office/drawing/2014/main" id="{6D682BDF-C5E3-7343-A11A-E093D4260E2E}"/>
              </a:ext>
            </a:extLst>
          </p:cNvPr>
          <p:cNvSpPr/>
          <p:nvPr/>
        </p:nvSpPr>
        <p:spPr>
          <a:xfrm>
            <a:off x="7661031" y="1823704"/>
            <a:ext cx="2064000" cy="9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a:t>
            </a:r>
            <a:r>
              <a:rPr kumimoji="0" lang="en-US" sz="1335"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pbo</a:t>
            </a:r>
            <a:endPar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Olaparib </a:t>
            </a:r>
            <a:r>
              <a:rPr kumimoji="0" lang="en-US" sz="1335"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pbo</a:t>
            </a: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 </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1" name="Rectangle 20">
            <a:extLst>
              <a:ext uri="{FF2B5EF4-FFF2-40B4-BE49-F238E27FC236}">
                <a16:creationId xmlns:a16="http://schemas.microsoft.com/office/drawing/2014/main" id="{96E2A963-0ED7-BC11-F101-26B69E8B0404}"/>
              </a:ext>
            </a:extLst>
          </p:cNvPr>
          <p:cNvSpPr/>
          <p:nvPr/>
        </p:nvSpPr>
        <p:spPr>
          <a:xfrm>
            <a:off x="7661703" y="3191212"/>
            <a:ext cx="2064000" cy="9600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Olaparib </a:t>
            </a:r>
            <a:r>
              <a:rPr kumimoji="0" lang="en-US" sz="1335" b="1" i="0" u="none"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pbo</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2" name="Rectangle 21">
            <a:extLst>
              <a:ext uri="{FF2B5EF4-FFF2-40B4-BE49-F238E27FC236}">
                <a16:creationId xmlns:a16="http://schemas.microsoft.com/office/drawing/2014/main" id="{757A1187-39D8-01A3-1DA7-9D097E66311E}"/>
              </a:ext>
            </a:extLst>
          </p:cNvPr>
          <p:cNvSpPr/>
          <p:nvPr/>
        </p:nvSpPr>
        <p:spPr>
          <a:xfrm>
            <a:off x="7656959" y="4575088"/>
            <a:ext cx="2167695" cy="960000"/>
          </a:xfrm>
          <a:prstGeom prst="rect">
            <a:avLst/>
          </a:prstGeom>
          <a:solidFill>
            <a:srgbClr val="830051"/>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Durvalumab + </a:t>
            </a:r>
          </a:p>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rPr>
              <a:t>Olaparib</a:t>
            </a:r>
            <a:endParaRPr kumimoji="0" lang="en-GB" sz="1335"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4" name="Rectangle 23">
            <a:extLst>
              <a:ext uri="{FF2B5EF4-FFF2-40B4-BE49-F238E27FC236}">
                <a16:creationId xmlns:a16="http://schemas.microsoft.com/office/drawing/2014/main" id="{337C0873-4E6D-A7F9-EF91-D6292CC7EC7C}"/>
              </a:ext>
            </a:extLst>
          </p:cNvPr>
          <p:cNvSpPr/>
          <p:nvPr/>
        </p:nvSpPr>
        <p:spPr>
          <a:xfrm rot="16200000">
            <a:off x="5461476" y="3448378"/>
            <a:ext cx="3192307" cy="464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54"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Patients without disease progression</a:t>
            </a:r>
            <a:endParaRPr kumimoji="0" lang="en-GB" sz="1467"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8" name="TextBox 27">
            <a:extLst>
              <a:ext uri="{FF2B5EF4-FFF2-40B4-BE49-F238E27FC236}">
                <a16:creationId xmlns:a16="http://schemas.microsoft.com/office/drawing/2014/main" id="{06891923-116E-E4CE-DF24-1E8AC0A18B2B}"/>
              </a:ext>
            </a:extLst>
          </p:cNvPr>
          <p:cNvSpPr txBox="1"/>
          <p:nvPr/>
        </p:nvSpPr>
        <p:spPr>
          <a:xfrm>
            <a:off x="3419940" y="4775541"/>
            <a:ext cx="1296000" cy="264688"/>
          </a:xfrm>
          <a:prstGeom prst="rect">
            <a:avLst/>
          </a:prstGeom>
          <a:noFill/>
          <a:ln>
            <a:noFill/>
          </a:ln>
        </p:spPr>
        <p:txBody>
          <a:bodyPr wrap="square" rtlCol="0" anchor="b">
            <a:spAutoFit/>
          </a:bodyPr>
          <a:lstStyle/>
          <a:p>
            <a:pPr marL="0" marR="0" lvl="0" indent="0" algn="ctr" defTabSz="1219154" rtl="0" eaLnBrk="1" fontAlgn="auto" latinLnBrk="0" hangingPunct="1">
              <a:lnSpc>
                <a:spcPct val="80000"/>
              </a:lnSpc>
              <a:spcBef>
                <a:spcPts val="0"/>
              </a:spcBef>
              <a:spcAft>
                <a:spcPts val="0"/>
              </a:spcAft>
              <a:buClr>
                <a:srgbClr val="000000"/>
              </a:buClr>
              <a:buSzTx/>
              <a:buFontTx/>
              <a:buNone/>
              <a:tabLst/>
              <a:defRPr/>
            </a:pPr>
            <a:r>
              <a:rPr kumimoji="0" lang="sv-SE" sz="1400" b="0" i="0" u="none" strike="noStrike" kern="0" cap="none" spc="0" normalizeH="0" baseline="0" noProof="0" dirty="0">
                <a:ln>
                  <a:noFill/>
                </a:ln>
                <a:solidFill>
                  <a:srgbClr val="830051"/>
                </a:solidFill>
                <a:effectLst/>
                <a:uLnTx/>
                <a:uFillTx/>
                <a:latin typeface="Arial Narrow" panose="020B0606020202030204" pitchFamily="34" charset="0"/>
                <a:ea typeface="ＭＳ Ｐゴシック"/>
                <a:cs typeface="Arial"/>
                <a:sym typeface="Arial"/>
              </a:rPr>
              <a:t>Durva + Ola</a:t>
            </a:r>
          </a:p>
        </p:txBody>
      </p:sp>
      <p:sp>
        <p:nvSpPr>
          <p:cNvPr id="29" name="TextBox 28">
            <a:extLst>
              <a:ext uri="{FF2B5EF4-FFF2-40B4-BE49-F238E27FC236}">
                <a16:creationId xmlns:a16="http://schemas.microsoft.com/office/drawing/2014/main" id="{5B3E1912-C132-6299-D309-4A1AAE6CB3D7}"/>
              </a:ext>
            </a:extLst>
          </p:cNvPr>
          <p:cNvSpPr txBox="1"/>
          <p:nvPr/>
        </p:nvSpPr>
        <p:spPr>
          <a:xfrm>
            <a:off x="3502745" y="3390186"/>
            <a:ext cx="1130395" cy="264688"/>
          </a:xfrm>
          <a:prstGeom prst="rect">
            <a:avLst/>
          </a:prstGeom>
          <a:noFill/>
          <a:ln>
            <a:noFill/>
          </a:ln>
        </p:spPr>
        <p:txBody>
          <a:bodyPr wrap="square" rtlCol="0">
            <a:spAutoFit/>
          </a:bodyPr>
          <a:lstStyle/>
          <a:p>
            <a:pPr marL="0" marR="0" lvl="0" indent="0" algn="ctr" defTabSz="1219154" rtl="0" eaLnBrk="1" fontAlgn="auto" latinLnBrk="0" hangingPunct="1">
              <a:lnSpc>
                <a:spcPct val="80000"/>
              </a:lnSpc>
              <a:spcBef>
                <a:spcPts val="0"/>
              </a:spcBef>
              <a:spcAft>
                <a:spcPts val="0"/>
              </a:spcAft>
              <a:buClr>
                <a:srgbClr val="000000"/>
              </a:buClr>
              <a:buSzTx/>
              <a:buFontTx/>
              <a:buNone/>
              <a:tabLst/>
              <a:defRPr/>
            </a:pPr>
            <a:r>
              <a:rPr kumimoji="0" lang="pt-BR" sz="1400" b="0" i="0" u="none" strike="noStrike" kern="0" cap="none" spc="0" normalizeH="0" baseline="0" noProof="0" dirty="0">
                <a:ln>
                  <a:noFill/>
                </a:ln>
                <a:solidFill>
                  <a:srgbClr val="003865"/>
                </a:solidFill>
                <a:effectLst/>
                <a:uLnTx/>
                <a:uFillTx/>
                <a:latin typeface="Arial Narrow" panose="020B0606020202030204" pitchFamily="34" charset="0"/>
                <a:ea typeface="ＭＳ Ｐゴシック"/>
                <a:cs typeface="Arial"/>
                <a:sym typeface="Arial"/>
              </a:rPr>
              <a:t>Durva</a:t>
            </a:r>
          </a:p>
        </p:txBody>
      </p:sp>
      <p:sp>
        <p:nvSpPr>
          <p:cNvPr id="30" name="TextBox 29">
            <a:extLst>
              <a:ext uri="{FF2B5EF4-FFF2-40B4-BE49-F238E27FC236}">
                <a16:creationId xmlns:a16="http://schemas.microsoft.com/office/drawing/2014/main" id="{10A533B4-EF8B-3415-DB13-C552FA3C2190}"/>
              </a:ext>
            </a:extLst>
          </p:cNvPr>
          <p:cNvSpPr txBox="1"/>
          <p:nvPr/>
        </p:nvSpPr>
        <p:spPr>
          <a:xfrm>
            <a:off x="3517075" y="1993898"/>
            <a:ext cx="1101735" cy="264688"/>
          </a:xfrm>
          <a:prstGeom prst="rect">
            <a:avLst/>
          </a:prstGeom>
          <a:noFill/>
          <a:ln>
            <a:noFill/>
          </a:ln>
        </p:spPr>
        <p:txBody>
          <a:bodyPr wrap="square" rtlCol="0">
            <a:spAutoFit/>
          </a:bodyPr>
          <a:lstStyle/>
          <a:p>
            <a:pPr marL="0" marR="0" lvl="0" indent="0" algn="ctr" defTabSz="1219154" rtl="0" eaLnBrk="1" fontAlgn="auto" latinLnBrk="0" hangingPunct="1">
              <a:lnSpc>
                <a:spcPct val="8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7F7F7F"/>
                </a:solidFill>
                <a:effectLst/>
                <a:uLnTx/>
                <a:uFillTx/>
                <a:latin typeface="Arial Narrow" panose="020B0606020202030204" pitchFamily="34" charset="0"/>
                <a:ea typeface="ＭＳ Ｐゴシック"/>
                <a:cs typeface="Arial"/>
                <a:sym typeface="Arial"/>
              </a:rPr>
              <a:t>Control</a:t>
            </a:r>
          </a:p>
        </p:txBody>
      </p:sp>
      <p:sp>
        <p:nvSpPr>
          <p:cNvPr id="31" name="object 43">
            <a:extLst>
              <a:ext uri="{FF2B5EF4-FFF2-40B4-BE49-F238E27FC236}">
                <a16:creationId xmlns:a16="http://schemas.microsoft.com/office/drawing/2014/main" id="{3F8AA393-2865-581E-0CFF-8C5806841C2A}"/>
              </a:ext>
            </a:extLst>
          </p:cNvPr>
          <p:cNvSpPr txBox="1"/>
          <p:nvPr/>
        </p:nvSpPr>
        <p:spPr>
          <a:xfrm>
            <a:off x="198252" y="1445469"/>
            <a:ext cx="3214619" cy="3488905"/>
          </a:xfrm>
          <a:prstGeom prst="rect">
            <a:avLst/>
          </a:prstGeom>
        </p:spPr>
        <p:txBody>
          <a:bodyPr vert="horz" wrap="square" lIns="0" tIns="92711" rIns="0" bIns="0" rtlCol="0">
            <a:spAutoFit/>
          </a:bodyPr>
          <a:lstStyle/>
          <a:p>
            <a:pPr marL="156207" marR="5080" lvl="0" indent="-144142" algn="l" defTabSz="914377" rtl="0" eaLnBrk="1" fontAlgn="auto" latinLnBrk="0" hangingPunct="1">
              <a:lnSpc>
                <a:spcPct val="102499"/>
              </a:lnSpc>
              <a:spcBef>
                <a:spcPts val="595"/>
              </a:spcBef>
              <a:spcAft>
                <a:spcPts val="0"/>
              </a:spcAft>
              <a:buClrTx/>
              <a:buSzTx/>
              <a:buFont typeface="Arial"/>
              <a:buChar char="•"/>
              <a:tabLst>
                <a:tab pos="157476" algn="l"/>
              </a:tabLst>
              <a:defRPr/>
            </a:pP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Newly</a:t>
            </a:r>
            <a:r>
              <a:rPr kumimoji="0" sz="1600" b="0" i="0" u="none" strike="noStrike" kern="0" cap="none" spc="6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diagnosed</a:t>
            </a:r>
            <a:r>
              <a:rPr kumimoji="0" sz="1600" b="0" i="0" u="none" strike="noStrike" kern="0" cap="none" spc="8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Stage</a:t>
            </a:r>
            <a:r>
              <a:rPr kumimoji="0" sz="1600" b="0" i="0" u="none" strike="noStrike" kern="0" cap="none" spc="4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III/IV</a:t>
            </a:r>
            <a:r>
              <a:rPr kumimoji="0" sz="1600" b="0" i="0" u="none" strike="noStrike" kern="0" cap="none" spc="3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2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o</a:t>
            </a:r>
            <a:r>
              <a:rPr kumimoji="0" lang="en-US" sz="1600" b="0" i="0" u="none" strike="noStrike" kern="0" cap="none" spc="-2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r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recurrent</a:t>
            </a:r>
            <a:r>
              <a:rPr kumimoji="0" sz="1600" b="0" i="0" u="none" strike="noStrike" kern="0" cap="none" spc="8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endometrial cancer</a:t>
            </a:r>
            <a:r>
              <a:rPr kumimoji="0" lang="en-US"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lang="en-US"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panose="020B0600070205080204" pitchFamily="34" charset="-128"/>
                <a:cs typeface="Arial" panose="020B0604020202020204" pitchFamily="34" charset="0"/>
              </a:rPr>
              <a:t>≥12</a:t>
            </a:r>
            <a:r>
              <a:rPr kumimoji="0" lang="en-US" sz="1600" b="0" i="0" u="none" strike="noStrike" kern="0" cap="none" spc="40" normalizeH="0" baseline="0" noProof="0" dirty="0">
                <a:ln>
                  <a:noFill/>
                </a:ln>
                <a:solidFill>
                  <a:srgbClr val="1E315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panose="020B0600070205080204" pitchFamily="34" charset="-128"/>
                <a:cs typeface="Arial" panose="020B0604020202020204" pitchFamily="34" charset="0"/>
              </a:rPr>
              <a:t>months)</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156841" marR="0" lvl="0" indent="-144142" algn="l" defTabSz="914377" rtl="0" eaLnBrk="1" fontAlgn="auto" latinLnBrk="0" hangingPunct="1">
              <a:lnSpc>
                <a:spcPct val="100000"/>
              </a:lnSpc>
              <a:spcBef>
                <a:spcPts val="651"/>
              </a:spcBef>
              <a:spcAft>
                <a:spcPts val="0"/>
              </a:spcAft>
              <a:buClrTx/>
              <a:buSzTx/>
              <a:buFont typeface="Arial"/>
              <a:buChar char="•"/>
              <a:tabLst>
                <a:tab pos="156841" algn="l"/>
              </a:tabLst>
              <a:defRPr/>
            </a:pP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Known</a:t>
            </a:r>
            <a:r>
              <a:rPr kumimoji="0" sz="1600" b="0" i="0" u="none" strike="noStrike" kern="0" cap="none" spc="5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MMR</a:t>
            </a:r>
            <a:r>
              <a:rPr kumimoji="0" sz="1600" b="0" i="0" u="none" strike="noStrike" kern="0" cap="none" spc="6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status</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156207" marR="10794" lvl="0" indent="-144142" algn="l" defTabSz="914377" rtl="0" eaLnBrk="1" fontAlgn="auto" latinLnBrk="0" hangingPunct="1">
              <a:lnSpc>
                <a:spcPct val="102499"/>
              </a:lnSpc>
              <a:spcBef>
                <a:spcPts val="595"/>
              </a:spcBef>
              <a:spcAft>
                <a:spcPts val="0"/>
              </a:spcAft>
              <a:buClrTx/>
              <a:buSzTx/>
              <a:buFont typeface="Arial"/>
              <a:buChar char="•"/>
              <a:tabLst>
                <a:tab pos="157476" algn="l"/>
              </a:tabLst>
              <a:defRPr/>
            </a:pP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Naïve</a:t>
            </a:r>
            <a:r>
              <a:rPr kumimoji="0" sz="1600" b="0" i="0" u="none" strike="noStrike" kern="0" cap="none" spc="5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to</a:t>
            </a:r>
            <a:r>
              <a:rPr kumimoji="0" sz="1600" b="0" i="0" u="none" strike="noStrike" kern="0" cap="none" spc="4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first-</a:t>
            </a:r>
            <a:r>
              <a:rPr kumimoji="0" sz="1600" b="0" i="0" u="none" strike="noStrike" kern="0" cap="none" spc="-2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line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systemic</a:t>
            </a:r>
            <a:r>
              <a:rPr kumimoji="0" sz="1600" b="0" i="0" u="none" strike="noStrike" kern="0" cap="none" spc="8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anticancer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treatment</a:t>
            </a:r>
            <a:r>
              <a:rPr kumimoji="0" sz="1600" b="0" i="0" u="none" strike="noStrike" kern="0" cap="none" spc="3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for</a:t>
            </a:r>
            <a:r>
              <a:rPr kumimoji="0" sz="1600" b="0" i="0" u="none" strike="noStrike" kern="0" cap="none" spc="6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advanced disease</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156207" marR="36194" lvl="0" indent="-144142" algn="l" defTabSz="914377" rtl="0" eaLnBrk="1" fontAlgn="auto" latinLnBrk="0" hangingPunct="1">
              <a:lnSpc>
                <a:spcPct val="102699"/>
              </a:lnSpc>
              <a:spcBef>
                <a:spcPts val="611"/>
              </a:spcBef>
              <a:spcAft>
                <a:spcPts val="0"/>
              </a:spcAft>
              <a:buClrTx/>
              <a:buSzTx/>
              <a:buFont typeface="Arial"/>
              <a:buChar char="•"/>
              <a:tabLst>
                <a:tab pos="157476" algn="l"/>
              </a:tabLst>
              <a:defRPr/>
            </a:pP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Naïve</a:t>
            </a:r>
            <a:r>
              <a:rPr kumimoji="0" sz="1600" b="0" i="0" u="none" strike="noStrike" kern="0" cap="none" spc="3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to</a:t>
            </a:r>
            <a:r>
              <a:rPr kumimoji="0" sz="1600" b="0" i="0" u="none" strike="noStrike" kern="0" cap="none" spc="4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2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PARP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inhibitors</a:t>
            </a:r>
            <a:r>
              <a:rPr kumimoji="0" sz="1600" b="0" i="0" u="none" strike="noStrike" kern="0" cap="none" spc="5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and</a:t>
            </a:r>
            <a:r>
              <a:rPr kumimoji="0" sz="1600" b="0" i="0" u="none" strike="noStrike" kern="0" cap="none" spc="5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immune-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mediated</a:t>
            </a:r>
            <a:r>
              <a:rPr kumimoji="0" sz="1600" b="0" i="0" u="none" strike="noStrike" kern="0" cap="none" spc="8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therapy</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156207" marR="19685" lvl="0" indent="-144142" algn="l" defTabSz="914377" rtl="0" eaLnBrk="1" fontAlgn="auto" latinLnBrk="0" hangingPunct="1">
              <a:lnSpc>
                <a:spcPct val="102499"/>
              </a:lnSpc>
              <a:spcBef>
                <a:spcPts val="595"/>
              </a:spcBef>
              <a:spcAft>
                <a:spcPts val="0"/>
              </a:spcAft>
              <a:buClrTx/>
              <a:buSzTx/>
              <a:buFont typeface="Arial"/>
              <a:buChar char="•"/>
              <a:tabLst>
                <a:tab pos="157476" algn="l"/>
              </a:tabLst>
              <a:defRPr/>
            </a:pP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Adjuvant</a:t>
            </a:r>
            <a:r>
              <a:rPr kumimoji="0" lang="en-US" sz="1600" b="0" i="0" u="none" strike="noStrike" kern="0" cap="none" spc="50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chemotherapy</a:t>
            </a:r>
            <a:r>
              <a:rPr kumimoji="0" sz="1600" b="0" i="0" u="none" strike="noStrike" kern="0" cap="none" spc="13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allowed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if</a:t>
            </a:r>
            <a:r>
              <a:rPr kumimoji="0" sz="1600" b="0" i="0" u="none" strike="noStrike" kern="0" cap="none" spc="2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from</a:t>
            </a:r>
            <a:r>
              <a:rPr kumimoji="0" sz="1600" b="0" i="0" u="none" strike="noStrike" kern="0" cap="none" spc="5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2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last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treatment</a:t>
            </a:r>
            <a:r>
              <a:rPr kumimoji="0" sz="1600" b="0" i="0" u="none" strike="noStrike" kern="0" cap="none" spc="3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to</a:t>
            </a:r>
            <a:r>
              <a:rPr kumimoji="0" sz="1600" b="0" i="0" u="none" strike="noStrike" kern="0" cap="none" spc="5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relapse</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a:p>
            <a:pPr marL="156207" marR="145411" lvl="0" indent="-144142" algn="l" defTabSz="914377" rtl="0" eaLnBrk="1" fontAlgn="auto" latinLnBrk="0" hangingPunct="1">
              <a:lnSpc>
                <a:spcPct val="102299"/>
              </a:lnSpc>
              <a:spcBef>
                <a:spcPts val="615"/>
              </a:spcBef>
              <a:spcAft>
                <a:spcPts val="0"/>
              </a:spcAft>
              <a:buClrTx/>
              <a:buSzTx/>
              <a:buFont typeface="Arial"/>
              <a:buChar char="•"/>
              <a:tabLst>
                <a:tab pos="157476" algn="l"/>
              </a:tabLst>
              <a:defRPr/>
            </a:pP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All</a:t>
            </a:r>
            <a:r>
              <a:rPr kumimoji="0" sz="1600" b="0" i="0" u="none" strike="noStrike" kern="0" cap="none" spc="3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0"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histologies</a:t>
            </a:r>
            <a:r>
              <a:rPr kumimoji="0" sz="1600" b="0" i="0" u="none" strike="noStrike" kern="0" cap="none" spc="45"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 </a:t>
            </a:r>
            <a:r>
              <a:rPr kumimoji="0" sz="1600" b="0" i="0" u="none" strike="noStrike" kern="0" cap="none" spc="-11" normalizeH="0" baseline="0" noProof="0" dirty="0">
                <a:ln>
                  <a:noFill/>
                </a:ln>
                <a:solidFill>
                  <a:srgbClr val="1E315F"/>
                </a:solidFill>
                <a:effectLst/>
                <a:uLnTx/>
                <a:uFillTx/>
                <a:latin typeface="Arial" panose="020B0604020202020204" pitchFamily="34" charset="0"/>
                <a:ea typeface="ＭＳ Ｐゴシック"/>
                <a:cs typeface="Arial" panose="020B0604020202020204" pitchFamily="34" charset="0"/>
              </a:rPr>
              <a:t>except sarcomas</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ＭＳ Ｐゴシック"/>
              <a:cs typeface="Arial" panose="020B0604020202020204" pitchFamily="34" charset="0"/>
            </a:endParaRPr>
          </a:p>
        </p:txBody>
      </p:sp>
      <p:sp>
        <p:nvSpPr>
          <p:cNvPr id="32" name="object 53">
            <a:extLst>
              <a:ext uri="{FF2B5EF4-FFF2-40B4-BE49-F238E27FC236}">
                <a16:creationId xmlns:a16="http://schemas.microsoft.com/office/drawing/2014/main" id="{FF8920FB-E0D1-F831-D451-092A174F5117}"/>
              </a:ext>
            </a:extLst>
          </p:cNvPr>
          <p:cNvSpPr txBox="1"/>
          <p:nvPr/>
        </p:nvSpPr>
        <p:spPr>
          <a:xfrm>
            <a:off x="357370" y="5386024"/>
            <a:ext cx="2662529" cy="500009"/>
          </a:xfrm>
          <a:prstGeom prst="rect">
            <a:avLst/>
          </a:prstGeom>
        </p:spPr>
        <p:txBody>
          <a:bodyPr vert="horz" wrap="square" lIns="0" tIns="50800" rIns="0" bIns="0" rtlCol="0">
            <a:spAutoFit/>
          </a:bodyPr>
          <a:lstStyle/>
          <a:p>
            <a:pPr marL="157476" marR="0" lvl="0" indent="0" algn="just" defTabSz="914377" rtl="0" eaLnBrk="1" fontAlgn="auto" latinLnBrk="0" hangingPunct="1">
              <a:lnSpc>
                <a:spcPct val="100000"/>
              </a:lnSpc>
              <a:spcBef>
                <a:spcPts val="400"/>
              </a:spcBef>
              <a:spcAft>
                <a:spcPts val="0"/>
              </a:spcAft>
              <a:buClrTx/>
              <a:buSzTx/>
              <a:buFontTx/>
              <a:buNone/>
              <a:tabLst/>
              <a:defRPr/>
            </a:pPr>
            <a:r>
              <a:rPr kumimoji="0" sz="1333" b="1" i="0" u="none" strike="noStrike" kern="0" cap="none" spc="0" normalizeH="0" baseline="0" noProof="0" dirty="0">
                <a:ln>
                  <a:noFill/>
                </a:ln>
                <a:solidFill>
                  <a:srgbClr val="002456"/>
                </a:solidFill>
                <a:effectLst/>
                <a:uLnTx/>
                <a:uFillTx/>
                <a:latin typeface="Arial Narrow"/>
                <a:ea typeface="ＭＳ Ｐゴシック"/>
                <a:cs typeface="Arial Narrow"/>
              </a:rPr>
              <a:t>Stratified</a:t>
            </a:r>
            <a:r>
              <a:rPr kumimoji="0" sz="1333" b="1" i="0" u="none" strike="noStrike" kern="0" cap="none" spc="-25" normalizeH="0" baseline="0" noProof="0" dirty="0">
                <a:ln>
                  <a:noFill/>
                </a:ln>
                <a:solidFill>
                  <a:srgbClr val="002456"/>
                </a:solidFill>
                <a:effectLst/>
                <a:uLnTx/>
                <a:uFillTx/>
                <a:latin typeface="Arial Narrow"/>
                <a:ea typeface="ＭＳ Ｐゴシック"/>
                <a:cs typeface="Arial Narrow"/>
              </a:rPr>
              <a:t> by:</a:t>
            </a:r>
            <a:endParaRPr kumimoji="0" sz="1333" b="0" i="0" u="none" strike="noStrike" kern="0" cap="none" spc="0" normalizeH="0" baseline="0" noProof="0" dirty="0">
              <a:ln>
                <a:noFill/>
              </a:ln>
              <a:solidFill>
                <a:sysClr val="windowText" lastClr="000000"/>
              </a:solidFill>
              <a:effectLst/>
              <a:uLnTx/>
              <a:uFillTx/>
              <a:latin typeface="Arial Narrow"/>
              <a:ea typeface="ＭＳ Ｐゴシック"/>
              <a:cs typeface="Arial Narrow"/>
            </a:endParaRPr>
          </a:p>
          <a:p>
            <a:pPr marL="157476" marR="62864" lvl="0" indent="-144776" algn="just" defTabSz="914377" rtl="0" eaLnBrk="1" fontAlgn="auto" latinLnBrk="0" hangingPunct="1">
              <a:lnSpc>
                <a:spcPct val="100000"/>
              </a:lnSpc>
              <a:spcBef>
                <a:spcPts val="300"/>
              </a:spcBef>
              <a:spcAft>
                <a:spcPts val="0"/>
              </a:spcAft>
              <a:buClr>
                <a:srgbClr val="1E315F"/>
              </a:buClr>
              <a:buSzTx/>
              <a:buFont typeface="Arial"/>
              <a:buChar char="•"/>
              <a:tabLst>
                <a:tab pos="157476" algn="l"/>
              </a:tabLst>
              <a:defRPr/>
            </a:pPr>
            <a:r>
              <a:rPr kumimoji="0" sz="1333" b="0" i="0" u="none" strike="noStrike" kern="0" cap="none" spc="0" normalizeH="0" baseline="0" noProof="0" dirty="0">
                <a:ln>
                  <a:noFill/>
                </a:ln>
                <a:solidFill>
                  <a:srgbClr val="002456"/>
                </a:solidFill>
                <a:effectLst/>
                <a:uLnTx/>
                <a:uFillTx/>
                <a:latin typeface="Arial Narrow"/>
                <a:ea typeface="ＭＳ Ｐゴシック"/>
                <a:cs typeface="Arial Narrow"/>
              </a:rPr>
              <a:t>MMR</a:t>
            </a:r>
            <a:r>
              <a:rPr kumimoji="0" sz="1333" b="0" i="0" u="none" strike="noStrike" kern="0" cap="none" spc="11" normalizeH="0" baseline="0" noProof="0" dirty="0">
                <a:ln>
                  <a:noFill/>
                </a:ln>
                <a:solidFill>
                  <a:srgbClr val="002456"/>
                </a:solidFill>
                <a:effectLst/>
                <a:uLnTx/>
                <a:uFillTx/>
                <a:latin typeface="Arial Narrow"/>
                <a:ea typeface="ＭＳ Ｐゴシック"/>
                <a:cs typeface="Arial Narrow"/>
              </a:rPr>
              <a:t> </a:t>
            </a:r>
            <a:r>
              <a:rPr kumimoji="0" sz="1333" b="0" i="0" u="none" strike="noStrike" kern="0" cap="none" spc="-11" normalizeH="0" baseline="0" noProof="0" dirty="0">
                <a:ln>
                  <a:noFill/>
                </a:ln>
                <a:solidFill>
                  <a:srgbClr val="002456"/>
                </a:solidFill>
                <a:effectLst/>
                <a:uLnTx/>
                <a:uFillTx/>
                <a:latin typeface="Arial Narrow"/>
                <a:ea typeface="ＭＳ Ｐゴシック"/>
                <a:cs typeface="Arial Narrow"/>
              </a:rPr>
              <a:t>status </a:t>
            </a:r>
            <a:r>
              <a:rPr kumimoji="0" sz="1333" b="0" i="0" u="none" strike="noStrike" kern="0" cap="none" spc="0" normalizeH="0" baseline="0" noProof="0" dirty="0">
                <a:ln>
                  <a:noFill/>
                </a:ln>
                <a:solidFill>
                  <a:srgbClr val="002456"/>
                </a:solidFill>
                <a:effectLst/>
                <a:uLnTx/>
                <a:uFillTx/>
                <a:latin typeface="Arial Narrow"/>
                <a:ea typeface="ＭＳ Ｐゴシック"/>
                <a:cs typeface="Arial Narrow"/>
              </a:rPr>
              <a:t>(proficient</a:t>
            </a:r>
            <a:r>
              <a:rPr kumimoji="0" sz="1333" b="0" i="0" u="none" strike="noStrike" kern="0" cap="none" spc="-45" normalizeH="0" baseline="0" noProof="0" dirty="0">
                <a:ln>
                  <a:noFill/>
                </a:ln>
                <a:solidFill>
                  <a:srgbClr val="002456"/>
                </a:solidFill>
                <a:effectLst/>
                <a:uLnTx/>
                <a:uFillTx/>
                <a:latin typeface="Arial Narrow"/>
                <a:ea typeface="ＭＳ Ｐゴシック"/>
                <a:cs typeface="Arial Narrow"/>
              </a:rPr>
              <a:t> </a:t>
            </a:r>
            <a:r>
              <a:rPr kumimoji="0" sz="1333" b="0" i="0" u="none" strike="noStrike" kern="0" cap="none" spc="-25" normalizeH="0" baseline="0" noProof="0" dirty="0">
                <a:ln>
                  <a:noFill/>
                </a:ln>
                <a:solidFill>
                  <a:srgbClr val="002456"/>
                </a:solidFill>
                <a:effectLst/>
                <a:uLnTx/>
                <a:uFillTx/>
                <a:latin typeface="Arial Narrow"/>
                <a:ea typeface="ＭＳ Ｐゴシック"/>
                <a:cs typeface="Arial Narrow"/>
              </a:rPr>
              <a:t>vs </a:t>
            </a:r>
            <a:r>
              <a:rPr kumimoji="0" sz="1333" b="0" i="0" u="none" strike="noStrike" kern="0" cap="none" spc="-11" normalizeH="0" baseline="0" noProof="0" dirty="0">
                <a:ln>
                  <a:noFill/>
                </a:ln>
                <a:solidFill>
                  <a:srgbClr val="002456"/>
                </a:solidFill>
                <a:effectLst/>
                <a:uLnTx/>
                <a:uFillTx/>
                <a:latin typeface="Arial Narrow"/>
                <a:ea typeface="ＭＳ Ｐゴシック"/>
                <a:cs typeface="Arial Narrow"/>
              </a:rPr>
              <a:t>deficient)</a:t>
            </a:r>
            <a:endParaRPr kumimoji="0" sz="1333" b="0" i="0" u="none" strike="noStrike" kern="0" cap="none" spc="0" normalizeH="0" baseline="0" noProof="0" dirty="0">
              <a:ln>
                <a:noFill/>
              </a:ln>
              <a:solidFill>
                <a:sysClr val="windowText" lastClr="000000"/>
              </a:solidFill>
              <a:effectLst/>
              <a:uLnTx/>
              <a:uFillTx/>
              <a:latin typeface="Arial Narrow"/>
              <a:ea typeface="ＭＳ Ｐゴシック"/>
              <a:cs typeface="Arial Narrow"/>
            </a:endParaRPr>
          </a:p>
        </p:txBody>
      </p:sp>
      <p:sp>
        <p:nvSpPr>
          <p:cNvPr id="318" name="TextBox 317">
            <a:extLst>
              <a:ext uri="{FF2B5EF4-FFF2-40B4-BE49-F238E27FC236}">
                <a16:creationId xmlns:a16="http://schemas.microsoft.com/office/drawing/2014/main" id="{F0ABCB25-81A6-EE19-EDCC-3057C4B8D88F}"/>
              </a:ext>
            </a:extLst>
          </p:cNvPr>
          <p:cNvSpPr txBox="1"/>
          <p:nvPr/>
        </p:nvSpPr>
        <p:spPr>
          <a:xfrm>
            <a:off x="9861974" y="2035969"/>
            <a:ext cx="2157963"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Primary Endpoint: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-Durva vs Control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-Durva/Ola vs Control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B3BA8990-E186-7C08-B88C-86001E817BDE}"/>
              </a:ext>
            </a:extLst>
          </p:cNvPr>
          <p:cNvSpPr txBox="1"/>
          <p:nvPr/>
        </p:nvSpPr>
        <p:spPr>
          <a:xfrm>
            <a:off x="8791254" y="6436287"/>
            <a:ext cx="2024913"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Westin SN. J Clin Oncol 2023.</a:t>
            </a:r>
          </a:p>
        </p:txBody>
      </p:sp>
    </p:spTree>
    <p:extLst>
      <p:ext uri="{BB962C8B-B14F-4D97-AF65-F5344CB8AC3E}">
        <p14:creationId xmlns:p14="http://schemas.microsoft.com/office/powerpoint/2010/main" val="155862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309C-4B07-ED4A-2028-1B7F1BD97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F061D-3670-75D9-3960-C00F08BE3CE0}"/>
              </a:ext>
            </a:extLst>
          </p:cNvPr>
          <p:cNvSpPr>
            <a:spLocks noGrp="1"/>
          </p:cNvSpPr>
          <p:nvPr>
            <p:ph type="title"/>
          </p:nvPr>
        </p:nvSpPr>
        <p:spPr/>
        <p:txBody>
          <a:bodyPr/>
          <a:lstStyle/>
          <a:p>
            <a:r>
              <a:rPr lang="en-US" dirty="0"/>
              <a:t>DUO-E: ITT Survival Outcomes</a:t>
            </a:r>
          </a:p>
        </p:txBody>
      </p:sp>
      <p:sp>
        <p:nvSpPr>
          <p:cNvPr id="5" name="TextBox 4">
            <a:extLst>
              <a:ext uri="{FF2B5EF4-FFF2-40B4-BE49-F238E27FC236}">
                <a16:creationId xmlns:a16="http://schemas.microsoft.com/office/drawing/2014/main" id="{BB44B0A6-7A6B-F636-738F-B6862DA0CF57}"/>
              </a:ext>
            </a:extLst>
          </p:cNvPr>
          <p:cNvSpPr txBox="1"/>
          <p:nvPr/>
        </p:nvSpPr>
        <p:spPr>
          <a:xfrm>
            <a:off x="1547305" y="1494884"/>
            <a:ext cx="3226845"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Progression Free Survival</a:t>
            </a:r>
          </a:p>
        </p:txBody>
      </p:sp>
      <p:sp>
        <p:nvSpPr>
          <p:cNvPr id="6" name="TextBox 5">
            <a:extLst>
              <a:ext uri="{FF2B5EF4-FFF2-40B4-BE49-F238E27FC236}">
                <a16:creationId xmlns:a16="http://schemas.microsoft.com/office/drawing/2014/main" id="{E4BE35F9-930F-1462-441F-E281BAC08ACB}"/>
              </a:ext>
            </a:extLst>
          </p:cNvPr>
          <p:cNvSpPr txBox="1"/>
          <p:nvPr/>
        </p:nvSpPr>
        <p:spPr>
          <a:xfrm>
            <a:off x="8410534" y="1511375"/>
            <a:ext cx="2049151"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Overall Survival</a:t>
            </a:r>
          </a:p>
        </p:txBody>
      </p:sp>
      <p:grpSp>
        <p:nvGrpSpPr>
          <p:cNvPr id="7" name="Group 6">
            <a:extLst>
              <a:ext uri="{FF2B5EF4-FFF2-40B4-BE49-F238E27FC236}">
                <a16:creationId xmlns:a16="http://schemas.microsoft.com/office/drawing/2014/main" id="{96C8E94A-709F-E2DA-56C5-92AA89878ACB}"/>
              </a:ext>
            </a:extLst>
          </p:cNvPr>
          <p:cNvGrpSpPr/>
          <p:nvPr/>
        </p:nvGrpSpPr>
        <p:grpSpPr>
          <a:xfrm>
            <a:off x="550069" y="2063907"/>
            <a:ext cx="4940651" cy="3975100"/>
            <a:chOff x="550068" y="2063906"/>
            <a:chExt cx="4940651" cy="3975100"/>
          </a:xfrm>
        </p:grpSpPr>
        <p:pic>
          <p:nvPicPr>
            <p:cNvPr id="8" name="Picture 7">
              <a:extLst>
                <a:ext uri="{FF2B5EF4-FFF2-40B4-BE49-F238E27FC236}">
                  <a16:creationId xmlns:a16="http://schemas.microsoft.com/office/drawing/2014/main" id="{6BFB6E03-0F83-D39C-CCD2-E69FC37288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50000"/>
            <a:stretch/>
          </p:blipFill>
          <p:spPr>
            <a:xfrm>
              <a:off x="550068" y="2063906"/>
              <a:ext cx="4940651" cy="3975100"/>
            </a:xfrm>
            <a:prstGeom prst="rect">
              <a:avLst/>
            </a:prstGeom>
          </p:spPr>
        </p:pic>
        <p:sp>
          <p:nvSpPr>
            <p:cNvPr id="9" name="TextBox 8">
              <a:extLst>
                <a:ext uri="{FF2B5EF4-FFF2-40B4-BE49-F238E27FC236}">
                  <a16:creationId xmlns:a16="http://schemas.microsoft.com/office/drawing/2014/main" id="{7CBC32AF-C2BD-713C-092D-3871DFE834FA}"/>
                </a:ext>
              </a:extLst>
            </p:cNvPr>
            <p:cNvSpPr txBox="1"/>
            <p:nvPr/>
          </p:nvSpPr>
          <p:spPr>
            <a:xfrm>
              <a:off x="1760369" y="5172850"/>
              <a:ext cx="74572"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a</a:t>
              </a:r>
            </a:p>
          </p:txBody>
        </p:sp>
        <p:sp>
          <p:nvSpPr>
            <p:cNvPr id="10" name="TextBox 9">
              <a:extLst>
                <a:ext uri="{FF2B5EF4-FFF2-40B4-BE49-F238E27FC236}">
                  <a16:creationId xmlns:a16="http://schemas.microsoft.com/office/drawing/2014/main" id="{4CAF8E6E-A526-7C05-C184-D3122B28C9A4}"/>
                </a:ext>
              </a:extLst>
            </p:cNvPr>
            <p:cNvSpPr txBox="1"/>
            <p:nvPr/>
          </p:nvSpPr>
          <p:spPr>
            <a:xfrm>
              <a:off x="1878328" y="5516657"/>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a</a:t>
              </a:r>
            </a:p>
          </p:txBody>
        </p:sp>
      </p:grpSp>
      <p:grpSp>
        <p:nvGrpSpPr>
          <p:cNvPr id="11" name="Group 10">
            <a:extLst>
              <a:ext uri="{FF2B5EF4-FFF2-40B4-BE49-F238E27FC236}">
                <a16:creationId xmlns:a16="http://schemas.microsoft.com/office/drawing/2014/main" id="{2555D54F-D0A9-5535-AEC7-C092B3217593}"/>
              </a:ext>
            </a:extLst>
          </p:cNvPr>
          <p:cNvGrpSpPr/>
          <p:nvPr/>
        </p:nvGrpSpPr>
        <p:grpSpPr>
          <a:xfrm>
            <a:off x="6268597" y="2063907"/>
            <a:ext cx="4940651" cy="3975100"/>
            <a:chOff x="6268596" y="2063906"/>
            <a:chExt cx="4940651" cy="3975100"/>
          </a:xfrm>
        </p:grpSpPr>
        <p:pic>
          <p:nvPicPr>
            <p:cNvPr id="12" name="Picture 11">
              <a:extLst>
                <a:ext uri="{FF2B5EF4-FFF2-40B4-BE49-F238E27FC236}">
                  <a16:creationId xmlns:a16="http://schemas.microsoft.com/office/drawing/2014/main" id="{AD0E1E29-39C0-2947-42B0-F78329B36B8B}"/>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50000"/>
                      </a14:imgEffect>
                    </a14:imgLayer>
                  </a14:imgProps>
                </a:ext>
              </a:extLst>
            </a:blip>
            <a:srcRect l="50000"/>
            <a:stretch/>
          </p:blipFill>
          <p:spPr>
            <a:xfrm>
              <a:off x="6268596" y="2063906"/>
              <a:ext cx="4940651" cy="3975100"/>
            </a:xfrm>
            <a:prstGeom prst="rect">
              <a:avLst/>
            </a:prstGeom>
          </p:spPr>
        </p:pic>
        <p:sp>
          <p:nvSpPr>
            <p:cNvPr id="13" name="TextBox 12">
              <a:extLst>
                <a:ext uri="{FF2B5EF4-FFF2-40B4-BE49-F238E27FC236}">
                  <a16:creationId xmlns:a16="http://schemas.microsoft.com/office/drawing/2014/main" id="{3F00009A-75C6-ECA3-0C6B-A4B5EBCC0D4E}"/>
                </a:ext>
              </a:extLst>
            </p:cNvPr>
            <p:cNvSpPr txBox="1"/>
            <p:nvPr/>
          </p:nvSpPr>
          <p:spPr>
            <a:xfrm>
              <a:off x="7555955" y="5141529"/>
              <a:ext cx="76175"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sp>
          <p:nvSpPr>
            <p:cNvPr id="14" name="TextBox 13">
              <a:extLst>
                <a:ext uri="{FF2B5EF4-FFF2-40B4-BE49-F238E27FC236}">
                  <a16:creationId xmlns:a16="http://schemas.microsoft.com/office/drawing/2014/main" id="{2B5FEED6-A523-369A-064D-DCD1E8A65951}"/>
                </a:ext>
              </a:extLst>
            </p:cNvPr>
            <p:cNvSpPr txBox="1"/>
            <p:nvPr/>
          </p:nvSpPr>
          <p:spPr>
            <a:xfrm>
              <a:off x="7671869" y="5534821"/>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grpSp>
      <p:sp>
        <p:nvSpPr>
          <p:cNvPr id="16" name="TextBox 15">
            <a:extLst>
              <a:ext uri="{FF2B5EF4-FFF2-40B4-BE49-F238E27FC236}">
                <a16:creationId xmlns:a16="http://schemas.microsoft.com/office/drawing/2014/main" id="{CDF07323-A384-AAB3-3D8E-639B258AA8DB}"/>
              </a:ext>
            </a:extLst>
          </p:cNvPr>
          <p:cNvSpPr txBox="1"/>
          <p:nvPr/>
        </p:nvSpPr>
        <p:spPr>
          <a:xfrm>
            <a:off x="5175253" y="6591011"/>
            <a:ext cx="6096000" cy="25654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404040"/>
                </a:solidFill>
                <a:effectLst/>
                <a:uLnTx/>
                <a:uFillTx/>
                <a:latin typeface="Arial"/>
                <a:ea typeface="ＭＳ Ｐゴシック" panose="020B0600070205080204" pitchFamily="34" charset="-128"/>
                <a:cs typeface="+mn-cs"/>
              </a:rPr>
              <a:t>Westin SN. J Clin Oncol 2023. </a:t>
            </a:r>
            <a:r>
              <a:rPr kumimoji="0" lang="en-US" sz="1067" b="0" i="0" u="none" strike="noStrike" kern="1200" cap="none" spc="0" normalizeH="0" baseline="0" noProof="0" dirty="0" err="1">
                <a:ln>
                  <a:noFill/>
                </a:ln>
                <a:solidFill>
                  <a:srgbClr val="404040"/>
                </a:solidFill>
                <a:effectLst/>
                <a:uLnTx/>
                <a:uFillTx/>
                <a:latin typeface="Arial"/>
                <a:ea typeface="ＭＳ Ｐゴシック" panose="020B0600070205080204" pitchFamily="34" charset="-128"/>
                <a:cs typeface="+mn-cs"/>
              </a:rPr>
              <a:t>Baurain</a:t>
            </a:r>
            <a:r>
              <a:rPr kumimoji="0" lang="en-US" sz="1067" b="0" i="0" u="none" strike="noStrike" kern="1200" cap="none" spc="0" normalizeH="0" baseline="0" noProof="0" dirty="0">
                <a:ln>
                  <a:noFill/>
                </a:ln>
                <a:solidFill>
                  <a:srgbClr val="404040"/>
                </a:solidFill>
                <a:effectLst/>
                <a:uLnTx/>
                <a:uFillTx/>
                <a:latin typeface="Arial"/>
                <a:ea typeface="ＭＳ Ｐゴシック" panose="020B0600070205080204" pitchFamily="34" charset="-128"/>
                <a:cs typeface="+mn-cs"/>
              </a:rPr>
              <a:t> J-F, et al. </a:t>
            </a:r>
            <a:r>
              <a:rPr kumimoji="0" lang="en-US" sz="1067" b="0"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mn-cs"/>
              </a:rPr>
              <a:t>SGO 2024. </a:t>
            </a:r>
          </a:p>
        </p:txBody>
      </p:sp>
    </p:spTree>
    <p:extLst>
      <p:ext uri="{BB962C8B-B14F-4D97-AF65-F5344CB8AC3E}">
        <p14:creationId xmlns:p14="http://schemas.microsoft.com/office/powerpoint/2010/main" val="3337491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4CF7-DD67-8765-A6E2-6CE844BB69A0}"/>
              </a:ext>
            </a:extLst>
          </p:cNvPr>
          <p:cNvSpPr>
            <a:spLocks noGrp="1"/>
          </p:cNvSpPr>
          <p:nvPr>
            <p:ph type="title"/>
          </p:nvPr>
        </p:nvSpPr>
        <p:spPr/>
        <p:txBody>
          <a:bodyPr/>
          <a:lstStyle/>
          <a:p>
            <a:r>
              <a:rPr lang="en-US" dirty="0"/>
              <a:t>DUO-E: Subgroup Analysis (Pre-specified)</a:t>
            </a:r>
          </a:p>
        </p:txBody>
      </p:sp>
      <p:sp>
        <p:nvSpPr>
          <p:cNvPr id="4" name="Content Placeholder 3">
            <a:extLst>
              <a:ext uri="{FF2B5EF4-FFF2-40B4-BE49-F238E27FC236}">
                <a16:creationId xmlns:a16="http://schemas.microsoft.com/office/drawing/2014/main" id="{35F69204-D28E-9CB3-3CB5-4BD1E3B76CC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C5FD074-5AAB-691E-BB73-494C73942A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3679" t="20157"/>
          <a:stretch>
            <a:fillRect/>
          </a:stretch>
        </p:blipFill>
        <p:spPr>
          <a:xfrm>
            <a:off x="584799" y="1433794"/>
            <a:ext cx="11022402" cy="4592421"/>
          </a:xfrm>
          <a:prstGeom prst="rect">
            <a:avLst/>
          </a:prstGeom>
        </p:spPr>
      </p:pic>
      <p:sp>
        <p:nvSpPr>
          <p:cNvPr id="5" name="TextBox 4">
            <a:extLst>
              <a:ext uri="{FF2B5EF4-FFF2-40B4-BE49-F238E27FC236}">
                <a16:creationId xmlns:a16="http://schemas.microsoft.com/office/drawing/2014/main" id="{3A755765-CFE1-26CB-969C-835342FDC394}"/>
              </a:ext>
            </a:extLst>
          </p:cNvPr>
          <p:cNvSpPr txBox="1"/>
          <p:nvPr/>
        </p:nvSpPr>
        <p:spPr>
          <a:xfrm>
            <a:off x="8791254" y="6436287"/>
            <a:ext cx="2024913"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Westin SN. J Clin Oncol 2023.</a:t>
            </a:r>
          </a:p>
        </p:txBody>
      </p:sp>
    </p:spTree>
    <p:extLst>
      <p:ext uri="{BB962C8B-B14F-4D97-AF65-F5344CB8AC3E}">
        <p14:creationId xmlns:p14="http://schemas.microsoft.com/office/powerpoint/2010/main" val="23712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D3CE-1DE8-6EFB-B1A0-7D0F5EAF1758}"/>
              </a:ext>
            </a:extLst>
          </p:cNvPr>
          <p:cNvSpPr>
            <a:spLocks noGrp="1"/>
          </p:cNvSpPr>
          <p:nvPr>
            <p:ph type="title"/>
          </p:nvPr>
        </p:nvSpPr>
        <p:spPr/>
        <p:txBody>
          <a:bodyPr/>
          <a:lstStyle/>
          <a:p>
            <a:r>
              <a:rPr lang="en-US" dirty="0"/>
              <a:t>DUO-E: dMMR Survival Outcomes </a:t>
            </a:r>
          </a:p>
        </p:txBody>
      </p:sp>
      <p:grpSp>
        <p:nvGrpSpPr>
          <p:cNvPr id="24" name="Group 23">
            <a:extLst>
              <a:ext uri="{FF2B5EF4-FFF2-40B4-BE49-F238E27FC236}">
                <a16:creationId xmlns:a16="http://schemas.microsoft.com/office/drawing/2014/main" id="{0F542DE9-5F9E-561A-6374-B600E8A3D8C4}"/>
              </a:ext>
            </a:extLst>
          </p:cNvPr>
          <p:cNvGrpSpPr/>
          <p:nvPr/>
        </p:nvGrpSpPr>
        <p:grpSpPr>
          <a:xfrm>
            <a:off x="531076" y="2072189"/>
            <a:ext cx="5664667" cy="2233921"/>
            <a:chOff x="369507" y="1854216"/>
            <a:chExt cx="5826235" cy="2451894"/>
          </a:xfrm>
        </p:grpSpPr>
        <p:pic>
          <p:nvPicPr>
            <p:cNvPr id="25" name="Picture 24">
              <a:extLst>
                <a:ext uri="{FF2B5EF4-FFF2-40B4-BE49-F238E27FC236}">
                  <a16:creationId xmlns:a16="http://schemas.microsoft.com/office/drawing/2014/main" id="{54B5903E-FEDA-09D3-D15D-155BC252D1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9507" y="1854217"/>
              <a:ext cx="5826235" cy="2451893"/>
            </a:xfrm>
            <a:prstGeom prst="rect">
              <a:avLst/>
            </a:prstGeom>
          </p:spPr>
        </p:pic>
        <p:sp>
          <p:nvSpPr>
            <p:cNvPr id="26" name="Rectangle 25">
              <a:extLst>
                <a:ext uri="{FF2B5EF4-FFF2-40B4-BE49-F238E27FC236}">
                  <a16:creationId xmlns:a16="http://schemas.microsoft.com/office/drawing/2014/main" id="{33079E06-9855-8A1C-452E-3FC1DFA47A61}"/>
                </a:ext>
              </a:extLst>
            </p:cNvPr>
            <p:cNvSpPr/>
            <p:nvPr/>
          </p:nvSpPr>
          <p:spPr>
            <a:xfrm>
              <a:off x="4085617" y="1854216"/>
              <a:ext cx="2110125" cy="525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27" name="TextBox 26">
            <a:extLst>
              <a:ext uri="{FF2B5EF4-FFF2-40B4-BE49-F238E27FC236}">
                <a16:creationId xmlns:a16="http://schemas.microsoft.com/office/drawing/2014/main" id="{54326D44-79AE-6A0D-3F55-8A85B86C24AF}"/>
              </a:ext>
            </a:extLst>
          </p:cNvPr>
          <p:cNvSpPr txBox="1"/>
          <p:nvPr/>
        </p:nvSpPr>
        <p:spPr>
          <a:xfrm>
            <a:off x="2007621" y="1592607"/>
            <a:ext cx="3226845"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Progression Free Survival</a:t>
            </a:r>
          </a:p>
        </p:txBody>
      </p:sp>
      <p:sp>
        <p:nvSpPr>
          <p:cNvPr id="28" name="TextBox 27">
            <a:extLst>
              <a:ext uri="{FF2B5EF4-FFF2-40B4-BE49-F238E27FC236}">
                <a16:creationId xmlns:a16="http://schemas.microsoft.com/office/drawing/2014/main" id="{C262DBE1-1B60-623D-D1F9-CF76CAC478A7}"/>
              </a:ext>
            </a:extLst>
          </p:cNvPr>
          <p:cNvSpPr txBox="1"/>
          <p:nvPr/>
        </p:nvSpPr>
        <p:spPr>
          <a:xfrm>
            <a:off x="8153141" y="1592607"/>
            <a:ext cx="2049151"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Overall Survival</a:t>
            </a:r>
          </a:p>
        </p:txBody>
      </p:sp>
      <p:grpSp>
        <p:nvGrpSpPr>
          <p:cNvPr id="29" name="Group 28">
            <a:extLst>
              <a:ext uri="{FF2B5EF4-FFF2-40B4-BE49-F238E27FC236}">
                <a16:creationId xmlns:a16="http://schemas.microsoft.com/office/drawing/2014/main" id="{05EBAB98-4054-80FD-5C8F-DDDF374A906B}"/>
              </a:ext>
            </a:extLst>
          </p:cNvPr>
          <p:cNvGrpSpPr/>
          <p:nvPr/>
        </p:nvGrpSpPr>
        <p:grpSpPr>
          <a:xfrm>
            <a:off x="1337433" y="4380615"/>
            <a:ext cx="4041807" cy="1520832"/>
            <a:chOff x="1337432" y="4380615"/>
            <a:chExt cx="4041806" cy="1520832"/>
          </a:xfrm>
        </p:grpSpPr>
        <p:grpSp>
          <p:nvGrpSpPr>
            <p:cNvPr id="30" name="Group 29">
              <a:extLst>
                <a:ext uri="{FF2B5EF4-FFF2-40B4-BE49-F238E27FC236}">
                  <a16:creationId xmlns:a16="http://schemas.microsoft.com/office/drawing/2014/main" id="{E4C202F4-28F9-D763-6C0C-C5D86B1A2EE2}"/>
                </a:ext>
              </a:extLst>
            </p:cNvPr>
            <p:cNvGrpSpPr/>
            <p:nvPr/>
          </p:nvGrpSpPr>
          <p:grpSpPr>
            <a:xfrm>
              <a:off x="1337432" y="4380615"/>
              <a:ext cx="4041806" cy="1520832"/>
              <a:chOff x="1337432" y="4380615"/>
              <a:chExt cx="4041806" cy="1520832"/>
            </a:xfrm>
          </p:grpSpPr>
          <p:pic>
            <p:nvPicPr>
              <p:cNvPr id="34" name="Picture 33">
                <a:extLst>
                  <a:ext uri="{FF2B5EF4-FFF2-40B4-BE49-F238E27FC236}">
                    <a16:creationId xmlns:a16="http://schemas.microsoft.com/office/drawing/2014/main" id="{D85AFD3D-FC04-4671-3A50-6D039587C9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37432" y="4380615"/>
                <a:ext cx="4041806" cy="1520832"/>
              </a:xfrm>
              <a:prstGeom prst="rect">
                <a:avLst/>
              </a:prstGeom>
            </p:spPr>
          </p:pic>
          <p:sp>
            <p:nvSpPr>
              <p:cNvPr id="35" name="Rectangle 34">
                <a:extLst>
                  <a:ext uri="{FF2B5EF4-FFF2-40B4-BE49-F238E27FC236}">
                    <a16:creationId xmlns:a16="http://schemas.microsoft.com/office/drawing/2014/main" id="{D85135E2-D9C8-ACA9-C94F-BCA6D23D8FA0}"/>
                  </a:ext>
                </a:extLst>
              </p:cNvPr>
              <p:cNvSpPr/>
              <p:nvPr/>
            </p:nvSpPr>
            <p:spPr>
              <a:xfrm>
                <a:off x="1337432" y="4380615"/>
                <a:ext cx="861019" cy="2756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31" name="TextBox 30">
              <a:extLst>
                <a:ext uri="{FF2B5EF4-FFF2-40B4-BE49-F238E27FC236}">
                  <a16:creationId xmlns:a16="http://schemas.microsoft.com/office/drawing/2014/main" id="{811D277D-322B-3B23-3B02-C34AE2758DF0}"/>
                </a:ext>
              </a:extLst>
            </p:cNvPr>
            <p:cNvSpPr txBox="1"/>
            <p:nvPr/>
          </p:nvSpPr>
          <p:spPr>
            <a:xfrm>
              <a:off x="2096889" y="4938014"/>
              <a:ext cx="74572" cy="141577"/>
            </a:xfrm>
            <a:prstGeom prst="rect">
              <a:avLst/>
            </a:prstGeom>
            <a:solidFill>
              <a:schemeClr val="bg1"/>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a</a:t>
              </a:r>
            </a:p>
          </p:txBody>
        </p:sp>
        <p:sp>
          <p:nvSpPr>
            <p:cNvPr id="32" name="TextBox 31">
              <a:extLst>
                <a:ext uri="{FF2B5EF4-FFF2-40B4-BE49-F238E27FC236}">
                  <a16:creationId xmlns:a16="http://schemas.microsoft.com/office/drawing/2014/main" id="{BA93296D-2A1D-BBF1-E3CD-546D3161FBE9}"/>
                </a:ext>
              </a:extLst>
            </p:cNvPr>
            <p:cNvSpPr txBox="1"/>
            <p:nvPr/>
          </p:nvSpPr>
          <p:spPr>
            <a:xfrm>
              <a:off x="2627942" y="5326906"/>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sp>
          <p:nvSpPr>
            <p:cNvPr id="33" name="TextBox 32">
              <a:extLst>
                <a:ext uri="{FF2B5EF4-FFF2-40B4-BE49-F238E27FC236}">
                  <a16:creationId xmlns:a16="http://schemas.microsoft.com/office/drawing/2014/main" id="{B9E1DE6E-E856-A1A3-0FAA-DA8EE57C8414}"/>
                </a:ext>
              </a:extLst>
            </p:cNvPr>
            <p:cNvSpPr txBox="1"/>
            <p:nvPr/>
          </p:nvSpPr>
          <p:spPr>
            <a:xfrm>
              <a:off x="2743857" y="5620883"/>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grpSp>
      <p:grpSp>
        <p:nvGrpSpPr>
          <p:cNvPr id="36" name="Group 35">
            <a:extLst>
              <a:ext uri="{FF2B5EF4-FFF2-40B4-BE49-F238E27FC236}">
                <a16:creationId xmlns:a16="http://schemas.microsoft.com/office/drawing/2014/main" id="{00D22C19-38E6-5506-7D5E-7DBA95D112D5}"/>
              </a:ext>
            </a:extLst>
          </p:cNvPr>
          <p:cNvGrpSpPr/>
          <p:nvPr/>
        </p:nvGrpSpPr>
        <p:grpSpPr>
          <a:xfrm>
            <a:off x="6536533" y="2072189"/>
            <a:ext cx="5124393" cy="3967171"/>
            <a:chOff x="6536531" y="2072188"/>
            <a:chExt cx="5124393" cy="3967171"/>
          </a:xfrm>
        </p:grpSpPr>
        <p:grpSp>
          <p:nvGrpSpPr>
            <p:cNvPr id="37" name="Group 36">
              <a:extLst>
                <a:ext uri="{FF2B5EF4-FFF2-40B4-BE49-F238E27FC236}">
                  <a16:creationId xmlns:a16="http://schemas.microsoft.com/office/drawing/2014/main" id="{3DA2BCC9-472E-5BC0-8F99-C9EB8BC42042}"/>
                </a:ext>
              </a:extLst>
            </p:cNvPr>
            <p:cNvGrpSpPr/>
            <p:nvPr/>
          </p:nvGrpSpPr>
          <p:grpSpPr>
            <a:xfrm>
              <a:off x="6536531" y="2072188"/>
              <a:ext cx="5124393" cy="3967171"/>
              <a:chOff x="6455923" y="1944758"/>
              <a:chExt cx="5205001" cy="4042721"/>
            </a:xfrm>
          </p:grpSpPr>
          <p:pic>
            <p:nvPicPr>
              <p:cNvPr id="40" name="Picture 39">
                <a:extLst>
                  <a:ext uri="{FF2B5EF4-FFF2-40B4-BE49-F238E27FC236}">
                    <a16:creationId xmlns:a16="http://schemas.microsoft.com/office/drawing/2014/main" id="{82BBC0A0-A942-64E1-1C68-C2C212FFA42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1532"/>
              <a:stretch/>
            </p:blipFill>
            <p:spPr>
              <a:xfrm>
                <a:off x="6455923" y="1944758"/>
                <a:ext cx="5205001" cy="4042719"/>
              </a:xfrm>
              <a:prstGeom prst="rect">
                <a:avLst/>
              </a:prstGeom>
            </p:spPr>
          </p:pic>
          <p:sp>
            <p:nvSpPr>
              <p:cNvPr id="41" name="Rectangle 40">
                <a:extLst>
                  <a:ext uri="{FF2B5EF4-FFF2-40B4-BE49-F238E27FC236}">
                    <a16:creationId xmlns:a16="http://schemas.microsoft.com/office/drawing/2014/main" id="{11EA8AA7-DA5D-A4EB-7DDE-7468885A5E10}"/>
                  </a:ext>
                </a:extLst>
              </p:cNvPr>
              <p:cNvSpPr/>
              <p:nvPr/>
            </p:nvSpPr>
            <p:spPr>
              <a:xfrm>
                <a:off x="11485124" y="2380034"/>
                <a:ext cx="175800" cy="1926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sp>
            <p:nvSpPr>
              <p:cNvPr id="42" name="Rectangle 41">
                <a:extLst>
                  <a:ext uri="{FF2B5EF4-FFF2-40B4-BE49-F238E27FC236}">
                    <a16:creationId xmlns:a16="http://schemas.microsoft.com/office/drawing/2014/main" id="{4952A17A-F180-21E8-E1A5-8EA14DB1484C}"/>
                  </a:ext>
                </a:extLst>
              </p:cNvPr>
              <p:cNvSpPr/>
              <p:nvPr/>
            </p:nvSpPr>
            <p:spPr>
              <a:xfrm>
                <a:off x="6455923" y="5778231"/>
                <a:ext cx="645267" cy="209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38" name="TextBox 37">
              <a:extLst>
                <a:ext uri="{FF2B5EF4-FFF2-40B4-BE49-F238E27FC236}">
                  <a16:creationId xmlns:a16="http://schemas.microsoft.com/office/drawing/2014/main" id="{365BDBCB-31BE-327A-164E-1F3E3DD24B60}"/>
                </a:ext>
              </a:extLst>
            </p:cNvPr>
            <p:cNvSpPr txBox="1"/>
            <p:nvPr/>
          </p:nvSpPr>
          <p:spPr>
            <a:xfrm>
              <a:off x="7727702" y="5256118"/>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sp>
          <p:nvSpPr>
            <p:cNvPr id="39" name="TextBox 38">
              <a:extLst>
                <a:ext uri="{FF2B5EF4-FFF2-40B4-BE49-F238E27FC236}">
                  <a16:creationId xmlns:a16="http://schemas.microsoft.com/office/drawing/2014/main" id="{55C5CD95-3595-2F36-2B19-CED8E18BC183}"/>
                </a:ext>
              </a:extLst>
            </p:cNvPr>
            <p:cNvSpPr txBox="1"/>
            <p:nvPr/>
          </p:nvSpPr>
          <p:spPr>
            <a:xfrm>
              <a:off x="7843618" y="5545602"/>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grpSp>
      <p:sp>
        <p:nvSpPr>
          <p:cNvPr id="4" name="TextBox 3">
            <a:extLst>
              <a:ext uri="{FF2B5EF4-FFF2-40B4-BE49-F238E27FC236}">
                <a16:creationId xmlns:a16="http://schemas.microsoft.com/office/drawing/2014/main" id="{07501043-01D9-B05A-89DB-6629CFE0B85D}"/>
              </a:ext>
            </a:extLst>
          </p:cNvPr>
          <p:cNvSpPr txBox="1"/>
          <p:nvPr/>
        </p:nvSpPr>
        <p:spPr>
          <a:xfrm>
            <a:off x="8711560" y="6504301"/>
            <a:ext cx="3480440"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Baurain</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JF. SGO 2024; Westin SN. J Clin Oncol 2023.</a:t>
            </a:r>
          </a:p>
        </p:txBody>
      </p:sp>
    </p:spTree>
    <p:extLst>
      <p:ext uri="{BB962C8B-B14F-4D97-AF65-F5344CB8AC3E}">
        <p14:creationId xmlns:p14="http://schemas.microsoft.com/office/powerpoint/2010/main" val="1422132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CEB9-685A-A56F-B395-66EC2F49E900}"/>
              </a:ext>
            </a:extLst>
          </p:cNvPr>
          <p:cNvSpPr>
            <a:spLocks noGrp="1"/>
          </p:cNvSpPr>
          <p:nvPr>
            <p:ph type="title"/>
          </p:nvPr>
        </p:nvSpPr>
        <p:spPr/>
        <p:txBody>
          <a:bodyPr/>
          <a:lstStyle/>
          <a:p>
            <a:r>
              <a:rPr lang="en-US" dirty="0"/>
              <a:t>DUO-E: </a:t>
            </a:r>
            <a:r>
              <a:rPr lang="en-US" dirty="0" err="1"/>
              <a:t>pMMR</a:t>
            </a:r>
            <a:r>
              <a:rPr lang="en-US" dirty="0"/>
              <a:t> Survival Outcomes</a:t>
            </a:r>
          </a:p>
        </p:txBody>
      </p:sp>
      <p:grpSp>
        <p:nvGrpSpPr>
          <p:cNvPr id="5" name="Group 4">
            <a:extLst>
              <a:ext uri="{FF2B5EF4-FFF2-40B4-BE49-F238E27FC236}">
                <a16:creationId xmlns:a16="http://schemas.microsoft.com/office/drawing/2014/main" id="{1E787DFA-ECD0-BBCE-3EE8-9E16F256EC3C}"/>
              </a:ext>
            </a:extLst>
          </p:cNvPr>
          <p:cNvGrpSpPr/>
          <p:nvPr/>
        </p:nvGrpSpPr>
        <p:grpSpPr>
          <a:xfrm>
            <a:off x="279930" y="1855727"/>
            <a:ext cx="5893892" cy="2505464"/>
            <a:chOff x="279929" y="2010765"/>
            <a:chExt cx="5893892" cy="2505464"/>
          </a:xfrm>
        </p:grpSpPr>
        <p:pic>
          <p:nvPicPr>
            <p:cNvPr id="6" name="Picture 5">
              <a:extLst>
                <a:ext uri="{FF2B5EF4-FFF2-40B4-BE49-F238E27FC236}">
                  <a16:creationId xmlns:a16="http://schemas.microsoft.com/office/drawing/2014/main" id="{A4E74BE0-2393-A32F-4855-F0FB4E4AF4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929" y="2010765"/>
              <a:ext cx="5893892" cy="2505464"/>
            </a:xfrm>
            <a:prstGeom prst="rect">
              <a:avLst/>
            </a:prstGeom>
          </p:spPr>
        </p:pic>
        <p:sp>
          <p:nvSpPr>
            <p:cNvPr id="7" name="Rectangle 6">
              <a:extLst>
                <a:ext uri="{FF2B5EF4-FFF2-40B4-BE49-F238E27FC236}">
                  <a16:creationId xmlns:a16="http://schemas.microsoft.com/office/drawing/2014/main" id="{8A9828B2-CB86-97F1-0E65-5CBE5250F1B0}"/>
                </a:ext>
              </a:extLst>
            </p:cNvPr>
            <p:cNvSpPr/>
            <p:nvPr/>
          </p:nvSpPr>
          <p:spPr>
            <a:xfrm>
              <a:off x="4063696" y="2010765"/>
              <a:ext cx="2110125" cy="525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grpSp>
        <p:nvGrpSpPr>
          <p:cNvPr id="10" name="Group 9">
            <a:extLst>
              <a:ext uri="{FF2B5EF4-FFF2-40B4-BE49-F238E27FC236}">
                <a16:creationId xmlns:a16="http://schemas.microsoft.com/office/drawing/2014/main" id="{8263569F-B9B5-491E-80FF-0F5F58523D01}"/>
              </a:ext>
            </a:extLst>
          </p:cNvPr>
          <p:cNvGrpSpPr/>
          <p:nvPr/>
        </p:nvGrpSpPr>
        <p:grpSpPr>
          <a:xfrm>
            <a:off x="690742" y="4316218"/>
            <a:ext cx="4774228" cy="1645893"/>
            <a:chOff x="690741" y="4471256"/>
            <a:chExt cx="4774228" cy="1645893"/>
          </a:xfrm>
        </p:grpSpPr>
        <p:grpSp>
          <p:nvGrpSpPr>
            <p:cNvPr id="11" name="Group 10">
              <a:extLst>
                <a:ext uri="{FF2B5EF4-FFF2-40B4-BE49-F238E27FC236}">
                  <a16:creationId xmlns:a16="http://schemas.microsoft.com/office/drawing/2014/main" id="{11CCCFA0-EE90-AC91-C081-8407B5AF79B6}"/>
                </a:ext>
              </a:extLst>
            </p:cNvPr>
            <p:cNvGrpSpPr/>
            <p:nvPr/>
          </p:nvGrpSpPr>
          <p:grpSpPr>
            <a:xfrm>
              <a:off x="690741" y="4471256"/>
              <a:ext cx="4774228" cy="1645893"/>
              <a:chOff x="690741" y="4633468"/>
              <a:chExt cx="4896102" cy="1759040"/>
            </a:xfrm>
          </p:grpSpPr>
          <p:pic>
            <p:nvPicPr>
              <p:cNvPr id="15" name="Picture 14">
                <a:extLst>
                  <a:ext uri="{FF2B5EF4-FFF2-40B4-BE49-F238E27FC236}">
                    <a16:creationId xmlns:a16="http://schemas.microsoft.com/office/drawing/2014/main" id="{6DAC734C-9990-B2FF-A743-B5E2E7DFCD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0741" y="4633468"/>
                <a:ext cx="4896102" cy="1759040"/>
              </a:xfrm>
              <a:prstGeom prst="rect">
                <a:avLst/>
              </a:prstGeom>
            </p:spPr>
          </p:pic>
          <p:sp>
            <p:nvSpPr>
              <p:cNvPr id="16" name="Rectangle 15">
                <a:extLst>
                  <a:ext uri="{FF2B5EF4-FFF2-40B4-BE49-F238E27FC236}">
                    <a16:creationId xmlns:a16="http://schemas.microsoft.com/office/drawing/2014/main" id="{BF7CC325-47D3-B657-5CB3-BEF849507482}"/>
                  </a:ext>
                </a:extLst>
              </p:cNvPr>
              <p:cNvSpPr/>
              <p:nvPr/>
            </p:nvSpPr>
            <p:spPr>
              <a:xfrm>
                <a:off x="690741" y="4633468"/>
                <a:ext cx="1320655" cy="3158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12" name="TextBox 11">
              <a:extLst>
                <a:ext uri="{FF2B5EF4-FFF2-40B4-BE49-F238E27FC236}">
                  <a16:creationId xmlns:a16="http://schemas.microsoft.com/office/drawing/2014/main" id="{F9763999-30A9-B050-F858-B3FC16F5E2F2}"/>
                </a:ext>
              </a:extLst>
            </p:cNvPr>
            <p:cNvSpPr txBox="1"/>
            <p:nvPr/>
          </p:nvSpPr>
          <p:spPr>
            <a:xfrm>
              <a:off x="1570136" y="5060721"/>
              <a:ext cx="74572" cy="141577"/>
            </a:xfrm>
            <a:prstGeom prst="rect">
              <a:avLst/>
            </a:prstGeom>
            <a:solidFill>
              <a:schemeClr val="bg1"/>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a</a:t>
              </a:r>
            </a:p>
          </p:txBody>
        </p:sp>
        <p:sp>
          <p:nvSpPr>
            <p:cNvPr id="13" name="TextBox 12">
              <a:extLst>
                <a:ext uri="{FF2B5EF4-FFF2-40B4-BE49-F238E27FC236}">
                  <a16:creationId xmlns:a16="http://schemas.microsoft.com/office/drawing/2014/main" id="{E90D2ADA-C6D9-04B6-EB37-A0997E76C960}"/>
                </a:ext>
              </a:extLst>
            </p:cNvPr>
            <p:cNvSpPr txBox="1"/>
            <p:nvPr/>
          </p:nvSpPr>
          <p:spPr>
            <a:xfrm>
              <a:off x="2199038" y="5500360"/>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sp>
          <p:nvSpPr>
            <p:cNvPr id="14" name="TextBox 13">
              <a:extLst>
                <a:ext uri="{FF2B5EF4-FFF2-40B4-BE49-F238E27FC236}">
                  <a16:creationId xmlns:a16="http://schemas.microsoft.com/office/drawing/2014/main" id="{FFEDF336-F20E-9DFE-6712-C6AE67E096BB}"/>
                </a:ext>
              </a:extLst>
            </p:cNvPr>
            <p:cNvSpPr txBox="1"/>
            <p:nvPr/>
          </p:nvSpPr>
          <p:spPr>
            <a:xfrm>
              <a:off x="2351438" y="5817590"/>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grpSp>
      <p:grpSp>
        <p:nvGrpSpPr>
          <p:cNvPr id="17" name="Group 16">
            <a:extLst>
              <a:ext uri="{FF2B5EF4-FFF2-40B4-BE49-F238E27FC236}">
                <a16:creationId xmlns:a16="http://schemas.microsoft.com/office/drawing/2014/main" id="{6FE9524F-E7D5-CD4E-0841-07AEEA7AF3DA}"/>
              </a:ext>
            </a:extLst>
          </p:cNvPr>
          <p:cNvGrpSpPr/>
          <p:nvPr/>
        </p:nvGrpSpPr>
        <p:grpSpPr>
          <a:xfrm>
            <a:off x="6173822" y="2004503"/>
            <a:ext cx="5321573" cy="4017937"/>
            <a:chOff x="6173821" y="2159540"/>
            <a:chExt cx="5321573" cy="4017937"/>
          </a:xfrm>
        </p:grpSpPr>
        <p:grpSp>
          <p:nvGrpSpPr>
            <p:cNvPr id="18" name="Group 17">
              <a:extLst>
                <a:ext uri="{FF2B5EF4-FFF2-40B4-BE49-F238E27FC236}">
                  <a16:creationId xmlns:a16="http://schemas.microsoft.com/office/drawing/2014/main" id="{73E980B7-CC6A-A312-67D1-9C70DB586CB8}"/>
                </a:ext>
              </a:extLst>
            </p:cNvPr>
            <p:cNvGrpSpPr/>
            <p:nvPr/>
          </p:nvGrpSpPr>
          <p:grpSpPr>
            <a:xfrm>
              <a:off x="6173821" y="2159540"/>
              <a:ext cx="5321573" cy="3886686"/>
              <a:chOff x="6173821" y="2159540"/>
              <a:chExt cx="5321573" cy="3886686"/>
            </a:xfrm>
          </p:grpSpPr>
          <p:grpSp>
            <p:nvGrpSpPr>
              <p:cNvPr id="20" name="Group 19">
                <a:extLst>
                  <a:ext uri="{FF2B5EF4-FFF2-40B4-BE49-F238E27FC236}">
                    <a16:creationId xmlns:a16="http://schemas.microsoft.com/office/drawing/2014/main" id="{538BCAD6-AED6-EC4B-E7EA-01CBA4BAF2FE}"/>
                  </a:ext>
                </a:extLst>
              </p:cNvPr>
              <p:cNvGrpSpPr/>
              <p:nvPr/>
            </p:nvGrpSpPr>
            <p:grpSpPr>
              <a:xfrm>
                <a:off x="6173821" y="2159540"/>
                <a:ext cx="5321573" cy="3886686"/>
                <a:chOff x="6173821" y="2159540"/>
                <a:chExt cx="5321573" cy="3886686"/>
              </a:xfrm>
            </p:grpSpPr>
            <p:pic>
              <p:nvPicPr>
                <p:cNvPr id="23" name="Picture 22">
                  <a:extLst>
                    <a:ext uri="{FF2B5EF4-FFF2-40B4-BE49-F238E27FC236}">
                      <a16:creationId xmlns:a16="http://schemas.microsoft.com/office/drawing/2014/main" id="{673C7A44-8387-DF0F-6F7F-589F27B26CC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2180" b="1134"/>
                <a:stretch/>
              </p:blipFill>
              <p:spPr>
                <a:xfrm>
                  <a:off x="6173821" y="2159540"/>
                  <a:ext cx="5321573" cy="3874277"/>
                </a:xfrm>
                <a:prstGeom prst="rect">
                  <a:avLst/>
                </a:prstGeom>
              </p:spPr>
            </p:pic>
            <p:sp>
              <p:nvSpPr>
                <p:cNvPr id="24" name="Rectangle 23">
                  <a:extLst>
                    <a:ext uri="{FF2B5EF4-FFF2-40B4-BE49-F238E27FC236}">
                      <a16:creationId xmlns:a16="http://schemas.microsoft.com/office/drawing/2014/main" id="{EA60896A-0245-FDBA-9945-4340EE1E082C}"/>
                    </a:ext>
                  </a:extLst>
                </p:cNvPr>
                <p:cNvSpPr/>
                <p:nvPr/>
              </p:nvSpPr>
              <p:spPr>
                <a:xfrm>
                  <a:off x="6173822" y="2242417"/>
                  <a:ext cx="220494" cy="1032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sp>
              <p:nvSpPr>
                <p:cNvPr id="25" name="Rectangle 24">
                  <a:extLst>
                    <a:ext uri="{FF2B5EF4-FFF2-40B4-BE49-F238E27FC236}">
                      <a16:creationId xmlns:a16="http://schemas.microsoft.com/office/drawing/2014/main" id="{525F8687-ECA2-41CB-77C1-D66096972BF9}"/>
                    </a:ext>
                  </a:extLst>
                </p:cNvPr>
                <p:cNvSpPr/>
                <p:nvPr/>
              </p:nvSpPr>
              <p:spPr>
                <a:xfrm>
                  <a:off x="11283198" y="5746346"/>
                  <a:ext cx="212196" cy="299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21" name="TextBox 20">
                <a:extLst>
                  <a:ext uri="{FF2B5EF4-FFF2-40B4-BE49-F238E27FC236}">
                    <a16:creationId xmlns:a16="http://schemas.microsoft.com/office/drawing/2014/main" id="{786DEC02-BCB2-4B62-FD16-19EE4C192376}"/>
                  </a:ext>
                </a:extLst>
              </p:cNvPr>
              <p:cNvSpPr txBox="1"/>
              <p:nvPr/>
            </p:nvSpPr>
            <p:spPr>
              <a:xfrm>
                <a:off x="7538609" y="5431710"/>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sp>
            <p:nvSpPr>
              <p:cNvPr id="22" name="TextBox 21">
                <a:extLst>
                  <a:ext uri="{FF2B5EF4-FFF2-40B4-BE49-F238E27FC236}">
                    <a16:creationId xmlns:a16="http://schemas.microsoft.com/office/drawing/2014/main" id="{EDE882C9-C17F-A233-C72A-6B9C2B95E16A}"/>
                  </a:ext>
                </a:extLst>
              </p:cNvPr>
              <p:cNvSpPr txBox="1"/>
              <p:nvPr/>
            </p:nvSpPr>
            <p:spPr>
              <a:xfrm>
                <a:off x="7673689" y="5753274"/>
                <a:ext cx="72969" cy="141577"/>
              </a:xfrm>
              <a:prstGeom prst="rect">
                <a:avLst/>
              </a:prstGeom>
              <a:solidFill>
                <a:srgbClr val="F2F2F2"/>
              </a:solidFill>
            </p:spPr>
            <p:txBody>
              <a:bodyPr wrap="none" lIns="9144" tIns="9144" rIns="9144" bIns="914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b</a:t>
                </a:r>
              </a:p>
            </p:txBody>
          </p:sp>
        </p:grpSp>
        <p:pic>
          <p:nvPicPr>
            <p:cNvPr id="19" name="Picture 18">
              <a:extLst>
                <a:ext uri="{FF2B5EF4-FFF2-40B4-BE49-F238E27FC236}">
                  <a16:creationId xmlns:a16="http://schemas.microsoft.com/office/drawing/2014/main" id="{A376F7BF-0033-1B74-926E-5215C199A003}"/>
                </a:ext>
              </a:extLst>
            </p:cNvPr>
            <p:cNvPicPr>
              <a:picLocks noChangeAspect="1"/>
            </p:cNvPicPr>
            <p:nvPr/>
          </p:nvPicPr>
          <p:blipFill>
            <a:blip r:embed="rId8"/>
            <a:stretch>
              <a:fillRect/>
            </a:stretch>
          </p:blipFill>
          <p:spPr>
            <a:xfrm>
              <a:off x="8488984" y="6056821"/>
              <a:ext cx="1238314" cy="120656"/>
            </a:xfrm>
            <a:prstGeom prst="rect">
              <a:avLst/>
            </a:prstGeom>
          </p:spPr>
        </p:pic>
      </p:grpSp>
      <p:sp>
        <p:nvSpPr>
          <p:cNvPr id="26" name="TextBox 25">
            <a:extLst>
              <a:ext uri="{FF2B5EF4-FFF2-40B4-BE49-F238E27FC236}">
                <a16:creationId xmlns:a16="http://schemas.microsoft.com/office/drawing/2014/main" id="{5CAEFF66-77AE-A1C2-7746-00C826072DE3}"/>
              </a:ext>
            </a:extLst>
          </p:cNvPr>
          <p:cNvSpPr txBox="1"/>
          <p:nvPr/>
        </p:nvSpPr>
        <p:spPr>
          <a:xfrm>
            <a:off x="2007621" y="1437569"/>
            <a:ext cx="3226845"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Progression Free Survival</a:t>
            </a:r>
          </a:p>
        </p:txBody>
      </p:sp>
      <p:sp>
        <p:nvSpPr>
          <p:cNvPr id="27" name="TextBox 26">
            <a:extLst>
              <a:ext uri="{FF2B5EF4-FFF2-40B4-BE49-F238E27FC236}">
                <a16:creationId xmlns:a16="http://schemas.microsoft.com/office/drawing/2014/main" id="{EFC01A02-239B-C0BD-0D04-47A8245F016E}"/>
              </a:ext>
            </a:extLst>
          </p:cNvPr>
          <p:cNvSpPr txBox="1"/>
          <p:nvPr/>
        </p:nvSpPr>
        <p:spPr>
          <a:xfrm>
            <a:off x="8153141" y="1437569"/>
            <a:ext cx="2049151"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Overall Survival</a:t>
            </a:r>
          </a:p>
        </p:txBody>
      </p:sp>
      <p:sp>
        <p:nvSpPr>
          <p:cNvPr id="3" name="TextBox 2">
            <a:extLst>
              <a:ext uri="{FF2B5EF4-FFF2-40B4-BE49-F238E27FC236}">
                <a16:creationId xmlns:a16="http://schemas.microsoft.com/office/drawing/2014/main" id="{8B39687B-BA65-547F-8A40-0934D9AA4F10}"/>
              </a:ext>
            </a:extLst>
          </p:cNvPr>
          <p:cNvSpPr txBox="1"/>
          <p:nvPr/>
        </p:nvSpPr>
        <p:spPr>
          <a:xfrm>
            <a:off x="8711560" y="6504301"/>
            <a:ext cx="3480440" cy="256545"/>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Baurain</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JF. SGO 2024; Westin SN. J Clin Oncol 2023.</a:t>
            </a:r>
          </a:p>
        </p:txBody>
      </p:sp>
    </p:spTree>
    <p:extLst>
      <p:ext uri="{BB962C8B-B14F-4D97-AF65-F5344CB8AC3E}">
        <p14:creationId xmlns:p14="http://schemas.microsoft.com/office/powerpoint/2010/main" val="1046978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7507-35C3-3554-5D9A-054C0AF436FC}"/>
              </a:ext>
            </a:extLst>
          </p:cNvPr>
          <p:cNvSpPr>
            <a:spLocks noGrp="1"/>
          </p:cNvSpPr>
          <p:nvPr>
            <p:ph type="title"/>
          </p:nvPr>
        </p:nvSpPr>
        <p:spPr/>
        <p:txBody>
          <a:bodyPr/>
          <a:lstStyle/>
          <a:p>
            <a:r>
              <a:rPr lang="en-US" dirty="0"/>
              <a:t>DUO-E: Molecular Profile</a:t>
            </a:r>
          </a:p>
        </p:txBody>
      </p:sp>
      <p:pic>
        <p:nvPicPr>
          <p:cNvPr id="6" name="Picture 5">
            <a:extLst>
              <a:ext uri="{FF2B5EF4-FFF2-40B4-BE49-F238E27FC236}">
                <a16:creationId xmlns:a16="http://schemas.microsoft.com/office/drawing/2014/main" id="{620FF12F-0076-13E4-5B95-665861ED3E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88844" y="1464743"/>
            <a:ext cx="8614312" cy="4532397"/>
          </a:xfrm>
          <a:prstGeom prst="rect">
            <a:avLst/>
          </a:prstGeom>
        </p:spPr>
      </p:pic>
      <p:sp>
        <p:nvSpPr>
          <p:cNvPr id="5" name="TextBox 4">
            <a:extLst>
              <a:ext uri="{FF2B5EF4-FFF2-40B4-BE49-F238E27FC236}">
                <a16:creationId xmlns:a16="http://schemas.microsoft.com/office/drawing/2014/main" id="{ED94671D-A68F-9C0E-EA14-FFA2F64E4E3E}"/>
              </a:ext>
            </a:extLst>
          </p:cNvPr>
          <p:cNvSpPr txBox="1"/>
          <p:nvPr/>
        </p:nvSpPr>
        <p:spPr>
          <a:xfrm>
            <a:off x="8533170" y="6436287"/>
            <a:ext cx="2282997"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Westin SN.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Gynecol</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Oncol. 2026</a:t>
            </a:r>
          </a:p>
        </p:txBody>
      </p:sp>
      <p:sp>
        <p:nvSpPr>
          <p:cNvPr id="7" name="Oval 6">
            <a:extLst>
              <a:ext uri="{FF2B5EF4-FFF2-40B4-BE49-F238E27FC236}">
                <a16:creationId xmlns:a16="http://schemas.microsoft.com/office/drawing/2014/main" id="{45AEC32A-2F6C-B91B-9CE3-CFC54A4E739A}"/>
              </a:ext>
            </a:extLst>
          </p:cNvPr>
          <p:cNvSpPr/>
          <p:nvPr/>
        </p:nvSpPr>
        <p:spPr bwMode="auto">
          <a:xfrm>
            <a:off x="8177562" y="3613317"/>
            <a:ext cx="902009" cy="847172"/>
          </a:xfrm>
          <a:prstGeom prst="ellipse">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06292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F9DF-A538-5EC3-EBCE-9224DB324E71}"/>
              </a:ext>
            </a:extLst>
          </p:cNvPr>
          <p:cNvSpPr>
            <a:spLocks noGrp="1"/>
          </p:cNvSpPr>
          <p:nvPr>
            <p:ph type="title"/>
          </p:nvPr>
        </p:nvSpPr>
        <p:spPr/>
        <p:txBody>
          <a:bodyPr/>
          <a:lstStyle/>
          <a:p>
            <a:r>
              <a:rPr lang="en-US" dirty="0"/>
              <a:t>RUBY Part 2: Dostarlimab and Niraparib</a:t>
            </a:r>
          </a:p>
        </p:txBody>
      </p:sp>
      <p:sp>
        <p:nvSpPr>
          <p:cNvPr id="6" name="Rectangle 5">
            <a:extLst>
              <a:ext uri="{FF2B5EF4-FFF2-40B4-BE49-F238E27FC236}">
                <a16:creationId xmlns:a16="http://schemas.microsoft.com/office/drawing/2014/main" id="{7D498C36-F927-E07E-DDFA-04CC326FAFA2}"/>
              </a:ext>
            </a:extLst>
          </p:cNvPr>
          <p:cNvSpPr/>
          <p:nvPr/>
        </p:nvSpPr>
        <p:spPr>
          <a:xfrm>
            <a:off x="776432" y="4064520"/>
            <a:ext cx="1769691" cy="78655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Stratification: MMR/MSI status, prior external pelvic RT, and disease status</a:t>
            </a:r>
          </a:p>
        </p:txBody>
      </p:sp>
      <p:sp>
        <p:nvSpPr>
          <p:cNvPr id="7" name="TextBox 6">
            <a:extLst>
              <a:ext uri="{FF2B5EF4-FFF2-40B4-BE49-F238E27FC236}">
                <a16:creationId xmlns:a16="http://schemas.microsoft.com/office/drawing/2014/main" id="{BE959F55-5E82-EB8F-9065-E88A61F766C7}"/>
              </a:ext>
            </a:extLst>
          </p:cNvPr>
          <p:cNvSpPr txBox="1"/>
          <p:nvPr/>
        </p:nvSpPr>
        <p:spPr>
          <a:xfrm>
            <a:off x="2280898" y="5360811"/>
            <a:ext cx="8535269" cy="523220"/>
          </a:xfrm>
          <a:prstGeom prst="rect">
            <a:avLst/>
          </a:prstGeom>
          <a:solidFill>
            <a:srgbClr val="E5EBFB"/>
          </a:solidFill>
        </p:spPr>
        <p:style>
          <a:lnRef idx="2">
            <a:schemeClr val="accent6"/>
          </a:lnRef>
          <a:fillRef idx="1">
            <a:schemeClr val="lt1"/>
          </a:fillRef>
          <a:effectRef idx="0">
            <a:schemeClr val="accent6"/>
          </a:effectRef>
          <a:fontRef idx="minor">
            <a:schemeClr val="dk1"/>
          </a:fontRef>
        </p:style>
        <p:txBody>
          <a:bodyPr wrap="square" lIns="45720" r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ranklin Gothic Book" panose="020B0503020102020204"/>
                <a:ea typeface="ＭＳ Ｐゴシック"/>
                <a:cs typeface="+mn-cs"/>
              </a:rPr>
              <a:t>Primary endpoints: </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ＭＳ Ｐゴシック"/>
                <a:cs typeface="+mn-cs"/>
              </a:rPr>
              <a:t>PFS by INV in overall and pMMR/MSS cohorts</a:t>
            </a:r>
            <a:br>
              <a:rPr kumimoji="0" lang="en-US" sz="1400" b="0" i="0" u="none" strike="noStrike" kern="1200" cap="none" spc="0" normalizeH="0" baseline="0" noProof="0" dirty="0">
                <a:ln>
                  <a:noFill/>
                </a:ln>
                <a:solidFill>
                  <a:srgbClr val="000000"/>
                </a:solidFill>
                <a:effectLst/>
                <a:uLnTx/>
                <a:uFillTx/>
                <a:latin typeface="Franklin Gothic Book" panose="020B0503020102020204"/>
                <a:ea typeface="ＭＳ Ｐゴシック"/>
                <a:cs typeface="+mn-cs"/>
              </a:rPr>
            </a:br>
            <a:r>
              <a:rPr kumimoji="0" lang="en-US" sz="1400" b="1" i="0" u="none" strike="noStrike" kern="1200" cap="none" spc="0" normalizeH="0" baseline="0" noProof="0" dirty="0">
                <a:ln>
                  <a:noFill/>
                </a:ln>
                <a:solidFill>
                  <a:srgbClr val="000000"/>
                </a:solidFill>
                <a:effectLst/>
                <a:uLnTx/>
                <a:uFillTx/>
                <a:latin typeface="Franklin Gothic Book" panose="020B0503020102020204"/>
                <a:ea typeface="ＭＳ Ｐゴシック"/>
                <a:cs typeface="+mn-cs"/>
              </a:rPr>
              <a:t>Secondary endpoints</a:t>
            </a: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ＭＳ Ｐゴシック"/>
                <a:cs typeface="+mn-cs"/>
              </a:rPr>
              <a:t>: OS, PFS by BICR, ORR, DOR, DCR (BOR of CR, PR, or SD), PFS2, HRQoL/PRO, PK, safety</a:t>
            </a:r>
          </a:p>
        </p:txBody>
      </p:sp>
      <p:grpSp>
        <p:nvGrpSpPr>
          <p:cNvPr id="8" name="Group 7">
            <a:extLst>
              <a:ext uri="{FF2B5EF4-FFF2-40B4-BE49-F238E27FC236}">
                <a16:creationId xmlns:a16="http://schemas.microsoft.com/office/drawing/2014/main" id="{58F75AAF-AB6C-F519-6DB1-BF5239E6FB04}"/>
              </a:ext>
            </a:extLst>
          </p:cNvPr>
          <p:cNvGrpSpPr/>
          <p:nvPr/>
        </p:nvGrpSpPr>
        <p:grpSpPr>
          <a:xfrm>
            <a:off x="4456273" y="1819817"/>
            <a:ext cx="7107404" cy="3320517"/>
            <a:chOff x="1434009" y="3191487"/>
            <a:chExt cx="4189355" cy="2114268"/>
          </a:xfrm>
          <a:solidFill>
            <a:srgbClr val="C00000"/>
          </a:solidFill>
        </p:grpSpPr>
        <p:sp>
          <p:nvSpPr>
            <p:cNvPr id="9" name="Rectangle 8">
              <a:extLst>
                <a:ext uri="{FF2B5EF4-FFF2-40B4-BE49-F238E27FC236}">
                  <a16:creationId xmlns:a16="http://schemas.microsoft.com/office/drawing/2014/main" id="{3B831E52-8DFC-5651-F721-2AE7A047A855}"/>
                </a:ext>
              </a:extLst>
            </p:cNvPr>
            <p:cNvSpPr/>
            <p:nvPr/>
          </p:nvSpPr>
          <p:spPr>
            <a:xfrm>
              <a:off x="1434009" y="3191487"/>
              <a:ext cx="1962667" cy="1117248"/>
            </a:xfrm>
            <a:prstGeom prst="rect">
              <a:avLst/>
            </a:prstGeom>
            <a:grp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45720" r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FFFF00"/>
                  </a:solidFill>
                  <a:effectLst/>
                  <a:uLnTx/>
                  <a:uFillTx/>
                  <a:latin typeface="Franklin Gothic Book" panose="020B0503020102020204"/>
                  <a:ea typeface="ＭＳ Ｐゴシック"/>
                  <a:cs typeface="+mn-cs"/>
                </a:rPr>
                <a:t>Dostarlimab + CP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Dostarlimab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IV 500 mg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Carbo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AUC 5 mg/mL/min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Pac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175 mg/m</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2</a:t>
              </a:r>
              <a:b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b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 q3w for 6 cycles</a:t>
              </a:r>
            </a:p>
          </p:txBody>
        </p:sp>
        <p:sp>
          <p:nvSpPr>
            <p:cNvPr id="10" name="Rectangle 9">
              <a:extLst>
                <a:ext uri="{FF2B5EF4-FFF2-40B4-BE49-F238E27FC236}">
                  <a16:creationId xmlns:a16="http://schemas.microsoft.com/office/drawing/2014/main" id="{0A211381-AD5C-23A8-3D95-D550292314D6}"/>
                </a:ext>
              </a:extLst>
            </p:cNvPr>
            <p:cNvSpPr/>
            <p:nvPr/>
          </p:nvSpPr>
          <p:spPr>
            <a:xfrm>
              <a:off x="1434009" y="4421609"/>
              <a:ext cx="1962667" cy="884146"/>
            </a:xfrm>
            <a:prstGeom prst="rect">
              <a:avLst/>
            </a:prstGeom>
            <a:solidFill>
              <a:srgbClr val="2774AE"/>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45720" r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FFFF00"/>
                  </a:solidFill>
                  <a:effectLst/>
                  <a:uLnTx/>
                  <a:uFillTx/>
                  <a:latin typeface="Franklin Gothic Book" panose="020B0503020102020204"/>
                  <a:ea typeface="ＭＳ Ｐゴシック"/>
                  <a:cs typeface="+mn-cs"/>
                </a:rPr>
                <a:t>Placebo + CP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Carbo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AUC 5 mg/mL/min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Pac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175 mg/m</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2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q3w</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q3w for 6 cycles</a:t>
              </a:r>
              <a:endParaRPr kumimoji="0" lang="en-US" sz="1867" b="0" i="1"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cxnSp>
          <p:nvCxnSpPr>
            <p:cNvPr id="15" name="Straight Arrow Connector 14">
              <a:extLst>
                <a:ext uri="{FF2B5EF4-FFF2-40B4-BE49-F238E27FC236}">
                  <a16:creationId xmlns:a16="http://schemas.microsoft.com/office/drawing/2014/main" id="{2AEC2ED1-72E5-8C4A-891F-E4A9D5C831D3}"/>
                </a:ext>
              </a:extLst>
            </p:cNvPr>
            <p:cNvCxnSpPr>
              <a:cxnSpLocks/>
              <a:stCxn id="9" idx="3"/>
              <a:endCxn id="17" idx="1"/>
            </p:cNvCxnSpPr>
            <p:nvPr/>
          </p:nvCxnSpPr>
          <p:spPr>
            <a:xfrm flipV="1">
              <a:off x="3396676" y="3743584"/>
              <a:ext cx="264021" cy="6527"/>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785E3-5BA2-982C-7321-8D09E49F99FB}"/>
                </a:ext>
              </a:extLst>
            </p:cNvPr>
            <p:cNvCxnSpPr>
              <a:cxnSpLocks/>
              <a:stCxn id="10" idx="3"/>
              <a:endCxn id="18" idx="1"/>
            </p:cNvCxnSpPr>
            <p:nvPr/>
          </p:nvCxnSpPr>
          <p:spPr>
            <a:xfrm>
              <a:off x="3396676" y="4863682"/>
              <a:ext cx="264021" cy="1759"/>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F4FEF51-FC59-2CB2-978A-BEE4294FA415}"/>
                </a:ext>
              </a:extLst>
            </p:cNvPr>
            <p:cNvSpPr/>
            <p:nvPr/>
          </p:nvSpPr>
          <p:spPr>
            <a:xfrm>
              <a:off x="3660697" y="3262484"/>
              <a:ext cx="1962667" cy="962200"/>
            </a:xfrm>
            <a:prstGeom prst="rect">
              <a:avLst/>
            </a:prstGeom>
            <a:grp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45720" r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Dostarlimab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IV 1000 mg </a:t>
              </a:r>
              <a:b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b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q6w </a:t>
              </a:r>
              <a:r>
                <a:rPr kumimoji="0" lang="en-US" sz="1867"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rPr>
                <a:t></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3 years</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a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Niraparib</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 200 or 300 mg tablets qd </a:t>
              </a:r>
              <a:r>
                <a:rPr kumimoji="0" lang="en-US" sz="1867"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rPr>
                <a:t></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3 years</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a</a:t>
              </a:r>
            </a:p>
          </p:txBody>
        </p:sp>
        <p:sp>
          <p:nvSpPr>
            <p:cNvPr id="18" name="Rectangle 17">
              <a:extLst>
                <a:ext uri="{FF2B5EF4-FFF2-40B4-BE49-F238E27FC236}">
                  <a16:creationId xmlns:a16="http://schemas.microsoft.com/office/drawing/2014/main" id="{B4EC8331-0D15-4B67-1981-FC65BA44A734}"/>
                </a:ext>
              </a:extLst>
            </p:cNvPr>
            <p:cNvSpPr/>
            <p:nvPr/>
          </p:nvSpPr>
          <p:spPr>
            <a:xfrm>
              <a:off x="3660697" y="4495674"/>
              <a:ext cx="1962667" cy="739534"/>
            </a:xfrm>
            <a:prstGeom prst="rect">
              <a:avLst/>
            </a:prstGeom>
            <a:solidFill>
              <a:srgbClr val="2774AE"/>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45720" r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Placebo </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IV q6w </a:t>
              </a:r>
              <a:r>
                <a:rPr kumimoji="0" lang="en-US" sz="1867"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rPr>
                <a:t></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3 years</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a </a:t>
              </a:r>
              <a:r>
                <a:rPr kumimoji="0" lang="en-US" sz="1867" b="0" i="1"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 </a:t>
              </a:r>
              <a:r>
                <a:rPr kumimoji="0" lang="en-US" sz="1867" b="1"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Placebo</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 tablets qd </a:t>
              </a:r>
              <a:b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br>
              <a:r>
                <a:rPr kumimoji="0" lang="en-US" sz="1867"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sym typeface="Symbol" pitchFamily="2" charset="2"/>
                </a:rPr>
                <a:t></a:t>
              </a:r>
              <a:r>
                <a:rPr kumimoji="0" lang="en-US" sz="1867"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rPr>
                <a:t>3 years</a:t>
              </a:r>
              <a:r>
                <a:rPr kumimoji="0" lang="en-US" sz="1867" b="0" i="0" u="none" strike="noStrike" kern="1200" cap="none" spc="0" normalizeH="0" baseline="30000" noProof="0" dirty="0">
                  <a:ln>
                    <a:noFill/>
                  </a:ln>
                  <a:solidFill>
                    <a:srgbClr val="FFFFFF"/>
                  </a:solidFill>
                  <a:effectLst/>
                  <a:uLnTx/>
                  <a:uFillTx/>
                  <a:latin typeface="Franklin Gothic Book" panose="020B0503020102020204"/>
                  <a:ea typeface="ＭＳ Ｐゴシック"/>
                  <a:cs typeface="+mn-cs"/>
                </a:rPr>
                <a:t>a</a:t>
              </a:r>
            </a:p>
          </p:txBody>
        </p:sp>
      </p:grpSp>
      <p:sp>
        <p:nvSpPr>
          <p:cNvPr id="19" name="TextBox 18">
            <a:extLst>
              <a:ext uri="{FF2B5EF4-FFF2-40B4-BE49-F238E27FC236}">
                <a16:creationId xmlns:a16="http://schemas.microsoft.com/office/drawing/2014/main" id="{18ECF18E-7152-490A-FEFA-4FB784BC0141}"/>
              </a:ext>
            </a:extLst>
          </p:cNvPr>
          <p:cNvSpPr txBox="1"/>
          <p:nvPr/>
        </p:nvSpPr>
        <p:spPr>
          <a:xfrm>
            <a:off x="8922172" y="1533855"/>
            <a:ext cx="1893995"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ＭＳ Ｐゴシック"/>
                <a:cs typeface="+mn-cs"/>
              </a:rPr>
              <a:t>Maintenance</a:t>
            </a:r>
          </a:p>
        </p:txBody>
      </p:sp>
      <p:sp>
        <p:nvSpPr>
          <p:cNvPr id="20" name="TextBox 19">
            <a:extLst>
              <a:ext uri="{FF2B5EF4-FFF2-40B4-BE49-F238E27FC236}">
                <a16:creationId xmlns:a16="http://schemas.microsoft.com/office/drawing/2014/main" id="{B50BCC90-8153-D72E-4072-B948D03902D7}"/>
              </a:ext>
            </a:extLst>
          </p:cNvPr>
          <p:cNvSpPr txBox="1"/>
          <p:nvPr/>
        </p:nvSpPr>
        <p:spPr>
          <a:xfrm>
            <a:off x="108124" y="2683814"/>
            <a:ext cx="3682418" cy="1077026"/>
          </a:xfrm>
          <a:prstGeom prst="rect">
            <a:avLst/>
          </a:prstGeom>
          <a:solidFill>
            <a:schemeClr val="bg2">
              <a:lumMod val="40000"/>
              <a:lumOff val="6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Eligibility criteria</a:t>
            </a:r>
          </a:p>
          <a:p>
            <a:pPr marL="457189" marR="0" lvl="0" indent="-457189"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Stage III/ or recurrent EC</a:t>
            </a:r>
          </a:p>
          <a:p>
            <a:pPr marL="457189" marR="0" lvl="0" indent="-457189"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Naïve or &gt;=6 months </a:t>
            </a:r>
          </a:p>
        </p:txBody>
      </p:sp>
      <p:sp>
        <p:nvSpPr>
          <p:cNvPr id="21" name="Text Placeholder 4">
            <a:extLst>
              <a:ext uri="{FF2B5EF4-FFF2-40B4-BE49-F238E27FC236}">
                <a16:creationId xmlns:a16="http://schemas.microsoft.com/office/drawing/2014/main" id="{A38614DF-A01C-602E-3AB8-2EFCAC95C024}"/>
              </a:ext>
            </a:extLst>
          </p:cNvPr>
          <p:cNvSpPr txBox="1">
            <a:spLocks/>
          </p:cNvSpPr>
          <p:nvPr/>
        </p:nvSpPr>
        <p:spPr>
          <a:xfrm>
            <a:off x="9792595" y="6467100"/>
            <a:ext cx="1856197" cy="330949"/>
          </a:xfrm>
          <a:prstGeom prst="rect">
            <a:avLst/>
          </a:prstGeom>
        </p:spPr>
        <p:txBody>
          <a:bodyPr anchor="ctr">
            <a:noAutofit/>
          </a:bodyPr>
          <a:lstStyle>
            <a:lvl1pPr marL="176213" indent="-176213" algn="l" rtl="0" eaLnBrk="0" fontAlgn="base" hangingPunct="0">
              <a:lnSpc>
                <a:spcPts val="2800"/>
              </a:lnSpc>
              <a:spcBef>
                <a:spcPct val="0"/>
              </a:spcBef>
              <a:spcAft>
                <a:spcPct val="30000"/>
              </a:spcAft>
              <a:buChar char="•"/>
              <a:defRPr sz="2400" baseline="0">
                <a:solidFill>
                  <a:srgbClr val="2774AE"/>
                </a:solidFill>
                <a:latin typeface="+mn-lt"/>
                <a:ea typeface="+mn-ea"/>
                <a:cs typeface="ＭＳ Ｐゴシック" charset="0"/>
              </a:defRPr>
            </a:lvl1pPr>
            <a:lvl2pPr marL="514350" indent="-114300" algn="l" rtl="0" eaLnBrk="0" fontAlgn="base" hangingPunct="0">
              <a:lnSpc>
                <a:spcPts val="2200"/>
              </a:lnSpc>
              <a:spcBef>
                <a:spcPct val="10000"/>
              </a:spcBef>
              <a:spcAft>
                <a:spcPct val="30000"/>
              </a:spcAft>
              <a:buSzPct val="80000"/>
              <a:buChar char="•"/>
              <a:defRPr sz="2000">
                <a:solidFill>
                  <a:schemeClr val="tx1"/>
                </a:solidFill>
                <a:latin typeface="+mn-lt"/>
                <a:ea typeface="+mn-ea"/>
                <a:cs typeface="ＭＳ Ｐゴシック" charset="0"/>
              </a:defRPr>
            </a:lvl2pPr>
            <a:lvl3pPr marL="855663" indent="-117475" algn="l" rtl="0" eaLnBrk="0" fontAlgn="base" hangingPunct="0">
              <a:lnSpc>
                <a:spcPts val="2000"/>
              </a:lnSpc>
              <a:spcBef>
                <a:spcPct val="10000"/>
              </a:spcBef>
              <a:spcAft>
                <a:spcPct val="30000"/>
              </a:spcAft>
              <a:buSzPct val="80000"/>
              <a:buChar char="•"/>
              <a:defRPr>
                <a:solidFill>
                  <a:schemeClr val="accent2"/>
                </a:solidFill>
                <a:latin typeface="+mn-lt"/>
                <a:ea typeface="+mn-ea"/>
                <a:cs typeface="ＭＳ Ｐゴシック" charset="0"/>
              </a:defRPr>
            </a:lvl3pPr>
            <a:lvl4pPr marL="1200150" indent="-114300" algn="l" rtl="0" eaLnBrk="0" fontAlgn="base" hangingPunct="0">
              <a:lnSpc>
                <a:spcPts val="1800"/>
              </a:lnSpc>
              <a:spcBef>
                <a:spcPct val="10000"/>
              </a:spcBef>
              <a:spcAft>
                <a:spcPct val="30000"/>
              </a:spcAft>
              <a:buSzPct val="80000"/>
              <a:buChar char="•"/>
              <a:defRPr sz="1600">
                <a:solidFill>
                  <a:schemeClr val="accent2"/>
                </a:solidFill>
                <a:latin typeface="+mn-lt"/>
                <a:ea typeface="+mn-ea"/>
                <a:cs typeface="ＭＳ Ｐゴシック" charset="0"/>
              </a:defRPr>
            </a:lvl4pPr>
            <a:lvl5pPr marL="1543050" indent="-114300" algn="l" rtl="0" eaLnBrk="0" fontAlgn="base" hangingPunct="0">
              <a:lnSpc>
                <a:spcPts val="1600"/>
              </a:lnSpc>
              <a:spcBef>
                <a:spcPct val="10000"/>
              </a:spcBef>
              <a:spcAft>
                <a:spcPct val="30000"/>
              </a:spcAft>
              <a:buSzPct val="80000"/>
              <a:buChar char="•"/>
              <a:defRPr sz="1400">
                <a:solidFill>
                  <a:schemeClr val="accent2"/>
                </a:solidFill>
                <a:latin typeface="+mn-lt"/>
                <a:ea typeface="+mn-ea"/>
                <a:cs typeface="ＭＳ Ｐゴシック" charset="0"/>
              </a:defRPr>
            </a:lvl5pPr>
            <a:lvl6pPr marL="2000250" indent="-114300" algn="l" rtl="0" fontAlgn="base">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fontAlgn="base">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fontAlgn="base">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fontAlgn="base">
              <a:lnSpc>
                <a:spcPts val="1600"/>
              </a:lnSpc>
              <a:spcBef>
                <a:spcPct val="10000"/>
              </a:spcBef>
              <a:spcAft>
                <a:spcPct val="30000"/>
              </a:spcAft>
              <a:buSzPct val="80000"/>
              <a:buChar char="•"/>
              <a:defRPr sz="1400">
                <a:solidFill>
                  <a:schemeClr val="accent2"/>
                </a:solidFill>
                <a:latin typeface="+mn-lt"/>
                <a:ea typeface="+mn-ea"/>
              </a:defRPr>
            </a:lvl9pPr>
          </a:lstStyle>
          <a:p>
            <a:pPr marL="0" marR="0" lvl="0" indent="0" algn="l" defTabSz="914400" rtl="0" eaLnBrk="0" fontAlgn="base" latinLnBrk="0" hangingPunct="0">
              <a:lnSpc>
                <a:spcPts val="2800"/>
              </a:lnSpc>
              <a:spcBef>
                <a:spcPct val="0"/>
              </a:spcBef>
              <a:spcAft>
                <a:spcPct val="3000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ＭＳ Ｐゴシック"/>
              </a:rPr>
              <a:t>Mirza MR. SGO 2024.</a:t>
            </a:r>
          </a:p>
        </p:txBody>
      </p:sp>
    </p:spTree>
    <p:extLst>
      <p:ext uri="{BB962C8B-B14F-4D97-AF65-F5344CB8AC3E}">
        <p14:creationId xmlns:p14="http://schemas.microsoft.com/office/powerpoint/2010/main" val="31850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4795-E6A6-4EA5-6190-61AE966F467D}"/>
              </a:ext>
            </a:extLst>
          </p:cNvPr>
          <p:cNvSpPr>
            <a:spLocks noGrp="1"/>
          </p:cNvSpPr>
          <p:nvPr>
            <p:ph type="title"/>
          </p:nvPr>
        </p:nvSpPr>
        <p:spPr/>
        <p:txBody>
          <a:bodyPr/>
          <a:lstStyle/>
          <a:p>
            <a:r>
              <a:rPr lang="en-US" dirty="0"/>
              <a:t>RUBY Part 2: PFS in Overall Population </a:t>
            </a:r>
          </a:p>
        </p:txBody>
      </p:sp>
      <p:grpSp>
        <p:nvGrpSpPr>
          <p:cNvPr id="5" name="Group 4">
            <a:extLst>
              <a:ext uri="{FF2B5EF4-FFF2-40B4-BE49-F238E27FC236}">
                <a16:creationId xmlns:a16="http://schemas.microsoft.com/office/drawing/2014/main" id="{1F246DA9-1C27-E5DB-99AF-C4E729380F8D}"/>
              </a:ext>
            </a:extLst>
          </p:cNvPr>
          <p:cNvGrpSpPr/>
          <p:nvPr/>
        </p:nvGrpSpPr>
        <p:grpSpPr>
          <a:xfrm>
            <a:off x="237893" y="1625853"/>
            <a:ext cx="11797472" cy="4399605"/>
            <a:chOff x="957756" y="1934926"/>
            <a:chExt cx="9382742" cy="3546206"/>
          </a:xfrm>
        </p:grpSpPr>
        <p:pic>
          <p:nvPicPr>
            <p:cNvPr id="7" name="Picture 6">
              <a:extLst>
                <a:ext uri="{FF2B5EF4-FFF2-40B4-BE49-F238E27FC236}">
                  <a16:creationId xmlns:a16="http://schemas.microsoft.com/office/drawing/2014/main" id="{57F65211-1A45-C321-7740-3130E51075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57756" y="1934926"/>
              <a:ext cx="8060841" cy="3528209"/>
            </a:xfrm>
            <a:prstGeom prst="rect">
              <a:avLst/>
            </a:prstGeom>
          </p:spPr>
        </p:pic>
        <p:sp>
          <p:nvSpPr>
            <p:cNvPr id="9" name="Rectangle: Rounded Corners 8">
              <a:extLst>
                <a:ext uri="{FF2B5EF4-FFF2-40B4-BE49-F238E27FC236}">
                  <a16:creationId xmlns:a16="http://schemas.microsoft.com/office/drawing/2014/main" id="{A4C60A95-2132-00E5-23E4-66CC678AF92E}"/>
                </a:ext>
              </a:extLst>
            </p:cNvPr>
            <p:cNvSpPr/>
            <p:nvPr/>
          </p:nvSpPr>
          <p:spPr>
            <a:xfrm>
              <a:off x="6678789" y="1934926"/>
              <a:ext cx="3661709" cy="12914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HR=0.60</a:t>
              </a:r>
              <a:br>
                <a:rPr kumimoji="0" lang="en-US" sz="1867"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br>
              <a:r>
                <a:rPr kumimoji="0" lang="en-US" sz="1867"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(95% CI: 0.43-0.82)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P=</a:t>
              </a:r>
              <a:r>
                <a:rPr kumimoji="0" lang="en-US" sz="1867"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0.0007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Median duration of follow up: 19 months</a:t>
              </a:r>
            </a:p>
          </p:txBody>
        </p:sp>
        <p:sp>
          <p:nvSpPr>
            <p:cNvPr id="10" name="Rectangle 9">
              <a:extLst>
                <a:ext uri="{FF2B5EF4-FFF2-40B4-BE49-F238E27FC236}">
                  <a16:creationId xmlns:a16="http://schemas.microsoft.com/office/drawing/2014/main" id="{18A36FE6-BC76-354D-6DF8-C20071CFB8DF}"/>
                </a:ext>
              </a:extLst>
            </p:cNvPr>
            <p:cNvSpPr/>
            <p:nvPr/>
          </p:nvSpPr>
          <p:spPr>
            <a:xfrm>
              <a:off x="8249888" y="4841701"/>
              <a:ext cx="1045028" cy="639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ＭＳ Ｐゴシック"/>
                <a:cs typeface="+mn-cs"/>
              </a:endParaRPr>
            </a:p>
          </p:txBody>
        </p:sp>
      </p:grpSp>
      <p:sp>
        <p:nvSpPr>
          <p:cNvPr id="4" name="Text Placeholder 4">
            <a:extLst>
              <a:ext uri="{FF2B5EF4-FFF2-40B4-BE49-F238E27FC236}">
                <a16:creationId xmlns:a16="http://schemas.microsoft.com/office/drawing/2014/main" id="{0351B8AC-AF0A-4D88-6C9B-C102B61B6ECA}"/>
              </a:ext>
            </a:extLst>
          </p:cNvPr>
          <p:cNvSpPr txBox="1">
            <a:spLocks/>
          </p:cNvSpPr>
          <p:nvPr/>
        </p:nvSpPr>
        <p:spPr>
          <a:xfrm>
            <a:off x="9792595" y="6467100"/>
            <a:ext cx="1856197" cy="330949"/>
          </a:xfrm>
          <a:prstGeom prst="rect">
            <a:avLst/>
          </a:prstGeom>
        </p:spPr>
        <p:txBody>
          <a:bodyPr anchor="ctr">
            <a:noAutofit/>
          </a:bodyPr>
          <a:lstStyle>
            <a:lvl1pPr marL="176213" indent="-176213" algn="l" rtl="0" eaLnBrk="0" fontAlgn="base" hangingPunct="0">
              <a:lnSpc>
                <a:spcPts val="2800"/>
              </a:lnSpc>
              <a:spcBef>
                <a:spcPct val="0"/>
              </a:spcBef>
              <a:spcAft>
                <a:spcPct val="30000"/>
              </a:spcAft>
              <a:buChar char="•"/>
              <a:defRPr sz="2400" baseline="0">
                <a:solidFill>
                  <a:srgbClr val="2774AE"/>
                </a:solidFill>
                <a:latin typeface="+mn-lt"/>
                <a:ea typeface="+mn-ea"/>
                <a:cs typeface="ＭＳ Ｐゴシック" charset="0"/>
              </a:defRPr>
            </a:lvl1pPr>
            <a:lvl2pPr marL="514350" indent="-114300" algn="l" rtl="0" eaLnBrk="0" fontAlgn="base" hangingPunct="0">
              <a:lnSpc>
                <a:spcPts val="2200"/>
              </a:lnSpc>
              <a:spcBef>
                <a:spcPct val="10000"/>
              </a:spcBef>
              <a:spcAft>
                <a:spcPct val="30000"/>
              </a:spcAft>
              <a:buSzPct val="80000"/>
              <a:buChar char="•"/>
              <a:defRPr sz="2000">
                <a:solidFill>
                  <a:schemeClr val="tx1"/>
                </a:solidFill>
                <a:latin typeface="+mn-lt"/>
                <a:ea typeface="+mn-ea"/>
                <a:cs typeface="ＭＳ Ｐゴシック" charset="0"/>
              </a:defRPr>
            </a:lvl2pPr>
            <a:lvl3pPr marL="855663" indent="-117475" algn="l" rtl="0" eaLnBrk="0" fontAlgn="base" hangingPunct="0">
              <a:lnSpc>
                <a:spcPts val="2000"/>
              </a:lnSpc>
              <a:spcBef>
                <a:spcPct val="10000"/>
              </a:spcBef>
              <a:spcAft>
                <a:spcPct val="30000"/>
              </a:spcAft>
              <a:buSzPct val="80000"/>
              <a:buChar char="•"/>
              <a:defRPr>
                <a:solidFill>
                  <a:schemeClr val="accent2"/>
                </a:solidFill>
                <a:latin typeface="+mn-lt"/>
                <a:ea typeface="+mn-ea"/>
                <a:cs typeface="ＭＳ Ｐゴシック" charset="0"/>
              </a:defRPr>
            </a:lvl3pPr>
            <a:lvl4pPr marL="1200150" indent="-114300" algn="l" rtl="0" eaLnBrk="0" fontAlgn="base" hangingPunct="0">
              <a:lnSpc>
                <a:spcPts val="1800"/>
              </a:lnSpc>
              <a:spcBef>
                <a:spcPct val="10000"/>
              </a:spcBef>
              <a:spcAft>
                <a:spcPct val="30000"/>
              </a:spcAft>
              <a:buSzPct val="80000"/>
              <a:buChar char="•"/>
              <a:defRPr sz="1600">
                <a:solidFill>
                  <a:schemeClr val="accent2"/>
                </a:solidFill>
                <a:latin typeface="+mn-lt"/>
                <a:ea typeface="+mn-ea"/>
                <a:cs typeface="ＭＳ Ｐゴシック" charset="0"/>
              </a:defRPr>
            </a:lvl4pPr>
            <a:lvl5pPr marL="1543050" indent="-114300" algn="l" rtl="0" eaLnBrk="0" fontAlgn="base" hangingPunct="0">
              <a:lnSpc>
                <a:spcPts val="1600"/>
              </a:lnSpc>
              <a:spcBef>
                <a:spcPct val="10000"/>
              </a:spcBef>
              <a:spcAft>
                <a:spcPct val="30000"/>
              </a:spcAft>
              <a:buSzPct val="80000"/>
              <a:buChar char="•"/>
              <a:defRPr sz="1400">
                <a:solidFill>
                  <a:schemeClr val="accent2"/>
                </a:solidFill>
                <a:latin typeface="+mn-lt"/>
                <a:ea typeface="+mn-ea"/>
                <a:cs typeface="ＭＳ Ｐゴシック" charset="0"/>
              </a:defRPr>
            </a:lvl5pPr>
            <a:lvl6pPr marL="2000250" indent="-114300" algn="l" rtl="0" fontAlgn="base">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fontAlgn="base">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fontAlgn="base">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fontAlgn="base">
              <a:lnSpc>
                <a:spcPts val="1600"/>
              </a:lnSpc>
              <a:spcBef>
                <a:spcPct val="10000"/>
              </a:spcBef>
              <a:spcAft>
                <a:spcPct val="30000"/>
              </a:spcAft>
              <a:buSzPct val="80000"/>
              <a:buChar char="•"/>
              <a:defRPr sz="1400">
                <a:solidFill>
                  <a:schemeClr val="accent2"/>
                </a:solidFill>
                <a:latin typeface="+mn-lt"/>
                <a:ea typeface="+mn-ea"/>
              </a:defRPr>
            </a:lvl9pPr>
          </a:lstStyle>
          <a:p>
            <a:pPr marL="0" marR="0" lvl="0" indent="0" algn="l" defTabSz="914400" rtl="0" eaLnBrk="0" fontAlgn="base" latinLnBrk="0" hangingPunct="0">
              <a:lnSpc>
                <a:spcPts val="2800"/>
              </a:lnSpc>
              <a:spcBef>
                <a:spcPct val="0"/>
              </a:spcBef>
              <a:spcAft>
                <a:spcPct val="3000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ＭＳ Ｐゴシック"/>
              </a:rPr>
              <a:t>Mirza MR. SGO 2024.</a:t>
            </a:r>
          </a:p>
        </p:txBody>
      </p:sp>
    </p:spTree>
    <p:extLst>
      <p:ext uri="{BB962C8B-B14F-4D97-AF65-F5344CB8AC3E}">
        <p14:creationId xmlns:p14="http://schemas.microsoft.com/office/powerpoint/2010/main" val="205853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BF968-C01F-6741-D347-BA8A49FF3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1E269-920D-DFB7-7C91-0AA280875E61}"/>
              </a:ext>
            </a:extLst>
          </p:cNvPr>
          <p:cNvSpPr>
            <a:spLocks noGrp="1"/>
          </p:cNvSpPr>
          <p:nvPr>
            <p:ph type="title"/>
          </p:nvPr>
        </p:nvSpPr>
        <p:spPr/>
        <p:txBody>
          <a:bodyPr/>
          <a:lstStyle/>
          <a:p>
            <a:r>
              <a:rPr lang="en-US" dirty="0"/>
              <a:t>RUBY Part 2: PFS by MMR status </a:t>
            </a:r>
          </a:p>
        </p:txBody>
      </p:sp>
      <p:pic>
        <p:nvPicPr>
          <p:cNvPr id="15" name="Picture 14">
            <a:extLst>
              <a:ext uri="{FF2B5EF4-FFF2-40B4-BE49-F238E27FC236}">
                <a16:creationId xmlns:a16="http://schemas.microsoft.com/office/drawing/2014/main" id="{95BDCDFB-E4B6-1FF1-E0B3-E418DEEB4147}"/>
              </a:ext>
            </a:extLst>
          </p:cNvPr>
          <p:cNvPicPr>
            <a:picLocks noChangeAspect="1"/>
          </p:cNvPicPr>
          <p:nvPr/>
        </p:nvPicPr>
        <p:blipFill rotWithShape="1">
          <a:blip r:embed="rId3"/>
          <a:srcRect l="11978" t="1759" r="8031" b="13615"/>
          <a:stretch>
            <a:fillRect/>
          </a:stretch>
        </p:blipFill>
        <p:spPr>
          <a:xfrm>
            <a:off x="878419" y="2172756"/>
            <a:ext cx="7942747" cy="3825576"/>
          </a:xfrm>
          <a:prstGeom prst="rect">
            <a:avLst/>
          </a:prstGeom>
        </p:spPr>
      </p:pic>
      <p:sp>
        <p:nvSpPr>
          <p:cNvPr id="17" name="Rectangle 16">
            <a:extLst>
              <a:ext uri="{FF2B5EF4-FFF2-40B4-BE49-F238E27FC236}">
                <a16:creationId xmlns:a16="http://schemas.microsoft.com/office/drawing/2014/main" id="{EEF3F566-92D6-4EC8-95C8-79D203CA29EE}"/>
              </a:ext>
            </a:extLst>
          </p:cNvPr>
          <p:cNvSpPr/>
          <p:nvPr/>
        </p:nvSpPr>
        <p:spPr bwMode="auto">
          <a:xfrm>
            <a:off x="7942496" y="1541922"/>
            <a:ext cx="1612489" cy="205248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marL="0" marR="0" lvl="0" indent="0" algn="r"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Rectangle: Rounded Corners 20">
            <a:extLst>
              <a:ext uri="{FF2B5EF4-FFF2-40B4-BE49-F238E27FC236}">
                <a16:creationId xmlns:a16="http://schemas.microsoft.com/office/drawing/2014/main" id="{1525CA59-26D7-5328-F009-D0AC50402EAE}"/>
              </a:ext>
            </a:extLst>
          </p:cNvPr>
          <p:cNvSpPr/>
          <p:nvPr/>
        </p:nvSpPr>
        <p:spPr>
          <a:xfrm>
            <a:off x="9158869" y="1655475"/>
            <a:ext cx="2780372" cy="323930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dMMR population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12-month PFS: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 64.4% v 40.8%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PFS: 7.9 m v NE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HR=0.48</a:t>
            </a:r>
            <a:b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b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(95% CI: 0.24-0.96)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P=</a:t>
            </a:r>
            <a:r>
              <a:rPr kumimoji="0" lang="en-US" sz="1867" b="0" i="0" u="none" strike="noStrike" kern="1200" cap="none" spc="0" normalizeH="0" baseline="0" noProof="0" dirty="0">
                <a:ln>
                  <a:noFill/>
                </a:ln>
                <a:solidFill>
                  <a:srgbClr val="404040"/>
                </a:solidFill>
                <a:effectLst/>
                <a:uLnTx/>
                <a:uFillTx/>
                <a:latin typeface="Arial" panose="020B0604020202020204" pitchFamily="34" charset="0"/>
                <a:ea typeface="ＭＳ Ｐゴシック"/>
                <a:cs typeface="Arial" panose="020B0604020202020204" pitchFamily="34" charset="0"/>
              </a:rPr>
              <a:t>0.017</a:t>
            </a:r>
          </a:p>
        </p:txBody>
      </p:sp>
      <p:sp>
        <p:nvSpPr>
          <p:cNvPr id="13" name="Rectangle: Rounded Corners 12">
            <a:extLst>
              <a:ext uri="{FF2B5EF4-FFF2-40B4-BE49-F238E27FC236}">
                <a16:creationId xmlns:a16="http://schemas.microsoft.com/office/drawing/2014/main" id="{9ECD8156-8E45-3D9B-8729-0C9BCABA23DD}"/>
              </a:ext>
            </a:extLst>
          </p:cNvPr>
          <p:cNvSpPr/>
          <p:nvPr/>
        </p:nvSpPr>
        <p:spPr>
          <a:xfrm>
            <a:off x="5486401" y="1551982"/>
            <a:ext cx="3032636" cy="160223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HR=0.63</a:t>
            </a:r>
            <a:br>
              <a:rPr kumimoji="0" lang="en-US" sz="16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br>
            <a:r>
              <a:rPr kumimoji="0" lang="en-US" sz="16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(95% CI: 0.44-0.91)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P=</a:t>
            </a:r>
            <a:r>
              <a:rPr kumimoji="0" lang="en-US" sz="16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0.0060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Franklin Gothic Book" panose="020B0503020102020204"/>
                <a:ea typeface="ＭＳ Ｐゴシック"/>
                <a:cs typeface="+mn-cs"/>
              </a:rPr>
              <a:t>Median duration of follow up: 19 months</a:t>
            </a:r>
          </a:p>
        </p:txBody>
      </p:sp>
      <p:sp>
        <p:nvSpPr>
          <p:cNvPr id="23" name="TextBox 22">
            <a:extLst>
              <a:ext uri="{FF2B5EF4-FFF2-40B4-BE49-F238E27FC236}">
                <a16:creationId xmlns:a16="http://schemas.microsoft.com/office/drawing/2014/main" id="{779CA6F5-8C10-F13D-80E5-D0326267093A}"/>
              </a:ext>
            </a:extLst>
          </p:cNvPr>
          <p:cNvSpPr txBox="1"/>
          <p:nvPr/>
        </p:nvSpPr>
        <p:spPr>
          <a:xfrm>
            <a:off x="252760" y="1499749"/>
            <a:ext cx="3032635" cy="6309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pMMR</a:t>
            </a:r>
            <a:endPar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 name="Text Placeholder 4">
            <a:extLst>
              <a:ext uri="{FF2B5EF4-FFF2-40B4-BE49-F238E27FC236}">
                <a16:creationId xmlns:a16="http://schemas.microsoft.com/office/drawing/2014/main" id="{AA6B1681-6444-B811-6C70-BA7D02DBA94F}"/>
              </a:ext>
            </a:extLst>
          </p:cNvPr>
          <p:cNvSpPr txBox="1">
            <a:spLocks/>
          </p:cNvSpPr>
          <p:nvPr/>
        </p:nvSpPr>
        <p:spPr>
          <a:xfrm>
            <a:off x="9792595" y="6467100"/>
            <a:ext cx="1856197" cy="330949"/>
          </a:xfrm>
          <a:prstGeom prst="rect">
            <a:avLst/>
          </a:prstGeom>
        </p:spPr>
        <p:txBody>
          <a:bodyPr anchor="ctr">
            <a:noAutofit/>
          </a:bodyPr>
          <a:lstStyle>
            <a:lvl1pPr marL="176213" indent="-176213" algn="l" rtl="0" eaLnBrk="0" fontAlgn="base" hangingPunct="0">
              <a:lnSpc>
                <a:spcPts val="2800"/>
              </a:lnSpc>
              <a:spcBef>
                <a:spcPct val="0"/>
              </a:spcBef>
              <a:spcAft>
                <a:spcPct val="30000"/>
              </a:spcAft>
              <a:buChar char="•"/>
              <a:defRPr sz="2400" baseline="0">
                <a:solidFill>
                  <a:srgbClr val="2774AE"/>
                </a:solidFill>
                <a:latin typeface="+mn-lt"/>
                <a:ea typeface="+mn-ea"/>
                <a:cs typeface="ＭＳ Ｐゴシック" charset="0"/>
              </a:defRPr>
            </a:lvl1pPr>
            <a:lvl2pPr marL="514350" indent="-114300" algn="l" rtl="0" eaLnBrk="0" fontAlgn="base" hangingPunct="0">
              <a:lnSpc>
                <a:spcPts val="2200"/>
              </a:lnSpc>
              <a:spcBef>
                <a:spcPct val="10000"/>
              </a:spcBef>
              <a:spcAft>
                <a:spcPct val="30000"/>
              </a:spcAft>
              <a:buSzPct val="80000"/>
              <a:buChar char="•"/>
              <a:defRPr sz="2000">
                <a:solidFill>
                  <a:schemeClr val="tx1"/>
                </a:solidFill>
                <a:latin typeface="+mn-lt"/>
                <a:ea typeface="+mn-ea"/>
                <a:cs typeface="ＭＳ Ｐゴシック" charset="0"/>
              </a:defRPr>
            </a:lvl2pPr>
            <a:lvl3pPr marL="855663" indent="-117475" algn="l" rtl="0" eaLnBrk="0" fontAlgn="base" hangingPunct="0">
              <a:lnSpc>
                <a:spcPts val="2000"/>
              </a:lnSpc>
              <a:spcBef>
                <a:spcPct val="10000"/>
              </a:spcBef>
              <a:spcAft>
                <a:spcPct val="30000"/>
              </a:spcAft>
              <a:buSzPct val="80000"/>
              <a:buChar char="•"/>
              <a:defRPr>
                <a:solidFill>
                  <a:schemeClr val="accent2"/>
                </a:solidFill>
                <a:latin typeface="+mn-lt"/>
                <a:ea typeface="+mn-ea"/>
                <a:cs typeface="ＭＳ Ｐゴシック" charset="0"/>
              </a:defRPr>
            </a:lvl3pPr>
            <a:lvl4pPr marL="1200150" indent="-114300" algn="l" rtl="0" eaLnBrk="0" fontAlgn="base" hangingPunct="0">
              <a:lnSpc>
                <a:spcPts val="1800"/>
              </a:lnSpc>
              <a:spcBef>
                <a:spcPct val="10000"/>
              </a:spcBef>
              <a:spcAft>
                <a:spcPct val="30000"/>
              </a:spcAft>
              <a:buSzPct val="80000"/>
              <a:buChar char="•"/>
              <a:defRPr sz="1600">
                <a:solidFill>
                  <a:schemeClr val="accent2"/>
                </a:solidFill>
                <a:latin typeface="+mn-lt"/>
                <a:ea typeface="+mn-ea"/>
                <a:cs typeface="ＭＳ Ｐゴシック" charset="0"/>
              </a:defRPr>
            </a:lvl4pPr>
            <a:lvl5pPr marL="1543050" indent="-114300" algn="l" rtl="0" eaLnBrk="0" fontAlgn="base" hangingPunct="0">
              <a:lnSpc>
                <a:spcPts val="1600"/>
              </a:lnSpc>
              <a:spcBef>
                <a:spcPct val="10000"/>
              </a:spcBef>
              <a:spcAft>
                <a:spcPct val="30000"/>
              </a:spcAft>
              <a:buSzPct val="80000"/>
              <a:buChar char="•"/>
              <a:defRPr sz="1400">
                <a:solidFill>
                  <a:schemeClr val="accent2"/>
                </a:solidFill>
                <a:latin typeface="+mn-lt"/>
                <a:ea typeface="+mn-ea"/>
                <a:cs typeface="ＭＳ Ｐゴシック" charset="0"/>
              </a:defRPr>
            </a:lvl5pPr>
            <a:lvl6pPr marL="2000250" indent="-114300" algn="l" rtl="0" fontAlgn="base">
              <a:lnSpc>
                <a:spcPts val="1600"/>
              </a:lnSpc>
              <a:spcBef>
                <a:spcPct val="10000"/>
              </a:spcBef>
              <a:spcAft>
                <a:spcPct val="30000"/>
              </a:spcAft>
              <a:buSzPct val="80000"/>
              <a:buChar char="•"/>
              <a:defRPr sz="1400">
                <a:solidFill>
                  <a:schemeClr val="accent2"/>
                </a:solidFill>
                <a:latin typeface="+mn-lt"/>
                <a:ea typeface="+mn-ea"/>
              </a:defRPr>
            </a:lvl6pPr>
            <a:lvl7pPr marL="2457450" indent="-114300" algn="l" rtl="0" fontAlgn="base">
              <a:lnSpc>
                <a:spcPts val="1600"/>
              </a:lnSpc>
              <a:spcBef>
                <a:spcPct val="10000"/>
              </a:spcBef>
              <a:spcAft>
                <a:spcPct val="30000"/>
              </a:spcAft>
              <a:buSzPct val="80000"/>
              <a:buChar char="•"/>
              <a:defRPr sz="1400">
                <a:solidFill>
                  <a:schemeClr val="accent2"/>
                </a:solidFill>
                <a:latin typeface="+mn-lt"/>
                <a:ea typeface="+mn-ea"/>
              </a:defRPr>
            </a:lvl7pPr>
            <a:lvl8pPr marL="2914650" indent="-114300" algn="l" rtl="0" fontAlgn="base">
              <a:lnSpc>
                <a:spcPts val="1600"/>
              </a:lnSpc>
              <a:spcBef>
                <a:spcPct val="10000"/>
              </a:spcBef>
              <a:spcAft>
                <a:spcPct val="30000"/>
              </a:spcAft>
              <a:buSzPct val="80000"/>
              <a:buChar char="•"/>
              <a:defRPr sz="1400">
                <a:solidFill>
                  <a:schemeClr val="accent2"/>
                </a:solidFill>
                <a:latin typeface="+mn-lt"/>
                <a:ea typeface="+mn-ea"/>
              </a:defRPr>
            </a:lvl8pPr>
            <a:lvl9pPr marL="3371850" indent="-114300" algn="l" rtl="0" fontAlgn="base">
              <a:lnSpc>
                <a:spcPts val="1600"/>
              </a:lnSpc>
              <a:spcBef>
                <a:spcPct val="10000"/>
              </a:spcBef>
              <a:spcAft>
                <a:spcPct val="30000"/>
              </a:spcAft>
              <a:buSzPct val="80000"/>
              <a:buChar char="•"/>
              <a:defRPr sz="1400">
                <a:solidFill>
                  <a:schemeClr val="accent2"/>
                </a:solidFill>
                <a:latin typeface="+mn-lt"/>
                <a:ea typeface="+mn-ea"/>
              </a:defRPr>
            </a:lvl9pPr>
          </a:lstStyle>
          <a:p>
            <a:pPr marL="0" marR="0" lvl="0" indent="0" algn="l" defTabSz="914400" rtl="0" eaLnBrk="0" fontAlgn="base" latinLnBrk="0" hangingPunct="0">
              <a:lnSpc>
                <a:spcPts val="2800"/>
              </a:lnSpc>
              <a:spcBef>
                <a:spcPct val="0"/>
              </a:spcBef>
              <a:spcAft>
                <a:spcPct val="3000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ＭＳ Ｐゴシック"/>
              </a:rPr>
              <a:t>Mirza MR. SGO 2024.</a:t>
            </a:r>
          </a:p>
        </p:txBody>
      </p:sp>
    </p:spTree>
    <p:extLst>
      <p:ext uri="{BB962C8B-B14F-4D97-AF65-F5344CB8AC3E}">
        <p14:creationId xmlns:p14="http://schemas.microsoft.com/office/powerpoint/2010/main" val="200657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a:themeElements>
    <a:clrScheme name="UCLA Blue Hyperlink">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2973AD"/>
      </a:hlink>
      <a:folHlink>
        <a:srgbClr val="2973AD"/>
      </a:folHlink>
    </a:clrScheme>
    <a:fontScheme name="Defaul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1">
        <a:dk1>
          <a:srgbClr val="000000"/>
        </a:dk1>
        <a:lt1>
          <a:srgbClr val="FFFFFF"/>
        </a:lt1>
        <a:dk2>
          <a:srgbClr val="000000"/>
        </a:dk2>
        <a:lt2>
          <a:srgbClr val="8B8D8E"/>
        </a:lt2>
        <a:accent1>
          <a:srgbClr val="536895"/>
        </a:accent1>
        <a:accent2>
          <a:srgbClr val="616365"/>
        </a:accent2>
        <a:accent3>
          <a:srgbClr val="FFFFFF"/>
        </a:accent3>
        <a:accent4>
          <a:srgbClr val="000000"/>
        </a:accent4>
        <a:accent5>
          <a:srgbClr val="B3B9C8"/>
        </a:accent5>
        <a:accent6>
          <a:srgbClr val="57595B"/>
        </a:accent6>
        <a:hlink>
          <a:srgbClr val="F1E3BB"/>
        </a:hlink>
        <a:folHlink>
          <a:srgbClr val="FFB61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straZeneca 2024">
    <a:dk1>
      <a:srgbClr val="3F4444"/>
    </a:dk1>
    <a:lt1>
      <a:srgbClr val="FFFFFF"/>
    </a:lt1>
    <a:dk2>
      <a:srgbClr val="003865"/>
    </a:dk2>
    <a:lt2>
      <a:srgbClr val="9DB0AC"/>
    </a:lt2>
    <a:accent1>
      <a:srgbClr val="830051"/>
    </a:accent1>
    <a:accent2>
      <a:srgbClr val="4D0030"/>
    </a:accent2>
    <a:accent3>
      <a:srgbClr val="D0006F"/>
    </a:accent3>
    <a:accent4>
      <a:srgbClr val="F0AB00"/>
    </a:accent4>
    <a:accent5>
      <a:srgbClr val="C4D600"/>
    </a:accent5>
    <a:accent6>
      <a:srgbClr val="68D2DF"/>
    </a:accent6>
    <a:hlink>
      <a:srgbClr val="D0006F"/>
    </a:hlink>
    <a:folHlink>
      <a:srgbClr val="4D0030"/>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861026044834480145","enableDocumentContentUpdater":false,"version":"2.0"}]]></TemplafySlideTemplate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TemplateConfiguration><![CDATA[{"slideVersion":1,"isValidatorEnabled":false,"isLocked":false,"elementsMetadata":[],"slideId":"861026044834480131","enableDocumentContentUpdater":false,"version":"2.0"}]]></TemplafySlideTemplate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TemplateConfiguration><![CDATA[{"slideVersion":1,"isValidatorEnabled":false,"isLocked":false,"elementsMetadata":[],"slideId":"861026044834480145","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8610260448344801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TemplateConfiguration><![CDATA[{"slideVersion":1,"isValidatorEnabled":false,"isLocked":false,"elementsMetadata":[],"slideId":"861026044834480145","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861026044834480145","enableDocumentContentUpdater":false,"version":"2.0"}]]></TemplafySlideTemplateConfiguration>
</file>

<file path=customXml/item21.xml><?xml version="1.0" encoding="utf-8"?>
<TemplafySlideTemplateConfiguration><![CDATA[{"slideVersion":1,"isValidatorEnabled":false,"isLocked":false,"elementsMetadata":[],"slideId":"861026044834480145","enableDocumentContentUpdater":false,"version":"2.0"}]]></TemplafySlideTemplateConfiguration>
</file>

<file path=customXml/item22.xml><?xml version="1.0" encoding="utf-8"?>
<TemplafySlideTemplateConfiguration><![CDATA[{"slideVersion":1,"isValidatorEnabled":false,"isLocked":false,"elementsMetadata":[],"slideId":"861026044834480145","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861026044834480131","enableDocumentContentUpdater":false,"version":"2.0"}]]></TemplafySlideTemplateConfiguration>
</file>

<file path=customXml/item32.xml><?xml version="1.0" encoding="utf-8"?>
<TemplafySlideTemplateConfiguration><![CDATA[{"slideVersion":1,"isValidatorEnabled":false,"isLocked":false,"elementsMetadata":[],"slideId":"861026044834480145","enableDocumentContentUpdater":false,"version":"2.0"}]]></TemplafySlideTemplate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861026044834480145","enableDocumentContentUpdater":false,"version":"2.0"}]]></TemplafySlideTemplateConfiguration>
</file>

<file path=customXml/item37.xml><?xml version="1.0" encoding="utf-8"?>
<TemplafySlideTemplateConfiguration><![CDATA[{"slideVersion":1,"isValidatorEnabled":false,"isLocked":false,"elementsMetadata":[],"slideId":"861026044834480131","enableDocumentContentUpdater":false,"version":"2.0"}]]></TemplafySlideTemplateConfiguration>
</file>

<file path=customXml/item38.xml><?xml version="1.0" encoding="utf-8"?>
<TemplafySlideTemplateConfiguration><![CDATA[{"slideVersion":1,"isValidatorEnabled":false,"isLocked":false,"elementsMetadata":[],"slideId":"861026044834480145","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TemplateConfiguration><![CDATA[{"slideVersion":1,"isValidatorEnabled":false,"isLocked":false,"elementsMetadata":[],"slideId":"861026044834480145","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44834480145","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TemplateConfiguration><![CDATA[{"slideVersion":1,"isValidatorEnabled":false,"isLocked":false,"elementsMetadata":[],"slideId":"861026044834480145","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TemplateConfiguration><![CDATA[{"slideVersion":1,"isValidatorEnabled":false,"isLocked":false,"elementsMetadata":[],"slideId":"861026044834480145","enableDocumentContentUpdater":false,"version":"2.0"}]]></TemplafySlideTemplateConfiguration>
</file>

<file path=customXml/itemProps1.xml><?xml version="1.0" encoding="utf-8"?>
<ds:datastoreItem xmlns:ds="http://schemas.openxmlformats.org/officeDocument/2006/customXml" ds:itemID="{BACC0C63-2015-4E4B-B8F7-4019EF12B8F4}">
  <ds:schemaRefs/>
</ds:datastoreItem>
</file>

<file path=customXml/itemProps10.xml><?xml version="1.0" encoding="utf-8"?>
<ds:datastoreItem xmlns:ds="http://schemas.openxmlformats.org/officeDocument/2006/customXml" ds:itemID="{424FF6BB-46BD-1449-921F-F727F2FE3034}">
  <ds:schemaRefs/>
</ds:datastoreItem>
</file>

<file path=customXml/itemProps11.xml><?xml version="1.0" encoding="utf-8"?>
<ds:datastoreItem xmlns:ds="http://schemas.openxmlformats.org/officeDocument/2006/customXml" ds:itemID="{0B62F6F5-86F5-4C54-8F11-30A091AE1E7D}">
  <ds:schemaRefs/>
</ds:datastoreItem>
</file>

<file path=customXml/itemProps12.xml><?xml version="1.0" encoding="utf-8"?>
<ds:datastoreItem xmlns:ds="http://schemas.openxmlformats.org/officeDocument/2006/customXml" ds:itemID="{77EA953E-6E95-1C4C-AABE-C8E10F91BBC3}">
  <ds:schemaRefs/>
</ds:datastoreItem>
</file>

<file path=customXml/itemProps13.xml><?xml version="1.0" encoding="utf-8"?>
<ds:datastoreItem xmlns:ds="http://schemas.openxmlformats.org/officeDocument/2006/customXml" ds:itemID="{3BE2E47F-223C-1841-A27C-CD8DD2E48872}">
  <ds:schemaRefs/>
</ds:datastoreItem>
</file>

<file path=customXml/itemProps14.xml><?xml version="1.0" encoding="utf-8"?>
<ds:datastoreItem xmlns:ds="http://schemas.openxmlformats.org/officeDocument/2006/customXml" ds:itemID="{7B5AE8EE-72FE-4114-8EDB-67272A8ED33C}">
  <ds:schemaRefs/>
</ds:datastoreItem>
</file>

<file path=customXml/itemProps15.xml><?xml version="1.0" encoding="utf-8"?>
<ds:datastoreItem xmlns:ds="http://schemas.openxmlformats.org/officeDocument/2006/customXml" ds:itemID="{353FDB43-B4CA-994C-A834-5E1B7663B0B0}">
  <ds:schemaRefs/>
</ds:datastoreItem>
</file>

<file path=customXml/itemProps16.xml><?xml version="1.0" encoding="utf-8"?>
<ds:datastoreItem xmlns:ds="http://schemas.openxmlformats.org/officeDocument/2006/customXml" ds:itemID="{E4CB62F3-32FD-844F-B75C-E54935F4F9DC}">
  <ds:schemaRefs/>
</ds:datastoreItem>
</file>

<file path=customXml/itemProps17.xml><?xml version="1.0" encoding="utf-8"?>
<ds:datastoreItem xmlns:ds="http://schemas.openxmlformats.org/officeDocument/2006/customXml" ds:itemID="{69DD41A1-5C4D-5E44-815A-0E275170300B}">
  <ds:schemaRefs/>
</ds:datastoreItem>
</file>

<file path=customXml/itemProps18.xml><?xml version="1.0" encoding="utf-8"?>
<ds:datastoreItem xmlns:ds="http://schemas.openxmlformats.org/officeDocument/2006/customXml" ds:itemID="{F0AE8F0D-D1F1-1448-A537-9B082C12756D}">
  <ds:schemaRefs/>
</ds:datastoreItem>
</file>

<file path=customXml/itemProps19.xml><?xml version="1.0" encoding="utf-8"?>
<ds:datastoreItem xmlns:ds="http://schemas.openxmlformats.org/officeDocument/2006/customXml" ds:itemID="{B6821A71-BB34-49F9-9D3C-781E729ED55C}">
  <ds:schemaRefs/>
</ds:datastoreItem>
</file>

<file path=customXml/itemProps2.xml><?xml version="1.0" encoding="utf-8"?>
<ds:datastoreItem xmlns:ds="http://schemas.openxmlformats.org/officeDocument/2006/customXml" ds:itemID="{5FEE098F-75A0-A14A-9369-0B72EA5EDEE3}">
  <ds:schemaRefs/>
</ds:datastoreItem>
</file>

<file path=customXml/itemProps20.xml><?xml version="1.0" encoding="utf-8"?>
<ds:datastoreItem xmlns:ds="http://schemas.openxmlformats.org/officeDocument/2006/customXml" ds:itemID="{EAAB4981-6F6E-4299-8A4B-9168DADC05C9}">
  <ds:schemaRefs/>
</ds:datastoreItem>
</file>

<file path=customXml/itemProps21.xml><?xml version="1.0" encoding="utf-8"?>
<ds:datastoreItem xmlns:ds="http://schemas.openxmlformats.org/officeDocument/2006/customXml" ds:itemID="{0A1B9901-DBC7-400F-AF8B-8F7C9D4ECA35}">
  <ds:schemaRefs/>
</ds:datastoreItem>
</file>

<file path=customXml/itemProps22.xml><?xml version="1.0" encoding="utf-8"?>
<ds:datastoreItem xmlns:ds="http://schemas.openxmlformats.org/officeDocument/2006/customXml" ds:itemID="{CC00BF0B-C77C-134B-BE32-91F36AE609F9}">
  <ds:schemaRefs/>
</ds:datastoreItem>
</file>

<file path=customXml/itemProps23.xml><?xml version="1.0" encoding="utf-8"?>
<ds:datastoreItem xmlns:ds="http://schemas.openxmlformats.org/officeDocument/2006/customXml" ds:itemID="{478AAE51-A4A8-9C4A-ADDF-22A567E4568E}">
  <ds:schemaRefs/>
</ds:datastoreItem>
</file>

<file path=customXml/itemProps24.xml><?xml version="1.0" encoding="utf-8"?>
<ds:datastoreItem xmlns:ds="http://schemas.openxmlformats.org/officeDocument/2006/customXml" ds:itemID="{90BA93D9-89D3-6A46-A91C-AAD391575865}">
  <ds:schemaRefs/>
</ds:datastoreItem>
</file>

<file path=customXml/itemProps25.xml><?xml version="1.0" encoding="utf-8"?>
<ds:datastoreItem xmlns:ds="http://schemas.openxmlformats.org/officeDocument/2006/customXml" ds:itemID="{2CD4B79E-7FD8-5C41-9CB5-A3CC99E09BD6}">
  <ds:schemaRefs/>
</ds:datastoreItem>
</file>

<file path=customXml/itemProps26.xml><?xml version="1.0" encoding="utf-8"?>
<ds:datastoreItem xmlns:ds="http://schemas.openxmlformats.org/officeDocument/2006/customXml" ds:itemID="{77B8231C-D0AE-7141-81A0-2F2DD1BE8506}">
  <ds:schemaRefs/>
</ds:datastoreItem>
</file>

<file path=customXml/itemProps27.xml><?xml version="1.0" encoding="utf-8"?>
<ds:datastoreItem xmlns:ds="http://schemas.openxmlformats.org/officeDocument/2006/customXml" ds:itemID="{51C0BB3F-CB9D-EA4A-BD04-FB854D09060F}">
  <ds:schemaRefs/>
</ds:datastoreItem>
</file>

<file path=customXml/itemProps28.xml><?xml version="1.0" encoding="utf-8"?>
<ds:datastoreItem xmlns:ds="http://schemas.openxmlformats.org/officeDocument/2006/customXml" ds:itemID="{24627B57-84FA-4F42-BA53-7762864E0A4F}">
  <ds:schemaRefs/>
</ds:datastoreItem>
</file>

<file path=customXml/itemProps29.xml><?xml version="1.0" encoding="utf-8"?>
<ds:datastoreItem xmlns:ds="http://schemas.openxmlformats.org/officeDocument/2006/customXml" ds:itemID="{CAF4F425-F83F-4742-9475-682B84859685}">
  <ds:schemaRefs/>
</ds:datastoreItem>
</file>

<file path=customXml/itemProps3.xml><?xml version="1.0" encoding="utf-8"?>
<ds:datastoreItem xmlns:ds="http://schemas.openxmlformats.org/officeDocument/2006/customXml" ds:itemID="{4750859D-9F1E-7846-88C7-EE2BE3381C8E}">
  <ds:schemaRefs/>
</ds:datastoreItem>
</file>

<file path=customXml/itemProps30.xml><?xml version="1.0" encoding="utf-8"?>
<ds:datastoreItem xmlns:ds="http://schemas.openxmlformats.org/officeDocument/2006/customXml" ds:itemID="{98CF1A37-0881-4BEF-B932-9FFE67EF2321}">
  <ds:schemaRefs/>
</ds:datastoreItem>
</file>

<file path=customXml/itemProps31.xml><?xml version="1.0" encoding="utf-8"?>
<ds:datastoreItem xmlns:ds="http://schemas.openxmlformats.org/officeDocument/2006/customXml" ds:itemID="{45F2D5DA-4278-3C42-B86E-A54AA84C5CF5}">
  <ds:schemaRefs/>
</ds:datastoreItem>
</file>

<file path=customXml/itemProps32.xml><?xml version="1.0" encoding="utf-8"?>
<ds:datastoreItem xmlns:ds="http://schemas.openxmlformats.org/officeDocument/2006/customXml" ds:itemID="{5B70FD89-483C-4E90-9182-617DB2BF9803}">
  <ds:schemaRefs/>
</ds:datastoreItem>
</file>

<file path=customXml/itemProps33.xml><?xml version="1.0" encoding="utf-8"?>
<ds:datastoreItem xmlns:ds="http://schemas.openxmlformats.org/officeDocument/2006/customXml" ds:itemID="{8AB05DC5-A2FB-413B-BF81-4A492435DFF6}">
  <ds:schemaRefs/>
</ds:datastoreItem>
</file>

<file path=customXml/itemProps34.xml><?xml version="1.0" encoding="utf-8"?>
<ds:datastoreItem xmlns:ds="http://schemas.openxmlformats.org/officeDocument/2006/customXml" ds:itemID="{269D72A9-6768-D94E-8CE8-093D961F31C9}">
  <ds:schemaRefs/>
</ds:datastoreItem>
</file>

<file path=customXml/itemProps35.xml><?xml version="1.0" encoding="utf-8"?>
<ds:datastoreItem xmlns:ds="http://schemas.openxmlformats.org/officeDocument/2006/customXml" ds:itemID="{F6590919-D77C-42BE-886C-B3B4AFF04C5A}">
  <ds:schemaRefs/>
</ds:datastoreItem>
</file>

<file path=customXml/itemProps36.xml><?xml version="1.0" encoding="utf-8"?>
<ds:datastoreItem xmlns:ds="http://schemas.openxmlformats.org/officeDocument/2006/customXml" ds:itemID="{44D1F2D1-80F3-49A3-9370-F13D5D4FBA05}">
  <ds:schemaRefs/>
</ds:datastoreItem>
</file>

<file path=customXml/itemProps37.xml><?xml version="1.0" encoding="utf-8"?>
<ds:datastoreItem xmlns:ds="http://schemas.openxmlformats.org/officeDocument/2006/customXml" ds:itemID="{C2AF2A88-D063-104D-87C1-8CB0DB1FB91D}">
  <ds:schemaRefs/>
</ds:datastoreItem>
</file>

<file path=customXml/itemProps38.xml><?xml version="1.0" encoding="utf-8"?>
<ds:datastoreItem xmlns:ds="http://schemas.openxmlformats.org/officeDocument/2006/customXml" ds:itemID="{399F6C81-97B2-A54A-ACA6-770F49008620}">
  <ds:schemaRefs/>
</ds:datastoreItem>
</file>

<file path=customXml/itemProps39.xml><?xml version="1.0" encoding="utf-8"?>
<ds:datastoreItem xmlns:ds="http://schemas.openxmlformats.org/officeDocument/2006/customXml" ds:itemID="{4086026B-D8BC-C04B-BD34-4BE688C7E736}">
  <ds:schemaRefs/>
</ds:datastoreItem>
</file>

<file path=customXml/itemProps4.xml><?xml version="1.0" encoding="utf-8"?>
<ds:datastoreItem xmlns:ds="http://schemas.openxmlformats.org/officeDocument/2006/customXml" ds:itemID="{C0E532B1-97EE-44D6-A22D-A6C377FE7062}">
  <ds:schemaRefs/>
</ds:datastoreItem>
</file>

<file path=customXml/itemProps40.xml><?xml version="1.0" encoding="utf-8"?>
<ds:datastoreItem xmlns:ds="http://schemas.openxmlformats.org/officeDocument/2006/customXml" ds:itemID="{88757649-5ABE-AE4D-A538-493995100D13}">
  <ds:schemaRefs/>
</ds:datastoreItem>
</file>

<file path=customXml/itemProps41.xml><?xml version="1.0" encoding="utf-8"?>
<ds:datastoreItem xmlns:ds="http://schemas.openxmlformats.org/officeDocument/2006/customXml" ds:itemID="{78C99C86-6993-3349-A50A-B56498BB0D04}">
  <ds:schemaRefs/>
</ds:datastoreItem>
</file>

<file path=customXml/itemProps42.xml><?xml version="1.0" encoding="utf-8"?>
<ds:datastoreItem xmlns:ds="http://schemas.openxmlformats.org/officeDocument/2006/customXml" ds:itemID="{17A2F4F6-B3E9-0348-82BC-F4968A20F718}">
  <ds:schemaRefs/>
</ds:datastoreItem>
</file>

<file path=customXml/itemProps43.xml><?xml version="1.0" encoding="utf-8"?>
<ds:datastoreItem xmlns:ds="http://schemas.openxmlformats.org/officeDocument/2006/customXml" ds:itemID="{70B1A138-9901-2A49-AF39-20AAF6274654}">
  <ds:schemaRefs/>
</ds:datastoreItem>
</file>

<file path=customXml/itemProps44.xml><?xml version="1.0" encoding="utf-8"?>
<ds:datastoreItem xmlns:ds="http://schemas.openxmlformats.org/officeDocument/2006/customXml" ds:itemID="{41B1A156-CEB3-FE49-AC31-498ABBC7C1D5}">
  <ds:schemaRefs/>
</ds:datastoreItem>
</file>

<file path=customXml/itemProps45.xml><?xml version="1.0" encoding="utf-8"?>
<ds:datastoreItem xmlns:ds="http://schemas.openxmlformats.org/officeDocument/2006/customXml" ds:itemID="{BF640F7A-31D0-054F-AAA0-FC93BE1362E8}">
  <ds:schemaRefs/>
</ds:datastoreItem>
</file>

<file path=customXml/itemProps46.xml><?xml version="1.0" encoding="utf-8"?>
<ds:datastoreItem xmlns:ds="http://schemas.openxmlformats.org/officeDocument/2006/customXml" ds:itemID="{F3C250B6-9D9F-424E-A428-99556B9A60C8}">
  <ds:schemaRefs/>
</ds:datastoreItem>
</file>

<file path=customXml/itemProps47.xml><?xml version="1.0" encoding="utf-8"?>
<ds:datastoreItem xmlns:ds="http://schemas.openxmlformats.org/officeDocument/2006/customXml" ds:itemID="{B99892F9-6E46-4DF0-84CC-CA21034E9BEE}">
  <ds:schemaRefs/>
</ds:datastoreItem>
</file>

<file path=customXml/itemProps48.xml><?xml version="1.0" encoding="utf-8"?>
<ds:datastoreItem xmlns:ds="http://schemas.openxmlformats.org/officeDocument/2006/customXml" ds:itemID="{54CDAC76-8F08-DE41-AD66-23234A9490AA}">
  <ds:schemaRefs/>
</ds:datastoreItem>
</file>

<file path=customXml/itemProps5.xml><?xml version="1.0" encoding="utf-8"?>
<ds:datastoreItem xmlns:ds="http://schemas.openxmlformats.org/officeDocument/2006/customXml" ds:itemID="{D004DB6C-D2CA-7341-810A-39F890619D4F}">
  <ds:schemaRefs/>
</ds:datastoreItem>
</file>

<file path=customXml/itemProps6.xml><?xml version="1.0" encoding="utf-8"?>
<ds:datastoreItem xmlns:ds="http://schemas.openxmlformats.org/officeDocument/2006/customXml" ds:itemID="{D3A1427A-1820-5A47-94B8-1D65CB519971}">
  <ds:schemaRefs/>
</ds:datastoreItem>
</file>

<file path=customXml/itemProps7.xml><?xml version="1.0" encoding="utf-8"?>
<ds:datastoreItem xmlns:ds="http://schemas.openxmlformats.org/officeDocument/2006/customXml" ds:itemID="{BF4A8EDE-9340-0644-A3CB-2EF166E43D75}">
  <ds:schemaRefs/>
</ds:datastoreItem>
</file>

<file path=customXml/itemProps8.xml><?xml version="1.0" encoding="utf-8"?>
<ds:datastoreItem xmlns:ds="http://schemas.openxmlformats.org/officeDocument/2006/customXml" ds:itemID="{B99D7169-1C77-A340-8B49-47ECBEDA10E5}">
  <ds:schemaRefs/>
</ds:datastoreItem>
</file>

<file path=customXml/itemProps9.xml><?xml version="1.0" encoding="utf-8"?>
<ds:datastoreItem xmlns:ds="http://schemas.openxmlformats.org/officeDocument/2006/customXml" ds:itemID="{03943999-C31A-4969-AA09-605AF997E2D4}">
  <ds:schemaRefs/>
</ds:datastoreItem>
</file>

<file path=docProps/app.xml><?xml version="1.0" encoding="utf-8"?>
<Properties xmlns="http://schemas.openxmlformats.org/officeDocument/2006/extended-properties" xmlns:vt="http://schemas.openxmlformats.org/officeDocument/2006/docPropsVTypes">
  <Template/>
  <TotalTime>65583</TotalTime>
  <Words>10415</Words>
  <Application>Microsoft Macintosh PowerPoint</Application>
  <PresentationFormat>Widescreen</PresentationFormat>
  <Paragraphs>1725</Paragraphs>
  <Slides>116</Slides>
  <Notes>69</Notes>
  <HiddenSlides>0</HiddenSlides>
  <MMClips>0</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116</vt:i4>
      </vt:variant>
    </vt:vector>
  </HeadingPairs>
  <TitlesOfParts>
    <vt:vector size="158" baseType="lpstr">
      <vt:lpstr>ＭＳ Ｐゴシック</vt:lpstr>
      <vt:lpstr>Aptos</vt:lpstr>
      <vt:lpstr>Aptos Display</vt:lpstr>
      <vt:lpstr>Arial</vt:lpstr>
      <vt:lpstr>Arial Narrow</vt:lpstr>
      <vt:lpstr>Arial Nova</vt:lpstr>
      <vt:lpstr>Avenir Black</vt:lpstr>
      <vt:lpstr>Avenir Book</vt:lpstr>
      <vt:lpstr>BlinkMacSystemFont</vt:lpstr>
      <vt:lpstr>Calibri</vt:lpstr>
      <vt:lpstr>Calibri Light</vt:lpstr>
      <vt:lpstr>Courier New</vt:lpstr>
      <vt:lpstr>Franklin Gothic Book</vt:lpstr>
      <vt:lpstr>interfaceregular</vt:lpstr>
      <vt:lpstr>Invention</vt:lpstr>
      <vt:lpstr>Montserrat SemiBold</vt:lpstr>
      <vt:lpstr>Open Sans</vt:lpstr>
      <vt:lpstr>Proxima Nova Rg</vt:lpstr>
      <vt:lpstr>Source Sans Pro</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2016 RESEARCH Widescreen Template</vt:lpstr>
      <vt:lpstr>Office Theme</vt:lpstr>
      <vt:lpstr>1_Office Theme</vt:lpstr>
      <vt:lpstr>3_Default Design</vt:lpstr>
      <vt:lpstr>Default</vt:lpstr>
      <vt:lpstr>4_Default Design</vt:lpstr>
      <vt:lpstr>Prism 10</vt:lpstr>
      <vt:lpstr>Expert Second Opinion: Investigators Provide  Perspectives on the Best-Practice Use of  Immunotherapy for Endometrial Cancer</vt:lpstr>
      <vt:lpstr>Faculty</vt:lpstr>
      <vt:lpstr>Dr Backes — Disclosures Faculty</vt:lpstr>
      <vt:lpstr>Dr Powell — Disclosures Faculty</vt:lpstr>
      <vt:lpstr>Dr Salani — Disclosures Moderator</vt:lpstr>
      <vt:lpstr>Prof Ledermann — Disclosures Consulting Clinical Investigator</vt:lpstr>
      <vt:lpstr>Dr Matulonis — Disclosures Consulting Clinical Investigator</vt:lpstr>
      <vt:lpstr>Dr Secord — Disclosures Consulting Clinical Investigator</vt:lpstr>
      <vt:lpstr>Commercial Support</vt:lpstr>
      <vt:lpstr>PowerPoint Presentation</vt:lpstr>
      <vt:lpstr>Expert Second Opinion: Investigators Provide Perspectives  on the Best-Practice Management of Ovarian Cancer</vt:lpstr>
      <vt:lpstr>Data + Perspectives: The Potential Role  of TROP2- and CDH6-Directed Antibody-Drug  Conjugates in Gynecologic Cancers</vt:lpstr>
      <vt:lpstr>PowerPoint Presentation</vt:lpstr>
      <vt:lpstr>Clinicians in the Meeting Room</vt:lpstr>
      <vt:lpstr>Clinicians Attending via Zoom</vt:lpstr>
      <vt:lpstr>About the Enduring Program</vt:lpstr>
      <vt:lpstr>Expert Second Opinion: Investigators Provide  Perspectives on the Best-Practice Use of  Immunotherapy for Endometrial Cancer</vt:lpstr>
      <vt:lpstr>Second Opinion</vt:lpstr>
      <vt:lpstr>Agenda</vt:lpstr>
      <vt:lpstr>Agenda</vt:lpstr>
      <vt:lpstr>Biology of Advanced Endometrial Cancer  Optimal Approach to Biomarker Assessment in Patients with Newly Diagnosed Disease</vt:lpstr>
      <vt:lpstr>Objectives</vt:lpstr>
      <vt:lpstr>Prognosis by Stage (FIGO 2009) and Histology in pMMR EC (Keynote-B21 Treatment Arms Combined)</vt:lpstr>
      <vt:lpstr>Uterine Serous Carcinoma</vt:lpstr>
      <vt:lpstr>Molecular Profiling</vt:lpstr>
      <vt:lpstr>Changing Molecular Landscape</vt:lpstr>
      <vt:lpstr>Molecular subgroups and treatment decision making</vt:lpstr>
      <vt:lpstr>PORTEC-3: TCGA Subgroups</vt:lpstr>
      <vt:lpstr>Hyper-mutated/Microsatellite Instable Group: Responses to IO in the 2nd Line Setting as compared to MSS/MMRp</vt:lpstr>
      <vt:lpstr>Tumor Microenvironment in Endometrial Cancer</vt:lpstr>
      <vt:lpstr>Chemotherapy +/- IO: Benefit in PFS</vt:lpstr>
      <vt:lpstr>Keynote-B21: Pembrolizumab plus Chemotherapy  Improved DFS in dMMR Subgroup, but not in pMMR</vt:lpstr>
      <vt:lpstr>RUBY Molecular classification algorithm</vt:lpstr>
      <vt:lpstr>RUBY: PFS According to Molecular Subgroup</vt:lpstr>
      <vt:lpstr>Exploratory analysis of OS per molecular subgroup</vt:lpstr>
      <vt:lpstr>Are all pMMR/MSS/p53mut the same?  </vt:lpstr>
      <vt:lpstr>PD-L1 in pMMR </vt:lpstr>
      <vt:lpstr>HRR/HRD in pMMR</vt:lpstr>
      <vt:lpstr>DUO-E Biomarker Evaluable Population (BEP) in pMMR</vt:lpstr>
      <vt:lpstr>Variability in Biomarker Assessment in pMMR</vt:lpstr>
      <vt:lpstr>DUO-E: ctDNA as a prognostic biomarker for  PFS in ITT population</vt:lpstr>
      <vt:lpstr>Guideline-endorsed approach to assessment of clinically relevant biomarkers</vt:lpstr>
      <vt:lpstr>PORTEC 4a: No adjuvant treatment is non-inferior to brachytherapy for vaginal control in H-I-R EC POLEmut and NSMP-CTNNB1 wildtype tumors</vt:lpstr>
      <vt:lpstr>Conclusions</vt:lpstr>
      <vt:lpstr>Second Opinion</vt:lpstr>
      <vt:lpstr>PowerPoint Presentation</vt:lpstr>
      <vt:lpstr>PowerPoint Presentation</vt:lpstr>
      <vt:lpstr>Agenda</vt:lpstr>
      <vt:lpstr>Research To Practice Current Up-Front Chemoimmunotherapeutic Approaches for Advanced EC — Dr Powell</vt:lpstr>
      <vt:lpstr>GOG 209: Chemotherapy Comparison in  Advanced or Recurrent Endometrial Cancer</vt:lpstr>
      <vt:lpstr>Single Agent IO in “biomarker” Selected Endometrial Cancer Populations (dMMR)</vt:lpstr>
      <vt:lpstr>PowerPoint Presentation</vt:lpstr>
      <vt:lpstr>NRG GY018: Phase 3 Trial of Pembrolizumab + Chemo  for Measurable Stage 3 or 4a, Stage 4b, or Recurrent EC –  Study Design and Patients</vt:lpstr>
      <vt:lpstr>NRG GY018: Phase 3 Trial of Pembrolizumab + Chemo for Measurable Stage 3 or 4a, Stage 4b, or Recurrent EC – PFS</vt:lpstr>
      <vt:lpstr>NRG GY018: Phase 3 Trial of Pembrolizumab + Chemo for Measurable Stage 3 or 4a, Stage 4b, or Recurrent EC – OS</vt:lpstr>
      <vt:lpstr>PowerPoint Presentation</vt:lpstr>
      <vt:lpstr>GOG-3031/RUBY: Phase 3 Trial of Dostarlimab + Chemo for Primary Advanced/Recurrent EC – Study Design and Patients</vt:lpstr>
      <vt:lpstr>GOG-3031/RUBY</vt:lpstr>
      <vt:lpstr>GOG-3031/RUBY: Efficacy in pMMR/MSS Population</vt:lpstr>
      <vt:lpstr>PowerPoint Presentation</vt:lpstr>
      <vt:lpstr>Most Recent Clinical Trial Data With 1L IO: ESMO RUBY</vt:lpstr>
      <vt:lpstr>Most Recent Clinical Trial Data With 1L IO: ESMO RUBY</vt:lpstr>
      <vt:lpstr>PowerPoint Presentation</vt:lpstr>
      <vt:lpstr>DUO-E: Maintenance Durvalumab ± Olaparib on PFS in ITT Population</vt:lpstr>
      <vt:lpstr>DUO-E: Subgroup analysis of PFS by MMR status</vt:lpstr>
      <vt:lpstr>PowerPoint Presentation</vt:lpstr>
      <vt:lpstr>Paradigm-Shifting Data in EC Management</vt:lpstr>
      <vt:lpstr>Paradigm-Shifting Data in EC Management</vt:lpstr>
      <vt:lpstr>What about IO in early stage completely resected EC? ENGOT-EN11/GOG-3053/KEYNOTE-B21</vt:lpstr>
      <vt:lpstr>What about IO in early stage completely resected EC? ENGOT-EN11/GOG-3053/KEYNOTE-B21: ITT</vt:lpstr>
      <vt:lpstr>PowerPoint Presentation</vt:lpstr>
      <vt:lpstr>GY035 (UC2323):  Building on results of GY018 &amp; 86P in TP53 mutated Endometrial cancer patients: approved by GCSC</vt:lpstr>
      <vt:lpstr>DOMENICA (GINECO-EN105b/ENGOT-en13): Study Design</vt:lpstr>
      <vt:lpstr>KEYNOTE-C93/GOG-3064/ENGOT-en15:  Study Design</vt:lpstr>
      <vt:lpstr>PowerPoint Presentation</vt:lpstr>
      <vt:lpstr>PowerPoint Presentation</vt:lpstr>
      <vt:lpstr>PowerPoint Presentation</vt:lpstr>
      <vt:lpstr>Key takeaways</vt:lpstr>
      <vt:lpstr>Second Opinion</vt:lpstr>
      <vt:lpstr>PowerPoint Presentation</vt:lpstr>
      <vt:lpstr>PowerPoint Presentation</vt:lpstr>
      <vt:lpstr>PowerPoint Presentation</vt:lpstr>
      <vt:lpstr>Second Opinion</vt:lpstr>
      <vt:lpstr>PowerPoint Presentation</vt:lpstr>
      <vt:lpstr>PowerPoint Presentation</vt:lpstr>
      <vt:lpstr>Agenda</vt:lpstr>
      <vt:lpstr>Current and Future Role of Anti-PD-1/PD-L1  Antibodies in Combination with Systemic Therapies Beyond Chemotherapy in Advanced EC</vt:lpstr>
      <vt:lpstr>Objectives</vt:lpstr>
      <vt:lpstr>Leveraging Immune Checkpoint Activity</vt:lpstr>
      <vt:lpstr>Phase 2: Checkpoint and PARP inhibitors </vt:lpstr>
      <vt:lpstr>DUO-E: Durvalumab and Olaparib</vt:lpstr>
      <vt:lpstr>DUO-E: ITT Survival Outcomes</vt:lpstr>
      <vt:lpstr>DUO-E: Subgroup Analysis (Pre-specified)</vt:lpstr>
      <vt:lpstr>DUO-E: dMMR Survival Outcomes </vt:lpstr>
      <vt:lpstr>DUO-E: pMMR Survival Outcomes</vt:lpstr>
      <vt:lpstr>DUO-E: Molecular Profile</vt:lpstr>
      <vt:lpstr>RUBY Part 2: Dostarlimab and Niraparib</vt:lpstr>
      <vt:lpstr>RUBY Part 2: PFS in Overall Population </vt:lpstr>
      <vt:lpstr>RUBY Part 2: PFS by MMR status </vt:lpstr>
      <vt:lpstr>RUBY Part 2: Molecular Subgroups</vt:lpstr>
      <vt:lpstr>KEYNOTE-775: Recurrent Endometrial Cancer</vt:lpstr>
      <vt:lpstr>KEYNOTE-775 Survival Outcomes-pMMR</vt:lpstr>
      <vt:lpstr>Endometrial Cancer TP53: Biomarker for Prognosis</vt:lpstr>
      <vt:lpstr>Endometrial Cancer TP53m</vt:lpstr>
      <vt:lpstr>Endometrial Cancer TP53m:  Future Trial GY035 (in development)</vt:lpstr>
      <vt:lpstr>Conclusions</vt:lpstr>
      <vt:lpstr>Second Opinion</vt:lpstr>
      <vt:lpstr>PowerPoint Presentation</vt:lpstr>
      <vt:lpstr>PowerPoint Presentation</vt:lpstr>
      <vt:lpstr>Second Opinion</vt:lpstr>
      <vt:lpstr>PowerPoint Presentation</vt:lpstr>
      <vt:lpstr>PowerPoint Presentation</vt:lpstr>
      <vt:lpstr>Second Opinion</vt:lpstr>
      <vt:lpstr>Expert Second Opinion: Investigators Provide Perspectives  on the Best-Practice Management of Ovarian Cancer</vt:lpstr>
      <vt:lpstr>Data + Perspectives: The Potential Role  of TROP2- and CDH6-Directed Antibody-Drug  Conjugates in Gynecologic Cancers</vt:lpstr>
      <vt:lpstr>Thank you for joining us! Your feedback is very important to us.   Please complete the postmeeting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Kevin Pang</cp:lastModifiedBy>
  <cp:revision>7976</cp:revision>
  <cp:lastPrinted>2020-08-04T16:05:31Z</cp:lastPrinted>
  <dcterms:created xsi:type="dcterms:W3CDTF">2013-03-19T19:50:02Z</dcterms:created>
  <dcterms:modified xsi:type="dcterms:W3CDTF">2026-04-11T13:25:24Z</dcterms:modified>
  <cp:category/>
</cp:coreProperties>
</file>