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tags/tag10.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5.xml" ContentType="application/vnd.openxmlformats-officedocument.theme+xml"/>
  <Override PartName="/ppt/tags/tag11.xml" ContentType="application/vnd.openxmlformats-officedocument.presentationml.tags+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7.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8.xml" ContentType="application/vnd.openxmlformats-officedocument.theme+xml"/>
  <Override PartName="/ppt/tags/tag12.xml" ContentType="application/vnd.openxmlformats-officedocument.presentationml.tags+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9.xml" ContentType="application/vnd.openxmlformats-officedocument.theme+xml"/>
  <Override PartName="/ppt/tags/tag13.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5.xml" ContentType="application/vnd.openxmlformats-officedocument.presentationml.tags+xml"/>
  <Override PartName="/ppt/notesSlides/notesSlide54.xml" ContentType="application/vnd.openxmlformats-officedocument.presentationml.notesSlide+xml"/>
  <Override PartName="/ppt/tags/tag26.xml" ContentType="application/vnd.openxmlformats-officedocument.presentationml.tags+xml"/>
  <Override PartName="/ppt/notesSlides/notesSlide5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7.xml" ContentType="application/vnd.openxmlformats-officedocument.presentationml.tags+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10" r:id="rId60"/>
    <p:sldMasterId id="2147485251" r:id="rId61"/>
    <p:sldMasterId id="2147485265" r:id="rId62"/>
    <p:sldMasterId id="2147485285" r:id="rId63"/>
    <p:sldMasterId id="2147485309" r:id="rId64"/>
    <p:sldMasterId id="2147485321" r:id="rId65"/>
    <p:sldMasterId id="2147485337" r:id="rId66"/>
    <p:sldMasterId id="2147485355" r:id="rId67"/>
  </p:sldMasterIdLst>
  <p:notesMasterIdLst>
    <p:notesMasterId r:id="rId206"/>
  </p:notesMasterIdLst>
  <p:handoutMasterIdLst>
    <p:handoutMasterId r:id="rId207"/>
  </p:handoutMasterIdLst>
  <p:sldIdLst>
    <p:sldId id="2147483647" r:id="rId68"/>
    <p:sldId id="326" r:id="rId69"/>
    <p:sldId id="2147483632" r:id="rId70"/>
    <p:sldId id="256" r:id="rId71"/>
    <p:sldId id="2147483634" r:id="rId72"/>
    <p:sldId id="2147483571" r:id="rId73"/>
    <p:sldId id="2147483567" r:id="rId74"/>
    <p:sldId id="302" r:id="rId75"/>
    <p:sldId id="309" r:id="rId76"/>
    <p:sldId id="2147483539" r:id="rId77"/>
    <p:sldId id="2147483594" r:id="rId78"/>
    <p:sldId id="257" r:id="rId79"/>
    <p:sldId id="2147483642" r:id="rId80"/>
    <p:sldId id="259" r:id="rId81"/>
    <p:sldId id="258" r:id="rId82"/>
    <p:sldId id="262" r:id="rId83"/>
    <p:sldId id="263" r:id="rId84"/>
    <p:sldId id="372" r:id="rId85"/>
    <p:sldId id="373" r:id="rId86"/>
    <p:sldId id="296" r:id="rId87"/>
    <p:sldId id="2147483623" r:id="rId88"/>
    <p:sldId id="274" r:id="rId89"/>
    <p:sldId id="266" r:id="rId90"/>
    <p:sldId id="2147483624" r:id="rId91"/>
    <p:sldId id="264" r:id="rId92"/>
    <p:sldId id="265" r:id="rId93"/>
    <p:sldId id="270" r:id="rId94"/>
    <p:sldId id="272" r:id="rId95"/>
    <p:sldId id="267" r:id="rId96"/>
    <p:sldId id="2147483374" r:id="rId97"/>
    <p:sldId id="278" r:id="rId98"/>
    <p:sldId id="2147481159" r:id="rId99"/>
    <p:sldId id="269" r:id="rId100"/>
    <p:sldId id="2147483406" r:id="rId101"/>
    <p:sldId id="2147483407" r:id="rId102"/>
    <p:sldId id="2147481146" r:id="rId103"/>
    <p:sldId id="312" r:id="rId104"/>
    <p:sldId id="2147475024" r:id="rId105"/>
    <p:sldId id="288" r:id="rId106"/>
    <p:sldId id="273" r:id="rId107"/>
    <p:sldId id="271" r:id="rId108"/>
    <p:sldId id="2147483358" r:id="rId109"/>
    <p:sldId id="2147483359" r:id="rId110"/>
    <p:sldId id="2147483360" r:id="rId111"/>
    <p:sldId id="2147483362" r:id="rId112"/>
    <p:sldId id="2147483364" r:id="rId113"/>
    <p:sldId id="275" r:id="rId114"/>
    <p:sldId id="276" r:id="rId115"/>
    <p:sldId id="277" r:id="rId116"/>
    <p:sldId id="260" r:id="rId117"/>
    <p:sldId id="279" r:id="rId118"/>
    <p:sldId id="2147481558" r:id="rId119"/>
    <p:sldId id="2147481559" r:id="rId120"/>
    <p:sldId id="290" r:id="rId121"/>
    <p:sldId id="2147481560" r:id="rId122"/>
    <p:sldId id="2147481561" r:id="rId123"/>
    <p:sldId id="2147481562" r:id="rId124"/>
    <p:sldId id="2147481567" r:id="rId125"/>
    <p:sldId id="2147483344" r:id="rId126"/>
    <p:sldId id="2147481584" r:id="rId127"/>
    <p:sldId id="2147481583" r:id="rId128"/>
    <p:sldId id="2147483322" r:id="rId129"/>
    <p:sldId id="2147481566" r:id="rId130"/>
    <p:sldId id="2147483343" r:id="rId131"/>
    <p:sldId id="2147483339" r:id="rId132"/>
    <p:sldId id="2147483340" r:id="rId133"/>
    <p:sldId id="2147483345" r:id="rId134"/>
    <p:sldId id="2147481568" r:id="rId135"/>
    <p:sldId id="2147483342" r:id="rId136"/>
    <p:sldId id="2147483334" r:id="rId137"/>
    <p:sldId id="2147483335" r:id="rId138"/>
    <p:sldId id="2147483341" r:id="rId139"/>
    <p:sldId id="280" r:id="rId140"/>
    <p:sldId id="2147483367" r:id="rId141"/>
    <p:sldId id="2147483337" r:id="rId142"/>
    <p:sldId id="2147483338" r:id="rId143"/>
    <p:sldId id="311" r:id="rId144"/>
    <p:sldId id="2147475025" r:id="rId145"/>
    <p:sldId id="282" r:id="rId146"/>
    <p:sldId id="284" r:id="rId147"/>
    <p:sldId id="285" r:id="rId148"/>
    <p:sldId id="293" r:id="rId149"/>
    <p:sldId id="2147480002" r:id="rId150"/>
    <p:sldId id="2147480003" r:id="rId151"/>
    <p:sldId id="294" r:id="rId152"/>
    <p:sldId id="295" r:id="rId153"/>
    <p:sldId id="297" r:id="rId154"/>
    <p:sldId id="261" r:id="rId155"/>
    <p:sldId id="281" r:id="rId156"/>
    <p:sldId id="2147471839" r:id="rId157"/>
    <p:sldId id="2147471836" r:id="rId158"/>
    <p:sldId id="2146848423" r:id="rId159"/>
    <p:sldId id="2147475022" r:id="rId160"/>
    <p:sldId id="2147473669" r:id="rId161"/>
    <p:sldId id="2147473711" r:id="rId162"/>
    <p:sldId id="2147473720" r:id="rId163"/>
    <p:sldId id="283" r:id="rId164"/>
    <p:sldId id="2147473694" r:id="rId165"/>
    <p:sldId id="2147471833" r:id="rId166"/>
    <p:sldId id="2147483638" r:id="rId167"/>
    <p:sldId id="478" r:id="rId168"/>
    <p:sldId id="2147473695" r:id="rId169"/>
    <p:sldId id="2147472616" r:id="rId170"/>
    <p:sldId id="2147483610" r:id="rId171"/>
    <p:sldId id="2147483605" r:id="rId172"/>
    <p:sldId id="2147483604" r:id="rId173"/>
    <p:sldId id="476" r:id="rId174"/>
    <p:sldId id="1747256616" r:id="rId175"/>
    <p:sldId id="2147483182" r:id="rId176"/>
    <p:sldId id="2147481380" r:id="rId177"/>
    <p:sldId id="289" r:id="rId178"/>
    <p:sldId id="2147483328" r:id="rId179"/>
    <p:sldId id="291" r:id="rId180"/>
    <p:sldId id="2147471840" r:id="rId181"/>
    <p:sldId id="2147471837" r:id="rId182"/>
    <p:sldId id="308" r:id="rId183"/>
    <p:sldId id="2147483102" r:id="rId184"/>
    <p:sldId id="310" r:id="rId185"/>
    <p:sldId id="2147479967" r:id="rId186"/>
    <p:sldId id="2147479972" r:id="rId187"/>
    <p:sldId id="268" r:id="rId188"/>
    <p:sldId id="298" r:id="rId189"/>
    <p:sldId id="299" r:id="rId190"/>
    <p:sldId id="300" r:id="rId191"/>
    <p:sldId id="301" r:id="rId192"/>
    <p:sldId id="2147483347" r:id="rId193"/>
    <p:sldId id="2147483354" r:id="rId194"/>
    <p:sldId id="2147483361" r:id="rId195"/>
    <p:sldId id="2147483355" r:id="rId196"/>
    <p:sldId id="2147483356" r:id="rId197"/>
    <p:sldId id="2147483357" r:id="rId198"/>
    <p:sldId id="303" r:id="rId199"/>
    <p:sldId id="304" r:id="rId200"/>
    <p:sldId id="305" r:id="rId201"/>
    <p:sldId id="306" r:id="rId202"/>
    <p:sldId id="307" r:id="rId203"/>
    <p:sldId id="286" r:id="rId204"/>
    <p:sldId id="320" r:id="rId205"/>
  </p:sldIdLst>
  <p:sldSz cx="12192000" cy="6858000"/>
  <p:notesSz cx="7772400" cy="10058400"/>
  <p:custDataLst>
    <p:tags r:id="rId20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3" autoAdjust="0"/>
    <p:restoredTop sz="96301" autoAdjust="0"/>
  </p:normalViewPr>
  <p:slideViewPr>
    <p:cSldViewPr>
      <p:cViewPr varScale="1">
        <p:scale>
          <a:sx n="177" d="100"/>
          <a:sy n="177" d="100"/>
        </p:scale>
        <p:origin x="192" y="248"/>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17.xml"/><Relationship Id="rId138" Type="http://schemas.openxmlformats.org/officeDocument/2006/relationships/slide" Target="slides/slide71.xml"/><Relationship Id="rId159" Type="http://schemas.openxmlformats.org/officeDocument/2006/relationships/slide" Target="slides/slide92.xml"/><Relationship Id="rId170" Type="http://schemas.openxmlformats.org/officeDocument/2006/relationships/slide" Target="slides/slide103.xml"/><Relationship Id="rId191" Type="http://schemas.openxmlformats.org/officeDocument/2006/relationships/slide" Target="slides/slide124.xml"/><Relationship Id="rId205" Type="http://schemas.openxmlformats.org/officeDocument/2006/relationships/slide" Target="slides/slide138.xml"/><Relationship Id="rId107" Type="http://schemas.openxmlformats.org/officeDocument/2006/relationships/slide" Target="slides/slide40.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7.xml"/><Relationship Id="rId128" Type="http://schemas.openxmlformats.org/officeDocument/2006/relationships/slide" Target="slides/slide61.xml"/><Relationship Id="rId149" Type="http://schemas.openxmlformats.org/officeDocument/2006/relationships/slide" Target="slides/slide82.xml"/><Relationship Id="rId5" Type="http://schemas.openxmlformats.org/officeDocument/2006/relationships/customXml" Target="../customXml/item5.xml"/><Relationship Id="rId95" Type="http://schemas.openxmlformats.org/officeDocument/2006/relationships/slide" Target="slides/slide28.xml"/><Relationship Id="rId160" Type="http://schemas.openxmlformats.org/officeDocument/2006/relationships/slide" Target="slides/slide93.xml"/><Relationship Id="rId181" Type="http://schemas.openxmlformats.org/officeDocument/2006/relationships/slide" Target="slides/slide114.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51.xml"/><Relationship Id="rId139" Type="http://schemas.openxmlformats.org/officeDocument/2006/relationships/slide" Target="slides/slide72.xml"/><Relationship Id="rId85" Type="http://schemas.openxmlformats.org/officeDocument/2006/relationships/slide" Target="slides/slide18.xml"/><Relationship Id="rId150" Type="http://schemas.openxmlformats.org/officeDocument/2006/relationships/slide" Target="slides/slide83.xml"/><Relationship Id="rId171" Type="http://schemas.openxmlformats.org/officeDocument/2006/relationships/slide" Target="slides/slide104.xml"/><Relationship Id="rId192" Type="http://schemas.openxmlformats.org/officeDocument/2006/relationships/slide" Target="slides/slide125.xml"/><Relationship Id="rId206" Type="http://schemas.openxmlformats.org/officeDocument/2006/relationships/notesMaster" Target="notesMasters/notesMaster1.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1.xml"/><Relationship Id="rId129" Type="http://schemas.openxmlformats.org/officeDocument/2006/relationships/slide" Target="slides/slide62.xml"/><Relationship Id="rId54" Type="http://schemas.openxmlformats.org/officeDocument/2006/relationships/slideMaster" Target="slideMasters/slideMaster6.xml"/><Relationship Id="rId75" Type="http://schemas.openxmlformats.org/officeDocument/2006/relationships/slide" Target="slides/slide8.xml"/><Relationship Id="rId96" Type="http://schemas.openxmlformats.org/officeDocument/2006/relationships/slide" Target="slides/slide29.xml"/><Relationship Id="rId140" Type="http://schemas.openxmlformats.org/officeDocument/2006/relationships/slide" Target="slides/slide73.xml"/><Relationship Id="rId161" Type="http://schemas.openxmlformats.org/officeDocument/2006/relationships/slide" Target="slides/slide94.xml"/><Relationship Id="rId182" Type="http://schemas.openxmlformats.org/officeDocument/2006/relationships/slide" Target="slides/slide115.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52.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9.xml"/><Relationship Id="rId130" Type="http://schemas.openxmlformats.org/officeDocument/2006/relationships/slide" Target="slides/slide63.xml"/><Relationship Id="rId151" Type="http://schemas.openxmlformats.org/officeDocument/2006/relationships/slide" Target="slides/slide84.xml"/><Relationship Id="rId172" Type="http://schemas.openxmlformats.org/officeDocument/2006/relationships/slide" Target="slides/slide105.xml"/><Relationship Id="rId193" Type="http://schemas.openxmlformats.org/officeDocument/2006/relationships/slide" Target="slides/slide126.xml"/><Relationship Id="rId207" Type="http://schemas.openxmlformats.org/officeDocument/2006/relationships/handoutMaster" Target="handoutMasters/handoutMaster1.xml"/><Relationship Id="rId13" Type="http://schemas.openxmlformats.org/officeDocument/2006/relationships/customXml" Target="../customXml/item13.xml"/><Relationship Id="rId109" Type="http://schemas.openxmlformats.org/officeDocument/2006/relationships/slide" Target="slides/slide42.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 Target="slides/slide9.xml"/><Relationship Id="rId97" Type="http://schemas.openxmlformats.org/officeDocument/2006/relationships/slide" Target="slides/slide30.xml"/><Relationship Id="rId120" Type="http://schemas.openxmlformats.org/officeDocument/2006/relationships/slide" Target="slides/slide53.xml"/><Relationship Id="rId141" Type="http://schemas.openxmlformats.org/officeDocument/2006/relationships/slide" Target="slides/slide74.xml"/><Relationship Id="rId7" Type="http://schemas.openxmlformats.org/officeDocument/2006/relationships/customXml" Target="../customXml/item7.xml"/><Relationship Id="rId162" Type="http://schemas.openxmlformats.org/officeDocument/2006/relationships/slide" Target="slides/slide95.xml"/><Relationship Id="rId183" Type="http://schemas.openxmlformats.org/officeDocument/2006/relationships/slide" Target="slides/slide116.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20.xml"/><Relationship Id="rId110" Type="http://schemas.openxmlformats.org/officeDocument/2006/relationships/slide" Target="slides/slide43.xml"/><Relationship Id="rId131" Type="http://schemas.openxmlformats.org/officeDocument/2006/relationships/slide" Target="slides/slide64.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208" Type="http://schemas.openxmlformats.org/officeDocument/2006/relationships/tags" Target="tags/tag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 Target="slides/slide5.xml"/><Relationship Id="rId93" Type="http://schemas.openxmlformats.org/officeDocument/2006/relationships/slide" Target="slides/slide26.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189" Type="http://schemas.openxmlformats.org/officeDocument/2006/relationships/slide" Target="slides/slide12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6.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79" Type="http://schemas.openxmlformats.org/officeDocument/2006/relationships/slide" Target="slides/slide112.xml"/><Relationship Id="rId195" Type="http://schemas.openxmlformats.org/officeDocument/2006/relationships/slide" Target="slides/slide128.xml"/><Relationship Id="rId209" Type="http://schemas.openxmlformats.org/officeDocument/2006/relationships/commentAuthors" Target="commentAuthors.xml"/><Relationship Id="rId190" Type="http://schemas.openxmlformats.org/officeDocument/2006/relationships/slide" Target="slides/slide123.xml"/><Relationship Id="rId204" Type="http://schemas.openxmlformats.org/officeDocument/2006/relationships/slide" Target="slides/slide13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6.xml"/><Relationship Id="rId78" Type="http://schemas.openxmlformats.org/officeDocument/2006/relationships/slide" Target="slides/slide11.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48" Type="http://schemas.openxmlformats.org/officeDocument/2006/relationships/slide" Target="slides/slide81.xml"/><Relationship Id="rId164" Type="http://schemas.openxmlformats.org/officeDocument/2006/relationships/slide" Target="slides/slide97.xml"/><Relationship Id="rId169" Type="http://schemas.openxmlformats.org/officeDocument/2006/relationships/slide" Target="slides/slide102.xml"/><Relationship Id="rId185" Type="http://schemas.openxmlformats.org/officeDocument/2006/relationships/slide" Target="slides/slide118.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13.xml"/><Relationship Id="rId210" Type="http://schemas.openxmlformats.org/officeDocument/2006/relationships/presProps" Target="presProps.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11" Type="http://schemas.openxmlformats.org/officeDocument/2006/relationships/viewProps" Target="viewProps.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slide" Target="slides/slide134.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6.xml"/><Relationship Id="rId124" Type="http://schemas.openxmlformats.org/officeDocument/2006/relationships/slide" Target="slides/slide57.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47.xml"/><Relationship Id="rId60" Type="http://schemas.openxmlformats.org/officeDocument/2006/relationships/slideMaster" Target="slideMasters/slideMaster12.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202" Type="http://schemas.openxmlformats.org/officeDocument/2006/relationships/slide" Target="slides/slide135.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61" Type="http://schemas.openxmlformats.org/officeDocument/2006/relationships/slideMaster" Target="slideMasters/slideMaster13.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s>
</file>

<file path=ppt/charts/_rels/chart1.xml.rels><?xml version="1.0" encoding="UTF-8" standalone="yes"?>
<Relationships xmlns="http://schemas.openxmlformats.org/package/2006/relationships"><Relationship Id="rId3" Type="http://schemas.openxmlformats.org/officeDocument/2006/relationships/oleObject" Target="https://colabglo.sharepoint.com/sites/CLIENTS/DSI/Congresses/2025/ESMO/Presentations/DAI1125109_REJOICE-OV01_Oral_Presentation/04_Drafts/02_D2/BICRWaterfall%20data_14Aug2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olabglo.sharepoint.com/sites/CLIENTS/DSI/Congresses/2025/ESMO/Abstracts/DAI1125067_REJOICE-O01%20Primary%20LBA/03_Data/Data%20used/ForBICRSpider_edite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colabglo.sharepoint.com/sites/CLIENTS/DSI/Congresses/2025/ESMO/Abstracts/DAI1125067_REJOICE-O01%20Primary%20LBA/03_Data/Data%20used/ForBICRSpider_edit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olabglo.sharepoint.com/sites/CLIENTS/DSI/Congresses/2025/ESMO/Abstracts/DAI1125067_REJOICE-O01%20Primary%20LBA/03_Data/Data%20used/ForBICRSpider_edi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6515474141709E-2"/>
          <c:y val="2.929423076923077E-2"/>
          <c:w val="0.9070070260770644"/>
          <c:h val="0.93598418803418804"/>
        </c:manualLayout>
      </c:layout>
      <c:barChart>
        <c:barDir val="col"/>
        <c:grouping val="stacked"/>
        <c:varyColors val="0"/>
        <c:ser>
          <c:idx val="3"/>
          <c:order val="3"/>
          <c:tx>
            <c:strRef>
              <c:f>Dose!$F$1</c:f>
              <c:strCache>
                <c:ptCount val="1"/>
                <c:pt idx="0">
                  <c:v>6.4 mg/kg</c:v>
                </c:pt>
              </c:strCache>
            </c:strRef>
          </c:tx>
          <c:spPr>
            <a:solidFill>
              <a:schemeClr val="accent1"/>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Dose!$F$2:$F$101</c:f>
              <c:numCache>
                <c:formatCode>General</c:formatCode>
                <c:ptCount val="100"/>
                <c:pt idx="0">
                  <c:v>96</c:v>
                </c:pt>
                <c:pt idx="1">
                  <c:v>27</c:v>
                </c:pt>
                <c:pt idx="2">
                  <c:v>0</c:v>
                </c:pt>
                <c:pt idx="3">
                  <c:v>13</c:v>
                </c:pt>
                <c:pt idx="4">
                  <c:v>10</c:v>
                </c:pt>
                <c:pt idx="5">
                  <c:v>0</c:v>
                </c:pt>
                <c:pt idx="6">
                  <c:v>2</c:v>
                </c:pt>
                <c:pt idx="7">
                  <c:v>0</c:v>
                </c:pt>
                <c:pt idx="8">
                  <c:v>0</c:v>
                </c:pt>
                <c:pt idx="9">
                  <c:v>0</c:v>
                </c:pt>
                <c:pt idx="10">
                  <c:v>-2</c:v>
                </c:pt>
                <c:pt idx="11">
                  <c:v>0</c:v>
                </c:pt>
                <c:pt idx="12">
                  <c:v>-4</c:v>
                </c:pt>
                <c:pt idx="13">
                  <c:v>0</c:v>
                </c:pt>
                <c:pt idx="14">
                  <c:v>0</c:v>
                </c:pt>
                <c:pt idx="15">
                  <c:v>0</c:v>
                </c:pt>
                <c:pt idx="16">
                  <c:v>0</c:v>
                </c:pt>
                <c:pt idx="17">
                  <c:v>-9</c:v>
                </c:pt>
                <c:pt idx="18">
                  <c:v>0</c:v>
                </c:pt>
                <c:pt idx="19">
                  <c:v>0</c:v>
                </c:pt>
                <c:pt idx="20">
                  <c:v>-12</c:v>
                </c:pt>
                <c:pt idx="21">
                  <c:v>0</c:v>
                </c:pt>
                <c:pt idx="22">
                  <c:v>0</c:v>
                </c:pt>
                <c:pt idx="23">
                  <c:v>0</c:v>
                </c:pt>
                <c:pt idx="24">
                  <c:v>-14</c:v>
                </c:pt>
                <c:pt idx="25">
                  <c:v>-15</c:v>
                </c:pt>
                <c:pt idx="26">
                  <c:v>0</c:v>
                </c:pt>
                <c:pt idx="27">
                  <c:v>0</c:v>
                </c:pt>
                <c:pt idx="28">
                  <c:v>-20</c:v>
                </c:pt>
                <c:pt idx="29">
                  <c:v>0</c:v>
                </c:pt>
                <c:pt idx="30">
                  <c:v>0</c:v>
                </c:pt>
                <c:pt idx="31">
                  <c:v>0</c:v>
                </c:pt>
                <c:pt idx="32">
                  <c:v>0</c:v>
                </c:pt>
                <c:pt idx="33">
                  <c:v>0</c:v>
                </c:pt>
                <c:pt idx="34">
                  <c:v>-26</c:v>
                </c:pt>
                <c:pt idx="35">
                  <c:v>0</c:v>
                </c:pt>
                <c:pt idx="36">
                  <c:v>0</c:v>
                </c:pt>
                <c:pt idx="37">
                  <c:v>0</c:v>
                </c:pt>
                <c:pt idx="38">
                  <c:v>0</c:v>
                </c:pt>
                <c:pt idx="39">
                  <c:v>0</c:v>
                </c:pt>
                <c:pt idx="40">
                  <c:v>0</c:v>
                </c:pt>
                <c:pt idx="41">
                  <c:v>0</c:v>
                </c:pt>
                <c:pt idx="42">
                  <c:v>-32</c:v>
                </c:pt>
                <c:pt idx="43">
                  <c:v>0</c:v>
                </c:pt>
                <c:pt idx="44">
                  <c:v>-33</c:v>
                </c:pt>
                <c:pt idx="45">
                  <c:v>0</c:v>
                </c:pt>
                <c:pt idx="46">
                  <c:v>0</c:v>
                </c:pt>
                <c:pt idx="47">
                  <c:v>0</c:v>
                </c:pt>
                <c:pt idx="48">
                  <c:v>0</c:v>
                </c:pt>
                <c:pt idx="49">
                  <c:v>-38</c:v>
                </c:pt>
                <c:pt idx="50">
                  <c:v>-39</c:v>
                </c:pt>
                <c:pt idx="51">
                  <c:v>0</c:v>
                </c:pt>
                <c:pt idx="52">
                  <c:v>0</c:v>
                </c:pt>
                <c:pt idx="53">
                  <c:v>0</c:v>
                </c:pt>
                <c:pt idx="54">
                  <c:v>0</c:v>
                </c:pt>
                <c:pt idx="55">
                  <c:v>0</c:v>
                </c:pt>
                <c:pt idx="56">
                  <c:v>0</c:v>
                </c:pt>
                <c:pt idx="57">
                  <c:v>-43</c:v>
                </c:pt>
                <c:pt idx="58">
                  <c:v>-43</c:v>
                </c:pt>
                <c:pt idx="59">
                  <c:v>0</c:v>
                </c:pt>
                <c:pt idx="60">
                  <c:v>-44</c:v>
                </c:pt>
                <c:pt idx="61">
                  <c:v>0</c:v>
                </c:pt>
                <c:pt idx="62">
                  <c:v>-47</c:v>
                </c:pt>
                <c:pt idx="63">
                  <c:v>0</c:v>
                </c:pt>
                <c:pt idx="64">
                  <c:v>-49</c:v>
                </c:pt>
                <c:pt idx="65">
                  <c:v>0</c:v>
                </c:pt>
                <c:pt idx="66">
                  <c:v>0</c:v>
                </c:pt>
                <c:pt idx="67">
                  <c:v>-54</c:v>
                </c:pt>
                <c:pt idx="68">
                  <c:v>0</c:v>
                </c:pt>
                <c:pt idx="69">
                  <c:v>-56</c:v>
                </c:pt>
                <c:pt idx="70">
                  <c:v>0</c:v>
                </c:pt>
                <c:pt idx="71">
                  <c:v>0</c:v>
                </c:pt>
                <c:pt idx="72">
                  <c:v>-62</c:v>
                </c:pt>
                <c:pt idx="73">
                  <c:v>0</c:v>
                </c:pt>
                <c:pt idx="74">
                  <c:v>0</c:v>
                </c:pt>
                <c:pt idx="75">
                  <c:v>0</c:v>
                </c:pt>
                <c:pt idx="76">
                  <c:v>-65</c:v>
                </c:pt>
                <c:pt idx="77">
                  <c:v>0</c:v>
                </c:pt>
                <c:pt idx="78">
                  <c:v>0</c:v>
                </c:pt>
                <c:pt idx="79">
                  <c:v>-69</c:v>
                </c:pt>
                <c:pt idx="80">
                  <c:v>0</c:v>
                </c:pt>
                <c:pt idx="81">
                  <c:v>0</c:v>
                </c:pt>
                <c:pt idx="82">
                  <c:v>0</c:v>
                </c:pt>
                <c:pt idx="83">
                  <c:v>-80</c:v>
                </c:pt>
                <c:pt idx="84">
                  <c:v>-82</c:v>
                </c:pt>
                <c:pt idx="85">
                  <c:v>-82</c:v>
                </c:pt>
                <c:pt idx="86">
                  <c:v>-83</c:v>
                </c:pt>
                <c:pt idx="87">
                  <c:v>0</c:v>
                </c:pt>
                <c:pt idx="88">
                  <c:v>0</c:v>
                </c:pt>
                <c:pt idx="89">
                  <c:v>0</c:v>
                </c:pt>
                <c:pt idx="90">
                  <c:v>0</c:v>
                </c:pt>
                <c:pt idx="91">
                  <c:v>0</c:v>
                </c:pt>
                <c:pt idx="92">
                  <c:v>0</c:v>
                </c:pt>
                <c:pt idx="93">
                  <c:v>0</c:v>
                </c:pt>
                <c:pt idx="94">
                  <c:v>0</c:v>
                </c:pt>
                <c:pt idx="95">
                  <c:v>0</c:v>
                </c:pt>
                <c:pt idx="96">
                  <c:v>0</c:v>
                </c:pt>
                <c:pt idx="97">
                  <c:v>-100</c:v>
                </c:pt>
                <c:pt idx="98">
                  <c:v>-100</c:v>
                </c:pt>
                <c:pt idx="99">
                  <c:v>-100</c:v>
                </c:pt>
              </c:numCache>
            </c:numRef>
          </c:val>
          <c:extLst>
            <c:ext xmlns:c16="http://schemas.microsoft.com/office/drawing/2014/chart" uri="{C3380CC4-5D6E-409C-BE32-E72D297353CC}">
              <c16:uniqueId val="{00000000-2C9C-4031-95EA-AD548FE437F4}"/>
            </c:ext>
          </c:extLst>
        </c:ser>
        <c:ser>
          <c:idx val="4"/>
          <c:order val="4"/>
          <c:tx>
            <c:strRef>
              <c:f>Dose!$G$1</c:f>
              <c:strCache>
                <c:ptCount val="1"/>
                <c:pt idx="0">
                  <c:v>5.6 mg/kg</c:v>
                </c:pt>
              </c:strCache>
            </c:strRef>
          </c:tx>
          <c:spPr>
            <a:solidFill>
              <a:schemeClr val="accent4"/>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Dose!$G$2:$G$101</c:f>
              <c:numCache>
                <c:formatCode>General</c:formatCode>
                <c:ptCount val="100"/>
                <c:pt idx="0">
                  <c:v>0</c:v>
                </c:pt>
                <c:pt idx="1">
                  <c:v>0</c:v>
                </c:pt>
                <c:pt idx="2">
                  <c:v>0</c:v>
                </c:pt>
                <c:pt idx="3">
                  <c:v>0</c:v>
                </c:pt>
                <c:pt idx="4">
                  <c:v>0</c:v>
                </c:pt>
                <c:pt idx="5">
                  <c:v>0</c:v>
                </c:pt>
                <c:pt idx="6">
                  <c:v>0</c:v>
                </c:pt>
                <c:pt idx="7">
                  <c:v>0</c:v>
                </c:pt>
                <c:pt idx="8">
                  <c:v>-1</c:v>
                </c:pt>
                <c:pt idx="9">
                  <c:v>-2</c:v>
                </c:pt>
                <c:pt idx="10">
                  <c:v>0</c:v>
                </c:pt>
                <c:pt idx="11">
                  <c:v>0</c:v>
                </c:pt>
                <c:pt idx="12">
                  <c:v>0</c:v>
                </c:pt>
                <c:pt idx="13">
                  <c:v>0</c:v>
                </c:pt>
                <c:pt idx="14">
                  <c:v>-8</c:v>
                </c:pt>
                <c:pt idx="15">
                  <c:v>0</c:v>
                </c:pt>
                <c:pt idx="16">
                  <c:v>0</c:v>
                </c:pt>
                <c:pt idx="17">
                  <c:v>0</c:v>
                </c:pt>
                <c:pt idx="18">
                  <c:v>0</c:v>
                </c:pt>
                <c:pt idx="19">
                  <c:v>0</c:v>
                </c:pt>
                <c:pt idx="20">
                  <c:v>0</c:v>
                </c:pt>
                <c:pt idx="21">
                  <c:v>0</c:v>
                </c:pt>
                <c:pt idx="22">
                  <c:v>-13</c:v>
                </c:pt>
                <c:pt idx="23">
                  <c:v>-14</c:v>
                </c:pt>
                <c:pt idx="24">
                  <c:v>0</c:v>
                </c:pt>
                <c:pt idx="25">
                  <c:v>0</c:v>
                </c:pt>
                <c:pt idx="26">
                  <c:v>0</c:v>
                </c:pt>
                <c:pt idx="27">
                  <c:v>-20</c:v>
                </c:pt>
                <c:pt idx="28">
                  <c:v>0</c:v>
                </c:pt>
                <c:pt idx="29">
                  <c:v>0</c:v>
                </c:pt>
                <c:pt idx="30">
                  <c:v>-23</c:v>
                </c:pt>
                <c:pt idx="31">
                  <c:v>0</c:v>
                </c:pt>
                <c:pt idx="32">
                  <c:v>-25</c:v>
                </c:pt>
                <c:pt idx="33">
                  <c:v>0</c:v>
                </c:pt>
                <c:pt idx="34">
                  <c:v>0</c:v>
                </c:pt>
                <c:pt idx="35">
                  <c:v>-29</c:v>
                </c:pt>
                <c:pt idx="36">
                  <c:v>-29</c:v>
                </c:pt>
                <c:pt idx="37">
                  <c:v>0</c:v>
                </c:pt>
                <c:pt idx="38">
                  <c:v>-31</c:v>
                </c:pt>
                <c:pt idx="39">
                  <c:v>-31</c:v>
                </c:pt>
                <c:pt idx="40">
                  <c:v>-32</c:v>
                </c:pt>
                <c:pt idx="41">
                  <c:v>-32</c:v>
                </c:pt>
                <c:pt idx="42">
                  <c:v>0</c:v>
                </c:pt>
                <c:pt idx="43">
                  <c:v>0</c:v>
                </c:pt>
                <c:pt idx="44">
                  <c:v>0</c:v>
                </c:pt>
                <c:pt idx="45">
                  <c:v>-34</c:v>
                </c:pt>
                <c:pt idx="46">
                  <c:v>0</c:v>
                </c:pt>
                <c:pt idx="47">
                  <c:v>-36</c:v>
                </c:pt>
                <c:pt idx="48">
                  <c:v>0</c:v>
                </c:pt>
                <c:pt idx="49">
                  <c:v>0</c:v>
                </c:pt>
                <c:pt idx="50">
                  <c:v>0</c:v>
                </c:pt>
                <c:pt idx="51">
                  <c:v>0</c:v>
                </c:pt>
                <c:pt idx="52">
                  <c:v>0</c:v>
                </c:pt>
                <c:pt idx="53">
                  <c:v>0</c:v>
                </c:pt>
                <c:pt idx="54">
                  <c:v>-40</c:v>
                </c:pt>
                <c:pt idx="55">
                  <c:v>-40</c:v>
                </c:pt>
                <c:pt idx="56">
                  <c:v>-42</c:v>
                </c:pt>
                <c:pt idx="57">
                  <c:v>0</c:v>
                </c:pt>
                <c:pt idx="58">
                  <c:v>0</c:v>
                </c:pt>
                <c:pt idx="59">
                  <c:v>0</c:v>
                </c:pt>
                <c:pt idx="60">
                  <c:v>0</c:v>
                </c:pt>
                <c:pt idx="61">
                  <c:v>-45</c:v>
                </c:pt>
                <c:pt idx="62">
                  <c:v>0</c:v>
                </c:pt>
                <c:pt idx="63">
                  <c:v>0</c:v>
                </c:pt>
                <c:pt idx="64">
                  <c:v>0</c:v>
                </c:pt>
                <c:pt idx="65">
                  <c:v>-51</c:v>
                </c:pt>
                <c:pt idx="66">
                  <c:v>-53</c:v>
                </c:pt>
                <c:pt idx="67">
                  <c:v>0</c:v>
                </c:pt>
                <c:pt idx="68">
                  <c:v>0</c:v>
                </c:pt>
                <c:pt idx="69">
                  <c:v>0</c:v>
                </c:pt>
                <c:pt idx="70">
                  <c:v>0</c:v>
                </c:pt>
                <c:pt idx="71">
                  <c:v>0</c:v>
                </c:pt>
                <c:pt idx="72">
                  <c:v>0</c:v>
                </c:pt>
                <c:pt idx="73">
                  <c:v>-63</c:v>
                </c:pt>
                <c:pt idx="74">
                  <c:v>-64</c:v>
                </c:pt>
                <c:pt idx="75">
                  <c:v>-65</c:v>
                </c:pt>
                <c:pt idx="76">
                  <c:v>0</c:v>
                </c:pt>
                <c:pt idx="77">
                  <c:v>-66</c:v>
                </c:pt>
                <c:pt idx="78">
                  <c:v>0</c:v>
                </c:pt>
                <c:pt idx="79">
                  <c:v>0</c:v>
                </c:pt>
                <c:pt idx="80">
                  <c:v>0</c:v>
                </c:pt>
                <c:pt idx="81">
                  <c:v>0</c:v>
                </c:pt>
                <c:pt idx="82">
                  <c:v>-79</c:v>
                </c:pt>
                <c:pt idx="83">
                  <c:v>0</c:v>
                </c:pt>
                <c:pt idx="84">
                  <c:v>0</c:v>
                </c:pt>
                <c:pt idx="85">
                  <c:v>0</c:v>
                </c:pt>
                <c:pt idx="86">
                  <c:v>0</c:v>
                </c:pt>
                <c:pt idx="87">
                  <c:v>-86</c:v>
                </c:pt>
                <c:pt idx="88">
                  <c:v>-88</c:v>
                </c:pt>
                <c:pt idx="89">
                  <c:v>-92</c:v>
                </c:pt>
                <c:pt idx="90">
                  <c:v>0</c:v>
                </c:pt>
                <c:pt idx="91">
                  <c:v>0</c:v>
                </c:pt>
                <c:pt idx="92">
                  <c:v>-100</c:v>
                </c:pt>
                <c:pt idx="93">
                  <c:v>-100</c:v>
                </c:pt>
                <c:pt idx="94">
                  <c:v>-100</c:v>
                </c:pt>
                <c:pt idx="95">
                  <c:v>-100</c:v>
                </c:pt>
                <c:pt idx="96">
                  <c:v>-100</c:v>
                </c:pt>
                <c:pt idx="97">
                  <c:v>0</c:v>
                </c:pt>
                <c:pt idx="98">
                  <c:v>0</c:v>
                </c:pt>
                <c:pt idx="99">
                  <c:v>0</c:v>
                </c:pt>
              </c:numCache>
            </c:numRef>
          </c:val>
          <c:extLst>
            <c:ext xmlns:c16="http://schemas.microsoft.com/office/drawing/2014/chart" uri="{C3380CC4-5D6E-409C-BE32-E72D297353CC}">
              <c16:uniqueId val="{00000001-2C9C-4031-95EA-AD548FE437F4}"/>
            </c:ext>
          </c:extLst>
        </c:ser>
        <c:ser>
          <c:idx val="5"/>
          <c:order val="5"/>
          <c:tx>
            <c:strRef>
              <c:f>Dose!$H$1</c:f>
              <c:strCache>
                <c:ptCount val="1"/>
                <c:pt idx="0">
                  <c:v>4.8 mg/kg</c:v>
                </c:pt>
              </c:strCache>
            </c:strRef>
          </c:tx>
          <c:spPr>
            <a:solidFill>
              <a:schemeClr val="accent3"/>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Dose!$H$2:$H$101</c:f>
              <c:numCache>
                <c:formatCode>General</c:formatCode>
                <c:ptCount val="100"/>
                <c:pt idx="0">
                  <c:v>0</c:v>
                </c:pt>
                <c:pt idx="1">
                  <c:v>0</c:v>
                </c:pt>
                <c:pt idx="2">
                  <c:v>13</c:v>
                </c:pt>
                <c:pt idx="3">
                  <c:v>0</c:v>
                </c:pt>
                <c:pt idx="4">
                  <c:v>0</c:v>
                </c:pt>
                <c:pt idx="5">
                  <c:v>5</c:v>
                </c:pt>
                <c:pt idx="6">
                  <c:v>0</c:v>
                </c:pt>
                <c:pt idx="7">
                  <c:v>1</c:v>
                </c:pt>
                <c:pt idx="8">
                  <c:v>0</c:v>
                </c:pt>
                <c:pt idx="9">
                  <c:v>0</c:v>
                </c:pt>
                <c:pt idx="10">
                  <c:v>0</c:v>
                </c:pt>
                <c:pt idx="11">
                  <c:v>-3</c:v>
                </c:pt>
                <c:pt idx="12">
                  <c:v>0</c:v>
                </c:pt>
                <c:pt idx="13">
                  <c:v>-7</c:v>
                </c:pt>
                <c:pt idx="14">
                  <c:v>0</c:v>
                </c:pt>
                <c:pt idx="15">
                  <c:v>-9</c:v>
                </c:pt>
                <c:pt idx="16">
                  <c:v>-9</c:v>
                </c:pt>
                <c:pt idx="17">
                  <c:v>0</c:v>
                </c:pt>
                <c:pt idx="18">
                  <c:v>-10</c:v>
                </c:pt>
                <c:pt idx="19">
                  <c:v>-11</c:v>
                </c:pt>
                <c:pt idx="20">
                  <c:v>0</c:v>
                </c:pt>
                <c:pt idx="21">
                  <c:v>-13</c:v>
                </c:pt>
                <c:pt idx="22">
                  <c:v>0</c:v>
                </c:pt>
                <c:pt idx="23">
                  <c:v>0</c:v>
                </c:pt>
                <c:pt idx="24">
                  <c:v>0</c:v>
                </c:pt>
                <c:pt idx="25">
                  <c:v>0</c:v>
                </c:pt>
                <c:pt idx="26">
                  <c:v>-19</c:v>
                </c:pt>
                <c:pt idx="27">
                  <c:v>0</c:v>
                </c:pt>
                <c:pt idx="28">
                  <c:v>0</c:v>
                </c:pt>
                <c:pt idx="29">
                  <c:v>-23</c:v>
                </c:pt>
                <c:pt idx="30">
                  <c:v>0</c:v>
                </c:pt>
                <c:pt idx="31">
                  <c:v>-24</c:v>
                </c:pt>
                <c:pt idx="32">
                  <c:v>0</c:v>
                </c:pt>
                <c:pt idx="33">
                  <c:v>-26</c:v>
                </c:pt>
                <c:pt idx="34">
                  <c:v>0</c:v>
                </c:pt>
                <c:pt idx="35">
                  <c:v>0</c:v>
                </c:pt>
                <c:pt idx="36">
                  <c:v>0</c:v>
                </c:pt>
                <c:pt idx="37">
                  <c:v>-31</c:v>
                </c:pt>
                <c:pt idx="38">
                  <c:v>0</c:v>
                </c:pt>
                <c:pt idx="39">
                  <c:v>0</c:v>
                </c:pt>
                <c:pt idx="40">
                  <c:v>0</c:v>
                </c:pt>
                <c:pt idx="41">
                  <c:v>0</c:v>
                </c:pt>
                <c:pt idx="42">
                  <c:v>0</c:v>
                </c:pt>
                <c:pt idx="43">
                  <c:v>-33</c:v>
                </c:pt>
                <c:pt idx="44">
                  <c:v>0</c:v>
                </c:pt>
                <c:pt idx="45">
                  <c:v>0</c:v>
                </c:pt>
                <c:pt idx="46">
                  <c:v>-35</c:v>
                </c:pt>
                <c:pt idx="47">
                  <c:v>0</c:v>
                </c:pt>
                <c:pt idx="48">
                  <c:v>-38</c:v>
                </c:pt>
                <c:pt idx="49">
                  <c:v>0</c:v>
                </c:pt>
                <c:pt idx="50">
                  <c:v>0</c:v>
                </c:pt>
                <c:pt idx="51">
                  <c:v>-40</c:v>
                </c:pt>
                <c:pt idx="52">
                  <c:v>-40</c:v>
                </c:pt>
                <c:pt idx="53">
                  <c:v>-40</c:v>
                </c:pt>
                <c:pt idx="54">
                  <c:v>0</c:v>
                </c:pt>
                <c:pt idx="55">
                  <c:v>0</c:v>
                </c:pt>
                <c:pt idx="56">
                  <c:v>0</c:v>
                </c:pt>
                <c:pt idx="57">
                  <c:v>0</c:v>
                </c:pt>
                <c:pt idx="58">
                  <c:v>0</c:v>
                </c:pt>
                <c:pt idx="59">
                  <c:v>-44</c:v>
                </c:pt>
                <c:pt idx="60">
                  <c:v>0</c:v>
                </c:pt>
                <c:pt idx="61">
                  <c:v>0</c:v>
                </c:pt>
                <c:pt idx="62">
                  <c:v>0</c:v>
                </c:pt>
                <c:pt idx="63">
                  <c:v>-48</c:v>
                </c:pt>
                <c:pt idx="64">
                  <c:v>0</c:v>
                </c:pt>
                <c:pt idx="65">
                  <c:v>0</c:v>
                </c:pt>
                <c:pt idx="66">
                  <c:v>0</c:v>
                </c:pt>
                <c:pt idx="67">
                  <c:v>0</c:v>
                </c:pt>
                <c:pt idx="68">
                  <c:v>-55</c:v>
                </c:pt>
                <c:pt idx="69">
                  <c:v>0</c:v>
                </c:pt>
                <c:pt idx="70">
                  <c:v>-60</c:v>
                </c:pt>
                <c:pt idx="71">
                  <c:v>-62</c:v>
                </c:pt>
                <c:pt idx="72">
                  <c:v>0</c:v>
                </c:pt>
                <c:pt idx="73">
                  <c:v>0</c:v>
                </c:pt>
                <c:pt idx="74">
                  <c:v>0</c:v>
                </c:pt>
                <c:pt idx="75">
                  <c:v>0</c:v>
                </c:pt>
                <c:pt idx="76">
                  <c:v>0</c:v>
                </c:pt>
                <c:pt idx="77">
                  <c:v>0</c:v>
                </c:pt>
                <c:pt idx="78">
                  <c:v>-67</c:v>
                </c:pt>
                <c:pt idx="79">
                  <c:v>0</c:v>
                </c:pt>
                <c:pt idx="80">
                  <c:v>-70</c:v>
                </c:pt>
                <c:pt idx="81">
                  <c:v>-79</c:v>
                </c:pt>
                <c:pt idx="82">
                  <c:v>0</c:v>
                </c:pt>
                <c:pt idx="83">
                  <c:v>0</c:v>
                </c:pt>
                <c:pt idx="84">
                  <c:v>0</c:v>
                </c:pt>
                <c:pt idx="85">
                  <c:v>0</c:v>
                </c:pt>
                <c:pt idx="86">
                  <c:v>0</c:v>
                </c:pt>
                <c:pt idx="87">
                  <c:v>0</c:v>
                </c:pt>
                <c:pt idx="88">
                  <c:v>0</c:v>
                </c:pt>
                <c:pt idx="89">
                  <c:v>0</c:v>
                </c:pt>
                <c:pt idx="90">
                  <c:v>-100</c:v>
                </c:pt>
                <c:pt idx="91">
                  <c:v>-100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2C9C-4031-95EA-AD548FE437F4}"/>
            </c:ext>
          </c:extLst>
        </c:ser>
        <c:dLbls>
          <c:showLegendKey val="0"/>
          <c:showVal val="0"/>
          <c:showCatName val="0"/>
          <c:showSerName val="0"/>
          <c:showPercent val="0"/>
          <c:showBubbleSize val="0"/>
        </c:dLbls>
        <c:gapWidth val="11"/>
        <c:overlap val="100"/>
        <c:axId val="329450495"/>
        <c:axId val="329445695"/>
        <c:extLst>
          <c:ext xmlns:c15="http://schemas.microsoft.com/office/drawing/2012/chart" uri="{02D57815-91ED-43cb-92C2-25804820EDAC}">
            <c15:filteredBarSeries>
              <c15:ser>
                <c:idx val="0"/>
                <c:order val="0"/>
                <c:tx>
                  <c:strRef>
                    <c:extLst>
                      <c:ext uri="{02D57815-91ED-43cb-92C2-25804820EDAC}">
                        <c15:formulaRef>
                          <c15:sqref>Dose!$C$1</c15:sqref>
                        </c15:formulaRef>
                      </c:ext>
                    </c:extLst>
                    <c:strCache>
                      <c:ptCount val="1"/>
                      <c:pt idx="0">
                        <c:v>Best % change of SoD from BL</c:v>
                      </c:pt>
                    </c:strCache>
                  </c:strRef>
                </c:tx>
                <c:spPr>
                  <a:solidFill>
                    <a:schemeClr val="accent1"/>
                  </a:solidFill>
                  <a:ln>
                    <a:noFill/>
                  </a:ln>
                  <a:effectLst/>
                </c:spPr>
                <c:invertIfNegative val="0"/>
                <c:cat>
                  <c:strRef>
                    <c:extLst>
                      <c:ex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c:ext uri="{02D57815-91ED-43cb-92C2-25804820EDAC}">
                        <c15:formulaRef>
                          <c15:sqref>Dose!$C$2:$C$101</c15:sqref>
                        </c15:formulaRef>
                      </c:ext>
                    </c:extLst>
                    <c:numCache>
                      <c:formatCode>General</c:formatCode>
                      <c:ptCount val="100"/>
                      <c:pt idx="0">
                        <c:v>96</c:v>
                      </c:pt>
                      <c:pt idx="1">
                        <c:v>27</c:v>
                      </c:pt>
                      <c:pt idx="2">
                        <c:v>13</c:v>
                      </c:pt>
                      <c:pt idx="3">
                        <c:v>13</c:v>
                      </c:pt>
                      <c:pt idx="4">
                        <c:v>10</c:v>
                      </c:pt>
                      <c:pt idx="5">
                        <c:v>5</c:v>
                      </c:pt>
                      <c:pt idx="6">
                        <c:v>2</c:v>
                      </c:pt>
                      <c:pt idx="7">
                        <c:v>1</c:v>
                      </c:pt>
                      <c:pt idx="8">
                        <c:v>-1</c:v>
                      </c:pt>
                      <c:pt idx="9">
                        <c:v>-2</c:v>
                      </c:pt>
                      <c:pt idx="10">
                        <c:v>-2</c:v>
                      </c:pt>
                      <c:pt idx="11">
                        <c:v>-3</c:v>
                      </c:pt>
                      <c:pt idx="12">
                        <c:v>-4</c:v>
                      </c:pt>
                      <c:pt idx="13">
                        <c:v>-7</c:v>
                      </c:pt>
                      <c:pt idx="14">
                        <c:v>-8</c:v>
                      </c:pt>
                      <c:pt idx="15">
                        <c:v>-9</c:v>
                      </c:pt>
                      <c:pt idx="16">
                        <c:v>-9</c:v>
                      </c:pt>
                      <c:pt idx="17">
                        <c:v>-9</c:v>
                      </c:pt>
                      <c:pt idx="18">
                        <c:v>-10</c:v>
                      </c:pt>
                      <c:pt idx="19">
                        <c:v>-11</c:v>
                      </c:pt>
                      <c:pt idx="20">
                        <c:v>-12</c:v>
                      </c:pt>
                      <c:pt idx="21">
                        <c:v>-13</c:v>
                      </c:pt>
                      <c:pt idx="22">
                        <c:v>-13</c:v>
                      </c:pt>
                      <c:pt idx="23">
                        <c:v>-14</c:v>
                      </c:pt>
                      <c:pt idx="24">
                        <c:v>-14</c:v>
                      </c:pt>
                      <c:pt idx="25">
                        <c:v>-15</c:v>
                      </c:pt>
                      <c:pt idx="26">
                        <c:v>-19</c:v>
                      </c:pt>
                      <c:pt idx="27">
                        <c:v>-20</c:v>
                      </c:pt>
                      <c:pt idx="28">
                        <c:v>-20</c:v>
                      </c:pt>
                      <c:pt idx="29">
                        <c:v>-23</c:v>
                      </c:pt>
                      <c:pt idx="30">
                        <c:v>-23</c:v>
                      </c:pt>
                      <c:pt idx="31">
                        <c:v>-24</c:v>
                      </c:pt>
                      <c:pt idx="32">
                        <c:v>-25</c:v>
                      </c:pt>
                      <c:pt idx="33">
                        <c:v>-26</c:v>
                      </c:pt>
                      <c:pt idx="34">
                        <c:v>-26</c:v>
                      </c:pt>
                      <c:pt idx="35">
                        <c:v>-29</c:v>
                      </c:pt>
                      <c:pt idx="36">
                        <c:v>-29</c:v>
                      </c:pt>
                      <c:pt idx="37">
                        <c:v>-31</c:v>
                      </c:pt>
                      <c:pt idx="38">
                        <c:v>-31</c:v>
                      </c:pt>
                      <c:pt idx="39">
                        <c:v>-31</c:v>
                      </c:pt>
                      <c:pt idx="40">
                        <c:v>-32</c:v>
                      </c:pt>
                      <c:pt idx="41">
                        <c:v>-32</c:v>
                      </c:pt>
                      <c:pt idx="42">
                        <c:v>-32</c:v>
                      </c:pt>
                      <c:pt idx="43">
                        <c:v>-33</c:v>
                      </c:pt>
                      <c:pt idx="44">
                        <c:v>-33</c:v>
                      </c:pt>
                      <c:pt idx="45">
                        <c:v>-34</c:v>
                      </c:pt>
                      <c:pt idx="46">
                        <c:v>-35</c:v>
                      </c:pt>
                      <c:pt idx="47">
                        <c:v>-36</c:v>
                      </c:pt>
                      <c:pt idx="48">
                        <c:v>-38</c:v>
                      </c:pt>
                      <c:pt idx="49">
                        <c:v>-38</c:v>
                      </c:pt>
                      <c:pt idx="50">
                        <c:v>-39</c:v>
                      </c:pt>
                      <c:pt idx="51">
                        <c:v>-40</c:v>
                      </c:pt>
                      <c:pt idx="52">
                        <c:v>-40</c:v>
                      </c:pt>
                      <c:pt idx="53">
                        <c:v>-40</c:v>
                      </c:pt>
                      <c:pt idx="54">
                        <c:v>-40</c:v>
                      </c:pt>
                      <c:pt idx="55">
                        <c:v>-40</c:v>
                      </c:pt>
                      <c:pt idx="56">
                        <c:v>-42</c:v>
                      </c:pt>
                      <c:pt idx="57">
                        <c:v>-43</c:v>
                      </c:pt>
                      <c:pt idx="58">
                        <c:v>-43</c:v>
                      </c:pt>
                      <c:pt idx="59">
                        <c:v>-44</c:v>
                      </c:pt>
                      <c:pt idx="60">
                        <c:v>-44</c:v>
                      </c:pt>
                      <c:pt idx="61">
                        <c:v>-45</c:v>
                      </c:pt>
                      <c:pt idx="62">
                        <c:v>-47</c:v>
                      </c:pt>
                      <c:pt idx="63">
                        <c:v>-48</c:v>
                      </c:pt>
                      <c:pt idx="64">
                        <c:v>-49</c:v>
                      </c:pt>
                      <c:pt idx="65">
                        <c:v>-51</c:v>
                      </c:pt>
                      <c:pt idx="66">
                        <c:v>-53</c:v>
                      </c:pt>
                      <c:pt idx="67">
                        <c:v>-54</c:v>
                      </c:pt>
                      <c:pt idx="68">
                        <c:v>-55</c:v>
                      </c:pt>
                      <c:pt idx="69">
                        <c:v>-56</c:v>
                      </c:pt>
                      <c:pt idx="70">
                        <c:v>-60</c:v>
                      </c:pt>
                      <c:pt idx="71">
                        <c:v>-62</c:v>
                      </c:pt>
                      <c:pt idx="72">
                        <c:v>-62</c:v>
                      </c:pt>
                      <c:pt idx="73">
                        <c:v>-63</c:v>
                      </c:pt>
                      <c:pt idx="74">
                        <c:v>-64</c:v>
                      </c:pt>
                      <c:pt idx="75">
                        <c:v>-65</c:v>
                      </c:pt>
                      <c:pt idx="76">
                        <c:v>-65</c:v>
                      </c:pt>
                      <c:pt idx="77">
                        <c:v>-66</c:v>
                      </c:pt>
                      <c:pt idx="78">
                        <c:v>-67</c:v>
                      </c:pt>
                      <c:pt idx="79">
                        <c:v>-69</c:v>
                      </c:pt>
                      <c:pt idx="80">
                        <c:v>-70</c:v>
                      </c:pt>
                      <c:pt idx="81">
                        <c:v>-79</c:v>
                      </c:pt>
                      <c:pt idx="82">
                        <c:v>-79</c:v>
                      </c:pt>
                      <c:pt idx="83">
                        <c:v>-80</c:v>
                      </c:pt>
                      <c:pt idx="84">
                        <c:v>-82</c:v>
                      </c:pt>
                      <c:pt idx="85">
                        <c:v>-82</c:v>
                      </c:pt>
                      <c:pt idx="86">
                        <c:v>-83</c:v>
                      </c:pt>
                      <c:pt idx="87">
                        <c:v>-86</c:v>
                      </c:pt>
                      <c:pt idx="88">
                        <c:v>-88</c:v>
                      </c:pt>
                      <c:pt idx="89">
                        <c:v>-92</c:v>
                      </c:pt>
                      <c:pt idx="90">
                        <c:v>-100</c:v>
                      </c:pt>
                      <c:pt idx="91">
                        <c:v>-100</c:v>
                      </c:pt>
                      <c:pt idx="92">
                        <c:v>-100</c:v>
                      </c:pt>
                      <c:pt idx="93">
                        <c:v>-100</c:v>
                      </c:pt>
                      <c:pt idx="94">
                        <c:v>-100</c:v>
                      </c:pt>
                      <c:pt idx="95">
                        <c:v>-100</c:v>
                      </c:pt>
                      <c:pt idx="96">
                        <c:v>-100</c:v>
                      </c:pt>
                      <c:pt idx="97">
                        <c:v>-100</c:v>
                      </c:pt>
                      <c:pt idx="98">
                        <c:v>-100</c:v>
                      </c:pt>
                      <c:pt idx="99">
                        <c:v>-100</c:v>
                      </c:pt>
                    </c:numCache>
                  </c:numRef>
                </c:val>
                <c:extLst>
                  <c:ext xmlns:c16="http://schemas.microsoft.com/office/drawing/2014/chart" uri="{C3380CC4-5D6E-409C-BE32-E72D297353CC}">
                    <c16:uniqueId val="{00000003-2C9C-4031-95EA-AD548FE437F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Dose!$D$1</c15:sqref>
                        </c15:formulaRef>
                      </c:ext>
                    </c:extLst>
                    <c:strCache>
                      <c:ptCount val="1"/>
                      <c:pt idx="0">
                        <c:v>CDH6 expression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Dose!$D$2:$D$101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4-2C9C-4031-95EA-AD548FE437F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Dose!$E$1</c15:sqref>
                        </c15:formulaRef>
                      </c:ext>
                    </c:extLst>
                    <c:strCache>
                      <c:ptCount val="1"/>
                      <c:pt idx="0">
                        <c:v>Dose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Dose!$E$2:$E$101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5-2C9C-4031-95EA-AD548FE437F4}"/>
                  </c:ext>
                </c:extLst>
              </c15:ser>
            </c15:filteredBarSeries>
          </c:ext>
        </c:extLst>
      </c:barChart>
      <c:catAx>
        <c:axId val="3294504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329445695"/>
        <c:crosses val="autoZero"/>
        <c:auto val="1"/>
        <c:lblAlgn val="ctr"/>
        <c:lblOffset val="100"/>
        <c:noMultiLvlLbl val="0"/>
      </c:catAx>
      <c:valAx>
        <c:axId val="329445695"/>
        <c:scaling>
          <c:orientation val="minMax"/>
          <c:max val="100"/>
          <c:min val="-100"/>
        </c:scaling>
        <c:delete val="0"/>
        <c:axPos val="l"/>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32945049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Pt>
            <c:idx val="0"/>
            <c:invertIfNegative val="0"/>
            <c:bubble3D val="0"/>
            <c:spPr>
              <a:solidFill>
                <a:srgbClr val="00421F"/>
              </a:solidFill>
              <a:ln>
                <a:noFill/>
              </a:ln>
              <a:effectLst/>
            </c:spPr>
            <c:extLst>
              <c:ext xmlns:c16="http://schemas.microsoft.com/office/drawing/2014/chart" uri="{C3380CC4-5D6E-409C-BE32-E72D297353CC}">
                <c16:uniqueId val="{00000001-E8B4-4B79-A58F-61D5FDEA06BB}"/>
              </c:ext>
            </c:extLst>
          </c:dPt>
          <c:dLbls>
            <c:dLbl>
              <c:idx val="0"/>
              <c:tx>
                <c:rich>
                  <a:bodyPr/>
                  <a:lstStyle/>
                  <a:p>
                    <a:r>
                      <a:rPr lang="en-US"/>
                      <a:t>45.0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8B4-4B79-A58F-61D5FDEA06BB}"/>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45</c:v>
                </c:pt>
              </c:numCache>
            </c:numRef>
          </c:val>
          <c:extLst>
            <c:ext xmlns:c16="http://schemas.microsoft.com/office/drawing/2014/chart" uri="{C3380CC4-5D6E-409C-BE32-E72D297353CC}">
              <c16:uniqueId val="{00000002-E8B4-4B79-A58F-61D5FDEA06BB}"/>
            </c:ext>
          </c:extLst>
        </c:ser>
        <c:ser>
          <c:idx val="1"/>
          <c:order val="1"/>
          <c:tx>
            <c:strRef>
              <c:f>Sheet1!$C$1</c:f>
              <c:strCache>
                <c:ptCount val="1"/>
                <c:pt idx="0">
                  <c:v>IHC 3+</c:v>
                </c:pt>
              </c:strCache>
            </c:strRef>
          </c:tx>
          <c:spPr>
            <a:solidFill>
              <a:srgbClr val="006832"/>
            </a:solidFill>
            <a:ln>
              <a:noFill/>
            </a:ln>
            <a:effectLst/>
          </c:spPr>
          <c:invertIfNegative val="0"/>
          <c:dPt>
            <c:idx val="0"/>
            <c:invertIfNegative val="0"/>
            <c:bubble3D val="0"/>
            <c:spPr>
              <a:solidFill>
                <a:srgbClr val="006832"/>
              </a:solidFill>
              <a:ln>
                <a:noFill/>
              </a:ln>
              <a:effectLst/>
            </c:spPr>
            <c:extLst>
              <c:ext xmlns:c16="http://schemas.microsoft.com/office/drawing/2014/chart" uri="{C3380CC4-5D6E-409C-BE32-E72D297353CC}">
                <c16:uniqueId val="{00000004-E8B4-4B79-A58F-61D5FDEA06BB}"/>
              </c:ext>
            </c:extLst>
          </c:dPt>
          <c:dLbls>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63.6</c:v>
                </c:pt>
              </c:numCache>
            </c:numRef>
          </c:val>
          <c:extLst>
            <c:ext xmlns:c16="http://schemas.microsoft.com/office/drawing/2014/chart" uri="{C3380CC4-5D6E-409C-BE32-E72D297353CC}">
              <c16:uniqueId val="{00000005-E8B4-4B79-A58F-61D5FDEA06BB}"/>
            </c:ext>
          </c:extLst>
        </c:ser>
        <c:ser>
          <c:idx val="2"/>
          <c:order val="2"/>
          <c:tx>
            <c:strRef>
              <c:f>Sheet1!$D$1</c:f>
              <c:strCache>
                <c:ptCount val="1"/>
                <c:pt idx="0">
                  <c:v>IHC 2+</c:v>
                </c:pt>
              </c:strCache>
            </c:strRef>
          </c:tx>
          <c:spPr>
            <a:solidFill>
              <a:srgbClr val="009647"/>
            </a:solidFill>
            <a:ln>
              <a:noFill/>
            </a:ln>
            <a:effectLst/>
          </c:spPr>
          <c:invertIfNegative val="0"/>
          <c:dPt>
            <c:idx val="0"/>
            <c:invertIfNegative val="0"/>
            <c:bubble3D val="0"/>
            <c:spPr>
              <a:solidFill>
                <a:srgbClr val="009647"/>
              </a:solidFill>
              <a:ln>
                <a:noFill/>
              </a:ln>
              <a:effectLst/>
            </c:spPr>
            <c:extLst>
              <c:ext xmlns:c16="http://schemas.microsoft.com/office/drawing/2014/chart" uri="{C3380CC4-5D6E-409C-BE32-E72D297353CC}">
                <c16:uniqueId val="{00000007-E8B4-4B79-A58F-61D5FDEA06BB}"/>
              </c:ext>
            </c:extLst>
          </c:dPt>
          <c:dLbls>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36.799999999999997</c:v>
                </c:pt>
              </c:numCache>
            </c:numRef>
          </c:val>
          <c:extLst>
            <c:ext xmlns:c16="http://schemas.microsoft.com/office/drawing/2014/chart" uri="{C3380CC4-5D6E-409C-BE32-E72D297353CC}">
              <c16:uniqueId val="{00000008-E8B4-4B79-A58F-61D5FDEA06BB}"/>
            </c:ext>
          </c:extLst>
        </c:ser>
        <c:ser>
          <c:idx val="3"/>
          <c:order val="3"/>
          <c:tx>
            <c:strRef>
              <c:f>Sheet1!$E$1</c:f>
              <c:strCache>
                <c:ptCount val="1"/>
                <c:pt idx="0">
                  <c:v>IHC 1+</c:v>
                </c:pt>
              </c:strCache>
            </c:strRef>
          </c:tx>
          <c:spPr>
            <a:solidFill>
              <a:srgbClr val="4FB47B"/>
            </a:solidFill>
            <a:ln>
              <a:noFill/>
            </a:ln>
            <a:effectLst/>
          </c:spPr>
          <c:invertIfNegative val="0"/>
          <c:dPt>
            <c:idx val="0"/>
            <c:invertIfNegative val="0"/>
            <c:bubble3D val="0"/>
            <c:spPr>
              <a:solidFill>
                <a:srgbClr val="4FB47B"/>
              </a:solidFill>
              <a:ln>
                <a:noFill/>
              </a:ln>
              <a:effectLst/>
            </c:spPr>
            <c:extLst>
              <c:ext xmlns:c16="http://schemas.microsoft.com/office/drawing/2014/chart" uri="{C3380CC4-5D6E-409C-BE32-E72D297353CC}">
                <c16:uniqueId val="{0000000A-E8B4-4B79-A58F-61D5FDEA06BB}"/>
              </c:ext>
            </c:extLst>
          </c:dPt>
          <c:dLbls>
            <c:dLbl>
              <c:idx val="0"/>
              <c:tx>
                <c:rich>
                  <a:bodyPr/>
                  <a:lstStyle/>
                  <a:p>
                    <a:r>
                      <a:rPr lang="en-US"/>
                      <a:t>20.0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8B4-4B79-A58F-61D5FDEA06BB}"/>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20</c:v>
                </c:pt>
              </c:numCache>
            </c:numRef>
          </c:val>
          <c:extLst>
            <c:ext xmlns:c16="http://schemas.microsoft.com/office/drawing/2014/chart" uri="{C3380CC4-5D6E-409C-BE32-E72D297353CC}">
              <c16:uniqueId val="{0000000B-E8B4-4B79-A58F-61D5FDEA06BB}"/>
            </c:ext>
          </c:extLst>
        </c:ser>
        <c:ser>
          <c:idx val="4"/>
          <c:order val="4"/>
          <c:tx>
            <c:strRef>
              <c:f>Sheet1!$F$1</c:f>
              <c:strCache>
                <c:ptCount val="1"/>
                <c:pt idx="0">
                  <c:v>IHC 0</c:v>
                </c:pt>
              </c:strCache>
            </c:strRef>
          </c:tx>
          <c:spPr>
            <a:solidFill>
              <a:srgbClr val="8DCAA9"/>
            </a:solidFill>
            <a:ln>
              <a:noFill/>
            </a:ln>
            <a:effectLst/>
          </c:spPr>
          <c:invertIfNegative val="0"/>
          <c:dPt>
            <c:idx val="0"/>
            <c:invertIfNegative val="0"/>
            <c:bubble3D val="0"/>
            <c:spPr>
              <a:solidFill>
                <a:srgbClr val="8DCAA9"/>
              </a:solidFill>
              <a:ln>
                <a:noFill/>
              </a:ln>
              <a:effectLst/>
            </c:spPr>
            <c:extLst>
              <c:ext xmlns:c16="http://schemas.microsoft.com/office/drawing/2014/chart" uri="{C3380CC4-5D6E-409C-BE32-E72D297353CC}">
                <c16:uniqueId val="{0000000D-E8B4-4B79-A58F-61D5FDEA06BB}"/>
              </c:ext>
            </c:extLst>
          </c:dPt>
          <c:dLbls>
            <c:dLbl>
              <c:idx val="0"/>
              <c:tx>
                <c:rich>
                  <a:bodyPr/>
                  <a:lstStyle/>
                  <a:p>
                    <a:r>
                      <a:rPr lang="en-US"/>
                      <a:t>60.0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8B4-4B79-A58F-61D5FDEA06BB}"/>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60</c:v>
                </c:pt>
              </c:numCache>
            </c:numRef>
          </c:val>
          <c:extLst>
            <c:ext xmlns:c16="http://schemas.microsoft.com/office/drawing/2014/chart" uri="{C3380CC4-5D6E-409C-BE32-E72D297353CC}">
              <c16:uniqueId val="{0000000E-E8B4-4B79-A58F-61D5FDEA06BB}"/>
            </c:ext>
          </c:extLst>
        </c:ser>
        <c:dLbls>
          <c:dLblPos val="outEnd"/>
          <c:showLegendKey val="0"/>
          <c:showVal val="1"/>
          <c:showCatName val="0"/>
          <c:showSerName val="0"/>
          <c:showPercent val="0"/>
          <c:showBubbleSize val="0"/>
        </c:dLbls>
        <c:gapWidth val="0"/>
        <c:overlap val="-15"/>
        <c:axId val="1305634664"/>
        <c:axId val="1305632144"/>
      </c:barChart>
      <c:catAx>
        <c:axId val="1305634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crossAx val="1305632144"/>
        <c:crosses val="autoZero"/>
        <c:auto val="1"/>
        <c:lblAlgn val="ctr"/>
        <c:lblOffset val="100"/>
        <c:noMultiLvlLbl val="0"/>
      </c:catAx>
      <c:valAx>
        <c:axId val="1305632144"/>
        <c:scaling>
          <c:orientation val="minMax"/>
          <c:max val="100"/>
        </c:scaling>
        <c:delete val="0"/>
        <c:axPos val="l"/>
        <c:numFmt formatCode="General" sourceLinked="1"/>
        <c:majorTickMark val="none"/>
        <c:minorTickMark val="none"/>
        <c:tickLblPos val="none"/>
        <c:spPr>
          <a:solidFill>
            <a:schemeClr val="bg1"/>
          </a:solidFill>
          <a:ln>
            <a:noFill/>
          </a:ln>
          <a:effectLst/>
        </c:spPr>
        <c:txPr>
          <a:bodyPr rot="-60000000" spcFirstLastPara="1" vertOverflow="ellipsis" vert="horz" wrap="square" anchor="ctr" anchorCtr="1"/>
          <a:lstStyle/>
          <a:p>
            <a:pPr>
              <a:defRPr sz="1197"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crossAx val="130563466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636363"/>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Pt>
            <c:idx val="0"/>
            <c:invertIfNegative val="0"/>
            <c:bubble3D val="0"/>
            <c:spPr>
              <a:solidFill>
                <a:srgbClr val="122434"/>
              </a:solidFill>
              <a:ln>
                <a:noFill/>
              </a:ln>
              <a:effectLst/>
            </c:spPr>
            <c:extLst>
              <c:ext xmlns:c16="http://schemas.microsoft.com/office/drawing/2014/chart" uri="{C3380CC4-5D6E-409C-BE32-E72D297353CC}">
                <c16:uniqueId val="{00000001-C6DA-447A-B22E-561B6DC18D02}"/>
              </c:ext>
            </c:extLst>
          </c:dPt>
          <c:dLbls>
            <c:dLbl>
              <c:idx val="0"/>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6DA-447A-B22E-561B6DC18D02}"/>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50</c:v>
                </c:pt>
              </c:numCache>
            </c:numRef>
          </c:val>
          <c:extLst>
            <c:ext xmlns:c16="http://schemas.microsoft.com/office/drawing/2014/chart" uri="{C3380CC4-5D6E-409C-BE32-E72D297353CC}">
              <c16:uniqueId val="{00000002-C6DA-447A-B22E-561B6DC18D02}"/>
            </c:ext>
          </c:extLst>
        </c:ser>
        <c:ser>
          <c:idx val="1"/>
          <c:order val="1"/>
          <c:tx>
            <c:strRef>
              <c:f>Sheet1!$C$1</c:f>
              <c:strCache>
                <c:ptCount val="1"/>
                <c:pt idx="0">
                  <c:v>IHC 3+</c:v>
                </c:pt>
              </c:strCache>
            </c:strRef>
          </c:tx>
          <c:spPr>
            <a:solidFill>
              <a:srgbClr val="FFFFFF"/>
            </a:solidFill>
            <a:ln>
              <a:noFill/>
            </a:ln>
            <a:effectLst/>
          </c:spPr>
          <c:invertIfNegative val="0"/>
          <c:dPt>
            <c:idx val="0"/>
            <c:invertIfNegative val="0"/>
            <c:bubble3D val="0"/>
            <c:spPr>
              <a:solidFill>
                <a:srgbClr val="203E5A"/>
              </a:solidFill>
              <a:ln>
                <a:noFill/>
              </a:ln>
              <a:effectLst/>
            </c:spPr>
            <c:extLst>
              <c:ext xmlns:c16="http://schemas.microsoft.com/office/drawing/2014/chart" uri="{C3380CC4-5D6E-409C-BE32-E72D297353CC}">
                <c16:uniqueId val="{00000004-C6DA-447A-B22E-561B6DC18D02}"/>
              </c:ext>
            </c:extLst>
          </c:dPt>
          <c:dLbls>
            <c:dLbl>
              <c:idx val="0"/>
              <c:tx>
                <c:rich>
                  <a:bodyPr/>
                  <a:lstStyle/>
                  <a:p>
                    <a:r>
                      <a:rPr lang="en-US"/>
                      <a:t>75.0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6DA-447A-B22E-561B6DC18D02}"/>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75</c:v>
                </c:pt>
              </c:numCache>
            </c:numRef>
          </c:val>
          <c:extLst>
            <c:ext xmlns:c16="http://schemas.microsoft.com/office/drawing/2014/chart" uri="{C3380CC4-5D6E-409C-BE32-E72D297353CC}">
              <c16:uniqueId val="{00000005-C6DA-447A-B22E-561B6DC18D02}"/>
            </c:ext>
          </c:extLst>
        </c:ser>
        <c:ser>
          <c:idx val="2"/>
          <c:order val="2"/>
          <c:tx>
            <c:strRef>
              <c:f>Sheet1!$D$1</c:f>
              <c:strCache>
                <c:ptCount val="1"/>
                <c:pt idx="0">
                  <c:v>IHC 2+</c:v>
                </c:pt>
              </c:strCache>
            </c:strRef>
          </c:tx>
          <c:spPr>
            <a:solidFill>
              <a:srgbClr val="2C567C"/>
            </a:solidFill>
            <a:ln>
              <a:noFill/>
            </a:ln>
            <a:effectLst/>
          </c:spPr>
          <c:invertIfNegative val="0"/>
          <c:dPt>
            <c:idx val="0"/>
            <c:invertIfNegative val="0"/>
            <c:bubble3D val="0"/>
            <c:spPr>
              <a:solidFill>
                <a:srgbClr val="2C567C"/>
              </a:solidFill>
              <a:ln>
                <a:noFill/>
              </a:ln>
              <a:effectLst/>
            </c:spPr>
            <c:extLst>
              <c:ext xmlns:c16="http://schemas.microsoft.com/office/drawing/2014/chart" uri="{C3380CC4-5D6E-409C-BE32-E72D297353CC}">
                <c16:uniqueId val="{00000007-C6DA-447A-B22E-561B6DC18D02}"/>
              </c:ext>
            </c:extLst>
          </c:dPt>
          <c:dLbls>
            <c:dLbl>
              <c:idx val="0"/>
              <c:tx>
                <c:rich>
                  <a:bodyPr/>
                  <a:lstStyle/>
                  <a:p>
                    <a:r>
                      <a:rPr lang="en-US"/>
                      <a:t>40.0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6DA-447A-B22E-561B6DC18D02}"/>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40</c:v>
                </c:pt>
              </c:numCache>
            </c:numRef>
          </c:val>
          <c:extLst>
            <c:ext xmlns:c16="http://schemas.microsoft.com/office/drawing/2014/chart" uri="{C3380CC4-5D6E-409C-BE32-E72D297353CC}">
              <c16:uniqueId val="{00000008-C6DA-447A-B22E-561B6DC18D02}"/>
            </c:ext>
          </c:extLst>
        </c:ser>
        <c:ser>
          <c:idx val="3"/>
          <c:order val="3"/>
          <c:tx>
            <c:strRef>
              <c:f>Sheet1!$E$1</c:f>
              <c:strCache>
                <c:ptCount val="1"/>
                <c:pt idx="0">
                  <c:v>IHC 1+</c:v>
                </c:pt>
              </c:strCache>
            </c:strRef>
          </c:tx>
          <c:spPr>
            <a:solidFill>
              <a:srgbClr val="4A87BE"/>
            </a:solidFill>
            <a:ln>
              <a:noFill/>
            </a:ln>
            <a:effectLst/>
          </c:spPr>
          <c:invertIfNegative val="0"/>
          <c:dPt>
            <c:idx val="0"/>
            <c:invertIfNegative val="0"/>
            <c:bubble3D val="0"/>
            <c:spPr>
              <a:solidFill>
                <a:srgbClr val="4A87BE"/>
              </a:solidFill>
              <a:ln>
                <a:noFill/>
              </a:ln>
              <a:effectLst/>
            </c:spPr>
            <c:extLst>
              <c:ext xmlns:c16="http://schemas.microsoft.com/office/drawing/2014/chart" uri="{C3380CC4-5D6E-409C-BE32-E72D297353CC}">
                <c16:uniqueId val="{0000000A-C6DA-447A-B22E-561B6DC18D02}"/>
              </c:ext>
            </c:extLst>
          </c:dPt>
          <c:dLbls>
            <c:dLbl>
              <c:idx val="0"/>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6DA-447A-B22E-561B6DC18D02}"/>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50</c:v>
                </c:pt>
              </c:numCache>
            </c:numRef>
          </c:val>
          <c:extLst>
            <c:ext xmlns:c16="http://schemas.microsoft.com/office/drawing/2014/chart" uri="{C3380CC4-5D6E-409C-BE32-E72D297353CC}">
              <c16:uniqueId val="{0000000B-C6DA-447A-B22E-561B6DC18D02}"/>
            </c:ext>
          </c:extLst>
        </c:ser>
        <c:ser>
          <c:idx val="4"/>
          <c:order val="4"/>
          <c:tx>
            <c:strRef>
              <c:f>Sheet1!$F$1</c:f>
              <c:strCache>
                <c:ptCount val="1"/>
                <c:pt idx="0">
                  <c:v>IHC 0</c:v>
                </c:pt>
              </c:strCache>
            </c:strRef>
          </c:tx>
          <c:spPr>
            <a:solidFill>
              <a:srgbClr val="81ABD1"/>
            </a:solidFill>
            <a:ln>
              <a:noFill/>
            </a:ln>
            <a:effectLst/>
          </c:spPr>
          <c:invertIfNegative val="0"/>
          <c:dPt>
            <c:idx val="0"/>
            <c:invertIfNegative val="0"/>
            <c:bubble3D val="0"/>
            <c:spPr>
              <a:solidFill>
                <a:srgbClr val="81ABD1"/>
              </a:solidFill>
              <a:ln>
                <a:noFill/>
              </a:ln>
              <a:effectLst/>
            </c:spPr>
            <c:extLst>
              <c:ext xmlns:c16="http://schemas.microsoft.com/office/drawing/2014/chart" uri="{C3380CC4-5D6E-409C-BE32-E72D297353CC}">
                <c16:uniqueId val="{0000000D-C6DA-447A-B22E-561B6DC18D02}"/>
              </c:ext>
            </c:extLst>
          </c:dPt>
          <c:dLbls>
            <c:dLbl>
              <c:idx val="0"/>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C6DA-447A-B22E-561B6DC18D02}"/>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50</c:v>
                </c:pt>
              </c:numCache>
            </c:numRef>
          </c:val>
          <c:extLst>
            <c:ext xmlns:c16="http://schemas.microsoft.com/office/drawing/2014/chart" uri="{C3380CC4-5D6E-409C-BE32-E72D297353CC}">
              <c16:uniqueId val="{0000000E-C6DA-447A-B22E-561B6DC18D02}"/>
            </c:ext>
          </c:extLst>
        </c:ser>
        <c:dLbls>
          <c:dLblPos val="outEnd"/>
          <c:showLegendKey val="0"/>
          <c:showVal val="1"/>
          <c:showCatName val="0"/>
          <c:showSerName val="0"/>
          <c:showPercent val="0"/>
          <c:showBubbleSize val="0"/>
        </c:dLbls>
        <c:gapWidth val="0"/>
        <c:overlap val="-15"/>
        <c:axId val="1305634664"/>
        <c:axId val="1305632144"/>
      </c:barChart>
      <c:catAx>
        <c:axId val="1305634664"/>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crossAx val="1305632144"/>
        <c:crosses val="autoZero"/>
        <c:auto val="1"/>
        <c:lblAlgn val="ctr"/>
        <c:lblOffset val="100"/>
        <c:noMultiLvlLbl val="0"/>
      </c:catAx>
      <c:valAx>
        <c:axId val="1305632144"/>
        <c:scaling>
          <c:orientation val="minMax"/>
          <c:max val="100"/>
        </c:scaling>
        <c:delete val="0"/>
        <c:axPos val="l"/>
        <c:numFmt formatCode="General" sourceLinked="1"/>
        <c:majorTickMark val="none"/>
        <c:minorTickMark val="none"/>
        <c:tickLblPos val="none"/>
        <c:spPr>
          <a:solidFill>
            <a:schemeClr val="bg1"/>
          </a:solidFill>
          <a:ln>
            <a:noFill/>
          </a:ln>
          <a:effectLst/>
        </c:spPr>
        <c:txPr>
          <a:bodyPr rot="-60000000" spcFirstLastPara="1" vertOverflow="ellipsis" vert="horz" wrap="square" anchor="ctr" anchorCtr="1"/>
          <a:lstStyle/>
          <a:p>
            <a:pPr>
              <a:defRPr sz="1197"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crossAx val="130563466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636363"/>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1478906807789"/>
          <c:y val="0.14135886838467962"/>
          <c:w val="0.61971111301905679"/>
          <c:h val="0.76249477924271214"/>
        </c:manualLayout>
      </c:layout>
      <c:doughnutChart>
        <c:varyColors val="1"/>
        <c:ser>
          <c:idx val="0"/>
          <c:order val="0"/>
          <c:tx>
            <c:strRef>
              <c:f>Sheet1!$B$1</c:f>
              <c:strCache>
                <c:ptCount val="1"/>
                <c:pt idx="0">
                  <c:v>Column1</c:v>
                </c:pt>
              </c:strCache>
            </c:strRef>
          </c:tx>
          <c:dPt>
            <c:idx val="0"/>
            <c:bubble3D val="0"/>
            <c:spPr>
              <a:solidFill>
                <a:srgbClr val="8064A2"/>
              </a:solidFill>
              <a:ln w="19050">
                <a:solidFill>
                  <a:schemeClr val="lt1"/>
                </a:solidFill>
              </a:ln>
              <a:effectLst/>
            </c:spPr>
            <c:extLst>
              <c:ext xmlns:c16="http://schemas.microsoft.com/office/drawing/2014/chart" uri="{C3380CC4-5D6E-409C-BE32-E72D297353CC}">
                <c16:uniqueId val="{00000001-3395-4F2B-A1E9-4C68B34F46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B5-46A2-A0F1-95A085651A81}"/>
              </c:ext>
            </c:extLst>
          </c:dPt>
          <c:cat>
            <c:numRef>
              <c:f>Sheet1!$A$2:$A$3</c:f>
              <c:numCache>
                <c:formatCode>General</c:formatCode>
                <c:ptCount val="2"/>
              </c:numCache>
            </c:numRef>
          </c:cat>
          <c:val>
            <c:numRef>
              <c:f>Sheet1!$B$2:$B$3</c:f>
              <c:numCache>
                <c:formatCode>0%</c:formatCode>
                <c:ptCount val="2"/>
                <c:pt idx="0">
                  <c:v>0.15</c:v>
                </c:pt>
                <c:pt idx="1">
                  <c:v>0.85</c:v>
                </c:pt>
              </c:numCache>
            </c:numRef>
          </c:val>
          <c:extLst>
            <c:ext xmlns:c16="http://schemas.microsoft.com/office/drawing/2014/chart" uri="{C3380CC4-5D6E-409C-BE32-E72D297353CC}">
              <c16:uniqueId val="{00000000-3395-4F2B-A1E9-4C68B34F461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'4.8 mgkg edited'!$K$2</c:f>
              <c:strCache>
                <c:ptCount val="1"/>
                <c:pt idx="0">
                  <c:v>33010002</c:v>
                </c:pt>
              </c:strCache>
            </c:strRef>
          </c:tx>
          <c:spPr>
            <a:ln w="12700" cap="rnd">
              <a:solidFill>
                <a:schemeClr val="accent3"/>
              </a:solidFill>
              <a:round/>
            </a:ln>
            <a:effectLst/>
          </c:spPr>
          <c:marker>
            <c:symbol val="circle"/>
            <c:size val="5"/>
            <c:spPr>
              <a:solidFill>
                <a:schemeClr val="accent3"/>
              </a:solidFill>
              <a:ln w="12700">
                <a:solidFill>
                  <a:schemeClr val="accent3"/>
                </a:solidFill>
              </a:ln>
              <a:effectLst/>
            </c:spPr>
          </c:marker>
          <c:xVal>
            <c:numRef>
              <c:f>'4.8 mgkg edited'!$L$2:$L$6</c:f>
              <c:numCache>
                <c:formatCode>General</c:formatCode>
                <c:ptCount val="5"/>
                <c:pt idx="0">
                  <c:v>0</c:v>
                </c:pt>
                <c:pt idx="1">
                  <c:v>5.0999999999999996</c:v>
                </c:pt>
                <c:pt idx="2">
                  <c:v>11.3</c:v>
                </c:pt>
                <c:pt idx="3">
                  <c:v>17.3</c:v>
                </c:pt>
                <c:pt idx="4">
                  <c:v>24.1</c:v>
                </c:pt>
              </c:numCache>
            </c:numRef>
          </c:xVal>
          <c:yVal>
            <c:numRef>
              <c:f>'4.8 mgkg edited'!$M$2:$M$6</c:f>
              <c:numCache>
                <c:formatCode>General</c:formatCode>
                <c:ptCount val="5"/>
                <c:pt idx="0">
                  <c:v>0</c:v>
                </c:pt>
                <c:pt idx="1">
                  <c:v>-7</c:v>
                </c:pt>
                <c:pt idx="2">
                  <c:v>-10</c:v>
                </c:pt>
                <c:pt idx="3">
                  <c:v>-7</c:v>
                </c:pt>
                <c:pt idx="4">
                  <c:v>-5</c:v>
                </c:pt>
              </c:numCache>
            </c:numRef>
          </c:yVal>
          <c:smooth val="0"/>
          <c:extLst>
            <c:ext xmlns:c16="http://schemas.microsoft.com/office/drawing/2014/chart" uri="{C3380CC4-5D6E-409C-BE32-E72D297353CC}">
              <c16:uniqueId val="{00000000-9F20-4244-B921-6B0662CFF67D}"/>
            </c:ext>
          </c:extLst>
        </c:ser>
        <c:ser>
          <c:idx val="1"/>
          <c:order val="1"/>
          <c:tx>
            <c:strRef>
              <c:f>'4.8 mgkg edited'!$K$7</c:f>
              <c:strCache>
                <c:ptCount val="1"/>
                <c:pt idx="0">
                  <c:v>33010007</c:v>
                </c:pt>
              </c:strCache>
            </c:strRef>
          </c:tx>
          <c:spPr>
            <a:ln w="12700" cap="rnd">
              <a:solidFill>
                <a:schemeClr val="accent3"/>
              </a:solidFill>
              <a:round/>
            </a:ln>
            <a:effectLst/>
          </c:spPr>
          <c:marker>
            <c:symbol val="circle"/>
            <c:size val="5"/>
            <c:spPr>
              <a:solidFill>
                <a:schemeClr val="accent3"/>
              </a:solidFill>
              <a:ln w="12700">
                <a:solidFill>
                  <a:schemeClr val="accent3"/>
                </a:solidFill>
              </a:ln>
              <a:effectLst/>
            </c:spPr>
          </c:marker>
          <c:xVal>
            <c:numRef>
              <c:f>'4.8 mgkg edited'!$L$7:$L$11</c:f>
              <c:numCache>
                <c:formatCode>General</c:formatCode>
                <c:ptCount val="5"/>
                <c:pt idx="0">
                  <c:v>0</c:v>
                </c:pt>
                <c:pt idx="1">
                  <c:v>5.3</c:v>
                </c:pt>
                <c:pt idx="2">
                  <c:v>11</c:v>
                </c:pt>
                <c:pt idx="3">
                  <c:v>17.3</c:v>
                </c:pt>
                <c:pt idx="4">
                  <c:v>22.6</c:v>
                </c:pt>
              </c:numCache>
            </c:numRef>
          </c:xVal>
          <c:yVal>
            <c:numRef>
              <c:f>'4.8 mgkg edited'!$M$7:$M$11</c:f>
              <c:numCache>
                <c:formatCode>General</c:formatCode>
                <c:ptCount val="5"/>
                <c:pt idx="0">
                  <c:v>0</c:v>
                </c:pt>
                <c:pt idx="1">
                  <c:v>-12</c:v>
                </c:pt>
                <c:pt idx="2">
                  <c:v>-27</c:v>
                </c:pt>
                <c:pt idx="3">
                  <c:v>-31</c:v>
                </c:pt>
                <c:pt idx="4">
                  <c:v>-27</c:v>
                </c:pt>
              </c:numCache>
            </c:numRef>
          </c:yVal>
          <c:smooth val="0"/>
          <c:extLst>
            <c:ext xmlns:c16="http://schemas.microsoft.com/office/drawing/2014/chart" uri="{C3380CC4-5D6E-409C-BE32-E72D297353CC}">
              <c16:uniqueId val="{00000001-9F20-4244-B921-6B0662CFF67D}"/>
            </c:ext>
          </c:extLst>
        </c:ser>
        <c:ser>
          <c:idx val="2"/>
          <c:order val="2"/>
          <c:tx>
            <c:strRef>
              <c:f>'4.8 mgkg edited'!$K$12</c:f>
              <c:strCache>
                <c:ptCount val="1"/>
                <c:pt idx="0">
                  <c:v>33010016</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edited'!$L$12:$L$14</c:f>
              <c:numCache>
                <c:formatCode>General</c:formatCode>
                <c:ptCount val="3"/>
                <c:pt idx="0">
                  <c:v>0</c:v>
                </c:pt>
                <c:pt idx="1">
                  <c:v>6.6</c:v>
                </c:pt>
                <c:pt idx="2">
                  <c:v>13.1</c:v>
                </c:pt>
              </c:numCache>
            </c:numRef>
          </c:xVal>
          <c:yVal>
            <c:numRef>
              <c:f>'4.8 mgkg edited'!$M$12:$M$14</c:f>
              <c:numCache>
                <c:formatCode>General</c:formatCode>
                <c:ptCount val="3"/>
                <c:pt idx="0">
                  <c:v>0</c:v>
                </c:pt>
                <c:pt idx="1">
                  <c:v>13</c:v>
                </c:pt>
                <c:pt idx="2">
                  <c:v>20</c:v>
                </c:pt>
              </c:numCache>
            </c:numRef>
          </c:yVal>
          <c:smooth val="0"/>
          <c:extLst>
            <c:ext xmlns:c16="http://schemas.microsoft.com/office/drawing/2014/chart" uri="{C3380CC4-5D6E-409C-BE32-E72D297353CC}">
              <c16:uniqueId val="{00000002-9F20-4244-B921-6B0662CFF67D}"/>
            </c:ext>
          </c:extLst>
        </c:ser>
        <c:ser>
          <c:idx val="3"/>
          <c:order val="3"/>
          <c:tx>
            <c:strRef>
              <c:f>'4.8 mgkg edited'!$K$15</c:f>
              <c:strCache>
                <c:ptCount val="1"/>
                <c:pt idx="0">
                  <c:v>33010029</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edited'!$L$15:$L$16</c:f>
              <c:numCache>
                <c:formatCode>General</c:formatCode>
                <c:ptCount val="2"/>
                <c:pt idx="0">
                  <c:v>0</c:v>
                </c:pt>
                <c:pt idx="1">
                  <c:v>6.1</c:v>
                </c:pt>
              </c:numCache>
            </c:numRef>
          </c:xVal>
          <c:yVal>
            <c:numRef>
              <c:f>'4.8 mgkg edited'!$M$15:$M$16</c:f>
              <c:numCache>
                <c:formatCode>General</c:formatCode>
                <c:ptCount val="2"/>
                <c:pt idx="0">
                  <c:v>0</c:v>
                </c:pt>
                <c:pt idx="1">
                  <c:v>-7</c:v>
                </c:pt>
              </c:numCache>
            </c:numRef>
          </c:yVal>
          <c:smooth val="0"/>
          <c:extLst>
            <c:ext xmlns:c16="http://schemas.microsoft.com/office/drawing/2014/chart" uri="{C3380CC4-5D6E-409C-BE32-E72D297353CC}">
              <c16:uniqueId val="{00000003-9F20-4244-B921-6B0662CFF67D}"/>
            </c:ext>
          </c:extLst>
        </c:ser>
        <c:ser>
          <c:idx val="4"/>
          <c:order val="4"/>
          <c:tx>
            <c:strRef>
              <c:f>'4.8 mgkg edited'!$K$17</c:f>
              <c:strCache>
                <c:ptCount val="1"/>
                <c:pt idx="0">
                  <c:v>33010030</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edited'!$L$17:$L$21</c:f>
              <c:numCache>
                <c:formatCode>General</c:formatCode>
                <c:ptCount val="5"/>
                <c:pt idx="0">
                  <c:v>0</c:v>
                </c:pt>
                <c:pt idx="1">
                  <c:v>5.0999999999999996</c:v>
                </c:pt>
                <c:pt idx="2">
                  <c:v>12.1</c:v>
                </c:pt>
                <c:pt idx="3">
                  <c:v>18.3</c:v>
                </c:pt>
                <c:pt idx="4">
                  <c:v>24.3</c:v>
                </c:pt>
              </c:numCache>
            </c:numRef>
          </c:xVal>
          <c:yVal>
            <c:numRef>
              <c:f>'4.8 mgkg edited'!$M$17:$M$21</c:f>
              <c:numCache>
                <c:formatCode>General</c:formatCode>
                <c:ptCount val="5"/>
                <c:pt idx="0">
                  <c:v>0</c:v>
                </c:pt>
                <c:pt idx="1">
                  <c:v>-25</c:v>
                </c:pt>
                <c:pt idx="2">
                  <c:v>-55</c:v>
                </c:pt>
                <c:pt idx="3">
                  <c:v>-52</c:v>
                </c:pt>
                <c:pt idx="4">
                  <c:v>-50</c:v>
                </c:pt>
              </c:numCache>
            </c:numRef>
          </c:yVal>
          <c:smooth val="0"/>
          <c:extLst>
            <c:ext xmlns:c16="http://schemas.microsoft.com/office/drawing/2014/chart" uri="{C3380CC4-5D6E-409C-BE32-E72D297353CC}">
              <c16:uniqueId val="{00000004-9F20-4244-B921-6B0662CFF67D}"/>
            </c:ext>
          </c:extLst>
        </c:ser>
        <c:ser>
          <c:idx val="5"/>
          <c:order val="5"/>
          <c:tx>
            <c:strRef>
              <c:f>'4.8 mgkg edited'!$K$22</c:f>
              <c:strCache>
                <c:ptCount val="1"/>
                <c:pt idx="0">
                  <c:v>34020001</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edited'!$L$22:$L$25</c:f>
              <c:numCache>
                <c:formatCode>General</c:formatCode>
                <c:ptCount val="4"/>
                <c:pt idx="0">
                  <c:v>0</c:v>
                </c:pt>
                <c:pt idx="1">
                  <c:v>5.3</c:v>
                </c:pt>
                <c:pt idx="2">
                  <c:v>11.3</c:v>
                </c:pt>
                <c:pt idx="3">
                  <c:v>17.399999999999999</c:v>
                </c:pt>
              </c:numCache>
            </c:numRef>
          </c:xVal>
          <c:yVal>
            <c:numRef>
              <c:f>'4.8 mgkg edited'!$M$22:$M$25</c:f>
              <c:numCache>
                <c:formatCode>General</c:formatCode>
                <c:ptCount val="4"/>
                <c:pt idx="0">
                  <c:v>0</c:v>
                </c:pt>
                <c:pt idx="1">
                  <c:v>-5</c:v>
                </c:pt>
                <c:pt idx="2">
                  <c:v>-3</c:v>
                </c:pt>
                <c:pt idx="3">
                  <c:v>-13</c:v>
                </c:pt>
              </c:numCache>
            </c:numRef>
          </c:yVal>
          <c:smooth val="0"/>
          <c:extLst>
            <c:ext xmlns:c16="http://schemas.microsoft.com/office/drawing/2014/chart" uri="{C3380CC4-5D6E-409C-BE32-E72D297353CC}">
              <c16:uniqueId val="{00000005-9F20-4244-B921-6B0662CFF67D}"/>
            </c:ext>
          </c:extLst>
        </c:ser>
        <c:ser>
          <c:idx val="6"/>
          <c:order val="6"/>
          <c:tx>
            <c:strRef>
              <c:f>'4.8 mgkg edited'!$K$26</c:f>
              <c:strCache>
                <c:ptCount val="1"/>
                <c:pt idx="0">
                  <c:v>34040002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edited'!$L$26:$L$30</c:f>
              <c:numCache>
                <c:formatCode>General</c:formatCode>
                <c:ptCount val="5"/>
                <c:pt idx="0">
                  <c:v>0</c:v>
                </c:pt>
                <c:pt idx="1">
                  <c:v>5.4</c:v>
                </c:pt>
                <c:pt idx="2">
                  <c:v>11.6</c:v>
                </c:pt>
                <c:pt idx="3">
                  <c:v>17.399999999999999</c:v>
                </c:pt>
                <c:pt idx="4">
                  <c:v>23.4</c:v>
                </c:pt>
              </c:numCache>
            </c:numRef>
          </c:xVal>
          <c:yVal>
            <c:numRef>
              <c:f>'4.8 mgkg edited'!$M$26:$M$30</c:f>
              <c:numCache>
                <c:formatCode>General</c:formatCode>
                <c:ptCount val="5"/>
                <c:pt idx="0">
                  <c:v>0</c:v>
                </c:pt>
                <c:pt idx="1">
                  <c:v>-29</c:v>
                </c:pt>
                <c:pt idx="2">
                  <c:v>-27</c:v>
                </c:pt>
                <c:pt idx="3">
                  <c:v>-40</c:v>
                </c:pt>
                <c:pt idx="4">
                  <c:v>-35</c:v>
                </c:pt>
              </c:numCache>
            </c:numRef>
          </c:yVal>
          <c:smooth val="0"/>
          <c:extLst>
            <c:ext xmlns:c16="http://schemas.microsoft.com/office/drawing/2014/chart" uri="{C3380CC4-5D6E-409C-BE32-E72D297353CC}">
              <c16:uniqueId val="{00000006-9F20-4244-B921-6B0662CFF67D}"/>
            </c:ext>
          </c:extLst>
        </c:ser>
        <c:ser>
          <c:idx val="7"/>
          <c:order val="7"/>
          <c:tx>
            <c:strRef>
              <c:f>'4.8 mgkg edited'!$K$31</c:f>
              <c:strCache>
                <c:ptCount val="1"/>
                <c:pt idx="0">
                  <c:v>34040003</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edited'!$L$31:$L$35</c:f>
              <c:numCache>
                <c:formatCode>General</c:formatCode>
                <c:ptCount val="5"/>
                <c:pt idx="0">
                  <c:v>0</c:v>
                </c:pt>
                <c:pt idx="1">
                  <c:v>5.4</c:v>
                </c:pt>
                <c:pt idx="2">
                  <c:v>11.4</c:v>
                </c:pt>
                <c:pt idx="3">
                  <c:v>17.399999999999999</c:v>
                </c:pt>
                <c:pt idx="4">
                  <c:v>23.4</c:v>
                </c:pt>
              </c:numCache>
            </c:numRef>
          </c:xVal>
          <c:yVal>
            <c:numRef>
              <c:f>'4.8 mgkg edited'!$M$31:$M$35</c:f>
              <c:numCache>
                <c:formatCode>General</c:formatCode>
                <c:ptCount val="5"/>
                <c:pt idx="0">
                  <c:v>0</c:v>
                </c:pt>
                <c:pt idx="1">
                  <c:v>-53</c:v>
                </c:pt>
                <c:pt idx="2">
                  <c:v>-100</c:v>
                </c:pt>
                <c:pt idx="3">
                  <c:v>-100</c:v>
                </c:pt>
                <c:pt idx="4">
                  <c:v>-100</c:v>
                </c:pt>
              </c:numCache>
            </c:numRef>
          </c:yVal>
          <c:smooth val="0"/>
          <c:extLst>
            <c:ext xmlns:c16="http://schemas.microsoft.com/office/drawing/2014/chart" uri="{C3380CC4-5D6E-409C-BE32-E72D297353CC}">
              <c16:uniqueId val="{00000007-9F20-4244-B921-6B0662CFF67D}"/>
            </c:ext>
          </c:extLst>
        </c:ser>
        <c:ser>
          <c:idx val="8"/>
          <c:order val="8"/>
          <c:tx>
            <c:strRef>
              <c:f>'4.8 mgkg edited'!$K$36</c:f>
              <c:strCache>
                <c:ptCount val="1"/>
                <c:pt idx="0">
                  <c:v>34040007</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edited'!$L$36:$L$40</c:f>
              <c:numCache>
                <c:formatCode>General</c:formatCode>
                <c:ptCount val="5"/>
                <c:pt idx="0">
                  <c:v>0</c:v>
                </c:pt>
                <c:pt idx="1">
                  <c:v>6</c:v>
                </c:pt>
                <c:pt idx="2">
                  <c:v>12</c:v>
                </c:pt>
                <c:pt idx="3">
                  <c:v>19.100000000000001</c:v>
                </c:pt>
                <c:pt idx="4">
                  <c:v>24.6</c:v>
                </c:pt>
              </c:numCache>
            </c:numRef>
          </c:xVal>
          <c:yVal>
            <c:numRef>
              <c:f>'4.8 mgkg edited'!$M$36:$M$40</c:f>
              <c:numCache>
                <c:formatCode>General</c:formatCode>
                <c:ptCount val="5"/>
                <c:pt idx="0">
                  <c:v>0</c:v>
                </c:pt>
                <c:pt idx="1">
                  <c:v>-31</c:v>
                </c:pt>
                <c:pt idx="2">
                  <c:v>-62</c:v>
                </c:pt>
                <c:pt idx="3">
                  <c:v>-76</c:v>
                </c:pt>
                <c:pt idx="4">
                  <c:v>-79</c:v>
                </c:pt>
              </c:numCache>
            </c:numRef>
          </c:yVal>
          <c:smooth val="0"/>
          <c:extLst>
            <c:ext xmlns:c16="http://schemas.microsoft.com/office/drawing/2014/chart" uri="{C3380CC4-5D6E-409C-BE32-E72D297353CC}">
              <c16:uniqueId val="{00000008-9F20-4244-B921-6B0662CFF67D}"/>
            </c:ext>
          </c:extLst>
        </c:ser>
        <c:ser>
          <c:idx val="9"/>
          <c:order val="9"/>
          <c:tx>
            <c:strRef>
              <c:f>'4.8 mgkg edited'!$K$41</c:f>
              <c:strCache>
                <c:ptCount val="1"/>
                <c:pt idx="0">
                  <c:v>34040009</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edited'!$L$41:$L$44</c:f>
              <c:numCache>
                <c:formatCode>General</c:formatCode>
                <c:ptCount val="4"/>
                <c:pt idx="0">
                  <c:v>0</c:v>
                </c:pt>
                <c:pt idx="1">
                  <c:v>5.7</c:v>
                </c:pt>
                <c:pt idx="2">
                  <c:v>11.3</c:v>
                </c:pt>
                <c:pt idx="3">
                  <c:v>17.7</c:v>
                </c:pt>
              </c:numCache>
            </c:numRef>
          </c:xVal>
          <c:yVal>
            <c:numRef>
              <c:f>'4.8 mgkg edited'!$M$41:$M$44</c:f>
              <c:numCache>
                <c:formatCode>General</c:formatCode>
                <c:ptCount val="4"/>
                <c:pt idx="0">
                  <c:v>0</c:v>
                </c:pt>
                <c:pt idx="1">
                  <c:v>-8</c:v>
                </c:pt>
                <c:pt idx="2">
                  <c:v>-25</c:v>
                </c:pt>
                <c:pt idx="3">
                  <c:v>-33</c:v>
                </c:pt>
              </c:numCache>
            </c:numRef>
          </c:yVal>
          <c:smooth val="0"/>
          <c:extLst>
            <c:ext xmlns:c16="http://schemas.microsoft.com/office/drawing/2014/chart" uri="{C3380CC4-5D6E-409C-BE32-E72D297353CC}">
              <c16:uniqueId val="{00000009-9F20-4244-B921-6B0662CFF67D}"/>
            </c:ext>
          </c:extLst>
        </c:ser>
        <c:ser>
          <c:idx val="10"/>
          <c:order val="10"/>
          <c:tx>
            <c:strRef>
              <c:f>'4.8 mgkg edited'!$K$45</c:f>
              <c:strCache>
                <c:ptCount val="1"/>
                <c:pt idx="0">
                  <c:v>34040012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edited'!$L$45:$L$48</c:f>
              <c:numCache>
                <c:formatCode>General</c:formatCode>
                <c:ptCount val="4"/>
                <c:pt idx="0">
                  <c:v>0</c:v>
                </c:pt>
                <c:pt idx="1">
                  <c:v>5.4</c:v>
                </c:pt>
                <c:pt idx="2">
                  <c:v>11.6</c:v>
                </c:pt>
                <c:pt idx="3">
                  <c:v>17.399999999999999</c:v>
                </c:pt>
              </c:numCache>
            </c:numRef>
          </c:xVal>
          <c:yVal>
            <c:numRef>
              <c:f>'4.8 mgkg edited'!$M$45:$M$48</c:f>
              <c:numCache>
                <c:formatCode>General</c:formatCode>
                <c:ptCount val="4"/>
                <c:pt idx="0">
                  <c:v>0</c:v>
                </c:pt>
                <c:pt idx="1">
                  <c:v>-3</c:v>
                </c:pt>
                <c:pt idx="2">
                  <c:v>-9</c:v>
                </c:pt>
                <c:pt idx="3">
                  <c:v>-24</c:v>
                </c:pt>
              </c:numCache>
            </c:numRef>
          </c:yVal>
          <c:smooth val="0"/>
          <c:extLst>
            <c:ext xmlns:c16="http://schemas.microsoft.com/office/drawing/2014/chart" uri="{C3380CC4-5D6E-409C-BE32-E72D297353CC}">
              <c16:uniqueId val="{0000000A-9F20-4244-B921-6B0662CFF67D}"/>
            </c:ext>
          </c:extLst>
        </c:ser>
        <c:ser>
          <c:idx val="11"/>
          <c:order val="11"/>
          <c:tx>
            <c:strRef>
              <c:f>'4.8 mgkg edited'!$K$49</c:f>
              <c:strCache>
                <c:ptCount val="1"/>
                <c:pt idx="0">
                  <c:v>39040006</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edited'!$L$49:$L$51</c:f>
              <c:numCache>
                <c:formatCode>General</c:formatCode>
                <c:ptCount val="3"/>
                <c:pt idx="0">
                  <c:v>0</c:v>
                </c:pt>
                <c:pt idx="1">
                  <c:v>6.1</c:v>
                </c:pt>
                <c:pt idx="2">
                  <c:v>13.3</c:v>
                </c:pt>
              </c:numCache>
            </c:numRef>
          </c:xVal>
          <c:yVal>
            <c:numRef>
              <c:f>'4.8 mgkg edited'!$M$49:$M$51</c:f>
              <c:numCache>
                <c:formatCode>General</c:formatCode>
                <c:ptCount val="3"/>
                <c:pt idx="0">
                  <c:v>0</c:v>
                </c:pt>
                <c:pt idx="1">
                  <c:v>-3</c:v>
                </c:pt>
                <c:pt idx="2">
                  <c:v>26</c:v>
                </c:pt>
              </c:numCache>
            </c:numRef>
          </c:yVal>
          <c:smooth val="0"/>
          <c:extLst>
            <c:ext xmlns:c16="http://schemas.microsoft.com/office/drawing/2014/chart" uri="{C3380CC4-5D6E-409C-BE32-E72D297353CC}">
              <c16:uniqueId val="{0000000B-9F20-4244-B921-6B0662CFF67D}"/>
            </c:ext>
          </c:extLst>
        </c:ser>
        <c:ser>
          <c:idx val="12"/>
          <c:order val="12"/>
          <c:tx>
            <c:strRef>
              <c:f>'4.8 mgkg edited'!$K$52</c:f>
              <c:strCache>
                <c:ptCount val="1"/>
                <c:pt idx="0">
                  <c:v>39040009</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edited'!$L$52:$L$55</c:f>
              <c:numCache>
                <c:formatCode>General</c:formatCode>
                <c:ptCount val="4"/>
                <c:pt idx="0">
                  <c:v>0</c:v>
                </c:pt>
                <c:pt idx="1">
                  <c:v>6.3</c:v>
                </c:pt>
                <c:pt idx="2">
                  <c:v>12.1</c:v>
                </c:pt>
                <c:pt idx="3">
                  <c:v>18.7</c:v>
                </c:pt>
              </c:numCache>
            </c:numRef>
          </c:xVal>
          <c:yVal>
            <c:numRef>
              <c:f>'4.8 mgkg edited'!$M$52:$M$55</c:f>
              <c:numCache>
                <c:formatCode>General</c:formatCode>
                <c:ptCount val="4"/>
                <c:pt idx="0">
                  <c:v>0</c:v>
                </c:pt>
                <c:pt idx="1">
                  <c:v>-43</c:v>
                </c:pt>
                <c:pt idx="2">
                  <c:v>-43</c:v>
                </c:pt>
                <c:pt idx="3">
                  <c:v>-67</c:v>
                </c:pt>
              </c:numCache>
            </c:numRef>
          </c:yVal>
          <c:smooth val="0"/>
          <c:extLst>
            <c:ext xmlns:c16="http://schemas.microsoft.com/office/drawing/2014/chart" uri="{C3380CC4-5D6E-409C-BE32-E72D297353CC}">
              <c16:uniqueId val="{0000000C-9F20-4244-B921-6B0662CFF67D}"/>
            </c:ext>
          </c:extLst>
        </c:ser>
        <c:ser>
          <c:idx val="13"/>
          <c:order val="13"/>
          <c:tx>
            <c:strRef>
              <c:f>'4.8 mgkg edited'!$K$56</c:f>
              <c:strCache>
                <c:ptCount val="1"/>
                <c:pt idx="0">
                  <c:v>39040015</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edited'!$L$56:$L$59</c:f>
              <c:numCache>
                <c:formatCode>General</c:formatCode>
                <c:ptCount val="4"/>
                <c:pt idx="0">
                  <c:v>0</c:v>
                </c:pt>
                <c:pt idx="1">
                  <c:v>6.6</c:v>
                </c:pt>
                <c:pt idx="2">
                  <c:v>12.6</c:v>
                </c:pt>
                <c:pt idx="3">
                  <c:v>18.100000000000001</c:v>
                </c:pt>
              </c:numCache>
            </c:numRef>
          </c:xVal>
          <c:yVal>
            <c:numRef>
              <c:f>'4.8 mgkg edited'!$M$56:$M$59</c:f>
              <c:numCache>
                <c:formatCode>General</c:formatCode>
                <c:ptCount val="4"/>
                <c:pt idx="0">
                  <c:v>0</c:v>
                </c:pt>
                <c:pt idx="1">
                  <c:v>-3</c:v>
                </c:pt>
                <c:pt idx="2">
                  <c:v>-9</c:v>
                </c:pt>
                <c:pt idx="3">
                  <c:v>-3</c:v>
                </c:pt>
              </c:numCache>
            </c:numRef>
          </c:yVal>
          <c:smooth val="0"/>
          <c:extLst>
            <c:ext xmlns:c16="http://schemas.microsoft.com/office/drawing/2014/chart" uri="{C3380CC4-5D6E-409C-BE32-E72D297353CC}">
              <c16:uniqueId val="{0000000D-9F20-4244-B921-6B0662CFF67D}"/>
            </c:ext>
          </c:extLst>
        </c:ser>
        <c:ser>
          <c:idx val="14"/>
          <c:order val="14"/>
          <c:tx>
            <c:strRef>
              <c:f>'4.8 mgkg edited'!$K$60</c:f>
              <c:strCache>
                <c:ptCount val="1"/>
                <c:pt idx="0">
                  <c:v>42030003</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edited'!$L$60:$L$61</c:f>
              <c:numCache>
                <c:formatCode>General</c:formatCode>
                <c:ptCount val="2"/>
                <c:pt idx="0">
                  <c:v>0</c:v>
                </c:pt>
                <c:pt idx="1">
                  <c:v>6.4</c:v>
                </c:pt>
              </c:numCache>
            </c:numRef>
          </c:xVal>
          <c:yVal>
            <c:numRef>
              <c:f>'4.8 mgkg edited'!$M$60:$M$61</c:f>
              <c:numCache>
                <c:formatCode>General</c:formatCode>
                <c:ptCount val="2"/>
                <c:pt idx="0">
                  <c:v>0</c:v>
                </c:pt>
                <c:pt idx="1">
                  <c:v>-19</c:v>
                </c:pt>
              </c:numCache>
            </c:numRef>
          </c:yVal>
          <c:smooth val="0"/>
          <c:extLst>
            <c:ext xmlns:c16="http://schemas.microsoft.com/office/drawing/2014/chart" uri="{C3380CC4-5D6E-409C-BE32-E72D297353CC}">
              <c16:uniqueId val="{0000000E-9F20-4244-B921-6B0662CFF67D}"/>
            </c:ext>
          </c:extLst>
        </c:ser>
        <c:ser>
          <c:idx val="15"/>
          <c:order val="15"/>
          <c:tx>
            <c:strRef>
              <c:f>'4.8 mgkg edited'!$K$62</c:f>
              <c:strCache>
                <c:ptCount val="1"/>
                <c:pt idx="0">
                  <c:v>42030004</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edited'!$L$62:$L$65</c:f>
              <c:numCache>
                <c:formatCode>General</c:formatCode>
                <c:ptCount val="4"/>
                <c:pt idx="0">
                  <c:v>0</c:v>
                </c:pt>
                <c:pt idx="1">
                  <c:v>6.1</c:v>
                </c:pt>
                <c:pt idx="2">
                  <c:v>12.4</c:v>
                </c:pt>
                <c:pt idx="3">
                  <c:v>18.399999999999999</c:v>
                </c:pt>
              </c:numCache>
            </c:numRef>
          </c:xVal>
          <c:yVal>
            <c:numRef>
              <c:f>'4.8 mgkg edited'!$M$62:$M$65</c:f>
              <c:numCache>
                <c:formatCode>General</c:formatCode>
                <c:ptCount val="4"/>
                <c:pt idx="0">
                  <c:v>0</c:v>
                </c:pt>
                <c:pt idx="1">
                  <c:v>-29</c:v>
                </c:pt>
                <c:pt idx="2">
                  <c:v>-81</c:v>
                </c:pt>
                <c:pt idx="3">
                  <c:v>-100</c:v>
                </c:pt>
              </c:numCache>
            </c:numRef>
          </c:yVal>
          <c:smooth val="0"/>
          <c:extLst>
            <c:ext xmlns:c16="http://schemas.microsoft.com/office/drawing/2014/chart" uri="{C3380CC4-5D6E-409C-BE32-E72D297353CC}">
              <c16:uniqueId val="{0000000F-9F20-4244-B921-6B0662CFF67D}"/>
            </c:ext>
          </c:extLst>
        </c:ser>
        <c:ser>
          <c:idx val="16"/>
          <c:order val="16"/>
          <c:tx>
            <c:strRef>
              <c:f>'4.8 mgkg edited'!$K$66</c:f>
              <c:strCache>
                <c:ptCount val="1"/>
                <c:pt idx="0">
                  <c:v>42050002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edited'!$L$66:$L$69</c:f>
              <c:numCache>
                <c:formatCode>General</c:formatCode>
                <c:ptCount val="4"/>
                <c:pt idx="0">
                  <c:v>0</c:v>
                </c:pt>
                <c:pt idx="1">
                  <c:v>7</c:v>
                </c:pt>
                <c:pt idx="2">
                  <c:v>11.3</c:v>
                </c:pt>
                <c:pt idx="3">
                  <c:v>18.399999999999999</c:v>
                </c:pt>
              </c:numCache>
            </c:numRef>
          </c:xVal>
          <c:yVal>
            <c:numRef>
              <c:f>'4.8 mgkg edited'!$M$66:$M$69</c:f>
              <c:numCache>
                <c:formatCode>General</c:formatCode>
                <c:ptCount val="4"/>
                <c:pt idx="0">
                  <c:v>0</c:v>
                </c:pt>
                <c:pt idx="1">
                  <c:v>-40</c:v>
                </c:pt>
                <c:pt idx="2">
                  <c:v>-38</c:v>
                </c:pt>
                <c:pt idx="3">
                  <c:v>10</c:v>
                </c:pt>
              </c:numCache>
            </c:numRef>
          </c:yVal>
          <c:smooth val="0"/>
          <c:extLst>
            <c:ext xmlns:c16="http://schemas.microsoft.com/office/drawing/2014/chart" uri="{C3380CC4-5D6E-409C-BE32-E72D297353CC}">
              <c16:uniqueId val="{00000010-9F20-4244-B921-6B0662CFF67D}"/>
            </c:ext>
          </c:extLst>
        </c:ser>
        <c:ser>
          <c:idx val="17"/>
          <c:order val="17"/>
          <c:tx>
            <c:strRef>
              <c:f>'4.8 mgkg edited'!$K$70</c:f>
              <c:strCache>
                <c:ptCount val="1"/>
                <c:pt idx="0">
                  <c:v>81010001</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edited'!$L$70:$L$73</c:f>
              <c:numCache>
                <c:formatCode>General</c:formatCode>
                <c:ptCount val="4"/>
                <c:pt idx="0">
                  <c:v>0</c:v>
                </c:pt>
                <c:pt idx="1">
                  <c:v>7.1</c:v>
                </c:pt>
                <c:pt idx="2">
                  <c:v>12.3</c:v>
                </c:pt>
                <c:pt idx="3">
                  <c:v>18.3</c:v>
                </c:pt>
              </c:numCache>
            </c:numRef>
          </c:xVal>
          <c:yVal>
            <c:numRef>
              <c:f>'4.8 mgkg edited'!$M$70:$M$73</c:f>
              <c:numCache>
                <c:formatCode>General</c:formatCode>
                <c:ptCount val="4"/>
                <c:pt idx="0">
                  <c:v>0</c:v>
                </c:pt>
                <c:pt idx="1">
                  <c:v>-49</c:v>
                </c:pt>
                <c:pt idx="2">
                  <c:v>-70</c:v>
                </c:pt>
                <c:pt idx="3">
                  <c:v>-63</c:v>
                </c:pt>
              </c:numCache>
            </c:numRef>
          </c:yVal>
          <c:smooth val="0"/>
          <c:extLst>
            <c:ext xmlns:c16="http://schemas.microsoft.com/office/drawing/2014/chart" uri="{C3380CC4-5D6E-409C-BE32-E72D297353CC}">
              <c16:uniqueId val="{00000011-9F20-4244-B921-6B0662CFF67D}"/>
            </c:ext>
          </c:extLst>
        </c:ser>
        <c:ser>
          <c:idx val="18"/>
          <c:order val="18"/>
          <c:tx>
            <c:strRef>
              <c:f>'4.8 mgkg edited'!$K$74</c:f>
              <c:strCache>
                <c:ptCount val="1"/>
                <c:pt idx="0">
                  <c:v>81010002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edited'!$L$74:$L$79</c:f>
              <c:numCache>
                <c:formatCode>General</c:formatCode>
                <c:ptCount val="6"/>
                <c:pt idx="0">
                  <c:v>0</c:v>
                </c:pt>
                <c:pt idx="1">
                  <c:v>6.4</c:v>
                </c:pt>
                <c:pt idx="2">
                  <c:v>13.3</c:v>
                </c:pt>
                <c:pt idx="3">
                  <c:v>18.899999999999999</c:v>
                </c:pt>
                <c:pt idx="4">
                  <c:v>24.3</c:v>
                </c:pt>
                <c:pt idx="5">
                  <c:v>30.4</c:v>
                </c:pt>
              </c:numCache>
            </c:numRef>
          </c:xVal>
          <c:yVal>
            <c:numRef>
              <c:f>'4.8 mgkg edited'!$M$74:$M$79</c:f>
              <c:numCache>
                <c:formatCode>General</c:formatCode>
                <c:ptCount val="6"/>
                <c:pt idx="0">
                  <c:v>0</c:v>
                </c:pt>
                <c:pt idx="1">
                  <c:v>-11</c:v>
                </c:pt>
                <c:pt idx="2">
                  <c:v>-5</c:v>
                </c:pt>
                <c:pt idx="3">
                  <c:v>5</c:v>
                </c:pt>
                <c:pt idx="4">
                  <c:v>6</c:v>
                </c:pt>
                <c:pt idx="5">
                  <c:v>17</c:v>
                </c:pt>
              </c:numCache>
            </c:numRef>
          </c:yVal>
          <c:smooth val="0"/>
          <c:extLst>
            <c:ext xmlns:c16="http://schemas.microsoft.com/office/drawing/2014/chart" uri="{C3380CC4-5D6E-409C-BE32-E72D297353CC}">
              <c16:uniqueId val="{00000012-9F20-4244-B921-6B0662CFF67D}"/>
            </c:ext>
          </c:extLst>
        </c:ser>
        <c:ser>
          <c:idx val="19"/>
          <c:order val="19"/>
          <c:tx>
            <c:strRef>
              <c:f>'4.8 mgkg edited'!$K$80</c:f>
              <c:strCache>
                <c:ptCount val="1"/>
                <c:pt idx="0">
                  <c:v>81010004</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edited'!$L$80:$L$83</c:f>
              <c:numCache>
                <c:formatCode>General</c:formatCode>
                <c:ptCount val="4"/>
                <c:pt idx="0">
                  <c:v>0</c:v>
                </c:pt>
                <c:pt idx="1">
                  <c:v>6.9</c:v>
                </c:pt>
                <c:pt idx="2">
                  <c:v>11.3</c:v>
                </c:pt>
                <c:pt idx="3">
                  <c:v>19.100000000000001</c:v>
                </c:pt>
              </c:numCache>
            </c:numRef>
          </c:xVal>
          <c:yVal>
            <c:numRef>
              <c:f>'4.8 mgkg edited'!$M$80:$M$83</c:f>
              <c:numCache>
                <c:formatCode>General</c:formatCode>
                <c:ptCount val="4"/>
                <c:pt idx="0">
                  <c:v>0</c:v>
                </c:pt>
                <c:pt idx="1">
                  <c:v>-40</c:v>
                </c:pt>
                <c:pt idx="2">
                  <c:v>-46</c:v>
                </c:pt>
                <c:pt idx="3">
                  <c:v>-60</c:v>
                </c:pt>
              </c:numCache>
            </c:numRef>
          </c:yVal>
          <c:smooth val="0"/>
          <c:extLst>
            <c:ext xmlns:c16="http://schemas.microsoft.com/office/drawing/2014/chart" uri="{C3380CC4-5D6E-409C-BE32-E72D297353CC}">
              <c16:uniqueId val="{00000013-9F20-4244-B921-6B0662CFF67D}"/>
            </c:ext>
          </c:extLst>
        </c:ser>
        <c:ser>
          <c:idx val="20"/>
          <c:order val="20"/>
          <c:tx>
            <c:strRef>
              <c:f>'4.8 mgkg edited'!$K$84</c:f>
              <c:strCache>
                <c:ptCount val="1"/>
                <c:pt idx="0">
                  <c:v>81020003</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edited'!$L$84:$L$89</c:f>
              <c:numCache>
                <c:formatCode>General</c:formatCode>
                <c:ptCount val="6"/>
                <c:pt idx="0">
                  <c:v>0</c:v>
                </c:pt>
                <c:pt idx="1">
                  <c:v>7.7</c:v>
                </c:pt>
                <c:pt idx="2">
                  <c:v>12.7</c:v>
                </c:pt>
                <c:pt idx="3">
                  <c:v>18.7</c:v>
                </c:pt>
                <c:pt idx="4">
                  <c:v>24.7</c:v>
                </c:pt>
                <c:pt idx="5">
                  <c:v>30.7</c:v>
                </c:pt>
              </c:numCache>
            </c:numRef>
          </c:xVal>
          <c:yVal>
            <c:numRef>
              <c:f>'4.8 mgkg edited'!$M$84:$M$89</c:f>
              <c:numCache>
                <c:formatCode>General</c:formatCode>
                <c:ptCount val="6"/>
                <c:pt idx="0">
                  <c:v>0</c:v>
                </c:pt>
                <c:pt idx="1">
                  <c:v>-18</c:v>
                </c:pt>
                <c:pt idx="2">
                  <c:v>-22</c:v>
                </c:pt>
                <c:pt idx="3">
                  <c:v>-31</c:v>
                </c:pt>
                <c:pt idx="4">
                  <c:v>-34</c:v>
                </c:pt>
                <c:pt idx="5">
                  <c:v>-35</c:v>
                </c:pt>
              </c:numCache>
            </c:numRef>
          </c:yVal>
          <c:smooth val="0"/>
          <c:extLst>
            <c:ext xmlns:c16="http://schemas.microsoft.com/office/drawing/2014/chart" uri="{C3380CC4-5D6E-409C-BE32-E72D297353CC}">
              <c16:uniqueId val="{00000014-9F20-4244-B921-6B0662CFF67D}"/>
            </c:ext>
          </c:extLst>
        </c:ser>
        <c:ser>
          <c:idx val="21"/>
          <c:order val="21"/>
          <c:tx>
            <c:strRef>
              <c:f>'4.8 mgkg edited'!$K$90</c:f>
              <c:strCache>
                <c:ptCount val="1"/>
                <c:pt idx="0">
                  <c:v>81020005</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edited'!$L$90:$L$92</c:f>
              <c:numCache>
                <c:formatCode>General</c:formatCode>
                <c:ptCount val="3"/>
                <c:pt idx="0">
                  <c:v>0</c:v>
                </c:pt>
                <c:pt idx="1">
                  <c:v>7.3</c:v>
                </c:pt>
                <c:pt idx="2">
                  <c:v>11.3</c:v>
                </c:pt>
              </c:numCache>
            </c:numRef>
          </c:xVal>
          <c:yVal>
            <c:numRef>
              <c:f>'4.8 mgkg edited'!$M$90:$M$92</c:f>
              <c:numCache>
                <c:formatCode>General</c:formatCode>
                <c:ptCount val="3"/>
                <c:pt idx="0">
                  <c:v>0</c:v>
                </c:pt>
                <c:pt idx="1">
                  <c:v>-9</c:v>
                </c:pt>
                <c:pt idx="2">
                  <c:v>0</c:v>
                </c:pt>
              </c:numCache>
            </c:numRef>
          </c:yVal>
          <c:smooth val="0"/>
          <c:extLst>
            <c:ext xmlns:c16="http://schemas.microsoft.com/office/drawing/2014/chart" uri="{C3380CC4-5D6E-409C-BE32-E72D297353CC}">
              <c16:uniqueId val="{00000015-9F20-4244-B921-6B0662CFF67D}"/>
            </c:ext>
          </c:extLst>
        </c:ser>
        <c:ser>
          <c:idx val="22"/>
          <c:order val="22"/>
          <c:tx>
            <c:strRef>
              <c:f>'4.8 mgkg edited'!$K$95</c:f>
              <c:strCache>
                <c:ptCount val="1"/>
                <c:pt idx="0">
                  <c:v>81100002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edited'!$L$95:$L$101</c:f>
              <c:numCache>
                <c:formatCode>General</c:formatCode>
                <c:ptCount val="7"/>
                <c:pt idx="0">
                  <c:v>0</c:v>
                </c:pt>
                <c:pt idx="1">
                  <c:v>6.3</c:v>
                </c:pt>
                <c:pt idx="2">
                  <c:v>12.3</c:v>
                </c:pt>
                <c:pt idx="3">
                  <c:v>18.3</c:v>
                </c:pt>
                <c:pt idx="4">
                  <c:v>24.3</c:v>
                </c:pt>
                <c:pt idx="5">
                  <c:v>30.6</c:v>
                </c:pt>
                <c:pt idx="6">
                  <c:v>35.6</c:v>
                </c:pt>
              </c:numCache>
            </c:numRef>
          </c:xVal>
          <c:yVal>
            <c:numRef>
              <c:f>'4.8 mgkg edited'!$M$95:$M$101</c:f>
              <c:numCache>
                <c:formatCode>General</c:formatCode>
                <c:ptCount val="7"/>
                <c:pt idx="0">
                  <c:v>0</c:v>
                </c:pt>
                <c:pt idx="1">
                  <c:v>-15</c:v>
                </c:pt>
                <c:pt idx="2">
                  <c:v>-21</c:v>
                </c:pt>
                <c:pt idx="3">
                  <c:v>-23</c:v>
                </c:pt>
                <c:pt idx="4">
                  <c:v>-13</c:v>
                </c:pt>
                <c:pt idx="5">
                  <c:v>-14</c:v>
                </c:pt>
                <c:pt idx="6">
                  <c:v>-16</c:v>
                </c:pt>
              </c:numCache>
            </c:numRef>
          </c:yVal>
          <c:smooth val="0"/>
          <c:extLst>
            <c:ext xmlns:c16="http://schemas.microsoft.com/office/drawing/2014/chart" uri="{C3380CC4-5D6E-409C-BE32-E72D297353CC}">
              <c16:uniqueId val="{00000016-9F20-4244-B921-6B0662CFF67D}"/>
            </c:ext>
          </c:extLst>
        </c:ser>
        <c:ser>
          <c:idx val="23"/>
          <c:order val="23"/>
          <c:tx>
            <c:strRef>
              <c:f>'4.8 mgkg edited'!$K$105</c:f>
              <c:strCache>
                <c:ptCount val="1"/>
                <c:pt idx="0">
                  <c:v>82060001</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edited'!$L$105:$L$109</c:f>
              <c:numCache>
                <c:formatCode>General</c:formatCode>
                <c:ptCount val="5"/>
                <c:pt idx="0">
                  <c:v>0</c:v>
                </c:pt>
                <c:pt idx="1">
                  <c:v>5.7</c:v>
                </c:pt>
                <c:pt idx="2">
                  <c:v>11.6</c:v>
                </c:pt>
                <c:pt idx="3">
                  <c:v>18.3</c:v>
                </c:pt>
                <c:pt idx="4">
                  <c:v>23.7</c:v>
                </c:pt>
              </c:numCache>
            </c:numRef>
          </c:xVal>
          <c:yVal>
            <c:numRef>
              <c:f>'4.8 mgkg edited'!$M$105:$M$109</c:f>
              <c:numCache>
                <c:formatCode>General</c:formatCode>
                <c:ptCount val="5"/>
                <c:pt idx="0">
                  <c:v>0</c:v>
                </c:pt>
                <c:pt idx="1">
                  <c:v>-31</c:v>
                </c:pt>
                <c:pt idx="2">
                  <c:v>-50</c:v>
                </c:pt>
                <c:pt idx="3">
                  <c:v>-56</c:v>
                </c:pt>
                <c:pt idx="4">
                  <c:v>-62</c:v>
                </c:pt>
              </c:numCache>
            </c:numRef>
          </c:yVal>
          <c:smooth val="0"/>
          <c:extLst>
            <c:ext xmlns:c16="http://schemas.microsoft.com/office/drawing/2014/chart" uri="{C3380CC4-5D6E-409C-BE32-E72D297353CC}">
              <c16:uniqueId val="{00000017-9F20-4244-B921-6B0662CFF67D}"/>
            </c:ext>
          </c:extLst>
        </c:ser>
        <c:ser>
          <c:idx val="24"/>
          <c:order val="24"/>
          <c:tx>
            <c:strRef>
              <c:f>'4.8 mgkg edited'!$K$110</c:f>
              <c:strCache>
                <c:ptCount val="1"/>
                <c:pt idx="0">
                  <c:v>82070018</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edited'!$L$110:$L$113</c:f>
              <c:numCache>
                <c:formatCode>General</c:formatCode>
                <c:ptCount val="4"/>
                <c:pt idx="0">
                  <c:v>0</c:v>
                </c:pt>
                <c:pt idx="1">
                  <c:v>5.3</c:v>
                </c:pt>
                <c:pt idx="2">
                  <c:v>11.4</c:v>
                </c:pt>
                <c:pt idx="3">
                  <c:v>17</c:v>
                </c:pt>
              </c:numCache>
            </c:numRef>
          </c:xVal>
          <c:yVal>
            <c:numRef>
              <c:f>'4.8 mgkg edited'!$M$110:$M$113</c:f>
              <c:numCache>
                <c:formatCode>General</c:formatCode>
                <c:ptCount val="4"/>
                <c:pt idx="0">
                  <c:v>0</c:v>
                </c:pt>
                <c:pt idx="1">
                  <c:v>-24</c:v>
                </c:pt>
                <c:pt idx="2">
                  <c:v>-35</c:v>
                </c:pt>
                <c:pt idx="3">
                  <c:v>-40</c:v>
                </c:pt>
              </c:numCache>
            </c:numRef>
          </c:yVal>
          <c:smooth val="0"/>
          <c:extLst>
            <c:ext xmlns:c16="http://schemas.microsoft.com/office/drawing/2014/chart" uri="{C3380CC4-5D6E-409C-BE32-E72D297353CC}">
              <c16:uniqueId val="{00000018-9F20-4244-B921-6B0662CFF67D}"/>
            </c:ext>
          </c:extLst>
        </c:ser>
        <c:ser>
          <c:idx val="25"/>
          <c:order val="25"/>
          <c:tx>
            <c:strRef>
              <c:f>'4.8 mgkg edited'!$K$114</c:f>
              <c:strCache>
                <c:ptCount val="1"/>
                <c:pt idx="0">
                  <c:v>86050001</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edited'!$L$114:$L$117</c:f>
              <c:numCache>
                <c:formatCode>General</c:formatCode>
                <c:ptCount val="4"/>
                <c:pt idx="0">
                  <c:v>0</c:v>
                </c:pt>
                <c:pt idx="1">
                  <c:v>7</c:v>
                </c:pt>
                <c:pt idx="2">
                  <c:v>12.7</c:v>
                </c:pt>
                <c:pt idx="3">
                  <c:v>18</c:v>
                </c:pt>
              </c:numCache>
            </c:numRef>
          </c:xVal>
          <c:yVal>
            <c:numRef>
              <c:f>'4.8 mgkg edited'!$M$114:$M$117</c:f>
              <c:numCache>
                <c:formatCode>General</c:formatCode>
                <c:ptCount val="4"/>
                <c:pt idx="0">
                  <c:v>0</c:v>
                </c:pt>
                <c:pt idx="1">
                  <c:v>-33</c:v>
                </c:pt>
                <c:pt idx="2">
                  <c:v>-33</c:v>
                </c:pt>
                <c:pt idx="3">
                  <c:v>-44</c:v>
                </c:pt>
              </c:numCache>
            </c:numRef>
          </c:yVal>
          <c:smooth val="0"/>
          <c:extLst>
            <c:ext xmlns:c16="http://schemas.microsoft.com/office/drawing/2014/chart" uri="{C3380CC4-5D6E-409C-BE32-E72D297353CC}">
              <c16:uniqueId val="{00000019-9F20-4244-B921-6B0662CFF67D}"/>
            </c:ext>
          </c:extLst>
        </c:ser>
        <c:ser>
          <c:idx val="26"/>
          <c:order val="26"/>
          <c:tx>
            <c:strRef>
              <c:f>'4.8 mgkg edited'!$K$118</c:f>
              <c:strCache>
                <c:ptCount val="1"/>
                <c:pt idx="0">
                  <c:v>86100003</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edited'!$L$118:$L$120</c:f>
              <c:numCache>
                <c:formatCode>General</c:formatCode>
                <c:ptCount val="3"/>
                <c:pt idx="0">
                  <c:v>0</c:v>
                </c:pt>
                <c:pt idx="1">
                  <c:v>6.1</c:v>
                </c:pt>
                <c:pt idx="2">
                  <c:v>12.1</c:v>
                </c:pt>
              </c:numCache>
            </c:numRef>
          </c:xVal>
          <c:yVal>
            <c:numRef>
              <c:f>'4.8 mgkg edited'!$M$118:$M$120</c:f>
              <c:numCache>
                <c:formatCode>General</c:formatCode>
                <c:ptCount val="3"/>
                <c:pt idx="0">
                  <c:v>0</c:v>
                </c:pt>
                <c:pt idx="1">
                  <c:v>-30</c:v>
                </c:pt>
                <c:pt idx="2">
                  <c:v>-48</c:v>
                </c:pt>
              </c:numCache>
            </c:numRef>
          </c:yVal>
          <c:smooth val="0"/>
          <c:extLst>
            <c:ext xmlns:c16="http://schemas.microsoft.com/office/drawing/2014/chart" uri="{C3380CC4-5D6E-409C-BE32-E72D297353CC}">
              <c16:uniqueId val="{0000001A-9F20-4244-B921-6B0662CFF67D}"/>
            </c:ext>
          </c:extLst>
        </c:ser>
        <c:ser>
          <c:idx val="27"/>
          <c:order val="27"/>
          <c:tx>
            <c:strRef>
              <c:f>'4.8 mgkg edited'!$K$121</c:f>
              <c:strCache>
                <c:ptCount val="1"/>
                <c:pt idx="0">
                  <c:v>86170001</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edited'!$L$121:$L$125</c:f>
              <c:numCache>
                <c:formatCode>General</c:formatCode>
                <c:ptCount val="5"/>
                <c:pt idx="0">
                  <c:v>0</c:v>
                </c:pt>
                <c:pt idx="1">
                  <c:v>5.7</c:v>
                </c:pt>
                <c:pt idx="2">
                  <c:v>12.7</c:v>
                </c:pt>
                <c:pt idx="3">
                  <c:v>18.3</c:v>
                </c:pt>
                <c:pt idx="4">
                  <c:v>24.6</c:v>
                </c:pt>
              </c:numCache>
            </c:numRef>
          </c:xVal>
          <c:yVal>
            <c:numRef>
              <c:f>'4.8 mgkg edited'!$M$121:$M$125</c:f>
              <c:numCache>
                <c:formatCode>General</c:formatCode>
                <c:ptCount val="5"/>
                <c:pt idx="0">
                  <c:v>0</c:v>
                </c:pt>
                <c:pt idx="1">
                  <c:v>-14</c:v>
                </c:pt>
                <c:pt idx="2">
                  <c:v>-35</c:v>
                </c:pt>
                <c:pt idx="3">
                  <c:v>-38</c:v>
                </c:pt>
                <c:pt idx="4">
                  <c:v>-17</c:v>
                </c:pt>
              </c:numCache>
            </c:numRef>
          </c:yVal>
          <c:smooth val="0"/>
          <c:extLst>
            <c:ext xmlns:c16="http://schemas.microsoft.com/office/drawing/2014/chart" uri="{C3380CC4-5D6E-409C-BE32-E72D297353CC}">
              <c16:uniqueId val="{0000001B-9F20-4244-B921-6B0662CFF67D}"/>
            </c:ext>
          </c:extLst>
        </c:ser>
        <c:ser>
          <c:idx val="28"/>
          <c:order val="28"/>
          <c:tx>
            <c:strRef>
              <c:f>'4.8 mgkg edited'!$K$126</c:f>
              <c:strCache>
                <c:ptCount val="1"/>
                <c:pt idx="0">
                  <c:v>88050002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edited'!$L$126:$L$127</c:f>
              <c:numCache>
                <c:formatCode>General</c:formatCode>
                <c:ptCount val="2"/>
                <c:pt idx="0">
                  <c:v>0</c:v>
                </c:pt>
                <c:pt idx="1">
                  <c:v>6.1</c:v>
                </c:pt>
              </c:numCache>
            </c:numRef>
          </c:xVal>
          <c:yVal>
            <c:numRef>
              <c:f>'4.8 mgkg edited'!$M$126:$M$127</c:f>
              <c:numCache>
                <c:formatCode>General</c:formatCode>
                <c:ptCount val="2"/>
                <c:pt idx="0">
                  <c:v>0</c:v>
                </c:pt>
                <c:pt idx="1">
                  <c:v>1</c:v>
                </c:pt>
              </c:numCache>
            </c:numRef>
          </c:yVal>
          <c:smooth val="0"/>
          <c:extLst>
            <c:ext xmlns:c16="http://schemas.microsoft.com/office/drawing/2014/chart" uri="{C3380CC4-5D6E-409C-BE32-E72D297353CC}">
              <c16:uniqueId val="{0000001C-9F20-4244-B921-6B0662CFF67D}"/>
            </c:ext>
          </c:extLst>
        </c:ser>
        <c:ser>
          <c:idx val="29"/>
          <c:order val="29"/>
          <c:tx>
            <c:strRef>
              <c:f>'4.8 mgkg edited'!$K$93</c:f>
              <c:strCache>
                <c:ptCount val="1"/>
                <c:pt idx="0">
                  <c:v>81050006</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edited'!$L$93:$L$94</c:f>
              <c:numCache>
                <c:formatCode>General</c:formatCode>
                <c:ptCount val="2"/>
                <c:pt idx="0">
                  <c:v>0</c:v>
                </c:pt>
                <c:pt idx="1">
                  <c:v>7.1</c:v>
                </c:pt>
              </c:numCache>
            </c:numRef>
          </c:xVal>
          <c:yVal>
            <c:numRef>
              <c:f>'4.8 mgkg edited'!$M$93:$M$94</c:f>
              <c:numCache>
                <c:formatCode>General</c:formatCode>
                <c:ptCount val="2"/>
                <c:pt idx="0">
                  <c:v>0</c:v>
                </c:pt>
                <c:pt idx="1">
                  <c:v>5</c:v>
                </c:pt>
              </c:numCache>
            </c:numRef>
          </c:yVal>
          <c:smooth val="0"/>
          <c:extLst>
            <c:ext xmlns:c16="http://schemas.microsoft.com/office/drawing/2014/chart" uri="{C3380CC4-5D6E-409C-BE32-E72D297353CC}">
              <c16:uniqueId val="{0000001D-9F20-4244-B921-6B0662CFF67D}"/>
            </c:ext>
          </c:extLst>
        </c:ser>
        <c:ser>
          <c:idx val="30"/>
          <c:order val="30"/>
          <c:tx>
            <c:strRef>
              <c:f>'4.8 mgkg edited'!$K$102</c:f>
              <c:strCache>
                <c:ptCount val="1"/>
                <c:pt idx="0">
                  <c:v>81110002</c:v>
                </c:pt>
              </c:strCache>
            </c:strRef>
          </c:tx>
          <c:spPr>
            <a:ln w="12700" cap="rnd">
              <a:solidFill>
                <a:schemeClr val="accent3"/>
              </a:solidFill>
              <a:round/>
            </a:ln>
            <a:effectLst/>
          </c:spPr>
          <c:marker>
            <c:symbol val="circle"/>
            <c:size val="5"/>
            <c:spPr>
              <a:solidFill>
                <a:schemeClr val="accent3"/>
              </a:solidFill>
              <a:ln w="9525">
                <a:solidFill>
                  <a:schemeClr val="accent3"/>
                </a:solidFill>
              </a:ln>
              <a:effectLst/>
            </c:spPr>
          </c:marker>
          <c:xVal>
            <c:numRef>
              <c:f>'4.8 mgkg edited'!$L$102:$L$104</c:f>
              <c:numCache>
                <c:formatCode>General</c:formatCode>
                <c:ptCount val="3"/>
                <c:pt idx="0">
                  <c:v>0</c:v>
                </c:pt>
                <c:pt idx="1">
                  <c:v>6.4</c:v>
                </c:pt>
                <c:pt idx="2">
                  <c:v>13.1</c:v>
                </c:pt>
              </c:numCache>
            </c:numRef>
          </c:xVal>
          <c:yVal>
            <c:numRef>
              <c:f>'4.8 mgkg edited'!$M$102:$M$104</c:f>
              <c:numCache>
                <c:formatCode>General</c:formatCode>
                <c:ptCount val="3"/>
                <c:pt idx="0">
                  <c:v>0</c:v>
                </c:pt>
                <c:pt idx="1">
                  <c:v>-26</c:v>
                </c:pt>
                <c:pt idx="2">
                  <c:v>-6</c:v>
                </c:pt>
              </c:numCache>
            </c:numRef>
          </c:yVal>
          <c:smooth val="0"/>
          <c:extLst>
            <c:ext xmlns:c16="http://schemas.microsoft.com/office/drawing/2014/chart" uri="{C3380CC4-5D6E-409C-BE32-E72D297353CC}">
              <c16:uniqueId val="{0000001E-9F20-4244-B921-6B0662CFF67D}"/>
            </c:ext>
          </c:extLst>
        </c:ser>
        <c:dLbls>
          <c:showLegendKey val="0"/>
          <c:showVal val="0"/>
          <c:showCatName val="0"/>
          <c:showSerName val="0"/>
          <c:showPercent val="0"/>
          <c:showBubbleSize val="0"/>
        </c:dLbls>
        <c:axId val="263392031"/>
        <c:axId val="263385791"/>
      </c:scatterChart>
      <c:valAx>
        <c:axId val="263392031"/>
        <c:scaling>
          <c:orientation val="minMax"/>
          <c:max val="40"/>
          <c:min val="0"/>
        </c:scaling>
        <c:delete val="0"/>
        <c:axPos val="b"/>
        <c:numFmt formatCode="General" sourceLinked="1"/>
        <c:majorTickMark val="none"/>
        <c:minorTickMark val="none"/>
        <c:tickLblPos val="none"/>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en-US"/>
          </a:p>
        </c:txPr>
        <c:crossAx val="263385791"/>
        <c:crossesAt val="0"/>
        <c:crossBetween val="midCat"/>
        <c:majorUnit val="6"/>
      </c:valAx>
      <c:valAx>
        <c:axId val="263385791"/>
        <c:scaling>
          <c:orientation val="minMax"/>
          <c:max val="100"/>
          <c:min val="-100"/>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en-US"/>
          </a:p>
        </c:txPr>
        <c:crossAx val="263392031"/>
        <c:crossesAt val="0"/>
        <c:crossBetween val="midCat"/>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'5.6 mgkg edited'!$H$2</c:f>
              <c:strCache>
                <c:ptCount val="1"/>
                <c:pt idx="0">
                  <c:v>33010004</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edited'!$I$2:$I$7</c:f>
              <c:numCache>
                <c:formatCode>General</c:formatCode>
                <c:ptCount val="6"/>
                <c:pt idx="0">
                  <c:v>0</c:v>
                </c:pt>
                <c:pt idx="1">
                  <c:v>6</c:v>
                </c:pt>
                <c:pt idx="2">
                  <c:v>12</c:v>
                </c:pt>
                <c:pt idx="3">
                  <c:v>18</c:v>
                </c:pt>
                <c:pt idx="4">
                  <c:v>24.1</c:v>
                </c:pt>
                <c:pt idx="5">
                  <c:v>30.1</c:v>
                </c:pt>
              </c:numCache>
            </c:numRef>
          </c:xVal>
          <c:yVal>
            <c:numRef>
              <c:f>'5.6 mgkg edited'!$J$2:$J$7</c:f>
              <c:numCache>
                <c:formatCode>General</c:formatCode>
                <c:ptCount val="6"/>
                <c:pt idx="0">
                  <c:v>0</c:v>
                </c:pt>
                <c:pt idx="1">
                  <c:v>-33</c:v>
                </c:pt>
                <c:pt idx="2">
                  <c:v>-47</c:v>
                </c:pt>
                <c:pt idx="3">
                  <c:v>-59</c:v>
                </c:pt>
                <c:pt idx="4">
                  <c:v>-63</c:v>
                </c:pt>
                <c:pt idx="5">
                  <c:v>-57</c:v>
                </c:pt>
              </c:numCache>
            </c:numRef>
          </c:yVal>
          <c:smooth val="0"/>
          <c:extLst>
            <c:ext xmlns:c16="http://schemas.microsoft.com/office/drawing/2014/chart" uri="{C3380CC4-5D6E-409C-BE32-E72D297353CC}">
              <c16:uniqueId val="{00000000-F6CD-4A0B-8C6A-F35857DEE0A1}"/>
            </c:ext>
          </c:extLst>
        </c:ser>
        <c:ser>
          <c:idx val="1"/>
          <c:order val="1"/>
          <c:tx>
            <c:strRef>
              <c:f>'5.6 mgkg edited'!$H$8</c:f>
              <c:strCache>
                <c:ptCount val="1"/>
                <c:pt idx="0">
                  <c:v>33010006</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edited'!$I$8:$I$13</c:f>
              <c:numCache>
                <c:formatCode>General</c:formatCode>
                <c:ptCount val="6"/>
                <c:pt idx="0">
                  <c:v>0</c:v>
                </c:pt>
                <c:pt idx="1">
                  <c:v>6.3</c:v>
                </c:pt>
                <c:pt idx="2">
                  <c:v>12.1</c:v>
                </c:pt>
                <c:pt idx="3">
                  <c:v>19.3</c:v>
                </c:pt>
                <c:pt idx="4">
                  <c:v>24.1</c:v>
                </c:pt>
                <c:pt idx="5">
                  <c:v>29.3</c:v>
                </c:pt>
              </c:numCache>
            </c:numRef>
          </c:xVal>
          <c:yVal>
            <c:numRef>
              <c:f>'5.6 mgkg edited'!$J$8:$J$13</c:f>
              <c:numCache>
                <c:formatCode>General</c:formatCode>
                <c:ptCount val="6"/>
                <c:pt idx="0">
                  <c:v>0</c:v>
                </c:pt>
                <c:pt idx="1">
                  <c:v>-2</c:v>
                </c:pt>
                <c:pt idx="2">
                  <c:v>1</c:v>
                </c:pt>
                <c:pt idx="3">
                  <c:v>-5</c:v>
                </c:pt>
                <c:pt idx="4">
                  <c:v>-4</c:v>
                </c:pt>
                <c:pt idx="5">
                  <c:v>-8</c:v>
                </c:pt>
              </c:numCache>
            </c:numRef>
          </c:yVal>
          <c:smooth val="0"/>
          <c:extLst>
            <c:ext xmlns:c16="http://schemas.microsoft.com/office/drawing/2014/chart" uri="{C3380CC4-5D6E-409C-BE32-E72D297353CC}">
              <c16:uniqueId val="{00000001-F6CD-4A0B-8C6A-F35857DEE0A1}"/>
            </c:ext>
          </c:extLst>
        </c:ser>
        <c:ser>
          <c:idx val="2"/>
          <c:order val="2"/>
          <c:tx>
            <c:strRef>
              <c:f>'5.6 mgkg edited'!$H$14</c:f>
              <c:strCache>
                <c:ptCount val="1"/>
                <c:pt idx="0">
                  <c:v>33010014</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edited'!$I$14:$I$18</c:f>
              <c:numCache>
                <c:formatCode>General</c:formatCode>
                <c:ptCount val="5"/>
                <c:pt idx="0">
                  <c:v>0</c:v>
                </c:pt>
                <c:pt idx="1">
                  <c:v>6</c:v>
                </c:pt>
                <c:pt idx="2">
                  <c:v>12.1</c:v>
                </c:pt>
                <c:pt idx="3">
                  <c:v>18.100000000000001</c:v>
                </c:pt>
                <c:pt idx="4">
                  <c:v>24.1</c:v>
                </c:pt>
              </c:numCache>
            </c:numRef>
          </c:xVal>
          <c:yVal>
            <c:numRef>
              <c:f>'5.6 mgkg edited'!$J$14:$J$18</c:f>
              <c:numCache>
                <c:formatCode>General</c:formatCode>
                <c:ptCount val="5"/>
                <c:pt idx="0">
                  <c:v>0</c:v>
                </c:pt>
                <c:pt idx="1">
                  <c:v>-8</c:v>
                </c:pt>
                <c:pt idx="2">
                  <c:v>-43</c:v>
                </c:pt>
                <c:pt idx="3">
                  <c:v>-59</c:v>
                </c:pt>
                <c:pt idx="4">
                  <c:v>-66</c:v>
                </c:pt>
              </c:numCache>
            </c:numRef>
          </c:yVal>
          <c:smooth val="0"/>
          <c:extLst>
            <c:ext xmlns:c16="http://schemas.microsoft.com/office/drawing/2014/chart" uri="{C3380CC4-5D6E-409C-BE32-E72D297353CC}">
              <c16:uniqueId val="{00000002-F6CD-4A0B-8C6A-F35857DEE0A1}"/>
            </c:ext>
          </c:extLst>
        </c:ser>
        <c:ser>
          <c:idx val="3"/>
          <c:order val="3"/>
          <c:tx>
            <c:strRef>
              <c:f>'5.6 mgkg edited'!$H$19</c:f>
              <c:strCache>
                <c:ptCount val="1"/>
                <c:pt idx="0">
                  <c:v>33010021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edited'!$I$19:$I$23</c:f>
              <c:numCache>
                <c:formatCode>General</c:formatCode>
                <c:ptCount val="5"/>
                <c:pt idx="0">
                  <c:v>0</c:v>
                </c:pt>
                <c:pt idx="1">
                  <c:v>6</c:v>
                </c:pt>
                <c:pt idx="2">
                  <c:v>11.6</c:v>
                </c:pt>
                <c:pt idx="3">
                  <c:v>17.399999999999999</c:v>
                </c:pt>
                <c:pt idx="4">
                  <c:v>23.4</c:v>
                </c:pt>
              </c:numCache>
            </c:numRef>
          </c:xVal>
          <c:yVal>
            <c:numRef>
              <c:f>'5.6 mgkg edited'!$J$19:$J$23</c:f>
              <c:numCache>
                <c:formatCode>General</c:formatCode>
                <c:ptCount val="5"/>
                <c:pt idx="0">
                  <c:v>0</c:v>
                </c:pt>
                <c:pt idx="1">
                  <c:v>-17</c:v>
                </c:pt>
                <c:pt idx="2">
                  <c:v>-31</c:v>
                </c:pt>
                <c:pt idx="3">
                  <c:v>-37</c:v>
                </c:pt>
                <c:pt idx="4">
                  <c:v>-40</c:v>
                </c:pt>
              </c:numCache>
            </c:numRef>
          </c:yVal>
          <c:smooth val="0"/>
          <c:extLst>
            <c:ext xmlns:c16="http://schemas.microsoft.com/office/drawing/2014/chart" uri="{C3380CC4-5D6E-409C-BE32-E72D297353CC}">
              <c16:uniqueId val="{00000003-F6CD-4A0B-8C6A-F35857DEE0A1}"/>
            </c:ext>
          </c:extLst>
        </c:ser>
        <c:ser>
          <c:idx val="4"/>
          <c:order val="4"/>
          <c:tx>
            <c:strRef>
              <c:f>'5.6 mgkg edited'!$H$24</c:f>
              <c:strCache>
                <c:ptCount val="1"/>
                <c:pt idx="0">
                  <c:v>33010027</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edited'!$I$24:$I$26</c:f>
              <c:numCache>
                <c:formatCode>General</c:formatCode>
                <c:ptCount val="3"/>
                <c:pt idx="0">
                  <c:v>0</c:v>
                </c:pt>
                <c:pt idx="1">
                  <c:v>5.9</c:v>
                </c:pt>
                <c:pt idx="2">
                  <c:v>11.3</c:v>
                </c:pt>
              </c:numCache>
            </c:numRef>
          </c:xVal>
          <c:yVal>
            <c:numRef>
              <c:f>'5.6 mgkg edited'!$J$24:$J$26</c:f>
              <c:numCache>
                <c:formatCode>General</c:formatCode>
                <c:ptCount val="3"/>
                <c:pt idx="0">
                  <c:v>0</c:v>
                </c:pt>
                <c:pt idx="1">
                  <c:v>-23</c:v>
                </c:pt>
                <c:pt idx="2">
                  <c:v>-25</c:v>
                </c:pt>
              </c:numCache>
            </c:numRef>
          </c:yVal>
          <c:smooth val="0"/>
          <c:extLst>
            <c:ext xmlns:c16="http://schemas.microsoft.com/office/drawing/2014/chart" uri="{C3380CC4-5D6E-409C-BE32-E72D297353CC}">
              <c16:uniqueId val="{00000004-F6CD-4A0B-8C6A-F35857DEE0A1}"/>
            </c:ext>
          </c:extLst>
        </c:ser>
        <c:ser>
          <c:idx val="5"/>
          <c:order val="5"/>
          <c:tx>
            <c:strRef>
              <c:f>'5.6 mgkg edited'!$H$27</c:f>
              <c:strCache>
                <c:ptCount val="1"/>
                <c:pt idx="0">
                  <c:v>33010034</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edited'!$I$27:$I$31</c:f>
              <c:numCache>
                <c:formatCode>General</c:formatCode>
                <c:ptCount val="5"/>
                <c:pt idx="0">
                  <c:v>0</c:v>
                </c:pt>
                <c:pt idx="1">
                  <c:v>6</c:v>
                </c:pt>
                <c:pt idx="2">
                  <c:v>12.1</c:v>
                </c:pt>
                <c:pt idx="3">
                  <c:v>18.3</c:v>
                </c:pt>
                <c:pt idx="4">
                  <c:v>24.6</c:v>
                </c:pt>
              </c:numCache>
            </c:numRef>
          </c:xVal>
          <c:yVal>
            <c:numRef>
              <c:f>'5.6 mgkg edited'!$J$27:$J$31</c:f>
              <c:numCache>
                <c:formatCode>General</c:formatCode>
                <c:ptCount val="5"/>
                <c:pt idx="0">
                  <c:v>0</c:v>
                </c:pt>
                <c:pt idx="1">
                  <c:v>-16</c:v>
                </c:pt>
                <c:pt idx="2">
                  <c:v>-24</c:v>
                </c:pt>
                <c:pt idx="3">
                  <c:v>-37</c:v>
                </c:pt>
                <c:pt idx="4">
                  <c:v>-45</c:v>
                </c:pt>
              </c:numCache>
            </c:numRef>
          </c:yVal>
          <c:smooth val="0"/>
          <c:extLst>
            <c:ext xmlns:c16="http://schemas.microsoft.com/office/drawing/2014/chart" uri="{C3380CC4-5D6E-409C-BE32-E72D297353CC}">
              <c16:uniqueId val="{00000005-F6CD-4A0B-8C6A-F35857DEE0A1}"/>
            </c:ext>
          </c:extLst>
        </c:ser>
        <c:ser>
          <c:idx val="6"/>
          <c:order val="6"/>
          <c:tx>
            <c:strRef>
              <c:f>'5.6 mgkg edited'!$H$32</c:f>
              <c:strCache>
                <c:ptCount val="1"/>
                <c:pt idx="0">
                  <c:v>33010035</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edited'!$I$32:$I$36</c:f>
              <c:numCache>
                <c:formatCode>General</c:formatCode>
                <c:ptCount val="5"/>
                <c:pt idx="0">
                  <c:v>0</c:v>
                </c:pt>
                <c:pt idx="1">
                  <c:v>5.4</c:v>
                </c:pt>
                <c:pt idx="2">
                  <c:v>11.4</c:v>
                </c:pt>
                <c:pt idx="3">
                  <c:v>17.399999999999999</c:v>
                </c:pt>
                <c:pt idx="4">
                  <c:v>23.4</c:v>
                </c:pt>
              </c:numCache>
            </c:numRef>
          </c:xVal>
          <c:yVal>
            <c:numRef>
              <c:f>'5.6 mgkg edited'!$J$32:$J$36</c:f>
              <c:numCache>
                <c:formatCode>General</c:formatCode>
                <c:ptCount val="5"/>
                <c:pt idx="0">
                  <c:v>0</c:v>
                </c:pt>
                <c:pt idx="1">
                  <c:v>-48</c:v>
                </c:pt>
                <c:pt idx="2">
                  <c:v>-65</c:v>
                </c:pt>
                <c:pt idx="3">
                  <c:v>-61</c:v>
                </c:pt>
                <c:pt idx="4">
                  <c:v>-61</c:v>
                </c:pt>
              </c:numCache>
            </c:numRef>
          </c:yVal>
          <c:smooth val="0"/>
          <c:extLst>
            <c:ext xmlns:c16="http://schemas.microsoft.com/office/drawing/2014/chart" uri="{C3380CC4-5D6E-409C-BE32-E72D297353CC}">
              <c16:uniqueId val="{00000006-F6CD-4A0B-8C6A-F35857DEE0A1}"/>
            </c:ext>
          </c:extLst>
        </c:ser>
        <c:ser>
          <c:idx val="7"/>
          <c:order val="7"/>
          <c:tx>
            <c:strRef>
              <c:f>'5.6 mgkg edited'!$H$37</c:f>
              <c:strCache>
                <c:ptCount val="1"/>
                <c:pt idx="0">
                  <c:v>33010036</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edited'!$I$37:$I$40</c:f>
              <c:numCache>
                <c:formatCode>General</c:formatCode>
                <c:ptCount val="4"/>
                <c:pt idx="0">
                  <c:v>0</c:v>
                </c:pt>
                <c:pt idx="1">
                  <c:v>5.9</c:v>
                </c:pt>
                <c:pt idx="2">
                  <c:v>11.9</c:v>
                </c:pt>
                <c:pt idx="3">
                  <c:v>17.899999999999999</c:v>
                </c:pt>
              </c:numCache>
            </c:numRef>
          </c:xVal>
          <c:yVal>
            <c:numRef>
              <c:f>'5.6 mgkg edited'!$J$37:$J$40</c:f>
              <c:numCache>
                <c:formatCode>General</c:formatCode>
                <c:ptCount val="4"/>
                <c:pt idx="0">
                  <c:v>0</c:v>
                </c:pt>
                <c:pt idx="1">
                  <c:v>-11</c:v>
                </c:pt>
                <c:pt idx="2">
                  <c:v>-20</c:v>
                </c:pt>
                <c:pt idx="3">
                  <c:v>-11</c:v>
                </c:pt>
              </c:numCache>
            </c:numRef>
          </c:yVal>
          <c:smooth val="0"/>
          <c:extLst>
            <c:ext xmlns:c16="http://schemas.microsoft.com/office/drawing/2014/chart" uri="{C3380CC4-5D6E-409C-BE32-E72D297353CC}">
              <c16:uniqueId val="{00000007-F6CD-4A0B-8C6A-F35857DEE0A1}"/>
            </c:ext>
          </c:extLst>
        </c:ser>
        <c:ser>
          <c:idx val="8"/>
          <c:order val="8"/>
          <c:tx>
            <c:strRef>
              <c:f>'5.6 mgkg edited'!$H$41</c:f>
              <c:strCache>
                <c:ptCount val="1"/>
                <c:pt idx="0">
                  <c:v>33010038</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edited'!$I$41:$I$44</c:f>
              <c:numCache>
                <c:formatCode>General</c:formatCode>
                <c:ptCount val="4"/>
                <c:pt idx="0">
                  <c:v>0</c:v>
                </c:pt>
                <c:pt idx="1">
                  <c:v>6</c:v>
                </c:pt>
                <c:pt idx="2">
                  <c:v>12.1</c:v>
                </c:pt>
                <c:pt idx="3">
                  <c:v>18</c:v>
                </c:pt>
              </c:numCache>
            </c:numRef>
          </c:xVal>
          <c:yVal>
            <c:numRef>
              <c:f>'5.6 mgkg edited'!$J$41:$J$44</c:f>
              <c:numCache>
                <c:formatCode>General</c:formatCode>
                <c:ptCount val="4"/>
                <c:pt idx="0">
                  <c:v>0</c:v>
                </c:pt>
                <c:pt idx="1">
                  <c:v>-24</c:v>
                </c:pt>
                <c:pt idx="2">
                  <c:v>-36</c:v>
                </c:pt>
                <c:pt idx="3">
                  <c:v>-40</c:v>
                </c:pt>
              </c:numCache>
            </c:numRef>
          </c:yVal>
          <c:smooth val="0"/>
          <c:extLst>
            <c:ext xmlns:c16="http://schemas.microsoft.com/office/drawing/2014/chart" uri="{C3380CC4-5D6E-409C-BE32-E72D297353CC}">
              <c16:uniqueId val="{00000008-F6CD-4A0B-8C6A-F35857DEE0A1}"/>
            </c:ext>
          </c:extLst>
        </c:ser>
        <c:ser>
          <c:idx val="9"/>
          <c:order val="9"/>
          <c:tx>
            <c:strRef>
              <c:f>'5.6 mgkg edited'!$H$45</c:f>
              <c:strCache>
                <c:ptCount val="1"/>
                <c:pt idx="0">
                  <c:v>34040001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edited'!$I$45:$I$48</c:f>
              <c:numCache>
                <c:formatCode>General</c:formatCode>
                <c:ptCount val="4"/>
                <c:pt idx="0">
                  <c:v>0</c:v>
                </c:pt>
                <c:pt idx="1">
                  <c:v>5.4</c:v>
                </c:pt>
                <c:pt idx="2">
                  <c:v>11.4</c:v>
                </c:pt>
                <c:pt idx="3">
                  <c:v>17.399999999999999</c:v>
                </c:pt>
              </c:numCache>
            </c:numRef>
          </c:xVal>
          <c:yVal>
            <c:numRef>
              <c:f>'5.6 mgkg edited'!$J$45:$J$48</c:f>
              <c:numCache>
                <c:formatCode>General</c:formatCode>
                <c:ptCount val="4"/>
                <c:pt idx="0">
                  <c:v>0</c:v>
                </c:pt>
                <c:pt idx="1">
                  <c:v>-18</c:v>
                </c:pt>
                <c:pt idx="2">
                  <c:v>-32</c:v>
                </c:pt>
                <c:pt idx="3">
                  <c:v>-27</c:v>
                </c:pt>
              </c:numCache>
            </c:numRef>
          </c:yVal>
          <c:smooth val="0"/>
          <c:extLst>
            <c:ext xmlns:c16="http://schemas.microsoft.com/office/drawing/2014/chart" uri="{C3380CC4-5D6E-409C-BE32-E72D297353CC}">
              <c16:uniqueId val="{00000009-F6CD-4A0B-8C6A-F35857DEE0A1}"/>
            </c:ext>
          </c:extLst>
        </c:ser>
        <c:ser>
          <c:idx val="10"/>
          <c:order val="10"/>
          <c:tx>
            <c:strRef>
              <c:f>'5.6 mgkg edited'!$H$49</c:f>
              <c:strCache>
                <c:ptCount val="1"/>
                <c:pt idx="0">
                  <c:v>34040010</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edited'!$I$49:$I$52</c:f>
              <c:numCache>
                <c:formatCode>General</c:formatCode>
                <c:ptCount val="4"/>
                <c:pt idx="0">
                  <c:v>0</c:v>
                </c:pt>
                <c:pt idx="1">
                  <c:v>5.6</c:v>
                </c:pt>
                <c:pt idx="2">
                  <c:v>11.4</c:v>
                </c:pt>
                <c:pt idx="3">
                  <c:v>17.399999999999999</c:v>
                </c:pt>
              </c:numCache>
            </c:numRef>
          </c:xVal>
          <c:yVal>
            <c:numRef>
              <c:f>'5.6 mgkg edited'!$J$49:$J$52</c:f>
              <c:numCache>
                <c:formatCode>General</c:formatCode>
                <c:ptCount val="4"/>
                <c:pt idx="0">
                  <c:v>0</c:v>
                </c:pt>
                <c:pt idx="1">
                  <c:v>-38</c:v>
                </c:pt>
                <c:pt idx="2">
                  <c:v>-62</c:v>
                </c:pt>
                <c:pt idx="3">
                  <c:v>-100</c:v>
                </c:pt>
              </c:numCache>
            </c:numRef>
          </c:yVal>
          <c:smooth val="0"/>
          <c:extLst>
            <c:ext xmlns:c16="http://schemas.microsoft.com/office/drawing/2014/chart" uri="{C3380CC4-5D6E-409C-BE32-E72D297353CC}">
              <c16:uniqueId val="{0000000A-F6CD-4A0B-8C6A-F35857DEE0A1}"/>
            </c:ext>
          </c:extLst>
        </c:ser>
        <c:ser>
          <c:idx val="11"/>
          <c:order val="11"/>
          <c:tx>
            <c:strRef>
              <c:f>'5.6 mgkg edited'!$H$53</c:f>
              <c:strCache>
                <c:ptCount val="1"/>
                <c:pt idx="0">
                  <c:v>34040011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edited'!$I$53:$I$56</c:f>
              <c:numCache>
                <c:formatCode>General</c:formatCode>
                <c:ptCount val="4"/>
                <c:pt idx="0">
                  <c:v>0</c:v>
                </c:pt>
                <c:pt idx="1">
                  <c:v>5.4</c:v>
                </c:pt>
                <c:pt idx="2">
                  <c:v>11.7</c:v>
                </c:pt>
                <c:pt idx="3">
                  <c:v>17.399999999999999</c:v>
                </c:pt>
              </c:numCache>
            </c:numRef>
          </c:xVal>
          <c:yVal>
            <c:numRef>
              <c:f>'5.6 mgkg edited'!$J$53:$J$56</c:f>
              <c:numCache>
                <c:formatCode>General</c:formatCode>
                <c:ptCount val="4"/>
                <c:pt idx="0">
                  <c:v>0</c:v>
                </c:pt>
                <c:pt idx="1">
                  <c:v>0</c:v>
                </c:pt>
                <c:pt idx="2">
                  <c:v>-23</c:v>
                </c:pt>
                <c:pt idx="3">
                  <c:v>-53</c:v>
                </c:pt>
              </c:numCache>
            </c:numRef>
          </c:yVal>
          <c:smooth val="0"/>
          <c:extLst>
            <c:ext xmlns:c16="http://schemas.microsoft.com/office/drawing/2014/chart" uri="{C3380CC4-5D6E-409C-BE32-E72D297353CC}">
              <c16:uniqueId val="{0000000B-F6CD-4A0B-8C6A-F35857DEE0A1}"/>
            </c:ext>
          </c:extLst>
        </c:ser>
        <c:ser>
          <c:idx val="12"/>
          <c:order val="12"/>
          <c:tx>
            <c:strRef>
              <c:f>'5.6 mgkg edited'!$H$57</c:f>
              <c:strCache>
                <c:ptCount val="1"/>
                <c:pt idx="0">
                  <c:v>34050001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edited'!$I$57:$I$58</c:f>
              <c:numCache>
                <c:formatCode>General</c:formatCode>
                <c:ptCount val="2"/>
                <c:pt idx="0">
                  <c:v>0</c:v>
                </c:pt>
                <c:pt idx="1">
                  <c:v>5.9</c:v>
                </c:pt>
              </c:numCache>
            </c:numRef>
          </c:xVal>
          <c:yVal>
            <c:numRef>
              <c:f>'5.6 mgkg edited'!$J$57:$J$58</c:f>
              <c:numCache>
                <c:formatCode>General</c:formatCode>
                <c:ptCount val="2"/>
                <c:pt idx="0">
                  <c:v>0</c:v>
                </c:pt>
                <c:pt idx="1">
                  <c:v>-31</c:v>
                </c:pt>
              </c:numCache>
            </c:numRef>
          </c:yVal>
          <c:smooth val="0"/>
          <c:extLst>
            <c:ext xmlns:c16="http://schemas.microsoft.com/office/drawing/2014/chart" uri="{C3380CC4-5D6E-409C-BE32-E72D297353CC}">
              <c16:uniqueId val="{0000000C-F6CD-4A0B-8C6A-F35857DEE0A1}"/>
            </c:ext>
          </c:extLst>
        </c:ser>
        <c:ser>
          <c:idx val="13"/>
          <c:order val="13"/>
          <c:tx>
            <c:strRef>
              <c:f>'5.6 mgkg edited'!$H$59</c:f>
              <c:strCache>
                <c:ptCount val="1"/>
                <c:pt idx="0">
                  <c:v>34060001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edited'!$I$59:$I$62</c:f>
              <c:numCache>
                <c:formatCode>General</c:formatCode>
                <c:ptCount val="4"/>
                <c:pt idx="0">
                  <c:v>0</c:v>
                </c:pt>
                <c:pt idx="1">
                  <c:v>6.1</c:v>
                </c:pt>
                <c:pt idx="2">
                  <c:v>13</c:v>
                </c:pt>
                <c:pt idx="3">
                  <c:v>18.3</c:v>
                </c:pt>
              </c:numCache>
            </c:numRef>
          </c:xVal>
          <c:yVal>
            <c:numRef>
              <c:f>'5.6 mgkg edited'!$J$59:$J$62</c:f>
              <c:numCache>
                <c:formatCode>General</c:formatCode>
                <c:ptCount val="4"/>
                <c:pt idx="0">
                  <c:v>0</c:v>
                </c:pt>
                <c:pt idx="1">
                  <c:v>-35</c:v>
                </c:pt>
                <c:pt idx="2">
                  <c:v>-42</c:v>
                </c:pt>
                <c:pt idx="3">
                  <c:v>-38</c:v>
                </c:pt>
              </c:numCache>
            </c:numRef>
          </c:yVal>
          <c:smooth val="0"/>
          <c:extLst>
            <c:ext xmlns:c16="http://schemas.microsoft.com/office/drawing/2014/chart" uri="{C3380CC4-5D6E-409C-BE32-E72D297353CC}">
              <c16:uniqueId val="{0000000D-F6CD-4A0B-8C6A-F35857DEE0A1}"/>
            </c:ext>
          </c:extLst>
        </c:ser>
        <c:ser>
          <c:idx val="14"/>
          <c:order val="14"/>
          <c:tx>
            <c:strRef>
              <c:f>'5.6 mgkg edited'!$H$63</c:f>
              <c:strCache>
                <c:ptCount val="1"/>
                <c:pt idx="0">
                  <c:v>34060006</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edited'!$I$63:$I$66</c:f>
              <c:numCache>
                <c:formatCode>General</c:formatCode>
                <c:ptCount val="4"/>
                <c:pt idx="0">
                  <c:v>0</c:v>
                </c:pt>
                <c:pt idx="1">
                  <c:v>6.1</c:v>
                </c:pt>
                <c:pt idx="2">
                  <c:v>12.1</c:v>
                </c:pt>
                <c:pt idx="3">
                  <c:v>18.3</c:v>
                </c:pt>
              </c:numCache>
            </c:numRef>
          </c:xVal>
          <c:yVal>
            <c:numRef>
              <c:f>'5.6 mgkg edited'!$J$63:$J$66</c:f>
              <c:numCache>
                <c:formatCode>General</c:formatCode>
                <c:ptCount val="4"/>
                <c:pt idx="0">
                  <c:v>0</c:v>
                </c:pt>
                <c:pt idx="1">
                  <c:v>-55</c:v>
                </c:pt>
                <c:pt idx="2">
                  <c:v>-82</c:v>
                </c:pt>
                <c:pt idx="3">
                  <c:v>-88</c:v>
                </c:pt>
              </c:numCache>
            </c:numRef>
          </c:yVal>
          <c:smooth val="0"/>
          <c:extLst>
            <c:ext xmlns:c16="http://schemas.microsoft.com/office/drawing/2014/chart" uri="{C3380CC4-5D6E-409C-BE32-E72D297353CC}">
              <c16:uniqueId val="{0000000E-F6CD-4A0B-8C6A-F35857DEE0A1}"/>
            </c:ext>
          </c:extLst>
        </c:ser>
        <c:ser>
          <c:idx val="15"/>
          <c:order val="15"/>
          <c:tx>
            <c:strRef>
              <c:f>'5.6 mgkg edited'!$H$67</c:f>
              <c:strCache>
                <c:ptCount val="1"/>
                <c:pt idx="0">
                  <c:v>34070002</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edited'!$I$67:$I$69</c:f>
              <c:numCache>
                <c:formatCode>General</c:formatCode>
                <c:ptCount val="3"/>
                <c:pt idx="0">
                  <c:v>0</c:v>
                </c:pt>
                <c:pt idx="1">
                  <c:v>6.3</c:v>
                </c:pt>
                <c:pt idx="2">
                  <c:v>12.1</c:v>
                </c:pt>
              </c:numCache>
            </c:numRef>
          </c:xVal>
          <c:yVal>
            <c:numRef>
              <c:f>'5.6 mgkg edited'!$J$67:$J$69</c:f>
              <c:numCache>
                <c:formatCode>General</c:formatCode>
                <c:ptCount val="3"/>
                <c:pt idx="0">
                  <c:v>0</c:v>
                </c:pt>
                <c:pt idx="1">
                  <c:v>-1</c:v>
                </c:pt>
                <c:pt idx="2">
                  <c:v>27</c:v>
                </c:pt>
              </c:numCache>
            </c:numRef>
          </c:yVal>
          <c:smooth val="0"/>
          <c:extLst>
            <c:ext xmlns:c16="http://schemas.microsoft.com/office/drawing/2014/chart" uri="{C3380CC4-5D6E-409C-BE32-E72D297353CC}">
              <c16:uniqueId val="{0000000F-F6CD-4A0B-8C6A-F35857DEE0A1}"/>
            </c:ext>
          </c:extLst>
        </c:ser>
        <c:ser>
          <c:idx val="16"/>
          <c:order val="16"/>
          <c:tx>
            <c:strRef>
              <c:f>'5.6 mgkg edited'!$H$70</c:f>
              <c:strCache>
                <c:ptCount val="1"/>
                <c:pt idx="0">
                  <c:v>39030001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edited'!$I$70:$I$73</c:f>
              <c:numCache>
                <c:formatCode>General</c:formatCode>
                <c:ptCount val="4"/>
                <c:pt idx="0">
                  <c:v>0</c:v>
                </c:pt>
                <c:pt idx="1">
                  <c:v>7</c:v>
                </c:pt>
                <c:pt idx="2">
                  <c:v>14.4</c:v>
                </c:pt>
                <c:pt idx="3">
                  <c:v>18.100000000000001</c:v>
                </c:pt>
              </c:numCache>
            </c:numRef>
          </c:xVal>
          <c:yVal>
            <c:numRef>
              <c:f>'5.6 mgkg edited'!$J$70:$J$73</c:f>
              <c:numCache>
                <c:formatCode>General</c:formatCode>
                <c:ptCount val="4"/>
                <c:pt idx="0">
                  <c:v>0</c:v>
                </c:pt>
                <c:pt idx="1">
                  <c:v>-84</c:v>
                </c:pt>
                <c:pt idx="2">
                  <c:v>-100</c:v>
                </c:pt>
                <c:pt idx="3">
                  <c:v>-100</c:v>
                </c:pt>
              </c:numCache>
            </c:numRef>
          </c:yVal>
          <c:smooth val="0"/>
          <c:extLst>
            <c:ext xmlns:c16="http://schemas.microsoft.com/office/drawing/2014/chart" uri="{C3380CC4-5D6E-409C-BE32-E72D297353CC}">
              <c16:uniqueId val="{00000010-F6CD-4A0B-8C6A-F35857DEE0A1}"/>
            </c:ext>
          </c:extLst>
        </c:ser>
        <c:ser>
          <c:idx val="17"/>
          <c:order val="17"/>
          <c:tx>
            <c:strRef>
              <c:f>'5.6 mgkg edited'!$H$74</c:f>
              <c:strCache>
                <c:ptCount val="1"/>
                <c:pt idx="0">
                  <c:v>39040002</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edited'!$I$74:$I$78</c:f>
              <c:numCache>
                <c:formatCode>General</c:formatCode>
                <c:ptCount val="5"/>
                <c:pt idx="0">
                  <c:v>0</c:v>
                </c:pt>
                <c:pt idx="1">
                  <c:v>6.3</c:v>
                </c:pt>
                <c:pt idx="2">
                  <c:v>12.3</c:v>
                </c:pt>
                <c:pt idx="3">
                  <c:v>17.7</c:v>
                </c:pt>
                <c:pt idx="4">
                  <c:v>24.3</c:v>
                </c:pt>
              </c:numCache>
            </c:numRef>
          </c:xVal>
          <c:yVal>
            <c:numRef>
              <c:f>'5.6 mgkg edited'!$J$74:$J$78</c:f>
              <c:numCache>
                <c:formatCode>General</c:formatCode>
                <c:ptCount val="5"/>
                <c:pt idx="0">
                  <c:v>0</c:v>
                </c:pt>
                <c:pt idx="1">
                  <c:v>6</c:v>
                </c:pt>
                <c:pt idx="2">
                  <c:v>-43</c:v>
                </c:pt>
                <c:pt idx="3">
                  <c:v>-51</c:v>
                </c:pt>
                <c:pt idx="4">
                  <c:v>-51</c:v>
                </c:pt>
              </c:numCache>
            </c:numRef>
          </c:yVal>
          <c:smooth val="0"/>
          <c:extLst>
            <c:ext xmlns:c16="http://schemas.microsoft.com/office/drawing/2014/chart" uri="{C3380CC4-5D6E-409C-BE32-E72D297353CC}">
              <c16:uniqueId val="{00000011-F6CD-4A0B-8C6A-F35857DEE0A1}"/>
            </c:ext>
          </c:extLst>
        </c:ser>
        <c:ser>
          <c:idx val="18"/>
          <c:order val="18"/>
          <c:tx>
            <c:strRef>
              <c:f>'5.6 mgkg edited'!$H$79</c:f>
              <c:strCache>
                <c:ptCount val="1"/>
                <c:pt idx="0">
                  <c:v>39040007</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edited'!$I$79:$I$83</c:f>
              <c:numCache>
                <c:formatCode>General</c:formatCode>
                <c:ptCount val="5"/>
                <c:pt idx="0">
                  <c:v>0</c:v>
                </c:pt>
                <c:pt idx="1">
                  <c:v>6.1</c:v>
                </c:pt>
                <c:pt idx="2">
                  <c:v>12.3</c:v>
                </c:pt>
                <c:pt idx="3">
                  <c:v>19.100000000000001</c:v>
                </c:pt>
                <c:pt idx="4">
                  <c:v>24.3</c:v>
                </c:pt>
              </c:numCache>
            </c:numRef>
          </c:xVal>
          <c:yVal>
            <c:numRef>
              <c:f>'5.6 mgkg edited'!$J$79:$J$83</c:f>
              <c:numCache>
                <c:formatCode>General</c:formatCode>
                <c:ptCount val="5"/>
                <c:pt idx="0">
                  <c:v>0</c:v>
                </c:pt>
                <c:pt idx="1">
                  <c:v>-14</c:v>
                </c:pt>
                <c:pt idx="2">
                  <c:v>-26</c:v>
                </c:pt>
                <c:pt idx="3">
                  <c:v>-29</c:v>
                </c:pt>
                <c:pt idx="4">
                  <c:v>-21</c:v>
                </c:pt>
              </c:numCache>
            </c:numRef>
          </c:yVal>
          <c:smooth val="0"/>
          <c:extLst>
            <c:ext xmlns:c16="http://schemas.microsoft.com/office/drawing/2014/chart" uri="{C3380CC4-5D6E-409C-BE32-E72D297353CC}">
              <c16:uniqueId val="{00000012-F6CD-4A0B-8C6A-F35857DEE0A1}"/>
            </c:ext>
          </c:extLst>
        </c:ser>
        <c:ser>
          <c:idx val="19"/>
          <c:order val="19"/>
          <c:tx>
            <c:strRef>
              <c:f>'5.6 mgkg edited'!$H$84</c:f>
              <c:strCache>
                <c:ptCount val="1"/>
                <c:pt idx="0">
                  <c:v>39040011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edited'!$I$84:$I$87</c:f>
              <c:numCache>
                <c:formatCode>General</c:formatCode>
                <c:ptCount val="4"/>
                <c:pt idx="0">
                  <c:v>0</c:v>
                </c:pt>
                <c:pt idx="1">
                  <c:v>6.9</c:v>
                </c:pt>
                <c:pt idx="2">
                  <c:v>12.3</c:v>
                </c:pt>
                <c:pt idx="3">
                  <c:v>18.100000000000001</c:v>
                </c:pt>
              </c:numCache>
            </c:numRef>
          </c:xVal>
          <c:yVal>
            <c:numRef>
              <c:f>'5.6 mgkg edited'!$J$84:$J$87</c:f>
              <c:numCache>
                <c:formatCode>General</c:formatCode>
                <c:ptCount val="4"/>
                <c:pt idx="0">
                  <c:v>0</c:v>
                </c:pt>
                <c:pt idx="1">
                  <c:v>-28</c:v>
                </c:pt>
                <c:pt idx="2">
                  <c:v>-29</c:v>
                </c:pt>
                <c:pt idx="3">
                  <c:v>-36</c:v>
                </c:pt>
              </c:numCache>
            </c:numRef>
          </c:yVal>
          <c:smooth val="0"/>
          <c:extLst>
            <c:ext xmlns:c16="http://schemas.microsoft.com/office/drawing/2014/chart" uri="{C3380CC4-5D6E-409C-BE32-E72D297353CC}">
              <c16:uniqueId val="{00000013-F6CD-4A0B-8C6A-F35857DEE0A1}"/>
            </c:ext>
          </c:extLst>
        </c:ser>
        <c:ser>
          <c:idx val="20"/>
          <c:order val="20"/>
          <c:tx>
            <c:strRef>
              <c:f>'5.6 mgkg edited'!$H$88</c:f>
              <c:strCache>
                <c:ptCount val="1"/>
                <c:pt idx="0">
                  <c:v>39070001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edited'!$I$88:$I$91</c:f>
              <c:numCache>
                <c:formatCode>General</c:formatCode>
                <c:ptCount val="4"/>
                <c:pt idx="0">
                  <c:v>0</c:v>
                </c:pt>
                <c:pt idx="1">
                  <c:v>6.1</c:v>
                </c:pt>
                <c:pt idx="2">
                  <c:v>12.9</c:v>
                </c:pt>
                <c:pt idx="3">
                  <c:v>18.899999999999999</c:v>
                </c:pt>
              </c:numCache>
            </c:numRef>
          </c:xVal>
          <c:yVal>
            <c:numRef>
              <c:f>'5.6 mgkg edited'!$J$88:$J$91</c:f>
              <c:numCache>
                <c:formatCode>General</c:formatCode>
                <c:ptCount val="4"/>
                <c:pt idx="0">
                  <c:v>0</c:v>
                </c:pt>
                <c:pt idx="1">
                  <c:v>-21</c:v>
                </c:pt>
                <c:pt idx="2">
                  <c:v>-32</c:v>
                </c:pt>
                <c:pt idx="3">
                  <c:v>-14</c:v>
                </c:pt>
              </c:numCache>
            </c:numRef>
          </c:yVal>
          <c:smooth val="0"/>
          <c:extLst>
            <c:ext xmlns:c16="http://schemas.microsoft.com/office/drawing/2014/chart" uri="{C3380CC4-5D6E-409C-BE32-E72D297353CC}">
              <c16:uniqueId val="{00000014-F6CD-4A0B-8C6A-F35857DEE0A1}"/>
            </c:ext>
          </c:extLst>
        </c:ser>
        <c:ser>
          <c:idx val="21"/>
          <c:order val="21"/>
          <c:tx>
            <c:strRef>
              <c:f>'5.6 mgkg edited'!$H$92</c:f>
              <c:strCache>
                <c:ptCount val="1"/>
                <c:pt idx="0">
                  <c:v>42050001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edited'!$I$92:$I$95</c:f>
              <c:numCache>
                <c:formatCode>General</c:formatCode>
                <c:ptCount val="4"/>
                <c:pt idx="0">
                  <c:v>0</c:v>
                </c:pt>
                <c:pt idx="1">
                  <c:v>6</c:v>
                </c:pt>
                <c:pt idx="2">
                  <c:v>13.1</c:v>
                </c:pt>
                <c:pt idx="3">
                  <c:v>18.3</c:v>
                </c:pt>
              </c:numCache>
            </c:numRef>
          </c:xVal>
          <c:yVal>
            <c:numRef>
              <c:f>'5.6 mgkg edited'!$J$92:$J$95</c:f>
              <c:numCache>
                <c:formatCode>General</c:formatCode>
                <c:ptCount val="4"/>
                <c:pt idx="0">
                  <c:v>0</c:v>
                </c:pt>
                <c:pt idx="1">
                  <c:v>-1</c:v>
                </c:pt>
                <c:pt idx="2">
                  <c:v>-31</c:v>
                </c:pt>
                <c:pt idx="3">
                  <c:v>-21</c:v>
                </c:pt>
              </c:numCache>
            </c:numRef>
          </c:yVal>
          <c:smooth val="0"/>
          <c:extLst>
            <c:ext xmlns:c16="http://schemas.microsoft.com/office/drawing/2014/chart" uri="{C3380CC4-5D6E-409C-BE32-E72D297353CC}">
              <c16:uniqueId val="{00000015-F6CD-4A0B-8C6A-F35857DEE0A1}"/>
            </c:ext>
          </c:extLst>
        </c:ser>
        <c:ser>
          <c:idx val="22"/>
          <c:order val="22"/>
          <c:tx>
            <c:strRef>
              <c:f>'5.6 mgkg edited'!$H$96</c:f>
              <c:strCache>
                <c:ptCount val="1"/>
                <c:pt idx="0">
                  <c:v>48020001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edited'!$I$96:$I$100</c:f>
              <c:numCache>
                <c:formatCode>General</c:formatCode>
                <c:ptCount val="5"/>
                <c:pt idx="0">
                  <c:v>0</c:v>
                </c:pt>
                <c:pt idx="1">
                  <c:v>6.1</c:v>
                </c:pt>
                <c:pt idx="2">
                  <c:v>12.1</c:v>
                </c:pt>
                <c:pt idx="3">
                  <c:v>18.100000000000001</c:v>
                </c:pt>
                <c:pt idx="4">
                  <c:v>24.1</c:v>
                </c:pt>
              </c:numCache>
            </c:numRef>
          </c:xVal>
          <c:yVal>
            <c:numRef>
              <c:f>'5.6 mgkg edited'!$J$96:$J$100</c:f>
              <c:numCache>
                <c:formatCode>General</c:formatCode>
                <c:ptCount val="5"/>
                <c:pt idx="0">
                  <c:v>0</c:v>
                </c:pt>
                <c:pt idx="1">
                  <c:v>-18</c:v>
                </c:pt>
                <c:pt idx="2">
                  <c:v>-59</c:v>
                </c:pt>
                <c:pt idx="3">
                  <c:v>-100</c:v>
                </c:pt>
                <c:pt idx="4">
                  <c:v>-100</c:v>
                </c:pt>
              </c:numCache>
            </c:numRef>
          </c:yVal>
          <c:smooth val="0"/>
          <c:extLst>
            <c:ext xmlns:c16="http://schemas.microsoft.com/office/drawing/2014/chart" uri="{C3380CC4-5D6E-409C-BE32-E72D297353CC}">
              <c16:uniqueId val="{00000016-F6CD-4A0B-8C6A-F35857DEE0A1}"/>
            </c:ext>
          </c:extLst>
        </c:ser>
        <c:ser>
          <c:idx val="23"/>
          <c:order val="23"/>
          <c:tx>
            <c:strRef>
              <c:f>'5.6 mgkg edited'!$H$101</c:f>
              <c:strCache>
                <c:ptCount val="1"/>
                <c:pt idx="0">
                  <c:v>81020007</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edited'!$I$101:$I$104</c:f>
              <c:numCache>
                <c:formatCode>General</c:formatCode>
                <c:ptCount val="4"/>
                <c:pt idx="0">
                  <c:v>0</c:v>
                </c:pt>
                <c:pt idx="1">
                  <c:v>5.9</c:v>
                </c:pt>
                <c:pt idx="2">
                  <c:v>12.6</c:v>
                </c:pt>
                <c:pt idx="3">
                  <c:v>18.600000000000001</c:v>
                </c:pt>
              </c:numCache>
            </c:numRef>
          </c:xVal>
          <c:yVal>
            <c:numRef>
              <c:f>'5.6 mgkg edited'!$J$101:$J$104</c:f>
              <c:numCache>
                <c:formatCode>General</c:formatCode>
                <c:ptCount val="4"/>
                <c:pt idx="0">
                  <c:v>0</c:v>
                </c:pt>
                <c:pt idx="1">
                  <c:v>-27</c:v>
                </c:pt>
                <c:pt idx="2">
                  <c:v>-71</c:v>
                </c:pt>
                <c:pt idx="3">
                  <c:v>-86</c:v>
                </c:pt>
              </c:numCache>
            </c:numRef>
          </c:yVal>
          <c:smooth val="0"/>
          <c:extLst>
            <c:ext xmlns:c16="http://schemas.microsoft.com/office/drawing/2014/chart" uri="{C3380CC4-5D6E-409C-BE32-E72D297353CC}">
              <c16:uniqueId val="{00000017-F6CD-4A0B-8C6A-F35857DEE0A1}"/>
            </c:ext>
          </c:extLst>
        </c:ser>
        <c:ser>
          <c:idx val="24"/>
          <c:order val="24"/>
          <c:tx>
            <c:strRef>
              <c:f>'5.6 mgkg edited'!$H$105</c:f>
              <c:strCache>
                <c:ptCount val="1"/>
                <c:pt idx="0">
                  <c:v>81030005</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edited'!$I$105:$I$106</c:f>
              <c:numCache>
                <c:formatCode>General</c:formatCode>
                <c:ptCount val="2"/>
                <c:pt idx="0">
                  <c:v>0</c:v>
                </c:pt>
                <c:pt idx="1">
                  <c:v>5.6</c:v>
                </c:pt>
              </c:numCache>
            </c:numRef>
          </c:xVal>
          <c:yVal>
            <c:numRef>
              <c:f>'5.6 mgkg edited'!$J$105:$J$106</c:f>
              <c:numCache>
                <c:formatCode>General</c:formatCode>
                <c:ptCount val="2"/>
                <c:pt idx="0">
                  <c:v>0</c:v>
                </c:pt>
                <c:pt idx="1">
                  <c:v>-13</c:v>
                </c:pt>
              </c:numCache>
            </c:numRef>
          </c:yVal>
          <c:smooth val="0"/>
          <c:extLst>
            <c:ext xmlns:c16="http://schemas.microsoft.com/office/drawing/2014/chart" uri="{C3380CC4-5D6E-409C-BE32-E72D297353CC}">
              <c16:uniqueId val="{00000018-F6CD-4A0B-8C6A-F35857DEE0A1}"/>
            </c:ext>
          </c:extLst>
        </c:ser>
        <c:ser>
          <c:idx val="25"/>
          <c:order val="25"/>
          <c:tx>
            <c:strRef>
              <c:f>'5.6 mgkg edited'!$H$107</c:f>
              <c:strCache>
                <c:ptCount val="1"/>
                <c:pt idx="0">
                  <c:v>81030008</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edited'!$I$107:$I$110</c:f>
              <c:numCache>
                <c:formatCode>General</c:formatCode>
                <c:ptCount val="4"/>
                <c:pt idx="0">
                  <c:v>0</c:v>
                </c:pt>
                <c:pt idx="1">
                  <c:v>5.4</c:v>
                </c:pt>
                <c:pt idx="2">
                  <c:v>11.6</c:v>
                </c:pt>
                <c:pt idx="3">
                  <c:v>18.100000000000001</c:v>
                </c:pt>
              </c:numCache>
            </c:numRef>
          </c:xVal>
          <c:yVal>
            <c:numRef>
              <c:f>'5.6 mgkg edited'!$J$107:$J$110</c:f>
              <c:numCache>
                <c:formatCode>General</c:formatCode>
                <c:ptCount val="4"/>
                <c:pt idx="0">
                  <c:v>0</c:v>
                </c:pt>
                <c:pt idx="1">
                  <c:v>-35</c:v>
                </c:pt>
                <c:pt idx="2">
                  <c:v>-64</c:v>
                </c:pt>
                <c:pt idx="3">
                  <c:v>-59</c:v>
                </c:pt>
              </c:numCache>
            </c:numRef>
          </c:yVal>
          <c:smooth val="0"/>
          <c:extLst>
            <c:ext xmlns:c16="http://schemas.microsoft.com/office/drawing/2014/chart" uri="{C3380CC4-5D6E-409C-BE32-E72D297353CC}">
              <c16:uniqueId val="{00000019-F6CD-4A0B-8C6A-F35857DEE0A1}"/>
            </c:ext>
          </c:extLst>
        </c:ser>
        <c:ser>
          <c:idx val="26"/>
          <c:order val="26"/>
          <c:tx>
            <c:strRef>
              <c:f>'5.6 mgkg edited'!$H$111</c:f>
              <c:strCache>
                <c:ptCount val="1"/>
                <c:pt idx="0">
                  <c:v>81110001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edited'!$I$111:$I$114</c:f>
              <c:numCache>
                <c:formatCode>General</c:formatCode>
                <c:ptCount val="4"/>
                <c:pt idx="0">
                  <c:v>0</c:v>
                </c:pt>
                <c:pt idx="1">
                  <c:v>6.1</c:v>
                </c:pt>
                <c:pt idx="2">
                  <c:v>12.4</c:v>
                </c:pt>
                <c:pt idx="3">
                  <c:v>17.600000000000001</c:v>
                </c:pt>
              </c:numCache>
            </c:numRef>
          </c:xVal>
          <c:yVal>
            <c:numRef>
              <c:f>'5.6 mgkg edited'!$J$111:$J$114</c:f>
              <c:numCache>
                <c:formatCode>General</c:formatCode>
                <c:ptCount val="4"/>
                <c:pt idx="0">
                  <c:v>0</c:v>
                </c:pt>
                <c:pt idx="1">
                  <c:v>-34</c:v>
                </c:pt>
                <c:pt idx="2">
                  <c:v>-27</c:v>
                </c:pt>
                <c:pt idx="3">
                  <c:v>-12</c:v>
                </c:pt>
              </c:numCache>
            </c:numRef>
          </c:yVal>
          <c:smooth val="0"/>
          <c:extLst>
            <c:ext xmlns:c16="http://schemas.microsoft.com/office/drawing/2014/chart" uri="{C3380CC4-5D6E-409C-BE32-E72D297353CC}">
              <c16:uniqueId val="{0000001A-F6CD-4A0B-8C6A-F35857DEE0A1}"/>
            </c:ext>
          </c:extLst>
        </c:ser>
        <c:ser>
          <c:idx val="27"/>
          <c:order val="27"/>
          <c:tx>
            <c:strRef>
              <c:f>'5.6 mgkg edited'!$H$115</c:f>
              <c:strCache>
                <c:ptCount val="1"/>
                <c:pt idx="0">
                  <c:v>82010002</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edited'!$I$115:$I$117</c:f>
              <c:numCache>
                <c:formatCode>General</c:formatCode>
                <c:ptCount val="3"/>
                <c:pt idx="0">
                  <c:v>0</c:v>
                </c:pt>
                <c:pt idx="1">
                  <c:v>7</c:v>
                </c:pt>
                <c:pt idx="2">
                  <c:v>13</c:v>
                </c:pt>
              </c:numCache>
            </c:numRef>
          </c:xVal>
          <c:yVal>
            <c:numRef>
              <c:f>'5.6 mgkg edited'!$J$115:$J$117</c:f>
              <c:numCache>
                <c:formatCode>General</c:formatCode>
                <c:ptCount val="3"/>
                <c:pt idx="0">
                  <c:v>0</c:v>
                </c:pt>
                <c:pt idx="1">
                  <c:v>-4</c:v>
                </c:pt>
                <c:pt idx="2">
                  <c:v>-14</c:v>
                </c:pt>
              </c:numCache>
            </c:numRef>
          </c:yVal>
          <c:smooth val="0"/>
          <c:extLst>
            <c:ext xmlns:c16="http://schemas.microsoft.com/office/drawing/2014/chart" uri="{C3380CC4-5D6E-409C-BE32-E72D297353CC}">
              <c16:uniqueId val="{0000001B-F6CD-4A0B-8C6A-F35857DEE0A1}"/>
            </c:ext>
          </c:extLst>
        </c:ser>
        <c:ser>
          <c:idx val="28"/>
          <c:order val="28"/>
          <c:tx>
            <c:strRef>
              <c:f>'5.6 mgkg edited'!$H$118</c:f>
              <c:strCache>
                <c:ptCount val="1"/>
                <c:pt idx="0">
                  <c:v>82070001</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edited'!$I$118:$I$120</c:f>
              <c:numCache>
                <c:formatCode>General</c:formatCode>
                <c:ptCount val="3"/>
                <c:pt idx="0">
                  <c:v>0</c:v>
                </c:pt>
                <c:pt idx="1">
                  <c:v>5.6</c:v>
                </c:pt>
                <c:pt idx="2">
                  <c:v>11.3</c:v>
                </c:pt>
              </c:numCache>
            </c:numRef>
          </c:xVal>
          <c:yVal>
            <c:numRef>
              <c:f>'5.6 mgkg edited'!$J$118:$J$120</c:f>
              <c:numCache>
                <c:formatCode>General</c:formatCode>
                <c:ptCount val="3"/>
                <c:pt idx="0">
                  <c:v>0</c:v>
                </c:pt>
                <c:pt idx="1">
                  <c:v>-2</c:v>
                </c:pt>
                <c:pt idx="2">
                  <c:v>-1</c:v>
                </c:pt>
              </c:numCache>
            </c:numRef>
          </c:yVal>
          <c:smooth val="0"/>
          <c:extLst>
            <c:ext xmlns:c16="http://schemas.microsoft.com/office/drawing/2014/chart" uri="{C3380CC4-5D6E-409C-BE32-E72D297353CC}">
              <c16:uniqueId val="{0000001C-F6CD-4A0B-8C6A-F35857DEE0A1}"/>
            </c:ext>
          </c:extLst>
        </c:ser>
        <c:ser>
          <c:idx val="29"/>
          <c:order val="29"/>
          <c:tx>
            <c:strRef>
              <c:f>'5.6 mgkg edited'!$H$121</c:f>
              <c:strCache>
                <c:ptCount val="1"/>
                <c:pt idx="0">
                  <c:v>82070005</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edited'!$I$121:$I$124</c:f>
              <c:numCache>
                <c:formatCode>General</c:formatCode>
                <c:ptCount val="4"/>
                <c:pt idx="0">
                  <c:v>0</c:v>
                </c:pt>
                <c:pt idx="1">
                  <c:v>5.4</c:v>
                </c:pt>
                <c:pt idx="2">
                  <c:v>11.9</c:v>
                </c:pt>
                <c:pt idx="3">
                  <c:v>15.3</c:v>
                </c:pt>
              </c:numCache>
            </c:numRef>
          </c:xVal>
          <c:yVal>
            <c:numRef>
              <c:f>'5.6 mgkg edited'!$J$121:$J$124</c:f>
              <c:numCache>
                <c:formatCode>General</c:formatCode>
                <c:ptCount val="4"/>
                <c:pt idx="0">
                  <c:v>0</c:v>
                </c:pt>
                <c:pt idx="1">
                  <c:v>-100</c:v>
                </c:pt>
                <c:pt idx="2">
                  <c:v>-100</c:v>
                </c:pt>
                <c:pt idx="3">
                  <c:v>-100</c:v>
                </c:pt>
              </c:numCache>
            </c:numRef>
          </c:yVal>
          <c:smooth val="0"/>
          <c:extLst>
            <c:ext xmlns:c16="http://schemas.microsoft.com/office/drawing/2014/chart" uri="{C3380CC4-5D6E-409C-BE32-E72D297353CC}">
              <c16:uniqueId val="{0000001D-F6CD-4A0B-8C6A-F35857DEE0A1}"/>
            </c:ext>
          </c:extLst>
        </c:ser>
        <c:ser>
          <c:idx val="30"/>
          <c:order val="30"/>
          <c:tx>
            <c:strRef>
              <c:f>'5.6 mgkg edited'!$H$125</c:f>
              <c:strCache>
                <c:ptCount val="1"/>
                <c:pt idx="0">
                  <c:v>82070015</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edited'!$I$125:$I$129</c:f>
              <c:numCache>
                <c:formatCode>General</c:formatCode>
                <c:ptCount val="5"/>
                <c:pt idx="0">
                  <c:v>0</c:v>
                </c:pt>
                <c:pt idx="1">
                  <c:v>5.4</c:v>
                </c:pt>
                <c:pt idx="2">
                  <c:v>11.3</c:v>
                </c:pt>
                <c:pt idx="3">
                  <c:v>17.3</c:v>
                </c:pt>
                <c:pt idx="4">
                  <c:v>24.3</c:v>
                </c:pt>
              </c:numCache>
            </c:numRef>
          </c:xVal>
          <c:yVal>
            <c:numRef>
              <c:f>'5.6 mgkg edited'!$J$125:$J$129</c:f>
              <c:numCache>
                <c:formatCode>General</c:formatCode>
                <c:ptCount val="5"/>
                <c:pt idx="0">
                  <c:v>0</c:v>
                </c:pt>
                <c:pt idx="1">
                  <c:v>-17</c:v>
                </c:pt>
                <c:pt idx="2">
                  <c:v>-21</c:v>
                </c:pt>
                <c:pt idx="3">
                  <c:v>-29</c:v>
                </c:pt>
                <c:pt idx="4">
                  <c:v>-17</c:v>
                </c:pt>
              </c:numCache>
            </c:numRef>
          </c:yVal>
          <c:smooth val="0"/>
          <c:extLst>
            <c:ext xmlns:c16="http://schemas.microsoft.com/office/drawing/2014/chart" uri="{C3380CC4-5D6E-409C-BE32-E72D297353CC}">
              <c16:uniqueId val="{0000001E-F6CD-4A0B-8C6A-F35857DEE0A1}"/>
            </c:ext>
          </c:extLst>
        </c:ser>
        <c:ser>
          <c:idx val="31"/>
          <c:order val="31"/>
          <c:tx>
            <c:strRef>
              <c:f>'5.6 mgkg edited'!$H$130</c:f>
              <c:strCache>
                <c:ptCount val="1"/>
                <c:pt idx="0">
                  <c:v>82070016</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edited'!$I$130:$I$134</c:f>
              <c:numCache>
                <c:formatCode>General</c:formatCode>
                <c:ptCount val="5"/>
                <c:pt idx="0">
                  <c:v>0</c:v>
                </c:pt>
                <c:pt idx="1">
                  <c:v>5.0999999999999996</c:v>
                </c:pt>
                <c:pt idx="2">
                  <c:v>11.1</c:v>
                </c:pt>
                <c:pt idx="3">
                  <c:v>18</c:v>
                </c:pt>
                <c:pt idx="4">
                  <c:v>24.4</c:v>
                </c:pt>
              </c:numCache>
            </c:numRef>
          </c:xVal>
          <c:yVal>
            <c:numRef>
              <c:f>'5.6 mgkg edited'!$J$130:$J$134</c:f>
              <c:numCache>
                <c:formatCode>General</c:formatCode>
                <c:ptCount val="5"/>
                <c:pt idx="0">
                  <c:v>0</c:v>
                </c:pt>
                <c:pt idx="1">
                  <c:v>-30</c:v>
                </c:pt>
                <c:pt idx="2">
                  <c:v>-57</c:v>
                </c:pt>
                <c:pt idx="3">
                  <c:v>-90</c:v>
                </c:pt>
                <c:pt idx="4">
                  <c:v>-92</c:v>
                </c:pt>
              </c:numCache>
            </c:numRef>
          </c:yVal>
          <c:smooth val="0"/>
          <c:extLst>
            <c:ext xmlns:c16="http://schemas.microsoft.com/office/drawing/2014/chart" uri="{C3380CC4-5D6E-409C-BE32-E72D297353CC}">
              <c16:uniqueId val="{0000001F-F6CD-4A0B-8C6A-F35857DEE0A1}"/>
            </c:ext>
          </c:extLst>
        </c:ser>
        <c:ser>
          <c:idx val="32"/>
          <c:order val="32"/>
          <c:tx>
            <c:strRef>
              <c:f>'5.6 mgkg edited'!$H$135</c:f>
              <c:strCache>
                <c:ptCount val="1"/>
                <c:pt idx="0">
                  <c:v>86130003</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edited'!$I$135:$I$137</c:f>
              <c:numCache>
                <c:formatCode>General</c:formatCode>
                <c:ptCount val="3"/>
                <c:pt idx="0">
                  <c:v>0</c:v>
                </c:pt>
                <c:pt idx="1">
                  <c:v>7.6</c:v>
                </c:pt>
                <c:pt idx="2">
                  <c:v>13.3</c:v>
                </c:pt>
              </c:numCache>
            </c:numRef>
          </c:xVal>
          <c:yVal>
            <c:numRef>
              <c:f>'5.6 mgkg edited'!$J$135:$J$137</c:f>
              <c:numCache>
                <c:formatCode>General</c:formatCode>
                <c:ptCount val="3"/>
                <c:pt idx="0">
                  <c:v>0</c:v>
                </c:pt>
                <c:pt idx="1">
                  <c:v>-23</c:v>
                </c:pt>
                <c:pt idx="2">
                  <c:v>-5</c:v>
                </c:pt>
              </c:numCache>
            </c:numRef>
          </c:yVal>
          <c:smooth val="0"/>
          <c:extLst>
            <c:ext xmlns:c16="http://schemas.microsoft.com/office/drawing/2014/chart" uri="{C3380CC4-5D6E-409C-BE32-E72D297353CC}">
              <c16:uniqueId val="{00000020-F6CD-4A0B-8C6A-F35857DEE0A1}"/>
            </c:ext>
          </c:extLst>
        </c:ser>
        <c:ser>
          <c:idx val="33"/>
          <c:order val="33"/>
          <c:tx>
            <c:strRef>
              <c:f>'5.6 mgkg edited'!$H$138</c:f>
              <c:strCache>
                <c:ptCount val="1"/>
                <c:pt idx="0">
                  <c:v>86130006</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edited'!$I$138:$I$142</c:f>
              <c:numCache>
                <c:formatCode>General</c:formatCode>
                <c:ptCount val="5"/>
                <c:pt idx="0">
                  <c:v>0</c:v>
                </c:pt>
                <c:pt idx="1">
                  <c:v>5.6</c:v>
                </c:pt>
                <c:pt idx="2">
                  <c:v>12.3</c:v>
                </c:pt>
                <c:pt idx="3">
                  <c:v>17.3</c:v>
                </c:pt>
                <c:pt idx="4">
                  <c:v>26.4</c:v>
                </c:pt>
              </c:numCache>
            </c:numRef>
          </c:xVal>
          <c:yVal>
            <c:numRef>
              <c:f>'5.6 mgkg edited'!$J$138:$J$142</c:f>
              <c:numCache>
                <c:formatCode>General</c:formatCode>
                <c:ptCount val="5"/>
                <c:pt idx="0">
                  <c:v>0</c:v>
                </c:pt>
                <c:pt idx="1">
                  <c:v>-100</c:v>
                </c:pt>
                <c:pt idx="2">
                  <c:v>-100</c:v>
                </c:pt>
                <c:pt idx="3">
                  <c:v>-100</c:v>
                </c:pt>
                <c:pt idx="4">
                  <c:v>-100</c:v>
                </c:pt>
              </c:numCache>
            </c:numRef>
          </c:yVal>
          <c:smooth val="0"/>
          <c:extLst>
            <c:ext xmlns:c16="http://schemas.microsoft.com/office/drawing/2014/chart" uri="{C3380CC4-5D6E-409C-BE32-E72D297353CC}">
              <c16:uniqueId val="{00000021-F6CD-4A0B-8C6A-F35857DEE0A1}"/>
            </c:ext>
          </c:extLst>
        </c:ser>
        <c:ser>
          <c:idx val="34"/>
          <c:order val="34"/>
          <c:tx>
            <c:strRef>
              <c:f>'5.6 mgkg edited'!$H$143</c:f>
              <c:strCache>
                <c:ptCount val="1"/>
                <c:pt idx="0">
                  <c:v>86170002</c:v>
                </c:pt>
              </c:strCache>
            </c:strRef>
          </c:tx>
          <c:spPr>
            <a:ln w="12700" cap="rnd">
              <a:solidFill>
                <a:schemeClr val="accent4"/>
              </a:solidFill>
              <a:round/>
            </a:ln>
            <a:effectLst/>
          </c:spPr>
          <c:marker>
            <c:symbol val="circle"/>
            <c:size val="5"/>
            <c:spPr>
              <a:solidFill>
                <a:schemeClr val="accent4"/>
              </a:solidFill>
              <a:ln w="9525">
                <a:solidFill>
                  <a:schemeClr val="accent4"/>
                </a:solidFill>
              </a:ln>
              <a:effectLst/>
            </c:spPr>
          </c:marker>
          <c:xVal>
            <c:numRef>
              <c:f>'5.6 mgkg edited'!$I$143:$I$147</c:f>
              <c:numCache>
                <c:formatCode>General</c:formatCode>
                <c:ptCount val="5"/>
                <c:pt idx="0">
                  <c:v>0</c:v>
                </c:pt>
                <c:pt idx="1">
                  <c:v>5.7</c:v>
                </c:pt>
                <c:pt idx="2">
                  <c:v>12.7</c:v>
                </c:pt>
                <c:pt idx="3">
                  <c:v>17.7</c:v>
                </c:pt>
                <c:pt idx="4">
                  <c:v>24.9</c:v>
                </c:pt>
              </c:numCache>
            </c:numRef>
          </c:xVal>
          <c:yVal>
            <c:numRef>
              <c:f>'5.6 mgkg edited'!$J$143:$J$147</c:f>
              <c:numCache>
                <c:formatCode>General</c:formatCode>
                <c:ptCount val="5"/>
                <c:pt idx="0">
                  <c:v>0</c:v>
                </c:pt>
                <c:pt idx="1">
                  <c:v>-8</c:v>
                </c:pt>
                <c:pt idx="2">
                  <c:v>-68</c:v>
                </c:pt>
                <c:pt idx="3">
                  <c:v>-74</c:v>
                </c:pt>
                <c:pt idx="4">
                  <c:v>-79</c:v>
                </c:pt>
              </c:numCache>
            </c:numRef>
          </c:yVal>
          <c:smooth val="0"/>
          <c:extLst>
            <c:ext xmlns:c16="http://schemas.microsoft.com/office/drawing/2014/chart" uri="{C3380CC4-5D6E-409C-BE32-E72D297353CC}">
              <c16:uniqueId val="{00000022-F6CD-4A0B-8C6A-F35857DEE0A1}"/>
            </c:ext>
          </c:extLst>
        </c:ser>
        <c:dLbls>
          <c:showLegendKey val="0"/>
          <c:showVal val="0"/>
          <c:showCatName val="0"/>
          <c:showSerName val="0"/>
          <c:showPercent val="0"/>
          <c:showBubbleSize val="0"/>
        </c:dLbls>
        <c:axId val="263392031"/>
        <c:axId val="263385791"/>
      </c:scatterChart>
      <c:valAx>
        <c:axId val="263392031"/>
        <c:scaling>
          <c:orientation val="minMax"/>
          <c:max val="40"/>
          <c:min val="0"/>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63385791"/>
        <c:crossesAt val="0"/>
        <c:crossBetween val="midCat"/>
        <c:majorUnit val="6"/>
      </c:valAx>
      <c:valAx>
        <c:axId val="263385791"/>
        <c:scaling>
          <c:orientation val="minMax"/>
          <c:max val="100"/>
          <c:min val="-100"/>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crossAx val="263392031"/>
        <c:crosses val="autoZero"/>
        <c:crossBetween val="midCat"/>
        <c:majorUnit val="2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038874148793737E-2"/>
          <c:y val="2.3264151293616638E-2"/>
          <c:w val="0.92904415268243357"/>
          <c:h val="0.93602327159220311"/>
        </c:manualLayout>
      </c:layout>
      <c:scatterChart>
        <c:scatterStyle val="lineMarker"/>
        <c:varyColors val="0"/>
        <c:ser>
          <c:idx val="34"/>
          <c:order val="0"/>
          <c:tx>
            <c:strRef>
              <c:f>'6.4 mgkg edited'!$K$2</c:f>
              <c:strCache>
                <c:ptCount val="1"/>
                <c:pt idx="0">
                  <c:v>33010001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edited'!$L$2:$L$7</c:f>
              <c:numCache>
                <c:formatCode>General</c:formatCode>
                <c:ptCount val="6"/>
                <c:pt idx="0">
                  <c:v>0</c:v>
                </c:pt>
                <c:pt idx="1">
                  <c:v>5.9</c:v>
                </c:pt>
                <c:pt idx="2">
                  <c:v>11.9</c:v>
                </c:pt>
                <c:pt idx="3">
                  <c:v>17.899999999999999</c:v>
                </c:pt>
                <c:pt idx="4">
                  <c:v>24.6</c:v>
                </c:pt>
                <c:pt idx="5">
                  <c:v>30.6</c:v>
                </c:pt>
              </c:numCache>
            </c:numRef>
          </c:xVal>
          <c:yVal>
            <c:numRef>
              <c:f>'6.4 mgkg edited'!$M$2:$M$7</c:f>
              <c:numCache>
                <c:formatCode>General</c:formatCode>
                <c:ptCount val="6"/>
                <c:pt idx="0">
                  <c:v>0</c:v>
                </c:pt>
                <c:pt idx="1">
                  <c:v>-31</c:v>
                </c:pt>
                <c:pt idx="2">
                  <c:v>-68</c:v>
                </c:pt>
                <c:pt idx="3">
                  <c:v>-69</c:v>
                </c:pt>
                <c:pt idx="4">
                  <c:v>-66</c:v>
                </c:pt>
                <c:pt idx="5">
                  <c:v>-64</c:v>
                </c:pt>
              </c:numCache>
            </c:numRef>
          </c:yVal>
          <c:smooth val="0"/>
          <c:extLst>
            <c:ext xmlns:c16="http://schemas.microsoft.com/office/drawing/2014/chart" uri="{C3380CC4-5D6E-409C-BE32-E72D297353CC}">
              <c16:uniqueId val="{00000000-1265-4430-8AA0-F82B46D00168}"/>
            </c:ext>
          </c:extLst>
        </c:ser>
        <c:ser>
          <c:idx val="0"/>
          <c:order val="1"/>
          <c:tx>
            <c:strRef>
              <c:f>'6.4 mgkg edited'!$K$8</c:f>
              <c:strCache>
                <c:ptCount val="1"/>
                <c:pt idx="0">
                  <c:v>33010003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edited'!$L$8:$L$13</c:f>
              <c:numCache>
                <c:formatCode>General</c:formatCode>
                <c:ptCount val="6"/>
                <c:pt idx="0">
                  <c:v>0</c:v>
                </c:pt>
                <c:pt idx="1">
                  <c:v>6.1</c:v>
                </c:pt>
                <c:pt idx="2">
                  <c:v>12</c:v>
                </c:pt>
                <c:pt idx="3">
                  <c:v>18</c:v>
                </c:pt>
                <c:pt idx="4">
                  <c:v>24.1</c:v>
                </c:pt>
                <c:pt idx="5">
                  <c:v>30</c:v>
                </c:pt>
              </c:numCache>
            </c:numRef>
          </c:xVal>
          <c:yVal>
            <c:numRef>
              <c:f>'6.4 mgkg edited'!$M$8:$M$13</c:f>
              <c:numCache>
                <c:formatCode>General</c:formatCode>
                <c:ptCount val="6"/>
                <c:pt idx="0">
                  <c:v>0</c:v>
                </c:pt>
                <c:pt idx="1">
                  <c:v>-24</c:v>
                </c:pt>
                <c:pt idx="2">
                  <c:v>-29</c:v>
                </c:pt>
                <c:pt idx="3">
                  <c:v>-33</c:v>
                </c:pt>
                <c:pt idx="4">
                  <c:v>-31</c:v>
                </c:pt>
                <c:pt idx="5">
                  <c:v>-33</c:v>
                </c:pt>
              </c:numCache>
            </c:numRef>
          </c:yVal>
          <c:smooth val="0"/>
          <c:extLst>
            <c:ext xmlns:c16="http://schemas.microsoft.com/office/drawing/2014/chart" uri="{C3380CC4-5D6E-409C-BE32-E72D297353CC}">
              <c16:uniqueId val="{00000001-1265-4430-8AA0-F82B46D00168}"/>
            </c:ext>
          </c:extLst>
        </c:ser>
        <c:ser>
          <c:idx val="1"/>
          <c:order val="2"/>
          <c:tx>
            <c:strRef>
              <c:f>'6.4 mgkg edited'!$K$14</c:f>
              <c:strCache>
                <c:ptCount val="1"/>
                <c:pt idx="0">
                  <c:v>33010011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edited'!$L$14:$L$15</c:f>
              <c:numCache>
                <c:formatCode>General</c:formatCode>
                <c:ptCount val="2"/>
                <c:pt idx="0">
                  <c:v>0</c:v>
                </c:pt>
                <c:pt idx="1">
                  <c:v>6.1</c:v>
                </c:pt>
              </c:numCache>
            </c:numRef>
          </c:xVal>
          <c:yVal>
            <c:numRef>
              <c:f>'6.4 mgkg edited'!$M$14:$M$15</c:f>
              <c:numCache>
                <c:formatCode>General</c:formatCode>
                <c:ptCount val="2"/>
                <c:pt idx="0">
                  <c:v>0</c:v>
                </c:pt>
                <c:pt idx="1">
                  <c:v>96</c:v>
                </c:pt>
              </c:numCache>
            </c:numRef>
          </c:yVal>
          <c:smooth val="0"/>
          <c:extLst>
            <c:ext xmlns:c16="http://schemas.microsoft.com/office/drawing/2014/chart" uri="{C3380CC4-5D6E-409C-BE32-E72D297353CC}">
              <c16:uniqueId val="{00000002-1265-4430-8AA0-F82B46D00168}"/>
            </c:ext>
          </c:extLst>
        </c:ser>
        <c:ser>
          <c:idx val="2"/>
          <c:order val="3"/>
          <c:tx>
            <c:strRef>
              <c:f>'6.4 mgkg edited'!$K$16</c:f>
              <c:strCache>
                <c:ptCount val="1"/>
                <c:pt idx="0">
                  <c:v>33010012</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edited'!$L$16:$L$20</c:f>
              <c:numCache>
                <c:formatCode>General</c:formatCode>
                <c:ptCount val="5"/>
                <c:pt idx="0">
                  <c:v>0</c:v>
                </c:pt>
                <c:pt idx="1">
                  <c:v>6</c:v>
                </c:pt>
                <c:pt idx="2">
                  <c:v>11.3</c:v>
                </c:pt>
                <c:pt idx="3">
                  <c:v>19.3</c:v>
                </c:pt>
                <c:pt idx="4">
                  <c:v>24.3</c:v>
                </c:pt>
              </c:numCache>
            </c:numRef>
          </c:xVal>
          <c:yVal>
            <c:numRef>
              <c:f>'6.4 mgkg edited'!$M$16:$M$20</c:f>
              <c:numCache>
                <c:formatCode>General</c:formatCode>
                <c:ptCount val="5"/>
                <c:pt idx="0">
                  <c:v>0</c:v>
                </c:pt>
                <c:pt idx="1">
                  <c:v>-29</c:v>
                </c:pt>
                <c:pt idx="2">
                  <c:v>-46</c:v>
                </c:pt>
                <c:pt idx="3">
                  <c:v>-50</c:v>
                </c:pt>
                <c:pt idx="4">
                  <c:v>-80</c:v>
                </c:pt>
              </c:numCache>
            </c:numRef>
          </c:yVal>
          <c:smooth val="0"/>
          <c:extLst>
            <c:ext xmlns:c16="http://schemas.microsoft.com/office/drawing/2014/chart" uri="{C3380CC4-5D6E-409C-BE32-E72D297353CC}">
              <c16:uniqueId val="{00000003-1265-4430-8AA0-F82B46D00168}"/>
            </c:ext>
          </c:extLst>
        </c:ser>
        <c:ser>
          <c:idx val="3"/>
          <c:order val="4"/>
          <c:tx>
            <c:strRef>
              <c:f>'6.4 mgkg edited'!$K$21</c:f>
              <c:strCache>
                <c:ptCount val="1"/>
                <c:pt idx="0">
                  <c:v>33010018</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edited'!$L$21:$L$25</c:f>
              <c:numCache>
                <c:formatCode>General</c:formatCode>
                <c:ptCount val="5"/>
                <c:pt idx="0">
                  <c:v>0</c:v>
                </c:pt>
                <c:pt idx="1">
                  <c:v>5.9</c:v>
                </c:pt>
                <c:pt idx="2">
                  <c:v>12.9</c:v>
                </c:pt>
                <c:pt idx="3">
                  <c:v>18.899999999999999</c:v>
                </c:pt>
                <c:pt idx="4">
                  <c:v>24.1</c:v>
                </c:pt>
              </c:numCache>
            </c:numRef>
          </c:xVal>
          <c:yVal>
            <c:numRef>
              <c:f>'6.4 mgkg edited'!$M$21:$M$25</c:f>
              <c:numCache>
                <c:formatCode>General</c:formatCode>
                <c:ptCount val="5"/>
                <c:pt idx="0">
                  <c:v>0</c:v>
                </c:pt>
                <c:pt idx="1">
                  <c:v>-42</c:v>
                </c:pt>
                <c:pt idx="2">
                  <c:v>-55</c:v>
                </c:pt>
                <c:pt idx="3">
                  <c:v>-70</c:v>
                </c:pt>
                <c:pt idx="4">
                  <c:v>-82</c:v>
                </c:pt>
              </c:numCache>
            </c:numRef>
          </c:yVal>
          <c:smooth val="0"/>
          <c:extLst>
            <c:ext xmlns:c16="http://schemas.microsoft.com/office/drawing/2014/chart" uri="{C3380CC4-5D6E-409C-BE32-E72D297353CC}">
              <c16:uniqueId val="{00000004-1265-4430-8AA0-F82B46D00168}"/>
            </c:ext>
          </c:extLst>
        </c:ser>
        <c:ser>
          <c:idx val="4"/>
          <c:order val="5"/>
          <c:tx>
            <c:strRef>
              <c:f>'6.4 mgkg edited'!$K$26</c:f>
              <c:strCache>
                <c:ptCount val="1"/>
                <c:pt idx="0">
                  <c:v>33010019</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edited'!$L$26:$L$27</c:f>
              <c:numCache>
                <c:formatCode>General</c:formatCode>
                <c:ptCount val="2"/>
                <c:pt idx="0">
                  <c:v>0</c:v>
                </c:pt>
                <c:pt idx="1">
                  <c:v>6.1</c:v>
                </c:pt>
              </c:numCache>
            </c:numRef>
          </c:xVal>
          <c:yVal>
            <c:numRef>
              <c:f>'6.4 mgkg edited'!$M$26:$M$27</c:f>
              <c:numCache>
                <c:formatCode>General</c:formatCode>
                <c:ptCount val="2"/>
                <c:pt idx="0">
                  <c:v>0</c:v>
                </c:pt>
                <c:pt idx="1">
                  <c:v>13</c:v>
                </c:pt>
              </c:numCache>
            </c:numRef>
          </c:yVal>
          <c:smooth val="0"/>
          <c:extLst>
            <c:ext xmlns:c16="http://schemas.microsoft.com/office/drawing/2014/chart" uri="{C3380CC4-5D6E-409C-BE32-E72D297353CC}">
              <c16:uniqueId val="{00000005-1265-4430-8AA0-F82B46D00168}"/>
            </c:ext>
          </c:extLst>
        </c:ser>
        <c:ser>
          <c:idx val="5"/>
          <c:order val="6"/>
          <c:tx>
            <c:strRef>
              <c:f>'6.4 mgkg edited'!$K$28</c:f>
              <c:strCache>
                <c:ptCount val="1"/>
                <c:pt idx="0">
                  <c:v>33010023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edited'!$L$28:$L$32</c:f>
              <c:numCache>
                <c:formatCode>General</c:formatCode>
                <c:ptCount val="5"/>
                <c:pt idx="0">
                  <c:v>0</c:v>
                </c:pt>
                <c:pt idx="1">
                  <c:v>6</c:v>
                </c:pt>
                <c:pt idx="2">
                  <c:v>12</c:v>
                </c:pt>
                <c:pt idx="3">
                  <c:v>17.399999999999999</c:v>
                </c:pt>
                <c:pt idx="4">
                  <c:v>24</c:v>
                </c:pt>
              </c:numCache>
            </c:numRef>
          </c:xVal>
          <c:yVal>
            <c:numRef>
              <c:f>'6.4 mgkg edited'!$M$28:$M$32</c:f>
              <c:numCache>
                <c:formatCode>General</c:formatCode>
                <c:ptCount val="5"/>
                <c:pt idx="0">
                  <c:v>0</c:v>
                </c:pt>
                <c:pt idx="1">
                  <c:v>-12</c:v>
                </c:pt>
                <c:pt idx="2">
                  <c:v>-6</c:v>
                </c:pt>
                <c:pt idx="3">
                  <c:v>0</c:v>
                </c:pt>
                <c:pt idx="4">
                  <c:v>0</c:v>
                </c:pt>
              </c:numCache>
            </c:numRef>
          </c:yVal>
          <c:smooth val="0"/>
          <c:extLst>
            <c:ext xmlns:c16="http://schemas.microsoft.com/office/drawing/2014/chart" uri="{C3380CC4-5D6E-409C-BE32-E72D297353CC}">
              <c16:uniqueId val="{00000006-1265-4430-8AA0-F82B46D00168}"/>
            </c:ext>
          </c:extLst>
        </c:ser>
        <c:ser>
          <c:idx val="6"/>
          <c:order val="7"/>
          <c:tx>
            <c:strRef>
              <c:f>'6.4 mgkg edited'!$K$33</c:f>
              <c:strCache>
                <c:ptCount val="1"/>
                <c:pt idx="0">
                  <c:v>33010025</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edited'!$L$33:$L$37</c:f>
              <c:numCache>
                <c:formatCode>General</c:formatCode>
                <c:ptCount val="5"/>
                <c:pt idx="0">
                  <c:v>0</c:v>
                </c:pt>
                <c:pt idx="1">
                  <c:v>5.4</c:v>
                </c:pt>
                <c:pt idx="2">
                  <c:v>11.4</c:v>
                </c:pt>
                <c:pt idx="3">
                  <c:v>16.600000000000001</c:v>
                </c:pt>
                <c:pt idx="4">
                  <c:v>22.1</c:v>
                </c:pt>
              </c:numCache>
            </c:numRef>
          </c:xVal>
          <c:yVal>
            <c:numRef>
              <c:f>'6.4 mgkg edited'!$M$33:$M$37</c:f>
              <c:numCache>
                <c:formatCode>General</c:formatCode>
                <c:ptCount val="5"/>
                <c:pt idx="0">
                  <c:v>0</c:v>
                </c:pt>
                <c:pt idx="1">
                  <c:v>-3</c:v>
                </c:pt>
                <c:pt idx="2">
                  <c:v>-7</c:v>
                </c:pt>
                <c:pt idx="3">
                  <c:v>-14</c:v>
                </c:pt>
                <c:pt idx="4">
                  <c:v>-6</c:v>
                </c:pt>
              </c:numCache>
            </c:numRef>
          </c:yVal>
          <c:smooth val="0"/>
          <c:extLst>
            <c:ext xmlns:c16="http://schemas.microsoft.com/office/drawing/2014/chart" uri="{C3380CC4-5D6E-409C-BE32-E72D297353CC}">
              <c16:uniqueId val="{00000007-1265-4430-8AA0-F82B46D00168}"/>
            </c:ext>
          </c:extLst>
        </c:ser>
        <c:ser>
          <c:idx val="7"/>
          <c:order val="8"/>
          <c:tx>
            <c:strRef>
              <c:f>'6.4 mgkg edited'!$K$38</c:f>
              <c:strCache>
                <c:ptCount val="1"/>
                <c:pt idx="0">
                  <c:v>33010028</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edited'!$L$38:$L$39</c:f>
              <c:numCache>
                <c:formatCode>General</c:formatCode>
                <c:ptCount val="2"/>
                <c:pt idx="0">
                  <c:v>0</c:v>
                </c:pt>
                <c:pt idx="1">
                  <c:v>5.4</c:v>
                </c:pt>
              </c:numCache>
            </c:numRef>
          </c:xVal>
          <c:yVal>
            <c:numRef>
              <c:f>'6.4 mgkg edited'!$M$38:$M$39</c:f>
              <c:numCache>
                <c:formatCode>General</c:formatCode>
                <c:ptCount val="2"/>
                <c:pt idx="0">
                  <c:v>0</c:v>
                </c:pt>
                <c:pt idx="1">
                  <c:v>27</c:v>
                </c:pt>
              </c:numCache>
            </c:numRef>
          </c:yVal>
          <c:smooth val="0"/>
          <c:extLst>
            <c:ext xmlns:c16="http://schemas.microsoft.com/office/drawing/2014/chart" uri="{C3380CC4-5D6E-409C-BE32-E72D297353CC}">
              <c16:uniqueId val="{00000008-1265-4430-8AA0-F82B46D00168}"/>
            </c:ext>
          </c:extLst>
        </c:ser>
        <c:ser>
          <c:idx val="8"/>
          <c:order val="9"/>
          <c:tx>
            <c:strRef>
              <c:f>'6.4 mgkg edited'!$K$40</c:f>
              <c:strCache>
                <c:ptCount val="1"/>
                <c:pt idx="0">
                  <c:v>33010039</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edited'!$L$40:$L$43</c:f>
              <c:numCache>
                <c:formatCode>General</c:formatCode>
                <c:ptCount val="4"/>
                <c:pt idx="0">
                  <c:v>0</c:v>
                </c:pt>
                <c:pt idx="1">
                  <c:v>6.9</c:v>
                </c:pt>
                <c:pt idx="2">
                  <c:v>11.6</c:v>
                </c:pt>
                <c:pt idx="3">
                  <c:v>21</c:v>
                </c:pt>
              </c:numCache>
            </c:numRef>
          </c:xVal>
          <c:yVal>
            <c:numRef>
              <c:f>'6.4 mgkg edited'!$M$40:$M$43</c:f>
              <c:numCache>
                <c:formatCode>General</c:formatCode>
                <c:ptCount val="4"/>
                <c:pt idx="0">
                  <c:v>0</c:v>
                </c:pt>
                <c:pt idx="1">
                  <c:v>-20</c:v>
                </c:pt>
                <c:pt idx="2">
                  <c:v>-41</c:v>
                </c:pt>
                <c:pt idx="3">
                  <c:v>-44</c:v>
                </c:pt>
              </c:numCache>
            </c:numRef>
          </c:yVal>
          <c:smooth val="0"/>
          <c:extLst>
            <c:ext xmlns:c16="http://schemas.microsoft.com/office/drawing/2014/chart" uri="{C3380CC4-5D6E-409C-BE32-E72D297353CC}">
              <c16:uniqueId val="{00000009-1265-4430-8AA0-F82B46D00168}"/>
            </c:ext>
          </c:extLst>
        </c:ser>
        <c:ser>
          <c:idx val="9"/>
          <c:order val="10"/>
          <c:tx>
            <c:strRef>
              <c:f>'6.4 mgkg edited'!$K$44</c:f>
              <c:strCache>
                <c:ptCount val="1"/>
                <c:pt idx="0">
                  <c:v>34040008</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edited'!$L$44:$L$48</c:f>
              <c:numCache>
                <c:formatCode>General</c:formatCode>
                <c:ptCount val="5"/>
                <c:pt idx="0">
                  <c:v>0</c:v>
                </c:pt>
                <c:pt idx="1">
                  <c:v>5.9</c:v>
                </c:pt>
                <c:pt idx="2">
                  <c:v>11.9</c:v>
                </c:pt>
                <c:pt idx="3">
                  <c:v>17.3</c:v>
                </c:pt>
                <c:pt idx="4">
                  <c:v>24</c:v>
                </c:pt>
              </c:numCache>
            </c:numRef>
          </c:xVal>
          <c:yVal>
            <c:numRef>
              <c:f>'6.4 mgkg edited'!$M$44:$M$48</c:f>
              <c:numCache>
                <c:formatCode>General</c:formatCode>
                <c:ptCount val="5"/>
                <c:pt idx="0">
                  <c:v>0</c:v>
                </c:pt>
                <c:pt idx="1">
                  <c:v>-6</c:v>
                </c:pt>
                <c:pt idx="2">
                  <c:v>-11</c:v>
                </c:pt>
                <c:pt idx="3">
                  <c:v>-16</c:v>
                </c:pt>
                <c:pt idx="4">
                  <c:v>-20</c:v>
                </c:pt>
              </c:numCache>
            </c:numRef>
          </c:yVal>
          <c:smooth val="0"/>
          <c:extLst>
            <c:ext xmlns:c16="http://schemas.microsoft.com/office/drawing/2014/chart" uri="{C3380CC4-5D6E-409C-BE32-E72D297353CC}">
              <c16:uniqueId val="{0000000A-1265-4430-8AA0-F82B46D00168}"/>
            </c:ext>
          </c:extLst>
        </c:ser>
        <c:ser>
          <c:idx val="10"/>
          <c:order val="11"/>
          <c:tx>
            <c:strRef>
              <c:f>'6.4 mgkg edited'!$K$49</c:f>
              <c:strCache>
                <c:ptCount val="1"/>
                <c:pt idx="0">
                  <c:v>34050002</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edited'!$L$49:$L$52</c:f>
              <c:numCache>
                <c:formatCode>General</c:formatCode>
                <c:ptCount val="4"/>
                <c:pt idx="0">
                  <c:v>0</c:v>
                </c:pt>
                <c:pt idx="1">
                  <c:v>6</c:v>
                </c:pt>
                <c:pt idx="2">
                  <c:v>12</c:v>
                </c:pt>
                <c:pt idx="3">
                  <c:v>18.100000000000001</c:v>
                </c:pt>
              </c:numCache>
            </c:numRef>
          </c:xVal>
          <c:yVal>
            <c:numRef>
              <c:f>'6.4 mgkg edited'!$M$49:$M$52</c:f>
              <c:numCache>
                <c:formatCode>General</c:formatCode>
                <c:ptCount val="4"/>
                <c:pt idx="0">
                  <c:v>0</c:v>
                </c:pt>
                <c:pt idx="1">
                  <c:v>-19</c:v>
                </c:pt>
                <c:pt idx="2">
                  <c:v>-38</c:v>
                </c:pt>
                <c:pt idx="3">
                  <c:v>-38</c:v>
                </c:pt>
              </c:numCache>
            </c:numRef>
          </c:yVal>
          <c:smooth val="0"/>
          <c:extLst>
            <c:ext xmlns:c16="http://schemas.microsoft.com/office/drawing/2014/chart" uri="{C3380CC4-5D6E-409C-BE32-E72D297353CC}">
              <c16:uniqueId val="{0000000B-1265-4430-8AA0-F82B46D00168}"/>
            </c:ext>
          </c:extLst>
        </c:ser>
        <c:ser>
          <c:idx val="11"/>
          <c:order val="12"/>
          <c:tx>
            <c:strRef>
              <c:f>'6.4 mgkg edited'!$K$53</c:f>
              <c:strCache>
                <c:ptCount val="1"/>
                <c:pt idx="0">
                  <c:v>34060005</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edited'!$L$53:$L$57</c:f>
              <c:numCache>
                <c:formatCode>General</c:formatCode>
                <c:ptCount val="5"/>
                <c:pt idx="0">
                  <c:v>0</c:v>
                </c:pt>
                <c:pt idx="1">
                  <c:v>7.1</c:v>
                </c:pt>
                <c:pt idx="2">
                  <c:v>13.1</c:v>
                </c:pt>
                <c:pt idx="3">
                  <c:v>19.100000000000001</c:v>
                </c:pt>
                <c:pt idx="4">
                  <c:v>24.1</c:v>
                </c:pt>
              </c:numCache>
            </c:numRef>
          </c:xVal>
          <c:yVal>
            <c:numRef>
              <c:f>'6.4 mgkg edited'!$M$53:$M$57</c:f>
              <c:numCache>
                <c:formatCode>General</c:formatCode>
                <c:ptCount val="5"/>
                <c:pt idx="0">
                  <c:v>0</c:v>
                </c:pt>
                <c:pt idx="1">
                  <c:v>-21</c:v>
                </c:pt>
                <c:pt idx="2">
                  <c:v>-28</c:v>
                </c:pt>
                <c:pt idx="3">
                  <c:v>-35</c:v>
                </c:pt>
                <c:pt idx="4">
                  <c:v>-39</c:v>
                </c:pt>
              </c:numCache>
            </c:numRef>
          </c:yVal>
          <c:smooth val="0"/>
          <c:extLst>
            <c:ext xmlns:c16="http://schemas.microsoft.com/office/drawing/2014/chart" uri="{C3380CC4-5D6E-409C-BE32-E72D297353CC}">
              <c16:uniqueId val="{0000000C-1265-4430-8AA0-F82B46D00168}"/>
            </c:ext>
          </c:extLst>
        </c:ser>
        <c:ser>
          <c:idx val="12"/>
          <c:order val="13"/>
          <c:tx>
            <c:strRef>
              <c:f>'6.4 mgkg edited'!$K$58</c:f>
              <c:strCache>
                <c:ptCount val="1"/>
                <c:pt idx="0">
                  <c:v>34060007</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edited'!$L$58:$L$61</c:f>
              <c:numCache>
                <c:formatCode>General</c:formatCode>
                <c:ptCount val="4"/>
                <c:pt idx="0">
                  <c:v>0</c:v>
                </c:pt>
                <c:pt idx="1">
                  <c:v>6.1</c:v>
                </c:pt>
                <c:pt idx="2">
                  <c:v>13.1</c:v>
                </c:pt>
                <c:pt idx="3">
                  <c:v>18.100000000000001</c:v>
                </c:pt>
              </c:numCache>
            </c:numRef>
          </c:xVal>
          <c:yVal>
            <c:numRef>
              <c:f>'6.4 mgkg edited'!$M$58:$M$61</c:f>
              <c:numCache>
                <c:formatCode>General</c:formatCode>
                <c:ptCount val="4"/>
                <c:pt idx="0">
                  <c:v>0</c:v>
                </c:pt>
                <c:pt idx="1">
                  <c:v>-41</c:v>
                </c:pt>
                <c:pt idx="2">
                  <c:v>-76</c:v>
                </c:pt>
                <c:pt idx="3">
                  <c:v>-82</c:v>
                </c:pt>
              </c:numCache>
            </c:numRef>
          </c:yVal>
          <c:smooth val="0"/>
          <c:extLst>
            <c:ext xmlns:c16="http://schemas.microsoft.com/office/drawing/2014/chart" uri="{C3380CC4-5D6E-409C-BE32-E72D297353CC}">
              <c16:uniqueId val="{0000000D-1265-4430-8AA0-F82B46D00168}"/>
            </c:ext>
          </c:extLst>
        </c:ser>
        <c:ser>
          <c:idx val="13"/>
          <c:order val="14"/>
          <c:tx>
            <c:strRef>
              <c:f>'6.4 mgkg edited'!$K$62</c:f>
              <c:strCache>
                <c:ptCount val="1"/>
                <c:pt idx="0">
                  <c:v>34070001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edited'!$L$62:$L$66</c:f>
              <c:numCache>
                <c:formatCode>General</c:formatCode>
                <c:ptCount val="5"/>
                <c:pt idx="0">
                  <c:v>0</c:v>
                </c:pt>
                <c:pt idx="1">
                  <c:v>5.9</c:v>
                </c:pt>
                <c:pt idx="2">
                  <c:v>10.9</c:v>
                </c:pt>
                <c:pt idx="3">
                  <c:v>17.7</c:v>
                </c:pt>
                <c:pt idx="4">
                  <c:v>23.3</c:v>
                </c:pt>
              </c:numCache>
            </c:numRef>
          </c:xVal>
          <c:yVal>
            <c:numRef>
              <c:f>'6.4 mgkg edited'!$M$62:$M$66</c:f>
              <c:numCache>
                <c:formatCode>General</c:formatCode>
                <c:ptCount val="5"/>
                <c:pt idx="0">
                  <c:v>0</c:v>
                </c:pt>
                <c:pt idx="1">
                  <c:v>-26</c:v>
                </c:pt>
                <c:pt idx="2">
                  <c:v>-100</c:v>
                </c:pt>
                <c:pt idx="3">
                  <c:v>-100</c:v>
                </c:pt>
                <c:pt idx="4">
                  <c:v>-61</c:v>
                </c:pt>
              </c:numCache>
            </c:numRef>
          </c:yVal>
          <c:smooth val="0"/>
          <c:extLst>
            <c:ext xmlns:c16="http://schemas.microsoft.com/office/drawing/2014/chart" uri="{C3380CC4-5D6E-409C-BE32-E72D297353CC}">
              <c16:uniqueId val="{0000000E-1265-4430-8AA0-F82B46D00168}"/>
            </c:ext>
          </c:extLst>
        </c:ser>
        <c:ser>
          <c:idx val="14"/>
          <c:order val="15"/>
          <c:tx>
            <c:strRef>
              <c:f>'6.4 mgkg edited'!$K$67</c:f>
              <c:strCache>
                <c:ptCount val="1"/>
                <c:pt idx="0">
                  <c:v>39040004</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edited'!$L$67:$L$71</c:f>
              <c:numCache>
                <c:formatCode>General</c:formatCode>
                <c:ptCount val="5"/>
                <c:pt idx="0">
                  <c:v>0</c:v>
                </c:pt>
                <c:pt idx="1">
                  <c:v>6.4</c:v>
                </c:pt>
                <c:pt idx="2">
                  <c:v>12.3</c:v>
                </c:pt>
                <c:pt idx="3">
                  <c:v>19.100000000000001</c:v>
                </c:pt>
                <c:pt idx="4">
                  <c:v>24.3</c:v>
                </c:pt>
              </c:numCache>
            </c:numRef>
          </c:xVal>
          <c:yVal>
            <c:numRef>
              <c:f>'6.4 mgkg edited'!$M$67:$M$71</c:f>
              <c:numCache>
                <c:formatCode>General</c:formatCode>
                <c:ptCount val="5"/>
                <c:pt idx="0">
                  <c:v>0</c:v>
                </c:pt>
                <c:pt idx="1">
                  <c:v>-15</c:v>
                </c:pt>
                <c:pt idx="2">
                  <c:v>-17</c:v>
                </c:pt>
                <c:pt idx="3">
                  <c:v>-30</c:v>
                </c:pt>
                <c:pt idx="4">
                  <c:v>-32</c:v>
                </c:pt>
              </c:numCache>
            </c:numRef>
          </c:yVal>
          <c:smooth val="0"/>
          <c:extLst>
            <c:ext xmlns:c16="http://schemas.microsoft.com/office/drawing/2014/chart" uri="{C3380CC4-5D6E-409C-BE32-E72D297353CC}">
              <c16:uniqueId val="{0000000F-1265-4430-8AA0-F82B46D00168}"/>
            </c:ext>
          </c:extLst>
        </c:ser>
        <c:ser>
          <c:idx val="15"/>
          <c:order val="16"/>
          <c:tx>
            <c:strRef>
              <c:f>'6.4 mgkg edited'!$K$72</c:f>
              <c:strCache>
                <c:ptCount val="1"/>
                <c:pt idx="0">
                  <c:v>39040005</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edited'!$L$72:$L$73</c:f>
              <c:numCache>
                <c:formatCode>General</c:formatCode>
                <c:ptCount val="2"/>
                <c:pt idx="0">
                  <c:v>0</c:v>
                </c:pt>
                <c:pt idx="1">
                  <c:v>6.3</c:v>
                </c:pt>
              </c:numCache>
            </c:numRef>
          </c:xVal>
          <c:yVal>
            <c:numRef>
              <c:f>'6.4 mgkg edited'!$M$72:$M$73</c:f>
              <c:numCache>
                <c:formatCode>General</c:formatCode>
                <c:ptCount val="2"/>
                <c:pt idx="0">
                  <c:v>0</c:v>
                </c:pt>
                <c:pt idx="1">
                  <c:v>-9</c:v>
                </c:pt>
              </c:numCache>
            </c:numRef>
          </c:yVal>
          <c:smooth val="0"/>
          <c:extLst>
            <c:ext xmlns:c16="http://schemas.microsoft.com/office/drawing/2014/chart" uri="{C3380CC4-5D6E-409C-BE32-E72D297353CC}">
              <c16:uniqueId val="{00000010-1265-4430-8AA0-F82B46D00168}"/>
            </c:ext>
          </c:extLst>
        </c:ser>
        <c:ser>
          <c:idx val="16"/>
          <c:order val="17"/>
          <c:tx>
            <c:strRef>
              <c:f>'6.4 mgkg edited'!$K$74</c:f>
              <c:strCache>
                <c:ptCount val="1"/>
                <c:pt idx="0">
                  <c:v>39040008</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edited'!$L$74:$L$77</c:f>
              <c:numCache>
                <c:formatCode>General</c:formatCode>
                <c:ptCount val="4"/>
                <c:pt idx="0">
                  <c:v>0</c:v>
                </c:pt>
                <c:pt idx="1">
                  <c:v>6.4</c:v>
                </c:pt>
                <c:pt idx="2">
                  <c:v>12.3</c:v>
                </c:pt>
                <c:pt idx="3">
                  <c:v>19.100000000000001</c:v>
                </c:pt>
              </c:numCache>
            </c:numRef>
          </c:xVal>
          <c:yVal>
            <c:numRef>
              <c:f>'6.4 mgkg edited'!$M$74:$M$77</c:f>
              <c:numCache>
                <c:formatCode>General</c:formatCode>
                <c:ptCount val="4"/>
                <c:pt idx="0">
                  <c:v>0</c:v>
                </c:pt>
                <c:pt idx="1">
                  <c:v>-33</c:v>
                </c:pt>
                <c:pt idx="2">
                  <c:v>-43</c:v>
                </c:pt>
                <c:pt idx="3">
                  <c:v>-42</c:v>
                </c:pt>
              </c:numCache>
            </c:numRef>
          </c:yVal>
          <c:smooth val="0"/>
          <c:extLst>
            <c:ext xmlns:c16="http://schemas.microsoft.com/office/drawing/2014/chart" uri="{C3380CC4-5D6E-409C-BE32-E72D297353CC}">
              <c16:uniqueId val="{00000011-1265-4430-8AA0-F82B46D00168}"/>
            </c:ext>
          </c:extLst>
        </c:ser>
        <c:ser>
          <c:idx val="17"/>
          <c:order val="18"/>
          <c:tx>
            <c:strRef>
              <c:f>'6.4 mgkg edited'!$K$78</c:f>
              <c:strCache>
                <c:ptCount val="1"/>
                <c:pt idx="0">
                  <c:v>39040013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edited'!$L$78:$L$81</c:f>
              <c:numCache>
                <c:formatCode>General</c:formatCode>
                <c:ptCount val="4"/>
                <c:pt idx="0">
                  <c:v>0</c:v>
                </c:pt>
                <c:pt idx="1">
                  <c:v>6</c:v>
                </c:pt>
                <c:pt idx="2">
                  <c:v>12</c:v>
                </c:pt>
                <c:pt idx="3">
                  <c:v>18.100000000000001</c:v>
                </c:pt>
              </c:numCache>
            </c:numRef>
          </c:xVal>
          <c:yVal>
            <c:numRef>
              <c:f>'6.4 mgkg edited'!$M$78:$M$81</c:f>
              <c:numCache>
                <c:formatCode>General</c:formatCode>
                <c:ptCount val="4"/>
                <c:pt idx="0">
                  <c:v>0</c:v>
                </c:pt>
                <c:pt idx="1">
                  <c:v>-33</c:v>
                </c:pt>
                <c:pt idx="2">
                  <c:v>-37</c:v>
                </c:pt>
                <c:pt idx="3">
                  <c:v>-43</c:v>
                </c:pt>
              </c:numCache>
            </c:numRef>
          </c:yVal>
          <c:smooth val="0"/>
          <c:extLst>
            <c:ext xmlns:c16="http://schemas.microsoft.com/office/drawing/2014/chart" uri="{C3380CC4-5D6E-409C-BE32-E72D297353CC}">
              <c16:uniqueId val="{00000012-1265-4430-8AA0-F82B46D00168}"/>
            </c:ext>
          </c:extLst>
        </c:ser>
        <c:ser>
          <c:idx val="18"/>
          <c:order val="19"/>
          <c:tx>
            <c:strRef>
              <c:f>'6.4 mgkg edited'!$K$82</c:f>
              <c:strCache>
                <c:ptCount val="1"/>
                <c:pt idx="0">
                  <c:v>39070002</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edited'!$L$82:$L$83</c:f>
              <c:numCache>
                <c:formatCode>General</c:formatCode>
                <c:ptCount val="2"/>
                <c:pt idx="0">
                  <c:v>0</c:v>
                </c:pt>
                <c:pt idx="1">
                  <c:v>6.1</c:v>
                </c:pt>
              </c:numCache>
            </c:numRef>
          </c:xVal>
          <c:yVal>
            <c:numRef>
              <c:f>'6.4 mgkg edited'!$M$82:$M$83</c:f>
              <c:numCache>
                <c:formatCode>General</c:formatCode>
                <c:ptCount val="2"/>
                <c:pt idx="0">
                  <c:v>0</c:v>
                </c:pt>
                <c:pt idx="1">
                  <c:v>10</c:v>
                </c:pt>
              </c:numCache>
            </c:numRef>
          </c:yVal>
          <c:smooth val="0"/>
          <c:extLst>
            <c:ext xmlns:c16="http://schemas.microsoft.com/office/drawing/2014/chart" uri="{C3380CC4-5D6E-409C-BE32-E72D297353CC}">
              <c16:uniqueId val="{00000013-1265-4430-8AA0-F82B46D00168}"/>
            </c:ext>
          </c:extLst>
        </c:ser>
        <c:ser>
          <c:idx val="19"/>
          <c:order val="20"/>
          <c:tx>
            <c:strRef>
              <c:f>'6.4 mgkg edited'!$K$84</c:f>
              <c:strCache>
                <c:ptCount val="1"/>
                <c:pt idx="0">
                  <c:v>39080001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edited'!$L$84:$L$87</c:f>
              <c:numCache>
                <c:formatCode>General</c:formatCode>
                <c:ptCount val="4"/>
                <c:pt idx="0">
                  <c:v>0</c:v>
                </c:pt>
                <c:pt idx="1">
                  <c:v>6</c:v>
                </c:pt>
                <c:pt idx="2">
                  <c:v>11.6</c:v>
                </c:pt>
                <c:pt idx="3">
                  <c:v>18</c:v>
                </c:pt>
              </c:numCache>
            </c:numRef>
          </c:xVal>
          <c:yVal>
            <c:numRef>
              <c:f>'6.4 mgkg edited'!$M$84:$M$87</c:f>
              <c:numCache>
                <c:formatCode>General</c:formatCode>
                <c:ptCount val="4"/>
                <c:pt idx="0">
                  <c:v>0</c:v>
                </c:pt>
                <c:pt idx="1">
                  <c:v>-2</c:v>
                </c:pt>
                <c:pt idx="2">
                  <c:v>-2</c:v>
                </c:pt>
                <c:pt idx="3">
                  <c:v>2</c:v>
                </c:pt>
              </c:numCache>
            </c:numRef>
          </c:yVal>
          <c:smooth val="0"/>
          <c:extLst>
            <c:ext xmlns:c16="http://schemas.microsoft.com/office/drawing/2014/chart" uri="{C3380CC4-5D6E-409C-BE32-E72D297353CC}">
              <c16:uniqueId val="{00000014-1265-4430-8AA0-F82B46D00168}"/>
            </c:ext>
          </c:extLst>
        </c:ser>
        <c:ser>
          <c:idx val="20"/>
          <c:order val="21"/>
          <c:tx>
            <c:strRef>
              <c:f>'6.4 mgkg edited'!$K$88</c:f>
              <c:strCache>
                <c:ptCount val="1"/>
                <c:pt idx="0">
                  <c:v>61010004</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edited'!$L$88:$L$91</c:f>
              <c:numCache>
                <c:formatCode>General</c:formatCode>
                <c:ptCount val="4"/>
                <c:pt idx="0">
                  <c:v>0</c:v>
                </c:pt>
                <c:pt idx="1">
                  <c:v>6</c:v>
                </c:pt>
                <c:pt idx="2">
                  <c:v>12.4</c:v>
                </c:pt>
                <c:pt idx="3">
                  <c:v>19</c:v>
                </c:pt>
              </c:numCache>
            </c:numRef>
          </c:xVal>
          <c:yVal>
            <c:numRef>
              <c:f>'6.4 mgkg edited'!$M$88:$M$91</c:f>
              <c:numCache>
                <c:formatCode>General</c:formatCode>
                <c:ptCount val="4"/>
                <c:pt idx="0">
                  <c:v>0</c:v>
                </c:pt>
                <c:pt idx="1">
                  <c:v>-33</c:v>
                </c:pt>
                <c:pt idx="2">
                  <c:v>-43</c:v>
                </c:pt>
                <c:pt idx="3">
                  <c:v>-49</c:v>
                </c:pt>
              </c:numCache>
            </c:numRef>
          </c:yVal>
          <c:smooth val="0"/>
          <c:extLst>
            <c:ext xmlns:c16="http://schemas.microsoft.com/office/drawing/2014/chart" uri="{C3380CC4-5D6E-409C-BE32-E72D297353CC}">
              <c16:uniqueId val="{00000015-1265-4430-8AA0-F82B46D00168}"/>
            </c:ext>
          </c:extLst>
        </c:ser>
        <c:ser>
          <c:idx val="21"/>
          <c:order val="22"/>
          <c:tx>
            <c:strRef>
              <c:f>'6.4 mgkg edited'!$K$92</c:f>
              <c:strCache>
                <c:ptCount val="1"/>
                <c:pt idx="0">
                  <c:v>81030003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edited'!$L$92:$L$98</c:f>
              <c:numCache>
                <c:formatCode>General</c:formatCode>
                <c:ptCount val="7"/>
                <c:pt idx="0">
                  <c:v>0</c:v>
                </c:pt>
                <c:pt idx="1">
                  <c:v>7.1</c:v>
                </c:pt>
                <c:pt idx="2">
                  <c:v>12</c:v>
                </c:pt>
                <c:pt idx="3">
                  <c:v>19.100000000000001</c:v>
                </c:pt>
                <c:pt idx="4">
                  <c:v>23.3</c:v>
                </c:pt>
                <c:pt idx="5">
                  <c:v>31.1</c:v>
                </c:pt>
                <c:pt idx="6">
                  <c:v>35.299999999999997</c:v>
                </c:pt>
              </c:numCache>
            </c:numRef>
          </c:xVal>
          <c:yVal>
            <c:numRef>
              <c:f>'6.4 mgkg edited'!$M$92:$M$98</c:f>
              <c:numCache>
                <c:formatCode>General</c:formatCode>
                <c:ptCount val="7"/>
                <c:pt idx="0">
                  <c:v>0</c:v>
                </c:pt>
                <c:pt idx="1">
                  <c:v>-35</c:v>
                </c:pt>
                <c:pt idx="2">
                  <c:v>-44</c:v>
                </c:pt>
                <c:pt idx="3">
                  <c:v>-62</c:v>
                </c:pt>
                <c:pt idx="4">
                  <c:v>-65</c:v>
                </c:pt>
                <c:pt idx="5">
                  <c:v>-58</c:v>
                </c:pt>
                <c:pt idx="6">
                  <c:v>-62</c:v>
                </c:pt>
              </c:numCache>
            </c:numRef>
          </c:yVal>
          <c:smooth val="0"/>
          <c:extLst>
            <c:ext xmlns:c16="http://schemas.microsoft.com/office/drawing/2014/chart" uri="{C3380CC4-5D6E-409C-BE32-E72D297353CC}">
              <c16:uniqueId val="{00000016-1265-4430-8AA0-F82B46D00168}"/>
            </c:ext>
          </c:extLst>
        </c:ser>
        <c:ser>
          <c:idx val="22"/>
          <c:order val="23"/>
          <c:tx>
            <c:strRef>
              <c:f>'6.4 mgkg edited'!$K$99</c:f>
              <c:strCache>
                <c:ptCount val="1"/>
                <c:pt idx="0">
                  <c:v>81050001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edited'!$L$99:$L$103</c:f>
              <c:numCache>
                <c:formatCode>General</c:formatCode>
                <c:ptCount val="5"/>
                <c:pt idx="0">
                  <c:v>0</c:v>
                </c:pt>
                <c:pt idx="1">
                  <c:v>6.3</c:v>
                </c:pt>
                <c:pt idx="2">
                  <c:v>12.1</c:v>
                </c:pt>
                <c:pt idx="3">
                  <c:v>17.100000000000001</c:v>
                </c:pt>
                <c:pt idx="4">
                  <c:v>23.1</c:v>
                </c:pt>
              </c:numCache>
            </c:numRef>
          </c:xVal>
          <c:yVal>
            <c:numRef>
              <c:f>'6.4 mgkg edited'!$M$99:$M$103</c:f>
              <c:numCache>
                <c:formatCode>General</c:formatCode>
                <c:ptCount val="5"/>
                <c:pt idx="0">
                  <c:v>0</c:v>
                </c:pt>
                <c:pt idx="1">
                  <c:v>-55</c:v>
                </c:pt>
                <c:pt idx="2">
                  <c:v>-67</c:v>
                </c:pt>
                <c:pt idx="3">
                  <c:v>-69</c:v>
                </c:pt>
                <c:pt idx="4">
                  <c:v>-83</c:v>
                </c:pt>
              </c:numCache>
            </c:numRef>
          </c:yVal>
          <c:smooth val="0"/>
          <c:extLst>
            <c:ext xmlns:c16="http://schemas.microsoft.com/office/drawing/2014/chart" uri="{C3380CC4-5D6E-409C-BE32-E72D297353CC}">
              <c16:uniqueId val="{00000017-1265-4430-8AA0-F82B46D00168}"/>
            </c:ext>
          </c:extLst>
        </c:ser>
        <c:ser>
          <c:idx val="23"/>
          <c:order val="24"/>
          <c:tx>
            <c:strRef>
              <c:f>'6.4 mgkg edited'!$K$104</c:f>
              <c:strCache>
                <c:ptCount val="1"/>
                <c:pt idx="0">
                  <c:v>81050003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edited'!$L$104:$L$108</c:f>
              <c:numCache>
                <c:formatCode>General</c:formatCode>
                <c:ptCount val="5"/>
                <c:pt idx="0">
                  <c:v>0</c:v>
                </c:pt>
                <c:pt idx="1">
                  <c:v>6.1</c:v>
                </c:pt>
                <c:pt idx="2">
                  <c:v>13</c:v>
                </c:pt>
                <c:pt idx="3">
                  <c:v>18.399999999999999</c:v>
                </c:pt>
                <c:pt idx="4">
                  <c:v>24.4</c:v>
                </c:pt>
              </c:numCache>
            </c:numRef>
          </c:xVal>
          <c:yVal>
            <c:numRef>
              <c:f>'6.4 mgkg edited'!$M$104:$M$108</c:f>
              <c:numCache>
                <c:formatCode>General</c:formatCode>
                <c:ptCount val="5"/>
                <c:pt idx="0">
                  <c:v>0</c:v>
                </c:pt>
                <c:pt idx="1">
                  <c:v>-24</c:v>
                </c:pt>
                <c:pt idx="2">
                  <c:v>-53</c:v>
                </c:pt>
                <c:pt idx="3">
                  <c:v>-56</c:v>
                </c:pt>
                <c:pt idx="4">
                  <c:v>-40</c:v>
                </c:pt>
              </c:numCache>
            </c:numRef>
          </c:yVal>
          <c:smooth val="0"/>
          <c:extLst>
            <c:ext xmlns:c16="http://schemas.microsoft.com/office/drawing/2014/chart" uri="{C3380CC4-5D6E-409C-BE32-E72D297353CC}">
              <c16:uniqueId val="{00000018-1265-4430-8AA0-F82B46D00168}"/>
            </c:ext>
          </c:extLst>
        </c:ser>
        <c:ser>
          <c:idx val="24"/>
          <c:order val="25"/>
          <c:tx>
            <c:strRef>
              <c:f>'6.4 mgkg edited'!$K$109</c:f>
              <c:strCache>
                <c:ptCount val="1"/>
                <c:pt idx="0">
                  <c:v>81050007</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edited'!$L$109:$L$110</c:f>
              <c:numCache>
                <c:formatCode>General</c:formatCode>
                <c:ptCount val="2"/>
                <c:pt idx="0">
                  <c:v>0</c:v>
                </c:pt>
                <c:pt idx="1">
                  <c:v>7</c:v>
                </c:pt>
              </c:numCache>
            </c:numRef>
          </c:xVal>
          <c:yVal>
            <c:numRef>
              <c:f>'6.4 mgkg edited'!$M$109:$M$110</c:f>
              <c:numCache>
                <c:formatCode>General</c:formatCode>
                <c:ptCount val="2"/>
                <c:pt idx="0">
                  <c:v>0</c:v>
                </c:pt>
                <c:pt idx="1">
                  <c:v>-62</c:v>
                </c:pt>
              </c:numCache>
            </c:numRef>
          </c:yVal>
          <c:smooth val="0"/>
          <c:extLst>
            <c:ext xmlns:c16="http://schemas.microsoft.com/office/drawing/2014/chart" uri="{C3380CC4-5D6E-409C-BE32-E72D297353CC}">
              <c16:uniqueId val="{00000019-1265-4430-8AA0-F82B46D00168}"/>
            </c:ext>
          </c:extLst>
        </c:ser>
        <c:ser>
          <c:idx val="25"/>
          <c:order val="26"/>
          <c:tx>
            <c:strRef>
              <c:f>'6.4 mgkg edited'!$K$111</c:f>
              <c:strCache>
                <c:ptCount val="1"/>
                <c:pt idx="0">
                  <c:v>81060001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edited'!$L$111:$L$115</c:f>
              <c:numCache>
                <c:formatCode>General</c:formatCode>
                <c:ptCount val="5"/>
                <c:pt idx="0">
                  <c:v>0</c:v>
                </c:pt>
                <c:pt idx="1">
                  <c:v>7.3</c:v>
                </c:pt>
                <c:pt idx="2">
                  <c:v>11.4</c:v>
                </c:pt>
                <c:pt idx="3">
                  <c:v>17.399999999999999</c:v>
                </c:pt>
                <c:pt idx="4">
                  <c:v>24.4</c:v>
                </c:pt>
              </c:numCache>
            </c:numRef>
          </c:xVal>
          <c:yVal>
            <c:numRef>
              <c:f>'6.4 mgkg edited'!$M$111:$M$115</c:f>
              <c:numCache>
                <c:formatCode>General</c:formatCode>
                <c:ptCount val="5"/>
                <c:pt idx="0">
                  <c:v>0</c:v>
                </c:pt>
                <c:pt idx="1">
                  <c:v>-100</c:v>
                </c:pt>
                <c:pt idx="2">
                  <c:v>-100</c:v>
                </c:pt>
                <c:pt idx="3">
                  <c:v>-100</c:v>
                </c:pt>
                <c:pt idx="4">
                  <c:v>-100</c:v>
                </c:pt>
              </c:numCache>
            </c:numRef>
          </c:yVal>
          <c:smooth val="0"/>
          <c:extLst>
            <c:ext xmlns:c16="http://schemas.microsoft.com/office/drawing/2014/chart" uri="{C3380CC4-5D6E-409C-BE32-E72D297353CC}">
              <c16:uniqueId val="{0000001A-1265-4430-8AA0-F82B46D00168}"/>
            </c:ext>
          </c:extLst>
        </c:ser>
        <c:ser>
          <c:idx val="26"/>
          <c:order val="27"/>
          <c:tx>
            <c:strRef>
              <c:f>'6.4 mgkg edited'!$K$116</c:f>
              <c:strCache>
                <c:ptCount val="1"/>
                <c:pt idx="0">
                  <c:v>81060003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edited'!$L$116:$L$119</c:f>
              <c:numCache>
                <c:formatCode>General</c:formatCode>
                <c:ptCount val="4"/>
                <c:pt idx="0">
                  <c:v>0</c:v>
                </c:pt>
                <c:pt idx="1">
                  <c:v>5.3</c:v>
                </c:pt>
                <c:pt idx="2">
                  <c:v>11.3</c:v>
                </c:pt>
                <c:pt idx="3">
                  <c:v>18.600000000000001</c:v>
                </c:pt>
              </c:numCache>
            </c:numRef>
          </c:xVal>
          <c:yVal>
            <c:numRef>
              <c:f>'6.4 mgkg edited'!$M$116:$M$119</c:f>
              <c:numCache>
                <c:formatCode>General</c:formatCode>
                <c:ptCount val="4"/>
                <c:pt idx="0">
                  <c:v>0</c:v>
                </c:pt>
                <c:pt idx="1">
                  <c:v>-41</c:v>
                </c:pt>
                <c:pt idx="2">
                  <c:v>-41</c:v>
                </c:pt>
                <c:pt idx="3">
                  <c:v>-54</c:v>
                </c:pt>
              </c:numCache>
            </c:numRef>
          </c:yVal>
          <c:smooth val="0"/>
          <c:extLst>
            <c:ext xmlns:c16="http://schemas.microsoft.com/office/drawing/2014/chart" uri="{C3380CC4-5D6E-409C-BE32-E72D297353CC}">
              <c16:uniqueId val="{0000001B-1265-4430-8AA0-F82B46D00168}"/>
            </c:ext>
          </c:extLst>
        </c:ser>
        <c:ser>
          <c:idx val="27"/>
          <c:order val="28"/>
          <c:tx>
            <c:strRef>
              <c:f>'6.4 mgkg edited'!$K$120</c:f>
              <c:strCache>
                <c:ptCount val="1"/>
                <c:pt idx="0">
                  <c:v>82030001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edited'!$L$120:$L$123</c:f>
              <c:numCache>
                <c:formatCode>General</c:formatCode>
                <c:ptCount val="4"/>
                <c:pt idx="0">
                  <c:v>0</c:v>
                </c:pt>
                <c:pt idx="1">
                  <c:v>5.0999999999999996</c:v>
                </c:pt>
                <c:pt idx="2">
                  <c:v>11.3</c:v>
                </c:pt>
                <c:pt idx="3">
                  <c:v>17.600000000000001</c:v>
                </c:pt>
              </c:numCache>
            </c:numRef>
          </c:xVal>
          <c:yVal>
            <c:numRef>
              <c:f>'6.4 mgkg edited'!$M$120:$M$123</c:f>
              <c:numCache>
                <c:formatCode>General</c:formatCode>
                <c:ptCount val="4"/>
                <c:pt idx="0">
                  <c:v>0</c:v>
                </c:pt>
                <c:pt idx="1">
                  <c:v>-12</c:v>
                </c:pt>
                <c:pt idx="2">
                  <c:v>-15</c:v>
                </c:pt>
                <c:pt idx="3">
                  <c:v>-4</c:v>
                </c:pt>
              </c:numCache>
            </c:numRef>
          </c:yVal>
          <c:smooth val="0"/>
          <c:extLst>
            <c:ext xmlns:c16="http://schemas.microsoft.com/office/drawing/2014/chart" uri="{C3380CC4-5D6E-409C-BE32-E72D297353CC}">
              <c16:uniqueId val="{0000001C-1265-4430-8AA0-F82B46D00168}"/>
            </c:ext>
          </c:extLst>
        </c:ser>
        <c:ser>
          <c:idx val="28"/>
          <c:order val="29"/>
          <c:tx>
            <c:strRef>
              <c:f>'6.4 mgkg edited'!$K$124</c:f>
              <c:strCache>
                <c:ptCount val="1"/>
                <c:pt idx="0">
                  <c:v>82070004</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edited'!$L$124:$L$127</c:f>
              <c:numCache>
                <c:formatCode>General</c:formatCode>
                <c:ptCount val="4"/>
                <c:pt idx="0">
                  <c:v>0</c:v>
                </c:pt>
                <c:pt idx="1">
                  <c:v>6</c:v>
                </c:pt>
                <c:pt idx="2">
                  <c:v>11.4</c:v>
                </c:pt>
                <c:pt idx="3">
                  <c:v>16</c:v>
                </c:pt>
              </c:numCache>
            </c:numRef>
          </c:xVal>
          <c:yVal>
            <c:numRef>
              <c:f>'6.4 mgkg edited'!$M$124:$M$127</c:f>
              <c:numCache>
                <c:formatCode>General</c:formatCode>
                <c:ptCount val="4"/>
                <c:pt idx="0">
                  <c:v>0</c:v>
                </c:pt>
                <c:pt idx="1">
                  <c:v>2</c:v>
                </c:pt>
                <c:pt idx="2">
                  <c:v>15</c:v>
                </c:pt>
                <c:pt idx="3">
                  <c:v>34</c:v>
                </c:pt>
              </c:numCache>
            </c:numRef>
          </c:yVal>
          <c:smooth val="0"/>
          <c:extLst>
            <c:ext xmlns:c16="http://schemas.microsoft.com/office/drawing/2014/chart" uri="{C3380CC4-5D6E-409C-BE32-E72D297353CC}">
              <c16:uniqueId val="{0000001D-1265-4430-8AA0-F82B46D00168}"/>
            </c:ext>
          </c:extLst>
        </c:ser>
        <c:ser>
          <c:idx val="29"/>
          <c:order val="30"/>
          <c:tx>
            <c:strRef>
              <c:f>'6.4 mgkg edited'!$K$128</c:f>
              <c:strCache>
                <c:ptCount val="1"/>
                <c:pt idx="0">
                  <c:v>82070009</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edited'!$L$128:$L$131</c:f>
              <c:numCache>
                <c:formatCode>General</c:formatCode>
                <c:ptCount val="4"/>
                <c:pt idx="0">
                  <c:v>0</c:v>
                </c:pt>
                <c:pt idx="1">
                  <c:v>5.4</c:v>
                </c:pt>
                <c:pt idx="2">
                  <c:v>11.1</c:v>
                </c:pt>
                <c:pt idx="3">
                  <c:v>17.100000000000001</c:v>
                </c:pt>
              </c:numCache>
            </c:numRef>
          </c:xVal>
          <c:yVal>
            <c:numRef>
              <c:f>'6.4 mgkg edited'!$M$128:$M$131</c:f>
              <c:numCache>
                <c:formatCode>General</c:formatCode>
                <c:ptCount val="4"/>
                <c:pt idx="0">
                  <c:v>0</c:v>
                </c:pt>
                <c:pt idx="1">
                  <c:v>-26</c:v>
                </c:pt>
                <c:pt idx="2">
                  <c:v>-30</c:v>
                </c:pt>
                <c:pt idx="3">
                  <c:v>-47</c:v>
                </c:pt>
              </c:numCache>
            </c:numRef>
          </c:yVal>
          <c:smooth val="0"/>
          <c:extLst>
            <c:ext xmlns:c16="http://schemas.microsoft.com/office/drawing/2014/chart" uri="{C3380CC4-5D6E-409C-BE32-E72D297353CC}">
              <c16:uniqueId val="{0000001E-1265-4430-8AA0-F82B46D00168}"/>
            </c:ext>
          </c:extLst>
        </c:ser>
        <c:ser>
          <c:idx val="30"/>
          <c:order val="31"/>
          <c:tx>
            <c:strRef>
              <c:f>'6.4 mgkg edited'!$K$132</c:f>
              <c:strCache>
                <c:ptCount val="1"/>
                <c:pt idx="0">
                  <c:v>82070013</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edited'!$L$132:$L$135</c:f>
              <c:numCache>
                <c:formatCode>General</c:formatCode>
                <c:ptCount val="4"/>
                <c:pt idx="0">
                  <c:v>0</c:v>
                </c:pt>
                <c:pt idx="1">
                  <c:v>5.3</c:v>
                </c:pt>
                <c:pt idx="2">
                  <c:v>11.4</c:v>
                </c:pt>
                <c:pt idx="3">
                  <c:v>17.3</c:v>
                </c:pt>
              </c:numCache>
            </c:numRef>
          </c:xVal>
          <c:yVal>
            <c:numRef>
              <c:f>'6.4 mgkg edited'!$M$132:$M$135</c:f>
              <c:numCache>
                <c:formatCode>General</c:formatCode>
                <c:ptCount val="4"/>
                <c:pt idx="0">
                  <c:v>0</c:v>
                </c:pt>
                <c:pt idx="1">
                  <c:v>-14</c:v>
                </c:pt>
                <c:pt idx="2">
                  <c:v>-22</c:v>
                </c:pt>
                <c:pt idx="3">
                  <c:v>-26</c:v>
                </c:pt>
              </c:numCache>
            </c:numRef>
          </c:yVal>
          <c:smooth val="0"/>
          <c:extLst>
            <c:ext xmlns:c16="http://schemas.microsoft.com/office/drawing/2014/chart" uri="{C3380CC4-5D6E-409C-BE32-E72D297353CC}">
              <c16:uniqueId val="{0000001F-1265-4430-8AA0-F82B46D00168}"/>
            </c:ext>
          </c:extLst>
        </c:ser>
        <c:ser>
          <c:idx val="31"/>
          <c:order val="32"/>
          <c:tx>
            <c:strRef>
              <c:f>'6.4 mgkg edited'!$K$136</c:f>
              <c:strCache>
                <c:ptCount val="1"/>
                <c:pt idx="0">
                  <c:v>82070014</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edited'!$L$136:$L$137</c:f>
              <c:numCache>
                <c:formatCode>General</c:formatCode>
                <c:ptCount val="2"/>
                <c:pt idx="0">
                  <c:v>0</c:v>
                </c:pt>
                <c:pt idx="1">
                  <c:v>5.7</c:v>
                </c:pt>
              </c:numCache>
            </c:numRef>
          </c:xVal>
          <c:yVal>
            <c:numRef>
              <c:f>'6.4 mgkg edited'!$M$136:$M$137</c:f>
              <c:numCache>
                <c:formatCode>General</c:formatCode>
                <c:ptCount val="2"/>
                <c:pt idx="0">
                  <c:v>0</c:v>
                </c:pt>
                <c:pt idx="1">
                  <c:v>-4</c:v>
                </c:pt>
              </c:numCache>
            </c:numRef>
          </c:yVal>
          <c:smooth val="0"/>
          <c:extLst>
            <c:ext xmlns:c16="http://schemas.microsoft.com/office/drawing/2014/chart" uri="{C3380CC4-5D6E-409C-BE32-E72D297353CC}">
              <c16:uniqueId val="{00000020-1265-4430-8AA0-F82B46D00168}"/>
            </c:ext>
          </c:extLst>
        </c:ser>
        <c:ser>
          <c:idx val="32"/>
          <c:order val="33"/>
          <c:tx>
            <c:strRef>
              <c:f>'6.4 mgkg edited'!$K$138</c:f>
              <c:strCache>
                <c:ptCount val="1"/>
                <c:pt idx="0">
                  <c:v>86100001</c:v>
                </c:pt>
              </c:strCache>
            </c:strRef>
          </c:tx>
          <c:spPr>
            <a:ln w="12700" cap="rnd">
              <a:solidFill>
                <a:schemeClr val="accent1"/>
              </a:solidFill>
              <a:round/>
            </a:ln>
            <a:effectLst/>
          </c:spPr>
          <c:marker>
            <c:symbol val="circle"/>
            <c:size val="5"/>
            <c:spPr>
              <a:solidFill>
                <a:schemeClr val="accent1"/>
              </a:solidFill>
              <a:ln w="9525">
                <a:solidFill>
                  <a:schemeClr val="accent1"/>
                </a:solidFill>
              </a:ln>
              <a:effectLst/>
            </c:spPr>
          </c:marker>
          <c:xVal>
            <c:numRef>
              <c:f>'6.4 mgkg edited'!$L$138:$L$141</c:f>
              <c:numCache>
                <c:formatCode>General</c:formatCode>
                <c:ptCount val="4"/>
                <c:pt idx="0">
                  <c:v>0</c:v>
                </c:pt>
                <c:pt idx="1">
                  <c:v>6.1</c:v>
                </c:pt>
                <c:pt idx="2">
                  <c:v>12</c:v>
                </c:pt>
                <c:pt idx="3">
                  <c:v>18</c:v>
                </c:pt>
              </c:numCache>
            </c:numRef>
          </c:xVal>
          <c:yVal>
            <c:numRef>
              <c:f>'6.4 mgkg edited'!$M$138:$M$141</c:f>
              <c:numCache>
                <c:formatCode>General</c:formatCode>
                <c:ptCount val="4"/>
                <c:pt idx="0">
                  <c:v>0</c:v>
                </c:pt>
                <c:pt idx="1">
                  <c:v>-31</c:v>
                </c:pt>
                <c:pt idx="2">
                  <c:v>-44</c:v>
                </c:pt>
                <c:pt idx="3">
                  <c:v>-100</c:v>
                </c:pt>
              </c:numCache>
            </c:numRef>
          </c:yVal>
          <c:smooth val="0"/>
          <c:extLst>
            <c:ext xmlns:c16="http://schemas.microsoft.com/office/drawing/2014/chart" uri="{C3380CC4-5D6E-409C-BE32-E72D297353CC}">
              <c16:uniqueId val="{00000021-1265-4430-8AA0-F82B46D00168}"/>
            </c:ext>
          </c:extLst>
        </c:ser>
        <c:dLbls>
          <c:showLegendKey val="0"/>
          <c:showVal val="0"/>
          <c:showCatName val="0"/>
          <c:showSerName val="0"/>
          <c:showPercent val="0"/>
          <c:showBubbleSize val="0"/>
        </c:dLbls>
        <c:axId val="263392031"/>
        <c:axId val="263385791"/>
      </c:scatterChart>
      <c:valAx>
        <c:axId val="263392031"/>
        <c:scaling>
          <c:orientation val="minMax"/>
          <c:max val="40"/>
          <c:min val="0"/>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263385791"/>
        <c:crossesAt val="0"/>
        <c:crossBetween val="midCat"/>
        <c:majorUnit val="6"/>
      </c:valAx>
      <c:valAx>
        <c:axId val="263385791"/>
        <c:scaling>
          <c:orientation val="minMax"/>
          <c:max val="100"/>
          <c:min val="-100"/>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crossAx val="263392031"/>
        <c:crosses val="autoZero"/>
        <c:crossBetween val="midCat"/>
        <c:majorUnit val="2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1">
                <a:lumMod val="10000"/>
                <a:lumOff val="90000"/>
                <a:alpha val="70000"/>
              </a:schemeClr>
            </a:solidFill>
            <a:ln>
              <a:solidFill>
                <a:schemeClr val="accent1">
                  <a:lumMod val="40000"/>
                  <a:lumOff val="6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General</c:formatCode>
                <c:ptCount val="17"/>
                <c:pt idx="0">
                  <c:v>8.5</c:v>
                </c:pt>
                <c:pt idx="1">
                  <c:v>14.3</c:v>
                </c:pt>
                <c:pt idx="2">
                  <c:v>2.8</c:v>
                </c:pt>
                <c:pt idx="3">
                  <c:v>5.7</c:v>
                </c:pt>
                <c:pt idx="4">
                  <c:v>8.6</c:v>
                </c:pt>
                <c:pt idx="5">
                  <c:v>8.5</c:v>
                </c:pt>
                <c:pt idx="6">
                  <c:v>5.7</c:v>
                </c:pt>
                <c:pt idx="7">
                  <c:v>17.100000000000001</c:v>
                </c:pt>
                <c:pt idx="8">
                  <c:v>25.7</c:v>
                </c:pt>
                <c:pt idx="9">
                  <c:v>22.9</c:v>
                </c:pt>
                <c:pt idx="10">
                  <c:v>25.7</c:v>
                </c:pt>
                <c:pt idx="11">
                  <c:v>34.299999999999997</c:v>
                </c:pt>
                <c:pt idx="12">
                  <c:v>28.6</c:v>
                </c:pt>
                <c:pt idx="13">
                  <c:v>22.8</c:v>
                </c:pt>
                <c:pt idx="14">
                  <c:v>48.6</c:v>
                </c:pt>
                <c:pt idx="15">
                  <c:v>42.9</c:v>
                </c:pt>
                <c:pt idx="16">
                  <c:v>71.400000000000006</c:v>
                </c:pt>
              </c:numCache>
            </c:numRef>
          </c:val>
          <c:extLst>
            <c:ext xmlns:c16="http://schemas.microsoft.com/office/drawing/2014/chart" uri="{C3380CC4-5D6E-409C-BE32-E72D297353CC}">
              <c16:uniqueId val="{00000000-C7B6-4A0D-972E-656F4BE3F195}"/>
            </c:ext>
          </c:extLst>
        </c:ser>
        <c:ser>
          <c:idx val="1"/>
          <c:order val="1"/>
          <c:tx>
            <c:strRef>
              <c:f>Sheet1!$C$1</c:f>
              <c:strCache>
                <c:ptCount val="1"/>
                <c:pt idx="0">
                  <c:v>Grade &gt;=3</c:v>
                </c:pt>
              </c:strCache>
            </c:strRef>
          </c:tx>
          <c:spPr>
            <a:solidFill>
              <a:schemeClr val="accent1"/>
            </a:solidFill>
            <a:ln>
              <a:solidFill>
                <a:schemeClr val="accent1"/>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c:v>2.9</c:v>
                </c:pt>
                <c:pt idx="1">
                  <c:v>0</c:v>
                </c:pt>
                <c:pt idx="2">
                  <c:v>2.9</c:v>
                </c:pt>
                <c:pt idx="3">
                  <c:v>5.7</c:v>
                </c:pt>
                <c:pt idx="4">
                  <c:v>0</c:v>
                </c:pt>
                <c:pt idx="5" formatCode="0.0_);\(0.0\)">
                  <c:v>2.9</c:v>
                </c:pt>
                <c:pt idx="6">
                  <c:v>8.6</c:v>
                </c:pt>
                <c:pt idx="7">
                  <c:v>8.6</c:v>
                </c:pt>
                <c:pt idx="8" formatCode="0.0_);\(0.0\)">
                  <c:v>2.9</c:v>
                </c:pt>
                <c:pt idx="9">
                  <c:v>0</c:v>
                </c:pt>
                <c:pt idx="10">
                  <c:v>0</c:v>
                </c:pt>
                <c:pt idx="11">
                  <c:v>0</c:v>
                </c:pt>
                <c:pt idx="12">
                  <c:v>0</c:v>
                </c:pt>
                <c:pt idx="13">
                  <c:v>28.6</c:v>
                </c:pt>
                <c:pt idx="14">
                  <c:v>5.7</c:v>
                </c:pt>
                <c:pt idx="15">
                  <c:v>17.100000000000001</c:v>
                </c:pt>
                <c:pt idx="16">
                  <c:v>0</c:v>
                </c:pt>
              </c:numCache>
            </c:numRef>
          </c:val>
          <c:extLst>
            <c:ext xmlns:c16="http://schemas.microsoft.com/office/drawing/2014/chart" uri="{C3380CC4-5D6E-409C-BE32-E72D297353CC}">
              <c16:uniqueId val="{00000001-C7B6-4A0D-972E-656F4BE3F195}"/>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en-US"/>
          </a:p>
        </c:txPr>
        <c:crossAx val="474110767"/>
        <c:crosses val="autoZero"/>
        <c:auto val="1"/>
        <c:lblAlgn val="ctr"/>
        <c:lblOffset val="100"/>
        <c:noMultiLvlLbl val="0"/>
      </c:catAx>
      <c:valAx>
        <c:axId val="474110767"/>
        <c:scaling>
          <c:orientation val="minMax"/>
          <c:max val="80"/>
          <c:min val="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en-US"/>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Gr1-2 (%)</c:v>
                </c:pt>
              </c:strCache>
            </c:strRef>
          </c:tx>
          <c:spPr>
            <a:solidFill>
              <a:schemeClr val="accent4">
                <a:lumMod val="60000"/>
                <a:lumOff val="40000"/>
                <a:alpha val="29804"/>
              </a:schemeClr>
            </a:solidFill>
            <a:ln>
              <a:solidFill>
                <a:schemeClr val="accent4">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Sheet1!$B$2:$B$18</c:f>
              <c:numCache>
                <c:formatCode>0.0</c:formatCode>
                <c:ptCount val="17"/>
                <c:pt idx="0">
                  <c:v>11.111111111111111</c:v>
                </c:pt>
                <c:pt idx="1">
                  <c:v>11.111111111111111</c:v>
                </c:pt>
                <c:pt idx="2">
                  <c:v>13.888888888888889</c:v>
                </c:pt>
                <c:pt idx="3">
                  <c:v>13.888888888888889</c:v>
                </c:pt>
                <c:pt idx="4">
                  <c:v>13.888888888888889</c:v>
                </c:pt>
                <c:pt idx="5">
                  <c:v>8.3333333333333321</c:v>
                </c:pt>
                <c:pt idx="6">
                  <c:v>11.111111111111111</c:v>
                </c:pt>
                <c:pt idx="7">
                  <c:v>13.888888888888889</c:v>
                </c:pt>
                <c:pt idx="8">
                  <c:v>16.666666666666664</c:v>
                </c:pt>
                <c:pt idx="9">
                  <c:v>16.666666666666664</c:v>
                </c:pt>
                <c:pt idx="10">
                  <c:v>19.444444444444446</c:v>
                </c:pt>
                <c:pt idx="11">
                  <c:v>27.777777777777779</c:v>
                </c:pt>
                <c:pt idx="12">
                  <c:v>33.333333333333329</c:v>
                </c:pt>
                <c:pt idx="13">
                  <c:v>27.777777777777779</c:v>
                </c:pt>
                <c:pt idx="14">
                  <c:v>38.888888888888893</c:v>
                </c:pt>
                <c:pt idx="15">
                  <c:v>44.444444444444443</c:v>
                </c:pt>
                <c:pt idx="16">
                  <c:v>63.888888888888886</c:v>
                </c:pt>
              </c:numCache>
            </c:numRef>
          </c:val>
          <c:extLst>
            <c:ext xmlns:c16="http://schemas.microsoft.com/office/drawing/2014/chart" uri="{C3380CC4-5D6E-409C-BE32-E72D297353CC}">
              <c16:uniqueId val="{00000000-D724-4CC1-A0CB-8BD15DFEF2CF}"/>
            </c:ext>
          </c:extLst>
        </c:ser>
        <c:ser>
          <c:idx val="1"/>
          <c:order val="1"/>
          <c:tx>
            <c:strRef>
              <c:f>Sheet1!$C$1</c:f>
              <c:strCache>
                <c:ptCount val="1"/>
                <c:pt idx="0">
                  <c:v>Gr &gt;3 (%)</c:v>
                </c:pt>
              </c:strCache>
            </c:strRef>
          </c:tx>
          <c:spPr>
            <a:solidFill>
              <a:schemeClr val="accent4"/>
            </a:solidFill>
            <a:ln>
              <a:solidFill>
                <a:schemeClr val="accent4">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Sheet1!$C$2:$C$18</c:f>
              <c:numCache>
                <c:formatCode>0.0</c:formatCode>
                <c:ptCount val="17"/>
                <c:pt idx="0">
                  <c:v>2.7777777777777777</c:v>
                </c:pt>
                <c:pt idx="1">
                  <c:v>0</c:v>
                </c:pt>
                <c:pt idx="2">
                  <c:v>2.7777777777777777</c:v>
                </c:pt>
                <c:pt idx="3">
                  <c:v>2.7777777777777777</c:v>
                </c:pt>
                <c:pt idx="4">
                  <c:v>0</c:v>
                </c:pt>
                <c:pt idx="5">
                  <c:v>0</c:v>
                </c:pt>
                <c:pt idx="6">
                  <c:v>2.7777777777777777</c:v>
                </c:pt>
                <c:pt idx="7">
                  <c:v>5.5555555555555554</c:v>
                </c:pt>
                <c:pt idx="8">
                  <c:v>0</c:v>
                </c:pt>
                <c:pt idx="9">
                  <c:v>0</c:v>
                </c:pt>
                <c:pt idx="10">
                  <c:v>5.5555555555555554</c:v>
                </c:pt>
                <c:pt idx="11">
                  <c:v>0</c:v>
                </c:pt>
                <c:pt idx="12">
                  <c:v>0</c:v>
                </c:pt>
                <c:pt idx="13">
                  <c:v>16.7</c:v>
                </c:pt>
                <c:pt idx="14">
                  <c:v>11.111111111111111</c:v>
                </c:pt>
                <c:pt idx="15">
                  <c:v>13.888888888888889</c:v>
                </c:pt>
                <c:pt idx="16">
                  <c:v>5.5555555555555554</c:v>
                </c:pt>
              </c:numCache>
            </c:numRef>
          </c:val>
          <c:extLst>
            <c:ext xmlns:c16="http://schemas.microsoft.com/office/drawing/2014/chart" uri="{C3380CC4-5D6E-409C-BE32-E72D297353CC}">
              <c16:uniqueId val="{00000001-D724-4CC1-A0CB-8BD15DFEF2CF}"/>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Arial Narrow Regular"/>
                <a:ea typeface="+mn-ea"/>
                <a:cs typeface="+mn-cs"/>
              </a:defRPr>
            </a:pPr>
            <a:endParaRPr lang="en-US"/>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en-US"/>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3">
                <a:lumMod val="20000"/>
                <a:lumOff val="80000"/>
                <a:alpha val="70000"/>
              </a:schemeClr>
            </a:solidFill>
            <a:ln>
              <a:solidFill>
                <a:schemeClr val="accent3">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0.0</c:formatCode>
                <c:ptCount val="17"/>
                <c:pt idx="0">
                  <c:v>5.5555555555555554</c:v>
                </c:pt>
                <c:pt idx="1">
                  <c:v>5.5555555555555554</c:v>
                </c:pt>
                <c:pt idx="2">
                  <c:v>5.5333333333333323</c:v>
                </c:pt>
                <c:pt idx="3">
                  <c:v>5.5555555555555554</c:v>
                </c:pt>
                <c:pt idx="4">
                  <c:v>13.888888888888889</c:v>
                </c:pt>
                <c:pt idx="5">
                  <c:v>19.444444444444446</c:v>
                </c:pt>
                <c:pt idx="6">
                  <c:v>11.066666666666665</c:v>
                </c:pt>
                <c:pt idx="7">
                  <c:v>5.5333333333333323</c:v>
                </c:pt>
                <c:pt idx="8">
                  <c:v>11.111111111111111</c:v>
                </c:pt>
                <c:pt idx="9">
                  <c:v>19.444444444444446</c:v>
                </c:pt>
                <c:pt idx="10">
                  <c:v>13.888888888888889</c:v>
                </c:pt>
                <c:pt idx="11">
                  <c:v>25</c:v>
                </c:pt>
                <c:pt idx="12">
                  <c:v>25</c:v>
                </c:pt>
                <c:pt idx="13">
                  <c:v>22.233333333333327</c:v>
                </c:pt>
                <c:pt idx="14">
                  <c:v>36.111111111111107</c:v>
                </c:pt>
                <c:pt idx="15">
                  <c:v>33.37777777777778</c:v>
                </c:pt>
                <c:pt idx="16">
                  <c:v>63.86666666666666</c:v>
                </c:pt>
              </c:numCache>
            </c:numRef>
          </c:val>
          <c:extLst>
            <c:ext xmlns:c16="http://schemas.microsoft.com/office/drawing/2014/chart" uri="{C3380CC4-5D6E-409C-BE32-E72D297353CC}">
              <c16:uniqueId val="{00000000-0F9C-4CF8-8319-77E7D41DED7E}"/>
            </c:ext>
          </c:extLst>
        </c:ser>
        <c:ser>
          <c:idx val="1"/>
          <c:order val="1"/>
          <c:tx>
            <c:strRef>
              <c:f>Sheet1!$C$1</c:f>
              <c:strCache>
                <c:ptCount val="1"/>
                <c:pt idx="0">
                  <c:v>Grade &gt;=3</c:v>
                </c:pt>
              </c:strCache>
            </c:strRef>
          </c:tx>
          <c:spPr>
            <a:solidFill>
              <a:schemeClr val="accent3"/>
            </a:solidFill>
            <a:ln>
              <a:solidFill>
                <a:schemeClr val="accent3">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formatCode="0">
                  <c:v>0</c:v>
                </c:pt>
                <c:pt idx="1">
                  <c:v>0</c:v>
                </c:pt>
                <c:pt idx="2">
                  <c:v>2.8</c:v>
                </c:pt>
                <c:pt idx="3" formatCode="0">
                  <c:v>0</c:v>
                </c:pt>
                <c:pt idx="4">
                  <c:v>0</c:v>
                </c:pt>
                <c:pt idx="5" formatCode="0">
                  <c:v>0</c:v>
                </c:pt>
                <c:pt idx="6">
                  <c:v>5.6</c:v>
                </c:pt>
                <c:pt idx="7">
                  <c:v>2.8</c:v>
                </c:pt>
                <c:pt idx="8" formatCode="0">
                  <c:v>0</c:v>
                </c:pt>
                <c:pt idx="9">
                  <c:v>0</c:v>
                </c:pt>
                <c:pt idx="10" formatCode="0">
                  <c:v>0</c:v>
                </c:pt>
                <c:pt idx="11">
                  <c:v>0</c:v>
                </c:pt>
                <c:pt idx="12">
                  <c:v>0</c:v>
                </c:pt>
                <c:pt idx="13">
                  <c:v>11.1</c:v>
                </c:pt>
                <c:pt idx="14" formatCode="0">
                  <c:v>0</c:v>
                </c:pt>
                <c:pt idx="15">
                  <c:v>19.399999999999999</c:v>
                </c:pt>
                <c:pt idx="16">
                  <c:v>2.8</c:v>
                </c:pt>
              </c:numCache>
            </c:numRef>
          </c:val>
          <c:extLst>
            <c:ext xmlns:c16="http://schemas.microsoft.com/office/drawing/2014/chart" uri="{C3380CC4-5D6E-409C-BE32-E72D297353CC}">
              <c16:uniqueId val="{00000001-0F9C-4CF8-8319-77E7D41DED7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en-US"/>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en-US"/>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093988156376406E-2"/>
          <c:y val="2.9091814780664107E-2"/>
          <c:w val="0.89973731859224892"/>
          <c:h val="0.88607639287751272"/>
        </c:manualLayout>
      </c:layout>
      <c:scatterChart>
        <c:scatterStyle val="lineMarker"/>
        <c:varyColors val="0"/>
        <c:ser>
          <c:idx val="0"/>
          <c:order val="0"/>
          <c:tx>
            <c:v>5.6 mg/kg SD</c:v>
          </c:tx>
          <c:spPr>
            <a:ln w="28575" cap="rnd">
              <a:noFill/>
              <a:round/>
            </a:ln>
            <a:effectLst/>
          </c:spPr>
          <c:marker>
            <c:symbol val="triangle"/>
            <c:size val="11"/>
            <c:spPr>
              <a:solidFill>
                <a:schemeClr val="accent6">
                  <a:lumMod val="40000"/>
                  <a:lumOff val="60000"/>
                </a:schemeClr>
              </a:solidFill>
              <a:ln w="9525">
                <a:solidFill>
                  <a:schemeClr val="accent6">
                    <a:lumMod val="75000"/>
                  </a:schemeClr>
                </a:solidFill>
              </a:ln>
              <a:effectLst/>
            </c:spPr>
          </c:marker>
          <c:xVal>
            <c:numRef>
              <c:f>Sheet1!$J$22:$J$36</c:f>
              <c:numCache>
                <c:formatCode>General</c:formatCode>
                <c:ptCount val="15"/>
                <c:pt idx="0">
                  <c:v>97</c:v>
                </c:pt>
                <c:pt idx="1">
                  <c:v>60</c:v>
                </c:pt>
                <c:pt idx="2">
                  <c:v>4</c:v>
                </c:pt>
                <c:pt idx="3">
                  <c:v>77</c:v>
                </c:pt>
                <c:pt idx="5">
                  <c:v>80</c:v>
                </c:pt>
                <c:pt idx="6">
                  <c:v>18</c:v>
                </c:pt>
                <c:pt idx="7">
                  <c:v>90</c:v>
                </c:pt>
                <c:pt idx="8">
                  <c:v>98</c:v>
                </c:pt>
                <c:pt idx="9">
                  <c:v>0</c:v>
                </c:pt>
                <c:pt idx="10">
                  <c:v>44</c:v>
                </c:pt>
                <c:pt idx="11">
                  <c:v>70</c:v>
                </c:pt>
                <c:pt idx="12">
                  <c:v>0</c:v>
                </c:pt>
                <c:pt idx="13">
                  <c:v>100</c:v>
                </c:pt>
                <c:pt idx="14">
                  <c:v>60</c:v>
                </c:pt>
              </c:numCache>
            </c:numRef>
          </c:xVal>
          <c:yVal>
            <c:numRef>
              <c:f>Sheet1!$L$22:$L$36</c:f>
              <c:numCache>
                <c:formatCode>General</c:formatCode>
                <c:ptCount val="15"/>
                <c:pt idx="0">
                  <c:v>-8</c:v>
                </c:pt>
                <c:pt idx="1">
                  <c:v>-25</c:v>
                </c:pt>
                <c:pt idx="2">
                  <c:v>-20</c:v>
                </c:pt>
                <c:pt idx="3">
                  <c:v>-32</c:v>
                </c:pt>
                <c:pt idx="4">
                  <c:v>-53</c:v>
                </c:pt>
                <c:pt idx="5">
                  <c:v>-1</c:v>
                </c:pt>
                <c:pt idx="6">
                  <c:v>-29</c:v>
                </c:pt>
                <c:pt idx="7">
                  <c:v>-36</c:v>
                </c:pt>
                <c:pt idx="8">
                  <c:v>-32</c:v>
                </c:pt>
                <c:pt idx="9">
                  <c:v>-31</c:v>
                </c:pt>
                <c:pt idx="10">
                  <c:v>-34</c:v>
                </c:pt>
                <c:pt idx="11">
                  <c:v>-14</c:v>
                </c:pt>
                <c:pt idx="12">
                  <c:v>-2</c:v>
                </c:pt>
                <c:pt idx="13">
                  <c:v>-29</c:v>
                </c:pt>
                <c:pt idx="14">
                  <c:v>-23</c:v>
                </c:pt>
              </c:numCache>
            </c:numRef>
          </c:yVal>
          <c:smooth val="0"/>
          <c:extLst>
            <c:ext xmlns:c16="http://schemas.microsoft.com/office/drawing/2014/chart" uri="{C3380CC4-5D6E-409C-BE32-E72D297353CC}">
              <c16:uniqueId val="{00000000-C640-4894-95AE-61A7E73F78DD}"/>
            </c:ext>
          </c:extLst>
        </c:ser>
        <c:ser>
          <c:idx val="1"/>
          <c:order val="1"/>
          <c:tx>
            <c:v>5.6 mg/kg PR</c:v>
          </c:tx>
          <c:spPr>
            <a:ln w="25400" cap="rnd">
              <a:noFill/>
              <a:round/>
            </a:ln>
            <a:effectLst/>
          </c:spPr>
          <c:marker>
            <c:symbol val="triangle"/>
            <c:size val="11"/>
            <c:spPr>
              <a:solidFill>
                <a:schemeClr val="tx2">
                  <a:lumMod val="75000"/>
                  <a:lumOff val="25000"/>
                </a:schemeClr>
              </a:solidFill>
              <a:ln w="9525">
                <a:solidFill>
                  <a:schemeClr val="tx2">
                    <a:lumMod val="90000"/>
                    <a:lumOff val="10000"/>
                  </a:schemeClr>
                </a:solidFill>
              </a:ln>
              <a:effectLst/>
            </c:spPr>
          </c:marker>
          <c:xVal>
            <c:numRef>
              <c:f>Sheet1!$J$6:$J$21</c:f>
              <c:numCache>
                <c:formatCode>General</c:formatCode>
                <c:ptCount val="16"/>
                <c:pt idx="0">
                  <c:v>95</c:v>
                </c:pt>
                <c:pt idx="1">
                  <c:v>4</c:v>
                </c:pt>
                <c:pt idx="2">
                  <c:v>90</c:v>
                </c:pt>
                <c:pt idx="3">
                  <c:v>3</c:v>
                </c:pt>
                <c:pt idx="4">
                  <c:v>100</c:v>
                </c:pt>
                <c:pt idx="5">
                  <c:v>90</c:v>
                </c:pt>
                <c:pt idx="6">
                  <c:v>99</c:v>
                </c:pt>
                <c:pt idx="7">
                  <c:v>85</c:v>
                </c:pt>
                <c:pt idx="8">
                  <c:v>90</c:v>
                </c:pt>
                <c:pt idx="9">
                  <c:v>99</c:v>
                </c:pt>
                <c:pt idx="10">
                  <c:v>60</c:v>
                </c:pt>
                <c:pt idx="11">
                  <c:v>75</c:v>
                </c:pt>
                <c:pt idx="12">
                  <c:v>85</c:v>
                </c:pt>
                <c:pt idx="13">
                  <c:v>77</c:v>
                </c:pt>
                <c:pt idx="14">
                  <c:v>93</c:v>
                </c:pt>
                <c:pt idx="15">
                  <c:v>80</c:v>
                </c:pt>
              </c:numCache>
            </c:numRef>
          </c:xVal>
          <c:yVal>
            <c:numRef>
              <c:f>Sheet1!$L$6:$L$21</c:f>
              <c:numCache>
                <c:formatCode>General</c:formatCode>
                <c:ptCount val="16"/>
                <c:pt idx="0">
                  <c:v>-63</c:v>
                </c:pt>
                <c:pt idx="1">
                  <c:v>-66</c:v>
                </c:pt>
                <c:pt idx="2">
                  <c:v>-40</c:v>
                </c:pt>
                <c:pt idx="3">
                  <c:v>-45</c:v>
                </c:pt>
                <c:pt idx="4">
                  <c:v>-65</c:v>
                </c:pt>
                <c:pt idx="5">
                  <c:v>-40</c:v>
                </c:pt>
                <c:pt idx="6">
                  <c:v>-100</c:v>
                </c:pt>
                <c:pt idx="7">
                  <c:v>-42</c:v>
                </c:pt>
                <c:pt idx="8">
                  <c:v>-88</c:v>
                </c:pt>
                <c:pt idx="9">
                  <c:v>-100</c:v>
                </c:pt>
                <c:pt idx="10">
                  <c:v>-51</c:v>
                </c:pt>
                <c:pt idx="11">
                  <c:v>-100</c:v>
                </c:pt>
                <c:pt idx="12">
                  <c:v>-86</c:v>
                </c:pt>
                <c:pt idx="13">
                  <c:v>-64</c:v>
                </c:pt>
                <c:pt idx="14">
                  <c:v>-100</c:v>
                </c:pt>
                <c:pt idx="15">
                  <c:v>-79</c:v>
                </c:pt>
              </c:numCache>
            </c:numRef>
          </c:yVal>
          <c:smooth val="0"/>
          <c:extLst>
            <c:ext xmlns:c16="http://schemas.microsoft.com/office/drawing/2014/chart" uri="{C3380CC4-5D6E-409C-BE32-E72D297353CC}">
              <c16:uniqueId val="{00000001-C640-4894-95AE-61A7E73F78DD}"/>
            </c:ext>
          </c:extLst>
        </c:ser>
        <c:ser>
          <c:idx val="2"/>
          <c:order val="2"/>
          <c:tx>
            <c:v>5.6 mg/kg PD</c:v>
          </c:tx>
          <c:spPr>
            <a:ln w="25400" cap="rnd">
              <a:noFill/>
              <a:round/>
            </a:ln>
            <a:effectLst/>
          </c:spPr>
          <c:marker>
            <c:symbol val="triangle"/>
            <c:size val="11"/>
            <c:spPr>
              <a:solidFill>
                <a:srgbClr val="C8ADB9"/>
              </a:solidFill>
              <a:ln w="9525">
                <a:solidFill>
                  <a:schemeClr val="accent3"/>
                </a:solidFill>
              </a:ln>
              <a:effectLst/>
            </c:spPr>
          </c:marker>
          <c:xVal>
            <c:numRef>
              <c:f>Sheet1!$J$4:$J$5</c:f>
              <c:numCache>
                <c:formatCode>General</c:formatCode>
                <c:ptCount val="2"/>
                <c:pt idx="0">
                  <c:v>70</c:v>
                </c:pt>
                <c:pt idx="1">
                  <c:v>70</c:v>
                </c:pt>
              </c:numCache>
            </c:numRef>
          </c:xVal>
          <c:yVal>
            <c:numRef>
              <c:f>Sheet1!$L$4:$L$5</c:f>
              <c:numCache>
                <c:formatCode>General</c:formatCode>
                <c:ptCount val="2"/>
                <c:pt idx="0">
                  <c:v>-31</c:v>
                </c:pt>
                <c:pt idx="1">
                  <c:v>-13</c:v>
                </c:pt>
              </c:numCache>
            </c:numRef>
          </c:yVal>
          <c:smooth val="0"/>
          <c:extLst>
            <c:ext xmlns:c16="http://schemas.microsoft.com/office/drawing/2014/chart" uri="{C3380CC4-5D6E-409C-BE32-E72D297353CC}">
              <c16:uniqueId val="{00000002-C640-4894-95AE-61A7E73F78DD}"/>
            </c:ext>
          </c:extLst>
        </c:ser>
        <c:ser>
          <c:idx val="3"/>
          <c:order val="3"/>
          <c:tx>
            <c:v>5.6 mg/kg CR</c:v>
          </c:tx>
          <c:spPr>
            <a:ln w="25400" cap="rnd">
              <a:noFill/>
              <a:round/>
            </a:ln>
            <a:effectLst/>
          </c:spPr>
          <c:marker>
            <c:symbol val="triangle"/>
            <c:size val="11"/>
            <c:spPr>
              <a:solidFill>
                <a:schemeClr val="accent4">
                  <a:lumMod val="25000"/>
                </a:schemeClr>
              </a:solidFill>
              <a:ln w="9525">
                <a:solidFill>
                  <a:schemeClr val="accent4">
                    <a:lumMod val="25000"/>
                  </a:schemeClr>
                </a:solidFill>
              </a:ln>
              <a:effectLst/>
            </c:spPr>
          </c:marker>
          <c:xVal>
            <c:numRef>
              <c:f>Sheet1!$J$2:$J$3</c:f>
              <c:numCache>
                <c:formatCode>General</c:formatCode>
                <c:ptCount val="2"/>
                <c:pt idx="0">
                  <c:v>60</c:v>
                </c:pt>
                <c:pt idx="1">
                  <c:v>40</c:v>
                </c:pt>
              </c:numCache>
            </c:numRef>
          </c:xVal>
          <c:yVal>
            <c:numRef>
              <c:f>Sheet1!$L$2:$L$3</c:f>
              <c:numCache>
                <c:formatCode>General</c:formatCode>
                <c:ptCount val="2"/>
                <c:pt idx="0">
                  <c:v>-92</c:v>
                </c:pt>
                <c:pt idx="1">
                  <c:v>-100</c:v>
                </c:pt>
              </c:numCache>
            </c:numRef>
          </c:yVal>
          <c:smooth val="0"/>
          <c:extLst>
            <c:ext xmlns:c16="http://schemas.microsoft.com/office/drawing/2014/chart" uri="{C3380CC4-5D6E-409C-BE32-E72D297353CC}">
              <c16:uniqueId val="{00000003-C640-4894-95AE-61A7E73F78DD}"/>
            </c:ext>
          </c:extLst>
        </c:ser>
        <c:ser>
          <c:idx val="4"/>
          <c:order val="4"/>
          <c:tx>
            <c:v>4.8 mg/kg PD</c:v>
          </c:tx>
          <c:spPr>
            <a:ln w="25400" cap="rnd">
              <a:noFill/>
              <a:round/>
            </a:ln>
            <a:effectLst/>
          </c:spPr>
          <c:marker>
            <c:symbol val="diamond"/>
            <c:size val="12"/>
            <c:spPr>
              <a:solidFill>
                <a:srgbClr val="C8ADB9"/>
              </a:solidFill>
              <a:ln w="9525">
                <a:solidFill>
                  <a:schemeClr val="accent3"/>
                </a:solidFill>
              </a:ln>
              <a:effectLst/>
            </c:spPr>
          </c:marker>
          <c:xVal>
            <c:numRef>
              <c:f>Sheet1!$C$2:$C$3</c:f>
              <c:numCache>
                <c:formatCode>General</c:formatCode>
                <c:ptCount val="2"/>
                <c:pt idx="0">
                  <c:v>80</c:v>
                </c:pt>
                <c:pt idx="1">
                  <c:v>0</c:v>
                </c:pt>
              </c:numCache>
            </c:numRef>
          </c:xVal>
          <c:yVal>
            <c:numRef>
              <c:f>Sheet1!$E$2:$E$3</c:f>
              <c:numCache>
                <c:formatCode>General</c:formatCode>
                <c:ptCount val="2"/>
                <c:pt idx="0">
                  <c:v>-7</c:v>
                </c:pt>
                <c:pt idx="1">
                  <c:v>5</c:v>
                </c:pt>
              </c:numCache>
            </c:numRef>
          </c:yVal>
          <c:smooth val="0"/>
          <c:extLst>
            <c:ext xmlns:c16="http://schemas.microsoft.com/office/drawing/2014/chart" uri="{C3380CC4-5D6E-409C-BE32-E72D297353CC}">
              <c16:uniqueId val="{00000004-C640-4894-95AE-61A7E73F78DD}"/>
            </c:ext>
          </c:extLst>
        </c:ser>
        <c:ser>
          <c:idx val="5"/>
          <c:order val="5"/>
          <c:tx>
            <c:v>4.8 mg/kg PR</c:v>
          </c:tx>
          <c:spPr>
            <a:ln w="25400" cap="rnd">
              <a:noFill/>
              <a:round/>
            </a:ln>
            <a:effectLst/>
          </c:spPr>
          <c:marker>
            <c:symbol val="diamond"/>
            <c:size val="12"/>
            <c:spPr>
              <a:solidFill>
                <a:schemeClr val="tx2">
                  <a:lumMod val="75000"/>
                  <a:lumOff val="25000"/>
                </a:schemeClr>
              </a:solidFill>
              <a:ln w="9525">
                <a:solidFill>
                  <a:schemeClr val="tx2">
                    <a:lumMod val="90000"/>
                    <a:lumOff val="10000"/>
                  </a:schemeClr>
                </a:solidFill>
              </a:ln>
              <a:effectLst/>
            </c:spPr>
          </c:marker>
          <c:xVal>
            <c:numRef>
              <c:f>Sheet1!$C$5:$C$18</c:f>
              <c:numCache>
                <c:formatCode>General</c:formatCode>
                <c:ptCount val="14"/>
                <c:pt idx="0">
                  <c:v>95</c:v>
                </c:pt>
                <c:pt idx="1">
                  <c:v>100</c:v>
                </c:pt>
                <c:pt idx="2">
                  <c:v>95</c:v>
                </c:pt>
                <c:pt idx="3">
                  <c:v>45</c:v>
                </c:pt>
                <c:pt idx="4">
                  <c:v>99</c:v>
                </c:pt>
                <c:pt idx="5">
                  <c:v>85</c:v>
                </c:pt>
                <c:pt idx="6">
                  <c:v>80</c:v>
                </c:pt>
                <c:pt idx="7">
                  <c:v>10</c:v>
                </c:pt>
                <c:pt idx="8">
                  <c:v>95</c:v>
                </c:pt>
                <c:pt idx="9">
                  <c:v>25</c:v>
                </c:pt>
                <c:pt idx="10">
                  <c:v>85</c:v>
                </c:pt>
                <c:pt idx="11">
                  <c:v>2</c:v>
                </c:pt>
                <c:pt idx="12">
                  <c:v>99</c:v>
                </c:pt>
                <c:pt idx="13">
                  <c:v>30</c:v>
                </c:pt>
              </c:numCache>
            </c:numRef>
          </c:xVal>
          <c:yVal>
            <c:numRef>
              <c:f>Sheet1!$E$5:$E$18</c:f>
              <c:numCache>
                <c:formatCode>General</c:formatCode>
                <c:ptCount val="14"/>
                <c:pt idx="0">
                  <c:v>-40</c:v>
                </c:pt>
                <c:pt idx="1">
                  <c:v>-100</c:v>
                </c:pt>
                <c:pt idx="2">
                  <c:v>-79</c:v>
                </c:pt>
                <c:pt idx="3">
                  <c:v>-67</c:v>
                </c:pt>
                <c:pt idx="4">
                  <c:v>-100</c:v>
                </c:pt>
                <c:pt idx="5">
                  <c:v>-40</c:v>
                </c:pt>
                <c:pt idx="6">
                  <c:v>-70</c:v>
                </c:pt>
                <c:pt idx="7">
                  <c:v>-60</c:v>
                </c:pt>
                <c:pt idx="8">
                  <c:v>-35</c:v>
                </c:pt>
                <c:pt idx="9">
                  <c:v>-62</c:v>
                </c:pt>
                <c:pt idx="10">
                  <c:v>-40</c:v>
                </c:pt>
                <c:pt idx="11">
                  <c:v>-44</c:v>
                </c:pt>
                <c:pt idx="12">
                  <c:v>-48</c:v>
                </c:pt>
                <c:pt idx="13">
                  <c:v>-38</c:v>
                </c:pt>
              </c:numCache>
            </c:numRef>
          </c:yVal>
          <c:smooth val="0"/>
          <c:extLst>
            <c:ext xmlns:c16="http://schemas.microsoft.com/office/drawing/2014/chart" uri="{C3380CC4-5D6E-409C-BE32-E72D297353CC}">
              <c16:uniqueId val="{00000005-C640-4894-95AE-61A7E73F78DD}"/>
            </c:ext>
          </c:extLst>
        </c:ser>
        <c:ser>
          <c:idx val="6"/>
          <c:order val="6"/>
          <c:tx>
            <c:v>4.8 mg/kg SD</c:v>
          </c:tx>
          <c:spPr>
            <a:ln w="25400" cap="rnd">
              <a:noFill/>
              <a:round/>
            </a:ln>
            <a:effectLst/>
          </c:spPr>
          <c:marker>
            <c:symbol val="diamond"/>
            <c:size val="12"/>
            <c:spPr>
              <a:solidFill>
                <a:schemeClr val="accent6">
                  <a:lumMod val="40000"/>
                  <a:lumOff val="60000"/>
                </a:schemeClr>
              </a:solidFill>
              <a:ln w="9525">
                <a:solidFill>
                  <a:schemeClr val="accent6">
                    <a:lumMod val="75000"/>
                  </a:schemeClr>
                </a:solidFill>
              </a:ln>
              <a:effectLst/>
            </c:spPr>
          </c:marker>
          <c:xVal>
            <c:numRef>
              <c:f>(Sheet1!$C$19:$C$23,Sheet1!$C$25:$C$28,Sheet1!$C$30:$C$31)</c:f>
              <c:numCache>
                <c:formatCode>General</c:formatCode>
                <c:ptCount val="11"/>
                <c:pt idx="0">
                  <c:v>95</c:v>
                </c:pt>
                <c:pt idx="1">
                  <c:v>95</c:v>
                </c:pt>
                <c:pt idx="2">
                  <c:v>0</c:v>
                </c:pt>
                <c:pt idx="3">
                  <c:v>80</c:v>
                </c:pt>
                <c:pt idx="4">
                  <c:v>99</c:v>
                </c:pt>
                <c:pt idx="5">
                  <c:v>95</c:v>
                </c:pt>
                <c:pt idx="6">
                  <c:v>93</c:v>
                </c:pt>
                <c:pt idx="7">
                  <c:v>99</c:v>
                </c:pt>
                <c:pt idx="8">
                  <c:v>55</c:v>
                </c:pt>
                <c:pt idx="9">
                  <c:v>65</c:v>
                </c:pt>
                <c:pt idx="10">
                  <c:v>87</c:v>
                </c:pt>
              </c:numCache>
            </c:numRef>
          </c:xVal>
          <c:yVal>
            <c:numRef>
              <c:f>(Sheet1!$E$19:$E$23,Sheet1!$E$25,Sheet1!$E$26,Sheet1!$E$27,Sheet1!$E$28,Sheet1!$E$30,Sheet1!$E$31)</c:f>
              <c:numCache>
                <c:formatCode>General</c:formatCode>
                <c:ptCount val="11"/>
                <c:pt idx="0">
                  <c:v>-10</c:v>
                </c:pt>
                <c:pt idx="1">
                  <c:v>-31</c:v>
                </c:pt>
                <c:pt idx="2">
                  <c:v>13</c:v>
                </c:pt>
                <c:pt idx="3">
                  <c:v>-13</c:v>
                </c:pt>
                <c:pt idx="4">
                  <c:v>-33</c:v>
                </c:pt>
                <c:pt idx="5">
                  <c:v>-3</c:v>
                </c:pt>
                <c:pt idx="6">
                  <c:v>-9</c:v>
                </c:pt>
                <c:pt idx="7">
                  <c:v>-19</c:v>
                </c:pt>
                <c:pt idx="8">
                  <c:v>-11</c:v>
                </c:pt>
                <c:pt idx="9">
                  <c:v>-23</c:v>
                </c:pt>
                <c:pt idx="10">
                  <c:v>-26</c:v>
                </c:pt>
              </c:numCache>
            </c:numRef>
          </c:yVal>
          <c:smooth val="0"/>
          <c:extLst>
            <c:ext xmlns:c16="http://schemas.microsoft.com/office/drawing/2014/chart" uri="{C3380CC4-5D6E-409C-BE32-E72D297353CC}">
              <c16:uniqueId val="{00000006-C640-4894-95AE-61A7E73F78DD}"/>
            </c:ext>
          </c:extLst>
        </c:ser>
        <c:ser>
          <c:idx val="7"/>
          <c:order val="7"/>
          <c:tx>
            <c:v>6.4 mg/kg PD</c:v>
          </c:tx>
          <c:spPr>
            <a:ln w="25400" cap="rnd">
              <a:noFill/>
              <a:round/>
            </a:ln>
            <a:effectLst/>
          </c:spPr>
          <c:marker>
            <c:symbol val="square"/>
            <c:size val="10"/>
            <c:spPr>
              <a:solidFill>
                <a:srgbClr val="C8ADB9"/>
              </a:solidFill>
              <a:ln w="9525">
                <a:solidFill>
                  <a:schemeClr val="accent3"/>
                </a:solidFill>
              </a:ln>
              <a:effectLst/>
            </c:spPr>
          </c:marker>
          <c:xVal>
            <c:numRef>
              <c:f>Sheet1!$P$2:$P$5</c:f>
              <c:numCache>
                <c:formatCode>General</c:formatCode>
                <c:ptCount val="4"/>
                <c:pt idx="0">
                  <c:v>70</c:v>
                </c:pt>
                <c:pt idx="1">
                  <c:v>95</c:v>
                </c:pt>
                <c:pt idx="2">
                  <c:v>40</c:v>
                </c:pt>
                <c:pt idx="3">
                  <c:v>2</c:v>
                </c:pt>
              </c:numCache>
            </c:numRef>
          </c:xVal>
          <c:yVal>
            <c:numRef>
              <c:f>Sheet1!$R$2:$R$5</c:f>
              <c:numCache>
                <c:formatCode>General</c:formatCode>
                <c:ptCount val="4"/>
                <c:pt idx="0">
                  <c:v>96</c:v>
                </c:pt>
                <c:pt idx="1">
                  <c:v>13</c:v>
                </c:pt>
                <c:pt idx="2">
                  <c:v>27</c:v>
                </c:pt>
                <c:pt idx="3">
                  <c:v>-9</c:v>
                </c:pt>
              </c:numCache>
            </c:numRef>
          </c:yVal>
          <c:smooth val="0"/>
          <c:extLst>
            <c:ext xmlns:c16="http://schemas.microsoft.com/office/drawing/2014/chart" uri="{C3380CC4-5D6E-409C-BE32-E72D297353CC}">
              <c16:uniqueId val="{00000007-C640-4894-95AE-61A7E73F78DD}"/>
            </c:ext>
          </c:extLst>
        </c:ser>
        <c:ser>
          <c:idx val="8"/>
          <c:order val="8"/>
          <c:tx>
            <c:v>6.4 mg/kg PR</c:v>
          </c:tx>
          <c:spPr>
            <a:ln w="25400" cap="rnd">
              <a:noFill/>
              <a:round/>
            </a:ln>
            <a:effectLst/>
          </c:spPr>
          <c:marker>
            <c:symbol val="square"/>
            <c:size val="10"/>
            <c:spPr>
              <a:solidFill>
                <a:schemeClr val="tx2">
                  <a:lumMod val="75000"/>
                  <a:lumOff val="25000"/>
                </a:schemeClr>
              </a:solidFill>
              <a:ln w="9525">
                <a:solidFill>
                  <a:schemeClr val="tx2">
                    <a:lumMod val="90000"/>
                    <a:lumOff val="10000"/>
                  </a:schemeClr>
                </a:solidFill>
              </a:ln>
              <a:effectLst/>
            </c:spPr>
          </c:marker>
          <c:xVal>
            <c:numRef>
              <c:f>Sheet1!$P$6:$P$25</c:f>
              <c:numCache>
                <c:formatCode>General</c:formatCode>
                <c:ptCount val="20"/>
                <c:pt idx="0">
                  <c:v>90</c:v>
                </c:pt>
                <c:pt idx="1">
                  <c:v>100</c:v>
                </c:pt>
                <c:pt idx="2">
                  <c:v>4</c:v>
                </c:pt>
                <c:pt idx="3">
                  <c:v>80</c:v>
                </c:pt>
                <c:pt idx="4">
                  <c:v>75</c:v>
                </c:pt>
                <c:pt idx="5">
                  <c:v>85</c:v>
                </c:pt>
                <c:pt idx="6">
                  <c:v>100</c:v>
                </c:pt>
                <c:pt idx="7">
                  <c:v>95</c:v>
                </c:pt>
                <c:pt idx="8">
                  <c:v>65</c:v>
                </c:pt>
                <c:pt idx="9">
                  <c:v>85</c:v>
                </c:pt>
                <c:pt idx="10">
                  <c:v>40</c:v>
                </c:pt>
                <c:pt idx="11">
                  <c:v>100</c:v>
                </c:pt>
                <c:pt idx="12">
                  <c:v>95</c:v>
                </c:pt>
                <c:pt idx="13">
                  <c:v>21</c:v>
                </c:pt>
                <c:pt idx="14">
                  <c:v>21</c:v>
                </c:pt>
                <c:pt idx="15">
                  <c:v>98</c:v>
                </c:pt>
                <c:pt idx="16">
                  <c:v>93</c:v>
                </c:pt>
                <c:pt idx="17">
                  <c:v>2</c:v>
                </c:pt>
                <c:pt idx="18">
                  <c:v>75</c:v>
                </c:pt>
                <c:pt idx="19">
                  <c:v>92</c:v>
                </c:pt>
              </c:numCache>
            </c:numRef>
          </c:xVal>
          <c:yVal>
            <c:numRef>
              <c:f>Sheet1!$R$6:$R$25</c:f>
              <c:numCache>
                <c:formatCode>General</c:formatCode>
                <c:ptCount val="20"/>
                <c:pt idx="0">
                  <c:v>-69</c:v>
                </c:pt>
                <c:pt idx="1">
                  <c:v>-33</c:v>
                </c:pt>
                <c:pt idx="2">
                  <c:v>-80</c:v>
                </c:pt>
                <c:pt idx="3">
                  <c:v>-82</c:v>
                </c:pt>
                <c:pt idx="4">
                  <c:v>-44</c:v>
                </c:pt>
                <c:pt idx="5">
                  <c:v>-38</c:v>
                </c:pt>
                <c:pt idx="6">
                  <c:v>-39</c:v>
                </c:pt>
                <c:pt idx="7">
                  <c:v>-82</c:v>
                </c:pt>
                <c:pt idx="8">
                  <c:v>-100</c:v>
                </c:pt>
                <c:pt idx="9">
                  <c:v>-32</c:v>
                </c:pt>
                <c:pt idx="10">
                  <c:v>-43</c:v>
                </c:pt>
                <c:pt idx="11">
                  <c:v>-43</c:v>
                </c:pt>
                <c:pt idx="12">
                  <c:v>-49</c:v>
                </c:pt>
                <c:pt idx="13">
                  <c:v>-65</c:v>
                </c:pt>
                <c:pt idx="14">
                  <c:v>-83</c:v>
                </c:pt>
                <c:pt idx="15">
                  <c:v>-56</c:v>
                </c:pt>
                <c:pt idx="16">
                  <c:v>-100</c:v>
                </c:pt>
                <c:pt idx="17">
                  <c:v>-54</c:v>
                </c:pt>
                <c:pt idx="18">
                  <c:v>-47</c:v>
                </c:pt>
                <c:pt idx="19">
                  <c:v>-100</c:v>
                </c:pt>
              </c:numCache>
            </c:numRef>
          </c:yVal>
          <c:smooth val="0"/>
          <c:extLst>
            <c:ext xmlns:c16="http://schemas.microsoft.com/office/drawing/2014/chart" uri="{C3380CC4-5D6E-409C-BE32-E72D297353CC}">
              <c16:uniqueId val="{00000008-C640-4894-95AE-61A7E73F78DD}"/>
            </c:ext>
          </c:extLst>
        </c:ser>
        <c:ser>
          <c:idx val="9"/>
          <c:order val="9"/>
          <c:tx>
            <c:v>6.4 mg/kg SD</c:v>
          </c:tx>
          <c:spPr>
            <a:ln w="25400" cap="rnd">
              <a:noFill/>
              <a:round/>
            </a:ln>
            <a:effectLst/>
          </c:spPr>
          <c:marker>
            <c:symbol val="square"/>
            <c:size val="10"/>
            <c:spPr>
              <a:solidFill>
                <a:schemeClr val="accent6">
                  <a:lumMod val="40000"/>
                  <a:lumOff val="60000"/>
                </a:schemeClr>
              </a:solidFill>
              <a:ln w="9525">
                <a:solidFill>
                  <a:schemeClr val="accent6">
                    <a:lumMod val="75000"/>
                  </a:schemeClr>
                </a:solidFill>
              </a:ln>
              <a:effectLst/>
            </c:spPr>
          </c:marker>
          <c:xVal>
            <c:numRef>
              <c:f>(Sheet1!$P$26:$P$31,Sheet1!$P$33,Sheet1!$P$34,Sheet1!$P$35)</c:f>
              <c:numCache>
                <c:formatCode>General</c:formatCode>
                <c:ptCount val="9"/>
                <c:pt idx="0">
                  <c:v>0</c:v>
                </c:pt>
                <c:pt idx="1">
                  <c:v>0</c:v>
                </c:pt>
                <c:pt idx="2">
                  <c:v>95</c:v>
                </c:pt>
                <c:pt idx="3">
                  <c:v>95</c:v>
                </c:pt>
                <c:pt idx="4">
                  <c:v>20</c:v>
                </c:pt>
                <c:pt idx="5">
                  <c:v>95</c:v>
                </c:pt>
                <c:pt idx="6">
                  <c:v>75</c:v>
                </c:pt>
                <c:pt idx="7">
                  <c:v>10</c:v>
                </c:pt>
                <c:pt idx="8">
                  <c:v>12</c:v>
                </c:pt>
              </c:numCache>
            </c:numRef>
          </c:xVal>
          <c:yVal>
            <c:numRef>
              <c:f>(Sheet1!$R$26:$R$31,Sheet1!$R$33,Sheet1!$R$34,Sheet1!$R$35)</c:f>
              <c:numCache>
                <c:formatCode>General</c:formatCode>
                <c:ptCount val="9"/>
                <c:pt idx="0">
                  <c:v>-12</c:v>
                </c:pt>
                <c:pt idx="1">
                  <c:v>-14</c:v>
                </c:pt>
                <c:pt idx="2">
                  <c:v>-20</c:v>
                </c:pt>
                <c:pt idx="3">
                  <c:v>10</c:v>
                </c:pt>
                <c:pt idx="4">
                  <c:v>-2</c:v>
                </c:pt>
                <c:pt idx="5">
                  <c:v>-62</c:v>
                </c:pt>
                <c:pt idx="6">
                  <c:v>2</c:v>
                </c:pt>
                <c:pt idx="7">
                  <c:v>-26</c:v>
                </c:pt>
                <c:pt idx="8">
                  <c:v>-4</c:v>
                </c:pt>
              </c:numCache>
            </c:numRef>
          </c:yVal>
          <c:smooth val="0"/>
          <c:extLst>
            <c:ext xmlns:c16="http://schemas.microsoft.com/office/drawing/2014/chart" uri="{C3380CC4-5D6E-409C-BE32-E72D297353CC}">
              <c16:uniqueId val="{00000009-C640-4894-95AE-61A7E73F78DD}"/>
            </c:ext>
          </c:extLst>
        </c:ser>
        <c:dLbls>
          <c:showLegendKey val="0"/>
          <c:showVal val="0"/>
          <c:showCatName val="0"/>
          <c:showSerName val="0"/>
          <c:showPercent val="0"/>
          <c:showBubbleSize val="0"/>
        </c:dLbls>
        <c:axId val="106541967"/>
        <c:axId val="106545327"/>
      </c:scatterChart>
      <c:valAx>
        <c:axId val="106541967"/>
        <c:scaling>
          <c:orientation val="minMax"/>
          <c:max val="100"/>
          <c:min val="0"/>
        </c:scaling>
        <c:delete val="0"/>
        <c:axPos val="b"/>
        <c:numFmt formatCode="General" sourceLinked="1"/>
        <c:majorTickMark val="out"/>
        <c:minorTickMark val="none"/>
        <c:tickLblPos val="low"/>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06545327"/>
        <c:crossesAt val="-100"/>
        <c:crossBetween val="midCat"/>
        <c:majorUnit val="10"/>
        <c:minorUnit val="10"/>
      </c:valAx>
      <c:valAx>
        <c:axId val="106545327"/>
        <c:scaling>
          <c:orientation val="minMax"/>
          <c:max val="100"/>
          <c:min val="-100"/>
        </c:scaling>
        <c:delete val="0"/>
        <c:axPos val="l"/>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06541967"/>
        <c:crossesAt val="-2"/>
        <c:crossBetween val="midCat"/>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Pt>
            <c:idx val="0"/>
            <c:invertIfNegative val="0"/>
            <c:bubble3D val="0"/>
            <c:spPr>
              <a:solidFill>
                <a:srgbClr val="3A1632"/>
              </a:solidFill>
              <a:ln>
                <a:noFill/>
              </a:ln>
              <a:effectLst/>
            </c:spPr>
            <c:extLst>
              <c:ext xmlns:c16="http://schemas.microsoft.com/office/drawing/2014/chart" uri="{C3380CC4-5D6E-409C-BE32-E72D297353CC}">
                <c16:uniqueId val="{00000006-98DE-4FA8-A094-192EC689BBF5}"/>
              </c:ext>
            </c:extLst>
          </c:dPt>
          <c:dPt>
            <c:idx val="1"/>
            <c:invertIfNegative val="0"/>
            <c:bubble3D val="0"/>
            <c:spPr>
              <a:solidFill>
                <a:srgbClr val="203E5A"/>
              </a:solidFill>
              <a:ln>
                <a:noFill/>
              </a:ln>
              <a:effectLst/>
            </c:spPr>
            <c:extLst>
              <c:ext xmlns:c16="http://schemas.microsoft.com/office/drawing/2014/chart" uri="{C3380CC4-5D6E-409C-BE32-E72D297353CC}">
                <c16:uniqueId val="{0000000B-98DE-4FA8-A094-192EC689BBF5}"/>
              </c:ext>
            </c:extLst>
          </c:dPt>
          <c:dPt>
            <c:idx val="2"/>
            <c:invertIfNegative val="0"/>
            <c:bubble3D val="0"/>
            <c:spPr>
              <a:solidFill>
                <a:srgbClr val="006832"/>
              </a:solidFill>
              <a:ln>
                <a:noFill/>
              </a:ln>
              <a:effectLst/>
            </c:spPr>
            <c:extLst>
              <c:ext xmlns:c16="http://schemas.microsoft.com/office/drawing/2014/chart" uri="{C3380CC4-5D6E-409C-BE32-E72D297353CC}">
                <c16:uniqueId val="{00000010-98DE-4FA8-A094-192EC689BBF5}"/>
              </c:ext>
            </c:extLst>
          </c:dPt>
          <c:dLbls>
            <c:dLbl>
              <c:idx val="1"/>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8DE-4FA8-A094-192EC689BBF5}"/>
                </c:ext>
              </c:extLst>
            </c:dLbl>
            <c:dLbl>
              <c:idx val="2"/>
              <c:tx>
                <c:rich>
                  <a:bodyPr/>
                  <a:lstStyle/>
                  <a:p>
                    <a:r>
                      <a:rPr lang="en-US"/>
                      <a:t>45.0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8DE-4FA8-A094-192EC689BBF5}"/>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57.5</c:v>
                </c:pt>
              </c:numCache>
            </c:numRef>
          </c:val>
          <c:extLst>
            <c:ext xmlns:c16="http://schemas.microsoft.com/office/drawing/2014/chart" uri="{C3380CC4-5D6E-409C-BE32-E72D297353CC}">
              <c16:uniqueId val="{00000000-98DE-4FA8-A094-192EC689BBF5}"/>
            </c:ext>
          </c:extLst>
        </c:ser>
        <c:ser>
          <c:idx val="1"/>
          <c:order val="1"/>
          <c:tx>
            <c:strRef>
              <c:f>Sheet1!$C$1</c:f>
              <c:strCache>
                <c:ptCount val="1"/>
                <c:pt idx="0">
                  <c:v>IHC 3+</c:v>
                </c:pt>
              </c:strCache>
            </c:strRef>
          </c:tx>
          <c:spPr>
            <a:solidFill>
              <a:srgbClr val="56204A"/>
            </a:solidFill>
            <a:ln>
              <a:noFill/>
            </a:ln>
            <a:effectLst/>
          </c:spPr>
          <c:invertIfNegative val="0"/>
          <c:dPt>
            <c:idx val="0"/>
            <c:invertIfNegative val="0"/>
            <c:bubble3D val="0"/>
            <c:spPr>
              <a:solidFill>
                <a:srgbClr val="56204A"/>
              </a:solidFill>
              <a:ln>
                <a:noFill/>
              </a:ln>
              <a:effectLst/>
            </c:spPr>
            <c:extLst>
              <c:ext xmlns:c16="http://schemas.microsoft.com/office/drawing/2014/chart" uri="{C3380CC4-5D6E-409C-BE32-E72D297353CC}">
                <c16:uniqueId val="{00000007-98DE-4FA8-A094-192EC689BBF5}"/>
              </c:ext>
            </c:extLst>
          </c:dPt>
          <c:dPt>
            <c:idx val="1"/>
            <c:invertIfNegative val="0"/>
            <c:bubble3D val="0"/>
            <c:spPr>
              <a:solidFill>
                <a:srgbClr val="56204A"/>
              </a:solidFill>
              <a:ln>
                <a:noFill/>
              </a:ln>
              <a:effectLst/>
            </c:spPr>
            <c:extLst>
              <c:ext xmlns:c16="http://schemas.microsoft.com/office/drawing/2014/chart" uri="{C3380CC4-5D6E-409C-BE32-E72D297353CC}">
                <c16:uniqueId val="{0000000C-98DE-4FA8-A094-192EC689BBF5}"/>
              </c:ext>
            </c:extLst>
          </c:dPt>
          <c:dPt>
            <c:idx val="2"/>
            <c:invertIfNegative val="0"/>
            <c:bubble3D val="0"/>
            <c:spPr>
              <a:solidFill>
                <a:srgbClr val="56204A"/>
              </a:solidFill>
              <a:ln>
                <a:noFill/>
              </a:ln>
              <a:effectLst/>
            </c:spPr>
            <c:extLst>
              <c:ext xmlns:c16="http://schemas.microsoft.com/office/drawing/2014/chart" uri="{C3380CC4-5D6E-409C-BE32-E72D297353CC}">
                <c16:uniqueId val="{00000011-98DE-4FA8-A094-192EC689BBF5}"/>
              </c:ext>
            </c:extLst>
          </c:dPt>
          <c:dLbls>
            <c:dLbl>
              <c:idx val="1"/>
              <c:tx>
                <c:rich>
                  <a:bodyPr/>
                  <a:lstStyle/>
                  <a:p>
                    <a:r>
                      <a:rPr lang="en-US"/>
                      <a:t>75.0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8DE-4FA8-A094-192EC689BBF5}"/>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84.6</c:v>
                </c:pt>
              </c:numCache>
            </c:numRef>
          </c:val>
          <c:extLst>
            <c:ext xmlns:c16="http://schemas.microsoft.com/office/drawing/2014/chart" uri="{C3380CC4-5D6E-409C-BE32-E72D297353CC}">
              <c16:uniqueId val="{00000001-98DE-4FA8-A094-192EC689BBF5}"/>
            </c:ext>
          </c:extLst>
        </c:ser>
        <c:ser>
          <c:idx val="2"/>
          <c:order val="2"/>
          <c:tx>
            <c:strRef>
              <c:f>Sheet1!$D$1</c:f>
              <c:strCache>
                <c:ptCount val="1"/>
                <c:pt idx="0">
                  <c:v>IHC 2+</c:v>
                </c:pt>
              </c:strCache>
            </c:strRef>
          </c:tx>
          <c:spPr>
            <a:solidFill>
              <a:srgbClr val="833171"/>
            </a:solidFill>
            <a:ln>
              <a:noFill/>
            </a:ln>
            <a:effectLst/>
          </c:spPr>
          <c:invertIfNegative val="0"/>
          <c:dPt>
            <c:idx val="0"/>
            <c:invertIfNegative val="0"/>
            <c:bubble3D val="0"/>
            <c:spPr>
              <a:solidFill>
                <a:srgbClr val="833171"/>
              </a:solidFill>
              <a:ln>
                <a:noFill/>
              </a:ln>
              <a:effectLst/>
            </c:spPr>
            <c:extLst>
              <c:ext xmlns:c16="http://schemas.microsoft.com/office/drawing/2014/chart" uri="{C3380CC4-5D6E-409C-BE32-E72D297353CC}">
                <c16:uniqueId val="{00000008-98DE-4FA8-A094-192EC689BBF5}"/>
              </c:ext>
            </c:extLst>
          </c:dPt>
          <c:dPt>
            <c:idx val="1"/>
            <c:invertIfNegative val="0"/>
            <c:bubble3D val="0"/>
            <c:spPr>
              <a:solidFill>
                <a:srgbClr val="833171"/>
              </a:solidFill>
              <a:ln>
                <a:noFill/>
              </a:ln>
              <a:effectLst/>
            </c:spPr>
            <c:extLst>
              <c:ext xmlns:c16="http://schemas.microsoft.com/office/drawing/2014/chart" uri="{C3380CC4-5D6E-409C-BE32-E72D297353CC}">
                <c16:uniqueId val="{0000000D-98DE-4FA8-A094-192EC689BBF5}"/>
              </c:ext>
            </c:extLst>
          </c:dPt>
          <c:dPt>
            <c:idx val="2"/>
            <c:invertIfNegative val="0"/>
            <c:bubble3D val="0"/>
            <c:spPr>
              <a:solidFill>
                <a:srgbClr val="833171"/>
              </a:solidFill>
              <a:ln>
                <a:noFill/>
              </a:ln>
              <a:effectLst/>
            </c:spPr>
            <c:extLst>
              <c:ext xmlns:c16="http://schemas.microsoft.com/office/drawing/2014/chart" uri="{C3380CC4-5D6E-409C-BE32-E72D297353CC}">
                <c16:uniqueId val="{00000012-98DE-4FA8-A094-192EC689BBF5}"/>
              </c:ext>
            </c:extLst>
          </c:dPt>
          <c:dLbls>
            <c:dLbl>
              <c:idx val="1"/>
              <c:tx>
                <c:rich>
                  <a:bodyPr/>
                  <a:lstStyle/>
                  <a:p>
                    <a:r>
                      <a:rPr lang="en-US"/>
                      <a:t>40.0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8DE-4FA8-A094-192EC689BBF5}"/>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47.1</c:v>
                </c:pt>
              </c:numCache>
            </c:numRef>
          </c:val>
          <c:extLst>
            <c:ext xmlns:c16="http://schemas.microsoft.com/office/drawing/2014/chart" uri="{C3380CC4-5D6E-409C-BE32-E72D297353CC}">
              <c16:uniqueId val="{00000002-98DE-4FA8-A094-192EC689BBF5}"/>
            </c:ext>
          </c:extLst>
        </c:ser>
        <c:ser>
          <c:idx val="3"/>
          <c:order val="3"/>
          <c:tx>
            <c:strRef>
              <c:f>Sheet1!$E$1</c:f>
              <c:strCache>
                <c:ptCount val="1"/>
                <c:pt idx="0">
                  <c:v>IHC 1+</c:v>
                </c:pt>
              </c:strCache>
            </c:strRef>
          </c:tx>
          <c:spPr>
            <a:solidFill>
              <a:srgbClr val="C35DAD"/>
            </a:solidFill>
            <a:ln>
              <a:noFill/>
            </a:ln>
            <a:effectLst/>
          </c:spPr>
          <c:invertIfNegative val="0"/>
          <c:dPt>
            <c:idx val="0"/>
            <c:invertIfNegative val="0"/>
            <c:bubble3D val="0"/>
            <c:spPr>
              <a:solidFill>
                <a:srgbClr val="C35DAD"/>
              </a:solidFill>
              <a:ln>
                <a:noFill/>
              </a:ln>
              <a:effectLst/>
            </c:spPr>
            <c:extLst>
              <c:ext xmlns:c16="http://schemas.microsoft.com/office/drawing/2014/chart" uri="{C3380CC4-5D6E-409C-BE32-E72D297353CC}">
                <c16:uniqueId val="{00000009-98DE-4FA8-A094-192EC689BBF5}"/>
              </c:ext>
            </c:extLst>
          </c:dPt>
          <c:dPt>
            <c:idx val="1"/>
            <c:invertIfNegative val="0"/>
            <c:bubble3D val="0"/>
            <c:spPr>
              <a:solidFill>
                <a:srgbClr val="C35DAD"/>
              </a:solidFill>
              <a:ln>
                <a:noFill/>
              </a:ln>
              <a:effectLst/>
            </c:spPr>
            <c:extLst>
              <c:ext xmlns:c16="http://schemas.microsoft.com/office/drawing/2014/chart" uri="{C3380CC4-5D6E-409C-BE32-E72D297353CC}">
                <c16:uniqueId val="{0000000E-98DE-4FA8-A094-192EC689BBF5}"/>
              </c:ext>
            </c:extLst>
          </c:dPt>
          <c:dPt>
            <c:idx val="2"/>
            <c:invertIfNegative val="0"/>
            <c:bubble3D val="0"/>
            <c:spPr>
              <a:solidFill>
                <a:srgbClr val="C35DAD"/>
              </a:solidFill>
              <a:ln>
                <a:noFill/>
              </a:ln>
              <a:effectLst/>
            </c:spPr>
            <c:extLst>
              <c:ext xmlns:c16="http://schemas.microsoft.com/office/drawing/2014/chart" uri="{C3380CC4-5D6E-409C-BE32-E72D297353CC}">
                <c16:uniqueId val="{00000013-98DE-4FA8-A094-192EC689BBF5}"/>
              </c:ext>
            </c:extLst>
          </c:dPt>
          <c:dLbls>
            <c:dLbl>
              <c:idx val="0"/>
              <c:tx>
                <c:rich>
                  <a:bodyPr/>
                  <a:lstStyle/>
                  <a:p>
                    <a:fld id="{89BD5510-AE72-452D-B288-A6F35D8167E9}"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8DE-4FA8-A094-192EC689BBF5}"/>
                </c:ext>
              </c:extLst>
            </c:dLbl>
            <c:dLbl>
              <c:idx val="1"/>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8DE-4FA8-A094-192EC689BBF5}"/>
                </c:ext>
              </c:extLst>
            </c:dLbl>
            <c:dLbl>
              <c:idx val="2"/>
              <c:tx>
                <c:rich>
                  <a:bodyPr/>
                  <a:lstStyle/>
                  <a:p>
                    <a:r>
                      <a:rPr lang="en-US"/>
                      <a:t>20.0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8DE-4FA8-A094-192EC689BBF5}"/>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25</c:v>
                </c:pt>
              </c:numCache>
            </c:numRef>
          </c:val>
          <c:extLst>
            <c:ext xmlns:c16="http://schemas.microsoft.com/office/drawing/2014/chart" uri="{C3380CC4-5D6E-409C-BE32-E72D297353CC}">
              <c16:uniqueId val="{00000003-98DE-4FA8-A094-192EC689BBF5}"/>
            </c:ext>
          </c:extLst>
        </c:ser>
        <c:ser>
          <c:idx val="4"/>
          <c:order val="4"/>
          <c:tx>
            <c:strRef>
              <c:f>Sheet1!$F$1</c:f>
              <c:strCache>
                <c:ptCount val="1"/>
                <c:pt idx="0">
                  <c:v>IHC 0</c:v>
                </c:pt>
              </c:strCache>
            </c:strRef>
          </c:tx>
          <c:spPr>
            <a:solidFill>
              <a:srgbClr val="D997CB"/>
            </a:solidFill>
            <a:ln>
              <a:noFill/>
            </a:ln>
            <a:effectLst/>
          </c:spPr>
          <c:invertIfNegative val="0"/>
          <c:dPt>
            <c:idx val="0"/>
            <c:invertIfNegative val="0"/>
            <c:bubble3D val="0"/>
            <c:spPr>
              <a:solidFill>
                <a:srgbClr val="D997CB"/>
              </a:solidFill>
              <a:ln>
                <a:noFill/>
              </a:ln>
              <a:effectLst/>
            </c:spPr>
            <c:extLst>
              <c:ext xmlns:c16="http://schemas.microsoft.com/office/drawing/2014/chart" uri="{C3380CC4-5D6E-409C-BE32-E72D297353CC}">
                <c16:uniqueId val="{0000000A-98DE-4FA8-A094-192EC689BBF5}"/>
              </c:ext>
            </c:extLst>
          </c:dPt>
          <c:dPt>
            <c:idx val="1"/>
            <c:invertIfNegative val="0"/>
            <c:bubble3D val="0"/>
            <c:spPr>
              <a:solidFill>
                <a:srgbClr val="D997CB"/>
              </a:solidFill>
              <a:ln>
                <a:noFill/>
              </a:ln>
              <a:effectLst/>
            </c:spPr>
            <c:extLst>
              <c:ext xmlns:c16="http://schemas.microsoft.com/office/drawing/2014/chart" uri="{C3380CC4-5D6E-409C-BE32-E72D297353CC}">
                <c16:uniqueId val="{0000000F-98DE-4FA8-A094-192EC689BBF5}"/>
              </c:ext>
            </c:extLst>
          </c:dPt>
          <c:dPt>
            <c:idx val="2"/>
            <c:invertIfNegative val="0"/>
            <c:bubble3D val="0"/>
            <c:spPr>
              <a:solidFill>
                <a:srgbClr val="D997CB"/>
              </a:solidFill>
              <a:ln>
                <a:noFill/>
              </a:ln>
              <a:effectLst/>
            </c:spPr>
            <c:extLst>
              <c:ext xmlns:c16="http://schemas.microsoft.com/office/drawing/2014/chart" uri="{C3380CC4-5D6E-409C-BE32-E72D297353CC}">
                <c16:uniqueId val="{00000014-98DE-4FA8-A094-192EC689BBF5}"/>
              </c:ext>
            </c:extLst>
          </c:dPt>
          <c:dLbls>
            <c:dLbl>
              <c:idx val="0"/>
              <c:tx>
                <c:rich>
                  <a:bodyPr/>
                  <a:lstStyle/>
                  <a:p>
                    <a:fld id="{621EF221-2103-4E46-91E1-E2B75E11D989}"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8DE-4FA8-A094-192EC689BBF5}"/>
                </c:ext>
              </c:extLst>
            </c:dLbl>
            <c:dLbl>
              <c:idx val="1"/>
              <c:tx>
                <c:rich>
                  <a:bodyPr/>
                  <a:lstStyle/>
                  <a:p>
                    <a:r>
                      <a:rPr lang="en-US"/>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8DE-4FA8-A094-192EC689BBF5}"/>
                </c:ext>
              </c:extLst>
            </c:dLbl>
            <c:dLbl>
              <c:idx val="2"/>
              <c:tx>
                <c:rich>
                  <a:bodyPr/>
                  <a:lstStyle/>
                  <a:p>
                    <a:r>
                      <a:rPr lang="en-US"/>
                      <a:t>60.0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98DE-4FA8-A094-192EC689BBF5}"/>
                </c:ext>
              </c:extLst>
            </c:dLbl>
            <c:spPr>
              <a:noFill/>
              <a:ln>
                <a:noFill/>
              </a:ln>
              <a:effectLst/>
            </c:spPr>
            <c:txPr>
              <a:bodyPr rot="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60</c:v>
                </c:pt>
              </c:numCache>
            </c:numRef>
          </c:val>
          <c:extLst>
            <c:ext xmlns:c16="http://schemas.microsoft.com/office/drawing/2014/chart" uri="{C3380CC4-5D6E-409C-BE32-E72D297353CC}">
              <c16:uniqueId val="{00000004-98DE-4FA8-A094-192EC689BBF5}"/>
            </c:ext>
          </c:extLst>
        </c:ser>
        <c:ser>
          <c:idx val="5"/>
          <c:order val="5"/>
          <c:tx>
            <c:strRef>
              <c:f>Sheet1!$G$1</c:f>
              <c:strCache>
                <c:ptCount val="1"/>
                <c:pt idx="0">
                  <c:v>IHC unknown</c:v>
                </c:pt>
              </c:strCache>
            </c:strRef>
          </c:tx>
          <c:spPr>
            <a:solidFill>
              <a:schemeClr val="accent6"/>
            </a:solidFill>
            <a:ln>
              <a:noFill/>
            </a:ln>
            <a:effectLst/>
          </c:spPr>
          <c:invertIfNegative val="0"/>
          <c:dLbls>
            <c:delete val="1"/>
          </c:dLbls>
          <c:cat>
            <c:numRef>
              <c:f>Sheet1!$A$2</c:f>
              <c:numCache>
                <c:formatCode>General</c:formatCode>
                <c:ptCount val="1"/>
              </c:numCache>
            </c:numRef>
          </c:cat>
          <c:val>
            <c:numRef>
              <c:f>Sheet1!$G$2</c:f>
              <c:numCache>
                <c:formatCode>General</c:formatCode>
                <c:ptCount val="1"/>
                <c:pt idx="0">
                  <c:v>0</c:v>
                </c:pt>
              </c:numCache>
            </c:numRef>
          </c:val>
          <c:extLst>
            <c:ext xmlns:c16="http://schemas.microsoft.com/office/drawing/2014/chart" uri="{C3380CC4-5D6E-409C-BE32-E72D297353CC}">
              <c16:uniqueId val="{00000005-98DE-4FA8-A094-192EC689BBF5}"/>
            </c:ext>
          </c:extLst>
        </c:ser>
        <c:dLbls>
          <c:dLblPos val="outEnd"/>
          <c:showLegendKey val="0"/>
          <c:showVal val="1"/>
          <c:showCatName val="0"/>
          <c:showSerName val="0"/>
          <c:showPercent val="0"/>
          <c:showBubbleSize val="0"/>
        </c:dLbls>
        <c:gapWidth val="0"/>
        <c:overlap val="-15"/>
        <c:axId val="1305634664"/>
        <c:axId val="1305632144"/>
      </c:barChart>
      <c:catAx>
        <c:axId val="1305634664"/>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05632144"/>
        <c:crosses val="autoZero"/>
        <c:auto val="1"/>
        <c:lblAlgn val="ctr"/>
        <c:lblOffset val="100"/>
        <c:noMultiLvlLbl val="0"/>
      </c:catAx>
      <c:valAx>
        <c:axId val="1305632144"/>
        <c:scaling>
          <c:orientation val="minMax"/>
          <c:max val="100"/>
        </c:scaling>
        <c:delete val="0"/>
        <c:axPos val="l"/>
        <c:numFmt formatCode="General" sourceLinked="1"/>
        <c:majorTickMark val="out"/>
        <c:minorTickMark val="none"/>
        <c:tickLblPos val="nextTo"/>
        <c:spPr>
          <a:solidFill>
            <a:schemeClr val="bg1"/>
          </a:solidFill>
          <a:ln w="12700" cap="sq">
            <a:solidFill>
              <a:srgbClr val="636363"/>
            </a:solidFill>
          </a:ln>
          <a:effectLst/>
        </c:spPr>
        <c:txPr>
          <a:bodyPr rot="-60000000" spcFirstLastPara="1" vertOverflow="ellipsis" vert="horz" wrap="square" anchor="ctr" anchorCtr="1"/>
          <a:lstStyle/>
          <a:p>
            <a:pPr>
              <a:defRPr sz="1400" b="0" i="0" u="none" strike="noStrike" kern="1200" baseline="0">
                <a:solidFill>
                  <a:srgbClr val="636363"/>
                </a:solidFill>
                <a:latin typeface="Arial" panose="020B0604020202020204" pitchFamily="34" charset="0"/>
                <a:ea typeface="+mn-ea"/>
                <a:cs typeface="Arial" panose="020B0604020202020204" pitchFamily="34" charset="0"/>
              </a:defRPr>
            </a:pPr>
            <a:endParaRPr lang="en-US"/>
          </a:p>
        </c:txPr>
        <c:crossAx val="130563466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0.35674</cdr:x>
      <cdr:y>0.88661</cdr:y>
    </cdr:from>
    <cdr:to>
      <cdr:x>0.62694</cdr:x>
      <cdr:y>0.95847</cdr:y>
    </cdr:to>
    <cdr:grpSp>
      <cdr:nvGrpSpPr>
        <cdr:cNvPr id="14" name="Group 13">
          <a:extLst xmlns:a="http://schemas.openxmlformats.org/drawingml/2006/main">
            <a:ext uri="{FF2B5EF4-FFF2-40B4-BE49-F238E27FC236}">
              <a16:creationId xmlns:a16="http://schemas.microsoft.com/office/drawing/2014/main" id="{43E31C49-DD3F-F414-0446-8A7EB22E44DE}"/>
            </a:ext>
          </a:extLst>
        </cdr:cNvPr>
        <cdr:cNvGrpSpPr/>
      </cdr:nvGrpSpPr>
      <cdr:grpSpPr>
        <a:xfrm xmlns:a="http://schemas.openxmlformats.org/drawingml/2006/main">
          <a:off x="3386194" y="3748616"/>
          <a:ext cx="2564751" cy="303827"/>
          <a:chOff x="4231154" y="4149334"/>
          <a:chExt cx="2646703" cy="336284"/>
        </a:xfrm>
      </cdr:grpSpPr>
      <cdr:sp macro="" textlink="">
        <cdr:nvSpPr>
          <cdr:cNvPr id="8" name="Rectangle 7">
            <a:extLst xmlns:a="http://schemas.openxmlformats.org/drawingml/2006/main">
              <a:ext uri="{FF2B5EF4-FFF2-40B4-BE49-F238E27FC236}">
                <a16:creationId xmlns:a16="http://schemas.microsoft.com/office/drawing/2014/main" id="{57C6B9FA-8E3A-8BE3-2B01-F90EA0F94427}"/>
              </a:ext>
            </a:extLst>
          </cdr:cNvPr>
          <cdr:cNvSpPr/>
        </cdr:nvSpPr>
        <cdr:spPr>
          <a:xfrm xmlns:a="http://schemas.openxmlformats.org/drawingml/2006/main">
            <a:off x="4231154" y="4234282"/>
            <a:ext cx="128575" cy="143991"/>
          </a:xfrm>
          <a:prstGeom xmlns:a="http://schemas.openxmlformats.org/drawingml/2006/main" prst="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9" name="Rectangle 8">
            <a:extLst xmlns:a="http://schemas.openxmlformats.org/drawingml/2006/main">
              <a:ext uri="{FF2B5EF4-FFF2-40B4-BE49-F238E27FC236}">
                <a16:creationId xmlns:a16="http://schemas.microsoft.com/office/drawing/2014/main" id="{B207B2C8-4A83-1D08-CAC9-8A53B713D441}"/>
              </a:ext>
            </a:extLst>
          </cdr:cNvPr>
          <cdr:cNvSpPr/>
        </cdr:nvSpPr>
        <cdr:spPr>
          <a:xfrm xmlns:a="http://schemas.openxmlformats.org/drawingml/2006/main">
            <a:off x="5080818" y="4234282"/>
            <a:ext cx="128575" cy="143991"/>
          </a:xfrm>
          <a:prstGeom xmlns:a="http://schemas.openxmlformats.org/drawingml/2006/main" prst="rect">
            <a:avLst/>
          </a:prstGeom>
          <a:solidFill xmlns:a="http://schemas.openxmlformats.org/drawingml/2006/main">
            <a:schemeClr val="accent4"/>
          </a:solidFill>
          <a:ln xmlns:a="http://schemas.openxmlformats.org/drawingml/2006/main">
            <a:solidFill>
              <a:schemeClr val="accent4"/>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10" name="Rectangle 9">
            <a:extLst xmlns:a="http://schemas.openxmlformats.org/drawingml/2006/main">
              <a:ext uri="{FF2B5EF4-FFF2-40B4-BE49-F238E27FC236}">
                <a16:creationId xmlns:a16="http://schemas.microsoft.com/office/drawing/2014/main" id="{B0551C08-2622-4986-EFF4-A8EA33966108}"/>
              </a:ext>
            </a:extLst>
          </cdr:cNvPr>
          <cdr:cNvSpPr/>
        </cdr:nvSpPr>
        <cdr:spPr>
          <a:xfrm xmlns:a="http://schemas.openxmlformats.org/drawingml/2006/main">
            <a:off x="5972304" y="4243764"/>
            <a:ext cx="128575" cy="143991"/>
          </a:xfrm>
          <a:prstGeom xmlns:a="http://schemas.openxmlformats.org/drawingml/2006/main" prst="rect">
            <a:avLst/>
          </a:prstGeom>
          <a:solidFill xmlns:a="http://schemas.openxmlformats.org/drawingml/2006/main">
            <a:schemeClr val="accent1"/>
          </a:solidFill>
          <a:ln xmlns:a="http://schemas.openxmlformats.org/drawingml/2006/main">
            <a:solidFill>
              <a:schemeClr val="accent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1" name="TextBox 1">
            <a:extLst xmlns:a="http://schemas.openxmlformats.org/drawingml/2006/main">
              <a:ext uri="{FF2B5EF4-FFF2-40B4-BE49-F238E27FC236}">
                <a16:creationId xmlns:a16="http://schemas.microsoft.com/office/drawing/2014/main" id="{538A29B6-4703-BB12-B228-63769E6F9C34}"/>
              </a:ext>
            </a:extLst>
          </cdr:cNvPr>
          <cdr:cNvSpPr txBox="1"/>
        </cdr:nvSpPr>
        <cdr:spPr>
          <a:xfrm xmlns:a="http://schemas.openxmlformats.org/drawingml/2006/main">
            <a:off x="4308304"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4.8 mg/kg</a:t>
            </a:r>
          </a:p>
        </cdr:txBody>
      </cdr:sp>
      <cdr:sp macro="" textlink="">
        <cdr:nvSpPr>
          <cdr:cNvPr id="12" name="TextBox 2">
            <a:extLst xmlns:a="http://schemas.openxmlformats.org/drawingml/2006/main">
              <a:ext uri="{FF2B5EF4-FFF2-40B4-BE49-F238E27FC236}">
                <a16:creationId xmlns:a16="http://schemas.microsoft.com/office/drawing/2014/main" id="{414EC166-A77A-843C-F888-8BE6D7B667A2}"/>
              </a:ext>
            </a:extLst>
          </cdr:cNvPr>
          <cdr:cNvSpPr txBox="1"/>
        </cdr:nvSpPr>
        <cdr:spPr>
          <a:xfrm xmlns:a="http://schemas.openxmlformats.org/drawingml/2006/main">
            <a:off x="5170955"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5.6 mg/kg</a:t>
            </a:r>
          </a:p>
        </cdr:txBody>
      </cdr:sp>
      <cdr:sp macro="" textlink="">
        <cdr:nvSpPr>
          <cdr:cNvPr id="13" name="TextBox 3">
            <a:extLst xmlns:a="http://schemas.openxmlformats.org/drawingml/2006/main">
              <a:ext uri="{FF2B5EF4-FFF2-40B4-BE49-F238E27FC236}">
                <a16:creationId xmlns:a16="http://schemas.microsoft.com/office/drawing/2014/main" id="{3154C2B8-9F80-2E76-2B79-B294530B2F7A}"/>
              </a:ext>
            </a:extLst>
          </cdr:cNvPr>
          <cdr:cNvSpPr txBox="1"/>
        </cdr:nvSpPr>
        <cdr:spPr>
          <a:xfrm xmlns:a="http://schemas.openxmlformats.org/drawingml/2006/main">
            <a:off x="6065690" y="4158816"/>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6.4 mg/kg</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cdr:x>
      <cdr:y>0</cdr:y>
    </cdr:to>
    <cdr:grpSp>
      <cdr:nvGrpSpPr>
        <cdr:cNvPr id="20" name="Group 19">
          <a:extLst xmlns:a="http://schemas.openxmlformats.org/drawingml/2006/main">
            <a:ext uri="{FF2B5EF4-FFF2-40B4-BE49-F238E27FC236}">
              <a16:creationId xmlns:a16="http://schemas.microsoft.com/office/drawing/2014/main" id="{4F827615-F6A3-81F6-5E58-5DEDBF7C9DF1}"/>
            </a:ext>
          </a:extLst>
        </cdr:cNvPr>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B612-98CE-92AA-2E18-F693317F74F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F46E65-48FE-A9F0-CCF4-7BABB301AC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1F77CD1-488A-F3C5-6EB0-C6A2CB1E23E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82D6975-B894-98FB-0C3E-867FCA177BE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1769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40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FC10-112C-8A67-8548-3397F10CD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3C6B9-420A-D8EB-46D4-A128FDD20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E93AC-752C-D851-AAEA-652B34AACF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C451F5-CC02-6FDB-9220-76C850CED4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39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BE1D3-459C-10EF-1B47-B86FAD91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4FB36-F599-88DC-FE20-8CF032E2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5BA12-43CF-8A99-184A-79B8906EDD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6776FF-01FE-DFA8-77F4-FDBEE764D5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68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148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47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02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886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2429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5444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6B0C0-7758-FF46-5749-936A60FEC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9E0B9-F9D0-337D-E31C-84400AF341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8B95E5-9094-E573-42F0-2F0169088F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DF6FD6-F106-EFEA-2FA5-AB6FBFA4BDF3}"/>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ctr"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38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D998-799A-EDE9-FC12-9F8C52329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D859A-D3F5-FF3F-B871-4EFC5EAADB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5EF671-51FF-70F0-EE67-567BC65924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C1C295-C8E5-82C8-DAD8-3022DC9CB4D8}"/>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ctr"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603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BF261-3D96-F633-7CBF-B50F54177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4EBD8-D655-6174-899F-284107822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E43A21-3B39-3D01-AD6B-7D2C852F04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758AA4-BCC8-5BC1-3396-0839FAE74636}"/>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ctr"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6953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ctr"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429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3567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9695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425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430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2461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5310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134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9040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0827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928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64611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0190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9981-F153-09B0-6CE7-88E408E5F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CE67-0F13-116B-0E7A-F13C73774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8C19E-08B1-A127-DDCE-7DB245F653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60C366-FDD9-C328-A40E-B12E9C64E689}"/>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4321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9557-456B-9A12-1759-65534B105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DE241-AFCD-FFED-D02B-D0384ABEC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A0F2B-86AA-0D63-D17B-98317E115C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83EAB4-6E29-B385-A770-7CA37490DBC7}"/>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4155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FBFC9-0F92-ECEA-0B55-CB1ED1B7D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6E599-4C0B-DAB9-53BE-780238D24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9F5BA-E79C-7623-6F1A-F8522AC320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2C4855-FF8E-17FF-0DA0-C6A48E0F5CD3}"/>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1297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124E-3127-086D-D883-06F976CD4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292B2-6116-6B32-DFB2-A26F7BCAD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92DAB-62EA-1F8E-C9E5-103521DF95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AE6D75-6BFD-714E-2062-4CD223B1682E}"/>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37898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B4EF-5919-D504-2486-6E98C276E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38E0C-E867-D67F-16A5-BE73FF7DD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22AD1-82D1-949B-E23C-CA6F5981B7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651698-4D93-A0AB-507A-D6E3CBE2740B}"/>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449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445B-93B4-CE6D-F0FB-D305A4F2DA37}"/>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C2B484F-5A36-8D1B-4E76-6464882BC536}"/>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C58E9026-1CA7-427E-AE35-5FC091D24679}"/>
              </a:ext>
            </a:extLst>
          </p:cNvPr>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4299DE9E-A542-8863-05F1-DE2B01F1A45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57241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B00D-0FBF-D8F0-A4BD-2FEC19F87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EEB1D-4363-6103-B7CA-ED9436A97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2C3C5-B34F-509B-9612-2248FDF241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E1618A-FF05-EAE1-7D68-7848FA535F26}"/>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1000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46890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EF42-0793-2A01-2283-B5A7C3500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2D1E4-D3AC-20E3-ADE4-9CAF230FE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CB040-12A6-2986-DCFA-5F6105C0D9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74F3A5-77F0-0034-3553-C88761D9EC8F}"/>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3169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DA412-A394-A058-5A22-2A161FE07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43277-8200-B9ED-8011-299212F60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8D54F-8C8D-9FF8-0E21-1CC29E7C6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36EFF0-754A-BABD-F6E1-DE54AFEAF01A}"/>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1488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4405B-819D-8863-207F-57DF5528F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F9DD9-7CD6-4F1D-B026-C318DDC88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394D8-7DD8-74FC-E891-11CD1E9198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D72FF8-2279-7034-2EB5-E4FFDF5DB240}"/>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1924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A7DC1-F949-5832-454B-C2E10C9CF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93F59-3A7C-DC6B-A66D-F63E87048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EC028-7DAE-ADD7-9E17-E4ADE8A089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8157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06FF-C28C-AA79-ED15-09EE57A34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7FA05-CFA8-2CDD-823D-9AAE72F5B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0050F-EDFA-E40F-D0E0-1BF52183EB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0265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642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6767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B38B6850-5BF4-A044-98A6-E53E09BAD22E}" type="slidenum">
              <a:rPr kumimoji="0" lang="en-US" sz="3000" b="1" i="0" u="none" strike="noStrike" kern="0" cap="none" spc="0" normalizeH="0" baseline="0" noProof="0" smtClean="0">
                <a:ln>
                  <a:noFill/>
                </a:ln>
                <a:solidFill>
                  <a:srgbClr val="000000"/>
                </a:solidFill>
                <a:effectLst/>
                <a:uLnTx/>
                <a:uFillTx/>
                <a:latin typeface="Helvetica Neue"/>
                <a:ea typeface="+mn-ea"/>
                <a:cs typeface="+mn-cs"/>
                <a:sym typeface="Helvetica Neue"/>
              </a:rPr>
              <a:pPr marL="0" marR="0" lvl="0" indent="0" algn="ctr" defTabSz="825500" rtl="0" eaLnBrk="1" fontAlgn="auto" latinLnBrk="0" hangingPunct="0">
                <a:lnSpc>
                  <a:spcPct val="100000"/>
                </a:lnSpc>
                <a:spcBef>
                  <a:spcPts val="0"/>
                </a:spcBef>
                <a:spcAft>
                  <a:spcPts val="0"/>
                </a:spcAft>
                <a:buClrTx/>
                <a:buSzTx/>
                <a:buFontTx/>
                <a:buNone/>
                <a:tabLst/>
                <a:defRPr/>
              </a:pPr>
              <a:t>92</a:t>
            </a:fld>
            <a:endParaRPr kumimoji="0" lang="en-US" sz="3000" b="1" i="0" u="none" strike="noStrike" kern="0" cap="none" spc="0" normalizeH="0" baseline="0" noProof="0">
              <a:ln>
                <a:noFill/>
              </a:ln>
              <a:solidFill>
                <a:srgbClr val="000000"/>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1548592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4147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147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67589-A475-4689-83BE-E9AC98FB8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0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A67589-A475-4689-83BE-E9AC98FB8C8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763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398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762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8174" y="4343399"/>
            <a:ext cx="5874026" cy="4263887"/>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68828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049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748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F91492D6-669E-2244-BBFC-E0D698217F99}"/>
              </a:ext>
            </a:extLst>
          </p:cNvPr>
          <p:cNvSpPr txBox="1"/>
          <p:nvPr/>
        </p:nvSpPr>
        <p:spPr>
          <a:xfrm>
            <a:off x="6564086" y="8867001"/>
            <a:ext cx="4672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49</a:t>
            </a:r>
          </a:p>
        </p:txBody>
      </p:sp>
    </p:spTree>
    <p:extLst>
      <p:ext uri="{BB962C8B-B14F-4D97-AF65-F5344CB8AC3E}">
        <p14:creationId xmlns:p14="http://schemas.microsoft.com/office/powerpoint/2010/main" val="3743831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1AFA-B56B-681B-634C-B53CA2CF0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5825A-7C34-0ED6-B8FE-CE467CCA70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DAF8AD-4E19-4807-AC0F-573787784C5A}"/>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0158781B-0C8E-026F-BCDB-BD8E6DA0FFD7}"/>
              </a:ext>
            </a:extLst>
          </p:cNvPr>
          <p:cNvSpPr txBox="1"/>
          <p:nvPr/>
        </p:nvSpPr>
        <p:spPr>
          <a:xfrm>
            <a:off x="6481187" y="8867001"/>
            <a:ext cx="5476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spTree>
    <p:extLst>
      <p:ext uri="{BB962C8B-B14F-4D97-AF65-F5344CB8AC3E}">
        <p14:creationId xmlns:p14="http://schemas.microsoft.com/office/powerpoint/2010/main" val="309433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7571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5781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03643"/>
            <a:ext cx="6178826" cy="4154557"/>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653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B12E7C3-CCE1-4CDA-8FF3-80E59A80E892}"/>
              </a:ext>
            </a:extLst>
          </p:cNvPr>
          <p:cNvSpPr>
            <a:spLocks noGrp="1" noRot="1" noChangeAspect="1" noChangeArrowheads="1" noTextEdit="1"/>
          </p:cNvSpPr>
          <p:nvPr>
            <p:ph type="sldImg"/>
          </p:nvPr>
        </p:nvSpPr>
        <p:spPr/>
      </p:sp>
      <p:sp>
        <p:nvSpPr>
          <p:cNvPr id="74755" name="Notes Placeholder 2">
            <a:extLst>
              <a:ext uri="{FF2B5EF4-FFF2-40B4-BE49-F238E27FC236}">
                <a16:creationId xmlns:a16="http://schemas.microsoft.com/office/drawing/2014/main" id="{D56DD30C-1580-4381-9898-B848CFD4B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83035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9FCC5-C1AA-C140-8268-278CAC2AD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3570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B651-4999-C888-03E3-284858522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8DAE9-C068-7DA2-9FA9-FE08AB71D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82AFE-72D9-4FC3-0D66-653762133E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1CAA01-3600-1A76-AF89-6CCC9AEBA6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52BC0-812B-D64C-89D9-7409B5B7AD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445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98B1-A0D6-DF25-E2E3-CC2913588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F6DC3-4158-8F31-E4CA-A47513B4D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93CCB-E127-B78E-E26C-A4885A1F2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420898-BCCB-6DD9-E2C5-65B431C14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52BC0-812B-D64C-89D9-7409B5B7A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1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7B39-549A-F3CE-4131-B94792B180A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5A5D47F-12C8-0F48-2E50-DA86A4B8275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947965F-FF99-6B4F-8424-7EF9F7B40CA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0535419-36A9-8BC4-9C28-5D2D45DBDE6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75627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52BC0-812B-D64C-89D9-7409B5B7AD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45690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52BC0-812B-D64C-89D9-7409B5B7AD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13532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B8922-4810-5BA1-57C3-2FF7F4A99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49F8B-8FA3-9EF8-70FD-E826A355436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91C538-B406-FCC7-5656-43D7FAABC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1302B-6561-AA87-EF15-7043773B73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02361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D270-EBA5-54ED-6D64-B723BD559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AB00F-97A9-888A-3DC8-4E6A0DFAA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56C5D-66B7-8E12-4930-AB984B4F553D}"/>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a:extLst>
              <a:ext uri="{FF2B5EF4-FFF2-40B4-BE49-F238E27FC236}">
                <a16:creationId xmlns:a16="http://schemas.microsoft.com/office/drawing/2014/main" id="{505291FB-3C82-A21F-6640-FA716BF0B2F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117</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9774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082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1101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4CCF-27BC-4275-48A0-2FD62A367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3D2A3-A5A7-BE02-000C-EBA1E20340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FDA99D-0742-C2EE-5A56-60F14057B6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3503CB-05EB-2804-A303-CAE9CEA8E0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4964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91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77EE-DD75-BB08-C644-B9CE2A0C0BD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7C5CC04-B066-FD1F-3D02-47CB6C342FD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14E123E-4B2E-C83F-CB41-A2B2AC88AE5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9A2C7EA-932B-5BA0-7124-E8003BC7529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2216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954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E9610-4764-438B-941A-A5E7D04BE6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338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0F7A-17E6-2042-C4C4-7856AAF53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B332BF-6516-4399-0E4A-EB6983496B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88486B-B113-8528-7B8B-56F4176E024D}"/>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44D2FD3B-4031-D4BB-549F-0EB962AF3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54C1A-38C2-54EA-BFF7-E75A3CC8B3F3}"/>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1790790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629B-3585-DA11-8D19-EFC957B066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581A07-E870-9726-3BFC-2F172697F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4C064-CEB9-659A-7900-1EBDE67B7DA5}"/>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819E1157-F6D7-B893-5813-BEC3FE2EE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09B4A-7034-9C64-FD6A-3EB23D5D6A1B}"/>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3834291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42AC-7276-76FD-549E-7A6DD4B7B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FEC5D4-2F6E-910A-1B87-7EDBE5C9D4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140DE3-9C63-1D92-73B0-5C0441E4396D}"/>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74D8AA9D-7AD1-A525-C66B-3DE439D68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11AA4-FBC0-F74C-D993-3D8AFC872889}"/>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419336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1902-DAF9-FF08-55F0-01422EED3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D5762-524B-94A6-CB3A-04C489F6A5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8E735-F2FA-2E47-6324-B978E3491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AFF16-18B3-121A-602D-90575133B117}"/>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6" name="Footer Placeholder 5">
            <a:extLst>
              <a:ext uri="{FF2B5EF4-FFF2-40B4-BE49-F238E27FC236}">
                <a16:creationId xmlns:a16="http://schemas.microsoft.com/office/drawing/2014/main" id="{92725D22-53D7-AFC0-D730-7450707FA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89787-3575-6FA0-AB1A-C9EE2F57485D}"/>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16577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F927-D3C9-0889-665B-E60E5D8CE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2B4833-2765-940F-4E94-840B9C83D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CB79-7B18-EDE6-0872-9A9E1C0D36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EE3877-3F83-F38A-E4CE-41AFD1E84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9C1CE-9EF9-589E-E187-53F3026A28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B597AA-84A8-5B52-1421-1F5E6CE96934}"/>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8" name="Footer Placeholder 7">
            <a:extLst>
              <a:ext uri="{FF2B5EF4-FFF2-40B4-BE49-F238E27FC236}">
                <a16:creationId xmlns:a16="http://schemas.microsoft.com/office/drawing/2014/main" id="{527925A3-6A91-A0D0-CE59-CE37134077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1A586-813B-DA7E-9BF8-96D26DA8D877}"/>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2083328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3B69-A612-A696-4207-1FEF9BC77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34B1E6-9A21-B3E0-A0DD-686C5C8C9536}"/>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4" name="Footer Placeholder 3">
            <a:extLst>
              <a:ext uri="{FF2B5EF4-FFF2-40B4-BE49-F238E27FC236}">
                <a16:creationId xmlns:a16="http://schemas.microsoft.com/office/drawing/2014/main" id="{F36318AA-B7B4-23EB-4E5D-D76F7E682C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EDBDCA-49AC-9053-85DC-A42790354731}"/>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2272898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05FB4-D02B-1A08-C03D-45CB4A7C1391}"/>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3" name="Footer Placeholder 2">
            <a:extLst>
              <a:ext uri="{FF2B5EF4-FFF2-40B4-BE49-F238E27FC236}">
                <a16:creationId xmlns:a16="http://schemas.microsoft.com/office/drawing/2014/main" id="{45A8EA88-C09D-42D1-D4D7-84C5D23F6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D88243-5723-B93B-238C-D232BC416BD7}"/>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394876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8BFB-C04C-130C-9453-3149D2EC3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04F49D-9438-79DA-DD77-697477A97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25C733-F031-625F-7126-CF823676F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AE7E9-E23A-BF41-B027-DFECF9A22D1D}"/>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6" name="Footer Placeholder 5">
            <a:extLst>
              <a:ext uri="{FF2B5EF4-FFF2-40B4-BE49-F238E27FC236}">
                <a16:creationId xmlns:a16="http://schemas.microsoft.com/office/drawing/2014/main" id="{737F03B8-48F3-C3B2-9720-86C4FEA80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B2D55-AA41-5472-147B-F0C2E512B129}"/>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29142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751-6BA1-2F7F-4C1D-F69E8E808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6BEFE-B5AB-4016-E89F-EC7AD8F29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A590CB-A6A0-9CCA-17D5-A15882281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5BE34-ABEF-B3D3-9D76-BD2646B7737A}"/>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6" name="Footer Placeholder 5">
            <a:extLst>
              <a:ext uri="{FF2B5EF4-FFF2-40B4-BE49-F238E27FC236}">
                <a16:creationId xmlns:a16="http://schemas.microsoft.com/office/drawing/2014/main" id="{DED0FC6F-9070-306D-0F8D-99C29B3BB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8E734-4CE5-9C3E-9AC3-C5C17C626661}"/>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1522602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A012-4930-6677-C14A-1E2559A16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1EB67B-DC27-7176-4D98-BF18972C13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1C063-5CD7-D08C-AE62-0C86014EA7A4}"/>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531ED679-0D26-7E08-4D33-A6A03BC95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19387-9EA3-9BCD-F6A9-059FE8594C84}"/>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40109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D43C6-2C3F-E3C1-47D3-E05AFB249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F5FD1-0955-BF0C-D7C9-9448796ECB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57629-6D6A-8244-72CB-81059585A43E}"/>
              </a:ext>
            </a:extLst>
          </p:cNvPr>
          <p:cNvSpPr>
            <a:spLocks noGrp="1"/>
          </p:cNvSpPr>
          <p:nvPr>
            <p:ph type="dt" sz="half" idx="10"/>
          </p:nvPr>
        </p:nvSpPr>
        <p:spPr/>
        <p:txBody>
          <a:body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3382A16D-9107-1B4B-CD0D-70571FB87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A32DB-6339-4180-CF04-AE2FD26247FD}"/>
              </a:ext>
            </a:extLst>
          </p:cNvPr>
          <p:cNvSpPr>
            <a:spLocks noGrp="1"/>
          </p:cNvSpPr>
          <p:nvPr>
            <p:ph type="sldNum" sz="quarter" idx="12"/>
          </p:nvPr>
        </p:nvSpPr>
        <p:spPr/>
        <p:txBody>
          <a:bodyPr/>
          <a:lstStyle/>
          <a:p>
            <a:fld id="{E6046F66-5E19-4E2E-9CE1-D63CC5181744}" type="slidenum">
              <a:rPr lang="en-US" smtClean="0"/>
              <a:t>‹#›</a:t>
            </a:fld>
            <a:endParaRPr lang="en-US"/>
          </a:p>
        </p:txBody>
      </p:sp>
    </p:spTree>
    <p:extLst>
      <p:ext uri="{BB962C8B-B14F-4D97-AF65-F5344CB8AC3E}">
        <p14:creationId xmlns:p14="http://schemas.microsoft.com/office/powerpoint/2010/main" val="253805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001533"/>
            <a:ext cx="12192000" cy="690563"/>
          </a:xfrm>
          <a:prstGeom prst="rect">
            <a:avLst/>
          </a:prstGeom>
        </p:spPr>
        <p:txBody>
          <a:bodyPr/>
          <a:lstStyle>
            <a:lvl1pPr marL="0" indent="0" algn="ctr">
              <a:buNone/>
              <a:defRPr sz="1600" b="1">
                <a:solidFill>
                  <a:schemeClr val="bg1">
                    <a:lumMod val="50000"/>
                  </a:schemeClr>
                </a:solidFill>
                <a:latin typeface="Arial" panose="020B0604020202020204" pitchFamily="34" charset="0"/>
                <a:cs typeface="Arial" panose="020B060402020202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204111"/>
            <a:ext cx="12192000" cy="797423"/>
          </a:xfrm>
          <a:prstGeom prst="rect">
            <a:avLst/>
          </a:prstGeom>
        </p:spPr>
        <p:txBody>
          <a:bodyPr/>
          <a:lstStyle>
            <a:lvl1pPr marL="0" indent="0" algn="ctr">
              <a:buNone/>
              <a:defRPr sz="4500"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1494728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a:t>Click to add title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063086FF-AE3E-8EF7-2FAF-638ADD77AB8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281522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a:t>Click to add title</a:t>
            </a:r>
          </a:p>
        </p:txBody>
      </p:sp>
      <p:sp>
        <p:nvSpPr>
          <p:cNvPr id="2" name="Text Placeholder 7">
            <a:extLst>
              <a:ext uri="{FF2B5EF4-FFF2-40B4-BE49-F238E27FC236}">
                <a16:creationId xmlns:a16="http://schemas.microsoft.com/office/drawing/2014/main" id="{AB26654F-50AF-802E-7563-D9256900D5FC}"/>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1076807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a:t>Click to add title</a:t>
            </a:r>
          </a:p>
        </p:txBody>
      </p:sp>
      <p:sp>
        <p:nvSpPr>
          <p:cNvPr id="2" name="Text Placeholder 7">
            <a:extLst>
              <a:ext uri="{FF2B5EF4-FFF2-40B4-BE49-F238E27FC236}">
                <a16:creationId xmlns:a16="http://schemas.microsoft.com/office/drawing/2014/main" id="{D8A05ECA-3C9B-2D92-B873-01AA2BB60E9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1233940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matchingName="2_Title Chapter"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x-none"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x-none"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00778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6088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D81480"/>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991F6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34034" y="6562943"/>
            <a:ext cx="3834342" cy="240966"/>
          </a:xfrm>
          <a:prstGeom prst="rect">
            <a:avLst/>
          </a:prstGeom>
        </p:spPr>
        <p:txBody>
          <a:bodyPr/>
          <a:lstStyle>
            <a:lvl1pPr marL="0" indent="0">
              <a:buNone/>
              <a:defRPr sz="667" b="1" i="0" baseline="0">
                <a:solidFill>
                  <a:srgbClr val="991F6D"/>
                </a:solidFill>
                <a:latin typeface="Arial Narrow" panose="020B0604020202020204" pitchFamily="34" charset="0"/>
                <a:cs typeface="Arial Narrow" panose="020B0604020202020204" pitchFamily="34" charset="0"/>
              </a:defRPr>
            </a:lvl1pPr>
          </a:lstStyle>
          <a:p>
            <a:pPr lvl="0"/>
            <a:r>
              <a:rPr lang="fr-FR" dirty="0"/>
              <a:t>Kathleen N. Moore, MD, MS, FASCO</a:t>
            </a:r>
          </a:p>
        </p:txBody>
      </p:sp>
      <p:pic>
        <p:nvPicPr>
          <p:cNvPr id="5" name="Rectangle 95" descr="preencoded.png">
            <a:extLst>
              <a:ext uri="{FF2B5EF4-FFF2-40B4-BE49-F238E27FC236}">
                <a16:creationId xmlns:a16="http://schemas.microsoft.com/office/drawing/2014/main" id="{1C84E4BA-4616-DACA-CDF9-7D63DE1E8B6E}"/>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EE3131B0-8811-8EDD-09B2-4C125536C2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FD90A7C-17E0-46E2-8893-BC81EADA6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991F6D"/>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sp>
        <p:nvSpPr>
          <p:cNvPr id="11"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86134" y="6678892"/>
            <a:ext cx="4889500" cy="127000"/>
          </a:xfrm>
          <a:prstGeom prst="rect">
            <a:avLst/>
          </a:prstGeom>
          <a:noFill/>
          <a:ln/>
        </p:spPr>
        <p:txBody>
          <a:bodyPr wrap="square" lIns="0" tIns="0" rIns="0" bIns="0" rtlCol="0" anchor="t"/>
          <a:lstStyle/>
          <a:p>
            <a:pPr marL="0" indent="0" algn="l">
              <a:lnSpc>
                <a:spcPts val="1000"/>
              </a:lnSpc>
              <a:buNone/>
            </a:pPr>
            <a:r>
              <a:rPr lang="en-US" sz="667" dirty="0">
                <a:solidFill>
                  <a:srgbClr val="991F6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667" dirty="0">
              <a:solidFill>
                <a:srgbClr val="991F6D"/>
              </a:solidFill>
            </a:endParaRPr>
          </a:p>
        </p:txBody>
      </p:sp>
    </p:spTree>
    <p:extLst>
      <p:ext uri="{BB962C8B-B14F-4D97-AF65-F5344CB8AC3E}">
        <p14:creationId xmlns:p14="http://schemas.microsoft.com/office/powerpoint/2010/main" val="397428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220346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ILD l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CONFIDENTIAL. FOR INTERNAL USE ONLY.</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a:p>
        </p:txBody>
      </p:sp>
      <p:sp>
        <p:nvSpPr>
          <p:cNvPr id="8" name="Text Placeholder 11">
            <a:extLst>
              <a:ext uri="{FF2B5EF4-FFF2-40B4-BE49-F238E27FC236}">
                <a16:creationId xmlns:a16="http://schemas.microsoft.com/office/drawing/2014/main" id="{B7418E7B-E76C-A758-B905-2AD38F59BE08}"/>
              </a:ext>
            </a:extLst>
          </p:cNvPr>
          <p:cNvSpPr>
            <a:spLocks noGrp="1"/>
          </p:cNvSpPr>
          <p:nvPr>
            <p:ph type="body" sz="quarter" idx="13"/>
          </p:nvPr>
        </p:nvSpPr>
        <p:spPr>
          <a:xfrm>
            <a:off x="447675" y="5493600"/>
            <a:ext cx="11293475" cy="602116"/>
          </a:xfrm>
        </p:spPr>
        <p:txBody>
          <a:bodyPr anchor="b"/>
          <a:lstStyle>
            <a:lvl1pPr>
              <a:lnSpc>
                <a:spcPct val="100000"/>
              </a:lnSpc>
              <a:spcBef>
                <a:spcPts val="0"/>
              </a:spcBef>
              <a:buFontTx/>
              <a:buNone/>
              <a:defRPr sz="800">
                <a:solidFill>
                  <a:schemeClr val="tx1"/>
                </a:solidFill>
              </a:defRPr>
            </a:lvl1pPr>
            <a:lvl2pPr marL="0" indent="0">
              <a:buFontTx/>
              <a:buNone/>
              <a:defRPr/>
            </a:lvl2pPr>
            <a:lvl3pPr marL="180000" indent="0">
              <a:buFontTx/>
              <a:buNone/>
              <a:defRPr/>
            </a:lvl3pPr>
            <a:lvl4pPr marL="360000" indent="0">
              <a:buFontTx/>
              <a:buNone/>
              <a:defRPr/>
            </a:lvl4pPr>
            <a:lvl5pPr marL="360000" indent="0">
              <a:buFontTx/>
              <a:buNone/>
              <a:defRPr/>
            </a:lvl5pPr>
          </a:lstStyle>
          <a:p>
            <a:pPr lvl="0"/>
            <a:endParaRPr lang="en-US"/>
          </a:p>
        </p:txBody>
      </p:sp>
    </p:spTree>
    <p:extLst>
      <p:ext uri="{BB962C8B-B14F-4D97-AF65-F5344CB8AC3E}">
        <p14:creationId xmlns:p14="http://schemas.microsoft.com/office/powerpoint/2010/main" val="4228206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9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Diarrhea l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CONFIDENTIAL. FOR INTERNAL USE ONLY.</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a:p>
        </p:txBody>
      </p:sp>
      <p:sp>
        <p:nvSpPr>
          <p:cNvPr id="8" name="Text Placeholder 11">
            <a:extLst>
              <a:ext uri="{FF2B5EF4-FFF2-40B4-BE49-F238E27FC236}">
                <a16:creationId xmlns:a16="http://schemas.microsoft.com/office/drawing/2014/main" id="{B7418E7B-E76C-A758-B905-2AD38F59BE08}"/>
              </a:ext>
            </a:extLst>
          </p:cNvPr>
          <p:cNvSpPr>
            <a:spLocks noGrp="1"/>
          </p:cNvSpPr>
          <p:nvPr>
            <p:ph type="body" sz="quarter" idx="13"/>
          </p:nvPr>
        </p:nvSpPr>
        <p:spPr>
          <a:xfrm>
            <a:off x="447675" y="5493600"/>
            <a:ext cx="11293475" cy="602116"/>
          </a:xfrm>
        </p:spPr>
        <p:txBody>
          <a:bodyPr anchor="b"/>
          <a:lstStyle>
            <a:lvl1pPr>
              <a:lnSpc>
                <a:spcPct val="100000"/>
              </a:lnSpc>
              <a:spcBef>
                <a:spcPts val="0"/>
              </a:spcBef>
              <a:buFontTx/>
              <a:buNone/>
              <a:defRPr sz="800">
                <a:solidFill>
                  <a:schemeClr val="tx1"/>
                </a:solidFill>
              </a:defRPr>
            </a:lvl1pPr>
            <a:lvl2pPr marL="0" indent="0">
              <a:buFontTx/>
              <a:buNone/>
              <a:defRPr/>
            </a:lvl2pPr>
            <a:lvl3pPr marL="180000" indent="0">
              <a:buFontTx/>
              <a:buNone/>
              <a:defRPr/>
            </a:lvl3pPr>
            <a:lvl4pPr marL="360000" indent="0">
              <a:buFontTx/>
              <a:buNone/>
              <a:defRPr/>
            </a:lvl4pPr>
            <a:lvl5pPr marL="360000" indent="0">
              <a:buFontTx/>
              <a:buNone/>
              <a:defRPr/>
            </a:lvl5pPr>
          </a:lstStyle>
          <a:p>
            <a:pPr lvl="0"/>
            <a:endParaRPr lang="en-US"/>
          </a:p>
        </p:txBody>
      </p:sp>
    </p:spTree>
    <p:extLst>
      <p:ext uri="{BB962C8B-B14F-4D97-AF65-F5344CB8AC3E}">
        <p14:creationId xmlns:p14="http://schemas.microsoft.com/office/powerpoint/2010/main" val="110360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9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Hem tox l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CONFIDENTIAL. FOR INTERNAL USE ONLY.</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a:p>
        </p:txBody>
      </p:sp>
      <p:sp>
        <p:nvSpPr>
          <p:cNvPr id="8" name="Text Placeholder 11">
            <a:extLst>
              <a:ext uri="{FF2B5EF4-FFF2-40B4-BE49-F238E27FC236}">
                <a16:creationId xmlns:a16="http://schemas.microsoft.com/office/drawing/2014/main" id="{B7418E7B-E76C-A758-B905-2AD38F59BE08}"/>
              </a:ext>
            </a:extLst>
          </p:cNvPr>
          <p:cNvSpPr>
            <a:spLocks noGrp="1"/>
          </p:cNvSpPr>
          <p:nvPr>
            <p:ph type="body" sz="quarter" idx="13"/>
          </p:nvPr>
        </p:nvSpPr>
        <p:spPr>
          <a:xfrm>
            <a:off x="447675" y="5493600"/>
            <a:ext cx="11293475" cy="602116"/>
          </a:xfrm>
        </p:spPr>
        <p:txBody>
          <a:bodyPr anchor="b"/>
          <a:lstStyle>
            <a:lvl1pPr>
              <a:lnSpc>
                <a:spcPct val="100000"/>
              </a:lnSpc>
              <a:spcBef>
                <a:spcPts val="0"/>
              </a:spcBef>
              <a:buFontTx/>
              <a:buNone/>
              <a:defRPr sz="800">
                <a:solidFill>
                  <a:schemeClr val="tx1"/>
                </a:solidFill>
              </a:defRPr>
            </a:lvl1pPr>
            <a:lvl2pPr marL="0" indent="0">
              <a:buFontTx/>
              <a:buNone/>
              <a:defRPr/>
            </a:lvl2pPr>
            <a:lvl3pPr marL="180000" indent="0">
              <a:buFontTx/>
              <a:buNone/>
              <a:defRPr/>
            </a:lvl3pPr>
            <a:lvl4pPr marL="360000" indent="0">
              <a:buFontTx/>
              <a:buNone/>
              <a:defRPr/>
            </a:lvl4pPr>
            <a:lvl5pPr marL="360000" indent="0">
              <a:buFontTx/>
              <a:buNone/>
              <a:defRPr/>
            </a:lvl5pPr>
          </a:lstStyle>
          <a:p>
            <a:pPr lvl="0"/>
            <a:endParaRPr lang="en-US"/>
          </a:p>
        </p:txBody>
      </p:sp>
    </p:spTree>
    <p:extLst>
      <p:ext uri="{BB962C8B-B14F-4D97-AF65-F5344CB8AC3E}">
        <p14:creationId xmlns:p14="http://schemas.microsoft.com/office/powerpoint/2010/main" val="393269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9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Cabeçalho da Se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482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66635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7062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2553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848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6768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9784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09462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2011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9670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2">
    <p:bg>
      <p:bgPr>
        <a:solidFill>
          <a:srgbClr val="13294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29" y="1844886"/>
            <a:ext cx="10906591" cy="1470025"/>
          </a:xfrm>
        </p:spPr>
        <p:txBody>
          <a:bodyPr lIns="0" tIns="0" rIns="0" bIns="0" anchor="b" anchorCtr="0">
            <a:normAutofit/>
          </a:bodyPr>
          <a:lstStyle>
            <a:lvl1pPr algn="l">
              <a:defRPr sz="4000" b="1">
                <a:solidFill>
                  <a:schemeClr val="bg1"/>
                </a:solidFill>
              </a:defRPr>
            </a:lvl1pPr>
          </a:lstStyle>
          <a:p>
            <a:r>
              <a:rPr lang="en-US" dirty="0"/>
              <a:t>Click to Add Title</a:t>
            </a:r>
          </a:p>
        </p:txBody>
      </p:sp>
      <p:sp>
        <p:nvSpPr>
          <p:cNvPr id="7" name="Subtitle 2"/>
          <p:cNvSpPr>
            <a:spLocks noGrp="1"/>
          </p:cNvSpPr>
          <p:nvPr>
            <p:ph type="subTitle" idx="1" hasCustomPrompt="1"/>
          </p:nvPr>
        </p:nvSpPr>
        <p:spPr>
          <a:xfrm>
            <a:off x="384929" y="3461117"/>
            <a:ext cx="10906591" cy="753881"/>
          </a:xfrm>
        </p:spPr>
        <p:txBody>
          <a:bodyPr lIns="0" tIns="0" rIns="0" bIns="0">
            <a:normAutofit/>
          </a:bodyPr>
          <a:lstStyle>
            <a:lvl1pPr marL="0" indent="0" algn="l">
              <a:buNone/>
              <a:defRPr sz="2000">
                <a:solidFill>
                  <a:schemeClr val="bg1"/>
                </a:solidFill>
              </a:defRPr>
            </a:lvl1pPr>
            <a:lvl2pPr marL="457139" indent="0" algn="ctr">
              <a:buNone/>
              <a:defRPr>
                <a:solidFill>
                  <a:schemeClr val="tx1">
                    <a:tint val="75000"/>
                  </a:schemeClr>
                </a:solidFill>
              </a:defRPr>
            </a:lvl2pPr>
            <a:lvl3pPr marL="914280" indent="0" algn="ctr">
              <a:buNone/>
              <a:defRPr>
                <a:solidFill>
                  <a:schemeClr val="tx1">
                    <a:tint val="75000"/>
                  </a:schemeClr>
                </a:solidFill>
              </a:defRPr>
            </a:lvl3pPr>
            <a:lvl4pPr marL="1371420" indent="0" algn="ctr">
              <a:buNone/>
              <a:defRPr>
                <a:solidFill>
                  <a:schemeClr val="tx1">
                    <a:tint val="75000"/>
                  </a:schemeClr>
                </a:solidFill>
              </a:defRPr>
            </a:lvl4pPr>
            <a:lvl5pPr marL="1828561" indent="0" algn="ctr">
              <a:buNone/>
              <a:defRPr>
                <a:solidFill>
                  <a:schemeClr val="tx1">
                    <a:tint val="75000"/>
                  </a:schemeClr>
                </a:solidFill>
              </a:defRPr>
            </a:lvl5pPr>
            <a:lvl6pPr marL="2285700" indent="0" algn="ctr">
              <a:buNone/>
              <a:defRPr>
                <a:solidFill>
                  <a:schemeClr val="tx1">
                    <a:tint val="75000"/>
                  </a:schemeClr>
                </a:solidFill>
              </a:defRPr>
            </a:lvl6pPr>
            <a:lvl7pPr marL="2742839" indent="0" algn="ctr">
              <a:buNone/>
              <a:defRPr>
                <a:solidFill>
                  <a:schemeClr val="tx1">
                    <a:tint val="75000"/>
                  </a:schemeClr>
                </a:solidFill>
              </a:defRPr>
            </a:lvl7pPr>
            <a:lvl8pPr marL="3199980" indent="0" algn="ctr">
              <a:buNone/>
              <a:defRPr>
                <a:solidFill>
                  <a:schemeClr val="tx1">
                    <a:tint val="75000"/>
                  </a:schemeClr>
                </a:solidFill>
              </a:defRPr>
            </a:lvl8pPr>
            <a:lvl9pPr marL="3657119" indent="0" algn="ctr">
              <a:buNone/>
              <a:defRPr>
                <a:solidFill>
                  <a:schemeClr val="tx1">
                    <a:tint val="75000"/>
                  </a:schemeClr>
                </a:solidFill>
              </a:defRPr>
            </a:lvl9pPr>
          </a:lstStyle>
          <a:p>
            <a:r>
              <a:rPr lang="en-US" dirty="0"/>
              <a:t>Click to Add Subtitle</a:t>
            </a:r>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0EE52776-0A7E-417A-B287-2E0D1250EC11}"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044" y="382176"/>
            <a:ext cx="1828800" cy="545541"/>
          </a:xfrm>
          <a:prstGeom prst="rect">
            <a:avLst/>
          </a:prstGeom>
        </p:spPr>
      </p:pic>
    </p:spTree>
    <p:extLst>
      <p:ext uri="{BB962C8B-B14F-4D97-AF65-F5344CB8AC3E}">
        <p14:creationId xmlns:p14="http://schemas.microsoft.com/office/powerpoint/2010/main" val="202606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5416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05380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16517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04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6397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344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62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4722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717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6176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906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05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9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11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24168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1606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8783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3355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6864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36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098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224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777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6381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111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92560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4470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1859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37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9589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855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7238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7CB7-1682-0C4E-8B4B-D005FC947D8E}"/>
              </a:ext>
            </a:extLst>
          </p:cNvPr>
          <p:cNvSpPr>
            <a:spLocks noGrp="1"/>
          </p:cNvSpPr>
          <p:nvPr>
            <p:ph type="title"/>
          </p:nvPr>
        </p:nvSpPr>
        <p:spPr>
          <a:xfrm>
            <a:off x="532434" y="70478"/>
            <a:ext cx="9428068" cy="676250"/>
          </a:xfrm>
        </p:spPr>
        <p:txBody>
          <a:bodyPr>
            <a:noAutofit/>
          </a:bodyPr>
          <a:lstStyle/>
          <a:p>
            <a:r>
              <a:rPr lang="en-US"/>
              <a:t>Click to edit Master title style</a:t>
            </a:r>
          </a:p>
        </p:txBody>
      </p:sp>
      <p:sp>
        <p:nvSpPr>
          <p:cNvPr id="6" name="Content Placeholder 5">
            <a:extLst>
              <a:ext uri="{FF2B5EF4-FFF2-40B4-BE49-F238E27FC236}">
                <a16:creationId xmlns:a16="http://schemas.microsoft.com/office/drawing/2014/main" id="{0DB9CC78-6577-3148-A994-C65D2D100541}"/>
              </a:ext>
            </a:extLst>
          </p:cNvPr>
          <p:cNvSpPr>
            <a:spLocks noGrp="1"/>
          </p:cNvSpPr>
          <p:nvPr>
            <p:ph sz="quarter" idx="12"/>
          </p:nvPr>
        </p:nvSpPr>
        <p:spPr>
          <a:xfrm>
            <a:off x="532434" y="1088020"/>
            <a:ext cx="11127132" cy="512545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400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07935" y="1828799"/>
            <a:ext cx="11376131"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pic>
        <p:nvPicPr>
          <p:cNvPr id="3" name="Picture 2" descr="A picture containing plate&#10;&#10;Description automatically generated">
            <a:extLst>
              <a:ext uri="{FF2B5EF4-FFF2-40B4-BE49-F238E27FC236}">
                <a16:creationId xmlns:a16="http://schemas.microsoft.com/office/drawing/2014/main" id="{7197A6A3-0364-F6A1-7C93-A2E4F9017A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4" name="TextBox 3">
            <a:extLst>
              <a:ext uri="{FF2B5EF4-FFF2-40B4-BE49-F238E27FC236}">
                <a16:creationId xmlns:a16="http://schemas.microsoft.com/office/drawing/2014/main" id="{D8A4CFDB-8F8C-B3DE-7AE5-20CA292F550A}"/>
              </a:ext>
            </a:extLst>
          </p:cNvPr>
          <p:cNvSpPr txBox="1"/>
          <p:nvPr userDrawn="1"/>
        </p:nvSpPr>
        <p:spPr>
          <a:xfrm>
            <a:off x="425805" y="37533"/>
            <a:ext cx="2355926" cy="307777"/>
          </a:xfrm>
          <a:prstGeom prst="rect">
            <a:avLst/>
          </a:prstGeom>
          <a:noFill/>
        </p:spPr>
        <p:txBody>
          <a:bodyPr wrap="square" rtlCol="0">
            <a:spAutoFit/>
          </a:bodyPr>
          <a:lstStyle/>
          <a:p>
            <a:r>
              <a:rPr lang="en-US" sz="1400" i="1">
                <a:solidFill>
                  <a:srgbClr val="000000"/>
                </a:solidFill>
              </a:rPr>
              <a:t>DESTINY-PanTumor02</a:t>
            </a:r>
          </a:p>
        </p:txBody>
      </p:sp>
    </p:spTree>
    <p:extLst>
      <p:ext uri="{BB962C8B-B14F-4D97-AF65-F5344CB8AC3E}">
        <p14:creationId xmlns:p14="http://schemas.microsoft.com/office/powerpoint/2010/main" val="4155387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8187-7ED7-1F7B-031B-847A97B51E32}"/>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055C5FB4-BEE1-E60B-A9D7-73C8626E6BDA}"/>
              </a:ext>
            </a:extLst>
          </p:cNvPr>
          <p:cNvSpPr txBox="1">
            <a:spLocks/>
          </p:cNvSpPr>
          <p:nvPr userDrawn="1"/>
        </p:nvSpPr>
        <p:spPr>
          <a:xfrm>
            <a:off x="6286914" y="6613312"/>
            <a:ext cx="5654261" cy="180625"/>
          </a:xfrm>
          <a:prstGeom prst="rect">
            <a:avLst/>
          </a:prstGeom>
          <a:noFill/>
        </p:spPr>
        <p:txBody>
          <a:bodyPr wrap="square" lIns="0" tIns="0" rIns="0" bIns="0" rtlCol="0" anchor="b">
            <a:noAutofit/>
          </a:bodyPr>
          <a:lstStyle/>
          <a:p>
            <a:pPr algn="r"/>
            <a:r>
              <a:rPr lang="en-GB" sz="900">
                <a:solidFill>
                  <a:srgbClr val="C00000"/>
                </a:solidFill>
                <a:latin typeface="Arial Narrow" panose="020B0606020202030204" pitchFamily="34" charset="0"/>
              </a:rPr>
              <a:t>The content of this presentation is copyright and responsibility of the author. Permission is required for reuse.</a:t>
            </a:r>
          </a:p>
        </p:txBody>
      </p:sp>
      <p:sp>
        <p:nvSpPr>
          <p:cNvPr id="4" name="Text Placeholder 5">
            <a:extLst>
              <a:ext uri="{FF2B5EF4-FFF2-40B4-BE49-F238E27FC236}">
                <a16:creationId xmlns:a16="http://schemas.microsoft.com/office/drawing/2014/main" id="{D15BF5F3-CBD3-3844-EBEC-B3A149FFD500}"/>
              </a:ext>
            </a:extLst>
          </p:cNvPr>
          <p:cNvSpPr>
            <a:spLocks noGrp="1"/>
          </p:cNvSpPr>
          <p:nvPr>
            <p:ph type="body" sz="quarter" idx="10"/>
          </p:nvPr>
        </p:nvSpPr>
        <p:spPr>
          <a:xfrm>
            <a:off x="515938" y="5791200"/>
            <a:ext cx="11150600" cy="554038"/>
          </a:xfrm>
        </p:spPr>
        <p:txBody>
          <a:bodyPr vert="horz" lIns="0" tIns="0" rIns="0" bIns="0" rtlCol="0" anchor="b">
            <a:noAutofit/>
          </a:bodyPr>
          <a:lstStyle>
            <a:lvl1pPr marL="0" indent="0">
              <a:buNone/>
              <a:defRPr lang="en-US" sz="900" dirty="0" smtClean="0"/>
            </a:lvl1pPr>
          </a:lstStyle>
          <a:p>
            <a:pPr marL="174625" lvl="0" indent="-174625">
              <a:spcAft>
                <a:spcPts val="0"/>
              </a:spcAft>
            </a:pPr>
            <a:r>
              <a:rPr lang="en-US"/>
              <a:t>Click to edit Master text styles</a:t>
            </a:r>
          </a:p>
        </p:txBody>
      </p:sp>
    </p:spTree>
    <p:custDataLst>
      <p:tags r:id="rId1"/>
    </p:custDataLst>
    <p:extLst>
      <p:ext uri="{BB962C8B-B14F-4D97-AF65-F5344CB8AC3E}">
        <p14:creationId xmlns:p14="http://schemas.microsoft.com/office/powerpoint/2010/main" val="4139371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le and Content w/ ref + fn">
    <p:spTree>
      <p:nvGrpSpPr>
        <p:cNvPr id="1" name=""/>
        <p:cNvGrpSpPr/>
        <p:nvPr/>
      </p:nvGrpSpPr>
      <p:grpSpPr>
        <a:xfrm>
          <a:off x="0" y="0"/>
          <a:ext cx="0" cy="0"/>
          <a:chOff x="0" y="0"/>
          <a:chExt cx="0" cy="0"/>
        </a:xfrm>
      </p:grpSpPr>
      <p:sp>
        <p:nvSpPr>
          <p:cNvPr id="2" name="Title 1"/>
          <p:cNvSpPr>
            <a:spLocks noGrp="1"/>
          </p:cNvSpPr>
          <p:nvPr>
            <p:ph type="title"/>
          </p:nvPr>
        </p:nvSpPr>
        <p:spPr>
          <a:xfrm>
            <a:off x="2" y="220500"/>
            <a:ext cx="12209319"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2" y="1219201"/>
            <a:ext cx="11447319" cy="4831471"/>
          </a:xfrm>
          <a:prstGeom prst="rect">
            <a:avLst/>
          </a:prstGeom>
        </p:spPr>
        <p:txBody>
          <a:bodyPr lIns="114286" tIns="57144" rIns="114286" bIns="57144"/>
          <a:lstStyle>
            <a:lvl1pPr marL="232845" indent="-232845">
              <a:spcBef>
                <a:spcPts val="0"/>
              </a:spcBef>
              <a:spcAft>
                <a:spcPts val="1000"/>
              </a:spcAft>
              <a:defRPr sz="2400">
                <a:solidFill>
                  <a:schemeClr val="bg1"/>
                </a:solidFill>
              </a:defRPr>
            </a:lvl1pPr>
            <a:lvl2pPr marL="576821" indent="-237079">
              <a:spcBef>
                <a:spcPts val="0"/>
              </a:spcBef>
              <a:spcAft>
                <a:spcPts val="1000"/>
              </a:spcAft>
              <a:defRPr sz="2133">
                <a:solidFill>
                  <a:schemeClr val="bg1"/>
                </a:solidFill>
              </a:defRPr>
            </a:lvl2pPr>
            <a:lvl3pPr marL="842475" indent="-189451">
              <a:spcBef>
                <a:spcPts val="0"/>
              </a:spcBef>
              <a:spcAft>
                <a:spcPts val="1000"/>
              </a:spcAft>
              <a:defRPr sz="1867">
                <a:solidFill>
                  <a:schemeClr val="bg1"/>
                </a:solidFill>
              </a:defRPr>
            </a:lvl3pPr>
            <a:lvl4pPr marL="1141999" indent="-189451">
              <a:spcBef>
                <a:spcPts val="0"/>
              </a:spcBef>
              <a:spcAft>
                <a:spcPts val="1000"/>
              </a:spcAft>
              <a:defRPr sz="1600">
                <a:solidFill>
                  <a:schemeClr val="bg1"/>
                </a:solidFill>
              </a:defRPr>
            </a:lvl4pPr>
            <a:lvl5pPr marL="1452106" indent="-189451">
              <a:spcBef>
                <a:spcPts val="0"/>
              </a:spcBef>
              <a:spcAft>
                <a:spcPts val="1000"/>
              </a:spcAft>
              <a:defRPr sz="1467">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89C03198-5961-E805-8DEE-987266177D87}"/>
              </a:ext>
            </a:extLst>
          </p:cNvPr>
          <p:cNvSpPr>
            <a:spLocks noGrp="1"/>
          </p:cNvSpPr>
          <p:nvPr>
            <p:ph type="body" sz="quarter" idx="11"/>
          </p:nvPr>
        </p:nvSpPr>
        <p:spPr>
          <a:xfrm>
            <a:off x="383117" y="6313401"/>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91173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818259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2" y="220500"/>
            <a:ext cx="12209319"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2" y="1219200"/>
            <a:ext cx="11447319" cy="5181600"/>
          </a:xfrm>
          <a:prstGeom prst="rect">
            <a:avLst/>
          </a:prstGeom>
        </p:spPr>
        <p:txBody>
          <a:bodyPr lIns="114286" tIns="57144" rIns="114286" bIns="57144"/>
          <a:lstStyle>
            <a:lvl1pPr marL="232845" indent="-232845">
              <a:spcBef>
                <a:spcPts val="0"/>
              </a:spcBef>
              <a:spcAft>
                <a:spcPts val="1000"/>
              </a:spcAft>
              <a:defRPr sz="2400">
                <a:solidFill>
                  <a:schemeClr val="bg1"/>
                </a:solidFill>
              </a:defRPr>
            </a:lvl1pPr>
            <a:lvl2pPr marL="576821" indent="-237079">
              <a:spcBef>
                <a:spcPts val="0"/>
              </a:spcBef>
              <a:spcAft>
                <a:spcPts val="1000"/>
              </a:spcAft>
              <a:defRPr sz="2133">
                <a:solidFill>
                  <a:schemeClr val="bg1"/>
                </a:solidFill>
              </a:defRPr>
            </a:lvl2pPr>
            <a:lvl3pPr marL="842475" indent="-189451">
              <a:spcBef>
                <a:spcPts val="0"/>
              </a:spcBef>
              <a:spcAft>
                <a:spcPts val="1000"/>
              </a:spcAft>
              <a:defRPr sz="1867">
                <a:solidFill>
                  <a:schemeClr val="bg1"/>
                </a:solidFill>
              </a:defRPr>
            </a:lvl3pPr>
            <a:lvl4pPr marL="1141999" indent="-189451">
              <a:spcBef>
                <a:spcPts val="0"/>
              </a:spcBef>
              <a:spcAft>
                <a:spcPts val="1000"/>
              </a:spcAft>
              <a:defRPr sz="1600">
                <a:solidFill>
                  <a:schemeClr val="bg1"/>
                </a:solidFill>
              </a:defRPr>
            </a:lvl4pPr>
            <a:lvl5pPr marL="1452106" indent="-189451">
              <a:spcBef>
                <a:spcPts val="0"/>
              </a:spcBef>
              <a:spcAft>
                <a:spcPts val="1000"/>
              </a:spcAft>
              <a:defRPr sz="1467">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3216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13427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8948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478712"/>
          </a:xfrm>
          <a:prstGeom prst="rect">
            <a:avLst/>
          </a:prstGeom>
          <a:noFill/>
          <a:ln>
            <a:noFill/>
          </a:ln>
        </p:spPr>
        <p:txBody>
          <a:bodyPr spcFirstLastPara="1" wrap="square" lIns="0" tIns="45700" rIns="0" bIns="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480390"/>
            <a:ext cx="11213200" cy="4156700"/>
          </a:xfrm>
          <a:prstGeom prst="rect">
            <a:avLst/>
          </a:prstGeom>
          <a:noFill/>
          <a:ln>
            <a:noFill/>
          </a:ln>
        </p:spPr>
        <p:txBody>
          <a:bodyPr spcFirstLastPara="1" wrap="square" lIns="0" tIns="45700" rIns="0"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4" name="Text Placeholder 3">
            <a:extLst>
              <a:ext uri="{FF2B5EF4-FFF2-40B4-BE49-F238E27FC236}">
                <a16:creationId xmlns:a16="http://schemas.microsoft.com/office/drawing/2014/main" id="{EEA22E02-C2F5-9E0F-7C6A-99A8C5D5C9AA}"/>
              </a:ext>
            </a:extLst>
          </p:cNvPr>
          <p:cNvSpPr>
            <a:spLocks noGrp="1"/>
          </p:cNvSpPr>
          <p:nvPr>
            <p:ph type="body" sz="quarter" idx="13" hasCustomPrompt="1"/>
          </p:nvPr>
        </p:nvSpPr>
        <p:spPr>
          <a:xfrm>
            <a:off x="500433" y="5978161"/>
            <a:ext cx="11213200" cy="93039"/>
          </a:xfrm>
          <a:prstGeom prst="rect">
            <a:avLst/>
          </a:prstGeom>
        </p:spPr>
        <p:txBody>
          <a:bodyPr wrap="square" lIns="0" tIns="0" rIns="0" bIns="0" anchor="b" anchorCtr="0">
            <a:spAutoFit/>
          </a:bodyPr>
          <a:lstStyle>
            <a:lvl1pPr>
              <a:spcAft>
                <a:spcPts val="267"/>
              </a:spcAft>
              <a:defRPr sz="667">
                <a:solidFill>
                  <a:schemeClr val="tx1">
                    <a:lumMod val="50000"/>
                    <a:lumOff val="50000"/>
                  </a:schemeClr>
                </a:solidFill>
              </a:defRPr>
            </a:lvl1pPr>
          </a:lstStyle>
          <a:p>
            <a:pPr lvl="0"/>
            <a:r>
              <a:rPr lang="en-GB"/>
              <a:t>Footnote</a:t>
            </a:r>
            <a:endParaRPr lang="en-US"/>
          </a:p>
        </p:txBody>
      </p:sp>
      <p:sp>
        <p:nvSpPr>
          <p:cNvPr id="7" name="Text Placeholder 6">
            <a:extLst>
              <a:ext uri="{FF2B5EF4-FFF2-40B4-BE49-F238E27FC236}">
                <a16:creationId xmlns:a16="http://schemas.microsoft.com/office/drawing/2014/main" id="{ABD1F665-BDAC-CC10-9DAB-4436A9542C9B}"/>
              </a:ext>
            </a:extLst>
          </p:cNvPr>
          <p:cNvSpPr>
            <a:spLocks noGrp="1"/>
          </p:cNvSpPr>
          <p:nvPr>
            <p:ph type="body" sz="quarter" idx="14" hasCustomPrompt="1"/>
          </p:nvPr>
        </p:nvSpPr>
        <p:spPr>
          <a:xfrm>
            <a:off x="479998" y="854677"/>
            <a:ext cx="11213020" cy="338667"/>
          </a:xfrm>
          <a:prstGeom prst="rect">
            <a:avLst/>
          </a:prstGeom>
        </p:spPr>
        <p:txBody>
          <a:bodyPr lIns="0" tIns="0" rIns="0" bIns="0"/>
          <a:lstStyle>
            <a:lvl1pPr>
              <a:defRPr sz="2400" b="0" i="0">
                <a:solidFill>
                  <a:srgbClr val="3D9DA0"/>
                </a:solidFill>
                <a:latin typeface="Arial Narrow" panose="020B0604020202020204" pitchFamily="34" charset="0"/>
                <a:cs typeface="Arial Narrow" panose="020B0604020202020204" pitchFamily="34" charset="0"/>
              </a:defRPr>
            </a:lvl1pPr>
          </a:lstStyle>
          <a:p>
            <a:pPr lvl="0"/>
            <a:r>
              <a:rPr lang="en-GB"/>
              <a:t>Click to add subtitle</a:t>
            </a:r>
            <a:endParaRPr lang="en-US"/>
          </a:p>
        </p:txBody>
      </p:sp>
    </p:spTree>
    <p:extLst>
      <p:ext uri="{BB962C8B-B14F-4D97-AF65-F5344CB8AC3E}">
        <p14:creationId xmlns:p14="http://schemas.microsoft.com/office/powerpoint/2010/main" val="2121533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normAutofit/>
          </a:bodyPr>
          <a:lstStyle>
            <a:lvl1pPr algn="l">
              <a:defRPr kumimoji="0" lang="en-US" sz="2933" b="0" i="0" u="none" strike="noStrike" kern="1200" cap="none" spc="0" normalizeH="0" baseline="0" noProof="0" smtClean="0">
                <a:ln>
                  <a:noFill/>
                </a:ln>
                <a:solidFill>
                  <a:prstClr val="black"/>
                </a:solidFill>
                <a:effectLst/>
                <a:uLnTx/>
                <a:uFillTx/>
              </a:defRPr>
            </a:lvl1pPr>
          </a:lstStyle>
          <a:p>
            <a:endParaRPr lang="en-US"/>
          </a:p>
        </p:txBody>
      </p:sp>
    </p:spTree>
    <p:extLst>
      <p:ext uri="{BB962C8B-B14F-4D97-AF65-F5344CB8AC3E}">
        <p14:creationId xmlns:p14="http://schemas.microsoft.com/office/powerpoint/2010/main" val="1549440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38B4-2EB7-AF7C-DB3A-2B60E6FAF77B}"/>
              </a:ext>
            </a:extLst>
          </p:cNvPr>
          <p:cNvSpPr>
            <a:spLocks noGrp="1"/>
          </p:cNvSpPr>
          <p:nvPr>
            <p:ph type="ctrTitle"/>
          </p:nvPr>
        </p:nvSpPr>
        <p:spPr>
          <a:xfrm>
            <a:off x="1524000" y="1122892"/>
            <a:ext cx="9144000" cy="23876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9D0A53A1-EE8E-4D0A-EA9D-467BE66016F1}"/>
              </a:ext>
            </a:extLst>
          </p:cNvPr>
          <p:cNvSpPr>
            <a:spLocks noGrp="1"/>
          </p:cNvSpPr>
          <p:nvPr>
            <p:ph type="subTitle" idx="1"/>
          </p:nvPr>
        </p:nvSpPr>
        <p:spPr>
          <a:xfrm>
            <a:off x="1524000" y="3602567"/>
            <a:ext cx="9144000" cy="1655233"/>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p>
        </p:txBody>
      </p:sp>
    </p:spTree>
    <p:extLst>
      <p:ext uri="{BB962C8B-B14F-4D97-AF65-F5344CB8AC3E}">
        <p14:creationId xmlns:p14="http://schemas.microsoft.com/office/powerpoint/2010/main" val="408855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420C6-29F0-5797-96D5-00FAAF8111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46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FFA3-77B2-2530-7BB1-F905BD96733B}"/>
              </a:ext>
            </a:extLst>
          </p:cNvPr>
          <p:cNvSpPr>
            <a:spLocks noGrp="1"/>
          </p:cNvSpPr>
          <p:nvPr>
            <p:ph type="title"/>
          </p:nvPr>
        </p:nvSpPr>
        <p:spPr>
          <a:xfrm>
            <a:off x="831850" y="1710267"/>
            <a:ext cx="10515600" cy="2852209"/>
          </a:xfrm>
        </p:spPr>
        <p:txBody>
          <a:bodyPr anchor="b"/>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DE067FCC-3D4B-314E-FEC4-768AD90FA8D7}"/>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430248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9EF8-3FAF-5693-7E4A-3BCADAF50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90CF3-B445-C8A0-5F54-DF9B42F7172E}"/>
              </a:ext>
            </a:extLst>
          </p:cNvPr>
          <p:cNvSpPr>
            <a:spLocks noGrp="1"/>
          </p:cNvSpPr>
          <p:nvPr>
            <p:ph sz="half" idx="1"/>
          </p:nvPr>
        </p:nvSpPr>
        <p:spPr>
          <a:xfrm>
            <a:off x="8382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A5AD9E-EDFD-5E7B-DB36-56A19C2C1818}"/>
              </a:ext>
            </a:extLst>
          </p:cNvPr>
          <p:cNvSpPr>
            <a:spLocks noGrp="1"/>
          </p:cNvSpPr>
          <p:nvPr>
            <p:ph sz="half" idx="2"/>
          </p:nvPr>
        </p:nvSpPr>
        <p:spPr>
          <a:xfrm>
            <a:off x="6146800" y="1825625"/>
            <a:ext cx="520700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282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6353-B64C-C9D5-C071-9D36F606106B}"/>
              </a:ext>
            </a:extLst>
          </p:cNvPr>
          <p:cNvSpPr>
            <a:spLocks noGrp="1"/>
          </p:cNvSpPr>
          <p:nvPr>
            <p:ph type="title"/>
          </p:nvPr>
        </p:nvSpPr>
        <p:spPr>
          <a:xfrm>
            <a:off x="840317" y="365126"/>
            <a:ext cx="10515600" cy="1326091"/>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CDBB0A-B7E1-A7AD-F908-8D9D56E9C76B}"/>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a:extLst>
              <a:ext uri="{FF2B5EF4-FFF2-40B4-BE49-F238E27FC236}">
                <a16:creationId xmlns:a16="http://schemas.microsoft.com/office/drawing/2014/main" id="{A367A2B7-D528-79A8-C6B0-782C46AA01FB}"/>
              </a:ext>
            </a:extLst>
          </p:cNvPr>
          <p:cNvSpPr>
            <a:spLocks noGrp="1"/>
          </p:cNvSpPr>
          <p:nvPr>
            <p:ph sz="half" idx="2"/>
          </p:nvPr>
        </p:nvSpPr>
        <p:spPr>
          <a:xfrm>
            <a:off x="840317" y="2505076"/>
            <a:ext cx="5157259"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15AA3-469F-28A1-2D4D-D24B13B332C1}"/>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a:extLst>
              <a:ext uri="{FF2B5EF4-FFF2-40B4-BE49-F238E27FC236}">
                <a16:creationId xmlns:a16="http://schemas.microsoft.com/office/drawing/2014/main" id="{AFF8AC98-B5B5-FE93-549E-541F7F99EA64}"/>
              </a:ext>
            </a:extLst>
          </p:cNvPr>
          <p:cNvSpPr>
            <a:spLocks noGrp="1"/>
          </p:cNvSpPr>
          <p:nvPr>
            <p:ph sz="quarter" idx="4"/>
          </p:nvPr>
        </p:nvSpPr>
        <p:spPr>
          <a:xfrm>
            <a:off x="6172200" y="2505076"/>
            <a:ext cx="5183717"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FAEC88-E814-4AFB-CFFC-DC2F6D7F2ED7}"/>
              </a:ext>
            </a:extLst>
          </p:cNvPr>
          <p:cNvSpPr>
            <a:spLocks noGrp="1"/>
          </p:cNvSpPr>
          <p:nvPr>
            <p:ph type="dt" sz="half" idx="10"/>
          </p:nvPr>
        </p:nvSpPr>
        <p:spPr>
          <a:xfrm>
            <a:off x="838200" y="6356350"/>
            <a:ext cx="2743200" cy="365125"/>
          </a:xfrm>
          <a:prstGeom prst="rect">
            <a:avLst/>
          </a:prstGeom>
        </p:spPr>
        <p:txBody>
          <a:bodyPr/>
          <a:lstStyle/>
          <a:p>
            <a:fld id="{670A4DB8-340C-46CD-8FFB-8CA1A494553B}" type="datetimeFigureOut">
              <a:rPr lang="en-US" smtClean="0"/>
              <a:t>4/12/26</a:t>
            </a:fld>
            <a:endParaRPr lang="en-US" dirty="0"/>
          </a:p>
        </p:txBody>
      </p:sp>
      <p:sp>
        <p:nvSpPr>
          <p:cNvPr id="8" name="Footer Placeholder 7">
            <a:extLst>
              <a:ext uri="{FF2B5EF4-FFF2-40B4-BE49-F238E27FC236}">
                <a16:creationId xmlns:a16="http://schemas.microsoft.com/office/drawing/2014/main" id="{9B8AF811-477F-1589-E440-32F4F72C5AB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D51D07C-B863-3951-0357-731B6578F6A9}"/>
              </a:ext>
            </a:extLst>
          </p:cNvPr>
          <p:cNvSpPr>
            <a:spLocks noGrp="1"/>
          </p:cNvSpPr>
          <p:nvPr>
            <p:ph type="sldNum" sz="quarter" idx="12"/>
          </p:nvPr>
        </p:nvSpPr>
        <p:spPr>
          <a:xfrm>
            <a:off x="8610600" y="6356350"/>
            <a:ext cx="2743200" cy="365125"/>
          </a:xfrm>
          <a:prstGeom prst="rect">
            <a:avLst/>
          </a:prstGeom>
        </p:spPr>
        <p:txBody>
          <a:bodyPr/>
          <a:lstStyle/>
          <a:p>
            <a:fld id="{D77A9AD8-BA1B-4763-BE98-DF1719F8020C}" type="slidenum">
              <a:rPr lang="en-US" smtClean="0"/>
              <a:t>‹#›</a:t>
            </a:fld>
            <a:endParaRPr lang="en-US" dirty="0"/>
          </a:p>
        </p:txBody>
      </p:sp>
    </p:spTree>
    <p:extLst>
      <p:ext uri="{BB962C8B-B14F-4D97-AF65-F5344CB8AC3E}">
        <p14:creationId xmlns:p14="http://schemas.microsoft.com/office/powerpoint/2010/main" val="330798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6F06-50A1-7A5A-9555-8DAC0783CA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5767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04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2298-2FCE-96FA-01FB-1D1B98CCB5BB}"/>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Content Placeholder 2">
            <a:extLst>
              <a:ext uri="{FF2B5EF4-FFF2-40B4-BE49-F238E27FC236}">
                <a16:creationId xmlns:a16="http://schemas.microsoft.com/office/drawing/2014/main" id="{4EE60228-ACA2-597A-0C24-EA092FFFF976}"/>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EF2C2F-B4B6-E2E1-E61F-49D35CB95956}"/>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Tree>
    <p:extLst>
      <p:ext uri="{BB962C8B-B14F-4D97-AF65-F5344CB8AC3E}">
        <p14:creationId xmlns:p14="http://schemas.microsoft.com/office/powerpoint/2010/main" val="3718706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9397-C8F2-83DE-1745-9C595BE8FBF8}"/>
              </a:ext>
            </a:extLst>
          </p:cNvPr>
          <p:cNvSpPr>
            <a:spLocks noGrp="1"/>
          </p:cNvSpPr>
          <p:nvPr>
            <p:ph type="title"/>
          </p:nvPr>
        </p:nvSpPr>
        <p:spPr>
          <a:xfrm>
            <a:off x="840317" y="457200"/>
            <a:ext cx="3931709" cy="1600200"/>
          </a:xfrm>
        </p:spPr>
        <p:txBody>
          <a:bodyPr anchor="b"/>
          <a:lstStyle>
            <a:lvl1pPr>
              <a:defRPr sz="2133"/>
            </a:lvl1pPr>
          </a:lstStyle>
          <a:p>
            <a:r>
              <a:rPr lang="en-US"/>
              <a:t>Click to edit Master title style</a:t>
            </a:r>
          </a:p>
        </p:txBody>
      </p:sp>
      <p:sp>
        <p:nvSpPr>
          <p:cNvPr id="3" name="Picture Placeholder 2">
            <a:extLst>
              <a:ext uri="{FF2B5EF4-FFF2-40B4-BE49-F238E27FC236}">
                <a16:creationId xmlns:a16="http://schemas.microsoft.com/office/drawing/2014/main" id="{BC7BC499-3D83-5DD8-46D5-243A4DB93553}"/>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a:extLst>
              <a:ext uri="{FF2B5EF4-FFF2-40B4-BE49-F238E27FC236}">
                <a16:creationId xmlns:a16="http://schemas.microsoft.com/office/drawing/2014/main" id="{EDB2B92C-C30F-298D-BDFA-47F7F60C713F}"/>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Tree>
    <p:extLst>
      <p:ext uri="{BB962C8B-B14F-4D97-AF65-F5344CB8AC3E}">
        <p14:creationId xmlns:p14="http://schemas.microsoft.com/office/powerpoint/2010/main" val="920084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76" indent="-285764">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87" indent="-228611">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51" indent="-228611">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63" indent="-171459">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614" indent="0">
              <a:buFontTx/>
              <a:buNone/>
              <a:defRPr/>
            </a:lvl2pPr>
            <a:lvl3pPr marL="1217113" indent="0">
              <a:buFontTx/>
              <a:buNone/>
              <a:defRPr/>
            </a:lvl3pPr>
            <a:lvl4pPr marL="1680675" indent="0">
              <a:buFontTx/>
              <a:buNone/>
              <a:defRPr/>
            </a:lvl4pPr>
            <a:lvl5pPr marL="2142120" indent="0">
              <a:buFontTx/>
              <a:buNone/>
              <a:defRPr/>
            </a:lvl5pPr>
          </a:lstStyle>
          <a:p>
            <a:pPr marL="0" marR="0" lvl="0" indent="0" algn="r" defTabSz="457273"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340070"/>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93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F799-CC49-5FBF-9D17-1A8B085E653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BA7E421-F43D-6C44-BE5F-B24174EDD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F19CE80-65D0-830C-2349-C97BEE4C055B}"/>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EF0C8E19-EA5C-636F-4756-A0745AA3A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19CA4-9703-32BA-4940-75FBE9AA5B32}"/>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3485831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50F9-0283-961E-D253-9FB89432E6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DF3B3B-DE0B-5376-5534-E976E20BE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FAC595-C296-DDCE-796B-A3AAD5B44939}"/>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4D7B9DBF-F533-139B-8601-F2D24424B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62F01-FB6C-2DDC-7178-7CCF4D0E6747}"/>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61616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B0CA-8424-62A8-5859-1550C493E2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BB6F2B-A280-B76F-02FF-D1B205F905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1D2E7E-9B66-2EE2-2848-7200C01641CA}"/>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E642ABAE-75D9-D2DE-CE30-791D92007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93F04-965D-9F95-1130-56AFC5E5119D}"/>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1591630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28C9-5351-06D9-6020-BE0CB0C601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505763-F345-DC1A-0BAC-51780B4AA2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7E7CA6D-308A-086C-7283-898E114B3C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875981-EA18-4F0D-C6BD-3FAC34E4EBD0}"/>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6" name="Footer Placeholder 5">
            <a:extLst>
              <a:ext uri="{FF2B5EF4-FFF2-40B4-BE49-F238E27FC236}">
                <a16:creationId xmlns:a16="http://schemas.microsoft.com/office/drawing/2014/main" id="{B9F202DE-90A1-A5B5-0C1A-3CA35EF07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95B2D-00B9-C672-ACA9-A9ABE8E7F04C}"/>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154221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FBA6-6AFA-D8A1-7819-6208CB3DE4E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166A76-317F-3442-58D8-EF791A6E3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DA67AAA-4E9F-C183-AF73-2D176DEAF0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2308FE0-7D70-37F7-7964-1C769E4E90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232FF2-FE59-A7CF-8384-867C1F7D33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0D497E-5AF6-D988-D452-9B61D8C153F4}"/>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8" name="Footer Placeholder 7">
            <a:extLst>
              <a:ext uri="{FF2B5EF4-FFF2-40B4-BE49-F238E27FC236}">
                <a16:creationId xmlns:a16="http://schemas.microsoft.com/office/drawing/2014/main" id="{1049D92D-4F28-6AEA-DBAC-DAEBB85347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26AACC-E2F0-A895-CF52-D6CA510F2D73}"/>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366242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8D67-6B69-6F9E-357C-BD211710004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97BA709-B118-A7F2-8FF6-71EEC16D18C2}"/>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4" name="Footer Placeholder 3">
            <a:extLst>
              <a:ext uri="{FF2B5EF4-FFF2-40B4-BE49-F238E27FC236}">
                <a16:creationId xmlns:a16="http://schemas.microsoft.com/office/drawing/2014/main" id="{F1154CBD-630E-3DF8-80EE-6613FE864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486A3-B991-CAE1-8FD4-BF53D30D33E8}"/>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369318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45DA08-B9B4-D1AE-2D70-AC1D40A336F3}"/>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3" name="Footer Placeholder 2">
            <a:extLst>
              <a:ext uri="{FF2B5EF4-FFF2-40B4-BE49-F238E27FC236}">
                <a16:creationId xmlns:a16="http://schemas.microsoft.com/office/drawing/2014/main" id="{0BC937E0-F338-62FF-E6ED-D7F9FE42F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6DDC56-B4D6-F89C-32B9-57691E3955DA}"/>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3748522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0324-5A74-E42A-9D02-8668125C7D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E4B926D-A35C-2BAD-352C-70CC50C9E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1AE1F8-75F9-08E7-3AAC-DA0DACE02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40020D-4C5F-2199-6298-A634B077CBE2}"/>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6" name="Footer Placeholder 5">
            <a:extLst>
              <a:ext uri="{FF2B5EF4-FFF2-40B4-BE49-F238E27FC236}">
                <a16:creationId xmlns:a16="http://schemas.microsoft.com/office/drawing/2014/main" id="{61B76AF5-9E47-1D1D-17CE-EF0E67B35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9F576-AFC8-2197-5CB1-32AFB536407A}"/>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4088866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67EF-2B1F-DD47-DFF2-4A4182B17A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C2E22D4-A36F-B5FF-BDBD-E3EC5C179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0912EE-9FFB-51EF-960E-04F139C25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6852E8-69B6-3440-8386-EFCAF6593C16}"/>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6" name="Footer Placeholder 5">
            <a:extLst>
              <a:ext uri="{FF2B5EF4-FFF2-40B4-BE49-F238E27FC236}">
                <a16:creationId xmlns:a16="http://schemas.microsoft.com/office/drawing/2014/main" id="{A8FDA761-DD95-929D-60FA-EA8FF3E3E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F3E03-22FA-E754-3214-FD303071719B}"/>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193514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F385-6513-BDFF-25C3-3A0085982C7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E0D86B-1C34-3ECF-21C9-7F6A963A0E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C01775-01F9-B165-06CC-61B2EAFF0AC2}"/>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2356D575-2061-C982-9552-0431CB562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65A72-5E5E-6282-9A5C-85A8EBA1F0C7}"/>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240087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229D1-81B2-E6DD-091F-094064C0A4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560D50-A507-1DA6-674F-E2A4A7F54C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8ED87F-D0B2-EA5B-449B-D056E37E2A4A}"/>
              </a:ext>
            </a:extLst>
          </p:cNvPr>
          <p:cNvSpPr>
            <a:spLocks noGrp="1"/>
          </p:cNvSpPr>
          <p:nvPr>
            <p:ph type="dt" sz="half" idx="10"/>
          </p:nvPr>
        </p:nvSpPr>
        <p:spPr/>
        <p:txBody>
          <a:body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D0AA6806-574C-F8F8-403D-E9CF95C7E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F0215-5A1F-78A9-45FF-7D52C107BB58}"/>
              </a:ext>
            </a:extLst>
          </p:cNvPr>
          <p:cNvSpPr>
            <a:spLocks noGrp="1"/>
          </p:cNvSpPr>
          <p:nvPr>
            <p:ph type="sldNum" sz="quarter" idx="12"/>
          </p:nvPr>
        </p:nvSpPr>
        <p:spPr/>
        <p:txBody>
          <a:bodyPr/>
          <a:lstStyle/>
          <a:p>
            <a:fld id="{17211623-CB4E-2041-9D0D-C164DE1D5037}" type="slidenum">
              <a:rPr lang="en-US" smtClean="0"/>
              <a:t>‹#›</a:t>
            </a:fld>
            <a:endParaRPr lang="en-US"/>
          </a:p>
        </p:txBody>
      </p:sp>
    </p:spTree>
    <p:extLst>
      <p:ext uri="{BB962C8B-B14F-4D97-AF65-F5344CB8AC3E}">
        <p14:creationId xmlns:p14="http://schemas.microsoft.com/office/powerpoint/2010/main" val="351222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99052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411277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3742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76" indent="-285764">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87" indent="-228611">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51" indent="-228611">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63" indent="-171459">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614" indent="0">
              <a:buFontTx/>
              <a:buNone/>
              <a:defRPr/>
            </a:lvl2pPr>
            <a:lvl3pPr marL="1217113" indent="0">
              <a:buFontTx/>
              <a:buNone/>
              <a:defRPr/>
            </a:lvl3pPr>
            <a:lvl4pPr marL="1680675" indent="0">
              <a:buFontTx/>
              <a:buNone/>
              <a:defRPr/>
            </a:lvl4pPr>
            <a:lvl5pPr marL="2142120" indent="0">
              <a:buFontTx/>
              <a:buNone/>
              <a:defRPr/>
            </a:lvl5pPr>
          </a:lstStyle>
          <a:p>
            <a:pPr marL="0" marR="0" lvl="0" indent="0" algn="r" defTabSz="457273"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340070"/>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367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6" y="2377734"/>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7"/>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7884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35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15162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62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367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1383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90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94345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20804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08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372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2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57615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691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2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049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8822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1949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7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79174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80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604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195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21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0103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6188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554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896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026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170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3882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9031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3743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13069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60941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70066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551437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4839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23761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846153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708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16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4/12/26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theme" Target="../theme/theme12.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3.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21" Type="http://schemas.openxmlformats.org/officeDocument/2006/relationships/image" Target="../media/image1.png"/><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theme" Target="../theme/theme14.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21" Type="http://schemas.openxmlformats.org/officeDocument/2006/relationships/theme" Target="../theme/theme15.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50.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16.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52.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5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6" Type="http://schemas.openxmlformats.org/officeDocument/2006/relationships/theme" Target="../theme/theme17.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18" Type="http://schemas.openxmlformats.org/officeDocument/2006/relationships/theme" Target="../theme/theme18.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slideLayout" Target="../slideLayouts/slideLayout301.xml"/><Relationship Id="rId2" Type="http://schemas.openxmlformats.org/officeDocument/2006/relationships/slideLayout" Target="../slideLayouts/slideLayout286.xml"/><Relationship Id="rId16" Type="http://schemas.openxmlformats.org/officeDocument/2006/relationships/slideLayout" Target="../slideLayouts/slideLayout300.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19" Type="http://schemas.openxmlformats.org/officeDocument/2006/relationships/image" Target="../media/image1.png"/><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theme" Target="../theme/theme19.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DEB5B-9861-3094-C054-5504D1817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182D52-E182-4B4C-D26C-070D37128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14C0A-3614-C9B8-C841-A90B4F7BE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754EF9-5415-4A02-B663-05366FAB56F8}" type="datetimeFigureOut">
              <a:rPr lang="en-US" smtClean="0"/>
              <a:t>4/12/26</a:t>
            </a:fld>
            <a:endParaRPr lang="en-US"/>
          </a:p>
        </p:txBody>
      </p:sp>
      <p:sp>
        <p:nvSpPr>
          <p:cNvPr id="5" name="Footer Placeholder 4">
            <a:extLst>
              <a:ext uri="{FF2B5EF4-FFF2-40B4-BE49-F238E27FC236}">
                <a16:creationId xmlns:a16="http://schemas.microsoft.com/office/drawing/2014/main" id="{E1BF5AC6-03A0-7554-61E8-084FEF10B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8A0C7C-9BC9-B400-335F-00612779E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046F66-5E19-4E2E-9CE1-D63CC5181744}" type="slidenum">
              <a:rPr lang="en-US" smtClean="0"/>
              <a:t>‹#›</a:t>
            </a:fld>
            <a:endParaRPr lang="en-US"/>
          </a:p>
        </p:txBody>
      </p:sp>
    </p:spTree>
    <p:extLst>
      <p:ext uri="{BB962C8B-B14F-4D97-AF65-F5344CB8AC3E}">
        <p14:creationId xmlns:p14="http://schemas.microsoft.com/office/powerpoint/2010/main" val="861958238"/>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 id="2147485228" r:id="rId18"/>
    <p:sldLayoutId id="2147485229" r:id="rId19"/>
    <p:sldLayoutId id="2147485230" r:id="rId20"/>
    <p:sldLayoutId id="2147485231" r:id="rId21"/>
    <p:sldLayoutId id="2147485232" r:id="rId22"/>
    <p:sldLayoutId id="2147485234"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3303288922"/>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30693735"/>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 id="2147485281" r:id="rId16"/>
    <p:sldLayoutId id="2147485282" r:id="rId17"/>
    <p:sldLayoutId id="2147485283" r:id="rId18"/>
    <p:sldLayoutId id="214748528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4/12/26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16140108"/>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 id="2147485299" r:id="rId12"/>
    <p:sldLayoutId id="2147485300" r:id="rId13"/>
    <p:sldLayoutId id="2147485301" r:id="rId14"/>
    <p:sldLayoutId id="2147485303" r:id="rId15"/>
    <p:sldLayoutId id="2147485304" r:id="rId16"/>
    <p:sldLayoutId id="2147485305" r:id="rId17"/>
    <p:sldLayoutId id="2147485306" r:id="rId18"/>
    <p:sldLayoutId id="2147485307" r:id="rId19"/>
    <p:sldLayoutId id="2147485308"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1B9F5-4722-A1CA-8159-A73BC04E6839}"/>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20CFF8-DD7C-AC8E-828A-D4B95B225846}"/>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2">
            <a:extLst>
              <a:ext uri="{FF2B5EF4-FFF2-40B4-BE49-F238E27FC236}">
                <a16:creationId xmlns:a16="http://schemas.microsoft.com/office/drawing/2014/main" id="{5ED199DE-501F-C24C-E7B3-A72C1830CAFE}"/>
              </a:ext>
            </a:extLst>
          </p:cNvPr>
          <p:cNvSpPr/>
          <p:nvPr userDrawn="1"/>
        </p:nvSpPr>
        <p:spPr>
          <a:xfrm>
            <a:off x="0" y="6273800"/>
            <a:ext cx="12192000" cy="58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a:stretch>
          </a:blipFill>
        </p:spPr>
        <p:txBody>
          <a:bodyPr/>
          <a:lstStyle/>
          <a:p>
            <a:endParaRPr lang="en-US" sz="1200" dirty="0"/>
          </a:p>
        </p:txBody>
      </p:sp>
      <p:grpSp>
        <p:nvGrpSpPr>
          <p:cNvPr id="8" name="Group 7">
            <a:extLst>
              <a:ext uri="{FF2B5EF4-FFF2-40B4-BE49-F238E27FC236}">
                <a16:creationId xmlns:a16="http://schemas.microsoft.com/office/drawing/2014/main" id="{09A8FA8A-8D12-01E8-11D1-F2EABCFB20E0}"/>
              </a:ext>
            </a:extLst>
          </p:cNvPr>
          <p:cNvGrpSpPr/>
          <p:nvPr userDrawn="1"/>
        </p:nvGrpSpPr>
        <p:grpSpPr>
          <a:xfrm>
            <a:off x="10718800" y="246198"/>
            <a:ext cx="1168400" cy="1035578"/>
            <a:chOff x="-286643" y="0"/>
            <a:chExt cx="2336800" cy="2071156"/>
          </a:xfrm>
        </p:grpSpPr>
        <p:sp>
          <p:nvSpPr>
            <p:cNvPr id="9" name="Freeform 8">
              <a:extLst>
                <a:ext uri="{FF2B5EF4-FFF2-40B4-BE49-F238E27FC236}">
                  <a16:creationId xmlns:a16="http://schemas.microsoft.com/office/drawing/2014/main" id="{EF71FCCB-6986-3435-A76A-5ABA27199DC5}"/>
                </a:ext>
              </a:extLst>
            </p:cNvPr>
            <p:cNvSpPr/>
            <p:nvPr/>
          </p:nvSpPr>
          <p:spPr>
            <a:xfrm>
              <a:off x="0" y="0"/>
              <a:ext cx="1777040" cy="1499176"/>
            </a:xfrm>
            <a:custGeom>
              <a:avLst/>
              <a:gdLst/>
              <a:ahLst/>
              <a:cxnLst/>
              <a:rect l="l" t="t" r="r" b="b"/>
              <a:pathLst>
                <a:path w="1777040" h="1499176">
                  <a:moveTo>
                    <a:pt x="0" y="0"/>
                  </a:moveTo>
                  <a:lnTo>
                    <a:pt x="1777040" y="0"/>
                  </a:lnTo>
                  <a:lnTo>
                    <a:pt x="1777040" y="1499176"/>
                  </a:lnTo>
                  <a:lnTo>
                    <a:pt x="0" y="1499176"/>
                  </a:lnTo>
                  <a:lnTo>
                    <a:pt x="0" y="0"/>
                  </a:lnTo>
                  <a:close/>
                </a:path>
              </a:pathLst>
            </a:custGeom>
            <a:blipFill>
              <a:blip r:embed="rId14"/>
              <a:stretch>
                <a:fillRect/>
              </a:stretch>
            </a:blipFill>
          </p:spPr>
          <p:txBody>
            <a:bodyPr/>
            <a:lstStyle/>
            <a:p>
              <a:endParaRPr lang="en-US" sz="1200" dirty="0"/>
            </a:p>
          </p:txBody>
        </p:sp>
        <p:sp>
          <p:nvSpPr>
            <p:cNvPr id="10" name="TextBox 9">
              <a:extLst>
                <a:ext uri="{FF2B5EF4-FFF2-40B4-BE49-F238E27FC236}">
                  <a16:creationId xmlns:a16="http://schemas.microsoft.com/office/drawing/2014/main" id="{F82F07F8-8A07-0C8B-407E-336AE4104700}"/>
                </a:ext>
              </a:extLst>
            </p:cNvPr>
            <p:cNvSpPr txBox="1"/>
            <p:nvPr/>
          </p:nvSpPr>
          <p:spPr>
            <a:xfrm>
              <a:off x="-286643" y="1675278"/>
              <a:ext cx="2336800" cy="395878"/>
            </a:xfrm>
            <a:prstGeom prst="rect">
              <a:avLst/>
            </a:prstGeom>
          </p:spPr>
          <p:txBody>
            <a:bodyPr wrap="square" lIns="0" tIns="0" rIns="0" bIns="0" rtlCol="0" anchor="t">
              <a:spAutoFit/>
            </a:bodyPr>
            <a:lstStyle/>
            <a:p>
              <a:pPr algn="ctr">
                <a:lnSpc>
                  <a:spcPts val="762"/>
                </a:lnSpc>
              </a:pPr>
              <a:r>
                <a:rPr lang="en-US" sz="544" b="1" spc="141" dirty="0">
                  <a:solidFill>
                    <a:srgbClr val="24275D"/>
                  </a:solidFill>
                  <a:latin typeface="Montserrat Bold"/>
                  <a:ea typeface="Montserrat Bold"/>
                  <a:cs typeface="Montserrat Bold"/>
                  <a:sym typeface="Montserrat Bold"/>
                </a:rPr>
                <a:t>SAN JUAN, PR</a:t>
              </a:r>
            </a:p>
            <a:p>
              <a:pPr algn="ctr">
                <a:lnSpc>
                  <a:spcPts val="762"/>
                </a:lnSpc>
              </a:pPr>
              <a:r>
                <a:rPr lang="en-US" sz="544" b="1" spc="141" dirty="0">
                  <a:solidFill>
                    <a:srgbClr val="24275D"/>
                  </a:solidFill>
                  <a:latin typeface="Montserrat Bold"/>
                  <a:ea typeface="Montserrat Bold"/>
                  <a:cs typeface="Montserrat Bold"/>
                  <a:sym typeface="Montserrat Bold"/>
                </a:rPr>
                <a:t>APRIL 10-13, 2026</a:t>
              </a:r>
            </a:p>
          </p:txBody>
        </p:sp>
      </p:grpSp>
      <p:sp>
        <p:nvSpPr>
          <p:cNvPr id="11" name="Freeform 10">
            <a:extLst>
              <a:ext uri="{FF2B5EF4-FFF2-40B4-BE49-F238E27FC236}">
                <a16:creationId xmlns:a16="http://schemas.microsoft.com/office/drawing/2014/main" id="{1190A63C-8B6D-6A7C-B71D-C5A62B3A8355}"/>
              </a:ext>
            </a:extLst>
          </p:cNvPr>
          <p:cNvSpPr/>
          <p:nvPr userDrawn="1"/>
        </p:nvSpPr>
        <p:spPr>
          <a:xfrm>
            <a:off x="5707181" y="6506942"/>
            <a:ext cx="6011081" cy="128809"/>
          </a:xfrm>
          <a:custGeom>
            <a:avLst/>
            <a:gdLst/>
            <a:ahLst/>
            <a:cxnLst/>
            <a:rect l="l" t="t" r="r" b="b"/>
            <a:pathLst>
              <a:path w="9016621" h="193213">
                <a:moveTo>
                  <a:pt x="0" y="0"/>
                </a:moveTo>
                <a:lnTo>
                  <a:pt x="9016621" y="0"/>
                </a:lnTo>
                <a:lnTo>
                  <a:pt x="9016621" y="193213"/>
                </a:lnTo>
                <a:lnTo>
                  <a:pt x="0" y="193213"/>
                </a:lnTo>
                <a:lnTo>
                  <a:pt x="0" y="0"/>
                </a:lnTo>
                <a:close/>
              </a:path>
            </a:pathLst>
          </a:custGeom>
          <a:blipFill>
            <a:blip r:embed="rId15"/>
            <a:stretch>
              <a:fillRect/>
            </a:stretch>
          </a:blipFill>
        </p:spPr>
        <p:txBody>
          <a:bodyPr/>
          <a:lstStyle/>
          <a:p>
            <a:endParaRPr lang="en-US" sz="1200" dirty="0"/>
          </a:p>
        </p:txBody>
      </p:sp>
    </p:spTree>
    <p:extLst>
      <p:ext uri="{BB962C8B-B14F-4D97-AF65-F5344CB8AC3E}">
        <p14:creationId xmlns:p14="http://schemas.microsoft.com/office/powerpoint/2010/main" val="1522246390"/>
      </p:ext>
    </p:extLst>
  </p:cSld>
  <p:clrMap bg1="lt1" tx1="dk1" bg2="lt2" tx2="dk2" accent1="accent1" accent2="accent2" accent3="accent3" accent4="accent4" accent5="accent5" accent6="accent6" hlink="hlink" folHlink="folHlink"/>
  <p:sldLayoutIdLst>
    <p:sldLayoutId id="2147485310" r:id="rId1"/>
    <p:sldLayoutId id="2147485311" r:id="rId2"/>
    <p:sldLayoutId id="2147485312" r:id="rId3"/>
    <p:sldLayoutId id="2147485313" r:id="rId4"/>
    <p:sldLayoutId id="2147485314" r:id="rId5"/>
    <p:sldLayoutId id="2147485315" r:id="rId6"/>
    <p:sldLayoutId id="2147485316" r:id="rId7"/>
    <p:sldLayoutId id="2147485317" r:id="rId8"/>
    <p:sldLayoutId id="2147485318" r:id="rId9"/>
    <p:sldLayoutId id="2147485319" r:id="rId10"/>
    <p:sldLayoutId id="214748532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630" rtl="0" eaLnBrk="1" latinLnBrk="0" hangingPunct="1">
        <a:lnSpc>
          <a:spcPct val="90000"/>
        </a:lnSpc>
        <a:spcBef>
          <a:spcPct val="0"/>
        </a:spcBef>
        <a:buNone/>
        <a:defRPr sz="2933" kern="1200">
          <a:solidFill>
            <a:schemeClr val="tx1"/>
          </a:solidFill>
          <a:latin typeface="Arial" panose="020B0604020202020204" pitchFamily="34" charset="0"/>
          <a:ea typeface="+mj-ea"/>
          <a:cs typeface="Arial" panose="020B0604020202020204" pitchFamily="34"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Arial" panose="020B0604020202020204" pitchFamily="34" charset="0"/>
          <a:ea typeface="+mn-ea"/>
          <a:cs typeface="Arial" panose="020B0604020202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DD198-F0D0-8B67-C1A3-0F93E00D4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7F5C615-C7D2-343D-8EC1-F8398A16F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3B33F6-BA09-5575-0C77-0D4E9AE15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BC9AA4-96B9-AB4A-B71E-8273480334D9}" type="datetimeFigureOut">
              <a:rPr lang="en-US" smtClean="0"/>
              <a:t>4/12/26</a:t>
            </a:fld>
            <a:endParaRPr lang="en-US"/>
          </a:p>
        </p:txBody>
      </p:sp>
      <p:sp>
        <p:nvSpPr>
          <p:cNvPr id="5" name="Footer Placeholder 4">
            <a:extLst>
              <a:ext uri="{FF2B5EF4-FFF2-40B4-BE49-F238E27FC236}">
                <a16:creationId xmlns:a16="http://schemas.microsoft.com/office/drawing/2014/main" id="{443375B7-DBF1-0C50-1CFE-778405333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BD7BEF-1380-DC6D-63DA-C409C8388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211623-CB4E-2041-9D0D-C164DE1D5037}" type="slidenum">
              <a:rPr lang="en-US" smtClean="0"/>
              <a:t>‹#›</a:t>
            </a:fld>
            <a:endParaRPr lang="en-US"/>
          </a:p>
        </p:txBody>
      </p:sp>
    </p:spTree>
    <p:extLst>
      <p:ext uri="{BB962C8B-B14F-4D97-AF65-F5344CB8AC3E}">
        <p14:creationId xmlns:p14="http://schemas.microsoft.com/office/powerpoint/2010/main" val="1836984051"/>
      </p:ext>
    </p:extLst>
  </p:cSld>
  <p:clrMap bg1="lt1" tx1="dk1" bg2="lt2" tx2="dk2" accent1="accent1" accent2="accent2" accent3="accent3" accent4="accent4" accent5="accent5" accent6="accent6" hlink="hlink" folHlink="folHlink"/>
  <p:sldLayoutIdLst>
    <p:sldLayoutId id="2147485322" r:id="rId1"/>
    <p:sldLayoutId id="2147485323" r:id="rId2"/>
    <p:sldLayoutId id="2147485324" r:id="rId3"/>
    <p:sldLayoutId id="2147485325" r:id="rId4"/>
    <p:sldLayoutId id="2147485326" r:id="rId5"/>
    <p:sldLayoutId id="2147485327" r:id="rId6"/>
    <p:sldLayoutId id="2147485328" r:id="rId7"/>
    <p:sldLayoutId id="2147485329" r:id="rId8"/>
    <p:sldLayoutId id="2147485330" r:id="rId9"/>
    <p:sldLayoutId id="2147485331" r:id="rId10"/>
    <p:sldLayoutId id="2147485332" r:id="rId11"/>
    <p:sldLayoutId id="2147485333" r:id="rId12"/>
    <p:sldLayoutId id="2147485334" r:id="rId13"/>
    <p:sldLayoutId id="2147485335" r:id="rId14"/>
    <p:sldLayoutId id="2147485336"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217458771"/>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 id="2147485349" r:id="rId12"/>
    <p:sldLayoutId id="2147485350" r:id="rId13"/>
    <p:sldLayoutId id="2147485351" r:id="rId14"/>
    <p:sldLayoutId id="2147485352" r:id="rId15"/>
    <p:sldLayoutId id="2147485353" r:id="rId16"/>
    <p:sldLayoutId id="214748535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0778285"/>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 id="2147485368" r:id="rId13"/>
    <p:sldLayoutId id="2147485369" r:id="rId14"/>
    <p:sldLayoutId id="2147485370" r:id="rId15"/>
    <p:sldLayoutId id="2147485371" r:id="rId16"/>
    <p:sldLayoutId id="2147485372" r:id="rId17"/>
    <p:sldLayoutId id="2147485373" r:id="rId18"/>
    <p:sldLayoutId id="2147485374" r:id="rId19"/>
    <p:sldLayoutId id="2147485375" r:id="rId20"/>
    <p:sldLayoutId id="2147485376" r:id="rId21"/>
    <p:sldLayoutId id="2147485377" r:id="rId22"/>
    <p:sldLayoutId id="2147485378" r:id="rId23"/>
    <p:sldLayoutId id="2147485379" r:id="rId24"/>
    <p:sldLayoutId id="214748538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254.xml"/><Relationship Id="rId6" Type="http://schemas.openxmlformats.org/officeDocument/2006/relationships/image" Target="../media/image116.wmf"/><Relationship Id="rId5" Type="http://schemas.openxmlformats.org/officeDocument/2006/relationships/image" Target="../media/image115.png"/><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6.xml"/></Relationships>
</file>

<file path=ppt/slides/_rels/slide10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3.xml"/><Relationship Id="rId1" Type="http://schemas.openxmlformats.org/officeDocument/2006/relationships/slideLayout" Target="../slideLayouts/slideLayout257.xml"/></Relationships>
</file>

<file path=ppt/slides/_rels/slide10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17.png"/><Relationship Id="rId7" Type="http://schemas.openxmlformats.org/officeDocument/2006/relationships/image" Target="../media/image119.png"/><Relationship Id="rId12" Type="http://schemas.microsoft.com/office/2007/relationships/hdphoto" Target="../media/hdphoto25.wdp"/><Relationship Id="rId2" Type="http://schemas.openxmlformats.org/officeDocument/2006/relationships/notesSlide" Target="../notesSlides/notesSlide64.xml"/><Relationship Id="rId1" Type="http://schemas.openxmlformats.org/officeDocument/2006/relationships/slideLayout" Target="../slideLayouts/slideLayout256.xml"/><Relationship Id="rId6" Type="http://schemas.microsoft.com/office/2007/relationships/hdphoto" Target="../media/hdphoto23.wdp"/><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121.png"/><Relationship Id="rId4" Type="http://schemas.microsoft.com/office/2007/relationships/hdphoto" Target="../media/hdphoto22.wdp"/><Relationship Id="rId9" Type="http://schemas.openxmlformats.org/officeDocument/2006/relationships/image" Target="../media/image120.png"/></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253.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66.xml"/><Relationship Id="rId1" Type="http://schemas.openxmlformats.org/officeDocument/2006/relationships/slideLayout" Target="../slideLayouts/slideLayout240.xml"/><Relationship Id="rId4"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240.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https://clinicaltrials.gov/study/NCT06393374" TargetMode="External"/><Relationship Id="rId3" Type="http://schemas.openxmlformats.org/officeDocument/2006/relationships/image" Target="../media/image125.png"/><Relationship Id="rId7" Type="http://schemas.openxmlformats.org/officeDocument/2006/relationships/hyperlink" Target="https://clinicaltrials.gov/study/NCT06312176" TargetMode="External"/><Relationship Id="rId2" Type="http://schemas.openxmlformats.org/officeDocument/2006/relationships/notesSlide" Target="../notesSlides/notesSlide68.xml"/><Relationship Id="rId1" Type="http://schemas.openxmlformats.org/officeDocument/2006/relationships/slideLayout" Target="../slideLayouts/slideLayout250.xml"/><Relationship Id="rId6" Type="http://schemas.openxmlformats.org/officeDocument/2006/relationships/hyperlink" Target="https://clinicaltrials.gov/study/NCT06356311" TargetMode="External"/><Relationship Id="rId5" Type="http://schemas.openxmlformats.org/officeDocument/2006/relationships/hyperlink" Target="https://clinicaltrials.gov/study/NCT06132958" TargetMode="External"/><Relationship Id="rId4" Type="http://schemas.openxmlformats.org/officeDocument/2006/relationships/hyperlink" Target="https://clinicaltrials.gov/study/NCT06074588" TargetMode="External"/><Relationship Id="rId9" Type="http://schemas.openxmlformats.org/officeDocument/2006/relationships/hyperlink" Target="https://clinicaltrials.gov/study/NCT06459180"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0.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245.xml"/><Relationship Id="rId4" Type="http://schemas.microsoft.com/office/2007/relationships/hdphoto" Target="../media/hdphoto26.wdp"/></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245.xml"/><Relationship Id="rId4" Type="http://schemas.microsoft.com/office/2007/relationships/hdphoto" Target="../media/hdphoto27.wdp"/></Relationships>
</file>

<file path=ppt/slides/_rels/slide11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6.xml"/></Relationships>
</file>

<file path=ppt/slides/_rels/slide11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0.png"/><Relationship Id="rId1" Type="http://schemas.openxmlformats.org/officeDocument/2006/relationships/slideLayout" Target="../slideLayouts/slideLayout286.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2.xml"/><Relationship Id="rId1" Type="http://schemas.openxmlformats.org/officeDocument/2006/relationships/slideLayout" Target="../slideLayouts/slideLayout269.xml"/><Relationship Id="rId4" Type="http://schemas.openxmlformats.org/officeDocument/2006/relationships/image" Target="../media/image131.emf"/></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283.xml"/><Relationship Id="rId4" Type="http://schemas.openxmlformats.org/officeDocument/2006/relationships/image" Target="../media/image13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74.xml"/><Relationship Id="rId1" Type="http://schemas.openxmlformats.org/officeDocument/2006/relationships/slideLayout" Target="../slideLayouts/slideLayout207.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2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75.xml"/><Relationship Id="rId1" Type="http://schemas.openxmlformats.org/officeDocument/2006/relationships/slideLayout" Target="../slideLayouts/slideLayout191.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12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76.xml"/><Relationship Id="rId1" Type="http://schemas.openxmlformats.org/officeDocument/2006/relationships/slideLayout" Target="../slideLayouts/slideLayout191.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0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85.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9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9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96.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68.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56.pn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0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03.xml"/><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86.xml"/><Relationship Id="rId5" Type="http://schemas.openxmlformats.org/officeDocument/2006/relationships/chart" Target="../charts/chart7.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03.xml"/><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203.xml"/><Relationship Id="rId5" Type="http://schemas.microsoft.com/office/2007/relationships/hdphoto" Target="../media/hdphoto5.wdp"/><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hyperlink" Target="https://clinicaltrials.gov/study/NCT04707248" TargetMode="External"/><Relationship Id="rId2" Type="http://schemas.openxmlformats.org/officeDocument/2006/relationships/notesSlide" Target="../notesSlides/notesSlide19.xml"/><Relationship Id="rId1" Type="http://schemas.openxmlformats.org/officeDocument/2006/relationships/slideLayout" Target="../slideLayouts/slideLayout204.xml"/><Relationship Id="rId4" Type="http://schemas.openxmlformats.org/officeDocument/2006/relationships/hyperlink" Target="https://clinicaltrials.gov/study/NCT0616102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20.xml"/><Relationship Id="rId1" Type="http://schemas.openxmlformats.org/officeDocument/2006/relationships/slideLayout" Target="../slideLayouts/slideLayout205.xml"/><Relationship Id="rId5" Type="http://schemas.openxmlformats.org/officeDocument/2006/relationships/hyperlink" Target="https://clinicaltrials.gov/study/NCT06161025" TargetMode="External"/><Relationship Id="rId4" Type="http://schemas.openxmlformats.org/officeDocument/2006/relationships/hyperlink" Target="https://clinicaltrials.gov/study/NCT0470724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21.xml"/><Relationship Id="rId1" Type="http://schemas.openxmlformats.org/officeDocument/2006/relationships/slideLayout" Target="../slideLayouts/slideLayout206.xml"/><Relationship Id="rId5" Type="http://schemas.openxmlformats.org/officeDocument/2006/relationships/hyperlink" Target="https://clinicaltrials.gov/study/NCT06161025" TargetMode="External"/><Relationship Id="rId4" Type="http://schemas.openxmlformats.org/officeDocument/2006/relationships/hyperlink" Target="https://clinicaltrials.gov/study/NCT0470724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linicaltrials.gov/study/NCT04707248" TargetMode="External"/><Relationship Id="rId2" Type="http://schemas.openxmlformats.org/officeDocument/2006/relationships/notesSlide" Target="../notesSlides/notesSlide22.xml"/><Relationship Id="rId1" Type="http://schemas.openxmlformats.org/officeDocument/2006/relationships/slideLayout" Target="../slideLayouts/slideLayout204.xml"/><Relationship Id="rId4" Type="http://schemas.openxmlformats.org/officeDocument/2006/relationships/hyperlink" Target="https://clinicaltrials.gov/study/NCT06161025"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6.xml"/><Relationship Id="rId1" Type="http://schemas.openxmlformats.org/officeDocument/2006/relationships/tags" Target="../tags/tag20.xml"/><Relationship Id="rId6" Type="http://schemas.microsoft.com/office/2007/relationships/hdphoto" Target="../media/hdphoto6.wdp"/><Relationship Id="rId5" Type="http://schemas.openxmlformats.org/officeDocument/2006/relationships/image" Target="../media/image7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6.xml"/><Relationship Id="rId1" Type="http://schemas.openxmlformats.org/officeDocument/2006/relationships/tags" Target="../tags/tag21.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89.xml"/><Relationship Id="rId6" Type="http://schemas.openxmlformats.org/officeDocument/2006/relationships/image" Target="../media/image78.png"/><Relationship Id="rId5" Type="http://schemas.openxmlformats.org/officeDocument/2006/relationships/image" Target="../media/image64.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6.xml"/><Relationship Id="rId1" Type="http://schemas.openxmlformats.org/officeDocument/2006/relationships/tags" Target="../tags/tag2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01.xml"/><Relationship Id="rId6" Type="http://schemas.openxmlformats.org/officeDocument/2006/relationships/image" Target="../media/image78.png"/><Relationship Id="rId5" Type="http://schemas.openxmlformats.org/officeDocument/2006/relationships/image" Target="../media/image64.png"/><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7.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08.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4.png"/><Relationship Id="rId1" Type="http://schemas.openxmlformats.org/officeDocument/2006/relationships/slideLayout" Target="../slideLayouts/slideLayout208.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08.xml"/><Relationship Id="rId6" Type="http://schemas.microsoft.com/office/2007/relationships/hdphoto" Target="../media/hdphoto13.wdp"/><Relationship Id="rId5" Type="http://schemas.openxmlformats.org/officeDocument/2006/relationships/image" Target="../media/image86.png"/><Relationship Id="rId4" Type="http://schemas.microsoft.com/office/2007/relationships/hdphoto" Target="../media/hdphoto12.wdp"/></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08.xm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08.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8.xml"/></Relationships>
</file>

<file path=ppt/slides/_rels/slide6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6.xml"/><Relationship Id="rId1" Type="http://schemas.openxmlformats.org/officeDocument/2006/relationships/slideLayout" Target="../slideLayouts/slideLayout208.xml"/><Relationship Id="rId4" Type="http://schemas.openxmlformats.org/officeDocument/2006/relationships/image" Target="../media/image92.emf"/></Relationships>
</file>

<file path=ppt/slides/_rels/slide6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7.xml"/><Relationship Id="rId1" Type="http://schemas.openxmlformats.org/officeDocument/2006/relationships/slideLayout" Target="../slideLayouts/slideLayout20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4.png"/><Relationship Id="rId1" Type="http://schemas.openxmlformats.org/officeDocument/2006/relationships/slideLayout" Target="../slideLayouts/slideLayout20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8.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0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7.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08.xml"/><Relationship Id="rId4" Type="http://schemas.microsoft.com/office/2007/relationships/hdphoto" Target="../media/hdphoto17.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5.xml"/><Relationship Id="rId1" Type="http://schemas.openxmlformats.org/officeDocument/2006/relationships/tags" Target="../tags/tag2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25.xml"/><Relationship Id="rId1" Type="http://schemas.openxmlformats.org/officeDocument/2006/relationships/tags" Target="../tags/tag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48.xml"/><Relationship Id="rId1" Type="http://schemas.openxmlformats.org/officeDocument/2006/relationships/slideLayout" Target="../slideLayouts/slideLayout207.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8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49.xml"/><Relationship Id="rId1" Type="http://schemas.openxmlformats.org/officeDocument/2006/relationships/slideLayout" Target="../slideLayouts/slideLayout207.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9.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86.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86.xml"/></Relationships>
</file>

<file path=ppt/slides/_rels/slide9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42.xml"/><Relationship Id="rId6" Type="http://schemas.microsoft.com/office/2007/relationships/hdphoto" Target="../media/hdphoto19.wdp"/><Relationship Id="rId5" Type="http://schemas.openxmlformats.org/officeDocument/2006/relationships/image" Target="../media/image105.png"/><Relationship Id="rId4" Type="http://schemas.microsoft.com/office/2007/relationships/hdphoto" Target="../media/hdphoto18.wdp"/></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4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11.svg"/><Relationship Id="rId2" Type="http://schemas.openxmlformats.org/officeDocument/2006/relationships/slideLayout" Target="../slideLayouts/slideLayout252.xml"/><Relationship Id="rId1" Type="http://schemas.openxmlformats.org/officeDocument/2006/relationships/tags" Target="../tags/tag25.xml"/><Relationship Id="rId6" Type="http://schemas.openxmlformats.org/officeDocument/2006/relationships/image" Target="../media/image110.svg"/><Relationship Id="rId5" Type="http://schemas.openxmlformats.org/officeDocument/2006/relationships/image" Target="../media/image109.svg"/><Relationship Id="rId4" Type="http://schemas.openxmlformats.org/officeDocument/2006/relationships/image" Target="../media/image108.svg"/></Relationships>
</file>

<file path=ppt/slides/_rels/slide96.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notesSlide" Target="../notesSlides/notesSlide55.xml"/><Relationship Id="rId7" Type="http://schemas.openxmlformats.org/officeDocument/2006/relationships/image" Target="../media/image109.svg"/><Relationship Id="rId2" Type="http://schemas.openxmlformats.org/officeDocument/2006/relationships/slideLayout" Target="../slideLayouts/slideLayout252.xml"/><Relationship Id="rId1" Type="http://schemas.openxmlformats.org/officeDocument/2006/relationships/tags" Target="../tags/tag2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 Id="rId9" Type="http://schemas.openxmlformats.org/officeDocument/2006/relationships/image" Target="../media/image111.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3.xml"/></Relationships>
</file>

<file path=ppt/slides/_rels/slide9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12.png"/><Relationship Id="rId1" Type="http://schemas.openxmlformats.org/officeDocument/2006/relationships/slideLayout" Target="../slideLayouts/slideLayout2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22B1-E480-16AF-28ED-542686C0112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F62E5E2-547B-AEC9-A326-90F59865E267}"/>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BB762ADE-265A-A12D-3774-4BECBAC29248}"/>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6BA32B9C-A3F4-27A9-417A-6A1BE9B48DD1}"/>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E983D63-1F0B-7EF0-249D-0A4BA097B811}"/>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423232E-4546-A31C-C366-2CBF131DC065}"/>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D0AF63D4-2A24-9E22-E28C-CB33B455261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883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17F3B2-DC50-B8A1-2706-84F8CFAE7FA2}"/>
              </a:ext>
            </a:extLst>
          </p:cNvPr>
          <p:cNvSpPr>
            <a:spLocks noGrp="1"/>
          </p:cNvSpPr>
          <p:nvPr>
            <p:ph type="title"/>
          </p:nvPr>
        </p:nvSpPr>
        <p:spPr>
          <a:xfrm>
            <a:off x="942683" y="38307"/>
            <a:ext cx="11175044" cy="838200"/>
          </a:xfrm>
        </p:spPr>
        <p:txBody>
          <a:bodyPr/>
          <a:lstStyle/>
          <a:p>
            <a:r>
              <a:rPr lang="en-US" b="0" dirty="0">
                <a:solidFill>
                  <a:schemeClr val="tx1"/>
                </a:solidFill>
                <a:latin typeface="Arial" panose="020B0604020202020204" pitchFamily="34" charset="0"/>
                <a:cs typeface="Arial" panose="020B0604020202020204" pitchFamily="34" charset="0"/>
              </a:rPr>
              <a:t>Deruxtecan Linker-Payload Related Adverse Events Management</a:t>
            </a:r>
          </a:p>
        </p:txBody>
      </p:sp>
      <p:sp>
        <p:nvSpPr>
          <p:cNvPr id="7" name="Text Placeholder 6">
            <a:extLst>
              <a:ext uri="{FF2B5EF4-FFF2-40B4-BE49-F238E27FC236}">
                <a16:creationId xmlns:a16="http://schemas.microsoft.com/office/drawing/2014/main" id="{8A7D88EF-8190-9150-5120-3BC2AC0D6FDD}"/>
              </a:ext>
            </a:extLst>
          </p:cNvPr>
          <p:cNvSpPr>
            <a:spLocks noGrp="1"/>
          </p:cNvSpPr>
          <p:nvPr>
            <p:ph type="body" sz="quarter" idx="10"/>
          </p:nvPr>
        </p:nvSpPr>
        <p:spPr/>
        <p:txBody>
          <a:bodyPr/>
          <a:lstStyle/>
          <a:p>
            <a:r>
              <a:rPr lang="en-US" dirty="0" err="1">
                <a:solidFill>
                  <a:schemeClr val="tx1"/>
                </a:solidFill>
              </a:rPr>
              <a:t>Rugo</a:t>
            </a:r>
            <a:r>
              <a:rPr lang="en-US" dirty="0">
                <a:solidFill>
                  <a:schemeClr val="tx1"/>
                </a:solidFill>
              </a:rPr>
              <a:t> HS, et al. </a:t>
            </a:r>
            <a:r>
              <a:rPr lang="en-US" i="1" dirty="0">
                <a:solidFill>
                  <a:schemeClr val="tx1"/>
                </a:solidFill>
              </a:rPr>
              <a:t>ESMO Open. </a:t>
            </a:r>
            <a:r>
              <a:rPr lang="en-US" dirty="0">
                <a:solidFill>
                  <a:schemeClr val="tx1"/>
                </a:solidFill>
              </a:rPr>
              <a:t>2022;7:100553. NCCN Guidelines. Antiemesis v2.2024 (https://www.nccn.org/professionals/physician_gls/pdf/antiemesis.pdf). Accessed 11/8/2024.</a:t>
            </a:r>
          </a:p>
        </p:txBody>
      </p:sp>
      <p:sp>
        <p:nvSpPr>
          <p:cNvPr id="2" name="Text Placeholder 1"/>
          <p:cNvSpPr>
            <a:spLocks noGrp="1"/>
          </p:cNvSpPr>
          <p:nvPr>
            <p:ph type="body" sz="quarter" idx="11"/>
          </p:nvPr>
        </p:nvSpPr>
        <p:spPr/>
        <p:txBody>
          <a:bodyPr/>
          <a:lstStyle/>
          <a:p>
            <a:r>
              <a:rPr lang="en-US" dirty="0">
                <a:solidFill>
                  <a:schemeClr val="tx1"/>
                </a:solidFill>
              </a:rPr>
              <a:t>G-CSF = granulocyte colony-stimulating factor; LVEF = left ventricular ejection fraction; RBC = red blood cell; T-</a:t>
            </a:r>
            <a:r>
              <a:rPr lang="en-US" dirty="0" err="1">
                <a:solidFill>
                  <a:schemeClr val="tx1"/>
                </a:solidFill>
              </a:rPr>
              <a:t>DXd</a:t>
            </a:r>
            <a:r>
              <a:rPr lang="en-US" dirty="0">
                <a:solidFill>
                  <a:schemeClr val="tx1"/>
                </a:solidFill>
              </a:rPr>
              <a:t> = trastuzumab deruxtecan.</a:t>
            </a:r>
          </a:p>
        </p:txBody>
      </p:sp>
      <p:sp>
        <p:nvSpPr>
          <p:cNvPr id="3" name="Rounded Rectangle 2"/>
          <p:cNvSpPr/>
          <p:nvPr/>
        </p:nvSpPr>
        <p:spPr>
          <a:xfrm>
            <a:off x="1142085" y="1017748"/>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550" b="1" i="0" u="none" strike="noStrike" kern="1200" cap="none" spc="0" normalizeH="0" baseline="0" noProof="0" dirty="0">
                <a:ln>
                  <a:noFill/>
                </a:ln>
                <a:solidFill>
                  <a:prstClr val="white"/>
                </a:solidFill>
                <a:effectLst/>
                <a:uLnTx/>
                <a:uFillTx/>
                <a:latin typeface="Aptos" panose="02110004020202020204"/>
                <a:ea typeface="+mn-ea"/>
                <a:cs typeface="+mn-cs"/>
              </a:rPr>
              <a:t>Anemia/neutropenia/thrombocytopenia</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550" b="0" i="0" u="none" strike="noStrike" kern="1200" cap="none" spc="0" normalizeH="0" baseline="0" noProof="0" dirty="0">
                <a:ln>
                  <a:noFill/>
                </a:ln>
                <a:solidFill>
                  <a:prstClr val="white"/>
                </a:solidFill>
                <a:effectLst/>
                <a:uLnTx/>
                <a:uFillTx/>
                <a:latin typeface="Aptos" panose="02110004020202020204"/>
                <a:ea typeface="+mn-ea"/>
                <a:cs typeface="+mn-cs"/>
              </a:rPr>
              <a:t>Dose reductions or delays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550" b="0" i="0" u="none" strike="noStrike" kern="1200" cap="none" spc="0" normalizeH="0" baseline="0" noProof="0" dirty="0">
                <a:ln>
                  <a:noFill/>
                </a:ln>
                <a:solidFill>
                  <a:prstClr val="white"/>
                </a:solidFill>
                <a:effectLst/>
                <a:uLnTx/>
                <a:uFillTx/>
                <a:latin typeface="Aptos" panose="02110004020202020204"/>
                <a:ea typeface="+mn-ea"/>
                <a:cs typeface="+mn-cs"/>
              </a:rPr>
              <a:t>Transfusion </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550" b="0" i="0" u="none" strike="noStrike" kern="1200" cap="none" spc="0" normalizeH="0" baseline="0" noProof="0" dirty="0">
                <a:ln>
                  <a:noFill/>
                </a:ln>
                <a:solidFill>
                  <a:prstClr val="white"/>
                </a:solidFill>
                <a:effectLst/>
                <a:uLnTx/>
                <a:uFillTx/>
                <a:latin typeface="Aptos" panose="02110004020202020204"/>
                <a:ea typeface="+mn-ea"/>
                <a:cs typeface="+mn-cs"/>
              </a:rPr>
              <a:t>G-CSF for prevention and/or management of neutropenia</a:t>
            </a:r>
          </a:p>
        </p:txBody>
      </p:sp>
      <p:sp>
        <p:nvSpPr>
          <p:cNvPr id="10" name="Rounded Rectangle 9"/>
          <p:cNvSpPr/>
          <p:nvPr/>
        </p:nvSpPr>
        <p:spPr>
          <a:xfrm>
            <a:off x="6372117" y="1017748"/>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229670" marR="0" lvl="0" indent="-22967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Left ventricular dysfunction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Only for T-</a:t>
            </a: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DXd</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ounded Rectangle 11"/>
          <p:cNvSpPr/>
          <p:nvPr/>
        </p:nvSpPr>
        <p:spPr>
          <a:xfrm>
            <a:off x="1142085" y="2900419"/>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Nausea/vomiting</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High emetic risk</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Initiate tailored prophylactic antiemetic regimens (3 agents) before T-</a:t>
            </a: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DXd</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infusion</a:t>
            </a:r>
          </a:p>
        </p:txBody>
      </p:sp>
      <p:sp>
        <p:nvSpPr>
          <p:cNvPr id="13" name="Rounded Rectangle 12"/>
          <p:cNvSpPr/>
          <p:nvPr/>
        </p:nvSpPr>
        <p:spPr>
          <a:xfrm>
            <a:off x="942684" y="2684402"/>
            <a:ext cx="1046851" cy="1570277"/>
          </a:xfrm>
          <a:prstGeom prst="roundRect">
            <a:avLst/>
          </a:prstGeom>
          <a:blipFill>
            <a:blip r:embed="rId3" cstate="screen">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38100">
            <a:solidFill>
              <a:schemeClr val="accent3"/>
            </a:solidFill>
          </a:ln>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4" name="Rounded Rectangle 13"/>
          <p:cNvSpPr/>
          <p:nvPr/>
        </p:nvSpPr>
        <p:spPr>
          <a:xfrm>
            <a:off x="6372117" y="2900419"/>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Diarrhea</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Infectious workup </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Loperamide/fluid/electrolyte</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Atropine for severe diarrhea with cholinergic syndrome </a:t>
            </a:r>
          </a:p>
        </p:txBody>
      </p:sp>
      <p:sp>
        <p:nvSpPr>
          <p:cNvPr id="15" name="Rounded Rectangle 14"/>
          <p:cNvSpPr/>
          <p:nvPr/>
        </p:nvSpPr>
        <p:spPr>
          <a:xfrm>
            <a:off x="6172716" y="2684402"/>
            <a:ext cx="1046851" cy="1570277"/>
          </a:xfrm>
          <a:prstGeom prst="roundRect">
            <a:avLst/>
          </a:prstGeom>
          <a:blipFill>
            <a:blip r:embed="rId4" cstate="screen">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38100">
            <a:solidFill>
              <a:schemeClr val="accent3"/>
            </a:solidFill>
          </a:ln>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6" name="Rounded Rectangle 15"/>
          <p:cNvSpPr/>
          <p:nvPr/>
        </p:nvSpPr>
        <p:spPr>
          <a:xfrm>
            <a:off x="1142085" y="4783090"/>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Fatigue</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Listen/ask/counsel</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Consider holds/reductions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Rule out other causes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Encourage exercise/staying active</a:t>
            </a:r>
          </a:p>
        </p:txBody>
      </p:sp>
      <p:sp>
        <p:nvSpPr>
          <p:cNvPr id="18" name="Rounded Rectangle 17"/>
          <p:cNvSpPr/>
          <p:nvPr/>
        </p:nvSpPr>
        <p:spPr>
          <a:xfrm>
            <a:off x="6372117" y="4783090"/>
            <a:ext cx="4785605" cy="1495501"/>
          </a:xfrm>
          <a:prstGeom prst="roundRect">
            <a:avLst/>
          </a:prstGeom>
          <a:solidFill>
            <a:schemeClr val="accent3"/>
          </a:solidFill>
          <a:ln w="38100">
            <a:solidFill>
              <a:schemeClr val="bg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12953" tIns="40640" rIns="40640" bIns="40640" numCol="1" spcCol="1905" anchor="t" anchorCtr="0">
            <a:no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Alopecia</a:t>
            </a:r>
          </a:p>
          <a:p>
            <a:pPr marL="229670" marR="0" lvl="1" indent="-229670" algn="l" defTabSz="474181"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Patient counseling/education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Wig prescription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Scalp cooling clinical trials ongoing       (</a:t>
            </a:r>
            <a:r>
              <a:rPr kumimoji="0" lang="en-US" sz="1600" b="0" i="0" u="none" strike="noStrike" kern="1200" cap="none" spc="0" normalizeH="0" baseline="0" noProof="0" dirty="0" err="1">
                <a:ln>
                  <a:noFill/>
                </a:ln>
                <a:solidFill>
                  <a:prstClr val="white"/>
                </a:solidFill>
                <a:effectLst/>
                <a:uLnTx/>
                <a:uFillTx/>
                <a:latin typeface="Aptos" panose="02110004020202020204"/>
                <a:ea typeface="+mn-ea"/>
                <a:cs typeface="+mn-cs"/>
              </a:rPr>
              <a:t>eg</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NCT04986579)</a:t>
            </a:r>
          </a:p>
        </p:txBody>
      </p:sp>
      <p:sp>
        <p:nvSpPr>
          <p:cNvPr id="19" name="Rounded Rectangle 18"/>
          <p:cNvSpPr/>
          <p:nvPr/>
        </p:nvSpPr>
        <p:spPr>
          <a:xfrm>
            <a:off x="6172716" y="4567073"/>
            <a:ext cx="1046851" cy="1570277"/>
          </a:xfrm>
          <a:prstGeom prst="roundRect">
            <a:avLst/>
          </a:prstGeom>
          <a:blipFill>
            <a:blip r:embed="rId5" cstate="screen">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38100">
            <a:solidFill>
              <a:schemeClr val="accent3"/>
            </a:solidFill>
          </a:ln>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nvGrpSpPr>
          <p:cNvPr id="1159" name="Group 1158"/>
          <p:cNvGrpSpPr/>
          <p:nvPr/>
        </p:nvGrpSpPr>
        <p:grpSpPr>
          <a:xfrm>
            <a:off x="942683" y="4567073"/>
            <a:ext cx="1048512" cy="1572768"/>
            <a:chOff x="1414025" y="6850609"/>
            <a:chExt cx="1572768" cy="2359152"/>
          </a:xfrm>
        </p:grpSpPr>
        <p:sp>
          <p:nvSpPr>
            <p:cNvPr id="25" name="Rounded Rectangle 24"/>
            <p:cNvSpPr/>
            <p:nvPr/>
          </p:nvSpPr>
          <p:spPr>
            <a:xfrm>
              <a:off x="1414025" y="6850609"/>
              <a:ext cx="1572768" cy="2359152"/>
            </a:xfrm>
            <a:prstGeom prst="roundRect">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11"/>
            <p:cNvGrpSpPr>
              <a:grpSpLocks noChangeAspect="1"/>
            </p:cNvGrpSpPr>
            <p:nvPr/>
          </p:nvGrpSpPr>
          <p:grpSpPr bwMode="auto">
            <a:xfrm>
              <a:off x="1502452" y="7204778"/>
              <a:ext cx="1406525" cy="1600200"/>
              <a:chOff x="10644" y="3953"/>
              <a:chExt cx="886" cy="1008"/>
            </a:xfrm>
          </p:grpSpPr>
          <p:sp>
            <p:nvSpPr>
              <p:cNvPr id="23" name="Freeform 12"/>
              <p:cNvSpPr>
                <a:spLocks/>
              </p:cNvSpPr>
              <p:nvPr/>
            </p:nvSpPr>
            <p:spPr bwMode="auto">
              <a:xfrm>
                <a:off x="10644" y="3953"/>
                <a:ext cx="886" cy="1008"/>
              </a:xfrm>
              <a:custGeom>
                <a:avLst/>
                <a:gdLst>
                  <a:gd name="T0" fmla="*/ 66 w 886"/>
                  <a:gd name="T1" fmla="*/ 576 h 1008"/>
                  <a:gd name="T2" fmla="*/ 60 w 886"/>
                  <a:gd name="T3" fmla="*/ 594 h 1008"/>
                  <a:gd name="T4" fmla="*/ 44 w 886"/>
                  <a:gd name="T5" fmla="*/ 614 h 1008"/>
                  <a:gd name="T6" fmla="*/ 48 w 886"/>
                  <a:gd name="T7" fmla="*/ 642 h 1008"/>
                  <a:gd name="T8" fmla="*/ 76 w 886"/>
                  <a:gd name="T9" fmla="*/ 658 h 1008"/>
                  <a:gd name="T10" fmla="*/ 58 w 886"/>
                  <a:gd name="T11" fmla="*/ 668 h 1008"/>
                  <a:gd name="T12" fmla="*/ 54 w 886"/>
                  <a:gd name="T13" fmla="*/ 674 h 1008"/>
                  <a:gd name="T14" fmla="*/ 56 w 886"/>
                  <a:gd name="T15" fmla="*/ 694 h 1008"/>
                  <a:gd name="T16" fmla="*/ 70 w 886"/>
                  <a:gd name="T17" fmla="*/ 710 h 1008"/>
                  <a:gd name="T18" fmla="*/ 74 w 886"/>
                  <a:gd name="T19" fmla="*/ 720 h 1008"/>
                  <a:gd name="T20" fmla="*/ 62 w 886"/>
                  <a:gd name="T21" fmla="*/ 788 h 1008"/>
                  <a:gd name="T22" fmla="*/ 68 w 886"/>
                  <a:gd name="T23" fmla="*/ 818 h 1008"/>
                  <a:gd name="T24" fmla="*/ 88 w 886"/>
                  <a:gd name="T25" fmla="*/ 848 h 1008"/>
                  <a:gd name="T26" fmla="*/ 106 w 886"/>
                  <a:gd name="T27" fmla="*/ 860 h 1008"/>
                  <a:gd name="T28" fmla="*/ 158 w 886"/>
                  <a:gd name="T29" fmla="*/ 864 h 1008"/>
                  <a:gd name="T30" fmla="*/ 242 w 886"/>
                  <a:gd name="T31" fmla="*/ 860 h 1008"/>
                  <a:gd name="T32" fmla="*/ 276 w 886"/>
                  <a:gd name="T33" fmla="*/ 872 h 1008"/>
                  <a:gd name="T34" fmla="*/ 292 w 886"/>
                  <a:gd name="T35" fmla="*/ 892 h 1008"/>
                  <a:gd name="T36" fmla="*/ 310 w 886"/>
                  <a:gd name="T37" fmla="*/ 936 h 1008"/>
                  <a:gd name="T38" fmla="*/ 320 w 886"/>
                  <a:gd name="T39" fmla="*/ 990 h 1008"/>
                  <a:gd name="T40" fmla="*/ 762 w 886"/>
                  <a:gd name="T41" fmla="*/ 1008 h 1008"/>
                  <a:gd name="T42" fmla="*/ 740 w 886"/>
                  <a:gd name="T43" fmla="*/ 950 h 1008"/>
                  <a:gd name="T44" fmla="*/ 728 w 886"/>
                  <a:gd name="T45" fmla="*/ 880 h 1008"/>
                  <a:gd name="T46" fmla="*/ 726 w 886"/>
                  <a:gd name="T47" fmla="*/ 830 h 1008"/>
                  <a:gd name="T48" fmla="*/ 740 w 886"/>
                  <a:gd name="T49" fmla="*/ 750 h 1008"/>
                  <a:gd name="T50" fmla="*/ 774 w 886"/>
                  <a:gd name="T51" fmla="*/ 678 h 1008"/>
                  <a:gd name="T52" fmla="*/ 844 w 886"/>
                  <a:gd name="T53" fmla="*/ 558 h 1008"/>
                  <a:gd name="T54" fmla="*/ 876 w 886"/>
                  <a:gd name="T55" fmla="*/ 474 h 1008"/>
                  <a:gd name="T56" fmla="*/ 886 w 886"/>
                  <a:gd name="T57" fmla="*/ 410 h 1008"/>
                  <a:gd name="T58" fmla="*/ 878 w 886"/>
                  <a:gd name="T59" fmla="*/ 308 h 1008"/>
                  <a:gd name="T60" fmla="*/ 842 w 886"/>
                  <a:gd name="T61" fmla="*/ 208 h 1008"/>
                  <a:gd name="T62" fmla="*/ 780 w 886"/>
                  <a:gd name="T63" fmla="*/ 122 h 1008"/>
                  <a:gd name="T64" fmla="*/ 690 w 886"/>
                  <a:gd name="T65" fmla="*/ 52 h 1008"/>
                  <a:gd name="T66" fmla="*/ 570 w 886"/>
                  <a:gd name="T67" fmla="*/ 10 h 1008"/>
                  <a:gd name="T68" fmla="*/ 492 w 886"/>
                  <a:gd name="T69" fmla="*/ 2 h 1008"/>
                  <a:gd name="T70" fmla="*/ 406 w 886"/>
                  <a:gd name="T71" fmla="*/ 2 h 1008"/>
                  <a:gd name="T72" fmla="*/ 336 w 886"/>
                  <a:gd name="T73" fmla="*/ 12 h 1008"/>
                  <a:gd name="T74" fmla="*/ 278 w 886"/>
                  <a:gd name="T75" fmla="*/ 32 h 1008"/>
                  <a:gd name="T76" fmla="*/ 188 w 886"/>
                  <a:gd name="T77" fmla="*/ 90 h 1008"/>
                  <a:gd name="T78" fmla="*/ 154 w 886"/>
                  <a:gd name="T79" fmla="*/ 126 h 1008"/>
                  <a:gd name="T80" fmla="*/ 116 w 886"/>
                  <a:gd name="T81" fmla="*/ 184 h 1008"/>
                  <a:gd name="T82" fmla="*/ 96 w 886"/>
                  <a:gd name="T83" fmla="*/ 244 h 1008"/>
                  <a:gd name="T84" fmla="*/ 82 w 886"/>
                  <a:gd name="T85" fmla="*/ 348 h 1008"/>
                  <a:gd name="T86" fmla="*/ 82 w 886"/>
                  <a:gd name="T87" fmla="*/ 380 h 1008"/>
                  <a:gd name="T88" fmla="*/ 56 w 886"/>
                  <a:gd name="T89" fmla="*/ 432 h 1008"/>
                  <a:gd name="T90" fmla="*/ 4 w 886"/>
                  <a:gd name="T91" fmla="*/ 500 h 1008"/>
                  <a:gd name="T92" fmla="*/ 0 w 886"/>
                  <a:gd name="T93" fmla="*/ 512 h 1008"/>
                  <a:gd name="T94" fmla="*/ 6 w 886"/>
                  <a:gd name="T95" fmla="*/ 534 h 1008"/>
                  <a:gd name="T96" fmla="*/ 50 w 886"/>
                  <a:gd name="T97" fmla="*/ 560 h 1008"/>
                  <a:gd name="T98" fmla="*/ 64 w 886"/>
                  <a:gd name="T99" fmla="*/ 56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86" h="1008">
                    <a:moveTo>
                      <a:pt x="64" y="568"/>
                    </a:moveTo>
                    <a:lnTo>
                      <a:pt x="64" y="568"/>
                    </a:lnTo>
                    <a:lnTo>
                      <a:pt x="66" y="576"/>
                    </a:lnTo>
                    <a:lnTo>
                      <a:pt x="66" y="582"/>
                    </a:lnTo>
                    <a:lnTo>
                      <a:pt x="64" y="588"/>
                    </a:lnTo>
                    <a:lnTo>
                      <a:pt x="60" y="594"/>
                    </a:lnTo>
                    <a:lnTo>
                      <a:pt x="52" y="604"/>
                    </a:lnTo>
                    <a:lnTo>
                      <a:pt x="44" y="614"/>
                    </a:lnTo>
                    <a:lnTo>
                      <a:pt x="44" y="614"/>
                    </a:lnTo>
                    <a:lnTo>
                      <a:pt x="42" y="626"/>
                    </a:lnTo>
                    <a:lnTo>
                      <a:pt x="44" y="634"/>
                    </a:lnTo>
                    <a:lnTo>
                      <a:pt x="48" y="642"/>
                    </a:lnTo>
                    <a:lnTo>
                      <a:pt x="56" y="648"/>
                    </a:lnTo>
                    <a:lnTo>
                      <a:pt x="70" y="654"/>
                    </a:lnTo>
                    <a:lnTo>
                      <a:pt x="76" y="658"/>
                    </a:lnTo>
                    <a:lnTo>
                      <a:pt x="76" y="658"/>
                    </a:lnTo>
                    <a:lnTo>
                      <a:pt x="66" y="662"/>
                    </a:lnTo>
                    <a:lnTo>
                      <a:pt x="58" y="668"/>
                    </a:lnTo>
                    <a:lnTo>
                      <a:pt x="56" y="670"/>
                    </a:lnTo>
                    <a:lnTo>
                      <a:pt x="54" y="674"/>
                    </a:lnTo>
                    <a:lnTo>
                      <a:pt x="54" y="674"/>
                    </a:lnTo>
                    <a:lnTo>
                      <a:pt x="52" y="682"/>
                    </a:lnTo>
                    <a:lnTo>
                      <a:pt x="54" y="690"/>
                    </a:lnTo>
                    <a:lnTo>
                      <a:pt x="56" y="694"/>
                    </a:lnTo>
                    <a:lnTo>
                      <a:pt x="58" y="700"/>
                    </a:lnTo>
                    <a:lnTo>
                      <a:pt x="66" y="706"/>
                    </a:lnTo>
                    <a:lnTo>
                      <a:pt x="70" y="710"/>
                    </a:lnTo>
                    <a:lnTo>
                      <a:pt x="70" y="710"/>
                    </a:lnTo>
                    <a:lnTo>
                      <a:pt x="72" y="714"/>
                    </a:lnTo>
                    <a:lnTo>
                      <a:pt x="74" y="720"/>
                    </a:lnTo>
                    <a:lnTo>
                      <a:pt x="72" y="732"/>
                    </a:lnTo>
                    <a:lnTo>
                      <a:pt x="64" y="768"/>
                    </a:lnTo>
                    <a:lnTo>
                      <a:pt x="62" y="788"/>
                    </a:lnTo>
                    <a:lnTo>
                      <a:pt x="62" y="798"/>
                    </a:lnTo>
                    <a:lnTo>
                      <a:pt x="64" y="808"/>
                    </a:lnTo>
                    <a:lnTo>
                      <a:pt x="68" y="818"/>
                    </a:lnTo>
                    <a:lnTo>
                      <a:pt x="72" y="830"/>
                    </a:lnTo>
                    <a:lnTo>
                      <a:pt x="78" y="840"/>
                    </a:lnTo>
                    <a:lnTo>
                      <a:pt x="88" y="848"/>
                    </a:lnTo>
                    <a:lnTo>
                      <a:pt x="88" y="848"/>
                    </a:lnTo>
                    <a:lnTo>
                      <a:pt x="96" y="856"/>
                    </a:lnTo>
                    <a:lnTo>
                      <a:pt x="106" y="860"/>
                    </a:lnTo>
                    <a:lnTo>
                      <a:pt x="118" y="862"/>
                    </a:lnTo>
                    <a:lnTo>
                      <a:pt x="130" y="864"/>
                    </a:lnTo>
                    <a:lnTo>
                      <a:pt x="158" y="864"/>
                    </a:lnTo>
                    <a:lnTo>
                      <a:pt x="188" y="862"/>
                    </a:lnTo>
                    <a:lnTo>
                      <a:pt x="216" y="860"/>
                    </a:lnTo>
                    <a:lnTo>
                      <a:pt x="242" y="860"/>
                    </a:lnTo>
                    <a:lnTo>
                      <a:pt x="254" y="862"/>
                    </a:lnTo>
                    <a:lnTo>
                      <a:pt x="266" y="866"/>
                    </a:lnTo>
                    <a:lnTo>
                      <a:pt x="276" y="872"/>
                    </a:lnTo>
                    <a:lnTo>
                      <a:pt x="284" y="880"/>
                    </a:lnTo>
                    <a:lnTo>
                      <a:pt x="284" y="880"/>
                    </a:lnTo>
                    <a:lnTo>
                      <a:pt x="292" y="892"/>
                    </a:lnTo>
                    <a:lnTo>
                      <a:pt x="298" y="904"/>
                    </a:lnTo>
                    <a:lnTo>
                      <a:pt x="304" y="920"/>
                    </a:lnTo>
                    <a:lnTo>
                      <a:pt x="310" y="936"/>
                    </a:lnTo>
                    <a:lnTo>
                      <a:pt x="314" y="954"/>
                    </a:lnTo>
                    <a:lnTo>
                      <a:pt x="318" y="972"/>
                    </a:lnTo>
                    <a:lnTo>
                      <a:pt x="320" y="990"/>
                    </a:lnTo>
                    <a:lnTo>
                      <a:pt x="320" y="1008"/>
                    </a:lnTo>
                    <a:lnTo>
                      <a:pt x="762" y="1008"/>
                    </a:lnTo>
                    <a:lnTo>
                      <a:pt x="762" y="1008"/>
                    </a:lnTo>
                    <a:lnTo>
                      <a:pt x="754" y="990"/>
                    </a:lnTo>
                    <a:lnTo>
                      <a:pt x="748" y="970"/>
                    </a:lnTo>
                    <a:lnTo>
                      <a:pt x="740" y="950"/>
                    </a:lnTo>
                    <a:lnTo>
                      <a:pt x="734" y="928"/>
                    </a:lnTo>
                    <a:lnTo>
                      <a:pt x="730" y="904"/>
                    </a:lnTo>
                    <a:lnTo>
                      <a:pt x="728" y="880"/>
                    </a:lnTo>
                    <a:lnTo>
                      <a:pt x="726" y="856"/>
                    </a:lnTo>
                    <a:lnTo>
                      <a:pt x="726" y="830"/>
                    </a:lnTo>
                    <a:lnTo>
                      <a:pt x="726" y="830"/>
                    </a:lnTo>
                    <a:lnTo>
                      <a:pt x="728" y="802"/>
                    </a:lnTo>
                    <a:lnTo>
                      <a:pt x="732" y="776"/>
                    </a:lnTo>
                    <a:lnTo>
                      <a:pt x="740" y="750"/>
                    </a:lnTo>
                    <a:lnTo>
                      <a:pt x="750" y="726"/>
                    </a:lnTo>
                    <a:lnTo>
                      <a:pt x="762" y="702"/>
                    </a:lnTo>
                    <a:lnTo>
                      <a:pt x="774" y="678"/>
                    </a:lnTo>
                    <a:lnTo>
                      <a:pt x="802" y="632"/>
                    </a:lnTo>
                    <a:lnTo>
                      <a:pt x="830" y="584"/>
                    </a:lnTo>
                    <a:lnTo>
                      <a:pt x="844" y="558"/>
                    </a:lnTo>
                    <a:lnTo>
                      <a:pt x="856" y="532"/>
                    </a:lnTo>
                    <a:lnTo>
                      <a:pt x="866" y="504"/>
                    </a:lnTo>
                    <a:lnTo>
                      <a:pt x="876" y="474"/>
                    </a:lnTo>
                    <a:lnTo>
                      <a:pt x="882" y="444"/>
                    </a:lnTo>
                    <a:lnTo>
                      <a:pt x="886" y="410"/>
                    </a:lnTo>
                    <a:lnTo>
                      <a:pt x="886" y="410"/>
                    </a:lnTo>
                    <a:lnTo>
                      <a:pt x="886" y="376"/>
                    </a:lnTo>
                    <a:lnTo>
                      <a:pt x="884" y="342"/>
                    </a:lnTo>
                    <a:lnTo>
                      <a:pt x="878" y="308"/>
                    </a:lnTo>
                    <a:lnTo>
                      <a:pt x="870" y="274"/>
                    </a:lnTo>
                    <a:lnTo>
                      <a:pt x="858" y="240"/>
                    </a:lnTo>
                    <a:lnTo>
                      <a:pt x="842" y="208"/>
                    </a:lnTo>
                    <a:lnTo>
                      <a:pt x="826" y="178"/>
                    </a:lnTo>
                    <a:lnTo>
                      <a:pt x="804" y="148"/>
                    </a:lnTo>
                    <a:lnTo>
                      <a:pt x="780" y="122"/>
                    </a:lnTo>
                    <a:lnTo>
                      <a:pt x="754" y="96"/>
                    </a:lnTo>
                    <a:lnTo>
                      <a:pt x="722" y="74"/>
                    </a:lnTo>
                    <a:lnTo>
                      <a:pt x="690" y="52"/>
                    </a:lnTo>
                    <a:lnTo>
                      <a:pt x="652" y="36"/>
                    </a:lnTo>
                    <a:lnTo>
                      <a:pt x="614" y="22"/>
                    </a:lnTo>
                    <a:lnTo>
                      <a:pt x="570" y="10"/>
                    </a:lnTo>
                    <a:lnTo>
                      <a:pt x="524" y="4"/>
                    </a:lnTo>
                    <a:lnTo>
                      <a:pt x="524" y="4"/>
                    </a:lnTo>
                    <a:lnTo>
                      <a:pt x="492" y="2"/>
                    </a:lnTo>
                    <a:lnTo>
                      <a:pt x="462" y="0"/>
                    </a:lnTo>
                    <a:lnTo>
                      <a:pt x="434" y="0"/>
                    </a:lnTo>
                    <a:lnTo>
                      <a:pt x="406" y="2"/>
                    </a:lnTo>
                    <a:lnTo>
                      <a:pt x="382" y="4"/>
                    </a:lnTo>
                    <a:lnTo>
                      <a:pt x="358" y="8"/>
                    </a:lnTo>
                    <a:lnTo>
                      <a:pt x="336" y="12"/>
                    </a:lnTo>
                    <a:lnTo>
                      <a:pt x="316" y="18"/>
                    </a:lnTo>
                    <a:lnTo>
                      <a:pt x="296" y="26"/>
                    </a:lnTo>
                    <a:lnTo>
                      <a:pt x="278" y="32"/>
                    </a:lnTo>
                    <a:lnTo>
                      <a:pt x="244" y="50"/>
                    </a:lnTo>
                    <a:lnTo>
                      <a:pt x="214" y="68"/>
                    </a:lnTo>
                    <a:lnTo>
                      <a:pt x="188" y="90"/>
                    </a:lnTo>
                    <a:lnTo>
                      <a:pt x="188" y="90"/>
                    </a:lnTo>
                    <a:lnTo>
                      <a:pt x="170" y="108"/>
                    </a:lnTo>
                    <a:lnTo>
                      <a:pt x="154" y="126"/>
                    </a:lnTo>
                    <a:lnTo>
                      <a:pt x="140" y="144"/>
                    </a:lnTo>
                    <a:lnTo>
                      <a:pt x="128" y="164"/>
                    </a:lnTo>
                    <a:lnTo>
                      <a:pt x="116" y="184"/>
                    </a:lnTo>
                    <a:lnTo>
                      <a:pt x="108" y="204"/>
                    </a:lnTo>
                    <a:lnTo>
                      <a:pt x="102" y="224"/>
                    </a:lnTo>
                    <a:lnTo>
                      <a:pt x="96" y="244"/>
                    </a:lnTo>
                    <a:lnTo>
                      <a:pt x="88" y="282"/>
                    </a:lnTo>
                    <a:lnTo>
                      <a:pt x="84" y="316"/>
                    </a:lnTo>
                    <a:lnTo>
                      <a:pt x="82" y="348"/>
                    </a:lnTo>
                    <a:lnTo>
                      <a:pt x="82" y="370"/>
                    </a:lnTo>
                    <a:lnTo>
                      <a:pt x="82" y="370"/>
                    </a:lnTo>
                    <a:lnTo>
                      <a:pt x="82" y="380"/>
                    </a:lnTo>
                    <a:lnTo>
                      <a:pt x="80" y="390"/>
                    </a:lnTo>
                    <a:lnTo>
                      <a:pt x="70" y="412"/>
                    </a:lnTo>
                    <a:lnTo>
                      <a:pt x="56" y="432"/>
                    </a:lnTo>
                    <a:lnTo>
                      <a:pt x="42" y="450"/>
                    </a:lnTo>
                    <a:lnTo>
                      <a:pt x="12" y="486"/>
                    </a:lnTo>
                    <a:lnTo>
                      <a:pt x="4" y="500"/>
                    </a:lnTo>
                    <a:lnTo>
                      <a:pt x="0" y="506"/>
                    </a:lnTo>
                    <a:lnTo>
                      <a:pt x="0" y="512"/>
                    </a:lnTo>
                    <a:lnTo>
                      <a:pt x="0" y="512"/>
                    </a:lnTo>
                    <a:lnTo>
                      <a:pt x="0" y="518"/>
                    </a:lnTo>
                    <a:lnTo>
                      <a:pt x="0" y="524"/>
                    </a:lnTo>
                    <a:lnTo>
                      <a:pt x="6" y="534"/>
                    </a:lnTo>
                    <a:lnTo>
                      <a:pt x="16" y="542"/>
                    </a:lnTo>
                    <a:lnTo>
                      <a:pt x="26" y="548"/>
                    </a:lnTo>
                    <a:lnTo>
                      <a:pt x="50" y="560"/>
                    </a:lnTo>
                    <a:lnTo>
                      <a:pt x="58" y="564"/>
                    </a:lnTo>
                    <a:lnTo>
                      <a:pt x="64" y="568"/>
                    </a:lnTo>
                    <a:lnTo>
                      <a:pt x="64" y="568"/>
                    </a:lnTo>
                    <a:close/>
                  </a:path>
                </a:pathLst>
              </a:custGeom>
              <a:noFill/>
              <a:ln w="38100">
                <a:solidFill>
                  <a:srgbClr val="4594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3"/>
              <p:cNvSpPr>
                <a:spLocks/>
              </p:cNvSpPr>
              <p:nvPr/>
            </p:nvSpPr>
            <p:spPr bwMode="auto">
              <a:xfrm>
                <a:off x="10814" y="4189"/>
                <a:ext cx="174" cy="162"/>
              </a:xfrm>
              <a:custGeom>
                <a:avLst/>
                <a:gdLst>
                  <a:gd name="T0" fmla="*/ 0 w 174"/>
                  <a:gd name="T1" fmla="*/ 162 h 162"/>
                  <a:gd name="T2" fmla="*/ 0 w 174"/>
                  <a:gd name="T3" fmla="*/ 134 h 162"/>
                  <a:gd name="T4" fmla="*/ 86 w 174"/>
                  <a:gd name="T5" fmla="*/ 44 h 162"/>
                  <a:gd name="T6" fmla="*/ 8 w 174"/>
                  <a:gd name="T7" fmla="*/ 44 h 162"/>
                  <a:gd name="T8" fmla="*/ 8 w 174"/>
                  <a:gd name="T9" fmla="*/ 0 h 162"/>
                  <a:gd name="T10" fmla="*/ 172 w 174"/>
                  <a:gd name="T11" fmla="*/ 0 h 162"/>
                  <a:gd name="T12" fmla="*/ 172 w 174"/>
                  <a:gd name="T13" fmla="*/ 30 h 162"/>
                  <a:gd name="T14" fmla="*/ 86 w 174"/>
                  <a:gd name="T15" fmla="*/ 118 h 162"/>
                  <a:gd name="T16" fmla="*/ 174 w 174"/>
                  <a:gd name="T17" fmla="*/ 118 h 162"/>
                  <a:gd name="T18" fmla="*/ 174 w 174"/>
                  <a:gd name="T19" fmla="*/ 162 h 162"/>
                  <a:gd name="T20" fmla="*/ 0 w 174"/>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2">
                    <a:moveTo>
                      <a:pt x="0" y="162"/>
                    </a:moveTo>
                    <a:lnTo>
                      <a:pt x="0" y="134"/>
                    </a:lnTo>
                    <a:lnTo>
                      <a:pt x="86" y="44"/>
                    </a:lnTo>
                    <a:lnTo>
                      <a:pt x="8" y="44"/>
                    </a:lnTo>
                    <a:lnTo>
                      <a:pt x="8" y="0"/>
                    </a:lnTo>
                    <a:lnTo>
                      <a:pt x="172" y="0"/>
                    </a:lnTo>
                    <a:lnTo>
                      <a:pt x="172" y="30"/>
                    </a:lnTo>
                    <a:lnTo>
                      <a:pt x="86" y="118"/>
                    </a:lnTo>
                    <a:lnTo>
                      <a:pt x="174" y="118"/>
                    </a:lnTo>
                    <a:lnTo>
                      <a:pt x="174" y="162"/>
                    </a:lnTo>
                    <a:lnTo>
                      <a:pt x="0" y="162"/>
                    </a:lnTo>
                    <a:close/>
                  </a:path>
                </a:pathLst>
              </a:custGeom>
              <a:solidFill>
                <a:srgbClr val="EC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p:cNvSpPr>
                <a:spLocks noEditPoints="1"/>
              </p:cNvSpPr>
              <p:nvPr/>
            </p:nvSpPr>
            <p:spPr bwMode="auto">
              <a:xfrm>
                <a:off x="10806" y="4181"/>
                <a:ext cx="190" cy="178"/>
              </a:xfrm>
              <a:custGeom>
                <a:avLst/>
                <a:gdLst>
                  <a:gd name="T0" fmla="*/ 172 w 190"/>
                  <a:gd name="T1" fmla="*/ 16 h 178"/>
                  <a:gd name="T2" fmla="*/ 172 w 190"/>
                  <a:gd name="T3" fmla="*/ 34 h 178"/>
                  <a:gd name="T4" fmla="*/ 76 w 190"/>
                  <a:gd name="T5" fmla="*/ 134 h 178"/>
                  <a:gd name="T6" fmla="*/ 76 w 190"/>
                  <a:gd name="T7" fmla="*/ 134 h 178"/>
                  <a:gd name="T8" fmla="*/ 174 w 190"/>
                  <a:gd name="T9" fmla="*/ 134 h 178"/>
                  <a:gd name="T10" fmla="*/ 174 w 190"/>
                  <a:gd name="T11" fmla="*/ 162 h 178"/>
                  <a:gd name="T12" fmla="*/ 16 w 190"/>
                  <a:gd name="T13" fmla="*/ 162 h 178"/>
                  <a:gd name="T14" fmla="*/ 16 w 190"/>
                  <a:gd name="T15" fmla="*/ 144 h 178"/>
                  <a:gd name="T16" fmla="*/ 114 w 190"/>
                  <a:gd name="T17" fmla="*/ 44 h 178"/>
                  <a:gd name="T18" fmla="*/ 114 w 190"/>
                  <a:gd name="T19" fmla="*/ 44 h 178"/>
                  <a:gd name="T20" fmla="*/ 24 w 190"/>
                  <a:gd name="T21" fmla="*/ 44 h 178"/>
                  <a:gd name="T22" fmla="*/ 24 w 190"/>
                  <a:gd name="T23" fmla="*/ 16 h 178"/>
                  <a:gd name="T24" fmla="*/ 172 w 190"/>
                  <a:gd name="T25" fmla="*/ 16 h 178"/>
                  <a:gd name="T26" fmla="*/ 188 w 190"/>
                  <a:gd name="T27" fmla="*/ 0 h 178"/>
                  <a:gd name="T28" fmla="*/ 172 w 190"/>
                  <a:gd name="T29" fmla="*/ 0 h 178"/>
                  <a:gd name="T30" fmla="*/ 24 w 190"/>
                  <a:gd name="T31" fmla="*/ 0 h 178"/>
                  <a:gd name="T32" fmla="*/ 8 w 190"/>
                  <a:gd name="T33" fmla="*/ 0 h 178"/>
                  <a:gd name="T34" fmla="*/ 8 w 190"/>
                  <a:gd name="T35" fmla="*/ 16 h 178"/>
                  <a:gd name="T36" fmla="*/ 8 w 190"/>
                  <a:gd name="T37" fmla="*/ 44 h 178"/>
                  <a:gd name="T38" fmla="*/ 8 w 190"/>
                  <a:gd name="T39" fmla="*/ 60 h 178"/>
                  <a:gd name="T40" fmla="*/ 24 w 190"/>
                  <a:gd name="T41" fmla="*/ 60 h 178"/>
                  <a:gd name="T42" fmla="*/ 76 w 190"/>
                  <a:gd name="T43" fmla="*/ 60 h 178"/>
                  <a:gd name="T44" fmla="*/ 4 w 190"/>
                  <a:gd name="T45" fmla="*/ 134 h 178"/>
                  <a:gd name="T46" fmla="*/ 0 w 190"/>
                  <a:gd name="T47" fmla="*/ 138 h 178"/>
                  <a:gd name="T48" fmla="*/ 0 w 190"/>
                  <a:gd name="T49" fmla="*/ 144 h 178"/>
                  <a:gd name="T50" fmla="*/ 0 w 190"/>
                  <a:gd name="T51" fmla="*/ 162 h 178"/>
                  <a:gd name="T52" fmla="*/ 0 w 190"/>
                  <a:gd name="T53" fmla="*/ 178 h 178"/>
                  <a:gd name="T54" fmla="*/ 16 w 190"/>
                  <a:gd name="T55" fmla="*/ 178 h 178"/>
                  <a:gd name="T56" fmla="*/ 174 w 190"/>
                  <a:gd name="T57" fmla="*/ 178 h 178"/>
                  <a:gd name="T58" fmla="*/ 190 w 190"/>
                  <a:gd name="T59" fmla="*/ 178 h 178"/>
                  <a:gd name="T60" fmla="*/ 190 w 190"/>
                  <a:gd name="T61" fmla="*/ 162 h 178"/>
                  <a:gd name="T62" fmla="*/ 190 w 190"/>
                  <a:gd name="T63" fmla="*/ 134 h 178"/>
                  <a:gd name="T64" fmla="*/ 190 w 190"/>
                  <a:gd name="T65" fmla="*/ 118 h 178"/>
                  <a:gd name="T66" fmla="*/ 174 w 190"/>
                  <a:gd name="T67" fmla="*/ 118 h 178"/>
                  <a:gd name="T68" fmla="*/ 112 w 190"/>
                  <a:gd name="T69" fmla="*/ 118 h 178"/>
                  <a:gd name="T70" fmla="*/ 184 w 190"/>
                  <a:gd name="T71" fmla="*/ 44 h 178"/>
                  <a:gd name="T72" fmla="*/ 188 w 190"/>
                  <a:gd name="T73" fmla="*/ 40 h 178"/>
                  <a:gd name="T74" fmla="*/ 188 w 190"/>
                  <a:gd name="T75" fmla="*/ 34 h 178"/>
                  <a:gd name="T76" fmla="*/ 188 w 190"/>
                  <a:gd name="T77" fmla="*/ 16 h 178"/>
                  <a:gd name="T78" fmla="*/ 188 w 190"/>
                  <a:gd name="T79" fmla="*/ 0 h 178"/>
                  <a:gd name="T80" fmla="*/ 188 w 190"/>
                  <a:gd name="T8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78">
                    <a:moveTo>
                      <a:pt x="172" y="16"/>
                    </a:moveTo>
                    <a:lnTo>
                      <a:pt x="172" y="34"/>
                    </a:lnTo>
                    <a:lnTo>
                      <a:pt x="76" y="134"/>
                    </a:lnTo>
                    <a:lnTo>
                      <a:pt x="76" y="134"/>
                    </a:lnTo>
                    <a:lnTo>
                      <a:pt x="174" y="134"/>
                    </a:lnTo>
                    <a:lnTo>
                      <a:pt x="174" y="162"/>
                    </a:lnTo>
                    <a:lnTo>
                      <a:pt x="16" y="162"/>
                    </a:lnTo>
                    <a:lnTo>
                      <a:pt x="16" y="144"/>
                    </a:lnTo>
                    <a:lnTo>
                      <a:pt x="114" y="44"/>
                    </a:lnTo>
                    <a:lnTo>
                      <a:pt x="114" y="44"/>
                    </a:lnTo>
                    <a:lnTo>
                      <a:pt x="24" y="44"/>
                    </a:lnTo>
                    <a:lnTo>
                      <a:pt x="24" y="16"/>
                    </a:lnTo>
                    <a:lnTo>
                      <a:pt x="172" y="16"/>
                    </a:lnTo>
                    <a:close/>
                    <a:moveTo>
                      <a:pt x="188" y="0"/>
                    </a:moveTo>
                    <a:lnTo>
                      <a:pt x="172" y="0"/>
                    </a:lnTo>
                    <a:lnTo>
                      <a:pt x="24" y="0"/>
                    </a:lnTo>
                    <a:lnTo>
                      <a:pt x="8" y="0"/>
                    </a:lnTo>
                    <a:lnTo>
                      <a:pt x="8" y="16"/>
                    </a:lnTo>
                    <a:lnTo>
                      <a:pt x="8" y="44"/>
                    </a:lnTo>
                    <a:lnTo>
                      <a:pt x="8" y="60"/>
                    </a:lnTo>
                    <a:lnTo>
                      <a:pt x="24" y="60"/>
                    </a:lnTo>
                    <a:lnTo>
                      <a:pt x="76" y="60"/>
                    </a:lnTo>
                    <a:lnTo>
                      <a:pt x="4" y="134"/>
                    </a:lnTo>
                    <a:lnTo>
                      <a:pt x="0" y="138"/>
                    </a:lnTo>
                    <a:lnTo>
                      <a:pt x="0" y="144"/>
                    </a:lnTo>
                    <a:lnTo>
                      <a:pt x="0" y="162"/>
                    </a:lnTo>
                    <a:lnTo>
                      <a:pt x="0" y="178"/>
                    </a:lnTo>
                    <a:lnTo>
                      <a:pt x="16" y="178"/>
                    </a:lnTo>
                    <a:lnTo>
                      <a:pt x="174" y="178"/>
                    </a:lnTo>
                    <a:lnTo>
                      <a:pt x="190" y="178"/>
                    </a:lnTo>
                    <a:lnTo>
                      <a:pt x="190" y="162"/>
                    </a:lnTo>
                    <a:lnTo>
                      <a:pt x="190" y="134"/>
                    </a:lnTo>
                    <a:lnTo>
                      <a:pt x="190" y="118"/>
                    </a:lnTo>
                    <a:lnTo>
                      <a:pt x="174" y="118"/>
                    </a:lnTo>
                    <a:lnTo>
                      <a:pt x="112" y="118"/>
                    </a:lnTo>
                    <a:lnTo>
                      <a:pt x="184" y="44"/>
                    </a:lnTo>
                    <a:lnTo>
                      <a:pt x="188" y="40"/>
                    </a:lnTo>
                    <a:lnTo>
                      <a:pt x="188" y="34"/>
                    </a:lnTo>
                    <a:lnTo>
                      <a:pt x="188" y="16"/>
                    </a:lnTo>
                    <a:lnTo>
                      <a:pt x="188" y="0"/>
                    </a:lnTo>
                    <a:lnTo>
                      <a:pt x="188" y="0"/>
                    </a:lnTo>
                    <a:close/>
                  </a:path>
                </a:pathLst>
              </a:custGeom>
              <a:solidFill>
                <a:srgbClr val="45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5"/>
              <p:cNvSpPr>
                <a:spLocks/>
              </p:cNvSpPr>
              <p:nvPr/>
            </p:nvSpPr>
            <p:spPr bwMode="auto">
              <a:xfrm>
                <a:off x="10822" y="4197"/>
                <a:ext cx="158" cy="146"/>
              </a:xfrm>
              <a:custGeom>
                <a:avLst/>
                <a:gdLst>
                  <a:gd name="T0" fmla="*/ 156 w 158"/>
                  <a:gd name="T1" fmla="*/ 0 h 146"/>
                  <a:gd name="T2" fmla="*/ 156 w 158"/>
                  <a:gd name="T3" fmla="*/ 18 h 146"/>
                  <a:gd name="T4" fmla="*/ 60 w 158"/>
                  <a:gd name="T5" fmla="*/ 118 h 146"/>
                  <a:gd name="T6" fmla="*/ 60 w 158"/>
                  <a:gd name="T7" fmla="*/ 118 h 146"/>
                  <a:gd name="T8" fmla="*/ 158 w 158"/>
                  <a:gd name="T9" fmla="*/ 118 h 146"/>
                  <a:gd name="T10" fmla="*/ 158 w 158"/>
                  <a:gd name="T11" fmla="*/ 146 h 146"/>
                  <a:gd name="T12" fmla="*/ 0 w 158"/>
                  <a:gd name="T13" fmla="*/ 146 h 146"/>
                  <a:gd name="T14" fmla="*/ 0 w 158"/>
                  <a:gd name="T15" fmla="*/ 128 h 146"/>
                  <a:gd name="T16" fmla="*/ 98 w 158"/>
                  <a:gd name="T17" fmla="*/ 28 h 146"/>
                  <a:gd name="T18" fmla="*/ 98 w 158"/>
                  <a:gd name="T19" fmla="*/ 28 h 146"/>
                  <a:gd name="T20" fmla="*/ 8 w 158"/>
                  <a:gd name="T21" fmla="*/ 28 h 146"/>
                  <a:gd name="T22" fmla="*/ 8 w 158"/>
                  <a:gd name="T23" fmla="*/ 0 h 146"/>
                  <a:gd name="T24" fmla="*/ 156 w 15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6">
                    <a:moveTo>
                      <a:pt x="156" y="0"/>
                    </a:moveTo>
                    <a:lnTo>
                      <a:pt x="156" y="18"/>
                    </a:lnTo>
                    <a:lnTo>
                      <a:pt x="60" y="118"/>
                    </a:lnTo>
                    <a:lnTo>
                      <a:pt x="60" y="118"/>
                    </a:lnTo>
                    <a:lnTo>
                      <a:pt x="158" y="118"/>
                    </a:lnTo>
                    <a:lnTo>
                      <a:pt x="158" y="146"/>
                    </a:lnTo>
                    <a:lnTo>
                      <a:pt x="0" y="146"/>
                    </a:lnTo>
                    <a:lnTo>
                      <a:pt x="0" y="128"/>
                    </a:lnTo>
                    <a:lnTo>
                      <a:pt x="98" y="28"/>
                    </a:lnTo>
                    <a:lnTo>
                      <a:pt x="98" y="28"/>
                    </a:lnTo>
                    <a:lnTo>
                      <a:pt x="8" y="28"/>
                    </a:lnTo>
                    <a:lnTo>
                      <a:pt x="8"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6"/>
              <p:cNvSpPr>
                <a:spLocks/>
              </p:cNvSpPr>
              <p:nvPr/>
            </p:nvSpPr>
            <p:spPr bwMode="auto">
              <a:xfrm>
                <a:off x="10806" y="4181"/>
                <a:ext cx="190" cy="178"/>
              </a:xfrm>
              <a:custGeom>
                <a:avLst/>
                <a:gdLst>
                  <a:gd name="T0" fmla="*/ 188 w 190"/>
                  <a:gd name="T1" fmla="*/ 0 h 178"/>
                  <a:gd name="T2" fmla="*/ 172 w 190"/>
                  <a:gd name="T3" fmla="*/ 0 h 178"/>
                  <a:gd name="T4" fmla="*/ 24 w 190"/>
                  <a:gd name="T5" fmla="*/ 0 h 178"/>
                  <a:gd name="T6" fmla="*/ 8 w 190"/>
                  <a:gd name="T7" fmla="*/ 0 h 178"/>
                  <a:gd name="T8" fmla="*/ 8 w 190"/>
                  <a:gd name="T9" fmla="*/ 16 h 178"/>
                  <a:gd name="T10" fmla="*/ 8 w 190"/>
                  <a:gd name="T11" fmla="*/ 44 h 178"/>
                  <a:gd name="T12" fmla="*/ 8 w 190"/>
                  <a:gd name="T13" fmla="*/ 60 h 178"/>
                  <a:gd name="T14" fmla="*/ 24 w 190"/>
                  <a:gd name="T15" fmla="*/ 60 h 178"/>
                  <a:gd name="T16" fmla="*/ 76 w 190"/>
                  <a:gd name="T17" fmla="*/ 60 h 178"/>
                  <a:gd name="T18" fmla="*/ 4 w 190"/>
                  <a:gd name="T19" fmla="*/ 134 h 178"/>
                  <a:gd name="T20" fmla="*/ 0 w 190"/>
                  <a:gd name="T21" fmla="*/ 138 h 178"/>
                  <a:gd name="T22" fmla="*/ 0 w 190"/>
                  <a:gd name="T23" fmla="*/ 144 h 178"/>
                  <a:gd name="T24" fmla="*/ 0 w 190"/>
                  <a:gd name="T25" fmla="*/ 162 h 178"/>
                  <a:gd name="T26" fmla="*/ 0 w 190"/>
                  <a:gd name="T27" fmla="*/ 178 h 178"/>
                  <a:gd name="T28" fmla="*/ 16 w 190"/>
                  <a:gd name="T29" fmla="*/ 178 h 178"/>
                  <a:gd name="T30" fmla="*/ 174 w 190"/>
                  <a:gd name="T31" fmla="*/ 178 h 178"/>
                  <a:gd name="T32" fmla="*/ 190 w 190"/>
                  <a:gd name="T33" fmla="*/ 178 h 178"/>
                  <a:gd name="T34" fmla="*/ 190 w 190"/>
                  <a:gd name="T35" fmla="*/ 162 h 178"/>
                  <a:gd name="T36" fmla="*/ 190 w 190"/>
                  <a:gd name="T37" fmla="*/ 134 h 178"/>
                  <a:gd name="T38" fmla="*/ 190 w 190"/>
                  <a:gd name="T39" fmla="*/ 118 h 178"/>
                  <a:gd name="T40" fmla="*/ 174 w 190"/>
                  <a:gd name="T41" fmla="*/ 118 h 178"/>
                  <a:gd name="T42" fmla="*/ 112 w 190"/>
                  <a:gd name="T43" fmla="*/ 118 h 178"/>
                  <a:gd name="T44" fmla="*/ 184 w 190"/>
                  <a:gd name="T45" fmla="*/ 44 h 178"/>
                  <a:gd name="T46" fmla="*/ 188 w 190"/>
                  <a:gd name="T47" fmla="*/ 40 h 178"/>
                  <a:gd name="T48" fmla="*/ 188 w 190"/>
                  <a:gd name="T49" fmla="*/ 34 h 178"/>
                  <a:gd name="T50" fmla="*/ 188 w 190"/>
                  <a:gd name="T51" fmla="*/ 16 h 178"/>
                  <a:gd name="T52" fmla="*/ 188 w 190"/>
                  <a:gd name="T53" fmla="*/ 0 h 178"/>
                  <a:gd name="T54" fmla="*/ 188 w 190"/>
                  <a:gd name="T5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 h="178">
                    <a:moveTo>
                      <a:pt x="188" y="0"/>
                    </a:moveTo>
                    <a:lnTo>
                      <a:pt x="172" y="0"/>
                    </a:lnTo>
                    <a:lnTo>
                      <a:pt x="24" y="0"/>
                    </a:lnTo>
                    <a:lnTo>
                      <a:pt x="8" y="0"/>
                    </a:lnTo>
                    <a:lnTo>
                      <a:pt x="8" y="16"/>
                    </a:lnTo>
                    <a:lnTo>
                      <a:pt x="8" y="44"/>
                    </a:lnTo>
                    <a:lnTo>
                      <a:pt x="8" y="60"/>
                    </a:lnTo>
                    <a:lnTo>
                      <a:pt x="24" y="60"/>
                    </a:lnTo>
                    <a:lnTo>
                      <a:pt x="76" y="60"/>
                    </a:lnTo>
                    <a:lnTo>
                      <a:pt x="4" y="134"/>
                    </a:lnTo>
                    <a:lnTo>
                      <a:pt x="0" y="138"/>
                    </a:lnTo>
                    <a:lnTo>
                      <a:pt x="0" y="144"/>
                    </a:lnTo>
                    <a:lnTo>
                      <a:pt x="0" y="162"/>
                    </a:lnTo>
                    <a:lnTo>
                      <a:pt x="0" y="178"/>
                    </a:lnTo>
                    <a:lnTo>
                      <a:pt x="16" y="178"/>
                    </a:lnTo>
                    <a:lnTo>
                      <a:pt x="174" y="178"/>
                    </a:lnTo>
                    <a:lnTo>
                      <a:pt x="190" y="178"/>
                    </a:lnTo>
                    <a:lnTo>
                      <a:pt x="190" y="162"/>
                    </a:lnTo>
                    <a:lnTo>
                      <a:pt x="190" y="134"/>
                    </a:lnTo>
                    <a:lnTo>
                      <a:pt x="190" y="118"/>
                    </a:lnTo>
                    <a:lnTo>
                      <a:pt x="174" y="118"/>
                    </a:lnTo>
                    <a:lnTo>
                      <a:pt x="112" y="118"/>
                    </a:lnTo>
                    <a:lnTo>
                      <a:pt x="184" y="44"/>
                    </a:lnTo>
                    <a:lnTo>
                      <a:pt x="188" y="40"/>
                    </a:lnTo>
                    <a:lnTo>
                      <a:pt x="188" y="34"/>
                    </a:lnTo>
                    <a:lnTo>
                      <a:pt x="188" y="16"/>
                    </a:lnTo>
                    <a:lnTo>
                      <a:pt x="188" y="0"/>
                    </a:lnTo>
                    <a:lnTo>
                      <a:pt x="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17"/>
              <p:cNvSpPr>
                <a:spLocks/>
              </p:cNvSpPr>
              <p:nvPr/>
            </p:nvSpPr>
            <p:spPr bwMode="auto">
              <a:xfrm>
                <a:off x="11032" y="4255"/>
                <a:ext cx="174" cy="162"/>
              </a:xfrm>
              <a:custGeom>
                <a:avLst/>
                <a:gdLst>
                  <a:gd name="T0" fmla="*/ 0 w 174"/>
                  <a:gd name="T1" fmla="*/ 162 h 162"/>
                  <a:gd name="T2" fmla="*/ 0 w 174"/>
                  <a:gd name="T3" fmla="*/ 134 h 162"/>
                  <a:gd name="T4" fmla="*/ 88 w 174"/>
                  <a:gd name="T5" fmla="*/ 44 h 162"/>
                  <a:gd name="T6" fmla="*/ 10 w 174"/>
                  <a:gd name="T7" fmla="*/ 44 h 162"/>
                  <a:gd name="T8" fmla="*/ 10 w 174"/>
                  <a:gd name="T9" fmla="*/ 0 h 162"/>
                  <a:gd name="T10" fmla="*/ 172 w 174"/>
                  <a:gd name="T11" fmla="*/ 0 h 162"/>
                  <a:gd name="T12" fmla="*/ 172 w 174"/>
                  <a:gd name="T13" fmla="*/ 30 h 162"/>
                  <a:gd name="T14" fmla="*/ 86 w 174"/>
                  <a:gd name="T15" fmla="*/ 118 h 162"/>
                  <a:gd name="T16" fmla="*/ 174 w 174"/>
                  <a:gd name="T17" fmla="*/ 118 h 162"/>
                  <a:gd name="T18" fmla="*/ 174 w 174"/>
                  <a:gd name="T19" fmla="*/ 162 h 162"/>
                  <a:gd name="T20" fmla="*/ 0 w 174"/>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2">
                    <a:moveTo>
                      <a:pt x="0" y="162"/>
                    </a:moveTo>
                    <a:lnTo>
                      <a:pt x="0" y="134"/>
                    </a:lnTo>
                    <a:lnTo>
                      <a:pt x="88" y="44"/>
                    </a:lnTo>
                    <a:lnTo>
                      <a:pt x="10" y="44"/>
                    </a:lnTo>
                    <a:lnTo>
                      <a:pt x="10" y="0"/>
                    </a:lnTo>
                    <a:lnTo>
                      <a:pt x="172" y="0"/>
                    </a:lnTo>
                    <a:lnTo>
                      <a:pt x="172" y="30"/>
                    </a:lnTo>
                    <a:lnTo>
                      <a:pt x="86" y="118"/>
                    </a:lnTo>
                    <a:lnTo>
                      <a:pt x="174" y="118"/>
                    </a:lnTo>
                    <a:lnTo>
                      <a:pt x="174" y="162"/>
                    </a:lnTo>
                    <a:lnTo>
                      <a:pt x="0" y="162"/>
                    </a:lnTo>
                    <a:close/>
                  </a:path>
                </a:pathLst>
              </a:custGeom>
              <a:solidFill>
                <a:srgbClr val="EC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8"/>
              <p:cNvSpPr>
                <a:spLocks noEditPoints="1"/>
              </p:cNvSpPr>
              <p:nvPr/>
            </p:nvSpPr>
            <p:spPr bwMode="auto">
              <a:xfrm>
                <a:off x="11024" y="4247"/>
                <a:ext cx="190" cy="178"/>
              </a:xfrm>
              <a:custGeom>
                <a:avLst/>
                <a:gdLst>
                  <a:gd name="T0" fmla="*/ 172 w 190"/>
                  <a:gd name="T1" fmla="*/ 16 h 178"/>
                  <a:gd name="T2" fmla="*/ 172 w 190"/>
                  <a:gd name="T3" fmla="*/ 34 h 178"/>
                  <a:gd name="T4" fmla="*/ 76 w 190"/>
                  <a:gd name="T5" fmla="*/ 134 h 178"/>
                  <a:gd name="T6" fmla="*/ 76 w 190"/>
                  <a:gd name="T7" fmla="*/ 134 h 178"/>
                  <a:gd name="T8" fmla="*/ 174 w 190"/>
                  <a:gd name="T9" fmla="*/ 134 h 178"/>
                  <a:gd name="T10" fmla="*/ 174 w 190"/>
                  <a:gd name="T11" fmla="*/ 162 h 178"/>
                  <a:gd name="T12" fmla="*/ 16 w 190"/>
                  <a:gd name="T13" fmla="*/ 162 h 178"/>
                  <a:gd name="T14" fmla="*/ 16 w 190"/>
                  <a:gd name="T15" fmla="*/ 144 h 178"/>
                  <a:gd name="T16" fmla="*/ 114 w 190"/>
                  <a:gd name="T17" fmla="*/ 44 h 178"/>
                  <a:gd name="T18" fmla="*/ 114 w 190"/>
                  <a:gd name="T19" fmla="*/ 44 h 178"/>
                  <a:gd name="T20" fmla="*/ 26 w 190"/>
                  <a:gd name="T21" fmla="*/ 44 h 178"/>
                  <a:gd name="T22" fmla="*/ 26 w 190"/>
                  <a:gd name="T23" fmla="*/ 16 h 178"/>
                  <a:gd name="T24" fmla="*/ 172 w 190"/>
                  <a:gd name="T25" fmla="*/ 16 h 178"/>
                  <a:gd name="T26" fmla="*/ 188 w 190"/>
                  <a:gd name="T27" fmla="*/ 0 h 178"/>
                  <a:gd name="T28" fmla="*/ 172 w 190"/>
                  <a:gd name="T29" fmla="*/ 0 h 178"/>
                  <a:gd name="T30" fmla="*/ 26 w 190"/>
                  <a:gd name="T31" fmla="*/ 0 h 178"/>
                  <a:gd name="T32" fmla="*/ 10 w 190"/>
                  <a:gd name="T33" fmla="*/ 0 h 178"/>
                  <a:gd name="T34" fmla="*/ 10 w 190"/>
                  <a:gd name="T35" fmla="*/ 16 h 178"/>
                  <a:gd name="T36" fmla="*/ 10 w 190"/>
                  <a:gd name="T37" fmla="*/ 44 h 178"/>
                  <a:gd name="T38" fmla="*/ 10 w 190"/>
                  <a:gd name="T39" fmla="*/ 60 h 178"/>
                  <a:gd name="T40" fmla="*/ 26 w 190"/>
                  <a:gd name="T41" fmla="*/ 60 h 178"/>
                  <a:gd name="T42" fmla="*/ 76 w 190"/>
                  <a:gd name="T43" fmla="*/ 60 h 178"/>
                  <a:gd name="T44" fmla="*/ 4 w 190"/>
                  <a:gd name="T45" fmla="*/ 134 h 178"/>
                  <a:gd name="T46" fmla="*/ 0 w 190"/>
                  <a:gd name="T47" fmla="*/ 138 h 178"/>
                  <a:gd name="T48" fmla="*/ 0 w 190"/>
                  <a:gd name="T49" fmla="*/ 144 h 178"/>
                  <a:gd name="T50" fmla="*/ 0 w 190"/>
                  <a:gd name="T51" fmla="*/ 162 h 178"/>
                  <a:gd name="T52" fmla="*/ 0 w 190"/>
                  <a:gd name="T53" fmla="*/ 178 h 178"/>
                  <a:gd name="T54" fmla="*/ 16 w 190"/>
                  <a:gd name="T55" fmla="*/ 178 h 178"/>
                  <a:gd name="T56" fmla="*/ 174 w 190"/>
                  <a:gd name="T57" fmla="*/ 178 h 178"/>
                  <a:gd name="T58" fmla="*/ 190 w 190"/>
                  <a:gd name="T59" fmla="*/ 178 h 178"/>
                  <a:gd name="T60" fmla="*/ 190 w 190"/>
                  <a:gd name="T61" fmla="*/ 162 h 178"/>
                  <a:gd name="T62" fmla="*/ 190 w 190"/>
                  <a:gd name="T63" fmla="*/ 134 h 178"/>
                  <a:gd name="T64" fmla="*/ 190 w 190"/>
                  <a:gd name="T65" fmla="*/ 118 h 178"/>
                  <a:gd name="T66" fmla="*/ 174 w 190"/>
                  <a:gd name="T67" fmla="*/ 118 h 178"/>
                  <a:gd name="T68" fmla="*/ 114 w 190"/>
                  <a:gd name="T69" fmla="*/ 118 h 178"/>
                  <a:gd name="T70" fmla="*/ 184 w 190"/>
                  <a:gd name="T71" fmla="*/ 44 h 178"/>
                  <a:gd name="T72" fmla="*/ 188 w 190"/>
                  <a:gd name="T73" fmla="*/ 40 h 178"/>
                  <a:gd name="T74" fmla="*/ 188 w 190"/>
                  <a:gd name="T75" fmla="*/ 34 h 178"/>
                  <a:gd name="T76" fmla="*/ 188 w 190"/>
                  <a:gd name="T77" fmla="*/ 16 h 178"/>
                  <a:gd name="T78" fmla="*/ 188 w 190"/>
                  <a:gd name="T79" fmla="*/ 0 h 178"/>
                  <a:gd name="T80" fmla="*/ 188 w 190"/>
                  <a:gd name="T8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78">
                    <a:moveTo>
                      <a:pt x="172" y="16"/>
                    </a:moveTo>
                    <a:lnTo>
                      <a:pt x="172" y="34"/>
                    </a:lnTo>
                    <a:lnTo>
                      <a:pt x="76" y="134"/>
                    </a:lnTo>
                    <a:lnTo>
                      <a:pt x="76" y="134"/>
                    </a:lnTo>
                    <a:lnTo>
                      <a:pt x="174" y="134"/>
                    </a:lnTo>
                    <a:lnTo>
                      <a:pt x="174" y="162"/>
                    </a:lnTo>
                    <a:lnTo>
                      <a:pt x="16" y="162"/>
                    </a:lnTo>
                    <a:lnTo>
                      <a:pt x="16" y="144"/>
                    </a:lnTo>
                    <a:lnTo>
                      <a:pt x="114" y="44"/>
                    </a:lnTo>
                    <a:lnTo>
                      <a:pt x="114" y="44"/>
                    </a:lnTo>
                    <a:lnTo>
                      <a:pt x="26" y="44"/>
                    </a:lnTo>
                    <a:lnTo>
                      <a:pt x="26" y="16"/>
                    </a:lnTo>
                    <a:lnTo>
                      <a:pt x="172" y="16"/>
                    </a:lnTo>
                    <a:close/>
                    <a:moveTo>
                      <a:pt x="188" y="0"/>
                    </a:moveTo>
                    <a:lnTo>
                      <a:pt x="172" y="0"/>
                    </a:lnTo>
                    <a:lnTo>
                      <a:pt x="26" y="0"/>
                    </a:lnTo>
                    <a:lnTo>
                      <a:pt x="10" y="0"/>
                    </a:lnTo>
                    <a:lnTo>
                      <a:pt x="10" y="16"/>
                    </a:lnTo>
                    <a:lnTo>
                      <a:pt x="10" y="44"/>
                    </a:lnTo>
                    <a:lnTo>
                      <a:pt x="10" y="60"/>
                    </a:lnTo>
                    <a:lnTo>
                      <a:pt x="26" y="60"/>
                    </a:lnTo>
                    <a:lnTo>
                      <a:pt x="76" y="60"/>
                    </a:lnTo>
                    <a:lnTo>
                      <a:pt x="4" y="134"/>
                    </a:lnTo>
                    <a:lnTo>
                      <a:pt x="0" y="138"/>
                    </a:lnTo>
                    <a:lnTo>
                      <a:pt x="0" y="144"/>
                    </a:lnTo>
                    <a:lnTo>
                      <a:pt x="0" y="162"/>
                    </a:lnTo>
                    <a:lnTo>
                      <a:pt x="0" y="178"/>
                    </a:lnTo>
                    <a:lnTo>
                      <a:pt x="16" y="178"/>
                    </a:lnTo>
                    <a:lnTo>
                      <a:pt x="174" y="178"/>
                    </a:lnTo>
                    <a:lnTo>
                      <a:pt x="190" y="178"/>
                    </a:lnTo>
                    <a:lnTo>
                      <a:pt x="190" y="162"/>
                    </a:lnTo>
                    <a:lnTo>
                      <a:pt x="190" y="134"/>
                    </a:lnTo>
                    <a:lnTo>
                      <a:pt x="190" y="118"/>
                    </a:lnTo>
                    <a:lnTo>
                      <a:pt x="174" y="118"/>
                    </a:lnTo>
                    <a:lnTo>
                      <a:pt x="114" y="118"/>
                    </a:lnTo>
                    <a:lnTo>
                      <a:pt x="184" y="44"/>
                    </a:lnTo>
                    <a:lnTo>
                      <a:pt x="188" y="40"/>
                    </a:lnTo>
                    <a:lnTo>
                      <a:pt x="188" y="34"/>
                    </a:lnTo>
                    <a:lnTo>
                      <a:pt x="188" y="16"/>
                    </a:lnTo>
                    <a:lnTo>
                      <a:pt x="188" y="0"/>
                    </a:lnTo>
                    <a:lnTo>
                      <a:pt x="188" y="0"/>
                    </a:lnTo>
                    <a:close/>
                  </a:path>
                </a:pathLst>
              </a:custGeom>
              <a:solidFill>
                <a:srgbClr val="45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19"/>
              <p:cNvSpPr>
                <a:spLocks/>
              </p:cNvSpPr>
              <p:nvPr/>
            </p:nvSpPr>
            <p:spPr bwMode="auto">
              <a:xfrm>
                <a:off x="11040" y="4263"/>
                <a:ext cx="158" cy="146"/>
              </a:xfrm>
              <a:custGeom>
                <a:avLst/>
                <a:gdLst>
                  <a:gd name="T0" fmla="*/ 156 w 158"/>
                  <a:gd name="T1" fmla="*/ 0 h 146"/>
                  <a:gd name="T2" fmla="*/ 156 w 158"/>
                  <a:gd name="T3" fmla="*/ 18 h 146"/>
                  <a:gd name="T4" fmla="*/ 60 w 158"/>
                  <a:gd name="T5" fmla="*/ 118 h 146"/>
                  <a:gd name="T6" fmla="*/ 60 w 158"/>
                  <a:gd name="T7" fmla="*/ 118 h 146"/>
                  <a:gd name="T8" fmla="*/ 158 w 158"/>
                  <a:gd name="T9" fmla="*/ 118 h 146"/>
                  <a:gd name="T10" fmla="*/ 158 w 158"/>
                  <a:gd name="T11" fmla="*/ 146 h 146"/>
                  <a:gd name="T12" fmla="*/ 0 w 158"/>
                  <a:gd name="T13" fmla="*/ 146 h 146"/>
                  <a:gd name="T14" fmla="*/ 0 w 158"/>
                  <a:gd name="T15" fmla="*/ 128 h 146"/>
                  <a:gd name="T16" fmla="*/ 98 w 158"/>
                  <a:gd name="T17" fmla="*/ 28 h 146"/>
                  <a:gd name="T18" fmla="*/ 98 w 158"/>
                  <a:gd name="T19" fmla="*/ 28 h 146"/>
                  <a:gd name="T20" fmla="*/ 10 w 158"/>
                  <a:gd name="T21" fmla="*/ 28 h 146"/>
                  <a:gd name="T22" fmla="*/ 10 w 158"/>
                  <a:gd name="T23" fmla="*/ 0 h 146"/>
                  <a:gd name="T24" fmla="*/ 156 w 15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6">
                    <a:moveTo>
                      <a:pt x="156" y="0"/>
                    </a:moveTo>
                    <a:lnTo>
                      <a:pt x="156" y="18"/>
                    </a:lnTo>
                    <a:lnTo>
                      <a:pt x="60" y="118"/>
                    </a:lnTo>
                    <a:lnTo>
                      <a:pt x="60" y="118"/>
                    </a:lnTo>
                    <a:lnTo>
                      <a:pt x="158" y="118"/>
                    </a:lnTo>
                    <a:lnTo>
                      <a:pt x="158" y="146"/>
                    </a:lnTo>
                    <a:lnTo>
                      <a:pt x="0" y="146"/>
                    </a:lnTo>
                    <a:lnTo>
                      <a:pt x="0" y="128"/>
                    </a:lnTo>
                    <a:lnTo>
                      <a:pt x="98" y="28"/>
                    </a:lnTo>
                    <a:lnTo>
                      <a:pt x="98" y="28"/>
                    </a:lnTo>
                    <a:lnTo>
                      <a:pt x="10" y="28"/>
                    </a:lnTo>
                    <a:lnTo>
                      <a:pt x="10"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4" name="Freeform 20"/>
              <p:cNvSpPr>
                <a:spLocks/>
              </p:cNvSpPr>
              <p:nvPr/>
            </p:nvSpPr>
            <p:spPr bwMode="auto">
              <a:xfrm>
                <a:off x="11024" y="4247"/>
                <a:ext cx="190" cy="178"/>
              </a:xfrm>
              <a:custGeom>
                <a:avLst/>
                <a:gdLst>
                  <a:gd name="T0" fmla="*/ 188 w 190"/>
                  <a:gd name="T1" fmla="*/ 0 h 178"/>
                  <a:gd name="T2" fmla="*/ 172 w 190"/>
                  <a:gd name="T3" fmla="*/ 0 h 178"/>
                  <a:gd name="T4" fmla="*/ 26 w 190"/>
                  <a:gd name="T5" fmla="*/ 0 h 178"/>
                  <a:gd name="T6" fmla="*/ 10 w 190"/>
                  <a:gd name="T7" fmla="*/ 0 h 178"/>
                  <a:gd name="T8" fmla="*/ 10 w 190"/>
                  <a:gd name="T9" fmla="*/ 16 h 178"/>
                  <a:gd name="T10" fmla="*/ 10 w 190"/>
                  <a:gd name="T11" fmla="*/ 44 h 178"/>
                  <a:gd name="T12" fmla="*/ 10 w 190"/>
                  <a:gd name="T13" fmla="*/ 60 h 178"/>
                  <a:gd name="T14" fmla="*/ 26 w 190"/>
                  <a:gd name="T15" fmla="*/ 60 h 178"/>
                  <a:gd name="T16" fmla="*/ 76 w 190"/>
                  <a:gd name="T17" fmla="*/ 60 h 178"/>
                  <a:gd name="T18" fmla="*/ 4 w 190"/>
                  <a:gd name="T19" fmla="*/ 134 h 178"/>
                  <a:gd name="T20" fmla="*/ 0 w 190"/>
                  <a:gd name="T21" fmla="*/ 138 h 178"/>
                  <a:gd name="T22" fmla="*/ 0 w 190"/>
                  <a:gd name="T23" fmla="*/ 144 h 178"/>
                  <a:gd name="T24" fmla="*/ 0 w 190"/>
                  <a:gd name="T25" fmla="*/ 162 h 178"/>
                  <a:gd name="T26" fmla="*/ 0 w 190"/>
                  <a:gd name="T27" fmla="*/ 178 h 178"/>
                  <a:gd name="T28" fmla="*/ 16 w 190"/>
                  <a:gd name="T29" fmla="*/ 178 h 178"/>
                  <a:gd name="T30" fmla="*/ 174 w 190"/>
                  <a:gd name="T31" fmla="*/ 178 h 178"/>
                  <a:gd name="T32" fmla="*/ 190 w 190"/>
                  <a:gd name="T33" fmla="*/ 178 h 178"/>
                  <a:gd name="T34" fmla="*/ 190 w 190"/>
                  <a:gd name="T35" fmla="*/ 162 h 178"/>
                  <a:gd name="T36" fmla="*/ 190 w 190"/>
                  <a:gd name="T37" fmla="*/ 134 h 178"/>
                  <a:gd name="T38" fmla="*/ 190 w 190"/>
                  <a:gd name="T39" fmla="*/ 118 h 178"/>
                  <a:gd name="T40" fmla="*/ 174 w 190"/>
                  <a:gd name="T41" fmla="*/ 118 h 178"/>
                  <a:gd name="T42" fmla="*/ 114 w 190"/>
                  <a:gd name="T43" fmla="*/ 118 h 178"/>
                  <a:gd name="T44" fmla="*/ 184 w 190"/>
                  <a:gd name="T45" fmla="*/ 44 h 178"/>
                  <a:gd name="T46" fmla="*/ 188 w 190"/>
                  <a:gd name="T47" fmla="*/ 40 h 178"/>
                  <a:gd name="T48" fmla="*/ 188 w 190"/>
                  <a:gd name="T49" fmla="*/ 34 h 178"/>
                  <a:gd name="T50" fmla="*/ 188 w 190"/>
                  <a:gd name="T51" fmla="*/ 16 h 178"/>
                  <a:gd name="T52" fmla="*/ 188 w 190"/>
                  <a:gd name="T53" fmla="*/ 0 h 178"/>
                  <a:gd name="T54" fmla="*/ 188 w 190"/>
                  <a:gd name="T5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 h="178">
                    <a:moveTo>
                      <a:pt x="188" y="0"/>
                    </a:moveTo>
                    <a:lnTo>
                      <a:pt x="172" y="0"/>
                    </a:lnTo>
                    <a:lnTo>
                      <a:pt x="26" y="0"/>
                    </a:lnTo>
                    <a:lnTo>
                      <a:pt x="10" y="0"/>
                    </a:lnTo>
                    <a:lnTo>
                      <a:pt x="10" y="16"/>
                    </a:lnTo>
                    <a:lnTo>
                      <a:pt x="10" y="44"/>
                    </a:lnTo>
                    <a:lnTo>
                      <a:pt x="10" y="60"/>
                    </a:lnTo>
                    <a:lnTo>
                      <a:pt x="26" y="60"/>
                    </a:lnTo>
                    <a:lnTo>
                      <a:pt x="76" y="60"/>
                    </a:lnTo>
                    <a:lnTo>
                      <a:pt x="4" y="134"/>
                    </a:lnTo>
                    <a:lnTo>
                      <a:pt x="0" y="138"/>
                    </a:lnTo>
                    <a:lnTo>
                      <a:pt x="0" y="144"/>
                    </a:lnTo>
                    <a:lnTo>
                      <a:pt x="0" y="162"/>
                    </a:lnTo>
                    <a:lnTo>
                      <a:pt x="0" y="178"/>
                    </a:lnTo>
                    <a:lnTo>
                      <a:pt x="16" y="178"/>
                    </a:lnTo>
                    <a:lnTo>
                      <a:pt x="174" y="178"/>
                    </a:lnTo>
                    <a:lnTo>
                      <a:pt x="190" y="178"/>
                    </a:lnTo>
                    <a:lnTo>
                      <a:pt x="190" y="162"/>
                    </a:lnTo>
                    <a:lnTo>
                      <a:pt x="190" y="134"/>
                    </a:lnTo>
                    <a:lnTo>
                      <a:pt x="190" y="118"/>
                    </a:lnTo>
                    <a:lnTo>
                      <a:pt x="174" y="118"/>
                    </a:lnTo>
                    <a:lnTo>
                      <a:pt x="114" y="118"/>
                    </a:lnTo>
                    <a:lnTo>
                      <a:pt x="184" y="44"/>
                    </a:lnTo>
                    <a:lnTo>
                      <a:pt x="188" y="40"/>
                    </a:lnTo>
                    <a:lnTo>
                      <a:pt x="188" y="34"/>
                    </a:lnTo>
                    <a:lnTo>
                      <a:pt x="188" y="16"/>
                    </a:lnTo>
                    <a:lnTo>
                      <a:pt x="188" y="0"/>
                    </a:lnTo>
                    <a:lnTo>
                      <a:pt x="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5" name="Freeform 21"/>
              <p:cNvSpPr>
                <a:spLocks/>
              </p:cNvSpPr>
              <p:nvPr/>
            </p:nvSpPr>
            <p:spPr bwMode="auto">
              <a:xfrm>
                <a:off x="11250" y="4271"/>
                <a:ext cx="174" cy="164"/>
              </a:xfrm>
              <a:custGeom>
                <a:avLst/>
                <a:gdLst>
                  <a:gd name="T0" fmla="*/ 0 w 174"/>
                  <a:gd name="T1" fmla="*/ 164 h 164"/>
                  <a:gd name="T2" fmla="*/ 0 w 174"/>
                  <a:gd name="T3" fmla="*/ 134 h 164"/>
                  <a:gd name="T4" fmla="*/ 88 w 174"/>
                  <a:gd name="T5" fmla="*/ 46 h 164"/>
                  <a:gd name="T6" fmla="*/ 10 w 174"/>
                  <a:gd name="T7" fmla="*/ 46 h 164"/>
                  <a:gd name="T8" fmla="*/ 10 w 174"/>
                  <a:gd name="T9" fmla="*/ 0 h 164"/>
                  <a:gd name="T10" fmla="*/ 172 w 174"/>
                  <a:gd name="T11" fmla="*/ 0 h 164"/>
                  <a:gd name="T12" fmla="*/ 172 w 174"/>
                  <a:gd name="T13" fmla="*/ 30 h 164"/>
                  <a:gd name="T14" fmla="*/ 88 w 174"/>
                  <a:gd name="T15" fmla="*/ 120 h 164"/>
                  <a:gd name="T16" fmla="*/ 174 w 174"/>
                  <a:gd name="T17" fmla="*/ 120 h 164"/>
                  <a:gd name="T18" fmla="*/ 174 w 174"/>
                  <a:gd name="T19" fmla="*/ 164 h 164"/>
                  <a:gd name="T20" fmla="*/ 0 w 174"/>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4">
                    <a:moveTo>
                      <a:pt x="0" y="164"/>
                    </a:moveTo>
                    <a:lnTo>
                      <a:pt x="0" y="134"/>
                    </a:lnTo>
                    <a:lnTo>
                      <a:pt x="88" y="46"/>
                    </a:lnTo>
                    <a:lnTo>
                      <a:pt x="10" y="46"/>
                    </a:lnTo>
                    <a:lnTo>
                      <a:pt x="10" y="0"/>
                    </a:lnTo>
                    <a:lnTo>
                      <a:pt x="172" y="0"/>
                    </a:lnTo>
                    <a:lnTo>
                      <a:pt x="172" y="30"/>
                    </a:lnTo>
                    <a:lnTo>
                      <a:pt x="88" y="120"/>
                    </a:lnTo>
                    <a:lnTo>
                      <a:pt x="174" y="120"/>
                    </a:lnTo>
                    <a:lnTo>
                      <a:pt x="174" y="164"/>
                    </a:lnTo>
                    <a:lnTo>
                      <a:pt x="0" y="164"/>
                    </a:lnTo>
                    <a:close/>
                  </a:path>
                </a:pathLst>
              </a:custGeom>
              <a:solidFill>
                <a:srgbClr val="EC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3" name="Freeform 22"/>
              <p:cNvSpPr>
                <a:spLocks noEditPoints="1"/>
              </p:cNvSpPr>
              <p:nvPr/>
            </p:nvSpPr>
            <p:spPr bwMode="auto">
              <a:xfrm>
                <a:off x="11242" y="4263"/>
                <a:ext cx="190" cy="180"/>
              </a:xfrm>
              <a:custGeom>
                <a:avLst/>
                <a:gdLst>
                  <a:gd name="T0" fmla="*/ 172 w 190"/>
                  <a:gd name="T1" fmla="*/ 16 h 180"/>
                  <a:gd name="T2" fmla="*/ 172 w 190"/>
                  <a:gd name="T3" fmla="*/ 36 h 180"/>
                  <a:gd name="T4" fmla="*/ 78 w 190"/>
                  <a:gd name="T5" fmla="*/ 134 h 180"/>
                  <a:gd name="T6" fmla="*/ 78 w 190"/>
                  <a:gd name="T7" fmla="*/ 136 h 180"/>
                  <a:gd name="T8" fmla="*/ 174 w 190"/>
                  <a:gd name="T9" fmla="*/ 136 h 180"/>
                  <a:gd name="T10" fmla="*/ 174 w 190"/>
                  <a:gd name="T11" fmla="*/ 164 h 180"/>
                  <a:gd name="T12" fmla="*/ 16 w 190"/>
                  <a:gd name="T13" fmla="*/ 164 h 180"/>
                  <a:gd name="T14" fmla="*/ 16 w 190"/>
                  <a:gd name="T15" fmla="*/ 146 h 180"/>
                  <a:gd name="T16" fmla="*/ 114 w 190"/>
                  <a:gd name="T17" fmla="*/ 46 h 180"/>
                  <a:gd name="T18" fmla="*/ 114 w 190"/>
                  <a:gd name="T19" fmla="*/ 46 h 180"/>
                  <a:gd name="T20" fmla="*/ 26 w 190"/>
                  <a:gd name="T21" fmla="*/ 46 h 180"/>
                  <a:gd name="T22" fmla="*/ 26 w 190"/>
                  <a:gd name="T23" fmla="*/ 16 h 180"/>
                  <a:gd name="T24" fmla="*/ 172 w 190"/>
                  <a:gd name="T25" fmla="*/ 16 h 180"/>
                  <a:gd name="T26" fmla="*/ 188 w 190"/>
                  <a:gd name="T27" fmla="*/ 0 h 180"/>
                  <a:gd name="T28" fmla="*/ 172 w 190"/>
                  <a:gd name="T29" fmla="*/ 0 h 180"/>
                  <a:gd name="T30" fmla="*/ 26 w 190"/>
                  <a:gd name="T31" fmla="*/ 0 h 180"/>
                  <a:gd name="T32" fmla="*/ 10 w 190"/>
                  <a:gd name="T33" fmla="*/ 0 h 180"/>
                  <a:gd name="T34" fmla="*/ 10 w 190"/>
                  <a:gd name="T35" fmla="*/ 16 h 180"/>
                  <a:gd name="T36" fmla="*/ 10 w 190"/>
                  <a:gd name="T37" fmla="*/ 46 h 180"/>
                  <a:gd name="T38" fmla="*/ 10 w 190"/>
                  <a:gd name="T39" fmla="*/ 62 h 180"/>
                  <a:gd name="T40" fmla="*/ 26 w 190"/>
                  <a:gd name="T41" fmla="*/ 62 h 180"/>
                  <a:gd name="T42" fmla="*/ 78 w 190"/>
                  <a:gd name="T43" fmla="*/ 62 h 180"/>
                  <a:gd name="T44" fmla="*/ 6 w 190"/>
                  <a:gd name="T45" fmla="*/ 134 h 180"/>
                  <a:gd name="T46" fmla="*/ 0 w 190"/>
                  <a:gd name="T47" fmla="*/ 140 h 180"/>
                  <a:gd name="T48" fmla="*/ 0 w 190"/>
                  <a:gd name="T49" fmla="*/ 146 h 180"/>
                  <a:gd name="T50" fmla="*/ 0 w 190"/>
                  <a:gd name="T51" fmla="*/ 164 h 180"/>
                  <a:gd name="T52" fmla="*/ 0 w 190"/>
                  <a:gd name="T53" fmla="*/ 180 h 180"/>
                  <a:gd name="T54" fmla="*/ 16 w 190"/>
                  <a:gd name="T55" fmla="*/ 180 h 180"/>
                  <a:gd name="T56" fmla="*/ 174 w 190"/>
                  <a:gd name="T57" fmla="*/ 180 h 180"/>
                  <a:gd name="T58" fmla="*/ 190 w 190"/>
                  <a:gd name="T59" fmla="*/ 180 h 180"/>
                  <a:gd name="T60" fmla="*/ 190 w 190"/>
                  <a:gd name="T61" fmla="*/ 164 h 180"/>
                  <a:gd name="T62" fmla="*/ 190 w 190"/>
                  <a:gd name="T63" fmla="*/ 136 h 180"/>
                  <a:gd name="T64" fmla="*/ 190 w 190"/>
                  <a:gd name="T65" fmla="*/ 120 h 180"/>
                  <a:gd name="T66" fmla="*/ 174 w 190"/>
                  <a:gd name="T67" fmla="*/ 120 h 180"/>
                  <a:gd name="T68" fmla="*/ 114 w 190"/>
                  <a:gd name="T69" fmla="*/ 120 h 180"/>
                  <a:gd name="T70" fmla="*/ 184 w 190"/>
                  <a:gd name="T71" fmla="*/ 46 h 180"/>
                  <a:gd name="T72" fmla="*/ 188 w 190"/>
                  <a:gd name="T73" fmla="*/ 42 h 180"/>
                  <a:gd name="T74" fmla="*/ 188 w 190"/>
                  <a:gd name="T75" fmla="*/ 36 h 180"/>
                  <a:gd name="T76" fmla="*/ 188 w 190"/>
                  <a:gd name="T77" fmla="*/ 16 h 180"/>
                  <a:gd name="T78" fmla="*/ 188 w 190"/>
                  <a:gd name="T79" fmla="*/ 0 h 180"/>
                  <a:gd name="T80" fmla="*/ 188 w 190"/>
                  <a:gd name="T8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80">
                    <a:moveTo>
                      <a:pt x="172" y="16"/>
                    </a:moveTo>
                    <a:lnTo>
                      <a:pt x="172" y="36"/>
                    </a:lnTo>
                    <a:lnTo>
                      <a:pt x="78" y="134"/>
                    </a:lnTo>
                    <a:lnTo>
                      <a:pt x="78" y="136"/>
                    </a:lnTo>
                    <a:lnTo>
                      <a:pt x="174" y="136"/>
                    </a:lnTo>
                    <a:lnTo>
                      <a:pt x="174" y="164"/>
                    </a:lnTo>
                    <a:lnTo>
                      <a:pt x="16" y="164"/>
                    </a:lnTo>
                    <a:lnTo>
                      <a:pt x="16" y="146"/>
                    </a:lnTo>
                    <a:lnTo>
                      <a:pt x="114" y="46"/>
                    </a:lnTo>
                    <a:lnTo>
                      <a:pt x="114" y="46"/>
                    </a:lnTo>
                    <a:lnTo>
                      <a:pt x="26" y="46"/>
                    </a:lnTo>
                    <a:lnTo>
                      <a:pt x="26" y="16"/>
                    </a:lnTo>
                    <a:lnTo>
                      <a:pt x="172" y="16"/>
                    </a:lnTo>
                    <a:close/>
                    <a:moveTo>
                      <a:pt x="188" y="0"/>
                    </a:moveTo>
                    <a:lnTo>
                      <a:pt x="172" y="0"/>
                    </a:lnTo>
                    <a:lnTo>
                      <a:pt x="26" y="0"/>
                    </a:lnTo>
                    <a:lnTo>
                      <a:pt x="10" y="0"/>
                    </a:lnTo>
                    <a:lnTo>
                      <a:pt x="10" y="16"/>
                    </a:lnTo>
                    <a:lnTo>
                      <a:pt x="10" y="46"/>
                    </a:lnTo>
                    <a:lnTo>
                      <a:pt x="10" y="62"/>
                    </a:lnTo>
                    <a:lnTo>
                      <a:pt x="26" y="62"/>
                    </a:lnTo>
                    <a:lnTo>
                      <a:pt x="78" y="62"/>
                    </a:lnTo>
                    <a:lnTo>
                      <a:pt x="6" y="134"/>
                    </a:lnTo>
                    <a:lnTo>
                      <a:pt x="0" y="140"/>
                    </a:lnTo>
                    <a:lnTo>
                      <a:pt x="0" y="146"/>
                    </a:lnTo>
                    <a:lnTo>
                      <a:pt x="0" y="164"/>
                    </a:lnTo>
                    <a:lnTo>
                      <a:pt x="0" y="180"/>
                    </a:lnTo>
                    <a:lnTo>
                      <a:pt x="16" y="180"/>
                    </a:lnTo>
                    <a:lnTo>
                      <a:pt x="174" y="180"/>
                    </a:lnTo>
                    <a:lnTo>
                      <a:pt x="190" y="180"/>
                    </a:lnTo>
                    <a:lnTo>
                      <a:pt x="190" y="164"/>
                    </a:lnTo>
                    <a:lnTo>
                      <a:pt x="190" y="136"/>
                    </a:lnTo>
                    <a:lnTo>
                      <a:pt x="190" y="120"/>
                    </a:lnTo>
                    <a:lnTo>
                      <a:pt x="174" y="120"/>
                    </a:lnTo>
                    <a:lnTo>
                      <a:pt x="114" y="120"/>
                    </a:lnTo>
                    <a:lnTo>
                      <a:pt x="184" y="46"/>
                    </a:lnTo>
                    <a:lnTo>
                      <a:pt x="188" y="42"/>
                    </a:lnTo>
                    <a:lnTo>
                      <a:pt x="188" y="36"/>
                    </a:lnTo>
                    <a:lnTo>
                      <a:pt x="188" y="16"/>
                    </a:lnTo>
                    <a:lnTo>
                      <a:pt x="188" y="0"/>
                    </a:lnTo>
                    <a:lnTo>
                      <a:pt x="188" y="0"/>
                    </a:lnTo>
                    <a:close/>
                  </a:path>
                </a:pathLst>
              </a:custGeom>
              <a:solidFill>
                <a:srgbClr val="45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4" name="Freeform 23"/>
              <p:cNvSpPr>
                <a:spLocks/>
              </p:cNvSpPr>
              <p:nvPr/>
            </p:nvSpPr>
            <p:spPr bwMode="auto">
              <a:xfrm>
                <a:off x="11258" y="4279"/>
                <a:ext cx="158" cy="148"/>
              </a:xfrm>
              <a:custGeom>
                <a:avLst/>
                <a:gdLst>
                  <a:gd name="T0" fmla="*/ 156 w 158"/>
                  <a:gd name="T1" fmla="*/ 0 h 148"/>
                  <a:gd name="T2" fmla="*/ 156 w 158"/>
                  <a:gd name="T3" fmla="*/ 20 h 148"/>
                  <a:gd name="T4" fmla="*/ 62 w 158"/>
                  <a:gd name="T5" fmla="*/ 118 h 148"/>
                  <a:gd name="T6" fmla="*/ 62 w 158"/>
                  <a:gd name="T7" fmla="*/ 120 h 148"/>
                  <a:gd name="T8" fmla="*/ 158 w 158"/>
                  <a:gd name="T9" fmla="*/ 120 h 148"/>
                  <a:gd name="T10" fmla="*/ 158 w 158"/>
                  <a:gd name="T11" fmla="*/ 148 h 148"/>
                  <a:gd name="T12" fmla="*/ 0 w 158"/>
                  <a:gd name="T13" fmla="*/ 148 h 148"/>
                  <a:gd name="T14" fmla="*/ 0 w 158"/>
                  <a:gd name="T15" fmla="*/ 130 h 148"/>
                  <a:gd name="T16" fmla="*/ 98 w 158"/>
                  <a:gd name="T17" fmla="*/ 30 h 148"/>
                  <a:gd name="T18" fmla="*/ 98 w 158"/>
                  <a:gd name="T19" fmla="*/ 30 h 148"/>
                  <a:gd name="T20" fmla="*/ 10 w 158"/>
                  <a:gd name="T21" fmla="*/ 30 h 148"/>
                  <a:gd name="T22" fmla="*/ 10 w 158"/>
                  <a:gd name="T23" fmla="*/ 0 h 148"/>
                  <a:gd name="T24" fmla="*/ 156 w 158"/>
                  <a:gd name="T2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48">
                    <a:moveTo>
                      <a:pt x="156" y="0"/>
                    </a:moveTo>
                    <a:lnTo>
                      <a:pt x="156" y="20"/>
                    </a:lnTo>
                    <a:lnTo>
                      <a:pt x="62" y="118"/>
                    </a:lnTo>
                    <a:lnTo>
                      <a:pt x="62" y="120"/>
                    </a:lnTo>
                    <a:lnTo>
                      <a:pt x="158" y="120"/>
                    </a:lnTo>
                    <a:lnTo>
                      <a:pt x="158" y="148"/>
                    </a:lnTo>
                    <a:lnTo>
                      <a:pt x="0" y="148"/>
                    </a:lnTo>
                    <a:lnTo>
                      <a:pt x="0" y="130"/>
                    </a:lnTo>
                    <a:lnTo>
                      <a:pt x="98" y="30"/>
                    </a:lnTo>
                    <a:lnTo>
                      <a:pt x="98" y="30"/>
                    </a:lnTo>
                    <a:lnTo>
                      <a:pt x="10" y="30"/>
                    </a:lnTo>
                    <a:lnTo>
                      <a:pt x="10" y="0"/>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5" name="Freeform 24"/>
              <p:cNvSpPr>
                <a:spLocks/>
              </p:cNvSpPr>
              <p:nvPr/>
            </p:nvSpPr>
            <p:spPr bwMode="auto">
              <a:xfrm>
                <a:off x="11242" y="4263"/>
                <a:ext cx="190" cy="180"/>
              </a:xfrm>
              <a:custGeom>
                <a:avLst/>
                <a:gdLst>
                  <a:gd name="T0" fmla="*/ 188 w 190"/>
                  <a:gd name="T1" fmla="*/ 0 h 180"/>
                  <a:gd name="T2" fmla="*/ 172 w 190"/>
                  <a:gd name="T3" fmla="*/ 0 h 180"/>
                  <a:gd name="T4" fmla="*/ 26 w 190"/>
                  <a:gd name="T5" fmla="*/ 0 h 180"/>
                  <a:gd name="T6" fmla="*/ 10 w 190"/>
                  <a:gd name="T7" fmla="*/ 0 h 180"/>
                  <a:gd name="T8" fmla="*/ 10 w 190"/>
                  <a:gd name="T9" fmla="*/ 16 h 180"/>
                  <a:gd name="T10" fmla="*/ 10 w 190"/>
                  <a:gd name="T11" fmla="*/ 46 h 180"/>
                  <a:gd name="T12" fmla="*/ 10 w 190"/>
                  <a:gd name="T13" fmla="*/ 62 h 180"/>
                  <a:gd name="T14" fmla="*/ 26 w 190"/>
                  <a:gd name="T15" fmla="*/ 62 h 180"/>
                  <a:gd name="T16" fmla="*/ 78 w 190"/>
                  <a:gd name="T17" fmla="*/ 62 h 180"/>
                  <a:gd name="T18" fmla="*/ 6 w 190"/>
                  <a:gd name="T19" fmla="*/ 134 h 180"/>
                  <a:gd name="T20" fmla="*/ 0 w 190"/>
                  <a:gd name="T21" fmla="*/ 140 h 180"/>
                  <a:gd name="T22" fmla="*/ 0 w 190"/>
                  <a:gd name="T23" fmla="*/ 146 h 180"/>
                  <a:gd name="T24" fmla="*/ 0 w 190"/>
                  <a:gd name="T25" fmla="*/ 164 h 180"/>
                  <a:gd name="T26" fmla="*/ 0 w 190"/>
                  <a:gd name="T27" fmla="*/ 180 h 180"/>
                  <a:gd name="T28" fmla="*/ 16 w 190"/>
                  <a:gd name="T29" fmla="*/ 180 h 180"/>
                  <a:gd name="T30" fmla="*/ 174 w 190"/>
                  <a:gd name="T31" fmla="*/ 180 h 180"/>
                  <a:gd name="T32" fmla="*/ 190 w 190"/>
                  <a:gd name="T33" fmla="*/ 180 h 180"/>
                  <a:gd name="T34" fmla="*/ 190 w 190"/>
                  <a:gd name="T35" fmla="*/ 164 h 180"/>
                  <a:gd name="T36" fmla="*/ 190 w 190"/>
                  <a:gd name="T37" fmla="*/ 136 h 180"/>
                  <a:gd name="T38" fmla="*/ 190 w 190"/>
                  <a:gd name="T39" fmla="*/ 120 h 180"/>
                  <a:gd name="T40" fmla="*/ 174 w 190"/>
                  <a:gd name="T41" fmla="*/ 120 h 180"/>
                  <a:gd name="T42" fmla="*/ 114 w 190"/>
                  <a:gd name="T43" fmla="*/ 120 h 180"/>
                  <a:gd name="T44" fmla="*/ 184 w 190"/>
                  <a:gd name="T45" fmla="*/ 46 h 180"/>
                  <a:gd name="T46" fmla="*/ 188 w 190"/>
                  <a:gd name="T47" fmla="*/ 42 h 180"/>
                  <a:gd name="T48" fmla="*/ 188 w 190"/>
                  <a:gd name="T49" fmla="*/ 36 h 180"/>
                  <a:gd name="T50" fmla="*/ 188 w 190"/>
                  <a:gd name="T51" fmla="*/ 16 h 180"/>
                  <a:gd name="T52" fmla="*/ 188 w 190"/>
                  <a:gd name="T53" fmla="*/ 0 h 180"/>
                  <a:gd name="T54" fmla="*/ 188 w 190"/>
                  <a:gd name="T5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0" h="180">
                    <a:moveTo>
                      <a:pt x="188" y="0"/>
                    </a:moveTo>
                    <a:lnTo>
                      <a:pt x="172" y="0"/>
                    </a:lnTo>
                    <a:lnTo>
                      <a:pt x="26" y="0"/>
                    </a:lnTo>
                    <a:lnTo>
                      <a:pt x="10" y="0"/>
                    </a:lnTo>
                    <a:lnTo>
                      <a:pt x="10" y="16"/>
                    </a:lnTo>
                    <a:lnTo>
                      <a:pt x="10" y="46"/>
                    </a:lnTo>
                    <a:lnTo>
                      <a:pt x="10" y="62"/>
                    </a:lnTo>
                    <a:lnTo>
                      <a:pt x="26" y="62"/>
                    </a:lnTo>
                    <a:lnTo>
                      <a:pt x="78" y="62"/>
                    </a:lnTo>
                    <a:lnTo>
                      <a:pt x="6" y="134"/>
                    </a:lnTo>
                    <a:lnTo>
                      <a:pt x="0" y="140"/>
                    </a:lnTo>
                    <a:lnTo>
                      <a:pt x="0" y="146"/>
                    </a:lnTo>
                    <a:lnTo>
                      <a:pt x="0" y="164"/>
                    </a:lnTo>
                    <a:lnTo>
                      <a:pt x="0" y="180"/>
                    </a:lnTo>
                    <a:lnTo>
                      <a:pt x="16" y="180"/>
                    </a:lnTo>
                    <a:lnTo>
                      <a:pt x="174" y="180"/>
                    </a:lnTo>
                    <a:lnTo>
                      <a:pt x="190" y="180"/>
                    </a:lnTo>
                    <a:lnTo>
                      <a:pt x="190" y="164"/>
                    </a:lnTo>
                    <a:lnTo>
                      <a:pt x="190" y="136"/>
                    </a:lnTo>
                    <a:lnTo>
                      <a:pt x="190" y="120"/>
                    </a:lnTo>
                    <a:lnTo>
                      <a:pt x="174" y="120"/>
                    </a:lnTo>
                    <a:lnTo>
                      <a:pt x="114" y="120"/>
                    </a:lnTo>
                    <a:lnTo>
                      <a:pt x="184" y="46"/>
                    </a:lnTo>
                    <a:lnTo>
                      <a:pt x="188" y="42"/>
                    </a:lnTo>
                    <a:lnTo>
                      <a:pt x="188" y="36"/>
                    </a:lnTo>
                    <a:lnTo>
                      <a:pt x="188" y="16"/>
                    </a:lnTo>
                    <a:lnTo>
                      <a:pt x="188" y="0"/>
                    </a:lnTo>
                    <a:lnTo>
                      <a:pt x="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160" name="Group 1159"/>
          <p:cNvGrpSpPr/>
          <p:nvPr/>
        </p:nvGrpSpPr>
        <p:grpSpPr>
          <a:xfrm>
            <a:off x="6172715" y="801733"/>
            <a:ext cx="1048512" cy="1572768"/>
            <a:chOff x="9259073" y="1202599"/>
            <a:chExt cx="1572768" cy="2359152"/>
          </a:xfrm>
        </p:grpSpPr>
        <p:sp>
          <p:nvSpPr>
            <p:cNvPr id="6" name="Rounded Rectangle 5"/>
            <p:cNvSpPr/>
            <p:nvPr/>
          </p:nvSpPr>
          <p:spPr>
            <a:xfrm>
              <a:off x="9259073" y="1202599"/>
              <a:ext cx="1572768" cy="2359152"/>
            </a:xfrm>
            <a:prstGeom prst="roundRect">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36" name="Group 27"/>
            <p:cNvGrpSpPr>
              <a:grpSpLocks noChangeAspect="1"/>
            </p:cNvGrpSpPr>
            <p:nvPr/>
          </p:nvGrpSpPr>
          <p:grpSpPr bwMode="auto">
            <a:xfrm>
              <a:off x="9332913" y="1328738"/>
              <a:ext cx="1423987" cy="2106612"/>
              <a:chOff x="5879" y="837"/>
              <a:chExt cx="897" cy="1327"/>
            </a:xfrm>
          </p:grpSpPr>
          <p:sp>
            <p:nvSpPr>
              <p:cNvPr id="1038" name="Freeform 28"/>
              <p:cNvSpPr>
                <a:spLocks noEditPoints="1"/>
              </p:cNvSpPr>
              <p:nvPr/>
            </p:nvSpPr>
            <p:spPr bwMode="auto">
              <a:xfrm>
                <a:off x="5879" y="837"/>
                <a:ext cx="897" cy="1327"/>
              </a:xfrm>
              <a:custGeom>
                <a:avLst/>
                <a:gdLst>
                  <a:gd name="T0" fmla="*/ 0 w 1794"/>
                  <a:gd name="T1" fmla="*/ 1329 h 2654"/>
                  <a:gd name="T2" fmla="*/ 304 w 1794"/>
                  <a:gd name="T3" fmla="*/ 360 h 2654"/>
                  <a:gd name="T4" fmla="*/ 296 w 1794"/>
                  <a:gd name="T5" fmla="*/ 106 h 2654"/>
                  <a:gd name="T6" fmla="*/ 723 w 1794"/>
                  <a:gd name="T7" fmla="*/ 350 h 2654"/>
                  <a:gd name="T8" fmla="*/ 924 w 1794"/>
                  <a:gd name="T9" fmla="*/ 264 h 2654"/>
                  <a:gd name="T10" fmla="*/ 1328 w 1794"/>
                  <a:gd name="T11" fmla="*/ 93 h 2654"/>
                  <a:gd name="T12" fmla="*/ 1410 w 1794"/>
                  <a:gd name="T13" fmla="*/ 646 h 2654"/>
                  <a:gd name="T14" fmla="*/ 1616 w 1794"/>
                  <a:gd name="T15" fmla="*/ 756 h 2654"/>
                  <a:gd name="T16" fmla="*/ 1792 w 1794"/>
                  <a:gd name="T17" fmla="*/ 847 h 2654"/>
                  <a:gd name="T18" fmla="*/ 1730 w 1794"/>
                  <a:gd name="T19" fmla="*/ 1058 h 2654"/>
                  <a:gd name="T20" fmla="*/ 1579 w 1794"/>
                  <a:gd name="T21" fmla="*/ 1053 h 2654"/>
                  <a:gd name="T22" fmla="*/ 1498 w 1794"/>
                  <a:gd name="T23" fmla="*/ 2214 h 2654"/>
                  <a:gd name="T24" fmla="*/ 956 w 1794"/>
                  <a:gd name="T25" fmla="*/ 2625 h 2654"/>
                  <a:gd name="T26" fmla="*/ 1580 w 1794"/>
                  <a:gd name="T27" fmla="*/ 1563 h 2654"/>
                  <a:gd name="T28" fmla="*/ 1225 w 1794"/>
                  <a:gd name="T29" fmla="*/ 1646 h 2654"/>
                  <a:gd name="T30" fmla="*/ 1392 w 1794"/>
                  <a:gd name="T31" fmla="*/ 1939 h 2654"/>
                  <a:gd name="T32" fmla="*/ 1172 w 1794"/>
                  <a:gd name="T33" fmla="*/ 1921 h 2654"/>
                  <a:gd name="T34" fmla="*/ 1034 w 1794"/>
                  <a:gd name="T35" fmla="*/ 2521 h 2654"/>
                  <a:gd name="T36" fmla="*/ 899 w 1794"/>
                  <a:gd name="T37" fmla="*/ 2389 h 2654"/>
                  <a:gd name="T38" fmla="*/ 815 w 1794"/>
                  <a:gd name="T39" fmla="*/ 2437 h 2654"/>
                  <a:gd name="T40" fmla="*/ 79 w 1794"/>
                  <a:gd name="T41" fmla="*/ 1871 h 2654"/>
                  <a:gd name="T42" fmla="*/ 762 w 1794"/>
                  <a:gd name="T43" fmla="*/ 2374 h 2654"/>
                  <a:gd name="T44" fmla="*/ 606 w 1794"/>
                  <a:gd name="T45" fmla="*/ 2345 h 2654"/>
                  <a:gd name="T46" fmla="*/ 1000 w 1794"/>
                  <a:gd name="T47" fmla="*/ 2236 h 2654"/>
                  <a:gd name="T48" fmla="*/ 884 w 1794"/>
                  <a:gd name="T49" fmla="*/ 1897 h 2654"/>
                  <a:gd name="T50" fmla="*/ 675 w 1794"/>
                  <a:gd name="T51" fmla="*/ 1857 h 2654"/>
                  <a:gd name="T52" fmla="*/ 862 w 1794"/>
                  <a:gd name="T53" fmla="*/ 1791 h 2654"/>
                  <a:gd name="T54" fmla="*/ 854 w 1794"/>
                  <a:gd name="T55" fmla="*/ 1728 h 2654"/>
                  <a:gd name="T56" fmla="*/ 1162 w 1794"/>
                  <a:gd name="T57" fmla="*/ 1411 h 2654"/>
                  <a:gd name="T58" fmla="*/ 1413 w 1794"/>
                  <a:gd name="T59" fmla="*/ 860 h 2654"/>
                  <a:gd name="T60" fmla="*/ 900 w 1794"/>
                  <a:gd name="T61" fmla="*/ 707 h 2654"/>
                  <a:gd name="T62" fmla="*/ 339 w 1794"/>
                  <a:gd name="T63" fmla="*/ 1492 h 2654"/>
                  <a:gd name="T64" fmla="*/ 413 w 1794"/>
                  <a:gd name="T65" fmla="*/ 1471 h 2654"/>
                  <a:gd name="T66" fmla="*/ 309 w 1794"/>
                  <a:gd name="T67" fmla="*/ 1632 h 2654"/>
                  <a:gd name="T68" fmla="*/ 397 w 1794"/>
                  <a:gd name="T69" fmla="*/ 2054 h 2654"/>
                  <a:gd name="T70" fmla="*/ 215 w 1794"/>
                  <a:gd name="T71" fmla="*/ 1788 h 2654"/>
                  <a:gd name="T72" fmla="*/ 174 w 1794"/>
                  <a:gd name="T73" fmla="*/ 1853 h 2654"/>
                  <a:gd name="T74" fmla="*/ 228 w 1794"/>
                  <a:gd name="T75" fmla="*/ 1464 h 2654"/>
                  <a:gd name="T76" fmla="*/ 42 w 1794"/>
                  <a:gd name="T77" fmla="*/ 1751 h 2654"/>
                  <a:gd name="T78" fmla="*/ 249 w 1794"/>
                  <a:gd name="T79" fmla="*/ 1374 h 2654"/>
                  <a:gd name="T80" fmla="*/ 415 w 1794"/>
                  <a:gd name="T81" fmla="*/ 1026 h 2654"/>
                  <a:gd name="T82" fmla="*/ 68 w 1794"/>
                  <a:gd name="T83" fmla="*/ 1108 h 2654"/>
                  <a:gd name="T84" fmla="*/ 1554 w 1794"/>
                  <a:gd name="T85" fmla="*/ 1405 h 2654"/>
                  <a:gd name="T86" fmla="*/ 1212 w 1794"/>
                  <a:gd name="T87" fmla="*/ 1209 h 2654"/>
                  <a:gd name="T88" fmla="*/ 1286 w 1794"/>
                  <a:gd name="T89" fmla="*/ 1429 h 2654"/>
                  <a:gd name="T90" fmla="*/ 1278 w 1794"/>
                  <a:gd name="T91" fmla="*/ 1296 h 2654"/>
                  <a:gd name="T92" fmla="*/ 1116 w 1794"/>
                  <a:gd name="T93" fmla="*/ 685 h 2654"/>
                  <a:gd name="T94" fmla="*/ 1349 w 1794"/>
                  <a:gd name="T95" fmla="*/ 225 h 2654"/>
                  <a:gd name="T96" fmla="*/ 979 w 1794"/>
                  <a:gd name="T97" fmla="*/ 264 h 2654"/>
                  <a:gd name="T98" fmla="*/ 818 w 1794"/>
                  <a:gd name="T99" fmla="*/ 169 h 2654"/>
                  <a:gd name="T100" fmla="*/ 399 w 1794"/>
                  <a:gd name="T101" fmla="*/ 153 h 2654"/>
                  <a:gd name="T102" fmla="*/ 545 w 1794"/>
                  <a:gd name="T103" fmla="*/ 539 h 2654"/>
                  <a:gd name="T104" fmla="*/ 429 w 1794"/>
                  <a:gd name="T105" fmla="*/ 1140 h 2654"/>
                  <a:gd name="T106" fmla="*/ 1307 w 1794"/>
                  <a:gd name="T107" fmla="*/ 1114 h 2654"/>
                  <a:gd name="T108" fmla="*/ 1656 w 1794"/>
                  <a:gd name="T109" fmla="*/ 1034 h 2654"/>
                  <a:gd name="T110" fmla="*/ 1765 w 1794"/>
                  <a:gd name="T111" fmla="*/ 899 h 2654"/>
                  <a:gd name="T112" fmla="*/ 1485 w 1794"/>
                  <a:gd name="T113" fmla="*/ 876 h 2654"/>
                  <a:gd name="T114" fmla="*/ 802 w 1794"/>
                  <a:gd name="T115" fmla="*/ 947 h 2654"/>
                  <a:gd name="T116" fmla="*/ 312 w 1794"/>
                  <a:gd name="T117" fmla="*/ 709 h 2654"/>
                  <a:gd name="T118" fmla="*/ 1487 w 1794"/>
                  <a:gd name="T119" fmla="*/ 862 h 2654"/>
                  <a:gd name="T120" fmla="*/ 564 w 1794"/>
                  <a:gd name="T121" fmla="*/ 715 h 2654"/>
                  <a:gd name="T122" fmla="*/ 85 w 1794"/>
                  <a:gd name="T123" fmla="*/ 252 h 2654"/>
                  <a:gd name="T124" fmla="*/ 932 w 1794"/>
                  <a:gd name="T125" fmla="*/ 101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4" h="2654">
                    <a:moveTo>
                      <a:pt x="965" y="2654"/>
                    </a:moveTo>
                    <a:lnTo>
                      <a:pt x="965" y="2654"/>
                    </a:lnTo>
                    <a:lnTo>
                      <a:pt x="945" y="2652"/>
                    </a:lnTo>
                    <a:lnTo>
                      <a:pt x="945" y="2652"/>
                    </a:lnTo>
                    <a:lnTo>
                      <a:pt x="921" y="2651"/>
                    </a:lnTo>
                    <a:lnTo>
                      <a:pt x="895" y="2646"/>
                    </a:lnTo>
                    <a:lnTo>
                      <a:pt x="895" y="2646"/>
                    </a:lnTo>
                    <a:lnTo>
                      <a:pt x="873" y="2641"/>
                    </a:lnTo>
                    <a:lnTo>
                      <a:pt x="847" y="2633"/>
                    </a:lnTo>
                    <a:lnTo>
                      <a:pt x="847" y="2633"/>
                    </a:lnTo>
                    <a:lnTo>
                      <a:pt x="829" y="2628"/>
                    </a:lnTo>
                    <a:lnTo>
                      <a:pt x="829" y="2628"/>
                    </a:lnTo>
                    <a:lnTo>
                      <a:pt x="823" y="2627"/>
                    </a:lnTo>
                    <a:lnTo>
                      <a:pt x="823" y="2627"/>
                    </a:lnTo>
                    <a:lnTo>
                      <a:pt x="812" y="2622"/>
                    </a:lnTo>
                    <a:lnTo>
                      <a:pt x="797" y="2617"/>
                    </a:lnTo>
                    <a:lnTo>
                      <a:pt x="797" y="2617"/>
                    </a:lnTo>
                    <a:lnTo>
                      <a:pt x="778" y="2609"/>
                    </a:lnTo>
                    <a:lnTo>
                      <a:pt x="778" y="2609"/>
                    </a:lnTo>
                    <a:lnTo>
                      <a:pt x="770" y="2606"/>
                    </a:lnTo>
                    <a:lnTo>
                      <a:pt x="770" y="2606"/>
                    </a:lnTo>
                    <a:lnTo>
                      <a:pt x="756" y="2599"/>
                    </a:lnTo>
                    <a:lnTo>
                      <a:pt x="756" y="2599"/>
                    </a:lnTo>
                    <a:lnTo>
                      <a:pt x="748" y="2596"/>
                    </a:lnTo>
                    <a:lnTo>
                      <a:pt x="748" y="2596"/>
                    </a:lnTo>
                    <a:lnTo>
                      <a:pt x="733" y="2590"/>
                    </a:lnTo>
                    <a:lnTo>
                      <a:pt x="733" y="2590"/>
                    </a:lnTo>
                    <a:lnTo>
                      <a:pt x="711" y="2580"/>
                    </a:lnTo>
                    <a:lnTo>
                      <a:pt x="711" y="2580"/>
                    </a:lnTo>
                    <a:lnTo>
                      <a:pt x="669" y="2558"/>
                    </a:lnTo>
                    <a:lnTo>
                      <a:pt x="625" y="2533"/>
                    </a:lnTo>
                    <a:lnTo>
                      <a:pt x="585" y="2506"/>
                    </a:lnTo>
                    <a:lnTo>
                      <a:pt x="543" y="2477"/>
                    </a:lnTo>
                    <a:lnTo>
                      <a:pt x="543" y="2477"/>
                    </a:lnTo>
                    <a:lnTo>
                      <a:pt x="505" y="2448"/>
                    </a:lnTo>
                    <a:lnTo>
                      <a:pt x="468" y="2418"/>
                    </a:lnTo>
                    <a:lnTo>
                      <a:pt x="468" y="2418"/>
                    </a:lnTo>
                    <a:lnTo>
                      <a:pt x="431" y="2386"/>
                    </a:lnTo>
                    <a:lnTo>
                      <a:pt x="395" y="2352"/>
                    </a:lnTo>
                    <a:lnTo>
                      <a:pt x="395" y="2352"/>
                    </a:lnTo>
                    <a:lnTo>
                      <a:pt x="362" y="2318"/>
                    </a:lnTo>
                    <a:lnTo>
                      <a:pt x="328" y="2283"/>
                    </a:lnTo>
                    <a:lnTo>
                      <a:pt x="296" y="2247"/>
                    </a:lnTo>
                    <a:lnTo>
                      <a:pt x="264" y="2209"/>
                    </a:lnTo>
                    <a:lnTo>
                      <a:pt x="264" y="2209"/>
                    </a:lnTo>
                    <a:lnTo>
                      <a:pt x="231" y="2169"/>
                    </a:lnTo>
                    <a:lnTo>
                      <a:pt x="204" y="2133"/>
                    </a:lnTo>
                    <a:lnTo>
                      <a:pt x="204" y="2133"/>
                    </a:lnTo>
                    <a:lnTo>
                      <a:pt x="146" y="2054"/>
                    </a:lnTo>
                    <a:lnTo>
                      <a:pt x="146" y="2054"/>
                    </a:lnTo>
                    <a:lnTo>
                      <a:pt x="117" y="2011"/>
                    </a:lnTo>
                    <a:lnTo>
                      <a:pt x="93" y="1972"/>
                    </a:lnTo>
                    <a:lnTo>
                      <a:pt x="93" y="1972"/>
                    </a:lnTo>
                    <a:lnTo>
                      <a:pt x="69" y="1926"/>
                    </a:lnTo>
                    <a:lnTo>
                      <a:pt x="48" y="1884"/>
                    </a:lnTo>
                    <a:lnTo>
                      <a:pt x="48" y="1884"/>
                    </a:lnTo>
                    <a:lnTo>
                      <a:pt x="39" y="1861"/>
                    </a:lnTo>
                    <a:lnTo>
                      <a:pt x="31" y="1837"/>
                    </a:lnTo>
                    <a:lnTo>
                      <a:pt x="24" y="1813"/>
                    </a:lnTo>
                    <a:lnTo>
                      <a:pt x="18" y="1789"/>
                    </a:lnTo>
                    <a:lnTo>
                      <a:pt x="18" y="1789"/>
                    </a:lnTo>
                    <a:lnTo>
                      <a:pt x="14" y="1765"/>
                    </a:lnTo>
                    <a:lnTo>
                      <a:pt x="11" y="1739"/>
                    </a:lnTo>
                    <a:lnTo>
                      <a:pt x="10" y="1715"/>
                    </a:lnTo>
                    <a:lnTo>
                      <a:pt x="10" y="1689"/>
                    </a:lnTo>
                    <a:lnTo>
                      <a:pt x="10" y="1689"/>
                    </a:lnTo>
                    <a:lnTo>
                      <a:pt x="10" y="1665"/>
                    </a:lnTo>
                    <a:lnTo>
                      <a:pt x="13" y="1641"/>
                    </a:lnTo>
                    <a:lnTo>
                      <a:pt x="16" y="1619"/>
                    </a:lnTo>
                    <a:lnTo>
                      <a:pt x="21" y="1595"/>
                    </a:lnTo>
                    <a:lnTo>
                      <a:pt x="26" y="1571"/>
                    </a:lnTo>
                    <a:lnTo>
                      <a:pt x="34" y="1548"/>
                    </a:lnTo>
                    <a:lnTo>
                      <a:pt x="42" y="1526"/>
                    </a:lnTo>
                    <a:lnTo>
                      <a:pt x="50" y="1503"/>
                    </a:lnTo>
                    <a:lnTo>
                      <a:pt x="50" y="1503"/>
                    </a:lnTo>
                    <a:lnTo>
                      <a:pt x="39" y="1479"/>
                    </a:lnTo>
                    <a:lnTo>
                      <a:pt x="27" y="1455"/>
                    </a:lnTo>
                    <a:lnTo>
                      <a:pt x="18" y="1427"/>
                    </a:lnTo>
                    <a:lnTo>
                      <a:pt x="11" y="1400"/>
                    </a:lnTo>
                    <a:lnTo>
                      <a:pt x="11" y="1400"/>
                    </a:lnTo>
                    <a:lnTo>
                      <a:pt x="5" y="1371"/>
                    </a:lnTo>
                    <a:lnTo>
                      <a:pt x="2" y="1344"/>
                    </a:lnTo>
                    <a:lnTo>
                      <a:pt x="0" y="1329"/>
                    </a:lnTo>
                    <a:lnTo>
                      <a:pt x="0" y="1329"/>
                    </a:lnTo>
                    <a:lnTo>
                      <a:pt x="0" y="1318"/>
                    </a:lnTo>
                    <a:lnTo>
                      <a:pt x="0" y="1318"/>
                    </a:lnTo>
                    <a:lnTo>
                      <a:pt x="0" y="1315"/>
                    </a:lnTo>
                    <a:lnTo>
                      <a:pt x="0" y="1315"/>
                    </a:lnTo>
                    <a:lnTo>
                      <a:pt x="0" y="1313"/>
                    </a:lnTo>
                    <a:lnTo>
                      <a:pt x="0" y="1313"/>
                    </a:lnTo>
                    <a:lnTo>
                      <a:pt x="0" y="1300"/>
                    </a:lnTo>
                    <a:lnTo>
                      <a:pt x="0" y="1300"/>
                    </a:lnTo>
                    <a:lnTo>
                      <a:pt x="0" y="1289"/>
                    </a:lnTo>
                    <a:lnTo>
                      <a:pt x="0" y="1289"/>
                    </a:lnTo>
                    <a:lnTo>
                      <a:pt x="0" y="1284"/>
                    </a:lnTo>
                    <a:lnTo>
                      <a:pt x="0" y="1284"/>
                    </a:lnTo>
                    <a:lnTo>
                      <a:pt x="0" y="1284"/>
                    </a:lnTo>
                    <a:lnTo>
                      <a:pt x="0" y="1284"/>
                    </a:lnTo>
                    <a:lnTo>
                      <a:pt x="3" y="1259"/>
                    </a:lnTo>
                    <a:lnTo>
                      <a:pt x="6" y="1231"/>
                    </a:lnTo>
                    <a:lnTo>
                      <a:pt x="13" y="1202"/>
                    </a:lnTo>
                    <a:lnTo>
                      <a:pt x="21" y="1172"/>
                    </a:lnTo>
                    <a:lnTo>
                      <a:pt x="21" y="1172"/>
                    </a:lnTo>
                    <a:lnTo>
                      <a:pt x="29" y="1146"/>
                    </a:lnTo>
                    <a:lnTo>
                      <a:pt x="40" y="1117"/>
                    </a:lnTo>
                    <a:lnTo>
                      <a:pt x="40" y="1117"/>
                    </a:lnTo>
                    <a:lnTo>
                      <a:pt x="42" y="1114"/>
                    </a:lnTo>
                    <a:lnTo>
                      <a:pt x="42" y="1114"/>
                    </a:lnTo>
                    <a:lnTo>
                      <a:pt x="51" y="1090"/>
                    </a:lnTo>
                    <a:lnTo>
                      <a:pt x="64" y="1066"/>
                    </a:lnTo>
                    <a:lnTo>
                      <a:pt x="64" y="1066"/>
                    </a:lnTo>
                    <a:lnTo>
                      <a:pt x="80" y="1040"/>
                    </a:lnTo>
                    <a:lnTo>
                      <a:pt x="96" y="1016"/>
                    </a:lnTo>
                    <a:lnTo>
                      <a:pt x="96" y="1016"/>
                    </a:lnTo>
                    <a:lnTo>
                      <a:pt x="117" y="993"/>
                    </a:lnTo>
                    <a:lnTo>
                      <a:pt x="129" y="984"/>
                    </a:lnTo>
                    <a:lnTo>
                      <a:pt x="140" y="976"/>
                    </a:lnTo>
                    <a:lnTo>
                      <a:pt x="140" y="976"/>
                    </a:lnTo>
                    <a:lnTo>
                      <a:pt x="150" y="968"/>
                    </a:lnTo>
                    <a:lnTo>
                      <a:pt x="150" y="968"/>
                    </a:lnTo>
                    <a:lnTo>
                      <a:pt x="153" y="966"/>
                    </a:lnTo>
                    <a:lnTo>
                      <a:pt x="153" y="966"/>
                    </a:lnTo>
                    <a:lnTo>
                      <a:pt x="153" y="966"/>
                    </a:lnTo>
                    <a:lnTo>
                      <a:pt x="153" y="966"/>
                    </a:lnTo>
                    <a:lnTo>
                      <a:pt x="153" y="966"/>
                    </a:lnTo>
                    <a:lnTo>
                      <a:pt x="156" y="965"/>
                    </a:lnTo>
                    <a:lnTo>
                      <a:pt x="156" y="965"/>
                    </a:lnTo>
                    <a:lnTo>
                      <a:pt x="166" y="958"/>
                    </a:lnTo>
                    <a:lnTo>
                      <a:pt x="166" y="958"/>
                    </a:lnTo>
                    <a:lnTo>
                      <a:pt x="180" y="952"/>
                    </a:lnTo>
                    <a:lnTo>
                      <a:pt x="180" y="952"/>
                    </a:lnTo>
                    <a:lnTo>
                      <a:pt x="185" y="918"/>
                    </a:lnTo>
                    <a:lnTo>
                      <a:pt x="191" y="886"/>
                    </a:lnTo>
                    <a:lnTo>
                      <a:pt x="201" y="852"/>
                    </a:lnTo>
                    <a:lnTo>
                      <a:pt x="214" y="820"/>
                    </a:lnTo>
                    <a:lnTo>
                      <a:pt x="214" y="820"/>
                    </a:lnTo>
                    <a:lnTo>
                      <a:pt x="223" y="799"/>
                    </a:lnTo>
                    <a:lnTo>
                      <a:pt x="233" y="780"/>
                    </a:lnTo>
                    <a:lnTo>
                      <a:pt x="256" y="739"/>
                    </a:lnTo>
                    <a:lnTo>
                      <a:pt x="281" y="702"/>
                    </a:lnTo>
                    <a:lnTo>
                      <a:pt x="296" y="686"/>
                    </a:lnTo>
                    <a:lnTo>
                      <a:pt x="310" y="669"/>
                    </a:lnTo>
                    <a:lnTo>
                      <a:pt x="310" y="669"/>
                    </a:lnTo>
                    <a:lnTo>
                      <a:pt x="326" y="653"/>
                    </a:lnTo>
                    <a:lnTo>
                      <a:pt x="344" y="637"/>
                    </a:lnTo>
                    <a:lnTo>
                      <a:pt x="362" y="620"/>
                    </a:lnTo>
                    <a:lnTo>
                      <a:pt x="379" y="606"/>
                    </a:lnTo>
                    <a:lnTo>
                      <a:pt x="399" y="593"/>
                    </a:lnTo>
                    <a:lnTo>
                      <a:pt x="418" y="582"/>
                    </a:lnTo>
                    <a:lnTo>
                      <a:pt x="437" y="571"/>
                    </a:lnTo>
                    <a:lnTo>
                      <a:pt x="457" y="561"/>
                    </a:lnTo>
                    <a:lnTo>
                      <a:pt x="457" y="561"/>
                    </a:lnTo>
                    <a:lnTo>
                      <a:pt x="471" y="555"/>
                    </a:lnTo>
                    <a:lnTo>
                      <a:pt x="471" y="555"/>
                    </a:lnTo>
                    <a:lnTo>
                      <a:pt x="461" y="530"/>
                    </a:lnTo>
                    <a:lnTo>
                      <a:pt x="450" y="508"/>
                    </a:lnTo>
                    <a:lnTo>
                      <a:pt x="437" y="485"/>
                    </a:lnTo>
                    <a:lnTo>
                      <a:pt x="424" y="465"/>
                    </a:lnTo>
                    <a:lnTo>
                      <a:pt x="410" y="447"/>
                    </a:lnTo>
                    <a:lnTo>
                      <a:pt x="395" y="428"/>
                    </a:lnTo>
                    <a:lnTo>
                      <a:pt x="379" y="412"/>
                    </a:lnTo>
                    <a:lnTo>
                      <a:pt x="362" y="397"/>
                    </a:lnTo>
                    <a:lnTo>
                      <a:pt x="362" y="397"/>
                    </a:lnTo>
                    <a:lnTo>
                      <a:pt x="344" y="383"/>
                    </a:lnTo>
                    <a:lnTo>
                      <a:pt x="325" y="370"/>
                    </a:lnTo>
                    <a:lnTo>
                      <a:pt x="304" y="360"/>
                    </a:lnTo>
                    <a:lnTo>
                      <a:pt x="281" y="350"/>
                    </a:lnTo>
                    <a:lnTo>
                      <a:pt x="259" y="344"/>
                    </a:lnTo>
                    <a:lnTo>
                      <a:pt x="236" y="339"/>
                    </a:lnTo>
                    <a:lnTo>
                      <a:pt x="214" y="336"/>
                    </a:lnTo>
                    <a:lnTo>
                      <a:pt x="191" y="334"/>
                    </a:lnTo>
                    <a:lnTo>
                      <a:pt x="191" y="334"/>
                    </a:lnTo>
                    <a:lnTo>
                      <a:pt x="180" y="334"/>
                    </a:lnTo>
                    <a:lnTo>
                      <a:pt x="174" y="336"/>
                    </a:lnTo>
                    <a:lnTo>
                      <a:pt x="174" y="336"/>
                    </a:lnTo>
                    <a:lnTo>
                      <a:pt x="167" y="336"/>
                    </a:lnTo>
                    <a:lnTo>
                      <a:pt x="167" y="336"/>
                    </a:lnTo>
                    <a:lnTo>
                      <a:pt x="164" y="336"/>
                    </a:lnTo>
                    <a:lnTo>
                      <a:pt x="164" y="336"/>
                    </a:lnTo>
                    <a:lnTo>
                      <a:pt x="154" y="336"/>
                    </a:lnTo>
                    <a:lnTo>
                      <a:pt x="146" y="334"/>
                    </a:lnTo>
                    <a:lnTo>
                      <a:pt x="146" y="334"/>
                    </a:lnTo>
                    <a:lnTo>
                      <a:pt x="132" y="328"/>
                    </a:lnTo>
                    <a:lnTo>
                      <a:pt x="132" y="328"/>
                    </a:lnTo>
                    <a:lnTo>
                      <a:pt x="124" y="323"/>
                    </a:lnTo>
                    <a:lnTo>
                      <a:pt x="124" y="323"/>
                    </a:lnTo>
                    <a:lnTo>
                      <a:pt x="117" y="318"/>
                    </a:lnTo>
                    <a:lnTo>
                      <a:pt x="106" y="310"/>
                    </a:lnTo>
                    <a:lnTo>
                      <a:pt x="106" y="310"/>
                    </a:lnTo>
                    <a:lnTo>
                      <a:pt x="84" y="291"/>
                    </a:lnTo>
                    <a:lnTo>
                      <a:pt x="84" y="291"/>
                    </a:lnTo>
                    <a:lnTo>
                      <a:pt x="72" y="280"/>
                    </a:lnTo>
                    <a:lnTo>
                      <a:pt x="64" y="267"/>
                    </a:lnTo>
                    <a:lnTo>
                      <a:pt x="64" y="267"/>
                    </a:lnTo>
                    <a:lnTo>
                      <a:pt x="61" y="262"/>
                    </a:lnTo>
                    <a:lnTo>
                      <a:pt x="61" y="262"/>
                    </a:lnTo>
                    <a:lnTo>
                      <a:pt x="59" y="260"/>
                    </a:lnTo>
                    <a:lnTo>
                      <a:pt x="59" y="260"/>
                    </a:lnTo>
                    <a:lnTo>
                      <a:pt x="59" y="260"/>
                    </a:lnTo>
                    <a:lnTo>
                      <a:pt x="56" y="256"/>
                    </a:lnTo>
                    <a:lnTo>
                      <a:pt x="56" y="256"/>
                    </a:lnTo>
                    <a:lnTo>
                      <a:pt x="55" y="251"/>
                    </a:lnTo>
                    <a:lnTo>
                      <a:pt x="55" y="251"/>
                    </a:lnTo>
                    <a:lnTo>
                      <a:pt x="53" y="243"/>
                    </a:lnTo>
                    <a:lnTo>
                      <a:pt x="55" y="235"/>
                    </a:lnTo>
                    <a:lnTo>
                      <a:pt x="58" y="227"/>
                    </a:lnTo>
                    <a:lnTo>
                      <a:pt x="63" y="220"/>
                    </a:lnTo>
                    <a:lnTo>
                      <a:pt x="63" y="220"/>
                    </a:lnTo>
                    <a:lnTo>
                      <a:pt x="66" y="219"/>
                    </a:lnTo>
                    <a:lnTo>
                      <a:pt x="68" y="217"/>
                    </a:lnTo>
                    <a:lnTo>
                      <a:pt x="68" y="217"/>
                    </a:lnTo>
                    <a:lnTo>
                      <a:pt x="69" y="217"/>
                    </a:lnTo>
                    <a:lnTo>
                      <a:pt x="69" y="217"/>
                    </a:lnTo>
                    <a:lnTo>
                      <a:pt x="72" y="215"/>
                    </a:lnTo>
                    <a:lnTo>
                      <a:pt x="72" y="215"/>
                    </a:lnTo>
                    <a:lnTo>
                      <a:pt x="80" y="212"/>
                    </a:lnTo>
                    <a:lnTo>
                      <a:pt x="80" y="212"/>
                    </a:lnTo>
                    <a:lnTo>
                      <a:pt x="95" y="207"/>
                    </a:lnTo>
                    <a:lnTo>
                      <a:pt x="95" y="207"/>
                    </a:lnTo>
                    <a:lnTo>
                      <a:pt x="109" y="204"/>
                    </a:lnTo>
                    <a:lnTo>
                      <a:pt x="124" y="201"/>
                    </a:lnTo>
                    <a:lnTo>
                      <a:pt x="125" y="201"/>
                    </a:lnTo>
                    <a:lnTo>
                      <a:pt x="125" y="201"/>
                    </a:lnTo>
                    <a:lnTo>
                      <a:pt x="153" y="199"/>
                    </a:lnTo>
                    <a:lnTo>
                      <a:pt x="153" y="199"/>
                    </a:lnTo>
                    <a:lnTo>
                      <a:pt x="170" y="198"/>
                    </a:lnTo>
                    <a:lnTo>
                      <a:pt x="170" y="198"/>
                    </a:lnTo>
                    <a:lnTo>
                      <a:pt x="193" y="199"/>
                    </a:lnTo>
                    <a:lnTo>
                      <a:pt x="215" y="201"/>
                    </a:lnTo>
                    <a:lnTo>
                      <a:pt x="240" y="206"/>
                    </a:lnTo>
                    <a:lnTo>
                      <a:pt x="265" y="211"/>
                    </a:lnTo>
                    <a:lnTo>
                      <a:pt x="265" y="211"/>
                    </a:lnTo>
                    <a:lnTo>
                      <a:pt x="297" y="219"/>
                    </a:lnTo>
                    <a:lnTo>
                      <a:pt x="297" y="219"/>
                    </a:lnTo>
                    <a:lnTo>
                      <a:pt x="318" y="223"/>
                    </a:lnTo>
                    <a:lnTo>
                      <a:pt x="318" y="223"/>
                    </a:lnTo>
                    <a:lnTo>
                      <a:pt x="338" y="228"/>
                    </a:lnTo>
                    <a:lnTo>
                      <a:pt x="338" y="228"/>
                    </a:lnTo>
                    <a:lnTo>
                      <a:pt x="315" y="170"/>
                    </a:lnTo>
                    <a:lnTo>
                      <a:pt x="315" y="170"/>
                    </a:lnTo>
                    <a:lnTo>
                      <a:pt x="299" y="124"/>
                    </a:lnTo>
                    <a:lnTo>
                      <a:pt x="299" y="124"/>
                    </a:lnTo>
                    <a:lnTo>
                      <a:pt x="297" y="117"/>
                    </a:lnTo>
                    <a:lnTo>
                      <a:pt x="296" y="116"/>
                    </a:lnTo>
                    <a:lnTo>
                      <a:pt x="296" y="116"/>
                    </a:lnTo>
                    <a:lnTo>
                      <a:pt x="296" y="113"/>
                    </a:lnTo>
                    <a:lnTo>
                      <a:pt x="296" y="113"/>
                    </a:lnTo>
                    <a:lnTo>
                      <a:pt x="296" y="106"/>
                    </a:lnTo>
                    <a:lnTo>
                      <a:pt x="296" y="106"/>
                    </a:lnTo>
                    <a:lnTo>
                      <a:pt x="296" y="98"/>
                    </a:lnTo>
                    <a:lnTo>
                      <a:pt x="299" y="92"/>
                    </a:lnTo>
                    <a:lnTo>
                      <a:pt x="299" y="92"/>
                    </a:lnTo>
                    <a:lnTo>
                      <a:pt x="302" y="87"/>
                    </a:lnTo>
                    <a:lnTo>
                      <a:pt x="309" y="82"/>
                    </a:lnTo>
                    <a:lnTo>
                      <a:pt x="309" y="82"/>
                    </a:lnTo>
                    <a:lnTo>
                      <a:pt x="317" y="76"/>
                    </a:lnTo>
                    <a:lnTo>
                      <a:pt x="326" y="74"/>
                    </a:lnTo>
                    <a:lnTo>
                      <a:pt x="326" y="74"/>
                    </a:lnTo>
                    <a:lnTo>
                      <a:pt x="326" y="74"/>
                    </a:lnTo>
                    <a:lnTo>
                      <a:pt x="326" y="74"/>
                    </a:lnTo>
                    <a:lnTo>
                      <a:pt x="341" y="71"/>
                    </a:lnTo>
                    <a:lnTo>
                      <a:pt x="341" y="71"/>
                    </a:lnTo>
                    <a:lnTo>
                      <a:pt x="350" y="71"/>
                    </a:lnTo>
                    <a:lnTo>
                      <a:pt x="350" y="71"/>
                    </a:lnTo>
                    <a:lnTo>
                      <a:pt x="368" y="72"/>
                    </a:lnTo>
                    <a:lnTo>
                      <a:pt x="368" y="72"/>
                    </a:lnTo>
                    <a:lnTo>
                      <a:pt x="394" y="76"/>
                    </a:lnTo>
                    <a:lnTo>
                      <a:pt x="395" y="77"/>
                    </a:lnTo>
                    <a:lnTo>
                      <a:pt x="395" y="77"/>
                    </a:lnTo>
                    <a:lnTo>
                      <a:pt x="395" y="77"/>
                    </a:lnTo>
                    <a:lnTo>
                      <a:pt x="395" y="77"/>
                    </a:lnTo>
                    <a:lnTo>
                      <a:pt x="395" y="77"/>
                    </a:lnTo>
                    <a:lnTo>
                      <a:pt x="402" y="79"/>
                    </a:lnTo>
                    <a:lnTo>
                      <a:pt x="402" y="79"/>
                    </a:lnTo>
                    <a:lnTo>
                      <a:pt x="416" y="84"/>
                    </a:lnTo>
                    <a:lnTo>
                      <a:pt x="428" y="90"/>
                    </a:lnTo>
                    <a:lnTo>
                      <a:pt x="444" y="98"/>
                    </a:lnTo>
                    <a:lnTo>
                      <a:pt x="444" y="98"/>
                    </a:lnTo>
                    <a:lnTo>
                      <a:pt x="444" y="100"/>
                    </a:lnTo>
                    <a:lnTo>
                      <a:pt x="444" y="100"/>
                    </a:lnTo>
                    <a:lnTo>
                      <a:pt x="444" y="100"/>
                    </a:lnTo>
                    <a:lnTo>
                      <a:pt x="457" y="108"/>
                    </a:lnTo>
                    <a:lnTo>
                      <a:pt x="466" y="119"/>
                    </a:lnTo>
                    <a:lnTo>
                      <a:pt x="466" y="119"/>
                    </a:lnTo>
                    <a:lnTo>
                      <a:pt x="474" y="130"/>
                    </a:lnTo>
                    <a:lnTo>
                      <a:pt x="481" y="145"/>
                    </a:lnTo>
                    <a:lnTo>
                      <a:pt x="481" y="145"/>
                    </a:lnTo>
                    <a:lnTo>
                      <a:pt x="484" y="156"/>
                    </a:lnTo>
                    <a:lnTo>
                      <a:pt x="485" y="158"/>
                    </a:lnTo>
                    <a:lnTo>
                      <a:pt x="485" y="158"/>
                    </a:lnTo>
                    <a:lnTo>
                      <a:pt x="489" y="167"/>
                    </a:lnTo>
                    <a:lnTo>
                      <a:pt x="489" y="167"/>
                    </a:lnTo>
                    <a:lnTo>
                      <a:pt x="498" y="190"/>
                    </a:lnTo>
                    <a:lnTo>
                      <a:pt x="506" y="212"/>
                    </a:lnTo>
                    <a:lnTo>
                      <a:pt x="511" y="223"/>
                    </a:lnTo>
                    <a:lnTo>
                      <a:pt x="516" y="235"/>
                    </a:lnTo>
                    <a:lnTo>
                      <a:pt x="516" y="235"/>
                    </a:lnTo>
                    <a:lnTo>
                      <a:pt x="526" y="254"/>
                    </a:lnTo>
                    <a:lnTo>
                      <a:pt x="537" y="273"/>
                    </a:lnTo>
                    <a:lnTo>
                      <a:pt x="537" y="273"/>
                    </a:lnTo>
                    <a:lnTo>
                      <a:pt x="550" y="291"/>
                    </a:lnTo>
                    <a:lnTo>
                      <a:pt x="551" y="293"/>
                    </a:lnTo>
                    <a:lnTo>
                      <a:pt x="551" y="293"/>
                    </a:lnTo>
                    <a:lnTo>
                      <a:pt x="556" y="299"/>
                    </a:lnTo>
                    <a:lnTo>
                      <a:pt x="556" y="299"/>
                    </a:lnTo>
                    <a:lnTo>
                      <a:pt x="566" y="310"/>
                    </a:lnTo>
                    <a:lnTo>
                      <a:pt x="566" y="310"/>
                    </a:lnTo>
                    <a:lnTo>
                      <a:pt x="595" y="349"/>
                    </a:lnTo>
                    <a:lnTo>
                      <a:pt x="600" y="355"/>
                    </a:lnTo>
                    <a:lnTo>
                      <a:pt x="600" y="355"/>
                    </a:lnTo>
                    <a:lnTo>
                      <a:pt x="629" y="391"/>
                    </a:lnTo>
                    <a:lnTo>
                      <a:pt x="654" y="426"/>
                    </a:lnTo>
                    <a:lnTo>
                      <a:pt x="654" y="426"/>
                    </a:lnTo>
                    <a:lnTo>
                      <a:pt x="677" y="460"/>
                    </a:lnTo>
                    <a:lnTo>
                      <a:pt x="694" y="494"/>
                    </a:lnTo>
                    <a:lnTo>
                      <a:pt x="694" y="494"/>
                    </a:lnTo>
                    <a:lnTo>
                      <a:pt x="702" y="477"/>
                    </a:lnTo>
                    <a:lnTo>
                      <a:pt x="702" y="477"/>
                    </a:lnTo>
                    <a:lnTo>
                      <a:pt x="706" y="468"/>
                    </a:lnTo>
                    <a:lnTo>
                      <a:pt x="709" y="457"/>
                    </a:lnTo>
                    <a:lnTo>
                      <a:pt x="709" y="457"/>
                    </a:lnTo>
                    <a:lnTo>
                      <a:pt x="711" y="450"/>
                    </a:lnTo>
                    <a:lnTo>
                      <a:pt x="711" y="450"/>
                    </a:lnTo>
                    <a:lnTo>
                      <a:pt x="712" y="432"/>
                    </a:lnTo>
                    <a:lnTo>
                      <a:pt x="714" y="415"/>
                    </a:lnTo>
                    <a:lnTo>
                      <a:pt x="714" y="415"/>
                    </a:lnTo>
                    <a:lnTo>
                      <a:pt x="715" y="405"/>
                    </a:lnTo>
                    <a:lnTo>
                      <a:pt x="715" y="405"/>
                    </a:lnTo>
                    <a:lnTo>
                      <a:pt x="717" y="391"/>
                    </a:lnTo>
                    <a:lnTo>
                      <a:pt x="719" y="376"/>
                    </a:lnTo>
                    <a:lnTo>
                      <a:pt x="719" y="376"/>
                    </a:lnTo>
                    <a:lnTo>
                      <a:pt x="723" y="350"/>
                    </a:lnTo>
                    <a:lnTo>
                      <a:pt x="723" y="347"/>
                    </a:lnTo>
                    <a:lnTo>
                      <a:pt x="723" y="347"/>
                    </a:lnTo>
                    <a:lnTo>
                      <a:pt x="730" y="318"/>
                    </a:lnTo>
                    <a:lnTo>
                      <a:pt x="738" y="289"/>
                    </a:lnTo>
                    <a:lnTo>
                      <a:pt x="746" y="262"/>
                    </a:lnTo>
                    <a:lnTo>
                      <a:pt x="754" y="235"/>
                    </a:lnTo>
                    <a:lnTo>
                      <a:pt x="754" y="235"/>
                    </a:lnTo>
                    <a:lnTo>
                      <a:pt x="765" y="206"/>
                    </a:lnTo>
                    <a:lnTo>
                      <a:pt x="776" y="180"/>
                    </a:lnTo>
                    <a:lnTo>
                      <a:pt x="776" y="180"/>
                    </a:lnTo>
                    <a:lnTo>
                      <a:pt x="776" y="180"/>
                    </a:lnTo>
                    <a:lnTo>
                      <a:pt x="776" y="180"/>
                    </a:lnTo>
                    <a:lnTo>
                      <a:pt x="781" y="170"/>
                    </a:lnTo>
                    <a:lnTo>
                      <a:pt x="781" y="170"/>
                    </a:lnTo>
                    <a:lnTo>
                      <a:pt x="781" y="170"/>
                    </a:lnTo>
                    <a:lnTo>
                      <a:pt x="789" y="153"/>
                    </a:lnTo>
                    <a:lnTo>
                      <a:pt x="789" y="153"/>
                    </a:lnTo>
                    <a:lnTo>
                      <a:pt x="794" y="146"/>
                    </a:lnTo>
                    <a:lnTo>
                      <a:pt x="794" y="146"/>
                    </a:lnTo>
                    <a:lnTo>
                      <a:pt x="804" y="127"/>
                    </a:lnTo>
                    <a:lnTo>
                      <a:pt x="804" y="127"/>
                    </a:lnTo>
                    <a:lnTo>
                      <a:pt x="812" y="114"/>
                    </a:lnTo>
                    <a:lnTo>
                      <a:pt x="820" y="101"/>
                    </a:lnTo>
                    <a:lnTo>
                      <a:pt x="820" y="101"/>
                    </a:lnTo>
                    <a:lnTo>
                      <a:pt x="821" y="98"/>
                    </a:lnTo>
                    <a:lnTo>
                      <a:pt x="821" y="98"/>
                    </a:lnTo>
                    <a:lnTo>
                      <a:pt x="828" y="88"/>
                    </a:lnTo>
                    <a:lnTo>
                      <a:pt x="828" y="88"/>
                    </a:lnTo>
                    <a:lnTo>
                      <a:pt x="836" y="77"/>
                    </a:lnTo>
                    <a:lnTo>
                      <a:pt x="836" y="77"/>
                    </a:lnTo>
                    <a:lnTo>
                      <a:pt x="852" y="59"/>
                    </a:lnTo>
                    <a:lnTo>
                      <a:pt x="866" y="43"/>
                    </a:lnTo>
                    <a:lnTo>
                      <a:pt x="866" y="43"/>
                    </a:lnTo>
                    <a:lnTo>
                      <a:pt x="878" y="32"/>
                    </a:lnTo>
                    <a:lnTo>
                      <a:pt x="878" y="32"/>
                    </a:lnTo>
                    <a:lnTo>
                      <a:pt x="878" y="32"/>
                    </a:lnTo>
                    <a:lnTo>
                      <a:pt x="878" y="32"/>
                    </a:lnTo>
                    <a:lnTo>
                      <a:pt x="878" y="32"/>
                    </a:lnTo>
                    <a:lnTo>
                      <a:pt x="878" y="32"/>
                    </a:lnTo>
                    <a:lnTo>
                      <a:pt x="883" y="29"/>
                    </a:lnTo>
                    <a:lnTo>
                      <a:pt x="889" y="26"/>
                    </a:lnTo>
                    <a:lnTo>
                      <a:pt x="889" y="26"/>
                    </a:lnTo>
                    <a:lnTo>
                      <a:pt x="895" y="26"/>
                    </a:lnTo>
                    <a:lnTo>
                      <a:pt x="899" y="24"/>
                    </a:lnTo>
                    <a:lnTo>
                      <a:pt x="900" y="24"/>
                    </a:lnTo>
                    <a:lnTo>
                      <a:pt x="900" y="24"/>
                    </a:lnTo>
                    <a:lnTo>
                      <a:pt x="908" y="26"/>
                    </a:lnTo>
                    <a:lnTo>
                      <a:pt x="915" y="27"/>
                    </a:lnTo>
                    <a:lnTo>
                      <a:pt x="924" y="32"/>
                    </a:lnTo>
                    <a:lnTo>
                      <a:pt x="924" y="32"/>
                    </a:lnTo>
                    <a:lnTo>
                      <a:pt x="934" y="37"/>
                    </a:lnTo>
                    <a:lnTo>
                      <a:pt x="944" y="45"/>
                    </a:lnTo>
                    <a:lnTo>
                      <a:pt x="944" y="45"/>
                    </a:lnTo>
                    <a:lnTo>
                      <a:pt x="958" y="59"/>
                    </a:lnTo>
                    <a:lnTo>
                      <a:pt x="958" y="59"/>
                    </a:lnTo>
                    <a:lnTo>
                      <a:pt x="958" y="59"/>
                    </a:lnTo>
                    <a:lnTo>
                      <a:pt x="958" y="59"/>
                    </a:lnTo>
                    <a:lnTo>
                      <a:pt x="969" y="76"/>
                    </a:lnTo>
                    <a:lnTo>
                      <a:pt x="969" y="76"/>
                    </a:lnTo>
                    <a:lnTo>
                      <a:pt x="976" y="85"/>
                    </a:lnTo>
                    <a:lnTo>
                      <a:pt x="981" y="95"/>
                    </a:lnTo>
                    <a:lnTo>
                      <a:pt x="985" y="106"/>
                    </a:lnTo>
                    <a:lnTo>
                      <a:pt x="987" y="116"/>
                    </a:lnTo>
                    <a:lnTo>
                      <a:pt x="987" y="116"/>
                    </a:lnTo>
                    <a:lnTo>
                      <a:pt x="989" y="127"/>
                    </a:lnTo>
                    <a:lnTo>
                      <a:pt x="987" y="140"/>
                    </a:lnTo>
                    <a:lnTo>
                      <a:pt x="987" y="140"/>
                    </a:lnTo>
                    <a:lnTo>
                      <a:pt x="984" y="153"/>
                    </a:lnTo>
                    <a:lnTo>
                      <a:pt x="984" y="153"/>
                    </a:lnTo>
                    <a:lnTo>
                      <a:pt x="982" y="156"/>
                    </a:lnTo>
                    <a:lnTo>
                      <a:pt x="982" y="156"/>
                    </a:lnTo>
                    <a:lnTo>
                      <a:pt x="982" y="156"/>
                    </a:lnTo>
                    <a:lnTo>
                      <a:pt x="977" y="164"/>
                    </a:lnTo>
                    <a:lnTo>
                      <a:pt x="977" y="164"/>
                    </a:lnTo>
                    <a:lnTo>
                      <a:pt x="977" y="164"/>
                    </a:lnTo>
                    <a:lnTo>
                      <a:pt x="977" y="164"/>
                    </a:lnTo>
                    <a:lnTo>
                      <a:pt x="969" y="174"/>
                    </a:lnTo>
                    <a:lnTo>
                      <a:pt x="961" y="185"/>
                    </a:lnTo>
                    <a:lnTo>
                      <a:pt x="948" y="209"/>
                    </a:lnTo>
                    <a:lnTo>
                      <a:pt x="948" y="209"/>
                    </a:lnTo>
                    <a:lnTo>
                      <a:pt x="939" y="231"/>
                    </a:lnTo>
                    <a:lnTo>
                      <a:pt x="928" y="256"/>
                    </a:lnTo>
                    <a:lnTo>
                      <a:pt x="924" y="264"/>
                    </a:lnTo>
                    <a:lnTo>
                      <a:pt x="924" y="264"/>
                    </a:lnTo>
                    <a:lnTo>
                      <a:pt x="915" y="288"/>
                    </a:lnTo>
                    <a:lnTo>
                      <a:pt x="915" y="288"/>
                    </a:lnTo>
                    <a:lnTo>
                      <a:pt x="903" y="313"/>
                    </a:lnTo>
                    <a:lnTo>
                      <a:pt x="903" y="313"/>
                    </a:lnTo>
                    <a:lnTo>
                      <a:pt x="894" y="339"/>
                    </a:lnTo>
                    <a:lnTo>
                      <a:pt x="887" y="365"/>
                    </a:lnTo>
                    <a:lnTo>
                      <a:pt x="887" y="365"/>
                    </a:lnTo>
                    <a:lnTo>
                      <a:pt x="884" y="386"/>
                    </a:lnTo>
                    <a:lnTo>
                      <a:pt x="884" y="405"/>
                    </a:lnTo>
                    <a:lnTo>
                      <a:pt x="884" y="405"/>
                    </a:lnTo>
                    <a:lnTo>
                      <a:pt x="895" y="384"/>
                    </a:lnTo>
                    <a:lnTo>
                      <a:pt x="905" y="363"/>
                    </a:lnTo>
                    <a:lnTo>
                      <a:pt x="924" y="320"/>
                    </a:lnTo>
                    <a:lnTo>
                      <a:pt x="924" y="320"/>
                    </a:lnTo>
                    <a:lnTo>
                      <a:pt x="931" y="305"/>
                    </a:lnTo>
                    <a:lnTo>
                      <a:pt x="931" y="305"/>
                    </a:lnTo>
                    <a:lnTo>
                      <a:pt x="956" y="251"/>
                    </a:lnTo>
                    <a:lnTo>
                      <a:pt x="969" y="225"/>
                    </a:lnTo>
                    <a:lnTo>
                      <a:pt x="985" y="199"/>
                    </a:lnTo>
                    <a:lnTo>
                      <a:pt x="985" y="199"/>
                    </a:lnTo>
                    <a:lnTo>
                      <a:pt x="1003" y="174"/>
                    </a:lnTo>
                    <a:lnTo>
                      <a:pt x="1024" y="151"/>
                    </a:lnTo>
                    <a:lnTo>
                      <a:pt x="1024" y="151"/>
                    </a:lnTo>
                    <a:lnTo>
                      <a:pt x="1035" y="141"/>
                    </a:lnTo>
                    <a:lnTo>
                      <a:pt x="1047" y="130"/>
                    </a:lnTo>
                    <a:lnTo>
                      <a:pt x="1059" y="122"/>
                    </a:lnTo>
                    <a:lnTo>
                      <a:pt x="1072" y="113"/>
                    </a:lnTo>
                    <a:lnTo>
                      <a:pt x="1075" y="111"/>
                    </a:lnTo>
                    <a:lnTo>
                      <a:pt x="1075" y="111"/>
                    </a:lnTo>
                    <a:lnTo>
                      <a:pt x="1080" y="109"/>
                    </a:lnTo>
                    <a:lnTo>
                      <a:pt x="1080" y="109"/>
                    </a:lnTo>
                    <a:lnTo>
                      <a:pt x="1087" y="106"/>
                    </a:lnTo>
                    <a:lnTo>
                      <a:pt x="1087" y="106"/>
                    </a:lnTo>
                    <a:lnTo>
                      <a:pt x="1101" y="100"/>
                    </a:lnTo>
                    <a:lnTo>
                      <a:pt x="1101" y="100"/>
                    </a:lnTo>
                    <a:lnTo>
                      <a:pt x="1130" y="90"/>
                    </a:lnTo>
                    <a:lnTo>
                      <a:pt x="1157" y="82"/>
                    </a:lnTo>
                    <a:lnTo>
                      <a:pt x="1161" y="80"/>
                    </a:lnTo>
                    <a:lnTo>
                      <a:pt x="1161" y="80"/>
                    </a:lnTo>
                    <a:lnTo>
                      <a:pt x="1183" y="72"/>
                    </a:lnTo>
                    <a:lnTo>
                      <a:pt x="1183" y="72"/>
                    </a:lnTo>
                    <a:lnTo>
                      <a:pt x="1183" y="72"/>
                    </a:lnTo>
                    <a:lnTo>
                      <a:pt x="1183" y="72"/>
                    </a:lnTo>
                    <a:lnTo>
                      <a:pt x="1196" y="66"/>
                    </a:lnTo>
                    <a:lnTo>
                      <a:pt x="1210" y="56"/>
                    </a:lnTo>
                    <a:lnTo>
                      <a:pt x="1238" y="34"/>
                    </a:lnTo>
                    <a:lnTo>
                      <a:pt x="1260" y="13"/>
                    </a:lnTo>
                    <a:lnTo>
                      <a:pt x="1270" y="5"/>
                    </a:lnTo>
                    <a:lnTo>
                      <a:pt x="1270" y="3"/>
                    </a:lnTo>
                    <a:lnTo>
                      <a:pt x="1270" y="3"/>
                    </a:lnTo>
                    <a:lnTo>
                      <a:pt x="1272" y="3"/>
                    </a:lnTo>
                    <a:lnTo>
                      <a:pt x="1272" y="3"/>
                    </a:lnTo>
                    <a:lnTo>
                      <a:pt x="1272" y="3"/>
                    </a:lnTo>
                    <a:lnTo>
                      <a:pt x="1276" y="0"/>
                    </a:lnTo>
                    <a:lnTo>
                      <a:pt x="1283" y="0"/>
                    </a:lnTo>
                    <a:lnTo>
                      <a:pt x="1283" y="0"/>
                    </a:lnTo>
                    <a:lnTo>
                      <a:pt x="1292" y="2"/>
                    </a:lnTo>
                    <a:lnTo>
                      <a:pt x="1299" y="5"/>
                    </a:lnTo>
                    <a:lnTo>
                      <a:pt x="1299" y="5"/>
                    </a:lnTo>
                    <a:lnTo>
                      <a:pt x="1299" y="5"/>
                    </a:lnTo>
                    <a:lnTo>
                      <a:pt x="1299" y="5"/>
                    </a:lnTo>
                    <a:lnTo>
                      <a:pt x="1299" y="5"/>
                    </a:lnTo>
                    <a:lnTo>
                      <a:pt x="1310" y="11"/>
                    </a:lnTo>
                    <a:lnTo>
                      <a:pt x="1320" y="18"/>
                    </a:lnTo>
                    <a:lnTo>
                      <a:pt x="1326" y="27"/>
                    </a:lnTo>
                    <a:lnTo>
                      <a:pt x="1333" y="37"/>
                    </a:lnTo>
                    <a:lnTo>
                      <a:pt x="1333" y="37"/>
                    </a:lnTo>
                    <a:lnTo>
                      <a:pt x="1336" y="47"/>
                    </a:lnTo>
                    <a:lnTo>
                      <a:pt x="1336" y="56"/>
                    </a:lnTo>
                    <a:lnTo>
                      <a:pt x="1333" y="63"/>
                    </a:lnTo>
                    <a:lnTo>
                      <a:pt x="1328" y="68"/>
                    </a:lnTo>
                    <a:lnTo>
                      <a:pt x="1328" y="68"/>
                    </a:lnTo>
                    <a:lnTo>
                      <a:pt x="1323" y="72"/>
                    </a:lnTo>
                    <a:lnTo>
                      <a:pt x="1323" y="72"/>
                    </a:lnTo>
                    <a:lnTo>
                      <a:pt x="1313" y="80"/>
                    </a:lnTo>
                    <a:lnTo>
                      <a:pt x="1313" y="80"/>
                    </a:lnTo>
                    <a:lnTo>
                      <a:pt x="1307" y="88"/>
                    </a:lnTo>
                    <a:lnTo>
                      <a:pt x="1307" y="88"/>
                    </a:lnTo>
                    <a:lnTo>
                      <a:pt x="1328" y="93"/>
                    </a:lnTo>
                    <a:lnTo>
                      <a:pt x="1328" y="93"/>
                    </a:lnTo>
                    <a:lnTo>
                      <a:pt x="1328" y="93"/>
                    </a:lnTo>
                    <a:lnTo>
                      <a:pt x="1328" y="93"/>
                    </a:lnTo>
                    <a:lnTo>
                      <a:pt x="1352" y="103"/>
                    </a:lnTo>
                    <a:lnTo>
                      <a:pt x="1374" y="113"/>
                    </a:lnTo>
                    <a:lnTo>
                      <a:pt x="1374" y="113"/>
                    </a:lnTo>
                    <a:lnTo>
                      <a:pt x="1395" y="125"/>
                    </a:lnTo>
                    <a:lnTo>
                      <a:pt x="1395" y="125"/>
                    </a:lnTo>
                    <a:lnTo>
                      <a:pt x="1408" y="133"/>
                    </a:lnTo>
                    <a:lnTo>
                      <a:pt x="1408" y="133"/>
                    </a:lnTo>
                    <a:lnTo>
                      <a:pt x="1415" y="141"/>
                    </a:lnTo>
                    <a:lnTo>
                      <a:pt x="1421" y="149"/>
                    </a:lnTo>
                    <a:lnTo>
                      <a:pt x="1421" y="149"/>
                    </a:lnTo>
                    <a:lnTo>
                      <a:pt x="1424" y="159"/>
                    </a:lnTo>
                    <a:lnTo>
                      <a:pt x="1424" y="167"/>
                    </a:lnTo>
                    <a:lnTo>
                      <a:pt x="1426" y="177"/>
                    </a:lnTo>
                    <a:lnTo>
                      <a:pt x="1424" y="183"/>
                    </a:lnTo>
                    <a:lnTo>
                      <a:pt x="1424" y="183"/>
                    </a:lnTo>
                    <a:lnTo>
                      <a:pt x="1421" y="198"/>
                    </a:lnTo>
                    <a:lnTo>
                      <a:pt x="1416" y="212"/>
                    </a:lnTo>
                    <a:lnTo>
                      <a:pt x="1416" y="212"/>
                    </a:lnTo>
                    <a:lnTo>
                      <a:pt x="1410" y="223"/>
                    </a:lnTo>
                    <a:lnTo>
                      <a:pt x="1402" y="236"/>
                    </a:lnTo>
                    <a:lnTo>
                      <a:pt x="1402" y="236"/>
                    </a:lnTo>
                    <a:lnTo>
                      <a:pt x="1391" y="246"/>
                    </a:lnTo>
                    <a:lnTo>
                      <a:pt x="1391" y="246"/>
                    </a:lnTo>
                    <a:lnTo>
                      <a:pt x="1386" y="251"/>
                    </a:lnTo>
                    <a:lnTo>
                      <a:pt x="1378" y="256"/>
                    </a:lnTo>
                    <a:lnTo>
                      <a:pt x="1378" y="256"/>
                    </a:lnTo>
                    <a:lnTo>
                      <a:pt x="1368" y="260"/>
                    </a:lnTo>
                    <a:lnTo>
                      <a:pt x="1358" y="262"/>
                    </a:lnTo>
                    <a:lnTo>
                      <a:pt x="1358" y="262"/>
                    </a:lnTo>
                    <a:lnTo>
                      <a:pt x="1355" y="262"/>
                    </a:lnTo>
                    <a:lnTo>
                      <a:pt x="1355" y="262"/>
                    </a:lnTo>
                    <a:lnTo>
                      <a:pt x="1346" y="259"/>
                    </a:lnTo>
                    <a:lnTo>
                      <a:pt x="1334" y="254"/>
                    </a:lnTo>
                    <a:lnTo>
                      <a:pt x="1334" y="254"/>
                    </a:lnTo>
                    <a:lnTo>
                      <a:pt x="1328" y="248"/>
                    </a:lnTo>
                    <a:lnTo>
                      <a:pt x="1328" y="248"/>
                    </a:lnTo>
                    <a:lnTo>
                      <a:pt x="1325" y="244"/>
                    </a:lnTo>
                    <a:lnTo>
                      <a:pt x="1325" y="244"/>
                    </a:lnTo>
                    <a:lnTo>
                      <a:pt x="1321" y="241"/>
                    </a:lnTo>
                    <a:lnTo>
                      <a:pt x="1317" y="238"/>
                    </a:lnTo>
                    <a:lnTo>
                      <a:pt x="1317" y="238"/>
                    </a:lnTo>
                    <a:lnTo>
                      <a:pt x="1300" y="228"/>
                    </a:lnTo>
                    <a:lnTo>
                      <a:pt x="1280" y="219"/>
                    </a:lnTo>
                    <a:lnTo>
                      <a:pt x="1280" y="219"/>
                    </a:lnTo>
                    <a:lnTo>
                      <a:pt x="1260" y="214"/>
                    </a:lnTo>
                    <a:lnTo>
                      <a:pt x="1239" y="212"/>
                    </a:lnTo>
                    <a:lnTo>
                      <a:pt x="1239" y="212"/>
                    </a:lnTo>
                    <a:lnTo>
                      <a:pt x="1228" y="214"/>
                    </a:lnTo>
                    <a:lnTo>
                      <a:pt x="1219" y="215"/>
                    </a:lnTo>
                    <a:lnTo>
                      <a:pt x="1207" y="217"/>
                    </a:lnTo>
                    <a:lnTo>
                      <a:pt x="1198" y="220"/>
                    </a:lnTo>
                    <a:lnTo>
                      <a:pt x="1198" y="220"/>
                    </a:lnTo>
                    <a:lnTo>
                      <a:pt x="1180" y="230"/>
                    </a:lnTo>
                    <a:lnTo>
                      <a:pt x="1162" y="241"/>
                    </a:lnTo>
                    <a:lnTo>
                      <a:pt x="1145" y="256"/>
                    </a:lnTo>
                    <a:lnTo>
                      <a:pt x="1130" y="273"/>
                    </a:lnTo>
                    <a:lnTo>
                      <a:pt x="1130" y="273"/>
                    </a:lnTo>
                    <a:lnTo>
                      <a:pt x="1119" y="289"/>
                    </a:lnTo>
                    <a:lnTo>
                      <a:pt x="1108" y="307"/>
                    </a:lnTo>
                    <a:lnTo>
                      <a:pt x="1098" y="328"/>
                    </a:lnTo>
                    <a:lnTo>
                      <a:pt x="1088" y="350"/>
                    </a:lnTo>
                    <a:lnTo>
                      <a:pt x="1088" y="350"/>
                    </a:lnTo>
                    <a:lnTo>
                      <a:pt x="1079" y="383"/>
                    </a:lnTo>
                    <a:lnTo>
                      <a:pt x="1071" y="413"/>
                    </a:lnTo>
                    <a:lnTo>
                      <a:pt x="1071" y="413"/>
                    </a:lnTo>
                    <a:lnTo>
                      <a:pt x="1071" y="415"/>
                    </a:lnTo>
                    <a:lnTo>
                      <a:pt x="1071" y="415"/>
                    </a:lnTo>
                    <a:lnTo>
                      <a:pt x="1074" y="416"/>
                    </a:lnTo>
                    <a:lnTo>
                      <a:pt x="1074" y="416"/>
                    </a:lnTo>
                    <a:lnTo>
                      <a:pt x="1103" y="423"/>
                    </a:lnTo>
                    <a:lnTo>
                      <a:pt x="1103" y="423"/>
                    </a:lnTo>
                    <a:lnTo>
                      <a:pt x="1140" y="432"/>
                    </a:lnTo>
                    <a:lnTo>
                      <a:pt x="1175" y="445"/>
                    </a:lnTo>
                    <a:lnTo>
                      <a:pt x="1207" y="461"/>
                    </a:lnTo>
                    <a:lnTo>
                      <a:pt x="1239" y="477"/>
                    </a:lnTo>
                    <a:lnTo>
                      <a:pt x="1268" y="497"/>
                    </a:lnTo>
                    <a:lnTo>
                      <a:pt x="1297" y="518"/>
                    </a:lnTo>
                    <a:lnTo>
                      <a:pt x="1323" y="542"/>
                    </a:lnTo>
                    <a:lnTo>
                      <a:pt x="1349" y="566"/>
                    </a:lnTo>
                    <a:lnTo>
                      <a:pt x="1349" y="566"/>
                    </a:lnTo>
                    <a:lnTo>
                      <a:pt x="1365" y="587"/>
                    </a:lnTo>
                    <a:lnTo>
                      <a:pt x="1381" y="608"/>
                    </a:lnTo>
                    <a:lnTo>
                      <a:pt x="1410" y="646"/>
                    </a:lnTo>
                    <a:lnTo>
                      <a:pt x="1410" y="646"/>
                    </a:lnTo>
                    <a:lnTo>
                      <a:pt x="1413" y="646"/>
                    </a:lnTo>
                    <a:lnTo>
                      <a:pt x="1413" y="646"/>
                    </a:lnTo>
                    <a:lnTo>
                      <a:pt x="1416" y="646"/>
                    </a:lnTo>
                    <a:lnTo>
                      <a:pt x="1416" y="646"/>
                    </a:lnTo>
                    <a:lnTo>
                      <a:pt x="1416" y="646"/>
                    </a:lnTo>
                    <a:lnTo>
                      <a:pt x="1423" y="646"/>
                    </a:lnTo>
                    <a:lnTo>
                      <a:pt x="1424" y="646"/>
                    </a:lnTo>
                    <a:lnTo>
                      <a:pt x="1436" y="646"/>
                    </a:lnTo>
                    <a:lnTo>
                      <a:pt x="1436" y="646"/>
                    </a:lnTo>
                    <a:lnTo>
                      <a:pt x="1456" y="648"/>
                    </a:lnTo>
                    <a:lnTo>
                      <a:pt x="1456" y="648"/>
                    </a:lnTo>
                    <a:lnTo>
                      <a:pt x="1460" y="648"/>
                    </a:lnTo>
                    <a:lnTo>
                      <a:pt x="1460" y="648"/>
                    </a:lnTo>
                    <a:lnTo>
                      <a:pt x="1479" y="649"/>
                    </a:lnTo>
                    <a:lnTo>
                      <a:pt x="1479" y="649"/>
                    </a:lnTo>
                    <a:lnTo>
                      <a:pt x="1501" y="653"/>
                    </a:lnTo>
                    <a:lnTo>
                      <a:pt x="1522" y="657"/>
                    </a:lnTo>
                    <a:lnTo>
                      <a:pt x="1543" y="664"/>
                    </a:lnTo>
                    <a:lnTo>
                      <a:pt x="1561" y="672"/>
                    </a:lnTo>
                    <a:lnTo>
                      <a:pt x="1563" y="672"/>
                    </a:lnTo>
                    <a:lnTo>
                      <a:pt x="1563" y="672"/>
                    </a:lnTo>
                    <a:lnTo>
                      <a:pt x="1566" y="674"/>
                    </a:lnTo>
                    <a:lnTo>
                      <a:pt x="1571" y="675"/>
                    </a:lnTo>
                    <a:lnTo>
                      <a:pt x="1571" y="675"/>
                    </a:lnTo>
                    <a:lnTo>
                      <a:pt x="1575" y="682"/>
                    </a:lnTo>
                    <a:lnTo>
                      <a:pt x="1579" y="688"/>
                    </a:lnTo>
                    <a:lnTo>
                      <a:pt x="1579" y="688"/>
                    </a:lnTo>
                    <a:lnTo>
                      <a:pt x="1580" y="698"/>
                    </a:lnTo>
                    <a:lnTo>
                      <a:pt x="1580" y="698"/>
                    </a:lnTo>
                    <a:lnTo>
                      <a:pt x="1580" y="699"/>
                    </a:lnTo>
                    <a:lnTo>
                      <a:pt x="1580" y="699"/>
                    </a:lnTo>
                    <a:lnTo>
                      <a:pt x="1580" y="699"/>
                    </a:lnTo>
                    <a:lnTo>
                      <a:pt x="1580" y="702"/>
                    </a:lnTo>
                    <a:lnTo>
                      <a:pt x="1580" y="702"/>
                    </a:lnTo>
                    <a:lnTo>
                      <a:pt x="1580" y="714"/>
                    </a:lnTo>
                    <a:lnTo>
                      <a:pt x="1580" y="714"/>
                    </a:lnTo>
                    <a:lnTo>
                      <a:pt x="1580" y="715"/>
                    </a:lnTo>
                    <a:lnTo>
                      <a:pt x="1580" y="715"/>
                    </a:lnTo>
                    <a:lnTo>
                      <a:pt x="1580" y="715"/>
                    </a:lnTo>
                    <a:lnTo>
                      <a:pt x="1580" y="722"/>
                    </a:lnTo>
                    <a:lnTo>
                      <a:pt x="1580" y="722"/>
                    </a:lnTo>
                    <a:lnTo>
                      <a:pt x="1579" y="728"/>
                    </a:lnTo>
                    <a:lnTo>
                      <a:pt x="1579" y="728"/>
                    </a:lnTo>
                    <a:lnTo>
                      <a:pt x="1575" y="744"/>
                    </a:lnTo>
                    <a:lnTo>
                      <a:pt x="1572" y="757"/>
                    </a:lnTo>
                    <a:lnTo>
                      <a:pt x="1572" y="757"/>
                    </a:lnTo>
                    <a:lnTo>
                      <a:pt x="1572" y="757"/>
                    </a:lnTo>
                    <a:lnTo>
                      <a:pt x="1572" y="757"/>
                    </a:lnTo>
                    <a:lnTo>
                      <a:pt x="1563" y="784"/>
                    </a:lnTo>
                    <a:lnTo>
                      <a:pt x="1553" y="812"/>
                    </a:lnTo>
                    <a:lnTo>
                      <a:pt x="1553" y="812"/>
                    </a:lnTo>
                    <a:lnTo>
                      <a:pt x="1540" y="838"/>
                    </a:lnTo>
                    <a:lnTo>
                      <a:pt x="1540" y="838"/>
                    </a:lnTo>
                    <a:lnTo>
                      <a:pt x="1540" y="838"/>
                    </a:lnTo>
                    <a:lnTo>
                      <a:pt x="1540" y="838"/>
                    </a:lnTo>
                    <a:lnTo>
                      <a:pt x="1546" y="836"/>
                    </a:lnTo>
                    <a:lnTo>
                      <a:pt x="1554" y="834"/>
                    </a:lnTo>
                    <a:lnTo>
                      <a:pt x="1561" y="833"/>
                    </a:lnTo>
                    <a:lnTo>
                      <a:pt x="1567" y="829"/>
                    </a:lnTo>
                    <a:lnTo>
                      <a:pt x="1567" y="829"/>
                    </a:lnTo>
                    <a:lnTo>
                      <a:pt x="1577" y="821"/>
                    </a:lnTo>
                    <a:lnTo>
                      <a:pt x="1577" y="821"/>
                    </a:lnTo>
                    <a:lnTo>
                      <a:pt x="1577" y="821"/>
                    </a:lnTo>
                    <a:lnTo>
                      <a:pt x="1577" y="821"/>
                    </a:lnTo>
                    <a:lnTo>
                      <a:pt x="1585" y="810"/>
                    </a:lnTo>
                    <a:lnTo>
                      <a:pt x="1585" y="810"/>
                    </a:lnTo>
                    <a:lnTo>
                      <a:pt x="1599" y="783"/>
                    </a:lnTo>
                    <a:lnTo>
                      <a:pt x="1601" y="780"/>
                    </a:lnTo>
                    <a:lnTo>
                      <a:pt x="1601" y="780"/>
                    </a:lnTo>
                    <a:lnTo>
                      <a:pt x="1608" y="767"/>
                    </a:lnTo>
                    <a:lnTo>
                      <a:pt x="1608" y="767"/>
                    </a:lnTo>
                    <a:lnTo>
                      <a:pt x="1608" y="767"/>
                    </a:lnTo>
                    <a:lnTo>
                      <a:pt x="1608" y="767"/>
                    </a:lnTo>
                    <a:lnTo>
                      <a:pt x="1611" y="762"/>
                    </a:lnTo>
                    <a:lnTo>
                      <a:pt x="1611" y="762"/>
                    </a:lnTo>
                    <a:lnTo>
                      <a:pt x="1612" y="760"/>
                    </a:lnTo>
                    <a:lnTo>
                      <a:pt x="1612" y="760"/>
                    </a:lnTo>
                    <a:lnTo>
                      <a:pt x="1612" y="760"/>
                    </a:lnTo>
                    <a:lnTo>
                      <a:pt x="1614" y="757"/>
                    </a:lnTo>
                    <a:lnTo>
                      <a:pt x="1614" y="757"/>
                    </a:lnTo>
                    <a:lnTo>
                      <a:pt x="1616" y="757"/>
                    </a:lnTo>
                    <a:lnTo>
                      <a:pt x="1616" y="756"/>
                    </a:lnTo>
                    <a:lnTo>
                      <a:pt x="1616" y="756"/>
                    </a:lnTo>
                    <a:lnTo>
                      <a:pt x="1617" y="754"/>
                    </a:lnTo>
                    <a:lnTo>
                      <a:pt x="1617" y="754"/>
                    </a:lnTo>
                    <a:lnTo>
                      <a:pt x="1620" y="752"/>
                    </a:lnTo>
                    <a:lnTo>
                      <a:pt x="1620" y="752"/>
                    </a:lnTo>
                    <a:lnTo>
                      <a:pt x="1622" y="752"/>
                    </a:lnTo>
                    <a:lnTo>
                      <a:pt x="1622" y="752"/>
                    </a:lnTo>
                    <a:lnTo>
                      <a:pt x="1622" y="752"/>
                    </a:lnTo>
                    <a:lnTo>
                      <a:pt x="1622" y="752"/>
                    </a:lnTo>
                    <a:lnTo>
                      <a:pt x="1624" y="751"/>
                    </a:lnTo>
                    <a:lnTo>
                      <a:pt x="1625" y="751"/>
                    </a:lnTo>
                    <a:lnTo>
                      <a:pt x="1625" y="751"/>
                    </a:lnTo>
                    <a:lnTo>
                      <a:pt x="1627" y="751"/>
                    </a:lnTo>
                    <a:lnTo>
                      <a:pt x="1627" y="751"/>
                    </a:lnTo>
                    <a:lnTo>
                      <a:pt x="1632" y="751"/>
                    </a:lnTo>
                    <a:lnTo>
                      <a:pt x="1632" y="751"/>
                    </a:lnTo>
                    <a:lnTo>
                      <a:pt x="1633" y="751"/>
                    </a:lnTo>
                    <a:lnTo>
                      <a:pt x="1633" y="751"/>
                    </a:lnTo>
                    <a:lnTo>
                      <a:pt x="1641" y="752"/>
                    </a:lnTo>
                    <a:lnTo>
                      <a:pt x="1641" y="752"/>
                    </a:lnTo>
                    <a:lnTo>
                      <a:pt x="1653" y="757"/>
                    </a:lnTo>
                    <a:lnTo>
                      <a:pt x="1661" y="762"/>
                    </a:lnTo>
                    <a:lnTo>
                      <a:pt x="1661" y="762"/>
                    </a:lnTo>
                    <a:lnTo>
                      <a:pt x="1669" y="768"/>
                    </a:lnTo>
                    <a:lnTo>
                      <a:pt x="1675" y="776"/>
                    </a:lnTo>
                    <a:lnTo>
                      <a:pt x="1675" y="776"/>
                    </a:lnTo>
                    <a:lnTo>
                      <a:pt x="1681" y="784"/>
                    </a:lnTo>
                    <a:lnTo>
                      <a:pt x="1686" y="794"/>
                    </a:lnTo>
                    <a:lnTo>
                      <a:pt x="1686" y="794"/>
                    </a:lnTo>
                    <a:lnTo>
                      <a:pt x="1688" y="802"/>
                    </a:lnTo>
                    <a:lnTo>
                      <a:pt x="1688" y="802"/>
                    </a:lnTo>
                    <a:lnTo>
                      <a:pt x="1690" y="804"/>
                    </a:lnTo>
                    <a:lnTo>
                      <a:pt x="1690" y="804"/>
                    </a:lnTo>
                    <a:lnTo>
                      <a:pt x="1690" y="805"/>
                    </a:lnTo>
                    <a:lnTo>
                      <a:pt x="1690" y="805"/>
                    </a:lnTo>
                    <a:lnTo>
                      <a:pt x="1690" y="805"/>
                    </a:lnTo>
                    <a:lnTo>
                      <a:pt x="1690" y="805"/>
                    </a:lnTo>
                    <a:lnTo>
                      <a:pt x="1688" y="809"/>
                    </a:lnTo>
                    <a:lnTo>
                      <a:pt x="1688" y="809"/>
                    </a:lnTo>
                    <a:lnTo>
                      <a:pt x="1688" y="809"/>
                    </a:lnTo>
                    <a:lnTo>
                      <a:pt x="1688" y="809"/>
                    </a:lnTo>
                    <a:lnTo>
                      <a:pt x="1688" y="810"/>
                    </a:lnTo>
                    <a:lnTo>
                      <a:pt x="1688" y="810"/>
                    </a:lnTo>
                    <a:lnTo>
                      <a:pt x="1688" y="810"/>
                    </a:lnTo>
                    <a:lnTo>
                      <a:pt x="1688" y="812"/>
                    </a:lnTo>
                    <a:lnTo>
                      <a:pt x="1688" y="812"/>
                    </a:lnTo>
                    <a:lnTo>
                      <a:pt x="1688" y="812"/>
                    </a:lnTo>
                    <a:lnTo>
                      <a:pt x="1688" y="812"/>
                    </a:lnTo>
                    <a:lnTo>
                      <a:pt x="1686" y="815"/>
                    </a:lnTo>
                    <a:lnTo>
                      <a:pt x="1686" y="815"/>
                    </a:lnTo>
                    <a:lnTo>
                      <a:pt x="1686" y="815"/>
                    </a:lnTo>
                    <a:lnTo>
                      <a:pt x="1686" y="815"/>
                    </a:lnTo>
                    <a:lnTo>
                      <a:pt x="1683" y="821"/>
                    </a:lnTo>
                    <a:lnTo>
                      <a:pt x="1683" y="821"/>
                    </a:lnTo>
                    <a:lnTo>
                      <a:pt x="1701" y="818"/>
                    </a:lnTo>
                    <a:lnTo>
                      <a:pt x="1718" y="817"/>
                    </a:lnTo>
                    <a:lnTo>
                      <a:pt x="1718" y="817"/>
                    </a:lnTo>
                    <a:lnTo>
                      <a:pt x="1731" y="815"/>
                    </a:lnTo>
                    <a:lnTo>
                      <a:pt x="1731" y="815"/>
                    </a:lnTo>
                    <a:lnTo>
                      <a:pt x="1754" y="817"/>
                    </a:lnTo>
                    <a:lnTo>
                      <a:pt x="1754" y="817"/>
                    </a:lnTo>
                    <a:lnTo>
                      <a:pt x="1760" y="818"/>
                    </a:lnTo>
                    <a:lnTo>
                      <a:pt x="1760" y="818"/>
                    </a:lnTo>
                    <a:lnTo>
                      <a:pt x="1763" y="818"/>
                    </a:lnTo>
                    <a:lnTo>
                      <a:pt x="1763" y="818"/>
                    </a:lnTo>
                    <a:lnTo>
                      <a:pt x="1763" y="818"/>
                    </a:lnTo>
                    <a:lnTo>
                      <a:pt x="1763" y="818"/>
                    </a:lnTo>
                    <a:lnTo>
                      <a:pt x="1775" y="821"/>
                    </a:lnTo>
                    <a:lnTo>
                      <a:pt x="1775" y="821"/>
                    </a:lnTo>
                    <a:lnTo>
                      <a:pt x="1783" y="825"/>
                    </a:lnTo>
                    <a:lnTo>
                      <a:pt x="1783" y="825"/>
                    </a:lnTo>
                    <a:lnTo>
                      <a:pt x="1788" y="831"/>
                    </a:lnTo>
                    <a:lnTo>
                      <a:pt x="1788" y="831"/>
                    </a:lnTo>
                    <a:lnTo>
                      <a:pt x="1788" y="831"/>
                    </a:lnTo>
                    <a:lnTo>
                      <a:pt x="1789" y="833"/>
                    </a:lnTo>
                    <a:lnTo>
                      <a:pt x="1789" y="833"/>
                    </a:lnTo>
                    <a:lnTo>
                      <a:pt x="1789" y="834"/>
                    </a:lnTo>
                    <a:lnTo>
                      <a:pt x="1789" y="834"/>
                    </a:lnTo>
                    <a:lnTo>
                      <a:pt x="1789" y="836"/>
                    </a:lnTo>
                    <a:lnTo>
                      <a:pt x="1789" y="836"/>
                    </a:lnTo>
                    <a:lnTo>
                      <a:pt x="1792" y="847"/>
                    </a:lnTo>
                    <a:lnTo>
                      <a:pt x="1792" y="847"/>
                    </a:lnTo>
                    <a:lnTo>
                      <a:pt x="1792" y="847"/>
                    </a:lnTo>
                    <a:lnTo>
                      <a:pt x="1792" y="847"/>
                    </a:lnTo>
                    <a:lnTo>
                      <a:pt x="1794" y="865"/>
                    </a:lnTo>
                    <a:lnTo>
                      <a:pt x="1794" y="884"/>
                    </a:lnTo>
                    <a:lnTo>
                      <a:pt x="1794" y="884"/>
                    </a:lnTo>
                    <a:lnTo>
                      <a:pt x="1791" y="903"/>
                    </a:lnTo>
                    <a:lnTo>
                      <a:pt x="1791" y="903"/>
                    </a:lnTo>
                    <a:lnTo>
                      <a:pt x="1791" y="905"/>
                    </a:lnTo>
                    <a:lnTo>
                      <a:pt x="1791" y="905"/>
                    </a:lnTo>
                    <a:lnTo>
                      <a:pt x="1788" y="915"/>
                    </a:lnTo>
                    <a:lnTo>
                      <a:pt x="1788" y="915"/>
                    </a:lnTo>
                    <a:lnTo>
                      <a:pt x="1788" y="916"/>
                    </a:lnTo>
                    <a:lnTo>
                      <a:pt x="1788" y="916"/>
                    </a:lnTo>
                    <a:lnTo>
                      <a:pt x="1788" y="918"/>
                    </a:lnTo>
                    <a:lnTo>
                      <a:pt x="1788" y="918"/>
                    </a:lnTo>
                    <a:lnTo>
                      <a:pt x="1788" y="918"/>
                    </a:lnTo>
                    <a:lnTo>
                      <a:pt x="1788" y="918"/>
                    </a:lnTo>
                    <a:lnTo>
                      <a:pt x="1786" y="919"/>
                    </a:lnTo>
                    <a:lnTo>
                      <a:pt x="1786" y="921"/>
                    </a:lnTo>
                    <a:lnTo>
                      <a:pt x="1786" y="921"/>
                    </a:lnTo>
                    <a:lnTo>
                      <a:pt x="1786" y="921"/>
                    </a:lnTo>
                    <a:lnTo>
                      <a:pt x="1784" y="921"/>
                    </a:lnTo>
                    <a:lnTo>
                      <a:pt x="1784" y="921"/>
                    </a:lnTo>
                    <a:lnTo>
                      <a:pt x="1783" y="923"/>
                    </a:lnTo>
                    <a:lnTo>
                      <a:pt x="1783" y="923"/>
                    </a:lnTo>
                    <a:lnTo>
                      <a:pt x="1783" y="924"/>
                    </a:lnTo>
                    <a:lnTo>
                      <a:pt x="1783" y="924"/>
                    </a:lnTo>
                    <a:lnTo>
                      <a:pt x="1780" y="926"/>
                    </a:lnTo>
                    <a:lnTo>
                      <a:pt x="1780" y="926"/>
                    </a:lnTo>
                    <a:lnTo>
                      <a:pt x="1775" y="928"/>
                    </a:lnTo>
                    <a:lnTo>
                      <a:pt x="1775" y="928"/>
                    </a:lnTo>
                    <a:lnTo>
                      <a:pt x="1775" y="928"/>
                    </a:lnTo>
                    <a:lnTo>
                      <a:pt x="1775" y="928"/>
                    </a:lnTo>
                    <a:lnTo>
                      <a:pt x="1773" y="929"/>
                    </a:lnTo>
                    <a:lnTo>
                      <a:pt x="1773" y="929"/>
                    </a:lnTo>
                    <a:lnTo>
                      <a:pt x="1767" y="929"/>
                    </a:lnTo>
                    <a:lnTo>
                      <a:pt x="1765" y="929"/>
                    </a:lnTo>
                    <a:lnTo>
                      <a:pt x="1765" y="929"/>
                    </a:lnTo>
                    <a:lnTo>
                      <a:pt x="1747" y="931"/>
                    </a:lnTo>
                    <a:lnTo>
                      <a:pt x="1747" y="931"/>
                    </a:lnTo>
                    <a:lnTo>
                      <a:pt x="1739" y="931"/>
                    </a:lnTo>
                    <a:lnTo>
                      <a:pt x="1739" y="931"/>
                    </a:lnTo>
                    <a:lnTo>
                      <a:pt x="1747" y="940"/>
                    </a:lnTo>
                    <a:lnTo>
                      <a:pt x="1747" y="940"/>
                    </a:lnTo>
                    <a:lnTo>
                      <a:pt x="1763" y="961"/>
                    </a:lnTo>
                    <a:lnTo>
                      <a:pt x="1763" y="961"/>
                    </a:lnTo>
                    <a:lnTo>
                      <a:pt x="1780" y="982"/>
                    </a:lnTo>
                    <a:lnTo>
                      <a:pt x="1780" y="984"/>
                    </a:lnTo>
                    <a:lnTo>
                      <a:pt x="1780" y="984"/>
                    </a:lnTo>
                    <a:lnTo>
                      <a:pt x="1783" y="990"/>
                    </a:lnTo>
                    <a:lnTo>
                      <a:pt x="1783" y="990"/>
                    </a:lnTo>
                    <a:lnTo>
                      <a:pt x="1784" y="992"/>
                    </a:lnTo>
                    <a:lnTo>
                      <a:pt x="1784" y="992"/>
                    </a:lnTo>
                    <a:lnTo>
                      <a:pt x="1784" y="992"/>
                    </a:lnTo>
                    <a:lnTo>
                      <a:pt x="1784" y="993"/>
                    </a:lnTo>
                    <a:lnTo>
                      <a:pt x="1784" y="993"/>
                    </a:lnTo>
                    <a:lnTo>
                      <a:pt x="1784" y="993"/>
                    </a:lnTo>
                    <a:lnTo>
                      <a:pt x="1784" y="993"/>
                    </a:lnTo>
                    <a:lnTo>
                      <a:pt x="1786" y="998"/>
                    </a:lnTo>
                    <a:lnTo>
                      <a:pt x="1786" y="1001"/>
                    </a:lnTo>
                    <a:lnTo>
                      <a:pt x="1786" y="1001"/>
                    </a:lnTo>
                    <a:lnTo>
                      <a:pt x="1786" y="1001"/>
                    </a:lnTo>
                    <a:lnTo>
                      <a:pt x="1786" y="1001"/>
                    </a:lnTo>
                    <a:lnTo>
                      <a:pt x="1784" y="1005"/>
                    </a:lnTo>
                    <a:lnTo>
                      <a:pt x="1784" y="1005"/>
                    </a:lnTo>
                    <a:lnTo>
                      <a:pt x="1784" y="1005"/>
                    </a:lnTo>
                    <a:lnTo>
                      <a:pt x="1784" y="1005"/>
                    </a:lnTo>
                    <a:lnTo>
                      <a:pt x="1784" y="1005"/>
                    </a:lnTo>
                    <a:lnTo>
                      <a:pt x="1783" y="1011"/>
                    </a:lnTo>
                    <a:lnTo>
                      <a:pt x="1783" y="1011"/>
                    </a:lnTo>
                    <a:lnTo>
                      <a:pt x="1773" y="1024"/>
                    </a:lnTo>
                    <a:lnTo>
                      <a:pt x="1773" y="1024"/>
                    </a:lnTo>
                    <a:lnTo>
                      <a:pt x="1763" y="1035"/>
                    </a:lnTo>
                    <a:lnTo>
                      <a:pt x="1763" y="1035"/>
                    </a:lnTo>
                    <a:lnTo>
                      <a:pt x="1754" y="1045"/>
                    </a:lnTo>
                    <a:lnTo>
                      <a:pt x="1754" y="1045"/>
                    </a:lnTo>
                    <a:lnTo>
                      <a:pt x="1749" y="1050"/>
                    </a:lnTo>
                    <a:lnTo>
                      <a:pt x="1741" y="1055"/>
                    </a:lnTo>
                    <a:lnTo>
                      <a:pt x="1741" y="1055"/>
                    </a:lnTo>
                    <a:lnTo>
                      <a:pt x="1741" y="1055"/>
                    </a:lnTo>
                    <a:lnTo>
                      <a:pt x="1741" y="1055"/>
                    </a:lnTo>
                    <a:lnTo>
                      <a:pt x="1736" y="1056"/>
                    </a:lnTo>
                    <a:lnTo>
                      <a:pt x="1736" y="1056"/>
                    </a:lnTo>
                    <a:lnTo>
                      <a:pt x="1730" y="1058"/>
                    </a:lnTo>
                    <a:lnTo>
                      <a:pt x="1730" y="1058"/>
                    </a:lnTo>
                    <a:lnTo>
                      <a:pt x="1722" y="1056"/>
                    </a:lnTo>
                    <a:lnTo>
                      <a:pt x="1722" y="1056"/>
                    </a:lnTo>
                    <a:lnTo>
                      <a:pt x="1714" y="1050"/>
                    </a:lnTo>
                    <a:lnTo>
                      <a:pt x="1714" y="1050"/>
                    </a:lnTo>
                    <a:lnTo>
                      <a:pt x="1714" y="1050"/>
                    </a:lnTo>
                    <a:lnTo>
                      <a:pt x="1714" y="1050"/>
                    </a:lnTo>
                    <a:lnTo>
                      <a:pt x="1707" y="1045"/>
                    </a:lnTo>
                    <a:lnTo>
                      <a:pt x="1707" y="1045"/>
                    </a:lnTo>
                    <a:lnTo>
                      <a:pt x="1706" y="1043"/>
                    </a:lnTo>
                    <a:lnTo>
                      <a:pt x="1706" y="1043"/>
                    </a:lnTo>
                    <a:lnTo>
                      <a:pt x="1691" y="1053"/>
                    </a:lnTo>
                    <a:lnTo>
                      <a:pt x="1691" y="1053"/>
                    </a:lnTo>
                    <a:lnTo>
                      <a:pt x="1677" y="1061"/>
                    </a:lnTo>
                    <a:lnTo>
                      <a:pt x="1677" y="1061"/>
                    </a:lnTo>
                    <a:lnTo>
                      <a:pt x="1677" y="1061"/>
                    </a:lnTo>
                    <a:lnTo>
                      <a:pt x="1667" y="1066"/>
                    </a:lnTo>
                    <a:lnTo>
                      <a:pt x="1667" y="1066"/>
                    </a:lnTo>
                    <a:lnTo>
                      <a:pt x="1665" y="1066"/>
                    </a:lnTo>
                    <a:lnTo>
                      <a:pt x="1665" y="1066"/>
                    </a:lnTo>
                    <a:lnTo>
                      <a:pt x="1665" y="1066"/>
                    </a:lnTo>
                    <a:lnTo>
                      <a:pt x="1665" y="1066"/>
                    </a:lnTo>
                    <a:lnTo>
                      <a:pt x="1662" y="1067"/>
                    </a:lnTo>
                    <a:lnTo>
                      <a:pt x="1662" y="1067"/>
                    </a:lnTo>
                    <a:lnTo>
                      <a:pt x="1662" y="1067"/>
                    </a:lnTo>
                    <a:lnTo>
                      <a:pt x="1661" y="1067"/>
                    </a:lnTo>
                    <a:lnTo>
                      <a:pt x="1661" y="1067"/>
                    </a:lnTo>
                    <a:lnTo>
                      <a:pt x="1661" y="1067"/>
                    </a:lnTo>
                    <a:lnTo>
                      <a:pt x="1661" y="1067"/>
                    </a:lnTo>
                    <a:lnTo>
                      <a:pt x="1656" y="1066"/>
                    </a:lnTo>
                    <a:lnTo>
                      <a:pt x="1656" y="1066"/>
                    </a:lnTo>
                    <a:lnTo>
                      <a:pt x="1653" y="1066"/>
                    </a:lnTo>
                    <a:lnTo>
                      <a:pt x="1653" y="1066"/>
                    </a:lnTo>
                    <a:lnTo>
                      <a:pt x="1653" y="1066"/>
                    </a:lnTo>
                    <a:lnTo>
                      <a:pt x="1653" y="1066"/>
                    </a:lnTo>
                    <a:lnTo>
                      <a:pt x="1651" y="1066"/>
                    </a:lnTo>
                    <a:lnTo>
                      <a:pt x="1651" y="1066"/>
                    </a:lnTo>
                    <a:lnTo>
                      <a:pt x="1649" y="1064"/>
                    </a:lnTo>
                    <a:lnTo>
                      <a:pt x="1649" y="1064"/>
                    </a:lnTo>
                    <a:lnTo>
                      <a:pt x="1648" y="1063"/>
                    </a:lnTo>
                    <a:lnTo>
                      <a:pt x="1648" y="1063"/>
                    </a:lnTo>
                    <a:lnTo>
                      <a:pt x="1648" y="1063"/>
                    </a:lnTo>
                    <a:lnTo>
                      <a:pt x="1646" y="1061"/>
                    </a:lnTo>
                    <a:lnTo>
                      <a:pt x="1646" y="1061"/>
                    </a:lnTo>
                    <a:lnTo>
                      <a:pt x="1643" y="1058"/>
                    </a:lnTo>
                    <a:lnTo>
                      <a:pt x="1643" y="1058"/>
                    </a:lnTo>
                    <a:lnTo>
                      <a:pt x="1641" y="1056"/>
                    </a:lnTo>
                    <a:lnTo>
                      <a:pt x="1641" y="1056"/>
                    </a:lnTo>
                    <a:lnTo>
                      <a:pt x="1641" y="1056"/>
                    </a:lnTo>
                    <a:lnTo>
                      <a:pt x="1632" y="1043"/>
                    </a:lnTo>
                    <a:lnTo>
                      <a:pt x="1632" y="1043"/>
                    </a:lnTo>
                    <a:lnTo>
                      <a:pt x="1624" y="1030"/>
                    </a:lnTo>
                    <a:lnTo>
                      <a:pt x="1624" y="1030"/>
                    </a:lnTo>
                    <a:lnTo>
                      <a:pt x="1616" y="1021"/>
                    </a:lnTo>
                    <a:lnTo>
                      <a:pt x="1611" y="1016"/>
                    </a:lnTo>
                    <a:lnTo>
                      <a:pt x="1606" y="1014"/>
                    </a:lnTo>
                    <a:lnTo>
                      <a:pt x="1606" y="1014"/>
                    </a:lnTo>
                    <a:lnTo>
                      <a:pt x="1598" y="1013"/>
                    </a:lnTo>
                    <a:lnTo>
                      <a:pt x="1591" y="1011"/>
                    </a:lnTo>
                    <a:lnTo>
                      <a:pt x="1591" y="1011"/>
                    </a:lnTo>
                    <a:lnTo>
                      <a:pt x="1582" y="1013"/>
                    </a:lnTo>
                    <a:lnTo>
                      <a:pt x="1582" y="1013"/>
                    </a:lnTo>
                    <a:lnTo>
                      <a:pt x="1582" y="1013"/>
                    </a:lnTo>
                    <a:lnTo>
                      <a:pt x="1582" y="1013"/>
                    </a:lnTo>
                    <a:lnTo>
                      <a:pt x="1577" y="1014"/>
                    </a:lnTo>
                    <a:lnTo>
                      <a:pt x="1572" y="1018"/>
                    </a:lnTo>
                    <a:lnTo>
                      <a:pt x="1569" y="1021"/>
                    </a:lnTo>
                    <a:lnTo>
                      <a:pt x="1567" y="1024"/>
                    </a:lnTo>
                    <a:lnTo>
                      <a:pt x="1567" y="1024"/>
                    </a:lnTo>
                    <a:lnTo>
                      <a:pt x="1566" y="1030"/>
                    </a:lnTo>
                    <a:lnTo>
                      <a:pt x="1566" y="1030"/>
                    </a:lnTo>
                    <a:lnTo>
                      <a:pt x="1566" y="1030"/>
                    </a:lnTo>
                    <a:lnTo>
                      <a:pt x="1566" y="1030"/>
                    </a:lnTo>
                    <a:lnTo>
                      <a:pt x="1567" y="1035"/>
                    </a:lnTo>
                    <a:lnTo>
                      <a:pt x="1569" y="1038"/>
                    </a:lnTo>
                    <a:lnTo>
                      <a:pt x="1569" y="1038"/>
                    </a:lnTo>
                    <a:lnTo>
                      <a:pt x="1575" y="1048"/>
                    </a:lnTo>
                    <a:lnTo>
                      <a:pt x="1575" y="1048"/>
                    </a:lnTo>
                    <a:lnTo>
                      <a:pt x="1575" y="1048"/>
                    </a:lnTo>
                    <a:lnTo>
                      <a:pt x="1579" y="1053"/>
                    </a:lnTo>
                    <a:lnTo>
                      <a:pt x="1579" y="1053"/>
                    </a:lnTo>
                    <a:lnTo>
                      <a:pt x="1579" y="1053"/>
                    </a:lnTo>
                    <a:lnTo>
                      <a:pt x="1579" y="1053"/>
                    </a:lnTo>
                    <a:lnTo>
                      <a:pt x="1579" y="1053"/>
                    </a:lnTo>
                    <a:lnTo>
                      <a:pt x="1582" y="1059"/>
                    </a:lnTo>
                    <a:lnTo>
                      <a:pt x="1582" y="1059"/>
                    </a:lnTo>
                    <a:lnTo>
                      <a:pt x="1583" y="1061"/>
                    </a:lnTo>
                    <a:lnTo>
                      <a:pt x="1583" y="1061"/>
                    </a:lnTo>
                    <a:lnTo>
                      <a:pt x="1583" y="1061"/>
                    </a:lnTo>
                    <a:lnTo>
                      <a:pt x="1583" y="1061"/>
                    </a:lnTo>
                    <a:lnTo>
                      <a:pt x="1583" y="1064"/>
                    </a:lnTo>
                    <a:lnTo>
                      <a:pt x="1583" y="1064"/>
                    </a:lnTo>
                    <a:lnTo>
                      <a:pt x="1587" y="1071"/>
                    </a:lnTo>
                    <a:lnTo>
                      <a:pt x="1587" y="1071"/>
                    </a:lnTo>
                    <a:lnTo>
                      <a:pt x="1593" y="1085"/>
                    </a:lnTo>
                    <a:lnTo>
                      <a:pt x="1596" y="1103"/>
                    </a:lnTo>
                    <a:lnTo>
                      <a:pt x="1599" y="1120"/>
                    </a:lnTo>
                    <a:lnTo>
                      <a:pt x="1601" y="1138"/>
                    </a:lnTo>
                    <a:lnTo>
                      <a:pt x="1601" y="1138"/>
                    </a:lnTo>
                    <a:lnTo>
                      <a:pt x="1601" y="1156"/>
                    </a:lnTo>
                    <a:lnTo>
                      <a:pt x="1599" y="1173"/>
                    </a:lnTo>
                    <a:lnTo>
                      <a:pt x="1596" y="1191"/>
                    </a:lnTo>
                    <a:lnTo>
                      <a:pt x="1593" y="1207"/>
                    </a:lnTo>
                    <a:lnTo>
                      <a:pt x="1593" y="1207"/>
                    </a:lnTo>
                    <a:lnTo>
                      <a:pt x="1588" y="1222"/>
                    </a:lnTo>
                    <a:lnTo>
                      <a:pt x="1582" y="1235"/>
                    </a:lnTo>
                    <a:lnTo>
                      <a:pt x="1575" y="1249"/>
                    </a:lnTo>
                    <a:lnTo>
                      <a:pt x="1567" y="1260"/>
                    </a:lnTo>
                    <a:lnTo>
                      <a:pt x="1567" y="1260"/>
                    </a:lnTo>
                    <a:lnTo>
                      <a:pt x="1567" y="1262"/>
                    </a:lnTo>
                    <a:lnTo>
                      <a:pt x="1567" y="1262"/>
                    </a:lnTo>
                    <a:lnTo>
                      <a:pt x="1575" y="1280"/>
                    </a:lnTo>
                    <a:lnTo>
                      <a:pt x="1580" y="1299"/>
                    </a:lnTo>
                    <a:lnTo>
                      <a:pt x="1580" y="1299"/>
                    </a:lnTo>
                    <a:lnTo>
                      <a:pt x="1583" y="1318"/>
                    </a:lnTo>
                    <a:lnTo>
                      <a:pt x="1583" y="1318"/>
                    </a:lnTo>
                    <a:lnTo>
                      <a:pt x="1585" y="1334"/>
                    </a:lnTo>
                    <a:lnTo>
                      <a:pt x="1585" y="1334"/>
                    </a:lnTo>
                    <a:lnTo>
                      <a:pt x="1587" y="1336"/>
                    </a:lnTo>
                    <a:lnTo>
                      <a:pt x="1587" y="1336"/>
                    </a:lnTo>
                    <a:lnTo>
                      <a:pt x="1587" y="1355"/>
                    </a:lnTo>
                    <a:lnTo>
                      <a:pt x="1585" y="1374"/>
                    </a:lnTo>
                    <a:lnTo>
                      <a:pt x="1583" y="1392"/>
                    </a:lnTo>
                    <a:lnTo>
                      <a:pt x="1580" y="1410"/>
                    </a:lnTo>
                    <a:lnTo>
                      <a:pt x="1580" y="1410"/>
                    </a:lnTo>
                    <a:lnTo>
                      <a:pt x="1575" y="1429"/>
                    </a:lnTo>
                    <a:lnTo>
                      <a:pt x="1569" y="1447"/>
                    </a:lnTo>
                    <a:lnTo>
                      <a:pt x="1569" y="1447"/>
                    </a:lnTo>
                    <a:lnTo>
                      <a:pt x="1564" y="1460"/>
                    </a:lnTo>
                    <a:lnTo>
                      <a:pt x="1558" y="1472"/>
                    </a:lnTo>
                    <a:lnTo>
                      <a:pt x="1558" y="1472"/>
                    </a:lnTo>
                    <a:lnTo>
                      <a:pt x="1571" y="1493"/>
                    </a:lnTo>
                    <a:lnTo>
                      <a:pt x="1583" y="1514"/>
                    </a:lnTo>
                    <a:lnTo>
                      <a:pt x="1593" y="1535"/>
                    </a:lnTo>
                    <a:lnTo>
                      <a:pt x="1601" y="1553"/>
                    </a:lnTo>
                    <a:lnTo>
                      <a:pt x="1601" y="1553"/>
                    </a:lnTo>
                    <a:lnTo>
                      <a:pt x="1619" y="1599"/>
                    </a:lnTo>
                    <a:lnTo>
                      <a:pt x="1619" y="1599"/>
                    </a:lnTo>
                    <a:lnTo>
                      <a:pt x="1625" y="1624"/>
                    </a:lnTo>
                    <a:lnTo>
                      <a:pt x="1625" y="1624"/>
                    </a:lnTo>
                    <a:lnTo>
                      <a:pt x="1628" y="1636"/>
                    </a:lnTo>
                    <a:lnTo>
                      <a:pt x="1628" y="1636"/>
                    </a:lnTo>
                    <a:lnTo>
                      <a:pt x="1630" y="1649"/>
                    </a:lnTo>
                    <a:lnTo>
                      <a:pt x="1630" y="1649"/>
                    </a:lnTo>
                    <a:lnTo>
                      <a:pt x="1635" y="1673"/>
                    </a:lnTo>
                    <a:lnTo>
                      <a:pt x="1636" y="1698"/>
                    </a:lnTo>
                    <a:lnTo>
                      <a:pt x="1638" y="1723"/>
                    </a:lnTo>
                    <a:lnTo>
                      <a:pt x="1638" y="1747"/>
                    </a:lnTo>
                    <a:lnTo>
                      <a:pt x="1638" y="1747"/>
                    </a:lnTo>
                    <a:lnTo>
                      <a:pt x="1638" y="1771"/>
                    </a:lnTo>
                    <a:lnTo>
                      <a:pt x="1636" y="1797"/>
                    </a:lnTo>
                    <a:lnTo>
                      <a:pt x="1633" y="1821"/>
                    </a:lnTo>
                    <a:lnTo>
                      <a:pt x="1630" y="1847"/>
                    </a:lnTo>
                    <a:lnTo>
                      <a:pt x="1630" y="1847"/>
                    </a:lnTo>
                    <a:lnTo>
                      <a:pt x="1620" y="1895"/>
                    </a:lnTo>
                    <a:lnTo>
                      <a:pt x="1608" y="1943"/>
                    </a:lnTo>
                    <a:lnTo>
                      <a:pt x="1608" y="1943"/>
                    </a:lnTo>
                    <a:lnTo>
                      <a:pt x="1593" y="1988"/>
                    </a:lnTo>
                    <a:lnTo>
                      <a:pt x="1575" y="2035"/>
                    </a:lnTo>
                    <a:lnTo>
                      <a:pt x="1575" y="2035"/>
                    </a:lnTo>
                    <a:lnTo>
                      <a:pt x="1566" y="2059"/>
                    </a:lnTo>
                    <a:lnTo>
                      <a:pt x="1558" y="2082"/>
                    </a:lnTo>
                    <a:lnTo>
                      <a:pt x="1538" y="2125"/>
                    </a:lnTo>
                    <a:lnTo>
                      <a:pt x="1538" y="2125"/>
                    </a:lnTo>
                    <a:lnTo>
                      <a:pt x="1518" y="2172"/>
                    </a:lnTo>
                    <a:lnTo>
                      <a:pt x="1498" y="2214"/>
                    </a:lnTo>
                    <a:lnTo>
                      <a:pt x="1498" y="2214"/>
                    </a:lnTo>
                    <a:lnTo>
                      <a:pt x="1474" y="2259"/>
                    </a:lnTo>
                    <a:lnTo>
                      <a:pt x="1450" y="2302"/>
                    </a:lnTo>
                    <a:lnTo>
                      <a:pt x="1424" y="2344"/>
                    </a:lnTo>
                    <a:lnTo>
                      <a:pt x="1397" y="2382"/>
                    </a:lnTo>
                    <a:lnTo>
                      <a:pt x="1397" y="2382"/>
                    </a:lnTo>
                    <a:lnTo>
                      <a:pt x="1387" y="2395"/>
                    </a:lnTo>
                    <a:lnTo>
                      <a:pt x="1387" y="2395"/>
                    </a:lnTo>
                    <a:lnTo>
                      <a:pt x="1382" y="2402"/>
                    </a:lnTo>
                    <a:lnTo>
                      <a:pt x="1382" y="2402"/>
                    </a:lnTo>
                    <a:lnTo>
                      <a:pt x="1382" y="2402"/>
                    </a:lnTo>
                    <a:lnTo>
                      <a:pt x="1382" y="2402"/>
                    </a:lnTo>
                    <a:lnTo>
                      <a:pt x="1378" y="2410"/>
                    </a:lnTo>
                    <a:lnTo>
                      <a:pt x="1378" y="2410"/>
                    </a:lnTo>
                    <a:lnTo>
                      <a:pt x="1368" y="2423"/>
                    </a:lnTo>
                    <a:lnTo>
                      <a:pt x="1352" y="2440"/>
                    </a:lnTo>
                    <a:lnTo>
                      <a:pt x="1352" y="2440"/>
                    </a:lnTo>
                    <a:lnTo>
                      <a:pt x="1349" y="2443"/>
                    </a:lnTo>
                    <a:lnTo>
                      <a:pt x="1349" y="2443"/>
                    </a:lnTo>
                    <a:lnTo>
                      <a:pt x="1349" y="2443"/>
                    </a:lnTo>
                    <a:lnTo>
                      <a:pt x="1344" y="2450"/>
                    </a:lnTo>
                    <a:lnTo>
                      <a:pt x="1344" y="2450"/>
                    </a:lnTo>
                    <a:lnTo>
                      <a:pt x="1320" y="2477"/>
                    </a:lnTo>
                    <a:lnTo>
                      <a:pt x="1320" y="2477"/>
                    </a:lnTo>
                    <a:lnTo>
                      <a:pt x="1309" y="2490"/>
                    </a:lnTo>
                    <a:lnTo>
                      <a:pt x="1309" y="2490"/>
                    </a:lnTo>
                    <a:lnTo>
                      <a:pt x="1302" y="2495"/>
                    </a:lnTo>
                    <a:lnTo>
                      <a:pt x="1302" y="2495"/>
                    </a:lnTo>
                    <a:lnTo>
                      <a:pt x="1302" y="2495"/>
                    </a:lnTo>
                    <a:lnTo>
                      <a:pt x="1302" y="2495"/>
                    </a:lnTo>
                    <a:lnTo>
                      <a:pt x="1296" y="2501"/>
                    </a:lnTo>
                    <a:lnTo>
                      <a:pt x="1296" y="2501"/>
                    </a:lnTo>
                    <a:lnTo>
                      <a:pt x="1284" y="2513"/>
                    </a:lnTo>
                    <a:lnTo>
                      <a:pt x="1284" y="2513"/>
                    </a:lnTo>
                    <a:lnTo>
                      <a:pt x="1284" y="2513"/>
                    </a:lnTo>
                    <a:lnTo>
                      <a:pt x="1284" y="2513"/>
                    </a:lnTo>
                    <a:lnTo>
                      <a:pt x="1278" y="2519"/>
                    </a:lnTo>
                    <a:lnTo>
                      <a:pt x="1278" y="2519"/>
                    </a:lnTo>
                    <a:lnTo>
                      <a:pt x="1267" y="2530"/>
                    </a:lnTo>
                    <a:lnTo>
                      <a:pt x="1267" y="2530"/>
                    </a:lnTo>
                    <a:lnTo>
                      <a:pt x="1247" y="2548"/>
                    </a:lnTo>
                    <a:lnTo>
                      <a:pt x="1227" y="2562"/>
                    </a:lnTo>
                    <a:lnTo>
                      <a:pt x="1206" y="2578"/>
                    </a:lnTo>
                    <a:lnTo>
                      <a:pt x="1185" y="2591"/>
                    </a:lnTo>
                    <a:lnTo>
                      <a:pt x="1162" y="2603"/>
                    </a:lnTo>
                    <a:lnTo>
                      <a:pt x="1140" y="2614"/>
                    </a:lnTo>
                    <a:lnTo>
                      <a:pt x="1117" y="2623"/>
                    </a:lnTo>
                    <a:lnTo>
                      <a:pt x="1095" y="2633"/>
                    </a:lnTo>
                    <a:lnTo>
                      <a:pt x="1095" y="2633"/>
                    </a:lnTo>
                    <a:lnTo>
                      <a:pt x="1071" y="2640"/>
                    </a:lnTo>
                    <a:lnTo>
                      <a:pt x="1045" y="2646"/>
                    </a:lnTo>
                    <a:lnTo>
                      <a:pt x="1021" y="2651"/>
                    </a:lnTo>
                    <a:lnTo>
                      <a:pt x="997" y="2652"/>
                    </a:lnTo>
                    <a:lnTo>
                      <a:pt x="997" y="2652"/>
                    </a:lnTo>
                    <a:lnTo>
                      <a:pt x="992" y="2652"/>
                    </a:lnTo>
                    <a:lnTo>
                      <a:pt x="992" y="2652"/>
                    </a:lnTo>
                    <a:lnTo>
                      <a:pt x="984" y="2654"/>
                    </a:lnTo>
                    <a:lnTo>
                      <a:pt x="984" y="2654"/>
                    </a:lnTo>
                    <a:lnTo>
                      <a:pt x="971" y="2654"/>
                    </a:lnTo>
                    <a:lnTo>
                      <a:pt x="971" y="2654"/>
                    </a:lnTo>
                    <a:lnTo>
                      <a:pt x="965" y="2654"/>
                    </a:lnTo>
                    <a:lnTo>
                      <a:pt x="965" y="2654"/>
                    </a:lnTo>
                    <a:lnTo>
                      <a:pt x="965" y="2654"/>
                    </a:lnTo>
                    <a:close/>
                    <a:moveTo>
                      <a:pt x="778" y="2583"/>
                    </a:moveTo>
                    <a:lnTo>
                      <a:pt x="778" y="2583"/>
                    </a:lnTo>
                    <a:lnTo>
                      <a:pt x="786" y="2586"/>
                    </a:lnTo>
                    <a:lnTo>
                      <a:pt x="786" y="2586"/>
                    </a:lnTo>
                    <a:lnTo>
                      <a:pt x="805" y="2593"/>
                    </a:lnTo>
                    <a:lnTo>
                      <a:pt x="820" y="2599"/>
                    </a:lnTo>
                    <a:lnTo>
                      <a:pt x="831" y="2603"/>
                    </a:lnTo>
                    <a:lnTo>
                      <a:pt x="831" y="2603"/>
                    </a:lnTo>
                    <a:lnTo>
                      <a:pt x="838" y="2604"/>
                    </a:lnTo>
                    <a:lnTo>
                      <a:pt x="838" y="2604"/>
                    </a:lnTo>
                    <a:lnTo>
                      <a:pt x="854" y="2609"/>
                    </a:lnTo>
                    <a:lnTo>
                      <a:pt x="854" y="2609"/>
                    </a:lnTo>
                    <a:lnTo>
                      <a:pt x="878" y="2615"/>
                    </a:lnTo>
                    <a:lnTo>
                      <a:pt x="900" y="2619"/>
                    </a:lnTo>
                    <a:lnTo>
                      <a:pt x="900" y="2619"/>
                    </a:lnTo>
                    <a:lnTo>
                      <a:pt x="924" y="2622"/>
                    </a:lnTo>
                    <a:lnTo>
                      <a:pt x="947" y="2625"/>
                    </a:lnTo>
                    <a:lnTo>
                      <a:pt x="947" y="2625"/>
                    </a:lnTo>
                    <a:lnTo>
                      <a:pt x="956" y="2625"/>
                    </a:lnTo>
                    <a:lnTo>
                      <a:pt x="956" y="2625"/>
                    </a:lnTo>
                    <a:lnTo>
                      <a:pt x="969" y="2623"/>
                    </a:lnTo>
                    <a:lnTo>
                      <a:pt x="982" y="2623"/>
                    </a:lnTo>
                    <a:lnTo>
                      <a:pt x="993" y="2622"/>
                    </a:lnTo>
                    <a:lnTo>
                      <a:pt x="993" y="2622"/>
                    </a:lnTo>
                    <a:lnTo>
                      <a:pt x="1016" y="2619"/>
                    </a:lnTo>
                    <a:lnTo>
                      <a:pt x="1038" y="2615"/>
                    </a:lnTo>
                    <a:lnTo>
                      <a:pt x="1061" y="2609"/>
                    </a:lnTo>
                    <a:lnTo>
                      <a:pt x="1083" y="2601"/>
                    </a:lnTo>
                    <a:lnTo>
                      <a:pt x="1083" y="2601"/>
                    </a:lnTo>
                    <a:lnTo>
                      <a:pt x="1106" y="2593"/>
                    </a:lnTo>
                    <a:lnTo>
                      <a:pt x="1127" y="2583"/>
                    </a:lnTo>
                    <a:lnTo>
                      <a:pt x="1146" y="2572"/>
                    </a:lnTo>
                    <a:lnTo>
                      <a:pt x="1167" y="2561"/>
                    </a:lnTo>
                    <a:lnTo>
                      <a:pt x="1186" y="2548"/>
                    </a:lnTo>
                    <a:lnTo>
                      <a:pt x="1206" y="2533"/>
                    </a:lnTo>
                    <a:lnTo>
                      <a:pt x="1225" y="2519"/>
                    </a:lnTo>
                    <a:lnTo>
                      <a:pt x="1243" y="2503"/>
                    </a:lnTo>
                    <a:lnTo>
                      <a:pt x="1243" y="2503"/>
                    </a:lnTo>
                    <a:lnTo>
                      <a:pt x="1254" y="2493"/>
                    </a:lnTo>
                    <a:lnTo>
                      <a:pt x="1254" y="2493"/>
                    </a:lnTo>
                    <a:lnTo>
                      <a:pt x="1259" y="2487"/>
                    </a:lnTo>
                    <a:lnTo>
                      <a:pt x="1259" y="2487"/>
                    </a:lnTo>
                    <a:lnTo>
                      <a:pt x="1270" y="2476"/>
                    </a:lnTo>
                    <a:lnTo>
                      <a:pt x="1270" y="2476"/>
                    </a:lnTo>
                    <a:lnTo>
                      <a:pt x="1276" y="2469"/>
                    </a:lnTo>
                    <a:lnTo>
                      <a:pt x="1276" y="2469"/>
                    </a:lnTo>
                    <a:lnTo>
                      <a:pt x="1281" y="2464"/>
                    </a:lnTo>
                    <a:lnTo>
                      <a:pt x="1281" y="2464"/>
                    </a:lnTo>
                    <a:lnTo>
                      <a:pt x="1292" y="2453"/>
                    </a:lnTo>
                    <a:lnTo>
                      <a:pt x="1315" y="2426"/>
                    </a:lnTo>
                    <a:lnTo>
                      <a:pt x="1315" y="2426"/>
                    </a:lnTo>
                    <a:lnTo>
                      <a:pt x="1320" y="2419"/>
                    </a:lnTo>
                    <a:lnTo>
                      <a:pt x="1320" y="2419"/>
                    </a:lnTo>
                    <a:lnTo>
                      <a:pt x="1323" y="2416"/>
                    </a:lnTo>
                    <a:lnTo>
                      <a:pt x="1337" y="2398"/>
                    </a:lnTo>
                    <a:lnTo>
                      <a:pt x="1337" y="2398"/>
                    </a:lnTo>
                    <a:lnTo>
                      <a:pt x="1347" y="2386"/>
                    </a:lnTo>
                    <a:lnTo>
                      <a:pt x="1347" y="2386"/>
                    </a:lnTo>
                    <a:lnTo>
                      <a:pt x="1352" y="2379"/>
                    </a:lnTo>
                    <a:lnTo>
                      <a:pt x="1352" y="2379"/>
                    </a:lnTo>
                    <a:lnTo>
                      <a:pt x="1357" y="2373"/>
                    </a:lnTo>
                    <a:lnTo>
                      <a:pt x="1357" y="2373"/>
                    </a:lnTo>
                    <a:lnTo>
                      <a:pt x="1366" y="2360"/>
                    </a:lnTo>
                    <a:lnTo>
                      <a:pt x="1366" y="2360"/>
                    </a:lnTo>
                    <a:lnTo>
                      <a:pt x="1373" y="2349"/>
                    </a:lnTo>
                    <a:lnTo>
                      <a:pt x="1373" y="2349"/>
                    </a:lnTo>
                    <a:lnTo>
                      <a:pt x="1392" y="2321"/>
                    </a:lnTo>
                    <a:lnTo>
                      <a:pt x="1392" y="2321"/>
                    </a:lnTo>
                    <a:lnTo>
                      <a:pt x="1397" y="2313"/>
                    </a:lnTo>
                    <a:lnTo>
                      <a:pt x="1397" y="2313"/>
                    </a:lnTo>
                    <a:lnTo>
                      <a:pt x="1405" y="2300"/>
                    </a:lnTo>
                    <a:lnTo>
                      <a:pt x="1418" y="2279"/>
                    </a:lnTo>
                    <a:lnTo>
                      <a:pt x="1418" y="2279"/>
                    </a:lnTo>
                    <a:lnTo>
                      <a:pt x="1442" y="2238"/>
                    </a:lnTo>
                    <a:lnTo>
                      <a:pt x="1463" y="2197"/>
                    </a:lnTo>
                    <a:lnTo>
                      <a:pt x="1463" y="2197"/>
                    </a:lnTo>
                    <a:lnTo>
                      <a:pt x="1482" y="2156"/>
                    </a:lnTo>
                    <a:lnTo>
                      <a:pt x="1503" y="2111"/>
                    </a:lnTo>
                    <a:lnTo>
                      <a:pt x="1522" y="2066"/>
                    </a:lnTo>
                    <a:lnTo>
                      <a:pt x="1532" y="2045"/>
                    </a:lnTo>
                    <a:lnTo>
                      <a:pt x="1542" y="2022"/>
                    </a:lnTo>
                    <a:lnTo>
                      <a:pt x="1542" y="2022"/>
                    </a:lnTo>
                    <a:lnTo>
                      <a:pt x="1559" y="1976"/>
                    </a:lnTo>
                    <a:lnTo>
                      <a:pt x="1574" y="1932"/>
                    </a:lnTo>
                    <a:lnTo>
                      <a:pt x="1574" y="1932"/>
                    </a:lnTo>
                    <a:lnTo>
                      <a:pt x="1587" y="1887"/>
                    </a:lnTo>
                    <a:lnTo>
                      <a:pt x="1598" y="1841"/>
                    </a:lnTo>
                    <a:lnTo>
                      <a:pt x="1598" y="1841"/>
                    </a:lnTo>
                    <a:lnTo>
                      <a:pt x="1604" y="1792"/>
                    </a:lnTo>
                    <a:lnTo>
                      <a:pt x="1609" y="1747"/>
                    </a:lnTo>
                    <a:lnTo>
                      <a:pt x="1609" y="1747"/>
                    </a:lnTo>
                    <a:lnTo>
                      <a:pt x="1609" y="1723"/>
                    </a:lnTo>
                    <a:lnTo>
                      <a:pt x="1609" y="1699"/>
                    </a:lnTo>
                    <a:lnTo>
                      <a:pt x="1608" y="1677"/>
                    </a:lnTo>
                    <a:lnTo>
                      <a:pt x="1604" y="1653"/>
                    </a:lnTo>
                    <a:lnTo>
                      <a:pt x="1603" y="1641"/>
                    </a:lnTo>
                    <a:lnTo>
                      <a:pt x="1603" y="1641"/>
                    </a:lnTo>
                    <a:lnTo>
                      <a:pt x="1601" y="1630"/>
                    </a:lnTo>
                    <a:lnTo>
                      <a:pt x="1601" y="1630"/>
                    </a:lnTo>
                    <a:lnTo>
                      <a:pt x="1595" y="1608"/>
                    </a:lnTo>
                    <a:lnTo>
                      <a:pt x="1595" y="1608"/>
                    </a:lnTo>
                    <a:lnTo>
                      <a:pt x="1580" y="1563"/>
                    </a:lnTo>
                    <a:lnTo>
                      <a:pt x="1580" y="1563"/>
                    </a:lnTo>
                    <a:lnTo>
                      <a:pt x="1572" y="1538"/>
                    </a:lnTo>
                    <a:lnTo>
                      <a:pt x="1563" y="1517"/>
                    </a:lnTo>
                    <a:lnTo>
                      <a:pt x="1563" y="1517"/>
                    </a:lnTo>
                    <a:lnTo>
                      <a:pt x="1554" y="1505"/>
                    </a:lnTo>
                    <a:lnTo>
                      <a:pt x="1545" y="1490"/>
                    </a:lnTo>
                    <a:lnTo>
                      <a:pt x="1535" y="1479"/>
                    </a:lnTo>
                    <a:lnTo>
                      <a:pt x="1530" y="1474"/>
                    </a:lnTo>
                    <a:lnTo>
                      <a:pt x="1524" y="1472"/>
                    </a:lnTo>
                    <a:lnTo>
                      <a:pt x="1524" y="1472"/>
                    </a:lnTo>
                    <a:lnTo>
                      <a:pt x="1505" y="1466"/>
                    </a:lnTo>
                    <a:lnTo>
                      <a:pt x="1505" y="1466"/>
                    </a:lnTo>
                    <a:lnTo>
                      <a:pt x="1493" y="1464"/>
                    </a:lnTo>
                    <a:lnTo>
                      <a:pt x="1481" y="1464"/>
                    </a:lnTo>
                    <a:lnTo>
                      <a:pt x="1481" y="1464"/>
                    </a:lnTo>
                    <a:lnTo>
                      <a:pt x="1469" y="1464"/>
                    </a:lnTo>
                    <a:lnTo>
                      <a:pt x="1469" y="1464"/>
                    </a:lnTo>
                    <a:lnTo>
                      <a:pt x="1461" y="1464"/>
                    </a:lnTo>
                    <a:lnTo>
                      <a:pt x="1461" y="1464"/>
                    </a:lnTo>
                    <a:lnTo>
                      <a:pt x="1440" y="1466"/>
                    </a:lnTo>
                    <a:lnTo>
                      <a:pt x="1440" y="1466"/>
                    </a:lnTo>
                    <a:lnTo>
                      <a:pt x="1431" y="1464"/>
                    </a:lnTo>
                    <a:lnTo>
                      <a:pt x="1431" y="1464"/>
                    </a:lnTo>
                    <a:lnTo>
                      <a:pt x="1421" y="1464"/>
                    </a:lnTo>
                    <a:lnTo>
                      <a:pt x="1410" y="1461"/>
                    </a:lnTo>
                    <a:lnTo>
                      <a:pt x="1399" y="1458"/>
                    </a:lnTo>
                    <a:lnTo>
                      <a:pt x="1387" y="1453"/>
                    </a:lnTo>
                    <a:lnTo>
                      <a:pt x="1387" y="1453"/>
                    </a:lnTo>
                    <a:lnTo>
                      <a:pt x="1381" y="1448"/>
                    </a:lnTo>
                    <a:lnTo>
                      <a:pt x="1374" y="1442"/>
                    </a:lnTo>
                    <a:lnTo>
                      <a:pt x="1374" y="1442"/>
                    </a:lnTo>
                    <a:lnTo>
                      <a:pt x="1365" y="1448"/>
                    </a:lnTo>
                    <a:lnTo>
                      <a:pt x="1365" y="1448"/>
                    </a:lnTo>
                    <a:lnTo>
                      <a:pt x="1357" y="1450"/>
                    </a:lnTo>
                    <a:lnTo>
                      <a:pt x="1347" y="1452"/>
                    </a:lnTo>
                    <a:lnTo>
                      <a:pt x="1347" y="1452"/>
                    </a:lnTo>
                    <a:lnTo>
                      <a:pt x="1346" y="1452"/>
                    </a:lnTo>
                    <a:lnTo>
                      <a:pt x="1346" y="1452"/>
                    </a:lnTo>
                    <a:lnTo>
                      <a:pt x="1336" y="1450"/>
                    </a:lnTo>
                    <a:lnTo>
                      <a:pt x="1326" y="1448"/>
                    </a:lnTo>
                    <a:lnTo>
                      <a:pt x="1310" y="1440"/>
                    </a:lnTo>
                    <a:lnTo>
                      <a:pt x="1309" y="1439"/>
                    </a:lnTo>
                    <a:lnTo>
                      <a:pt x="1309" y="1439"/>
                    </a:lnTo>
                    <a:lnTo>
                      <a:pt x="1304" y="1437"/>
                    </a:lnTo>
                    <a:lnTo>
                      <a:pt x="1304" y="1437"/>
                    </a:lnTo>
                    <a:lnTo>
                      <a:pt x="1304" y="1437"/>
                    </a:lnTo>
                    <a:lnTo>
                      <a:pt x="1304" y="1437"/>
                    </a:lnTo>
                    <a:lnTo>
                      <a:pt x="1302" y="1437"/>
                    </a:lnTo>
                    <a:lnTo>
                      <a:pt x="1302" y="1437"/>
                    </a:lnTo>
                    <a:lnTo>
                      <a:pt x="1299" y="1440"/>
                    </a:lnTo>
                    <a:lnTo>
                      <a:pt x="1299" y="1440"/>
                    </a:lnTo>
                    <a:lnTo>
                      <a:pt x="1296" y="1442"/>
                    </a:lnTo>
                    <a:lnTo>
                      <a:pt x="1296" y="1442"/>
                    </a:lnTo>
                    <a:lnTo>
                      <a:pt x="1288" y="1448"/>
                    </a:lnTo>
                    <a:lnTo>
                      <a:pt x="1288" y="1448"/>
                    </a:lnTo>
                    <a:lnTo>
                      <a:pt x="1278" y="1452"/>
                    </a:lnTo>
                    <a:lnTo>
                      <a:pt x="1267" y="1453"/>
                    </a:lnTo>
                    <a:lnTo>
                      <a:pt x="1267" y="1453"/>
                    </a:lnTo>
                    <a:lnTo>
                      <a:pt x="1259" y="1453"/>
                    </a:lnTo>
                    <a:lnTo>
                      <a:pt x="1252" y="1450"/>
                    </a:lnTo>
                    <a:lnTo>
                      <a:pt x="1252" y="1450"/>
                    </a:lnTo>
                    <a:lnTo>
                      <a:pt x="1252" y="1469"/>
                    </a:lnTo>
                    <a:lnTo>
                      <a:pt x="1252" y="1489"/>
                    </a:lnTo>
                    <a:lnTo>
                      <a:pt x="1252" y="1489"/>
                    </a:lnTo>
                    <a:lnTo>
                      <a:pt x="1252" y="1500"/>
                    </a:lnTo>
                    <a:lnTo>
                      <a:pt x="1252" y="1500"/>
                    </a:lnTo>
                    <a:lnTo>
                      <a:pt x="1251" y="1513"/>
                    </a:lnTo>
                    <a:lnTo>
                      <a:pt x="1251" y="1513"/>
                    </a:lnTo>
                    <a:lnTo>
                      <a:pt x="1251" y="1514"/>
                    </a:lnTo>
                    <a:lnTo>
                      <a:pt x="1251" y="1514"/>
                    </a:lnTo>
                    <a:lnTo>
                      <a:pt x="1251" y="1519"/>
                    </a:lnTo>
                    <a:lnTo>
                      <a:pt x="1249" y="1526"/>
                    </a:lnTo>
                    <a:lnTo>
                      <a:pt x="1249" y="1526"/>
                    </a:lnTo>
                    <a:lnTo>
                      <a:pt x="1246" y="1537"/>
                    </a:lnTo>
                    <a:lnTo>
                      <a:pt x="1246" y="1537"/>
                    </a:lnTo>
                    <a:lnTo>
                      <a:pt x="1239" y="1558"/>
                    </a:lnTo>
                    <a:lnTo>
                      <a:pt x="1233" y="1579"/>
                    </a:lnTo>
                    <a:lnTo>
                      <a:pt x="1231" y="1582"/>
                    </a:lnTo>
                    <a:lnTo>
                      <a:pt x="1231" y="1582"/>
                    </a:lnTo>
                    <a:lnTo>
                      <a:pt x="1225" y="1603"/>
                    </a:lnTo>
                    <a:lnTo>
                      <a:pt x="1219" y="1624"/>
                    </a:lnTo>
                    <a:lnTo>
                      <a:pt x="1219" y="1625"/>
                    </a:lnTo>
                    <a:lnTo>
                      <a:pt x="1219" y="1625"/>
                    </a:lnTo>
                    <a:lnTo>
                      <a:pt x="1225" y="1646"/>
                    </a:lnTo>
                    <a:lnTo>
                      <a:pt x="1235" y="1667"/>
                    </a:lnTo>
                    <a:lnTo>
                      <a:pt x="1249" y="1686"/>
                    </a:lnTo>
                    <a:lnTo>
                      <a:pt x="1264" y="1706"/>
                    </a:lnTo>
                    <a:lnTo>
                      <a:pt x="1264" y="1706"/>
                    </a:lnTo>
                    <a:lnTo>
                      <a:pt x="1281" y="1722"/>
                    </a:lnTo>
                    <a:lnTo>
                      <a:pt x="1300" y="1736"/>
                    </a:lnTo>
                    <a:lnTo>
                      <a:pt x="1304" y="1738"/>
                    </a:lnTo>
                    <a:lnTo>
                      <a:pt x="1304" y="1738"/>
                    </a:lnTo>
                    <a:lnTo>
                      <a:pt x="1317" y="1744"/>
                    </a:lnTo>
                    <a:lnTo>
                      <a:pt x="1326" y="1749"/>
                    </a:lnTo>
                    <a:lnTo>
                      <a:pt x="1326" y="1749"/>
                    </a:lnTo>
                    <a:lnTo>
                      <a:pt x="1339" y="1752"/>
                    </a:lnTo>
                    <a:lnTo>
                      <a:pt x="1368" y="1757"/>
                    </a:lnTo>
                    <a:lnTo>
                      <a:pt x="1368" y="1757"/>
                    </a:lnTo>
                    <a:lnTo>
                      <a:pt x="1374" y="1759"/>
                    </a:lnTo>
                    <a:lnTo>
                      <a:pt x="1381" y="1760"/>
                    </a:lnTo>
                    <a:lnTo>
                      <a:pt x="1381" y="1760"/>
                    </a:lnTo>
                    <a:lnTo>
                      <a:pt x="1394" y="1767"/>
                    </a:lnTo>
                    <a:lnTo>
                      <a:pt x="1394" y="1767"/>
                    </a:lnTo>
                    <a:lnTo>
                      <a:pt x="1407" y="1778"/>
                    </a:lnTo>
                    <a:lnTo>
                      <a:pt x="1407" y="1778"/>
                    </a:lnTo>
                    <a:lnTo>
                      <a:pt x="1411" y="1783"/>
                    </a:lnTo>
                    <a:lnTo>
                      <a:pt x="1411" y="1783"/>
                    </a:lnTo>
                    <a:lnTo>
                      <a:pt x="1413" y="1786"/>
                    </a:lnTo>
                    <a:lnTo>
                      <a:pt x="1411" y="1788"/>
                    </a:lnTo>
                    <a:lnTo>
                      <a:pt x="1411" y="1788"/>
                    </a:lnTo>
                    <a:lnTo>
                      <a:pt x="1410" y="1789"/>
                    </a:lnTo>
                    <a:lnTo>
                      <a:pt x="1410" y="1789"/>
                    </a:lnTo>
                    <a:lnTo>
                      <a:pt x="1408" y="1788"/>
                    </a:lnTo>
                    <a:lnTo>
                      <a:pt x="1408" y="1788"/>
                    </a:lnTo>
                    <a:lnTo>
                      <a:pt x="1402" y="1783"/>
                    </a:lnTo>
                    <a:lnTo>
                      <a:pt x="1402" y="1783"/>
                    </a:lnTo>
                    <a:lnTo>
                      <a:pt x="1389" y="1775"/>
                    </a:lnTo>
                    <a:lnTo>
                      <a:pt x="1389" y="1775"/>
                    </a:lnTo>
                    <a:lnTo>
                      <a:pt x="1378" y="1770"/>
                    </a:lnTo>
                    <a:lnTo>
                      <a:pt x="1378" y="1770"/>
                    </a:lnTo>
                    <a:lnTo>
                      <a:pt x="1368" y="1768"/>
                    </a:lnTo>
                    <a:lnTo>
                      <a:pt x="1368" y="1768"/>
                    </a:lnTo>
                    <a:lnTo>
                      <a:pt x="1366" y="1768"/>
                    </a:lnTo>
                    <a:lnTo>
                      <a:pt x="1366" y="1768"/>
                    </a:lnTo>
                    <a:lnTo>
                      <a:pt x="1358" y="1768"/>
                    </a:lnTo>
                    <a:lnTo>
                      <a:pt x="1350" y="1770"/>
                    </a:lnTo>
                    <a:lnTo>
                      <a:pt x="1350" y="1770"/>
                    </a:lnTo>
                    <a:lnTo>
                      <a:pt x="1346" y="1771"/>
                    </a:lnTo>
                    <a:lnTo>
                      <a:pt x="1346" y="1771"/>
                    </a:lnTo>
                    <a:lnTo>
                      <a:pt x="1342" y="1771"/>
                    </a:lnTo>
                    <a:lnTo>
                      <a:pt x="1342" y="1771"/>
                    </a:lnTo>
                    <a:lnTo>
                      <a:pt x="1349" y="1778"/>
                    </a:lnTo>
                    <a:lnTo>
                      <a:pt x="1349" y="1778"/>
                    </a:lnTo>
                    <a:lnTo>
                      <a:pt x="1357" y="1789"/>
                    </a:lnTo>
                    <a:lnTo>
                      <a:pt x="1365" y="1800"/>
                    </a:lnTo>
                    <a:lnTo>
                      <a:pt x="1373" y="1813"/>
                    </a:lnTo>
                    <a:lnTo>
                      <a:pt x="1379" y="1826"/>
                    </a:lnTo>
                    <a:lnTo>
                      <a:pt x="1379" y="1826"/>
                    </a:lnTo>
                    <a:lnTo>
                      <a:pt x="1384" y="1839"/>
                    </a:lnTo>
                    <a:lnTo>
                      <a:pt x="1389" y="1853"/>
                    </a:lnTo>
                    <a:lnTo>
                      <a:pt x="1389" y="1853"/>
                    </a:lnTo>
                    <a:lnTo>
                      <a:pt x="1395" y="1881"/>
                    </a:lnTo>
                    <a:lnTo>
                      <a:pt x="1395" y="1881"/>
                    </a:lnTo>
                    <a:lnTo>
                      <a:pt x="1397" y="1898"/>
                    </a:lnTo>
                    <a:lnTo>
                      <a:pt x="1397" y="1898"/>
                    </a:lnTo>
                    <a:lnTo>
                      <a:pt x="1400" y="1918"/>
                    </a:lnTo>
                    <a:lnTo>
                      <a:pt x="1403" y="1935"/>
                    </a:lnTo>
                    <a:lnTo>
                      <a:pt x="1403" y="1935"/>
                    </a:lnTo>
                    <a:lnTo>
                      <a:pt x="1408" y="1950"/>
                    </a:lnTo>
                    <a:lnTo>
                      <a:pt x="1413" y="1961"/>
                    </a:lnTo>
                    <a:lnTo>
                      <a:pt x="1413" y="1961"/>
                    </a:lnTo>
                    <a:lnTo>
                      <a:pt x="1419" y="1972"/>
                    </a:lnTo>
                    <a:lnTo>
                      <a:pt x="1427" y="1982"/>
                    </a:lnTo>
                    <a:lnTo>
                      <a:pt x="1427" y="1982"/>
                    </a:lnTo>
                    <a:lnTo>
                      <a:pt x="1427" y="1984"/>
                    </a:lnTo>
                    <a:lnTo>
                      <a:pt x="1427" y="1987"/>
                    </a:lnTo>
                    <a:lnTo>
                      <a:pt x="1427" y="1987"/>
                    </a:lnTo>
                    <a:lnTo>
                      <a:pt x="1424" y="1987"/>
                    </a:lnTo>
                    <a:lnTo>
                      <a:pt x="1424" y="1987"/>
                    </a:lnTo>
                    <a:lnTo>
                      <a:pt x="1423" y="1987"/>
                    </a:lnTo>
                    <a:lnTo>
                      <a:pt x="1423" y="1987"/>
                    </a:lnTo>
                    <a:lnTo>
                      <a:pt x="1419" y="1984"/>
                    </a:lnTo>
                    <a:lnTo>
                      <a:pt x="1411" y="1976"/>
                    </a:lnTo>
                    <a:lnTo>
                      <a:pt x="1402" y="1961"/>
                    </a:lnTo>
                    <a:lnTo>
                      <a:pt x="1397" y="1950"/>
                    </a:lnTo>
                    <a:lnTo>
                      <a:pt x="1392" y="1939"/>
                    </a:lnTo>
                    <a:lnTo>
                      <a:pt x="1392" y="1939"/>
                    </a:lnTo>
                    <a:lnTo>
                      <a:pt x="1389" y="1921"/>
                    </a:lnTo>
                    <a:lnTo>
                      <a:pt x="1386" y="1902"/>
                    </a:lnTo>
                    <a:lnTo>
                      <a:pt x="1386" y="1902"/>
                    </a:lnTo>
                    <a:lnTo>
                      <a:pt x="1381" y="1884"/>
                    </a:lnTo>
                    <a:lnTo>
                      <a:pt x="1381" y="1884"/>
                    </a:lnTo>
                    <a:lnTo>
                      <a:pt x="1376" y="1860"/>
                    </a:lnTo>
                    <a:lnTo>
                      <a:pt x="1366" y="1839"/>
                    </a:lnTo>
                    <a:lnTo>
                      <a:pt x="1366" y="1839"/>
                    </a:lnTo>
                    <a:lnTo>
                      <a:pt x="1366" y="1849"/>
                    </a:lnTo>
                    <a:lnTo>
                      <a:pt x="1363" y="1858"/>
                    </a:lnTo>
                    <a:lnTo>
                      <a:pt x="1358" y="1868"/>
                    </a:lnTo>
                    <a:lnTo>
                      <a:pt x="1354" y="1876"/>
                    </a:lnTo>
                    <a:lnTo>
                      <a:pt x="1347" y="1884"/>
                    </a:lnTo>
                    <a:lnTo>
                      <a:pt x="1347" y="1884"/>
                    </a:lnTo>
                    <a:lnTo>
                      <a:pt x="1342" y="1892"/>
                    </a:lnTo>
                    <a:lnTo>
                      <a:pt x="1342" y="1892"/>
                    </a:lnTo>
                    <a:lnTo>
                      <a:pt x="1339" y="1900"/>
                    </a:lnTo>
                    <a:lnTo>
                      <a:pt x="1337" y="1910"/>
                    </a:lnTo>
                    <a:lnTo>
                      <a:pt x="1337" y="1910"/>
                    </a:lnTo>
                    <a:lnTo>
                      <a:pt x="1334" y="1927"/>
                    </a:lnTo>
                    <a:lnTo>
                      <a:pt x="1333" y="1947"/>
                    </a:lnTo>
                    <a:lnTo>
                      <a:pt x="1333" y="1948"/>
                    </a:lnTo>
                    <a:lnTo>
                      <a:pt x="1333" y="1948"/>
                    </a:lnTo>
                    <a:lnTo>
                      <a:pt x="1331" y="1950"/>
                    </a:lnTo>
                    <a:lnTo>
                      <a:pt x="1329" y="1950"/>
                    </a:lnTo>
                    <a:lnTo>
                      <a:pt x="1329" y="1950"/>
                    </a:lnTo>
                    <a:lnTo>
                      <a:pt x="1329" y="1950"/>
                    </a:lnTo>
                    <a:lnTo>
                      <a:pt x="1329" y="1950"/>
                    </a:lnTo>
                    <a:lnTo>
                      <a:pt x="1326" y="1950"/>
                    </a:lnTo>
                    <a:lnTo>
                      <a:pt x="1326" y="1947"/>
                    </a:lnTo>
                    <a:lnTo>
                      <a:pt x="1326" y="1945"/>
                    </a:lnTo>
                    <a:lnTo>
                      <a:pt x="1326" y="1945"/>
                    </a:lnTo>
                    <a:lnTo>
                      <a:pt x="1326" y="1927"/>
                    </a:lnTo>
                    <a:lnTo>
                      <a:pt x="1328" y="1908"/>
                    </a:lnTo>
                    <a:lnTo>
                      <a:pt x="1328" y="1908"/>
                    </a:lnTo>
                    <a:lnTo>
                      <a:pt x="1331" y="1897"/>
                    </a:lnTo>
                    <a:lnTo>
                      <a:pt x="1334" y="1889"/>
                    </a:lnTo>
                    <a:lnTo>
                      <a:pt x="1334" y="1889"/>
                    </a:lnTo>
                    <a:lnTo>
                      <a:pt x="1337" y="1879"/>
                    </a:lnTo>
                    <a:lnTo>
                      <a:pt x="1337" y="1879"/>
                    </a:lnTo>
                    <a:lnTo>
                      <a:pt x="1341" y="1874"/>
                    </a:lnTo>
                    <a:lnTo>
                      <a:pt x="1344" y="1870"/>
                    </a:lnTo>
                    <a:lnTo>
                      <a:pt x="1344" y="1870"/>
                    </a:lnTo>
                    <a:lnTo>
                      <a:pt x="1347" y="1861"/>
                    </a:lnTo>
                    <a:lnTo>
                      <a:pt x="1350" y="1853"/>
                    </a:lnTo>
                    <a:lnTo>
                      <a:pt x="1352" y="1845"/>
                    </a:lnTo>
                    <a:lnTo>
                      <a:pt x="1354" y="1837"/>
                    </a:lnTo>
                    <a:lnTo>
                      <a:pt x="1354" y="1837"/>
                    </a:lnTo>
                    <a:lnTo>
                      <a:pt x="1352" y="1823"/>
                    </a:lnTo>
                    <a:lnTo>
                      <a:pt x="1347" y="1805"/>
                    </a:lnTo>
                    <a:lnTo>
                      <a:pt x="1347" y="1805"/>
                    </a:lnTo>
                    <a:lnTo>
                      <a:pt x="1334" y="1791"/>
                    </a:lnTo>
                    <a:lnTo>
                      <a:pt x="1334" y="1791"/>
                    </a:lnTo>
                    <a:lnTo>
                      <a:pt x="1325" y="1781"/>
                    </a:lnTo>
                    <a:lnTo>
                      <a:pt x="1310" y="1771"/>
                    </a:lnTo>
                    <a:lnTo>
                      <a:pt x="1280" y="1749"/>
                    </a:lnTo>
                    <a:lnTo>
                      <a:pt x="1280" y="1749"/>
                    </a:lnTo>
                    <a:lnTo>
                      <a:pt x="1260" y="1735"/>
                    </a:lnTo>
                    <a:lnTo>
                      <a:pt x="1246" y="1723"/>
                    </a:lnTo>
                    <a:lnTo>
                      <a:pt x="1246" y="1723"/>
                    </a:lnTo>
                    <a:lnTo>
                      <a:pt x="1230" y="1707"/>
                    </a:lnTo>
                    <a:lnTo>
                      <a:pt x="1214" y="1688"/>
                    </a:lnTo>
                    <a:lnTo>
                      <a:pt x="1214" y="1688"/>
                    </a:lnTo>
                    <a:lnTo>
                      <a:pt x="1217" y="1707"/>
                    </a:lnTo>
                    <a:lnTo>
                      <a:pt x="1217" y="1707"/>
                    </a:lnTo>
                    <a:lnTo>
                      <a:pt x="1219" y="1723"/>
                    </a:lnTo>
                    <a:lnTo>
                      <a:pt x="1219" y="1723"/>
                    </a:lnTo>
                    <a:lnTo>
                      <a:pt x="1223" y="1752"/>
                    </a:lnTo>
                    <a:lnTo>
                      <a:pt x="1223" y="1752"/>
                    </a:lnTo>
                    <a:lnTo>
                      <a:pt x="1225" y="1778"/>
                    </a:lnTo>
                    <a:lnTo>
                      <a:pt x="1223" y="1802"/>
                    </a:lnTo>
                    <a:lnTo>
                      <a:pt x="1223" y="1802"/>
                    </a:lnTo>
                    <a:lnTo>
                      <a:pt x="1219" y="1825"/>
                    </a:lnTo>
                    <a:lnTo>
                      <a:pt x="1212" y="1849"/>
                    </a:lnTo>
                    <a:lnTo>
                      <a:pt x="1212" y="1849"/>
                    </a:lnTo>
                    <a:lnTo>
                      <a:pt x="1209" y="1860"/>
                    </a:lnTo>
                    <a:lnTo>
                      <a:pt x="1209" y="1860"/>
                    </a:lnTo>
                    <a:lnTo>
                      <a:pt x="1204" y="1871"/>
                    </a:lnTo>
                    <a:lnTo>
                      <a:pt x="1204" y="1871"/>
                    </a:lnTo>
                    <a:lnTo>
                      <a:pt x="1191" y="1894"/>
                    </a:lnTo>
                    <a:lnTo>
                      <a:pt x="1191" y="1894"/>
                    </a:lnTo>
                    <a:lnTo>
                      <a:pt x="1182" y="1908"/>
                    </a:lnTo>
                    <a:lnTo>
                      <a:pt x="1172" y="1921"/>
                    </a:lnTo>
                    <a:lnTo>
                      <a:pt x="1151" y="1943"/>
                    </a:lnTo>
                    <a:lnTo>
                      <a:pt x="1151" y="1943"/>
                    </a:lnTo>
                    <a:lnTo>
                      <a:pt x="1125" y="1992"/>
                    </a:lnTo>
                    <a:lnTo>
                      <a:pt x="1124" y="1997"/>
                    </a:lnTo>
                    <a:lnTo>
                      <a:pt x="1124" y="1997"/>
                    </a:lnTo>
                    <a:lnTo>
                      <a:pt x="1104" y="2030"/>
                    </a:lnTo>
                    <a:lnTo>
                      <a:pt x="1104" y="2030"/>
                    </a:lnTo>
                    <a:lnTo>
                      <a:pt x="1095" y="2050"/>
                    </a:lnTo>
                    <a:lnTo>
                      <a:pt x="1087" y="2069"/>
                    </a:lnTo>
                    <a:lnTo>
                      <a:pt x="1087" y="2069"/>
                    </a:lnTo>
                    <a:lnTo>
                      <a:pt x="1082" y="2087"/>
                    </a:lnTo>
                    <a:lnTo>
                      <a:pt x="1077" y="2104"/>
                    </a:lnTo>
                    <a:lnTo>
                      <a:pt x="1071" y="2143"/>
                    </a:lnTo>
                    <a:lnTo>
                      <a:pt x="1071" y="2143"/>
                    </a:lnTo>
                    <a:lnTo>
                      <a:pt x="1069" y="2154"/>
                    </a:lnTo>
                    <a:lnTo>
                      <a:pt x="1069" y="2154"/>
                    </a:lnTo>
                    <a:lnTo>
                      <a:pt x="1064" y="2178"/>
                    </a:lnTo>
                    <a:lnTo>
                      <a:pt x="1059" y="2197"/>
                    </a:lnTo>
                    <a:lnTo>
                      <a:pt x="1059" y="2197"/>
                    </a:lnTo>
                    <a:lnTo>
                      <a:pt x="1053" y="2220"/>
                    </a:lnTo>
                    <a:lnTo>
                      <a:pt x="1045" y="2242"/>
                    </a:lnTo>
                    <a:lnTo>
                      <a:pt x="1045" y="2242"/>
                    </a:lnTo>
                    <a:lnTo>
                      <a:pt x="1034" y="2263"/>
                    </a:lnTo>
                    <a:lnTo>
                      <a:pt x="1022" y="2283"/>
                    </a:lnTo>
                    <a:lnTo>
                      <a:pt x="1010" y="2302"/>
                    </a:lnTo>
                    <a:lnTo>
                      <a:pt x="995" y="2320"/>
                    </a:lnTo>
                    <a:lnTo>
                      <a:pt x="995" y="2320"/>
                    </a:lnTo>
                    <a:lnTo>
                      <a:pt x="979" y="2337"/>
                    </a:lnTo>
                    <a:lnTo>
                      <a:pt x="961" y="2352"/>
                    </a:lnTo>
                    <a:lnTo>
                      <a:pt x="961" y="2352"/>
                    </a:lnTo>
                    <a:lnTo>
                      <a:pt x="958" y="2355"/>
                    </a:lnTo>
                    <a:lnTo>
                      <a:pt x="956" y="2357"/>
                    </a:lnTo>
                    <a:lnTo>
                      <a:pt x="956" y="2357"/>
                    </a:lnTo>
                    <a:lnTo>
                      <a:pt x="940" y="2369"/>
                    </a:lnTo>
                    <a:lnTo>
                      <a:pt x="940" y="2369"/>
                    </a:lnTo>
                    <a:lnTo>
                      <a:pt x="934" y="2374"/>
                    </a:lnTo>
                    <a:lnTo>
                      <a:pt x="934" y="2374"/>
                    </a:lnTo>
                    <a:lnTo>
                      <a:pt x="928" y="2381"/>
                    </a:lnTo>
                    <a:lnTo>
                      <a:pt x="928" y="2381"/>
                    </a:lnTo>
                    <a:lnTo>
                      <a:pt x="924" y="2382"/>
                    </a:lnTo>
                    <a:lnTo>
                      <a:pt x="924" y="2382"/>
                    </a:lnTo>
                    <a:lnTo>
                      <a:pt x="924" y="2382"/>
                    </a:lnTo>
                    <a:lnTo>
                      <a:pt x="924" y="2382"/>
                    </a:lnTo>
                    <a:lnTo>
                      <a:pt x="923" y="2386"/>
                    </a:lnTo>
                    <a:lnTo>
                      <a:pt x="923" y="2386"/>
                    </a:lnTo>
                    <a:lnTo>
                      <a:pt x="920" y="2392"/>
                    </a:lnTo>
                    <a:lnTo>
                      <a:pt x="920" y="2398"/>
                    </a:lnTo>
                    <a:lnTo>
                      <a:pt x="920" y="2398"/>
                    </a:lnTo>
                    <a:lnTo>
                      <a:pt x="920" y="2406"/>
                    </a:lnTo>
                    <a:lnTo>
                      <a:pt x="921" y="2414"/>
                    </a:lnTo>
                    <a:lnTo>
                      <a:pt x="921" y="2414"/>
                    </a:lnTo>
                    <a:lnTo>
                      <a:pt x="924" y="2421"/>
                    </a:lnTo>
                    <a:lnTo>
                      <a:pt x="924" y="2421"/>
                    </a:lnTo>
                    <a:lnTo>
                      <a:pt x="931" y="2432"/>
                    </a:lnTo>
                    <a:lnTo>
                      <a:pt x="931" y="2432"/>
                    </a:lnTo>
                    <a:lnTo>
                      <a:pt x="932" y="2442"/>
                    </a:lnTo>
                    <a:lnTo>
                      <a:pt x="932" y="2453"/>
                    </a:lnTo>
                    <a:lnTo>
                      <a:pt x="932" y="2453"/>
                    </a:lnTo>
                    <a:lnTo>
                      <a:pt x="929" y="2468"/>
                    </a:lnTo>
                    <a:lnTo>
                      <a:pt x="929" y="2468"/>
                    </a:lnTo>
                    <a:lnTo>
                      <a:pt x="937" y="2479"/>
                    </a:lnTo>
                    <a:lnTo>
                      <a:pt x="947" y="2490"/>
                    </a:lnTo>
                    <a:lnTo>
                      <a:pt x="947" y="2490"/>
                    </a:lnTo>
                    <a:lnTo>
                      <a:pt x="952" y="2495"/>
                    </a:lnTo>
                    <a:lnTo>
                      <a:pt x="958" y="2500"/>
                    </a:lnTo>
                    <a:lnTo>
                      <a:pt x="958" y="2500"/>
                    </a:lnTo>
                    <a:lnTo>
                      <a:pt x="963" y="2501"/>
                    </a:lnTo>
                    <a:lnTo>
                      <a:pt x="971" y="2503"/>
                    </a:lnTo>
                    <a:lnTo>
                      <a:pt x="971" y="2503"/>
                    </a:lnTo>
                    <a:lnTo>
                      <a:pt x="985" y="2505"/>
                    </a:lnTo>
                    <a:lnTo>
                      <a:pt x="985" y="2505"/>
                    </a:lnTo>
                    <a:lnTo>
                      <a:pt x="1003" y="2506"/>
                    </a:lnTo>
                    <a:lnTo>
                      <a:pt x="1003" y="2506"/>
                    </a:lnTo>
                    <a:lnTo>
                      <a:pt x="1019" y="2509"/>
                    </a:lnTo>
                    <a:lnTo>
                      <a:pt x="1035" y="2514"/>
                    </a:lnTo>
                    <a:lnTo>
                      <a:pt x="1035" y="2514"/>
                    </a:lnTo>
                    <a:lnTo>
                      <a:pt x="1037" y="2516"/>
                    </a:lnTo>
                    <a:lnTo>
                      <a:pt x="1037" y="2519"/>
                    </a:lnTo>
                    <a:lnTo>
                      <a:pt x="1037" y="2519"/>
                    </a:lnTo>
                    <a:lnTo>
                      <a:pt x="1035" y="2521"/>
                    </a:lnTo>
                    <a:lnTo>
                      <a:pt x="1034" y="2521"/>
                    </a:lnTo>
                    <a:lnTo>
                      <a:pt x="1034" y="2521"/>
                    </a:lnTo>
                    <a:lnTo>
                      <a:pt x="1034" y="2521"/>
                    </a:lnTo>
                    <a:lnTo>
                      <a:pt x="1034" y="2521"/>
                    </a:lnTo>
                    <a:lnTo>
                      <a:pt x="1018" y="2516"/>
                    </a:lnTo>
                    <a:lnTo>
                      <a:pt x="1003" y="2514"/>
                    </a:lnTo>
                    <a:lnTo>
                      <a:pt x="1003" y="2514"/>
                    </a:lnTo>
                    <a:lnTo>
                      <a:pt x="985" y="2514"/>
                    </a:lnTo>
                    <a:lnTo>
                      <a:pt x="985" y="2514"/>
                    </a:lnTo>
                    <a:lnTo>
                      <a:pt x="971" y="2513"/>
                    </a:lnTo>
                    <a:lnTo>
                      <a:pt x="971" y="2513"/>
                    </a:lnTo>
                    <a:lnTo>
                      <a:pt x="961" y="2513"/>
                    </a:lnTo>
                    <a:lnTo>
                      <a:pt x="953" y="2509"/>
                    </a:lnTo>
                    <a:lnTo>
                      <a:pt x="953" y="2509"/>
                    </a:lnTo>
                    <a:lnTo>
                      <a:pt x="945" y="2505"/>
                    </a:lnTo>
                    <a:lnTo>
                      <a:pt x="939" y="2498"/>
                    </a:lnTo>
                    <a:lnTo>
                      <a:pt x="939" y="2498"/>
                    </a:lnTo>
                    <a:lnTo>
                      <a:pt x="926" y="2484"/>
                    </a:lnTo>
                    <a:lnTo>
                      <a:pt x="926" y="2484"/>
                    </a:lnTo>
                    <a:lnTo>
                      <a:pt x="924" y="2496"/>
                    </a:lnTo>
                    <a:lnTo>
                      <a:pt x="924" y="2508"/>
                    </a:lnTo>
                    <a:lnTo>
                      <a:pt x="924" y="2508"/>
                    </a:lnTo>
                    <a:lnTo>
                      <a:pt x="926" y="2516"/>
                    </a:lnTo>
                    <a:lnTo>
                      <a:pt x="929" y="2524"/>
                    </a:lnTo>
                    <a:lnTo>
                      <a:pt x="934" y="2530"/>
                    </a:lnTo>
                    <a:lnTo>
                      <a:pt x="940" y="2538"/>
                    </a:lnTo>
                    <a:lnTo>
                      <a:pt x="940" y="2538"/>
                    </a:lnTo>
                    <a:lnTo>
                      <a:pt x="953" y="2551"/>
                    </a:lnTo>
                    <a:lnTo>
                      <a:pt x="953" y="2551"/>
                    </a:lnTo>
                    <a:lnTo>
                      <a:pt x="961" y="2556"/>
                    </a:lnTo>
                    <a:lnTo>
                      <a:pt x="961" y="2556"/>
                    </a:lnTo>
                    <a:lnTo>
                      <a:pt x="969" y="2562"/>
                    </a:lnTo>
                    <a:lnTo>
                      <a:pt x="969" y="2562"/>
                    </a:lnTo>
                    <a:lnTo>
                      <a:pt x="977" y="2570"/>
                    </a:lnTo>
                    <a:lnTo>
                      <a:pt x="982" y="2577"/>
                    </a:lnTo>
                    <a:lnTo>
                      <a:pt x="982" y="2577"/>
                    </a:lnTo>
                    <a:lnTo>
                      <a:pt x="989" y="2586"/>
                    </a:lnTo>
                    <a:lnTo>
                      <a:pt x="990" y="2596"/>
                    </a:lnTo>
                    <a:lnTo>
                      <a:pt x="990" y="2596"/>
                    </a:lnTo>
                    <a:lnTo>
                      <a:pt x="990" y="2598"/>
                    </a:lnTo>
                    <a:lnTo>
                      <a:pt x="987" y="2599"/>
                    </a:lnTo>
                    <a:lnTo>
                      <a:pt x="987" y="2599"/>
                    </a:lnTo>
                    <a:lnTo>
                      <a:pt x="987" y="2599"/>
                    </a:lnTo>
                    <a:lnTo>
                      <a:pt x="987" y="2599"/>
                    </a:lnTo>
                    <a:lnTo>
                      <a:pt x="985" y="2598"/>
                    </a:lnTo>
                    <a:lnTo>
                      <a:pt x="984" y="2596"/>
                    </a:lnTo>
                    <a:lnTo>
                      <a:pt x="984" y="2596"/>
                    </a:lnTo>
                    <a:lnTo>
                      <a:pt x="982" y="2588"/>
                    </a:lnTo>
                    <a:lnTo>
                      <a:pt x="977" y="2582"/>
                    </a:lnTo>
                    <a:lnTo>
                      <a:pt x="977" y="2582"/>
                    </a:lnTo>
                    <a:lnTo>
                      <a:pt x="971" y="2575"/>
                    </a:lnTo>
                    <a:lnTo>
                      <a:pt x="965" y="2569"/>
                    </a:lnTo>
                    <a:lnTo>
                      <a:pt x="965" y="2569"/>
                    </a:lnTo>
                    <a:lnTo>
                      <a:pt x="956" y="2564"/>
                    </a:lnTo>
                    <a:lnTo>
                      <a:pt x="956" y="2564"/>
                    </a:lnTo>
                    <a:lnTo>
                      <a:pt x="948" y="2558"/>
                    </a:lnTo>
                    <a:lnTo>
                      <a:pt x="948" y="2558"/>
                    </a:lnTo>
                    <a:lnTo>
                      <a:pt x="934" y="2545"/>
                    </a:lnTo>
                    <a:lnTo>
                      <a:pt x="934" y="2545"/>
                    </a:lnTo>
                    <a:lnTo>
                      <a:pt x="926" y="2537"/>
                    </a:lnTo>
                    <a:lnTo>
                      <a:pt x="920" y="2529"/>
                    </a:lnTo>
                    <a:lnTo>
                      <a:pt x="916" y="2519"/>
                    </a:lnTo>
                    <a:lnTo>
                      <a:pt x="913" y="2511"/>
                    </a:lnTo>
                    <a:lnTo>
                      <a:pt x="913" y="2511"/>
                    </a:lnTo>
                    <a:lnTo>
                      <a:pt x="911" y="2500"/>
                    </a:lnTo>
                    <a:lnTo>
                      <a:pt x="911" y="2490"/>
                    </a:lnTo>
                    <a:lnTo>
                      <a:pt x="911" y="2490"/>
                    </a:lnTo>
                    <a:lnTo>
                      <a:pt x="915" y="2472"/>
                    </a:lnTo>
                    <a:lnTo>
                      <a:pt x="915" y="2471"/>
                    </a:lnTo>
                    <a:lnTo>
                      <a:pt x="915" y="2471"/>
                    </a:lnTo>
                    <a:lnTo>
                      <a:pt x="918" y="2453"/>
                    </a:lnTo>
                    <a:lnTo>
                      <a:pt x="918" y="2453"/>
                    </a:lnTo>
                    <a:lnTo>
                      <a:pt x="918" y="2443"/>
                    </a:lnTo>
                    <a:lnTo>
                      <a:pt x="916" y="2437"/>
                    </a:lnTo>
                    <a:lnTo>
                      <a:pt x="916" y="2437"/>
                    </a:lnTo>
                    <a:lnTo>
                      <a:pt x="911" y="2431"/>
                    </a:lnTo>
                    <a:lnTo>
                      <a:pt x="911" y="2431"/>
                    </a:lnTo>
                    <a:lnTo>
                      <a:pt x="907" y="2421"/>
                    </a:lnTo>
                    <a:lnTo>
                      <a:pt x="907" y="2421"/>
                    </a:lnTo>
                    <a:lnTo>
                      <a:pt x="903" y="2410"/>
                    </a:lnTo>
                    <a:lnTo>
                      <a:pt x="902" y="2398"/>
                    </a:lnTo>
                    <a:lnTo>
                      <a:pt x="902" y="2398"/>
                    </a:lnTo>
                    <a:lnTo>
                      <a:pt x="903" y="2387"/>
                    </a:lnTo>
                    <a:lnTo>
                      <a:pt x="903" y="2387"/>
                    </a:lnTo>
                    <a:lnTo>
                      <a:pt x="899" y="2389"/>
                    </a:lnTo>
                    <a:lnTo>
                      <a:pt x="899" y="2389"/>
                    </a:lnTo>
                    <a:lnTo>
                      <a:pt x="883" y="2397"/>
                    </a:lnTo>
                    <a:lnTo>
                      <a:pt x="883" y="2397"/>
                    </a:lnTo>
                    <a:lnTo>
                      <a:pt x="863" y="2408"/>
                    </a:lnTo>
                    <a:lnTo>
                      <a:pt x="855" y="2414"/>
                    </a:lnTo>
                    <a:lnTo>
                      <a:pt x="849" y="2421"/>
                    </a:lnTo>
                    <a:lnTo>
                      <a:pt x="849" y="2421"/>
                    </a:lnTo>
                    <a:lnTo>
                      <a:pt x="838" y="2435"/>
                    </a:lnTo>
                    <a:lnTo>
                      <a:pt x="826" y="2455"/>
                    </a:lnTo>
                    <a:lnTo>
                      <a:pt x="826" y="2455"/>
                    </a:lnTo>
                    <a:lnTo>
                      <a:pt x="820" y="2474"/>
                    </a:lnTo>
                    <a:lnTo>
                      <a:pt x="818" y="2476"/>
                    </a:lnTo>
                    <a:lnTo>
                      <a:pt x="818" y="2476"/>
                    </a:lnTo>
                    <a:lnTo>
                      <a:pt x="815" y="2488"/>
                    </a:lnTo>
                    <a:lnTo>
                      <a:pt x="815" y="2488"/>
                    </a:lnTo>
                    <a:lnTo>
                      <a:pt x="815" y="2492"/>
                    </a:lnTo>
                    <a:lnTo>
                      <a:pt x="815" y="2492"/>
                    </a:lnTo>
                    <a:lnTo>
                      <a:pt x="812" y="2501"/>
                    </a:lnTo>
                    <a:lnTo>
                      <a:pt x="812" y="2501"/>
                    </a:lnTo>
                    <a:lnTo>
                      <a:pt x="810" y="2505"/>
                    </a:lnTo>
                    <a:lnTo>
                      <a:pt x="810" y="2505"/>
                    </a:lnTo>
                    <a:lnTo>
                      <a:pt x="807" y="2516"/>
                    </a:lnTo>
                    <a:lnTo>
                      <a:pt x="807" y="2516"/>
                    </a:lnTo>
                    <a:lnTo>
                      <a:pt x="807" y="2521"/>
                    </a:lnTo>
                    <a:lnTo>
                      <a:pt x="807" y="2521"/>
                    </a:lnTo>
                    <a:lnTo>
                      <a:pt x="810" y="2527"/>
                    </a:lnTo>
                    <a:lnTo>
                      <a:pt x="810" y="2527"/>
                    </a:lnTo>
                    <a:lnTo>
                      <a:pt x="818" y="2537"/>
                    </a:lnTo>
                    <a:lnTo>
                      <a:pt x="818" y="2537"/>
                    </a:lnTo>
                    <a:lnTo>
                      <a:pt x="825" y="2545"/>
                    </a:lnTo>
                    <a:lnTo>
                      <a:pt x="829" y="2554"/>
                    </a:lnTo>
                    <a:lnTo>
                      <a:pt x="829" y="2554"/>
                    </a:lnTo>
                    <a:lnTo>
                      <a:pt x="831" y="2562"/>
                    </a:lnTo>
                    <a:lnTo>
                      <a:pt x="831" y="2562"/>
                    </a:lnTo>
                    <a:lnTo>
                      <a:pt x="834" y="2570"/>
                    </a:lnTo>
                    <a:lnTo>
                      <a:pt x="834" y="2570"/>
                    </a:lnTo>
                    <a:lnTo>
                      <a:pt x="838" y="2577"/>
                    </a:lnTo>
                    <a:lnTo>
                      <a:pt x="842" y="2582"/>
                    </a:lnTo>
                    <a:lnTo>
                      <a:pt x="842" y="2582"/>
                    </a:lnTo>
                    <a:lnTo>
                      <a:pt x="842" y="2585"/>
                    </a:lnTo>
                    <a:lnTo>
                      <a:pt x="842" y="2586"/>
                    </a:lnTo>
                    <a:lnTo>
                      <a:pt x="842" y="2586"/>
                    </a:lnTo>
                    <a:lnTo>
                      <a:pt x="839" y="2588"/>
                    </a:lnTo>
                    <a:lnTo>
                      <a:pt x="839" y="2588"/>
                    </a:lnTo>
                    <a:lnTo>
                      <a:pt x="838" y="2586"/>
                    </a:lnTo>
                    <a:lnTo>
                      <a:pt x="838" y="2586"/>
                    </a:lnTo>
                    <a:lnTo>
                      <a:pt x="831" y="2580"/>
                    </a:lnTo>
                    <a:lnTo>
                      <a:pt x="826" y="2572"/>
                    </a:lnTo>
                    <a:lnTo>
                      <a:pt x="826" y="2572"/>
                    </a:lnTo>
                    <a:lnTo>
                      <a:pt x="823" y="2564"/>
                    </a:lnTo>
                    <a:lnTo>
                      <a:pt x="823" y="2564"/>
                    </a:lnTo>
                    <a:lnTo>
                      <a:pt x="821" y="2558"/>
                    </a:lnTo>
                    <a:lnTo>
                      <a:pt x="821" y="2558"/>
                    </a:lnTo>
                    <a:lnTo>
                      <a:pt x="817" y="2551"/>
                    </a:lnTo>
                    <a:lnTo>
                      <a:pt x="810" y="2545"/>
                    </a:lnTo>
                    <a:lnTo>
                      <a:pt x="810" y="2545"/>
                    </a:lnTo>
                    <a:lnTo>
                      <a:pt x="801" y="2533"/>
                    </a:lnTo>
                    <a:lnTo>
                      <a:pt x="801" y="2533"/>
                    </a:lnTo>
                    <a:lnTo>
                      <a:pt x="796" y="2524"/>
                    </a:lnTo>
                    <a:lnTo>
                      <a:pt x="796" y="2524"/>
                    </a:lnTo>
                    <a:lnTo>
                      <a:pt x="794" y="2519"/>
                    </a:lnTo>
                    <a:lnTo>
                      <a:pt x="794" y="2514"/>
                    </a:lnTo>
                    <a:lnTo>
                      <a:pt x="794" y="2514"/>
                    </a:lnTo>
                    <a:lnTo>
                      <a:pt x="796" y="2506"/>
                    </a:lnTo>
                    <a:lnTo>
                      <a:pt x="797" y="2500"/>
                    </a:lnTo>
                    <a:lnTo>
                      <a:pt x="797" y="2500"/>
                    </a:lnTo>
                    <a:lnTo>
                      <a:pt x="799" y="2496"/>
                    </a:lnTo>
                    <a:lnTo>
                      <a:pt x="799" y="2496"/>
                    </a:lnTo>
                    <a:lnTo>
                      <a:pt x="799" y="2493"/>
                    </a:lnTo>
                    <a:lnTo>
                      <a:pt x="799" y="2493"/>
                    </a:lnTo>
                    <a:lnTo>
                      <a:pt x="801" y="2487"/>
                    </a:lnTo>
                    <a:lnTo>
                      <a:pt x="801" y="2482"/>
                    </a:lnTo>
                    <a:lnTo>
                      <a:pt x="801" y="2482"/>
                    </a:lnTo>
                    <a:lnTo>
                      <a:pt x="801" y="2482"/>
                    </a:lnTo>
                    <a:lnTo>
                      <a:pt x="801" y="2482"/>
                    </a:lnTo>
                    <a:lnTo>
                      <a:pt x="802" y="2479"/>
                    </a:lnTo>
                    <a:lnTo>
                      <a:pt x="802" y="2479"/>
                    </a:lnTo>
                    <a:lnTo>
                      <a:pt x="805" y="2464"/>
                    </a:lnTo>
                    <a:lnTo>
                      <a:pt x="805" y="2464"/>
                    </a:lnTo>
                    <a:lnTo>
                      <a:pt x="805" y="2463"/>
                    </a:lnTo>
                    <a:lnTo>
                      <a:pt x="805" y="2463"/>
                    </a:lnTo>
                    <a:lnTo>
                      <a:pt x="810" y="2448"/>
                    </a:lnTo>
                    <a:lnTo>
                      <a:pt x="810" y="2448"/>
                    </a:lnTo>
                    <a:lnTo>
                      <a:pt x="815" y="2437"/>
                    </a:lnTo>
                    <a:lnTo>
                      <a:pt x="821" y="2426"/>
                    </a:lnTo>
                    <a:lnTo>
                      <a:pt x="828" y="2416"/>
                    </a:lnTo>
                    <a:lnTo>
                      <a:pt x="834" y="2408"/>
                    </a:lnTo>
                    <a:lnTo>
                      <a:pt x="834" y="2408"/>
                    </a:lnTo>
                    <a:lnTo>
                      <a:pt x="844" y="2398"/>
                    </a:lnTo>
                    <a:lnTo>
                      <a:pt x="854" y="2392"/>
                    </a:lnTo>
                    <a:lnTo>
                      <a:pt x="854" y="2392"/>
                    </a:lnTo>
                    <a:lnTo>
                      <a:pt x="873" y="2379"/>
                    </a:lnTo>
                    <a:lnTo>
                      <a:pt x="873" y="2379"/>
                    </a:lnTo>
                    <a:lnTo>
                      <a:pt x="891" y="2371"/>
                    </a:lnTo>
                    <a:lnTo>
                      <a:pt x="891" y="2371"/>
                    </a:lnTo>
                    <a:lnTo>
                      <a:pt x="913" y="2360"/>
                    </a:lnTo>
                    <a:lnTo>
                      <a:pt x="913" y="2360"/>
                    </a:lnTo>
                    <a:lnTo>
                      <a:pt x="931" y="2349"/>
                    </a:lnTo>
                    <a:lnTo>
                      <a:pt x="948" y="2336"/>
                    </a:lnTo>
                    <a:lnTo>
                      <a:pt x="948" y="2336"/>
                    </a:lnTo>
                    <a:lnTo>
                      <a:pt x="963" y="2321"/>
                    </a:lnTo>
                    <a:lnTo>
                      <a:pt x="977" y="2305"/>
                    </a:lnTo>
                    <a:lnTo>
                      <a:pt x="977" y="2305"/>
                    </a:lnTo>
                    <a:lnTo>
                      <a:pt x="995" y="2281"/>
                    </a:lnTo>
                    <a:lnTo>
                      <a:pt x="995" y="2281"/>
                    </a:lnTo>
                    <a:lnTo>
                      <a:pt x="987" y="2289"/>
                    </a:lnTo>
                    <a:lnTo>
                      <a:pt x="987" y="2289"/>
                    </a:lnTo>
                    <a:lnTo>
                      <a:pt x="969" y="2307"/>
                    </a:lnTo>
                    <a:lnTo>
                      <a:pt x="952" y="2323"/>
                    </a:lnTo>
                    <a:lnTo>
                      <a:pt x="932" y="2336"/>
                    </a:lnTo>
                    <a:lnTo>
                      <a:pt x="911" y="2347"/>
                    </a:lnTo>
                    <a:lnTo>
                      <a:pt x="911" y="2347"/>
                    </a:lnTo>
                    <a:lnTo>
                      <a:pt x="891" y="2357"/>
                    </a:lnTo>
                    <a:lnTo>
                      <a:pt x="870" y="2365"/>
                    </a:lnTo>
                    <a:lnTo>
                      <a:pt x="865" y="2366"/>
                    </a:lnTo>
                    <a:lnTo>
                      <a:pt x="865" y="2366"/>
                    </a:lnTo>
                    <a:lnTo>
                      <a:pt x="846" y="2373"/>
                    </a:lnTo>
                    <a:lnTo>
                      <a:pt x="828" y="2381"/>
                    </a:lnTo>
                    <a:lnTo>
                      <a:pt x="828" y="2381"/>
                    </a:lnTo>
                    <a:lnTo>
                      <a:pt x="818" y="2387"/>
                    </a:lnTo>
                    <a:lnTo>
                      <a:pt x="810" y="2392"/>
                    </a:lnTo>
                    <a:lnTo>
                      <a:pt x="802" y="2400"/>
                    </a:lnTo>
                    <a:lnTo>
                      <a:pt x="796" y="2406"/>
                    </a:lnTo>
                    <a:lnTo>
                      <a:pt x="796" y="2406"/>
                    </a:lnTo>
                    <a:lnTo>
                      <a:pt x="784" y="2424"/>
                    </a:lnTo>
                    <a:lnTo>
                      <a:pt x="776" y="2443"/>
                    </a:lnTo>
                    <a:lnTo>
                      <a:pt x="776" y="2443"/>
                    </a:lnTo>
                    <a:lnTo>
                      <a:pt x="775" y="2450"/>
                    </a:lnTo>
                    <a:lnTo>
                      <a:pt x="775" y="2450"/>
                    </a:lnTo>
                    <a:lnTo>
                      <a:pt x="772" y="2456"/>
                    </a:lnTo>
                    <a:lnTo>
                      <a:pt x="770" y="2466"/>
                    </a:lnTo>
                    <a:lnTo>
                      <a:pt x="770" y="2466"/>
                    </a:lnTo>
                    <a:lnTo>
                      <a:pt x="770" y="2487"/>
                    </a:lnTo>
                    <a:lnTo>
                      <a:pt x="770" y="2487"/>
                    </a:lnTo>
                    <a:lnTo>
                      <a:pt x="768" y="2498"/>
                    </a:lnTo>
                    <a:lnTo>
                      <a:pt x="768" y="2498"/>
                    </a:lnTo>
                    <a:lnTo>
                      <a:pt x="765" y="2509"/>
                    </a:lnTo>
                    <a:lnTo>
                      <a:pt x="764" y="2513"/>
                    </a:lnTo>
                    <a:lnTo>
                      <a:pt x="764" y="2513"/>
                    </a:lnTo>
                    <a:lnTo>
                      <a:pt x="760" y="2521"/>
                    </a:lnTo>
                    <a:lnTo>
                      <a:pt x="759" y="2529"/>
                    </a:lnTo>
                    <a:lnTo>
                      <a:pt x="759" y="2529"/>
                    </a:lnTo>
                    <a:lnTo>
                      <a:pt x="760" y="2538"/>
                    </a:lnTo>
                    <a:lnTo>
                      <a:pt x="764" y="2548"/>
                    </a:lnTo>
                    <a:lnTo>
                      <a:pt x="764" y="2548"/>
                    </a:lnTo>
                    <a:lnTo>
                      <a:pt x="768" y="2559"/>
                    </a:lnTo>
                    <a:lnTo>
                      <a:pt x="768" y="2559"/>
                    </a:lnTo>
                    <a:lnTo>
                      <a:pt x="773" y="2570"/>
                    </a:lnTo>
                    <a:lnTo>
                      <a:pt x="775" y="2575"/>
                    </a:lnTo>
                    <a:lnTo>
                      <a:pt x="775" y="2582"/>
                    </a:lnTo>
                    <a:lnTo>
                      <a:pt x="775" y="2582"/>
                    </a:lnTo>
                    <a:lnTo>
                      <a:pt x="775" y="2583"/>
                    </a:lnTo>
                    <a:lnTo>
                      <a:pt x="775" y="2583"/>
                    </a:lnTo>
                    <a:lnTo>
                      <a:pt x="778" y="2583"/>
                    </a:lnTo>
                    <a:lnTo>
                      <a:pt x="778" y="2583"/>
                    </a:lnTo>
                    <a:lnTo>
                      <a:pt x="778" y="2583"/>
                    </a:lnTo>
                    <a:close/>
                    <a:moveTo>
                      <a:pt x="43" y="1759"/>
                    </a:moveTo>
                    <a:lnTo>
                      <a:pt x="43" y="1759"/>
                    </a:lnTo>
                    <a:lnTo>
                      <a:pt x="45" y="1765"/>
                    </a:lnTo>
                    <a:lnTo>
                      <a:pt x="45" y="1765"/>
                    </a:lnTo>
                    <a:lnTo>
                      <a:pt x="48" y="1783"/>
                    </a:lnTo>
                    <a:lnTo>
                      <a:pt x="48" y="1783"/>
                    </a:lnTo>
                    <a:lnTo>
                      <a:pt x="55" y="1805"/>
                    </a:lnTo>
                    <a:lnTo>
                      <a:pt x="61" y="1826"/>
                    </a:lnTo>
                    <a:lnTo>
                      <a:pt x="69" y="1849"/>
                    </a:lnTo>
                    <a:lnTo>
                      <a:pt x="79" y="1871"/>
                    </a:lnTo>
                    <a:lnTo>
                      <a:pt x="79" y="1871"/>
                    </a:lnTo>
                    <a:lnTo>
                      <a:pt x="98" y="1911"/>
                    </a:lnTo>
                    <a:lnTo>
                      <a:pt x="122" y="1955"/>
                    </a:lnTo>
                    <a:lnTo>
                      <a:pt x="122" y="1955"/>
                    </a:lnTo>
                    <a:lnTo>
                      <a:pt x="146" y="1992"/>
                    </a:lnTo>
                    <a:lnTo>
                      <a:pt x="175" y="2034"/>
                    </a:lnTo>
                    <a:lnTo>
                      <a:pt x="175" y="2034"/>
                    </a:lnTo>
                    <a:lnTo>
                      <a:pt x="235" y="2115"/>
                    </a:lnTo>
                    <a:lnTo>
                      <a:pt x="289" y="2188"/>
                    </a:lnTo>
                    <a:lnTo>
                      <a:pt x="289" y="2188"/>
                    </a:lnTo>
                    <a:lnTo>
                      <a:pt x="322" y="2226"/>
                    </a:lnTo>
                    <a:lnTo>
                      <a:pt x="352" y="2263"/>
                    </a:lnTo>
                    <a:lnTo>
                      <a:pt x="384" y="2299"/>
                    </a:lnTo>
                    <a:lnTo>
                      <a:pt x="415" y="2332"/>
                    </a:lnTo>
                    <a:lnTo>
                      <a:pt x="415" y="2332"/>
                    </a:lnTo>
                    <a:lnTo>
                      <a:pt x="449" y="2366"/>
                    </a:lnTo>
                    <a:lnTo>
                      <a:pt x="484" y="2400"/>
                    </a:lnTo>
                    <a:lnTo>
                      <a:pt x="484" y="2400"/>
                    </a:lnTo>
                    <a:lnTo>
                      <a:pt x="521" y="2431"/>
                    </a:lnTo>
                    <a:lnTo>
                      <a:pt x="558" y="2459"/>
                    </a:lnTo>
                    <a:lnTo>
                      <a:pt x="558" y="2459"/>
                    </a:lnTo>
                    <a:lnTo>
                      <a:pt x="596" y="2488"/>
                    </a:lnTo>
                    <a:lnTo>
                      <a:pt x="638" y="2514"/>
                    </a:lnTo>
                    <a:lnTo>
                      <a:pt x="678" y="2538"/>
                    </a:lnTo>
                    <a:lnTo>
                      <a:pt x="720" y="2559"/>
                    </a:lnTo>
                    <a:lnTo>
                      <a:pt x="743" y="2569"/>
                    </a:lnTo>
                    <a:lnTo>
                      <a:pt x="743" y="2569"/>
                    </a:lnTo>
                    <a:lnTo>
                      <a:pt x="756" y="2575"/>
                    </a:lnTo>
                    <a:lnTo>
                      <a:pt x="756" y="2575"/>
                    </a:lnTo>
                    <a:lnTo>
                      <a:pt x="764" y="2578"/>
                    </a:lnTo>
                    <a:lnTo>
                      <a:pt x="764" y="2578"/>
                    </a:lnTo>
                    <a:lnTo>
                      <a:pt x="768" y="2580"/>
                    </a:lnTo>
                    <a:lnTo>
                      <a:pt x="768" y="2580"/>
                    </a:lnTo>
                    <a:lnTo>
                      <a:pt x="765" y="2572"/>
                    </a:lnTo>
                    <a:lnTo>
                      <a:pt x="762" y="2564"/>
                    </a:lnTo>
                    <a:lnTo>
                      <a:pt x="762" y="2564"/>
                    </a:lnTo>
                    <a:lnTo>
                      <a:pt x="754" y="2551"/>
                    </a:lnTo>
                    <a:lnTo>
                      <a:pt x="754" y="2551"/>
                    </a:lnTo>
                    <a:lnTo>
                      <a:pt x="751" y="2540"/>
                    </a:lnTo>
                    <a:lnTo>
                      <a:pt x="749" y="2529"/>
                    </a:lnTo>
                    <a:lnTo>
                      <a:pt x="749" y="2529"/>
                    </a:lnTo>
                    <a:lnTo>
                      <a:pt x="751" y="2517"/>
                    </a:lnTo>
                    <a:lnTo>
                      <a:pt x="754" y="2508"/>
                    </a:lnTo>
                    <a:lnTo>
                      <a:pt x="754" y="2508"/>
                    </a:lnTo>
                    <a:lnTo>
                      <a:pt x="754" y="2506"/>
                    </a:lnTo>
                    <a:lnTo>
                      <a:pt x="754" y="2506"/>
                    </a:lnTo>
                    <a:lnTo>
                      <a:pt x="757" y="2496"/>
                    </a:lnTo>
                    <a:lnTo>
                      <a:pt x="757" y="2496"/>
                    </a:lnTo>
                    <a:lnTo>
                      <a:pt x="757" y="2487"/>
                    </a:lnTo>
                    <a:lnTo>
                      <a:pt x="757" y="2487"/>
                    </a:lnTo>
                    <a:lnTo>
                      <a:pt x="757" y="2480"/>
                    </a:lnTo>
                    <a:lnTo>
                      <a:pt x="757" y="2480"/>
                    </a:lnTo>
                    <a:lnTo>
                      <a:pt x="756" y="2474"/>
                    </a:lnTo>
                    <a:lnTo>
                      <a:pt x="756" y="2466"/>
                    </a:lnTo>
                    <a:lnTo>
                      <a:pt x="756" y="2466"/>
                    </a:lnTo>
                    <a:lnTo>
                      <a:pt x="756" y="2458"/>
                    </a:lnTo>
                    <a:lnTo>
                      <a:pt x="756" y="2451"/>
                    </a:lnTo>
                    <a:lnTo>
                      <a:pt x="759" y="2440"/>
                    </a:lnTo>
                    <a:lnTo>
                      <a:pt x="760" y="2439"/>
                    </a:lnTo>
                    <a:lnTo>
                      <a:pt x="760" y="2439"/>
                    </a:lnTo>
                    <a:lnTo>
                      <a:pt x="770" y="2416"/>
                    </a:lnTo>
                    <a:lnTo>
                      <a:pt x="775" y="2405"/>
                    </a:lnTo>
                    <a:lnTo>
                      <a:pt x="781" y="2395"/>
                    </a:lnTo>
                    <a:lnTo>
                      <a:pt x="781" y="2395"/>
                    </a:lnTo>
                    <a:lnTo>
                      <a:pt x="789" y="2387"/>
                    </a:lnTo>
                    <a:lnTo>
                      <a:pt x="799" y="2379"/>
                    </a:lnTo>
                    <a:lnTo>
                      <a:pt x="809" y="2371"/>
                    </a:lnTo>
                    <a:lnTo>
                      <a:pt x="820" y="2365"/>
                    </a:lnTo>
                    <a:lnTo>
                      <a:pt x="820" y="2365"/>
                    </a:lnTo>
                    <a:lnTo>
                      <a:pt x="834" y="2357"/>
                    </a:lnTo>
                    <a:lnTo>
                      <a:pt x="834" y="2357"/>
                    </a:lnTo>
                    <a:lnTo>
                      <a:pt x="825" y="2357"/>
                    </a:lnTo>
                    <a:lnTo>
                      <a:pt x="825" y="2357"/>
                    </a:lnTo>
                    <a:lnTo>
                      <a:pt x="815" y="2357"/>
                    </a:lnTo>
                    <a:lnTo>
                      <a:pt x="815" y="2357"/>
                    </a:lnTo>
                    <a:lnTo>
                      <a:pt x="799" y="2360"/>
                    </a:lnTo>
                    <a:lnTo>
                      <a:pt x="799" y="2360"/>
                    </a:lnTo>
                    <a:lnTo>
                      <a:pt x="786" y="2365"/>
                    </a:lnTo>
                    <a:lnTo>
                      <a:pt x="786" y="2365"/>
                    </a:lnTo>
                    <a:lnTo>
                      <a:pt x="783" y="2366"/>
                    </a:lnTo>
                    <a:lnTo>
                      <a:pt x="783" y="2366"/>
                    </a:lnTo>
                    <a:lnTo>
                      <a:pt x="770" y="2373"/>
                    </a:lnTo>
                    <a:lnTo>
                      <a:pt x="770" y="2373"/>
                    </a:lnTo>
                    <a:lnTo>
                      <a:pt x="762" y="2374"/>
                    </a:lnTo>
                    <a:lnTo>
                      <a:pt x="754" y="2374"/>
                    </a:lnTo>
                    <a:lnTo>
                      <a:pt x="754" y="2374"/>
                    </a:lnTo>
                    <a:lnTo>
                      <a:pt x="751" y="2374"/>
                    </a:lnTo>
                    <a:lnTo>
                      <a:pt x="751" y="2374"/>
                    </a:lnTo>
                    <a:lnTo>
                      <a:pt x="748" y="2374"/>
                    </a:lnTo>
                    <a:lnTo>
                      <a:pt x="748" y="2374"/>
                    </a:lnTo>
                    <a:lnTo>
                      <a:pt x="748" y="2374"/>
                    </a:lnTo>
                    <a:lnTo>
                      <a:pt x="748" y="2374"/>
                    </a:lnTo>
                    <a:lnTo>
                      <a:pt x="748" y="2374"/>
                    </a:lnTo>
                    <a:lnTo>
                      <a:pt x="748" y="2374"/>
                    </a:lnTo>
                    <a:lnTo>
                      <a:pt x="746" y="2374"/>
                    </a:lnTo>
                    <a:lnTo>
                      <a:pt x="746" y="2374"/>
                    </a:lnTo>
                    <a:lnTo>
                      <a:pt x="746" y="2374"/>
                    </a:lnTo>
                    <a:lnTo>
                      <a:pt x="741" y="2374"/>
                    </a:lnTo>
                    <a:lnTo>
                      <a:pt x="741" y="2374"/>
                    </a:lnTo>
                    <a:lnTo>
                      <a:pt x="736" y="2374"/>
                    </a:lnTo>
                    <a:lnTo>
                      <a:pt x="736" y="2374"/>
                    </a:lnTo>
                    <a:lnTo>
                      <a:pt x="731" y="2378"/>
                    </a:lnTo>
                    <a:lnTo>
                      <a:pt x="725" y="2382"/>
                    </a:lnTo>
                    <a:lnTo>
                      <a:pt x="725" y="2382"/>
                    </a:lnTo>
                    <a:lnTo>
                      <a:pt x="722" y="2386"/>
                    </a:lnTo>
                    <a:lnTo>
                      <a:pt x="722" y="2386"/>
                    </a:lnTo>
                    <a:lnTo>
                      <a:pt x="714" y="2394"/>
                    </a:lnTo>
                    <a:lnTo>
                      <a:pt x="714" y="2394"/>
                    </a:lnTo>
                    <a:lnTo>
                      <a:pt x="701" y="2405"/>
                    </a:lnTo>
                    <a:lnTo>
                      <a:pt x="701" y="2405"/>
                    </a:lnTo>
                    <a:lnTo>
                      <a:pt x="690" y="2411"/>
                    </a:lnTo>
                    <a:lnTo>
                      <a:pt x="690" y="2411"/>
                    </a:lnTo>
                    <a:lnTo>
                      <a:pt x="682" y="2418"/>
                    </a:lnTo>
                    <a:lnTo>
                      <a:pt x="674" y="2423"/>
                    </a:lnTo>
                    <a:lnTo>
                      <a:pt x="674" y="2423"/>
                    </a:lnTo>
                    <a:lnTo>
                      <a:pt x="669" y="2429"/>
                    </a:lnTo>
                    <a:lnTo>
                      <a:pt x="666" y="2435"/>
                    </a:lnTo>
                    <a:lnTo>
                      <a:pt x="666" y="2435"/>
                    </a:lnTo>
                    <a:lnTo>
                      <a:pt x="661" y="2450"/>
                    </a:lnTo>
                    <a:lnTo>
                      <a:pt x="661" y="2450"/>
                    </a:lnTo>
                    <a:lnTo>
                      <a:pt x="659" y="2451"/>
                    </a:lnTo>
                    <a:lnTo>
                      <a:pt x="657" y="2451"/>
                    </a:lnTo>
                    <a:lnTo>
                      <a:pt x="657" y="2451"/>
                    </a:lnTo>
                    <a:lnTo>
                      <a:pt x="656" y="2451"/>
                    </a:lnTo>
                    <a:lnTo>
                      <a:pt x="656" y="2451"/>
                    </a:lnTo>
                    <a:lnTo>
                      <a:pt x="654" y="2450"/>
                    </a:lnTo>
                    <a:lnTo>
                      <a:pt x="654" y="2448"/>
                    </a:lnTo>
                    <a:lnTo>
                      <a:pt x="654" y="2448"/>
                    </a:lnTo>
                    <a:lnTo>
                      <a:pt x="659" y="2432"/>
                    </a:lnTo>
                    <a:lnTo>
                      <a:pt x="659" y="2432"/>
                    </a:lnTo>
                    <a:lnTo>
                      <a:pt x="662" y="2424"/>
                    </a:lnTo>
                    <a:lnTo>
                      <a:pt x="669" y="2418"/>
                    </a:lnTo>
                    <a:lnTo>
                      <a:pt x="669" y="2418"/>
                    </a:lnTo>
                    <a:lnTo>
                      <a:pt x="677" y="2411"/>
                    </a:lnTo>
                    <a:lnTo>
                      <a:pt x="685" y="2405"/>
                    </a:lnTo>
                    <a:lnTo>
                      <a:pt x="685" y="2405"/>
                    </a:lnTo>
                    <a:lnTo>
                      <a:pt x="694" y="2397"/>
                    </a:lnTo>
                    <a:lnTo>
                      <a:pt x="694" y="2397"/>
                    </a:lnTo>
                    <a:lnTo>
                      <a:pt x="707" y="2387"/>
                    </a:lnTo>
                    <a:lnTo>
                      <a:pt x="707" y="2387"/>
                    </a:lnTo>
                    <a:lnTo>
                      <a:pt x="714" y="2379"/>
                    </a:lnTo>
                    <a:lnTo>
                      <a:pt x="714" y="2379"/>
                    </a:lnTo>
                    <a:lnTo>
                      <a:pt x="719" y="2374"/>
                    </a:lnTo>
                    <a:lnTo>
                      <a:pt x="719" y="2374"/>
                    </a:lnTo>
                    <a:lnTo>
                      <a:pt x="723" y="2369"/>
                    </a:lnTo>
                    <a:lnTo>
                      <a:pt x="722" y="2369"/>
                    </a:lnTo>
                    <a:lnTo>
                      <a:pt x="722" y="2369"/>
                    </a:lnTo>
                    <a:lnTo>
                      <a:pt x="714" y="2368"/>
                    </a:lnTo>
                    <a:lnTo>
                      <a:pt x="706" y="2366"/>
                    </a:lnTo>
                    <a:lnTo>
                      <a:pt x="706" y="2366"/>
                    </a:lnTo>
                    <a:lnTo>
                      <a:pt x="704" y="2366"/>
                    </a:lnTo>
                    <a:lnTo>
                      <a:pt x="704" y="2366"/>
                    </a:lnTo>
                    <a:lnTo>
                      <a:pt x="688" y="2368"/>
                    </a:lnTo>
                    <a:lnTo>
                      <a:pt x="688" y="2368"/>
                    </a:lnTo>
                    <a:lnTo>
                      <a:pt x="667" y="2369"/>
                    </a:lnTo>
                    <a:lnTo>
                      <a:pt x="667" y="2369"/>
                    </a:lnTo>
                    <a:lnTo>
                      <a:pt x="659" y="2369"/>
                    </a:lnTo>
                    <a:lnTo>
                      <a:pt x="659" y="2369"/>
                    </a:lnTo>
                    <a:lnTo>
                      <a:pt x="659" y="2369"/>
                    </a:lnTo>
                    <a:lnTo>
                      <a:pt x="659" y="2369"/>
                    </a:lnTo>
                    <a:lnTo>
                      <a:pt x="648" y="2366"/>
                    </a:lnTo>
                    <a:lnTo>
                      <a:pt x="637" y="2363"/>
                    </a:lnTo>
                    <a:lnTo>
                      <a:pt x="637" y="2363"/>
                    </a:lnTo>
                    <a:lnTo>
                      <a:pt x="625" y="2358"/>
                    </a:lnTo>
                    <a:lnTo>
                      <a:pt x="616" y="2353"/>
                    </a:lnTo>
                    <a:lnTo>
                      <a:pt x="616" y="2353"/>
                    </a:lnTo>
                    <a:lnTo>
                      <a:pt x="606" y="2345"/>
                    </a:lnTo>
                    <a:lnTo>
                      <a:pt x="600" y="2337"/>
                    </a:lnTo>
                    <a:lnTo>
                      <a:pt x="600" y="2337"/>
                    </a:lnTo>
                    <a:lnTo>
                      <a:pt x="595" y="2331"/>
                    </a:lnTo>
                    <a:lnTo>
                      <a:pt x="595" y="2331"/>
                    </a:lnTo>
                    <a:lnTo>
                      <a:pt x="590" y="2326"/>
                    </a:lnTo>
                    <a:lnTo>
                      <a:pt x="585" y="2321"/>
                    </a:lnTo>
                    <a:lnTo>
                      <a:pt x="585" y="2321"/>
                    </a:lnTo>
                    <a:lnTo>
                      <a:pt x="582" y="2320"/>
                    </a:lnTo>
                    <a:lnTo>
                      <a:pt x="582" y="2318"/>
                    </a:lnTo>
                    <a:lnTo>
                      <a:pt x="582" y="2318"/>
                    </a:lnTo>
                    <a:lnTo>
                      <a:pt x="584" y="2316"/>
                    </a:lnTo>
                    <a:lnTo>
                      <a:pt x="585" y="2315"/>
                    </a:lnTo>
                    <a:lnTo>
                      <a:pt x="585" y="2315"/>
                    </a:lnTo>
                    <a:lnTo>
                      <a:pt x="587" y="2316"/>
                    </a:lnTo>
                    <a:lnTo>
                      <a:pt x="587" y="2316"/>
                    </a:lnTo>
                    <a:lnTo>
                      <a:pt x="592" y="2318"/>
                    </a:lnTo>
                    <a:lnTo>
                      <a:pt x="596" y="2321"/>
                    </a:lnTo>
                    <a:lnTo>
                      <a:pt x="603" y="2328"/>
                    </a:lnTo>
                    <a:lnTo>
                      <a:pt x="603" y="2328"/>
                    </a:lnTo>
                    <a:lnTo>
                      <a:pt x="606" y="2331"/>
                    </a:lnTo>
                    <a:lnTo>
                      <a:pt x="606" y="2331"/>
                    </a:lnTo>
                    <a:lnTo>
                      <a:pt x="612" y="2339"/>
                    </a:lnTo>
                    <a:lnTo>
                      <a:pt x="621" y="2345"/>
                    </a:lnTo>
                    <a:lnTo>
                      <a:pt x="621" y="2345"/>
                    </a:lnTo>
                    <a:lnTo>
                      <a:pt x="629" y="2350"/>
                    </a:lnTo>
                    <a:lnTo>
                      <a:pt x="638" y="2355"/>
                    </a:lnTo>
                    <a:lnTo>
                      <a:pt x="648" y="2357"/>
                    </a:lnTo>
                    <a:lnTo>
                      <a:pt x="661" y="2360"/>
                    </a:lnTo>
                    <a:lnTo>
                      <a:pt x="661" y="2360"/>
                    </a:lnTo>
                    <a:lnTo>
                      <a:pt x="664" y="2360"/>
                    </a:lnTo>
                    <a:lnTo>
                      <a:pt x="664" y="2360"/>
                    </a:lnTo>
                    <a:lnTo>
                      <a:pt x="686" y="2358"/>
                    </a:lnTo>
                    <a:lnTo>
                      <a:pt x="686" y="2358"/>
                    </a:lnTo>
                    <a:lnTo>
                      <a:pt x="704" y="2357"/>
                    </a:lnTo>
                    <a:lnTo>
                      <a:pt x="704" y="2357"/>
                    </a:lnTo>
                    <a:lnTo>
                      <a:pt x="706" y="2357"/>
                    </a:lnTo>
                    <a:lnTo>
                      <a:pt x="706" y="2357"/>
                    </a:lnTo>
                    <a:lnTo>
                      <a:pt x="715" y="2357"/>
                    </a:lnTo>
                    <a:lnTo>
                      <a:pt x="725" y="2358"/>
                    </a:lnTo>
                    <a:lnTo>
                      <a:pt x="725" y="2358"/>
                    </a:lnTo>
                    <a:lnTo>
                      <a:pt x="727" y="2360"/>
                    </a:lnTo>
                    <a:lnTo>
                      <a:pt x="727" y="2360"/>
                    </a:lnTo>
                    <a:lnTo>
                      <a:pt x="736" y="2361"/>
                    </a:lnTo>
                    <a:lnTo>
                      <a:pt x="748" y="2363"/>
                    </a:lnTo>
                    <a:lnTo>
                      <a:pt x="748" y="2363"/>
                    </a:lnTo>
                    <a:lnTo>
                      <a:pt x="748" y="2363"/>
                    </a:lnTo>
                    <a:lnTo>
                      <a:pt x="748" y="2363"/>
                    </a:lnTo>
                    <a:lnTo>
                      <a:pt x="751" y="2363"/>
                    </a:lnTo>
                    <a:lnTo>
                      <a:pt x="751" y="2363"/>
                    </a:lnTo>
                    <a:lnTo>
                      <a:pt x="752" y="2363"/>
                    </a:lnTo>
                    <a:lnTo>
                      <a:pt x="752" y="2363"/>
                    </a:lnTo>
                    <a:lnTo>
                      <a:pt x="759" y="2363"/>
                    </a:lnTo>
                    <a:lnTo>
                      <a:pt x="765" y="2361"/>
                    </a:lnTo>
                    <a:lnTo>
                      <a:pt x="778" y="2355"/>
                    </a:lnTo>
                    <a:lnTo>
                      <a:pt x="780" y="2353"/>
                    </a:lnTo>
                    <a:lnTo>
                      <a:pt x="780" y="2353"/>
                    </a:lnTo>
                    <a:lnTo>
                      <a:pt x="788" y="2350"/>
                    </a:lnTo>
                    <a:lnTo>
                      <a:pt x="796" y="2347"/>
                    </a:lnTo>
                    <a:lnTo>
                      <a:pt x="796" y="2347"/>
                    </a:lnTo>
                    <a:lnTo>
                      <a:pt x="813" y="2344"/>
                    </a:lnTo>
                    <a:lnTo>
                      <a:pt x="813" y="2344"/>
                    </a:lnTo>
                    <a:lnTo>
                      <a:pt x="829" y="2342"/>
                    </a:lnTo>
                    <a:lnTo>
                      <a:pt x="829" y="2342"/>
                    </a:lnTo>
                    <a:lnTo>
                      <a:pt x="847" y="2344"/>
                    </a:lnTo>
                    <a:lnTo>
                      <a:pt x="847" y="2344"/>
                    </a:lnTo>
                    <a:lnTo>
                      <a:pt x="862" y="2344"/>
                    </a:lnTo>
                    <a:lnTo>
                      <a:pt x="862" y="2344"/>
                    </a:lnTo>
                    <a:lnTo>
                      <a:pt x="870" y="2344"/>
                    </a:lnTo>
                    <a:lnTo>
                      <a:pt x="870" y="2344"/>
                    </a:lnTo>
                    <a:lnTo>
                      <a:pt x="886" y="2337"/>
                    </a:lnTo>
                    <a:lnTo>
                      <a:pt x="903" y="2328"/>
                    </a:lnTo>
                    <a:lnTo>
                      <a:pt x="903" y="2328"/>
                    </a:lnTo>
                    <a:lnTo>
                      <a:pt x="921" y="2318"/>
                    </a:lnTo>
                    <a:lnTo>
                      <a:pt x="939" y="2305"/>
                    </a:lnTo>
                    <a:lnTo>
                      <a:pt x="955" y="2291"/>
                    </a:lnTo>
                    <a:lnTo>
                      <a:pt x="971" y="2275"/>
                    </a:lnTo>
                    <a:lnTo>
                      <a:pt x="971" y="2275"/>
                    </a:lnTo>
                    <a:lnTo>
                      <a:pt x="984" y="2259"/>
                    </a:lnTo>
                    <a:lnTo>
                      <a:pt x="997" y="2239"/>
                    </a:lnTo>
                    <a:lnTo>
                      <a:pt x="997" y="2239"/>
                    </a:lnTo>
                    <a:lnTo>
                      <a:pt x="998" y="2238"/>
                    </a:lnTo>
                    <a:lnTo>
                      <a:pt x="998" y="2238"/>
                    </a:lnTo>
                    <a:lnTo>
                      <a:pt x="1000" y="2236"/>
                    </a:lnTo>
                    <a:lnTo>
                      <a:pt x="1000" y="2236"/>
                    </a:lnTo>
                    <a:lnTo>
                      <a:pt x="1000" y="2234"/>
                    </a:lnTo>
                    <a:lnTo>
                      <a:pt x="1000" y="2234"/>
                    </a:lnTo>
                    <a:lnTo>
                      <a:pt x="1001" y="2231"/>
                    </a:lnTo>
                    <a:lnTo>
                      <a:pt x="1001" y="2231"/>
                    </a:lnTo>
                    <a:lnTo>
                      <a:pt x="1006" y="2222"/>
                    </a:lnTo>
                    <a:lnTo>
                      <a:pt x="1006" y="2222"/>
                    </a:lnTo>
                    <a:lnTo>
                      <a:pt x="1014" y="2202"/>
                    </a:lnTo>
                    <a:lnTo>
                      <a:pt x="1014" y="2202"/>
                    </a:lnTo>
                    <a:lnTo>
                      <a:pt x="1019" y="2180"/>
                    </a:lnTo>
                    <a:lnTo>
                      <a:pt x="1024" y="2159"/>
                    </a:lnTo>
                    <a:lnTo>
                      <a:pt x="1024" y="2159"/>
                    </a:lnTo>
                    <a:lnTo>
                      <a:pt x="1027" y="2144"/>
                    </a:lnTo>
                    <a:lnTo>
                      <a:pt x="1027" y="2144"/>
                    </a:lnTo>
                    <a:lnTo>
                      <a:pt x="1032" y="2114"/>
                    </a:lnTo>
                    <a:lnTo>
                      <a:pt x="1032" y="2114"/>
                    </a:lnTo>
                    <a:lnTo>
                      <a:pt x="1038" y="2088"/>
                    </a:lnTo>
                    <a:lnTo>
                      <a:pt x="1045" y="2066"/>
                    </a:lnTo>
                    <a:lnTo>
                      <a:pt x="1051" y="2045"/>
                    </a:lnTo>
                    <a:lnTo>
                      <a:pt x="1058" y="2025"/>
                    </a:lnTo>
                    <a:lnTo>
                      <a:pt x="1058" y="2025"/>
                    </a:lnTo>
                    <a:lnTo>
                      <a:pt x="1067" y="2003"/>
                    </a:lnTo>
                    <a:lnTo>
                      <a:pt x="1067" y="2003"/>
                    </a:lnTo>
                    <a:lnTo>
                      <a:pt x="1080" y="1982"/>
                    </a:lnTo>
                    <a:lnTo>
                      <a:pt x="1080" y="1982"/>
                    </a:lnTo>
                    <a:lnTo>
                      <a:pt x="1095" y="1963"/>
                    </a:lnTo>
                    <a:lnTo>
                      <a:pt x="1109" y="1945"/>
                    </a:lnTo>
                    <a:lnTo>
                      <a:pt x="1109" y="1945"/>
                    </a:lnTo>
                    <a:lnTo>
                      <a:pt x="1122" y="1931"/>
                    </a:lnTo>
                    <a:lnTo>
                      <a:pt x="1127" y="1926"/>
                    </a:lnTo>
                    <a:lnTo>
                      <a:pt x="1127" y="1926"/>
                    </a:lnTo>
                    <a:lnTo>
                      <a:pt x="1138" y="1898"/>
                    </a:lnTo>
                    <a:lnTo>
                      <a:pt x="1138" y="1898"/>
                    </a:lnTo>
                    <a:lnTo>
                      <a:pt x="1146" y="1879"/>
                    </a:lnTo>
                    <a:lnTo>
                      <a:pt x="1146" y="1876"/>
                    </a:lnTo>
                    <a:lnTo>
                      <a:pt x="1146" y="1876"/>
                    </a:lnTo>
                    <a:lnTo>
                      <a:pt x="1149" y="1868"/>
                    </a:lnTo>
                    <a:lnTo>
                      <a:pt x="1149" y="1868"/>
                    </a:lnTo>
                    <a:lnTo>
                      <a:pt x="1153" y="1858"/>
                    </a:lnTo>
                    <a:lnTo>
                      <a:pt x="1153" y="1858"/>
                    </a:lnTo>
                    <a:lnTo>
                      <a:pt x="1156" y="1839"/>
                    </a:lnTo>
                    <a:lnTo>
                      <a:pt x="1157" y="1818"/>
                    </a:lnTo>
                    <a:lnTo>
                      <a:pt x="1157" y="1818"/>
                    </a:lnTo>
                    <a:lnTo>
                      <a:pt x="1156" y="1799"/>
                    </a:lnTo>
                    <a:lnTo>
                      <a:pt x="1156" y="1799"/>
                    </a:lnTo>
                    <a:lnTo>
                      <a:pt x="1154" y="1789"/>
                    </a:lnTo>
                    <a:lnTo>
                      <a:pt x="1154" y="1789"/>
                    </a:lnTo>
                    <a:lnTo>
                      <a:pt x="1145" y="1804"/>
                    </a:lnTo>
                    <a:lnTo>
                      <a:pt x="1145" y="1804"/>
                    </a:lnTo>
                    <a:lnTo>
                      <a:pt x="1128" y="1820"/>
                    </a:lnTo>
                    <a:lnTo>
                      <a:pt x="1128" y="1820"/>
                    </a:lnTo>
                    <a:lnTo>
                      <a:pt x="1111" y="1834"/>
                    </a:lnTo>
                    <a:lnTo>
                      <a:pt x="1111" y="1834"/>
                    </a:lnTo>
                    <a:lnTo>
                      <a:pt x="1101" y="1839"/>
                    </a:lnTo>
                    <a:lnTo>
                      <a:pt x="1090" y="1844"/>
                    </a:lnTo>
                    <a:lnTo>
                      <a:pt x="1090" y="1844"/>
                    </a:lnTo>
                    <a:lnTo>
                      <a:pt x="1079" y="1847"/>
                    </a:lnTo>
                    <a:lnTo>
                      <a:pt x="1067" y="1849"/>
                    </a:lnTo>
                    <a:lnTo>
                      <a:pt x="1047" y="1850"/>
                    </a:lnTo>
                    <a:lnTo>
                      <a:pt x="1047" y="1850"/>
                    </a:lnTo>
                    <a:lnTo>
                      <a:pt x="1038" y="1852"/>
                    </a:lnTo>
                    <a:lnTo>
                      <a:pt x="1038" y="1852"/>
                    </a:lnTo>
                    <a:lnTo>
                      <a:pt x="1024" y="1852"/>
                    </a:lnTo>
                    <a:lnTo>
                      <a:pt x="1010" y="1853"/>
                    </a:lnTo>
                    <a:lnTo>
                      <a:pt x="1010" y="1853"/>
                    </a:lnTo>
                    <a:lnTo>
                      <a:pt x="992" y="1858"/>
                    </a:lnTo>
                    <a:lnTo>
                      <a:pt x="992" y="1858"/>
                    </a:lnTo>
                    <a:lnTo>
                      <a:pt x="974" y="1865"/>
                    </a:lnTo>
                    <a:lnTo>
                      <a:pt x="974" y="1865"/>
                    </a:lnTo>
                    <a:lnTo>
                      <a:pt x="952" y="1878"/>
                    </a:lnTo>
                    <a:lnTo>
                      <a:pt x="952" y="1878"/>
                    </a:lnTo>
                    <a:lnTo>
                      <a:pt x="939" y="1884"/>
                    </a:lnTo>
                    <a:lnTo>
                      <a:pt x="939" y="1884"/>
                    </a:lnTo>
                    <a:lnTo>
                      <a:pt x="931" y="1887"/>
                    </a:lnTo>
                    <a:lnTo>
                      <a:pt x="920" y="1892"/>
                    </a:lnTo>
                    <a:lnTo>
                      <a:pt x="920" y="1892"/>
                    </a:lnTo>
                    <a:lnTo>
                      <a:pt x="908" y="1895"/>
                    </a:lnTo>
                    <a:lnTo>
                      <a:pt x="897" y="1897"/>
                    </a:lnTo>
                    <a:lnTo>
                      <a:pt x="897" y="1897"/>
                    </a:lnTo>
                    <a:lnTo>
                      <a:pt x="887" y="1897"/>
                    </a:lnTo>
                    <a:lnTo>
                      <a:pt x="887" y="1897"/>
                    </a:lnTo>
                    <a:lnTo>
                      <a:pt x="884" y="1897"/>
                    </a:lnTo>
                    <a:lnTo>
                      <a:pt x="884" y="1897"/>
                    </a:lnTo>
                    <a:lnTo>
                      <a:pt x="876" y="1897"/>
                    </a:lnTo>
                    <a:lnTo>
                      <a:pt x="876" y="1897"/>
                    </a:lnTo>
                    <a:lnTo>
                      <a:pt x="865" y="1895"/>
                    </a:lnTo>
                    <a:lnTo>
                      <a:pt x="855" y="1892"/>
                    </a:lnTo>
                    <a:lnTo>
                      <a:pt x="855" y="1892"/>
                    </a:lnTo>
                    <a:lnTo>
                      <a:pt x="836" y="1884"/>
                    </a:lnTo>
                    <a:lnTo>
                      <a:pt x="817" y="1874"/>
                    </a:lnTo>
                    <a:lnTo>
                      <a:pt x="817" y="1874"/>
                    </a:lnTo>
                    <a:lnTo>
                      <a:pt x="813" y="1873"/>
                    </a:lnTo>
                    <a:lnTo>
                      <a:pt x="813" y="1873"/>
                    </a:lnTo>
                    <a:lnTo>
                      <a:pt x="813" y="1873"/>
                    </a:lnTo>
                    <a:lnTo>
                      <a:pt x="799" y="1871"/>
                    </a:lnTo>
                    <a:lnTo>
                      <a:pt x="799" y="1871"/>
                    </a:lnTo>
                    <a:lnTo>
                      <a:pt x="797" y="1871"/>
                    </a:lnTo>
                    <a:lnTo>
                      <a:pt x="797" y="1871"/>
                    </a:lnTo>
                    <a:lnTo>
                      <a:pt x="789" y="1873"/>
                    </a:lnTo>
                    <a:lnTo>
                      <a:pt x="781" y="1874"/>
                    </a:lnTo>
                    <a:lnTo>
                      <a:pt x="781" y="1874"/>
                    </a:lnTo>
                    <a:lnTo>
                      <a:pt x="773" y="1879"/>
                    </a:lnTo>
                    <a:lnTo>
                      <a:pt x="767" y="1884"/>
                    </a:lnTo>
                    <a:lnTo>
                      <a:pt x="767" y="1884"/>
                    </a:lnTo>
                    <a:lnTo>
                      <a:pt x="760" y="1890"/>
                    </a:lnTo>
                    <a:lnTo>
                      <a:pt x="756" y="1897"/>
                    </a:lnTo>
                    <a:lnTo>
                      <a:pt x="756" y="1897"/>
                    </a:lnTo>
                    <a:lnTo>
                      <a:pt x="748" y="1913"/>
                    </a:lnTo>
                    <a:lnTo>
                      <a:pt x="748" y="1913"/>
                    </a:lnTo>
                    <a:lnTo>
                      <a:pt x="744" y="1923"/>
                    </a:lnTo>
                    <a:lnTo>
                      <a:pt x="738" y="1931"/>
                    </a:lnTo>
                    <a:lnTo>
                      <a:pt x="738" y="1931"/>
                    </a:lnTo>
                    <a:lnTo>
                      <a:pt x="731" y="1939"/>
                    </a:lnTo>
                    <a:lnTo>
                      <a:pt x="723" y="1945"/>
                    </a:lnTo>
                    <a:lnTo>
                      <a:pt x="715" y="1950"/>
                    </a:lnTo>
                    <a:lnTo>
                      <a:pt x="707" y="1955"/>
                    </a:lnTo>
                    <a:lnTo>
                      <a:pt x="707" y="1955"/>
                    </a:lnTo>
                    <a:lnTo>
                      <a:pt x="706" y="1955"/>
                    </a:lnTo>
                    <a:lnTo>
                      <a:pt x="706" y="1955"/>
                    </a:lnTo>
                    <a:lnTo>
                      <a:pt x="704" y="1955"/>
                    </a:lnTo>
                    <a:lnTo>
                      <a:pt x="702" y="1953"/>
                    </a:lnTo>
                    <a:lnTo>
                      <a:pt x="702" y="1953"/>
                    </a:lnTo>
                    <a:lnTo>
                      <a:pt x="702" y="1950"/>
                    </a:lnTo>
                    <a:lnTo>
                      <a:pt x="704" y="1948"/>
                    </a:lnTo>
                    <a:lnTo>
                      <a:pt x="704" y="1948"/>
                    </a:lnTo>
                    <a:lnTo>
                      <a:pt x="712" y="1945"/>
                    </a:lnTo>
                    <a:lnTo>
                      <a:pt x="719" y="1939"/>
                    </a:lnTo>
                    <a:lnTo>
                      <a:pt x="725" y="1932"/>
                    </a:lnTo>
                    <a:lnTo>
                      <a:pt x="731" y="1926"/>
                    </a:lnTo>
                    <a:lnTo>
                      <a:pt x="731" y="1926"/>
                    </a:lnTo>
                    <a:lnTo>
                      <a:pt x="736" y="1918"/>
                    </a:lnTo>
                    <a:lnTo>
                      <a:pt x="738" y="1910"/>
                    </a:lnTo>
                    <a:lnTo>
                      <a:pt x="738" y="1910"/>
                    </a:lnTo>
                    <a:lnTo>
                      <a:pt x="741" y="1900"/>
                    </a:lnTo>
                    <a:lnTo>
                      <a:pt x="746" y="1892"/>
                    </a:lnTo>
                    <a:lnTo>
                      <a:pt x="746" y="1892"/>
                    </a:lnTo>
                    <a:lnTo>
                      <a:pt x="751" y="1882"/>
                    </a:lnTo>
                    <a:lnTo>
                      <a:pt x="751" y="1882"/>
                    </a:lnTo>
                    <a:lnTo>
                      <a:pt x="759" y="1874"/>
                    </a:lnTo>
                    <a:lnTo>
                      <a:pt x="759" y="1874"/>
                    </a:lnTo>
                    <a:lnTo>
                      <a:pt x="767" y="1868"/>
                    </a:lnTo>
                    <a:lnTo>
                      <a:pt x="775" y="1863"/>
                    </a:lnTo>
                    <a:lnTo>
                      <a:pt x="775" y="1863"/>
                    </a:lnTo>
                    <a:lnTo>
                      <a:pt x="788" y="1858"/>
                    </a:lnTo>
                    <a:lnTo>
                      <a:pt x="788" y="1858"/>
                    </a:lnTo>
                    <a:lnTo>
                      <a:pt x="783" y="1855"/>
                    </a:lnTo>
                    <a:lnTo>
                      <a:pt x="783" y="1855"/>
                    </a:lnTo>
                    <a:lnTo>
                      <a:pt x="764" y="1849"/>
                    </a:lnTo>
                    <a:lnTo>
                      <a:pt x="746" y="1844"/>
                    </a:lnTo>
                    <a:lnTo>
                      <a:pt x="746" y="1844"/>
                    </a:lnTo>
                    <a:lnTo>
                      <a:pt x="728" y="1841"/>
                    </a:lnTo>
                    <a:lnTo>
                      <a:pt x="728" y="1841"/>
                    </a:lnTo>
                    <a:lnTo>
                      <a:pt x="722" y="1841"/>
                    </a:lnTo>
                    <a:lnTo>
                      <a:pt x="722" y="1841"/>
                    </a:lnTo>
                    <a:lnTo>
                      <a:pt x="709" y="1842"/>
                    </a:lnTo>
                    <a:lnTo>
                      <a:pt x="709" y="1842"/>
                    </a:lnTo>
                    <a:lnTo>
                      <a:pt x="701" y="1844"/>
                    </a:lnTo>
                    <a:lnTo>
                      <a:pt x="699" y="1844"/>
                    </a:lnTo>
                    <a:lnTo>
                      <a:pt x="699" y="1844"/>
                    </a:lnTo>
                    <a:lnTo>
                      <a:pt x="698" y="1844"/>
                    </a:lnTo>
                    <a:lnTo>
                      <a:pt x="698" y="1844"/>
                    </a:lnTo>
                    <a:lnTo>
                      <a:pt x="691" y="1847"/>
                    </a:lnTo>
                    <a:lnTo>
                      <a:pt x="691" y="1847"/>
                    </a:lnTo>
                    <a:lnTo>
                      <a:pt x="683" y="1852"/>
                    </a:lnTo>
                    <a:lnTo>
                      <a:pt x="675" y="1857"/>
                    </a:lnTo>
                    <a:lnTo>
                      <a:pt x="675" y="1857"/>
                    </a:lnTo>
                    <a:lnTo>
                      <a:pt x="664" y="1865"/>
                    </a:lnTo>
                    <a:lnTo>
                      <a:pt x="664" y="1865"/>
                    </a:lnTo>
                    <a:lnTo>
                      <a:pt x="653" y="1873"/>
                    </a:lnTo>
                    <a:lnTo>
                      <a:pt x="641" y="1879"/>
                    </a:lnTo>
                    <a:lnTo>
                      <a:pt x="641" y="1879"/>
                    </a:lnTo>
                    <a:lnTo>
                      <a:pt x="624" y="1889"/>
                    </a:lnTo>
                    <a:lnTo>
                      <a:pt x="604" y="1895"/>
                    </a:lnTo>
                    <a:lnTo>
                      <a:pt x="604" y="1895"/>
                    </a:lnTo>
                    <a:lnTo>
                      <a:pt x="603" y="1897"/>
                    </a:lnTo>
                    <a:lnTo>
                      <a:pt x="603" y="1897"/>
                    </a:lnTo>
                    <a:lnTo>
                      <a:pt x="601" y="1895"/>
                    </a:lnTo>
                    <a:lnTo>
                      <a:pt x="601" y="1894"/>
                    </a:lnTo>
                    <a:lnTo>
                      <a:pt x="601" y="1894"/>
                    </a:lnTo>
                    <a:lnTo>
                      <a:pt x="601" y="1892"/>
                    </a:lnTo>
                    <a:lnTo>
                      <a:pt x="603" y="1890"/>
                    </a:lnTo>
                    <a:lnTo>
                      <a:pt x="603" y="1890"/>
                    </a:lnTo>
                    <a:lnTo>
                      <a:pt x="621" y="1882"/>
                    </a:lnTo>
                    <a:lnTo>
                      <a:pt x="638" y="1873"/>
                    </a:lnTo>
                    <a:lnTo>
                      <a:pt x="638" y="1873"/>
                    </a:lnTo>
                    <a:lnTo>
                      <a:pt x="648" y="1866"/>
                    </a:lnTo>
                    <a:lnTo>
                      <a:pt x="657" y="1858"/>
                    </a:lnTo>
                    <a:lnTo>
                      <a:pt x="657" y="1858"/>
                    </a:lnTo>
                    <a:lnTo>
                      <a:pt x="669" y="1849"/>
                    </a:lnTo>
                    <a:lnTo>
                      <a:pt x="669" y="1849"/>
                    </a:lnTo>
                    <a:lnTo>
                      <a:pt x="677" y="1842"/>
                    </a:lnTo>
                    <a:lnTo>
                      <a:pt x="686" y="1837"/>
                    </a:lnTo>
                    <a:lnTo>
                      <a:pt x="686" y="1837"/>
                    </a:lnTo>
                    <a:lnTo>
                      <a:pt x="694" y="1834"/>
                    </a:lnTo>
                    <a:lnTo>
                      <a:pt x="694" y="1834"/>
                    </a:lnTo>
                    <a:lnTo>
                      <a:pt x="696" y="1833"/>
                    </a:lnTo>
                    <a:lnTo>
                      <a:pt x="696" y="1833"/>
                    </a:lnTo>
                    <a:lnTo>
                      <a:pt x="696" y="1833"/>
                    </a:lnTo>
                    <a:lnTo>
                      <a:pt x="698" y="1833"/>
                    </a:lnTo>
                    <a:lnTo>
                      <a:pt x="698" y="1833"/>
                    </a:lnTo>
                    <a:lnTo>
                      <a:pt x="707" y="1831"/>
                    </a:lnTo>
                    <a:lnTo>
                      <a:pt x="707" y="1831"/>
                    </a:lnTo>
                    <a:lnTo>
                      <a:pt x="717" y="1829"/>
                    </a:lnTo>
                    <a:lnTo>
                      <a:pt x="727" y="1829"/>
                    </a:lnTo>
                    <a:lnTo>
                      <a:pt x="727" y="1829"/>
                    </a:lnTo>
                    <a:lnTo>
                      <a:pt x="728" y="1829"/>
                    </a:lnTo>
                    <a:lnTo>
                      <a:pt x="728" y="1829"/>
                    </a:lnTo>
                    <a:lnTo>
                      <a:pt x="749" y="1831"/>
                    </a:lnTo>
                    <a:lnTo>
                      <a:pt x="749" y="1831"/>
                    </a:lnTo>
                    <a:lnTo>
                      <a:pt x="768" y="1834"/>
                    </a:lnTo>
                    <a:lnTo>
                      <a:pt x="788" y="1842"/>
                    </a:lnTo>
                    <a:lnTo>
                      <a:pt x="788" y="1842"/>
                    </a:lnTo>
                    <a:lnTo>
                      <a:pt x="807" y="1852"/>
                    </a:lnTo>
                    <a:lnTo>
                      <a:pt x="807" y="1852"/>
                    </a:lnTo>
                    <a:lnTo>
                      <a:pt x="825" y="1860"/>
                    </a:lnTo>
                    <a:lnTo>
                      <a:pt x="825" y="1860"/>
                    </a:lnTo>
                    <a:lnTo>
                      <a:pt x="842" y="1868"/>
                    </a:lnTo>
                    <a:lnTo>
                      <a:pt x="860" y="1874"/>
                    </a:lnTo>
                    <a:lnTo>
                      <a:pt x="860" y="1874"/>
                    </a:lnTo>
                    <a:lnTo>
                      <a:pt x="878" y="1878"/>
                    </a:lnTo>
                    <a:lnTo>
                      <a:pt x="878" y="1878"/>
                    </a:lnTo>
                    <a:lnTo>
                      <a:pt x="881" y="1878"/>
                    </a:lnTo>
                    <a:lnTo>
                      <a:pt x="881" y="1878"/>
                    </a:lnTo>
                    <a:lnTo>
                      <a:pt x="886" y="1878"/>
                    </a:lnTo>
                    <a:lnTo>
                      <a:pt x="887" y="1878"/>
                    </a:lnTo>
                    <a:lnTo>
                      <a:pt x="887" y="1878"/>
                    </a:lnTo>
                    <a:lnTo>
                      <a:pt x="895" y="1876"/>
                    </a:lnTo>
                    <a:lnTo>
                      <a:pt x="895" y="1876"/>
                    </a:lnTo>
                    <a:lnTo>
                      <a:pt x="895" y="1876"/>
                    </a:lnTo>
                    <a:lnTo>
                      <a:pt x="895" y="1876"/>
                    </a:lnTo>
                    <a:lnTo>
                      <a:pt x="913" y="1873"/>
                    </a:lnTo>
                    <a:lnTo>
                      <a:pt x="913" y="1873"/>
                    </a:lnTo>
                    <a:lnTo>
                      <a:pt x="921" y="1870"/>
                    </a:lnTo>
                    <a:lnTo>
                      <a:pt x="929" y="1865"/>
                    </a:lnTo>
                    <a:lnTo>
                      <a:pt x="929" y="1865"/>
                    </a:lnTo>
                    <a:lnTo>
                      <a:pt x="940" y="1858"/>
                    </a:lnTo>
                    <a:lnTo>
                      <a:pt x="940" y="1858"/>
                    </a:lnTo>
                    <a:lnTo>
                      <a:pt x="945" y="1855"/>
                    </a:lnTo>
                    <a:lnTo>
                      <a:pt x="945" y="1855"/>
                    </a:lnTo>
                    <a:lnTo>
                      <a:pt x="934" y="1852"/>
                    </a:lnTo>
                    <a:lnTo>
                      <a:pt x="923" y="1849"/>
                    </a:lnTo>
                    <a:lnTo>
                      <a:pt x="923" y="1849"/>
                    </a:lnTo>
                    <a:lnTo>
                      <a:pt x="907" y="1841"/>
                    </a:lnTo>
                    <a:lnTo>
                      <a:pt x="891" y="1829"/>
                    </a:lnTo>
                    <a:lnTo>
                      <a:pt x="891" y="1829"/>
                    </a:lnTo>
                    <a:lnTo>
                      <a:pt x="879" y="1818"/>
                    </a:lnTo>
                    <a:lnTo>
                      <a:pt x="868" y="1802"/>
                    </a:lnTo>
                    <a:lnTo>
                      <a:pt x="868" y="1802"/>
                    </a:lnTo>
                    <a:lnTo>
                      <a:pt x="862" y="1791"/>
                    </a:lnTo>
                    <a:lnTo>
                      <a:pt x="862" y="1791"/>
                    </a:lnTo>
                    <a:lnTo>
                      <a:pt x="860" y="1788"/>
                    </a:lnTo>
                    <a:lnTo>
                      <a:pt x="860" y="1788"/>
                    </a:lnTo>
                    <a:lnTo>
                      <a:pt x="857" y="1783"/>
                    </a:lnTo>
                    <a:lnTo>
                      <a:pt x="857" y="1783"/>
                    </a:lnTo>
                    <a:lnTo>
                      <a:pt x="852" y="1781"/>
                    </a:lnTo>
                    <a:lnTo>
                      <a:pt x="852" y="1781"/>
                    </a:lnTo>
                    <a:lnTo>
                      <a:pt x="852" y="1781"/>
                    </a:lnTo>
                    <a:lnTo>
                      <a:pt x="849" y="1781"/>
                    </a:lnTo>
                    <a:lnTo>
                      <a:pt x="849" y="1781"/>
                    </a:lnTo>
                    <a:lnTo>
                      <a:pt x="842" y="1781"/>
                    </a:lnTo>
                    <a:lnTo>
                      <a:pt x="842" y="1781"/>
                    </a:lnTo>
                    <a:lnTo>
                      <a:pt x="833" y="1778"/>
                    </a:lnTo>
                    <a:lnTo>
                      <a:pt x="833" y="1778"/>
                    </a:lnTo>
                    <a:lnTo>
                      <a:pt x="820" y="1770"/>
                    </a:lnTo>
                    <a:lnTo>
                      <a:pt x="818" y="1768"/>
                    </a:lnTo>
                    <a:lnTo>
                      <a:pt x="818" y="1768"/>
                    </a:lnTo>
                    <a:lnTo>
                      <a:pt x="804" y="1760"/>
                    </a:lnTo>
                    <a:lnTo>
                      <a:pt x="789" y="1755"/>
                    </a:lnTo>
                    <a:lnTo>
                      <a:pt x="789" y="1755"/>
                    </a:lnTo>
                    <a:lnTo>
                      <a:pt x="776" y="1755"/>
                    </a:lnTo>
                    <a:lnTo>
                      <a:pt x="776" y="1755"/>
                    </a:lnTo>
                    <a:lnTo>
                      <a:pt x="767" y="1755"/>
                    </a:lnTo>
                    <a:lnTo>
                      <a:pt x="757" y="1759"/>
                    </a:lnTo>
                    <a:lnTo>
                      <a:pt x="757" y="1759"/>
                    </a:lnTo>
                    <a:lnTo>
                      <a:pt x="756" y="1759"/>
                    </a:lnTo>
                    <a:lnTo>
                      <a:pt x="756" y="1759"/>
                    </a:lnTo>
                    <a:lnTo>
                      <a:pt x="754" y="1757"/>
                    </a:lnTo>
                    <a:lnTo>
                      <a:pt x="754" y="1755"/>
                    </a:lnTo>
                    <a:lnTo>
                      <a:pt x="754" y="1755"/>
                    </a:lnTo>
                    <a:lnTo>
                      <a:pt x="754" y="1754"/>
                    </a:lnTo>
                    <a:lnTo>
                      <a:pt x="756" y="1752"/>
                    </a:lnTo>
                    <a:lnTo>
                      <a:pt x="756" y="1752"/>
                    </a:lnTo>
                    <a:lnTo>
                      <a:pt x="768" y="1749"/>
                    </a:lnTo>
                    <a:lnTo>
                      <a:pt x="781" y="1747"/>
                    </a:lnTo>
                    <a:lnTo>
                      <a:pt x="781" y="1747"/>
                    </a:lnTo>
                    <a:lnTo>
                      <a:pt x="791" y="1747"/>
                    </a:lnTo>
                    <a:lnTo>
                      <a:pt x="791" y="1747"/>
                    </a:lnTo>
                    <a:lnTo>
                      <a:pt x="799" y="1749"/>
                    </a:lnTo>
                    <a:lnTo>
                      <a:pt x="807" y="1752"/>
                    </a:lnTo>
                    <a:lnTo>
                      <a:pt x="807" y="1752"/>
                    </a:lnTo>
                    <a:lnTo>
                      <a:pt x="823" y="1760"/>
                    </a:lnTo>
                    <a:lnTo>
                      <a:pt x="825" y="1760"/>
                    </a:lnTo>
                    <a:lnTo>
                      <a:pt x="825" y="1760"/>
                    </a:lnTo>
                    <a:lnTo>
                      <a:pt x="838" y="1767"/>
                    </a:lnTo>
                    <a:lnTo>
                      <a:pt x="838" y="1767"/>
                    </a:lnTo>
                    <a:lnTo>
                      <a:pt x="844" y="1768"/>
                    </a:lnTo>
                    <a:lnTo>
                      <a:pt x="844" y="1768"/>
                    </a:lnTo>
                    <a:lnTo>
                      <a:pt x="847" y="1768"/>
                    </a:lnTo>
                    <a:lnTo>
                      <a:pt x="847" y="1768"/>
                    </a:lnTo>
                    <a:lnTo>
                      <a:pt x="850" y="1768"/>
                    </a:lnTo>
                    <a:lnTo>
                      <a:pt x="852" y="1768"/>
                    </a:lnTo>
                    <a:lnTo>
                      <a:pt x="852" y="1768"/>
                    </a:lnTo>
                    <a:lnTo>
                      <a:pt x="854" y="1768"/>
                    </a:lnTo>
                    <a:lnTo>
                      <a:pt x="854" y="1768"/>
                    </a:lnTo>
                    <a:lnTo>
                      <a:pt x="858" y="1768"/>
                    </a:lnTo>
                    <a:lnTo>
                      <a:pt x="858" y="1768"/>
                    </a:lnTo>
                    <a:lnTo>
                      <a:pt x="865" y="1771"/>
                    </a:lnTo>
                    <a:lnTo>
                      <a:pt x="865" y="1771"/>
                    </a:lnTo>
                    <a:lnTo>
                      <a:pt x="868" y="1776"/>
                    </a:lnTo>
                    <a:lnTo>
                      <a:pt x="871" y="1780"/>
                    </a:lnTo>
                    <a:lnTo>
                      <a:pt x="871" y="1780"/>
                    </a:lnTo>
                    <a:lnTo>
                      <a:pt x="871" y="1780"/>
                    </a:lnTo>
                    <a:lnTo>
                      <a:pt x="873" y="1784"/>
                    </a:lnTo>
                    <a:lnTo>
                      <a:pt x="873" y="1784"/>
                    </a:lnTo>
                    <a:lnTo>
                      <a:pt x="874" y="1784"/>
                    </a:lnTo>
                    <a:lnTo>
                      <a:pt x="874" y="1781"/>
                    </a:lnTo>
                    <a:lnTo>
                      <a:pt x="874" y="1781"/>
                    </a:lnTo>
                    <a:lnTo>
                      <a:pt x="876" y="1775"/>
                    </a:lnTo>
                    <a:lnTo>
                      <a:pt x="876" y="1775"/>
                    </a:lnTo>
                    <a:lnTo>
                      <a:pt x="878" y="1768"/>
                    </a:lnTo>
                    <a:lnTo>
                      <a:pt x="878" y="1762"/>
                    </a:lnTo>
                    <a:lnTo>
                      <a:pt x="878" y="1762"/>
                    </a:lnTo>
                    <a:lnTo>
                      <a:pt x="876" y="1757"/>
                    </a:lnTo>
                    <a:lnTo>
                      <a:pt x="874" y="1754"/>
                    </a:lnTo>
                    <a:lnTo>
                      <a:pt x="874" y="1754"/>
                    </a:lnTo>
                    <a:lnTo>
                      <a:pt x="873" y="1751"/>
                    </a:lnTo>
                    <a:lnTo>
                      <a:pt x="870" y="1747"/>
                    </a:lnTo>
                    <a:lnTo>
                      <a:pt x="870" y="1747"/>
                    </a:lnTo>
                    <a:lnTo>
                      <a:pt x="860" y="1739"/>
                    </a:lnTo>
                    <a:lnTo>
                      <a:pt x="854" y="1730"/>
                    </a:lnTo>
                    <a:lnTo>
                      <a:pt x="854" y="1730"/>
                    </a:lnTo>
                    <a:lnTo>
                      <a:pt x="854" y="1728"/>
                    </a:lnTo>
                    <a:lnTo>
                      <a:pt x="855" y="1726"/>
                    </a:lnTo>
                    <a:lnTo>
                      <a:pt x="855" y="1726"/>
                    </a:lnTo>
                    <a:lnTo>
                      <a:pt x="857" y="1725"/>
                    </a:lnTo>
                    <a:lnTo>
                      <a:pt x="857" y="1725"/>
                    </a:lnTo>
                    <a:lnTo>
                      <a:pt x="858" y="1726"/>
                    </a:lnTo>
                    <a:lnTo>
                      <a:pt x="858" y="1726"/>
                    </a:lnTo>
                    <a:lnTo>
                      <a:pt x="865" y="1735"/>
                    </a:lnTo>
                    <a:lnTo>
                      <a:pt x="873" y="1741"/>
                    </a:lnTo>
                    <a:lnTo>
                      <a:pt x="873" y="1741"/>
                    </a:lnTo>
                    <a:lnTo>
                      <a:pt x="874" y="1741"/>
                    </a:lnTo>
                    <a:lnTo>
                      <a:pt x="874" y="1741"/>
                    </a:lnTo>
                    <a:lnTo>
                      <a:pt x="878" y="1744"/>
                    </a:lnTo>
                    <a:lnTo>
                      <a:pt x="881" y="1749"/>
                    </a:lnTo>
                    <a:lnTo>
                      <a:pt x="884" y="1755"/>
                    </a:lnTo>
                    <a:lnTo>
                      <a:pt x="886" y="1765"/>
                    </a:lnTo>
                    <a:lnTo>
                      <a:pt x="886" y="1765"/>
                    </a:lnTo>
                    <a:lnTo>
                      <a:pt x="886" y="1780"/>
                    </a:lnTo>
                    <a:lnTo>
                      <a:pt x="884" y="1799"/>
                    </a:lnTo>
                    <a:lnTo>
                      <a:pt x="884" y="1799"/>
                    </a:lnTo>
                    <a:lnTo>
                      <a:pt x="902" y="1816"/>
                    </a:lnTo>
                    <a:lnTo>
                      <a:pt x="902" y="1816"/>
                    </a:lnTo>
                    <a:lnTo>
                      <a:pt x="915" y="1825"/>
                    </a:lnTo>
                    <a:lnTo>
                      <a:pt x="929" y="1831"/>
                    </a:lnTo>
                    <a:lnTo>
                      <a:pt x="929" y="1831"/>
                    </a:lnTo>
                    <a:lnTo>
                      <a:pt x="944" y="1834"/>
                    </a:lnTo>
                    <a:lnTo>
                      <a:pt x="961" y="1836"/>
                    </a:lnTo>
                    <a:lnTo>
                      <a:pt x="961" y="1836"/>
                    </a:lnTo>
                    <a:lnTo>
                      <a:pt x="992" y="1833"/>
                    </a:lnTo>
                    <a:lnTo>
                      <a:pt x="992" y="1833"/>
                    </a:lnTo>
                    <a:lnTo>
                      <a:pt x="1005" y="1829"/>
                    </a:lnTo>
                    <a:lnTo>
                      <a:pt x="1005" y="1829"/>
                    </a:lnTo>
                    <a:lnTo>
                      <a:pt x="1021" y="1826"/>
                    </a:lnTo>
                    <a:lnTo>
                      <a:pt x="1037" y="1825"/>
                    </a:lnTo>
                    <a:lnTo>
                      <a:pt x="1037" y="1825"/>
                    </a:lnTo>
                    <a:lnTo>
                      <a:pt x="1047" y="1825"/>
                    </a:lnTo>
                    <a:lnTo>
                      <a:pt x="1047" y="1825"/>
                    </a:lnTo>
                    <a:lnTo>
                      <a:pt x="1066" y="1821"/>
                    </a:lnTo>
                    <a:lnTo>
                      <a:pt x="1080" y="1818"/>
                    </a:lnTo>
                    <a:lnTo>
                      <a:pt x="1080" y="1818"/>
                    </a:lnTo>
                    <a:lnTo>
                      <a:pt x="1088" y="1813"/>
                    </a:lnTo>
                    <a:lnTo>
                      <a:pt x="1095" y="1810"/>
                    </a:lnTo>
                    <a:lnTo>
                      <a:pt x="1095" y="1810"/>
                    </a:lnTo>
                    <a:lnTo>
                      <a:pt x="1109" y="1799"/>
                    </a:lnTo>
                    <a:lnTo>
                      <a:pt x="1109" y="1799"/>
                    </a:lnTo>
                    <a:lnTo>
                      <a:pt x="1120" y="1784"/>
                    </a:lnTo>
                    <a:lnTo>
                      <a:pt x="1120" y="1784"/>
                    </a:lnTo>
                    <a:lnTo>
                      <a:pt x="1130" y="1770"/>
                    </a:lnTo>
                    <a:lnTo>
                      <a:pt x="1130" y="1770"/>
                    </a:lnTo>
                    <a:lnTo>
                      <a:pt x="1138" y="1754"/>
                    </a:lnTo>
                    <a:lnTo>
                      <a:pt x="1138" y="1754"/>
                    </a:lnTo>
                    <a:lnTo>
                      <a:pt x="1143" y="1738"/>
                    </a:lnTo>
                    <a:lnTo>
                      <a:pt x="1143" y="1738"/>
                    </a:lnTo>
                    <a:lnTo>
                      <a:pt x="1143" y="1738"/>
                    </a:lnTo>
                    <a:lnTo>
                      <a:pt x="1143" y="1735"/>
                    </a:lnTo>
                    <a:lnTo>
                      <a:pt x="1143" y="1735"/>
                    </a:lnTo>
                    <a:lnTo>
                      <a:pt x="1138" y="1710"/>
                    </a:lnTo>
                    <a:lnTo>
                      <a:pt x="1137" y="1688"/>
                    </a:lnTo>
                    <a:lnTo>
                      <a:pt x="1137" y="1688"/>
                    </a:lnTo>
                    <a:lnTo>
                      <a:pt x="1138" y="1664"/>
                    </a:lnTo>
                    <a:lnTo>
                      <a:pt x="1141" y="1640"/>
                    </a:lnTo>
                    <a:lnTo>
                      <a:pt x="1141" y="1640"/>
                    </a:lnTo>
                    <a:lnTo>
                      <a:pt x="1146" y="1619"/>
                    </a:lnTo>
                    <a:lnTo>
                      <a:pt x="1153" y="1599"/>
                    </a:lnTo>
                    <a:lnTo>
                      <a:pt x="1154" y="1595"/>
                    </a:lnTo>
                    <a:lnTo>
                      <a:pt x="1156" y="1588"/>
                    </a:lnTo>
                    <a:lnTo>
                      <a:pt x="1156" y="1588"/>
                    </a:lnTo>
                    <a:lnTo>
                      <a:pt x="1165" y="1553"/>
                    </a:lnTo>
                    <a:lnTo>
                      <a:pt x="1165" y="1553"/>
                    </a:lnTo>
                    <a:lnTo>
                      <a:pt x="1170" y="1532"/>
                    </a:lnTo>
                    <a:lnTo>
                      <a:pt x="1170" y="1532"/>
                    </a:lnTo>
                    <a:lnTo>
                      <a:pt x="1170" y="1532"/>
                    </a:lnTo>
                    <a:lnTo>
                      <a:pt x="1172" y="1522"/>
                    </a:lnTo>
                    <a:lnTo>
                      <a:pt x="1172" y="1522"/>
                    </a:lnTo>
                    <a:lnTo>
                      <a:pt x="1172" y="1517"/>
                    </a:lnTo>
                    <a:lnTo>
                      <a:pt x="1172" y="1513"/>
                    </a:lnTo>
                    <a:lnTo>
                      <a:pt x="1172" y="1513"/>
                    </a:lnTo>
                    <a:lnTo>
                      <a:pt x="1173" y="1490"/>
                    </a:lnTo>
                    <a:lnTo>
                      <a:pt x="1173" y="1471"/>
                    </a:lnTo>
                    <a:lnTo>
                      <a:pt x="1173" y="1471"/>
                    </a:lnTo>
                    <a:lnTo>
                      <a:pt x="1172" y="1450"/>
                    </a:lnTo>
                    <a:lnTo>
                      <a:pt x="1169" y="1431"/>
                    </a:lnTo>
                    <a:lnTo>
                      <a:pt x="1169" y="1431"/>
                    </a:lnTo>
                    <a:lnTo>
                      <a:pt x="1162" y="1411"/>
                    </a:lnTo>
                    <a:lnTo>
                      <a:pt x="1154" y="1395"/>
                    </a:lnTo>
                    <a:lnTo>
                      <a:pt x="1154" y="1395"/>
                    </a:lnTo>
                    <a:lnTo>
                      <a:pt x="1143" y="1382"/>
                    </a:lnTo>
                    <a:lnTo>
                      <a:pt x="1130" y="1368"/>
                    </a:lnTo>
                    <a:lnTo>
                      <a:pt x="1114" y="1357"/>
                    </a:lnTo>
                    <a:lnTo>
                      <a:pt x="1096" y="1345"/>
                    </a:lnTo>
                    <a:lnTo>
                      <a:pt x="1096" y="1345"/>
                    </a:lnTo>
                    <a:lnTo>
                      <a:pt x="1079" y="1337"/>
                    </a:lnTo>
                    <a:lnTo>
                      <a:pt x="1066" y="1333"/>
                    </a:lnTo>
                    <a:lnTo>
                      <a:pt x="1066" y="1333"/>
                    </a:lnTo>
                    <a:lnTo>
                      <a:pt x="1071" y="1341"/>
                    </a:lnTo>
                    <a:lnTo>
                      <a:pt x="1077" y="1347"/>
                    </a:lnTo>
                    <a:lnTo>
                      <a:pt x="1087" y="1355"/>
                    </a:lnTo>
                    <a:lnTo>
                      <a:pt x="1098" y="1362"/>
                    </a:lnTo>
                    <a:lnTo>
                      <a:pt x="1098" y="1362"/>
                    </a:lnTo>
                    <a:lnTo>
                      <a:pt x="1100" y="1363"/>
                    </a:lnTo>
                    <a:lnTo>
                      <a:pt x="1100" y="1365"/>
                    </a:lnTo>
                    <a:lnTo>
                      <a:pt x="1100" y="1366"/>
                    </a:lnTo>
                    <a:lnTo>
                      <a:pt x="1100" y="1366"/>
                    </a:lnTo>
                    <a:lnTo>
                      <a:pt x="1098" y="1368"/>
                    </a:lnTo>
                    <a:lnTo>
                      <a:pt x="1096" y="1370"/>
                    </a:lnTo>
                    <a:lnTo>
                      <a:pt x="1096" y="1370"/>
                    </a:lnTo>
                    <a:lnTo>
                      <a:pt x="1095" y="1370"/>
                    </a:lnTo>
                    <a:lnTo>
                      <a:pt x="1095" y="1370"/>
                    </a:lnTo>
                    <a:lnTo>
                      <a:pt x="1083" y="1365"/>
                    </a:lnTo>
                    <a:lnTo>
                      <a:pt x="1071" y="1360"/>
                    </a:lnTo>
                    <a:lnTo>
                      <a:pt x="1061" y="1350"/>
                    </a:lnTo>
                    <a:lnTo>
                      <a:pt x="1051" y="1341"/>
                    </a:lnTo>
                    <a:lnTo>
                      <a:pt x="1051" y="1341"/>
                    </a:lnTo>
                    <a:lnTo>
                      <a:pt x="1043" y="1329"/>
                    </a:lnTo>
                    <a:lnTo>
                      <a:pt x="1038" y="1317"/>
                    </a:lnTo>
                    <a:lnTo>
                      <a:pt x="1038" y="1317"/>
                    </a:lnTo>
                    <a:lnTo>
                      <a:pt x="1034" y="1304"/>
                    </a:lnTo>
                    <a:lnTo>
                      <a:pt x="1032" y="1291"/>
                    </a:lnTo>
                    <a:lnTo>
                      <a:pt x="1032" y="1291"/>
                    </a:lnTo>
                    <a:lnTo>
                      <a:pt x="1030" y="1276"/>
                    </a:lnTo>
                    <a:lnTo>
                      <a:pt x="1032" y="1264"/>
                    </a:lnTo>
                    <a:lnTo>
                      <a:pt x="1032" y="1264"/>
                    </a:lnTo>
                    <a:lnTo>
                      <a:pt x="1035" y="1251"/>
                    </a:lnTo>
                    <a:lnTo>
                      <a:pt x="1040" y="1238"/>
                    </a:lnTo>
                    <a:lnTo>
                      <a:pt x="1040" y="1238"/>
                    </a:lnTo>
                    <a:lnTo>
                      <a:pt x="1050" y="1217"/>
                    </a:lnTo>
                    <a:lnTo>
                      <a:pt x="1061" y="1196"/>
                    </a:lnTo>
                    <a:lnTo>
                      <a:pt x="1063" y="1193"/>
                    </a:lnTo>
                    <a:lnTo>
                      <a:pt x="1063" y="1193"/>
                    </a:lnTo>
                    <a:lnTo>
                      <a:pt x="1075" y="1172"/>
                    </a:lnTo>
                    <a:lnTo>
                      <a:pt x="1085" y="1151"/>
                    </a:lnTo>
                    <a:lnTo>
                      <a:pt x="1085" y="1151"/>
                    </a:lnTo>
                    <a:lnTo>
                      <a:pt x="1093" y="1130"/>
                    </a:lnTo>
                    <a:lnTo>
                      <a:pt x="1101" y="1108"/>
                    </a:lnTo>
                    <a:lnTo>
                      <a:pt x="1101" y="1108"/>
                    </a:lnTo>
                    <a:lnTo>
                      <a:pt x="1108" y="1087"/>
                    </a:lnTo>
                    <a:lnTo>
                      <a:pt x="1108" y="1083"/>
                    </a:lnTo>
                    <a:lnTo>
                      <a:pt x="1108" y="1083"/>
                    </a:lnTo>
                    <a:lnTo>
                      <a:pt x="1116" y="1059"/>
                    </a:lnTo>
                    <a:lnTo>
                      <a:pt x="1116" y="1059"/>
                    </a:lnTo>
                    <a:lnTo>
                      <a:pt x="1125" y="1037"/>
                    </a:lnTo>
                    <a:lnTo>
                      <a:pt x="1138" y="1014"/>
                    </a:lnTo>
                    <a:lnTo>
                      <a:pt x="1138" y="1014"/>
                    </a:lnTo>
                    <a:lnTo>
                      <a:pt x="1153" y="993"/>
                    </a:lnTo>
                    <a:lnTo>
                      <a:pt x="1169" y="974"/>
                    </a:lnTo>
                    <a:lnTo>
                      <a:pt x="1169" y="974"/>
                    </a:lnTo>
                    <a:lnTo>
                      <a:pt x="1186" y="956"/>
                    </a:lnTo>
                    <a:lnTo>
                      <a:pt x="1188" y="956"/>
                    </a:lnTo>
                    <a:lnTo>
                      <a:pt x="1188" y="956"/>
                    </a:lnTo>
                    <a:lnTo>
                      <a:pt x="1206" y="940"/>
                    </a:lnTo>
                    <a:lnTo>
                      <a:pt x="1206" y="940"/>
                    </a:lnTo>
                    <a:lnTo>
                      <a:pt x="1227" y="926"/>
                    </a:lnTo>
                    <a:lnTo>
                      <a:pt x="1247" y="911"/>
                    </a:lnTo>
                    <a:lnTo>
                      <a:pt x="1247" y="911"/>
                    </a:lnTo>
                    <a:lnTo>
                      <a:pt x="1268" y="899"/>
                    </a:lnTo>
                    <a:lnTo>
                      <a:pt x="1291" y="889"/>
                    </a:lnTo>
                    <a:lnTo>
                      <a:pt x="1291" y="889"/>
                    </a:lnTo>
                    <a:lnTo>
                      <a:pt x="1313" y="879"/>
                    </a:lnTo>
                    <a:lnTo>
                      <a:pt x="1339" y="873"/>
                    </a:lnTo>
                    <a:lnTo>
                      <a:pt x="1339" y="873"/>
                    </a:lnTo>
                    <a:lnTo>
                      <a:pt x="1363" y="866"/>
                    </a:lnTo>
                    <a:lnTo>
                      <a:pt x="1387" y="863"/>
                    </a:lnTo>
                    <a:lnTo>
                      <a:pt x="1387" y="863"/>
                    </a:lnTo>
                    <a:lnTo>
                      <a:pt x="1400" y="862"/>
                    </a:lnTo>
                    <a:lnTo>
                      <a:pt x="1400" y="862"/>
                    </a:lnTo>
                    <a:lnTo>
                      <a:pt x="1413" y="860"/>
                    </a:lnTo>
                    <a:lnTo>
                      <a:pt x="1413" y="860"/>
                    </a:lnTo>
                    <a:lnTo>
                      <a:pt x="1431" y="860"/>
                    </a:lnTo>
                    <a:lnTo>
                      <a:pt x="1431" y="860"/>
                    </a:lnTo>
                    <a:lnTo>
                      <a:pt x="1437" y="860"/>
                    </a:lnTo>
                    <a:lnTo>
                      <a:pt x="1437" y="860"/>
                    </a:lnTo>
                    <a:lnTo>
                      <a:pt x="1445" y="860"/>
                    </a:lnTo>
                    <a:lnTo>
                      <a:pt x="1445" y="860"/>
                    </a:lnTo>
                    <a:lnTo>
                      <a:pt x="1453" y="860"/>
                    </a:lnTo>
                    <a:lnTo>
                      <a:pt x="1453" y="860"/>
                    </a:lnTo>
                    <a:lnTo>
                      <a:pt x="1468" y="860"/>
                    </a:lnTo>
                    <a:lnTo>
                      <a:pt x="1468" y="860"/>
                    </a:lnTo>
                    <a:lnTo>
                      <a:pt x="1464" y="854"/>
                    </a:lnTo>
                    <a:lnTo>
                      <a:pt x="1464" y="854"/>
                    </a:lnTo>
                    <a:lnTo>
                      <a:pt x="1463" y="839"/>
                    </a:lnTo>
                    <a:lnTo>
                      <a:pt x="1461" y="823"/>
                    </a:lnTo>
                    <a:lnTo>
                      <a:pt x="1461" y="823"/>
                    </a:lnTo>
                    <a:lnTo>
                      <a:pt x="1463" y="810"/>
                    </a:lnTo>
                    <a:lnTo>
                      <a:pt x="1464" y="794"/>
                    </a:lnTo>
                    <a:lnTo>
                      <a:pt x="1464" y="794"/>
                    </a:lnTo>
                    <a:lnTo>
                      <a:pt x="1469" y="780"/>
                    </a:lnTo>
                    <a:lnTo>
                      <a:pt x="1472" y="767"/>
                    </a:lnTo>
                    <a:lnTo>
                      <a:pt x="1472" y="767"/>
                    </a:lnTo>
                    <a:lnTo>
                      <a:pt x="1479" y="752"/>
                    </a:lnTo>
                    <a:lnTo>
                      <a:pt x="1487" y="741"/>
                    </a:lnTo>
                    <a:lnTo>
                      <a:pt x="1487" y="741"/>
                    </a:lnTo>
                    <a:lnTo>
                      <a:pt x="1503" y="717"/>
                    </a:lnTo>
                    <a:lnTo>
                      <a:pt x="1521" y="696"/>
                    </a:lnTo>
                    <a:lnTo>
                      <a:pt x="1521" y="696"/>
                    </a:lnTo>
                    <a:lnTo>
                      <a:pt x="1527" y="690"/>
                    </a:lnTo>
                    <a:lnTo>
                      <a:pt x="1535" y="685"/>
                    </a:lnTo>
                    <a:lnTo>
                      <a:pt x="1535" y="685"/>
                    </a:lnTo>
                    <a:lnTo>
                      <a:pt x="1505" y="682"/>
                    </a:lnTo>
                    <a:lnTo>
                      <a:pt x="1476" y="680"/>
                    </a:lnTo>
                    <a:lnTo>
                      <a:pt x="1476" y="680"/>
                    </a:lnTo>
                    <a:lnTo>
                      <a:pt x="1461" y="680"/>
                    </a:lnTo>
                    <a:lnTo>
                      <a:pt x="1461" y="680"/>
                    </a:lnTo>
                    <a:lnTo>
                      <a:pt x="1436" y="680"/>
                    </a:lnTo>
                    <a:lnTo>
                      <a:pt x="1436" y="680"/>
                    </a:lnTo>
                    <a:lnTo>
                      <a:pt x="1394" y="683"/>
                    </a:lnTo>
                    <a:lnTo>
                      <a:pt x="1394" y="683"/>
                    </a:lnTo>
                    <a:lnTo>
                      <a:pt x="1352" y="690"/>
                    </a:lnTo>
                    <a:lnTo>
                      <a:pt x="1313" y="696"/>
                    </a:lnTo>
                    <a:lnTo>
                      <a:pt x="1313" y="696"/>
                    </a:lnTo>
                    <a:lnTo>
                      <a:pt x="1302" y="699"/>
                    </a:lnTo>
                    <a:lnTo>
                      <a:pt x="1302" y="699"/>
                    </a:lnTo>
                    <a:lnTo>
                      <a:pt x="1272" y="706"/>
                    </a:lnTo>
                    <a:lnTo>
                      <a:pt x="1267" y="706"/>
                    </a:lnTo>
                    <a:lnTo>
                      <a:pt x="1267" y="706"/>
                    </a:lnTo>
                    <a:lnTo>
                      <a:pt x="1230" y="715"/>
                    </a:lnTo>
                    <a:lnTo>
                      <a:pt x="1228" y="715"/>
                    </a:lnTo>
                    <a:lnTo>
                      <a:pt x="1228" y="715"/>
                    </a:lnTo>
                    <a:lnTo>
                      <a:pt x="1210" y="720"/>
                    </a:lnTo>
                    <a:lnTo>
                      <a:pt x="1210" y="720"/>
                    </a:lnTo>
                    <a:lnTo>
                      <a:pt x="1199" y="723"/>
                    </a:lnTo>
                    <a:lnTo>
                      <a:pt x="1199" y="723"/>
                    </a:lnTo>
                    <a:lnTo>
                      <a:pt x="1190" y="725"/>
                    </a:lnTo>
                    <a:lnTo>
                      <a:pt x="1190" y="725"/>
                    </a:lnTo>
                    <a:lnTo>
                      <a:pt x="1175" y="728"/>
                    </a:lnTo>
                    <a:lnTo>
                      <a:pt x="1175" y="728"/>
                    </a:lnTo>
                    <a:lnTo>
                      <a:pt x="1169" y="730"/>
                    </a:lnTo>
                    <a:lnTo>
                      <a:pt x="1169" y="730"/>
                    </a:lnTo>
                    <a:lnTo>
                      <a:pt x="1154" y="733"/>
                    </a:lnTo>
                    <a:lnTo>
                      <a:pt x="1154" y="733"/>
                    </a:lnTo>
                    <a:lnTo>
                      <a:pt x="1148" y="735"/>
                    </a:lnTo>
                    <a:lnTo>
                      <a:pt x="1148" y="735"/>
                    </a:lnTo>
                    <a:lnTo>
                      <a:pt x="1103" y="739"/>
                    </a:lnTo>
                    <a:lnTo>
                      <a:pt x="1064" y="743"/>
                    </a:lnTo>
                    <a:lnTo>
                      <a:pt x="1064" y="743"/>
                    </a:lnTo>
                    <a:lnTo>
                      <a:pt x="1061" y="743"/>
                    </a:lnTo>
                    <a:lnTo>
                      <a:pt x="1061" y="743"/>
                    </a:lnTo>
                    <a:lnTo>
                      <a:pt x="1040" y="741"/>
                    </a:lnTo>
                    <a:lnTo>
                      <a:pt x="1040" y="741"/>
                    </a:lnTo>
                    <a:lnTo>
                      <a:pt x="1018" y="739"/>
                    </a:lnTo>
                    <a:lnTo>
                      <a:pt x="997" y="736"/>
                    </a:lnTo>
                    <a:lnTo>
                      <a:pt x="997" y="736"/>
                    </a:lnTo>
                    <a:lnTo>
                      <a:pt x="982" y="733"/>
                    </a:lnTo>
                    <a:lnTo>
                      <a:pt x="982" y="733"/>
                    </a:lnTo>
                    <a:lnTo>
                      <a:pt x="976" y="731"/>
                    </a:lnTo>
                    <a:lnTo>
                      <a:pt x="976" y="731"/>
                    </a:lnTo>
                    <a:lnTo>
                      <a:pt x="955" y="727"/>
                    </a:lnTo>
                    <a:lnTo>
                      <a:pt x="936" y="722"/>
                    </a:lnTo>
                    <a:lnTo>
                      <a:pt x="918" y="714"/>
                    </a:lnTo>
                    <a:lnTo>
                      <a:pt x="900" y="707"/>
                    </a:lnTo>
                    <a:lnTo>
                      <a:pt x="900" y="707"/>
                    </a:lnTo>
                    <a:lnTo>
                      <a:pt x="883" y="717"/>
                    </a:lnTo>
                    <a:lnTo>
                      <a:pt x="883" y="717"/>
                    </a:lnTo>
                    <a:lnTo>
                      <a:pt x="862" y="731"/>
                    </a:lnTo>
                    <a:lnTo>
                      <a:pt x="844" y="746"/>
                    </a:lnTo>
                    <a:lnTo>
                      <a:pt x="844" y="746"/>
                    </a:lnTo>
                    <a:lnTo>
                      <a:pt x="829" y="764"/>
                    </a:lnTo>
                    <a:lnTo>
                      <a:pt x="815" y="783"/>
                    </a:lnTo>
                    <a:lnTo>
                      <a:pt x="815" y="783"/>
                    </a:lnTo>
                    <a:lnTo>
                      <a:pt x="804" y="802"/>
                    </a:lnTo>
                    <a:lnTo>
                      <a:pt x="793" y="825"/>
                    </a:lnTo>
                    <a:lnTo>
                      <a:pt x="793" y="825"/>
                    </a:lnTo>
                    <a:lnTo>
                      <a:pt x="784" y="847"/>
                    </a:lnTo>
                    <a:lnTo>
                      <a:pt x="778" y="870"/>
                    </a:lnTo>
                    <a:lnTo>
                      <a:pt x="778" y="870"/>
                    </a:lnTo>
                    <a:lnTo>
                      <a:pt x="773" y="887"/>
                    </a:lnTo>
                    <a:lnTo>
                      <a:pt x="773" y="887"/>
                    </a:lnTo>
                    <a:lnTo>
                      <a:pt x="791" y="903"/>
                    </a:lnTo>
                    <a:lnTo>
                      <a:pt x="812" y="921"/>
                    </a:lnTo>
                    <a:lnTo>
                      <a:pt x="831" y="944"/>
                    </a:lnTo>
                    <a:lnTo>
                      <a:pt x="839" y="955"/>
                    </a:lnTo>
                    <a:lnTo>
                      <a:pt x="847" y="966"/>
                    </a:lnTo>
                    <a:lnTo>
                      <a:pt x="847" y="966"/>
                    </a:lnTo>
                    <a:lnTo>
                      <a:pt x="854" y="979"/>
                    </a:lnTo>
                    <a:lnTo>
                      <a:pt x="860" y="992"/>
                    </a:lnTo>
                    <a:lnTo>
                      <a:pt x="863" y="1006"/>
                    </a:lnTo>
                    <a:lnTo>
                      <a:pt x="866" y="1021"/>
                    </a:lnTo>
                    <a:lnTo>
                      <a:pt x="866" y="1035"/>
                    </a:lnTo>
                    <a:lnTo>
                      <a:pt x="866" y="1050"/>
                    </a:lnTo>
                    <a:lnTo>
                      <a:pt x="865" y="1064"/>
                    </a:lnTo>
                    <a:lnTo>
                      <a:pt x="860" y="1079"/>
                    </a:lnTo>
                    <a:lnTo>
                      <a:pt x="860" y="1079"/>
                    </a:lnTo>
                    <a:lnTo>
                      <a:pt x="854" y="1095"/>
                    </a:lnTo>
                    <a:lnTo>
                      <a:pt x="844" y="1111"/>
                    </a:lnTo>
                    <a:lnTo>
                      <a:pt x="833" y="1124"/>
                    </a:lnTo>
                    <a:lnTo>
                      <a:pt x="821" y="1137"/>
                    </a:lnTo>
                    <a:lnTo>
                      <a:pt x="807" y="1148"/>
                    </a:lnTo>
                    <a:lnTo>
                      <a:pt x="793" y="1157"/>
                    </a:lnTo>
                    <a:lnTo>
                      <a:pt x="762" y="1177"/>
                    </a:lnTo>
                    <a:lnTo>
                      <a:pt x="690" y="1217"/>
                    </a:lnTo>
                    <a:lnTo>
                      <a:pt x="690" y="1217"/>
                    </a:lnTo>
                    <a:lnTo>
                      <a:pt x="653" y="1238"/>
                    </a:lnTo>
                    <a:lnTo>
                      <a:pt x="632" y="1246"/>
                    </a:lnTo>
                    <a:lnTo>
                      <a:pt x="611" y="1254"/>
                    </a:lnTo>
                    <a:lnTo>
                      <a:pt x="611" y="1254"/>
                    </a:lnTo>
                    <a:lnTo>
                      <a:pt x="585" y="1259"/>
                    </a:lnTo>
                    <a:lnTo>
                      <a:pt x="556" y="1264"/>
                    </a:lnTo>
                    <a:lnTo>
                      <a:pt x="556" y="1264"/>
                    </a:lnTo>
                    <a:lnTo>
                      <a:pt x="530" y="1270"/>
                    </a:lnTo>
                    <a:lnTo>
                      <a:pt x="511" y="1275"/>
                    </a:lnTo>
                    <a:lnTo>
                      <a:pt x="489" y="1283"/>
                    </a:lnTo>
                    <a:lnTo>
                      <a:pt x="463" y="1294"/>
                    </a:lnTo>
                    <a:lnTo>
                      <a:pt x="434" y="1307"/>
                    </a:lnTo>
                    <a:lnTo>
                      <a:pt x="403" y="1326"/>
                    </a:lnTo>
                    <a:lnTo>
                      <a:pt x="371" y="1349"/>
                    </a:lnTo>
                    <a:lnTo>
                      <a:pt x="371" y="1349"/>
                    </a:lnTo>
                    <a:lnTo>
                      <a:pt x="357" y="1362"/>
                    </a:lnTo>
                    <a:lnTo>
                      <a:pt x="344" y="1374"/>
                    </a:lnTo>
                    <a:lnTo>
                      <a:pt x="344" y="1374"/>
                    </a:lnTo>
                    <a:lnTo>
                      <a:pt x="328" y="1390"/>
                    </a:lnTo>
                    <a:lnTo>
                      <a:pt x="328" y="1390"/>
                    </a:lnTo>
                    <a:lnTo>
                      <a:pt x="307" y="1411"/>
                    </a:lnTo>
                    <a:lnTo>
                      <a:pt x="301" y="1418"/>
                    </a:lnTo>
                    <a:lnTo>
                      <a:pt x="301" y="1418"/>
                    </a:lnTo>
                    <a:lnTo>
                      <a:pt x="297" y="1423"/>
                    </a:lnTo>
                    <a:lnTo>
                      <a:pt x="297" y="1423"/>
                    </a:lnTo>
                    <a:lnTo>
                      <a:pt x="296" y="1431"/>
                    </a:lnTo>
                    <a:lnTo>
                      <a:pt x="294" y="1439"/>
                    </a:lnTo>
                    <a:lnTo>
                      <a:pt x="296" y="1445"/>
                    </a:lnTo>
                    <a:lnTo>
                      <a:pt x="296" y="1453"/>
                    </a:lnTo>
                    <a:lnTo>
                      <a:pt x="296" y="1453"/>
                    </a:lnTo>
                    <a:lnTo>
                      <a:pt x="299" y="1460"/>
                    </a:lnTo>
                    <a:lnTo>
                      <a:pt x="302" y="1466"/>
                    </a:lnTo>
                    <a:lnTo>
                      <a:pt x="307" y="1472"/>
                    </a:lnTo>
                    <a:lnTo>
                      <a:pt x="313" y="1479"/>
                    </a:lnTo>
                    <a:lnTo>
                      <a:pt x="313" y="1479"/>
                    </a:lnTo>
                    <a:lnTo>
                      <a:pt x="322" y="1485"/>
                    </a:lnTo>
                    <a:lnTo>
                      <a:pt x="330" y="1490"/>
                    </a:lnTo>
                    <a:lnTo>
                      <a:pt x="330" y="1490"/>
                    </a:lnTo>
                    <a:lnTo>
                      <a:pt x="331" y="1490"/>
                    </a:lnTo>
                    <a:lnTo>
                      <a:pt x="331" y="1490"/>
                    </a:lnTo>
                    <a:lnTo>
                      <a:pt x="331" y="1490"/>
                    </a:lnTo>
                    <a:lnTo>
                      <a:pt x="331" y="1490"/>
                    </a:lnTo>
                    <a:lnTo>
                      <a:pt x="339" y="1492"/>
                    </a:lnTo>
                    <a:lnTo>
                      <a:pt x="339" y="1492"/>
                    </a:lnTo>
                    <a:lnTo>
                      <a:pt x="349" y="1490"/>
                    </a:lnTo>
                    <a:lnTo>
                      <a:pt x="349" y="1490"/>
                    </a:lnTo>
                    <a:lnTo>
                      <a:pt x="357" y="1485"/>
                    </a:lnTo>
                    <a:lnTo>
                      <a:pt x="367" y="1481"/>
                    </a:lnTo>
                    <a:lnTo>
                      <a:pt x="367" y="1481"/>
                    </a:lnTo>
                    <a:lnTo>
                      <a:pt x="375" y="1476"/>
                    </a:lnTo>
                    <a:lnTo>
                      <a:pt x="375" y="1476"/>
                    </a:lnTo>
                    <a:lnTo>
                      <a:pt x="387" y="1468"/>
                    </a:lnTo>
                    <a:lnTo>
                      <a:pt x="387" y="1468"/>
                    </a:lnTo>
                    <a:lnTo>
                      <a:pt x="399" y="1461"/>
                    </a:lnTo>
                    <a:lnTo>
                      <a:pt x="412" y="1458"/>
                    </a:lnTo>
                    <a:lnTo>
                      <a:pt x="412" y="1458"/>
                    </a:lnTo>
                    <a:lnTo>
                      <a:pt x="424" y="1456"/>
                    </a:lnTo>
                    <a:lnTo>
                      <a:pt x="424" y="1456"/>
                    </a:lnTo>
                    <a:lnTo>
                      <a:pt x="434" y="1456"/>
                    </a:lnTo>
                    <a:lnTo>
                      <a:pt x="434" y="1456"/>
                    </a:lnTo>
                    <a:lnTo>
                      <a:pt x="444" y="1453"/>
                    </a:lnTo>
                    <a:lnTo>
                      <a:pt x="453" y="1448"/>
                    </a:lnTo>
                    <a:lnTo>
                      <a:pt x="453" y="1448"/>
                    </a:lnTo>
                    <a:lnTo>
                      <a:pt x="465" y="1440"/>
                    </a:lnTo>
                    <a:lnTo>
                      <a:pt x="465" y="1440"/>
                    </a:lnTo>
                    <a:lnTo>
                      <a:pt x="471" y="1434"/>
                    </a:lnTo>
                    <a:lnTo>
                      <a:pt x="471" y="1434"/>
                    </a:lnTo>
                    <a:lnTo>
                      <a:pt x="482" y="1427"/>
                    </a:lnTo>
                    <a:lnTo>
                      <a:pt x="482" y="1427"/>
                    </a:lnTo>
                    <a:lnTo>
                      <a:pt x="494" y="1423"/>
                    </a:lnTo>
                    <a:lnTo>
                      <a:pt x="494" y="1423"/>
                    </a:lnTo>
                    <a:lnTo>
                      <a:pt x="494" y="1423"/>
                    </a:lnTo>
                    <a:lnTo>
                      <a:pt x="494" y="1423"/>
                    </a:lnTo>
                    <a:lnTo>
                      <a:pt x="497" y="1423"/>
                    </a:lnTo>
                    <a:lnTo>
                      <a:pt x="497" y="1424"/>
                    </a:lnTo>
                    <a:lnTo>
                      <a:pt x="497" y="1424"/>
                    </a:lnTo>
                    <a:lnTo>
                      <a:pt x="497" y="1427"/>
                    </a:lnTo>
                    <a:lnTo>
                      <a:pt x="495" y="1429"/>
                    </a:lnTo>
                    <a:lnTo>
                      <a:pt x="495" y="1429"/>
                    </a:lnTo>
                    <a:lnTo>
                      <a:pt x="485" y="1432"/>
                    </a:lnTo>
                    <a:lnTo>
                      <a:pt x="477" y="1440"/>
                    </a:lnTo>
                    <a:lnTo>
                      <a:pt x="477" y="1440"/>
                    </a:lnTo>
                    <a:lnTo>
                      <a:pt x="471" y="1447"/>
                    </a:lnTo>
                    <a:lnTo>
                      <a:pt x="471" y="1447"/>
                    </a:lnTo>
                    <a:lnTo>
                      <a:pt x="460" y="1456"/>
                    </a:lnTo>
                    <a:lnTo>
                      <a:pt x="460" y="1456"/>
                    </a:lnTo>
                    <a:lnTo>
                      <a:pt x="449" y="1463"/>
                    </a:lnTo>
                    <a:lnTo>
                      <a:pt x="449" y="1463"/>
                    </a:lnTo>
                    <a:lnTo>
                      <a:pt x="437" y="1466"/>
                    </a:lnTo>
                    <a:lnTo>
                      <a:pt x="437" y="1466"/>
                    </a:lnTo>
                    <a:lnTo>
                      <a:pt x="447" y="1468"/>
                    </a:lnTo>
                    <a:lnTo>
                      <a:pt x="447" y="1468"/>
                    </a:lnTo>
                    <a:lnTo>
                      <a:pt x="447" y="1468"/>
                    </a:lnTo>
                    <a:lnTo>
                      <a:pt x="455" y="1469"/>
                    </a:lnTo>
                    <a:lnTo>
                      <a:pt x="455" y="1469"/>
                    </a:lnTo>
                    <a:lnTo>
                      <a:pt x="465" y="1472"/>
                    </a:lnTo>
                    <a:lnTo>
                      <a:pt x="465" y="1472"/>
                    </a:lnTo>
                    <a:lnTo>
                      <a:pt x="471" y="1479"/>
                    </a:lnTo>
                    <a:lnTo>
                      <a:pt x="476" y="1485"/>
                    </a:lnTo>
                    <a:lnTo>
                      <a:pt x="476" y="1485"/>
                    </a:lnTo>
                    <a:lnTo>
                      <a:pt x="476" y="1489"/>
                    </a:lnTo>
                    <a:lnTo>
                      <a:pt x="474" y="1490"/>
                    </a:lnTo>
                    <a:lnTo>
                      <a:pt x="474" y="1490"/>
                    </a:lnTo>
                    <a:lnTo>
                      <a:pt x="473" y="1490"/>
                    </a:lnTo>
                    <a:lnTo>
                      <a:pt x="473" y="1490"/>
                    </a:lnTo>
                    <a:lnTo>
                      <a:pt x="471" y="1489"/>
                    </a:lnTo>
                    <a:lnTo>
                      <a:pt x="471" y="1489"/>
                    </a:lnTo>
                    <a:lnTo>
                      <a:pt x="466" y="1484"/>
                    </a:lnTo>
                    <a:lnTo>
                      <a:pt x="460" y="1481"/>
                    </a:lnTo>
                    <a:lnTo>
                      <a:pt x="460" y="1481"/>
                    </a:lnTo>
                    <a:lnTo>
                      <a:pt x="453" y="1477"/>
                    </a:lnTo>
                    <a:lnTo>
                      <a:pt x="453" y="1477"/>
                    </a:lnTo>
                    <a:lnTo>
                      <a:pt x="452" y="1477"/>
                    </a:lnTo>
                    <a:lnTo>
                      <a:pt x="452" y="1477"/>
                    </a:lnTo>
                    <a:lnTo>
                      <a:pt x="447" y="1477"/>
                    </a:lnTo>
                    <a:lnTo>
                      <a:pt x="447" y="1477"/>
                    </a:lnTo>
                    <a:lnTo>
                      <a:pt x="447" y="1477"/>
                    </a:lnTo>
                    <a:lnTo>
                      <a:pt x="444" y="1479"/>
                    </a:lnTo>
                    <a:lnTo>
                      <a:pt x="444" y="1479"/>
                    </a:lnTo>
                    <a:lnTo>
                      <a:pt x="436" y="1477"/>
                    </a:lnTo>
                    <a:lnTo>
                      <a:pt x="428" y="1476"/>
                    </a:lnTo>
                    <a:lnTo>
                      <a:pt x="428" y="1476"/>
                    </a:lnTo>
                    <a:lnTo>
                      <a:pt x="415" y="1471"/>
                    </a:lnTo>
                    <a:lnTo>
                      <a:pt x="415" y="1471"/>
                    </a:lnTo>
                    <a:lnTo>
                      <a:pt x="413" y="1471"/>
                    </a:lnTo>
                    <a:lnTo>
                      <a:pt x="413" y="1471"/>
                    </a:lnTo>
                    <a:lnTo>
                      <a:pt x="405" y="1474"/>
                    </a:lnTo>
                    <a:lnTo>
                      <a:pt x="395" y="1479"/>
                    </a:lnTo>
                    <a:lnTo>
                      <a:pt x="395" y="1479"/>
                    </a:lnTo>
                    <a:lnTo>
                      <a:pt x="384" y="1489"/>
                    </a:lnTo>
                    <a:lnTo>
                      <a:pt x="384" y="1489"/>
                    </a:lnTo>
                    <a:lnTo>
                      <a:pt x="376" y="1493"/>
                    </a:lnTo>
                    <a:lnTo>
                      <a:pt x="376" y="1493"/>
                    </a:lnTo>
                    <a:lnTo>
                      <a:pt x="370" y="1498"/>
                    </a:lnTo>
                    <a:lnTo>
                      <a:pt x="370" y="1498"/>
                    </a:lnTo>
                    <a:lnTo>
                      <a:pt x="381" y="1501"/>
                    </a:lnTo>
                    <a:lnTo>
                      <a:pt x="381" y="1501"/>
                    </a:lnTo>
                    <a:lnTo>
                      <a:pt x="391" y="1506"/>
                    </a:lnTo>
                    <a:lnTo>
                      <a:pt x="400" y="1513"/>
                    </a:lnTo>
                    <a:lnTo>
                      <a:pt x="400" y="1513"/>
                    </a:lnTo>
                    <a:lnTo>
                      <a:pt x="407" y="1521"/>
                    </a:lnTo>
                    <a:lnTo>
                      <a:pt x="413" y="1530"/>
                    </a:lnTo>
                    <a:lnTo>
                      <a:pt x="413" y="1530"/>
                    </a:lnTo>
                    <a:lnTo>
                      <a:pt x="421" y="1546"/>
                    </a:lnTo>
                    <a:lnTo>
                      <a:pt x="421" y="1546"/>
                    </a:lnTo>
                    <a:lnTo>
                      <a:pt x="429" y="1564"/>
                    </a:lnTo>
                    <a:lnTo>
                      <a:pt x="429" y="1564"/>
                    </a:lnTo>
                    <a:lnTo>
                      <a:pt x="434" y="1572"/>
                    </a:lnTo>
                    <a:lnTo>
                      <a:pt x="439" y="1579"/>
                    </a:lnTo>
                    <a:lnTo>
                      <a:pt x="439" y="1579"/>
                    </a:lnTo>
                    <a:lnTo>
                      <a:pt x="447" y="1583"/>
                    </a:lnTo>
                    <a:lnTo>
                      <a:pt x="455" y="1587"/>
                    </a:lnTo>
                    <a:lnTo>
                      <a:pt x="455" y="1587"/>
                    </a:lnTo>
                    <a:lnTo>
                      <a:pt x="457" y="1588"/>
                    </a:lnTo>
                    <a:lnTo>
                      <a:pt x="457" y="1590"/>
                    </a:lnTo>
                    <a:lnTo>
                      <a:pt x="457" y="1590"/>
                    </a:lnTo>
                    <a:lnTo>
                      <a:pt x="457" y="1593"/>
                    </a:lnTo>
                    <a:lnTo>
                      <a:pt x="453" y="1593"/>
                    </a:lnTo>
                    <a:lnTo>
                      <a:pt x="453" y="1593"/>
                    </a:lnTo>
                    <a:lnTo>
                      <a:pt x="453" y="1593"/>
                    </a:lnTo>
                    <a:lnTo>
                      <a:pt x="453" y="1593"/>
                    </a:lnTo>
                    <a:lnTo>
                      <a:pt x="444" y="1590"/>
                    </a:lnTo>
                    <a:lnTo>
                      <a:pt x="434" y="1585"/>
                    </a:lnTo>
                    <a:lnTo>
                      <a:pt x="434" y="1585"/>
                    </a:lnTo>
                    <a:lnTo>
                      <a:pt x="428" y="1579"/>
                    </a:lnTo>
                    <a:lnTo>
                      <a:pt x="421" y="1569"/>
                    </a:lnTo>
                    <a:lnTo>
                      <a:pt x="421" y="1569"/>
                    </a:lnTo>
                    <a:lnTo>
                      <a:pt x="410" y="1551"/>
                    </a:lnTo>
                    <a:lnTo>
                      <a:pt x="410" y="1551"/>
                    </a:lnTo>
                    <a:lnTo>
                      <a:pt x="402" y="1537"/>
                    </a:lnTo>
                    <a:lnTo>
                      <a:pt x="402" y="1537"/>
                    </a:lnTo>
                    <a:lnTo>
                      <a:pt x="395" y="1529"/>
                    </a:lnTo>
                    <a:lnTo>
                      <a:pt x="391" y="1524"/>
                    </a:lnTo>
                    <a:lnTo>
                      <a:pt x="391" y="1524"/>
                    </a:lnTo>
                    <a:lnTo>
                      <a:pt x="384" y="1521"/>
                    </a:lnTo>
                    <a:lnTo>
                      <a:pt x="376" y="1517"/>
                    </a:lnTo>
                    <a:lnTo>
                      <a:pt x="376" y="1517"/>
                    </a:lnTo>
                    <a:lnTo>
                      <a:pt x="365" y="1516"/>
                    </a:lnTo>
                    <a:lnTo>
                      <a:pt x="354" y="1514"/>
                    </a:lnTo>
                    <a:lnTo>
                      <a:pt x="354" y="1514"/>
                    </a:lnTo>
                    <a:lnTo>
                      <a:pt x="339" y="1513"/>
                    </a:lnTo>
                    <a:lnTo>
                      <a:pt x="339" y="1513"/>
                    </a:lnTo>
                    <a:lnTo>
                      <a:pt x="328" y="1511"/>
                    </a:lnTo>
                    <a:lnTo>
                      <a:pt x="317" y="1508"/>
                    </a:lnTo>
                    <a:lnTo>
                      <a:pt x="307" y="1501"/>
                    </a:lnTo>
                    <a:lnTo>
                      <a:pt x="297" y="1497"/>
                    </a:lnTo>
                    <a:lnTo>
                      <a:pt x="289" y="1489"/>
                    </a:lnTo>
                    <a:lnTo>
                      <a:pt x="281" y="1481"/>
                    </a:lnTo>
                    <a:lnTo>
                      <a:pt x="276" y="1471"/>
                    </a:lnTo>
                    <a:lnTo>
                      <a:pt x="272" y="1461"/>
                    </a:lnTo>
                    <a:lnTo>
                      <a:pt x="272" y="1461"/>
                    </a:lnTo>
                    <a:lnTo>
                      <a:pt x="268" y="1455"/>
                    </a:lnTo>
                    <a:lnTo>
                      <a:pt x="268" y="1455"/>
                    </a:lnTo>
                    <a:lnTo>
                      <a:pt x="265" y="1463"/>
                    </a:lnTo>
                    <a:lnTo>
                      <a:pt x="262" y="1472"/>
                    </a:lnTo>
                    <a:lnTo>
                      <a:pt x="262" y="1472"/>
                    </a:lnTo>
                    <a:lnTo>
                      <a:pt x="260" y="1484"/>
                    </a:lnTo>
                    <a:lnTo>
                      <a:pt x="260" y="1495"/>
                    </a:lnTo>
                    <a:lnTo>
                      <a:pt x="262" y="1508"/>
                    </a:lnTo>
                    <a:lnTo>
                      <a:pt x="265" y="1521"/>
                    </a:lnTo>
                    <a:lnTo>
                      <a:pt x="265" y="1521"/>
                    </a:lnTo>
                    <a:lnTo>
                      <a:pt x="275" y="1543"/>
                    </a:lnTo>
                    <a:lnTo>
                      <a:pt x="285" y="1567"/>
                    </a:lnTo>
                    <a:lnTo>
                      <a:pt x="288" y="1572"/>
                    </a:lnTo>
                    <a:lnTo>
                      <a:pt x="288" y="1572"/>
                    </a:lnTo>
                    <a:lnTo>
                      <a:pt x="301" y="1601"/>
                    </a:lnTo>
                    <a:lnTo>
                      <a:pt x="305" y="1616"/>
                    </a:lnTo>
                    <a:lnTo>
                      <a:pt x="309" y="1632"/>
                    </a:lnTo>
                    <a:lnTo>
                      <a:pt x="309" y="1632"/>
                    </a:lnTo>
                    <a:lnTo>
                      <a:pt x="312" y="1648"/>
                    </a:lnTo>
                    <a:lnTo>
                      <a:pt x="310" y="1664"/>
                    </a:lnTo>
                    <a:lnTo>
                      <a:pt x="310" y="1664"/>
                    </a:lnTo>
                    <a:lnTo>
                      <a:pt x="309" y="1678"/>
                    </a:lnTo>
                    <a:lnTo>
                      <a:pt x="305" y="1696"/>
                    </a:lnTo>
                    <a:lnTo>
                      <a:pt x="305" y="1696"/>
                    </a:lnTo>
                    <a:lnTo>
                      <a:pt x="296" y="1722"/>
                    </a:lnTo>
                    <a:lnTo>
                      <a:pt x="296" y="1722"/>
                    </a:lnTo>
                    <a:lnTo>
                      <a:pt x="288" y="1751"/>
                    </a:lnTo>
                    <a:lnTo>
                      <a:pt x="288" y="1751"/>
                    </a:lnTo>
                    <a:lnTo>
                      <a:pt x="281" y="1780"/>
                    </a:lnTo>
                    <a:lnTo>
                      <a:pt x="278" y="1808"/>
                    </a:lnTo>
                    <a:lnTo>
                      <a:pt x="280" y="1836"/>
                    </a:lnTo>
                    <a:lnTo>
                      <a:pt x="283" y="1861"/>
                    </a:lnTo>
                    <a:lnTo>
                      <a:pt x="283" y="1861"/>
                    </a:lnTo>
                    <a:lnTo>
                      <a:pt x="286" y="1876"/>
                    </a:lnTo>
                    <a:lnTo>
                      <a:pt x="291" y="1889"/>
                    </a:lnTo>
                    <a:lnTo>
                      <a:pt x="296" y="1902"/>
                    </a:lnTo>
                    <a:lnTo>
                      <a:pt x="302" y="1915"/>
                    </a:lnTo>
                    <a:lnTo>
                      <a:pt x="302" y="1915"/>
                    </a:lnTo>
                    <a:lnTo>
                      <a:pt x="312" y="1929"/>
                    </a:lnTo>
                    <a:lnTo>
                      <a:pt x="323" y="1945"/>
                    </a:lnTo>
                    <a:lnTo>
                      <a:pt x="323" y="1945"/>
                    </a:lnTo>
                    <a:lnTo>
                      <a:pt x="334" y="1961"/>
                    </a:lnTo>
                    <a:lnTo>
                      <a:pt x="334" y="1961"/>
                    </a:lnTo>
                    <a:lnTo>
                      <a:pt x="336" y="1964"/>
                    </a:lnTo>
                    <a:lnTo>
                      <a:pt x="338" y="1964"/>
                    </a:lnTo>
                    <a:lnTo>
                      <a:pt x="338" y="1964"/>
                    </a:lnTo>
                    <a:lnTo>
                      <a:pt x="346" y="1972"/>
                    </a:lnTo>
                    <a:lnTo>
                      <a:pt x="354" y="1977"/>
                    </a:lnTo>
                    <a:lnTo>
                      <a:pt x="363" y="1980"/>
                    </a:lnTo>
                    <a:lnTo>
                      <a:pt x="363" y="1980"/>
                    </a:lnTo>
                    <a:lnTo>
                      <a:pt x="378" y="1984"/>
                    </a:lnTo>
                    <a:lnTo>
                      <a:pt x="378" y="1984"/>
                    </a:lnTo>
                    <a:lnTo>
                      <a:pt x="386" y="1987"/>
                    </a:lnTo>
                    <a:lnTo>
                      <a:pt x="386" y="1987"/>
                    </a:lnTo>
                    <a:lnTo>
                      <a:pt x="397" y="1992"/>
                    </a:lnTo>
                    <a:lnTo>
                      <a:pt x="397" y="1992"/>
                    </a:lnTo>
                    <a:lnTo>
                      <a:pt x="403" y="1995"/>
                    </a:lnTo>
                    <a:lnTo>
                      <a:pt x="403" y="1995"/>
                    </a:lnTo>
                    <a:lnTo>
                      <a:pt x="412" y="1997"/>
                    </a:lnTo>
                    <a:lnTo>
                      <a:pt x="424" y="1997"/>
                    </a:lnTo>
                    <a:lnTo>
                      <a:pt x="424" y="1997"/>
                    </a:lnTo>
                    <a:lnTo>
                      <a:pt x="431" y="1997"/>
                    </a:lnTo>
                    <a:lnTo>
                      <a:pt x="431" y="1997"/>
                    </a:lnTo>
                    <a:lnTo>
                      <a:pt x="431" y="1997"/>
                    </a:lnTo>
                    <a:lnTo>
                      <a:pt x="431" y="1997"/>
                    </a:lnTo>
                    <a:lnTo>
                      <a:pt x="434" y="1998"/>
                    </a:lnTo>
                    <a:lnTo>
                      <a:pt x="434" y="2000"/>
                    </a:lnTo>
                    <a:lnTo>
                      <a:pt x="434" y="2000"/>
                    </a:lnTo>
                    <a:lnTo>
                      <a:pt x="434" y="2001"/>
                    </a:lnTo>
                    <a:lnTo>
                      <a:pt x="432" y="2003"/>
                    </a:lnTo>
                    <a:lnTo>
                      <a:pt x="432" y="2003"/>
                    </a:lnTo>
                    <a:lnTo>
                      <a:pt x="421" y="2005"/>
                    </a:lnTo>
                    <a:lnTo>
                      <a:pt x="412" y="2006"/>
                    </a:lnTo>
                    <a:lnTo>
                      <a:pt x="412" y="2006"/>
                    </a:lnTo>
                    <a:lnTo>
                      <a:pt x="399" y="2005"/>
                    </a:lnTo>
                    <a:lnTo>
                      <a:pt x="399" y="2005"/>
                    </a:lnTo>
                    <a:lnTo>
                      <a:pt x="391" y="2001"/>
                    </a:lnTo>
                    <a:lnTo>
                      <a:pt x="391" y="2001"/>
                    </a:lnTo>
                    <a:lnTo>
                      <a:pt x="383" y="1998"/>
                    </a:lnTo>
                    <a:lnTo>
                      <a:pt x="383" y="1998"/>
                    </a:lnTo>
                    <a:lnTo>
                      <a:pt x="370" y="1997"/>
                    </a:lnTo>
                    <a:lnTo>
                      <a:pt x="370" y="1997"/>
                    </a:lnTo>
                    <a:lnTo>
                      <a:pt x="357" y="1993"/>
                    </a:lnTo>
                    <a:lnTo>
                      <a:pt x="357" y="1993"/>
                    </a:lnTo>
                    <a:lnTo>
                      <a:pt x="350" y="1992"/>
                    </a:lnTo>
                    <a:lnTo>
                      <a:pt x="350" y="1992"/>
                    </a:lnTo>
                    <a:lnTo>
                      <a:pt x="355" y="2005"/>
                    </a:lnTo>
                    <a:lnTo>
                      <a:pt x="355" y="2005"/>
                    </a:lnTo>
                    <a:lnTo>
                      <a:pt x="360" y="2016"/>
                    </a:lnTo>
                    <a:lnTo>
                      <a:pt x="360" y="2016"/>
                    </a:lnTo>
                    <a:lnTo>
                      <a:pt x="365" y="2029"/>
                    </a:lnTo>
                    <a:lnTo>
                      <a:pt x="365" y="2029"/>
                    </a:lnTo>
                    <a:lnTo>
                      <a:pt x="373" y="2038"/>
                    </a:lnTo>
                    <a:lnTo>
                      <a:pt x="373" y="2038"/>
                    </a:lnTo>
                    <a:lnTo>
                      <a:pt x="378" y="2043"/>
                    </a:lnTo>
                    <a:lnTo>
                      <a:pt x="383" y="2048"/>
                    </a:lnTo>
                    <a:lnTo>
                      <a:pt x="383" y="2048"/>
                    </a:lnTo>
                    <a:lnTo>
                      <a:pt x="389" y="2051"/>
                    </a:lnTo>
                    <a:lnTo>
                      <a:pt x="395" y="2053"/>
                    </a:lnTo>
                    <a:lnTo>
                      <a:pt x="395" y="2053"/>
                    </a:lnTo>
                    <a:lnTo>
                      <a:pt x="397" y="2054"/>
                    </a:lnTo>
                    <a:lnTo>
                      <a:pt x="399" y="2056"/>
                    </a:lnTo>
                    <a:lnTo>
                      <a:pt x="399" y="2056"/>
                    </a:lnTo>
                    <a:lnTo>
                      <a:pt x="397" y="2058"/>
                    </a:lnTo>
                    <a:lnTo>
                      <a:pt x="395" y="2059"/>
                    </a:lnTo>
                    <a:lnTo>
                      <a:pt x="395" y="2059"/>
                    </a:lnTo>
                    <a:lnTo>
                      <a:pt x="395" y="2059"/>
                    </a:lnTo>
                    <a:lnTo>
                      <a:pt x="395" y="2059"/>
                    </a:lnTo>
                    <a:lnTo>
                      <a:pt x="387" y="2058"/>
                    </a:lnTo>
                    <a:lnTo>
                      <a:pt x="379" y="2054"/>
                    </a:lnTo>
                    <a:lnTo>
                      <a:pt x="379" y="2054"/>
                    </a:lnTo>
                    <a:lnTo>
                      <a:pt x="373" y="2051"/>
                    </a:lnTo>
                    <a:lnTo>
                      <a:pt x="367" y="2046"/>
                    </a:lnTo>
                    <a:lnTo>
                      <a:pt x="367" y="2046"/>
                    </a:lnTo>
                    <a:lnTo>
                      <a:pt x="357" y="2035"/>
                    </a:lnTo>
                    <a:lnTo>
                      <a:pt x="349" y="2021"/>
                    </a:lnTo>
                    <a:lnTo>
                      <a:pt x="349" y="2021"/>
                    </a:lnTo>
                    <a:lnTo>
                      <a:pt x="342" y="2006"/>
                    </a:lnTo>
                    <a:lnTo>
                      <a:pt x="342" y="2006"/>
                    </a:lnTo>
                    <a:lnTo>
                      <a:pt x="336" y="1993"/>
                    </a:lnTo>
                    <a:lnTo>
                      <a:pt x="336" y="1993"/>
                    </a:lnTo>
                    <a:lnTo>
                      <a:pt x="330" y="1982"/>
                    </a:lnTo>
                    <a:lnTo>
                      <a:pt x="322" y="1971"/>
                    </a:lnTo>
                    <a:lnTo>
                      <a:pt x="322" y="1971"/>
                    </a:lnTo>
                    <a:lnTo>
                      <a:pt x="310" y="1956"/>
                    </a:lnTo>
                    <a:lnTo>
                      <a:pt x="310" y="1956"/>
                    </a:lnTo>
                    <a:lnTo>
                      <a:pt x="297" y="1940"/>
                    </a:lnTo>
                    <a:lnTo>
                      <a:pt x="286" y="1923"/>
                    </a:lnTo>
                    <a:lnTo>
                      <a:pt x="286" y="1923"/>
                    </a:lnTo>
                    <a:lnTo>
                      <a:pt x="278" y="1910"/>
                    </a:lnTo>
                    <a:lnTo>
                      <a:pt x="272" y="1895"/>
                    </a:lnTo>
                    <a:lnTo>
                      <a:pt x="267" y="1881"/>
                    </a:lnTo>
                    <a:lnTo>
                      <a:pt x="264" y="1866"/>
                    </a:lnTo>
                    <a:lnTo>
                      <a:pt x="264" y="1866"/>
                    </a:lnTo>
                    <a:lnTo>
                      <a:pt x="257" y="1837"/>
                    </a:lnTo>
                    <a:lnTo>
                      <a:pt x="256" y="1807"/>
                    </a:lnTo>
                    <a:lnTo>
                      <a:pt x="259" y="1776"/>
                    </a:lnTo>
                    <a:lnTo>
                      <a:pt x="264" y="1746"/>
                    </a:lnTo>
                    <a:lnTo>
                      <a:pt x="264" y="1746"/>
                    </a:lnTo>
                    <a:lnTo>
                      <a:pt x="272" y="1714"/>
                    </a:lnTo>
                    <a:lnTo>
                      <a:pt x="272" y="1714"/>
                    </a:lnTo>
                    <a:lnTo>
                      <a:pt x="280" y="1688"/>
                    </a:lnTo>
                    <a:lnTo>
                      <a:pt x="280" y="1688"/>
                    </a:lnTo>
                    <a:lnTo>
                      <a:pt x="281" y="1675"/>
                    </a:lnTo>
                    <a:lnTo>
                      <a:pt x="283" y="1662"/>
                    </a:lnTo>
                    <a:lnTo>
                      <a:pt x="283" y="1662"/>
                    </a:lnTo>
                    <a:lnTo>
                      <a:pt x="283" y="1651"/>
                    </a:lnTo>
                    <a:lnTo>
                      <a:pt x="281" y="1641"/>
                    </a:lnTo>
                    <a:lnTo>
                      <a:pt x="281" y="1641"/>
                    </a:lnTo>
                    <a:lnTo>
                      <a:pt x="281" y="1641"/>
                    </a:lnTo>
                    <a:lnTo>
                      <a:pt x="281" y="1641"/>
                    </a:lnTo>
                    <a:lnTo>
                      <a:pt x="275" y="1651"/>
                    </a:lnTo>
                    <a:lnTo>
                      <a:pt x="265" y="1661"/>
                    </a:lnTo>
                    <a:lnTo>
                      <a:pt x="265" y="1661"/>
                    </a:lnTo>
                    <a:lnTo>
                      <a:pt x="257" y="1669"/>
                    </a:lnTo>
                    <a:lnTo>
                      <a:pt x="246" y="1677"/>
                    </a:lnTo>
                    <a:lnTo>
                      <a:pt x="246" y="1677"/>
                    </a:lnTo>
                    <a:lnTo>
                      <a:pt x="227" y="1689"/>
                    </a:lnTo>
                    <a:lnTo>
                      <a:pt x="227" y="1689"/>
                    </a:lnTo>
                    <a:lnTo>
                      <a:pt x="211" y="1699"/>
                    </a:lnTo>
                    <a:lnTo>
                      <a:pt x="211" y="1699"/>
                    </a:lnTo>
                    <a:lnTo>
                      <a:pt x="193" y="1714"/>
                    </a:lnTo>
                    <a:lnTo>
                      <a:pt x="186" y="1720"/>
                    </a:lnTo>
                    <a:lnTo>
                      <a:pt x="182" y="1726"/>
                    </a:lnTo>
                    <a:lnTo>
                      <a:pt x="182" y="1726"/>
                    </a:lnTo>
                    <a:lnTo>
                      <a:pt x="175" y="1739"/>
                    </a:lnTo>
                    <a:lnTo>
                      <a:pt x="172" y="1755"/>
                    </a:lnTo>
                    <a:lnTo>
                      <a:pt x="172" y="1755"/>
                    </a:lnTo>
                    <a:lnTo>
                      <a:pt x="172" y="1760"/>
                    </a:lnTo>
                    <a:lnTo>
                      <a:pt x="175" y="1767"/>
                    </a:lnTo>
                    <a:lnTo>
                      <a:pt x="175" y="1767"/>
                    </a:lnTo>
                    <a:lnTo>
                      <a:pt x="180" y="1775"/>
                    </a:lnTo>
                    <a:lnTo>
                      <a:pt x="180" y="1775"/>
                    </a:lnTo>
                    <a:lnTo>
                      <a:pt x="183" y="1778"/>
                    </a:lnTo>
                    <a:lnTo>
                      <a:pt x="186" y="1780"/>
                    </a:lnTo>
                    <a:lnTo>
                      <a:pt x="186" y="1780"/>
                    </a:lnTo>
                    <a:lnTo>
                      <a:pt x="195" y="1780"/>
                    </a:lnTo>
                    <a:lnTo>
                      <a:pt x="196" y="1780"/>
                    </a:lnTo>
                    <a:lnTo>
                      <a:pt x="196" y="1780"/>
                    </a:lnTo>
                    <a:lnTo>
                      <a:pt x="203" y="1781"/>
                    </a:lnTo>
                    <a:lnTo>
                      <a:pt x="203" y="1781"/>
                    </a:lnTo>
                    <a:lnTo>
                      <a:pt x="209" y="1783"/>
                    </a:lnTo>
                    <a:lnTo>
                      <a:pt x="209" y="1783"/>
                    </a:lnTo>
                    <a:lnTo>
                      <a:pt x="215" y="1788"/>
                    </a:lnTo>
                    <a:lnTo>
                      <a:pt x="215" y="1788"/>
                    </a:lnTo>
                    <a:lnTo>
                      <a:pt x="219" y="1791"/>
                    </a:lnTo>
                    <a:lnTo>
                      <a:pt x="219" y="1791"/>
                    </a:lnTo>
                    <a:lnTo>
                      <a:pt x="222" y="1792"/>
                    </a:lnTo>
                    <a:lnTo>
                      <a:pt x="225" y="1792"/>
                    </a:lnTo>
                    <a:lnTo>
                      <a:pt x="225" y="1792"/>
                    </a:lnTo>
                    <a:lnTo>
                      <a:pt x="227" y="1792"/>
                    </a:lnTo>
                    <a:lnTo>
                      <a:pt x="227" y="1792"/>
                    </a:lnTo>
                    <a:lnTo>
                      <a:pt x="227" y="1792"/>
                    </a:lnTo>
                    <a:lnTo>
                      <a:pt x="227" y="1792"/>
                    </a:lnTo>
                    <a:lnTo>
                      <a:pt x="230" y="1794"/>
                    </a:lnTo>
                    <a:lnTo>
                      <a:pt x="230" y="1796"/>
                    </a:lnTo>
                    <a:lnTo>
                      <a:pt x="230" y="1796"/>
                    </a:lnTo>
                    <a:lnTo>
                      <a:pt x="230" y="1797"/>
                    </a:lnTo>
                    <a:lnTo>
                      <a:pt x="228" y="1799"/>
                    </a:lnTo>
                    <a:lnTo>
                      <a:pt x="228" y="1799"/>
                    </a:lnTo>
                    <a:lnTo>
                      <a:pt x="223" y="1800"/>
                    </a:lnTo>
                    <a:lnTo>
                      <a:pt x="223" y="1800"/>
                    </a:lnTo>
                    <a:lnTo>
                      <a:pt x="219" y="1799"/>
                    </a:lnTo>
                    <a:lnTo>
                      <a:pt x="215" y="1797"/>
                    </a:lnTo>
                    <a:lnTo>
                      <a:pt x="215" y="1797"/>
                    </a:lnTo>
                    <a:lnTo>
                      <a:pt x="211" y="1794"/>
                    </a:lnTo>
                    <a:lnTo>
                      <a:pt x="211" y="1794"/>
                    </a:lnTo>
                    <a:lnTo>
                      <a:pt x="206" y="1791"/>
                    </a:lnTo>
                    <a:lnTo>
                      <a:pt x="206" y="1791"/>
                    </a:lnTo>
                    <a:lnTo>
                      <a:pt x="199" y="1789"/>
                    </a:lnTo>
                    <a:lnTo>
                      <a:pt x="199" y="1789"/>
                    </a:lnTo>
                    <a:lnTo>
                      <a:pt x="196" y="1791"/>
                    </a:lnTo>
                    <a:lnTo>
                      <a:pt x="196" y="1791"/>
                    </a:lnTo>
                    <a:lnTo>
                      <a:pt x="195" y="1791"/>
                    </a:lnTo>
                    <a:lnTo>
                      <a:pt x="195" y="1791"/>
                    </a:lnTo>
                    <a:lnTo>
                      <a:pt x="190" y="1791"/>
                    </a:lnTo>
                    <a:lnTo>
                      <a:pt x="190" y="1791"/>
                    </a:lnTo>
                    <a:lnTo>
                      <a:pt x="183" y="1791"/>
                    </a:lnTo>
                    <a:lnTo>
                      <a:pt x="183" y="1791"/>
                    </a:lnTo>
                    <a:lnTo>
                      <a:pt x="177" y="1788"/>
                    </a:lnTo>
                    <a:lnTo>
                      <a:pt x="170" y="1783"/>
                    </a:lnTo>
                    <a:lnTo>
                      <a:pt x="170" y="1783"/>
                    </a:lnTo>
                    <a:lnTo>
                      <a:pt x="170" y="1783"/>
                    </a:lnTo>
                    <a:lnTo>
                      <a:pt x="170" y="1783"/>
                    </a:lnTo>
                    <a:lnTo>
                      <a:pt x="170" y="1794"/>
                    </a:lnTo>
                    <a:lnTo>
                      <a:pt x="174" y="1805"/>
                    </a:lnTo>
                    <a:lnTo>
                      <a:pt x="174" y="1805"/>
                    </a:lnTo>
                    <a:lnTo>
                      <a:pt x="177" y="1813"/>
                    </a:lnTo>
                    <a:lnTo>
                      <a:pt x="183" y="1821"/>
                    </a:lnTo>
                    <a:lnTo>
                      <a:pt x="183" y="1821"/>
                    </a:lnTo>
                    <a:lnTo>
                      <a:pt x="191" y="1829"/>
                    </a:lnTo>
                    <a:lnTo>
                      <a:pt x="191" y="1829"/>
                    </a:lnTo>
                    <a:lnTo>
                      <a:pt x="198" y="1836"/>
                    </a:lnTo>
                    <a:lnTo>
                      <a:pt x="198" y="1836"/>
                    </a:lnTo>
                    <a:lnTo>
                      <a:pt x="206" y="1844"/>
                    </a:lnTo>
                    <a:lnTo>
                      <a:pt x="212" y="1853"/>
                    </a:lnTo>
                    <a:lnTo>
                      <a:pt x="212" y="1853"/>
                    </a:lnTo>
                    <a:lnTo>
                      <a:pt x="217" y="1863"/>
                    </a:lnTo>
                    <a:lnTo>
                      <a:pt x="222" y="1874"/>
                    </a:lnTo>
                    <a:lnTo>
                      <a:pt x="222" y="1874"/>
                    </a:lnTo>
                    <a:lnTo>
                      <a:pt x="222" y="1876"/>
                    </a:lnTo>
                    <a:lnTo>
                      <a:pt x="220" y="1878"/>
                    </a:lnTo>
                    <a:lnTo>
                      <a:pt x="220" y="1878"/>
                    </a:lnTo>
                    <a:lnTo>
                      <a:pt x="219" y="1878"/>
                    </a:lnTo>
                    <a:lnTo>
                      <a:pt x="219" y="1878"/>
                    </a:lnTo>
                    <a:lnTo>
                      <a:pt x="217" y="1878"/>
                    </a:lnTo>
                    <a:lnTo>
                      <a:pt x="215" y="1876"/>
                    </a:lnTo>
                    <a:lnTo>
                      <a:pt x="215" y="1876"/>
                    </a:lnTo>
                    <a:lnTo>
                      <a:pt x="211" y="1866"/>
                    </a:lnTo>
                    <a:lnTo>
                      <a:pt x="206" y="1858"/>
                    </a:lnTo>
                    <a:lnTo>
                      <a:pt x="206" y="1858"/>
                    </a:lnTo>
                    <a:lnTo>
                      <a:pt x="199" y="1850"/>
                    </a:lnTo>
                    <a:lnTo>
                      <a:pt x="191" y="1842"/>
                    </a:lnTo>
                    <a:lnTo>
                      <a:pt x="191" y="1842"/>
                    </a:lnTo>
                    <a:lnTo>
                      <a:pt x="185" y="1837"/>
                    </a:lnTo>
                    <a:lnTo>
                      <a:pt x="185" y="1837"/>
                    </a:lnTo>
                    <a:lnTo>
                      <a:pt x="175" y="1829"/>
                    </a:lnTo>
                    <a:lnTo>
                      <a:pt x="175" y="1829"/>
                    </a:lnTo>
                    <a:lnTo>
                      <a:pt x="167" y="1820"/>
                    </a:lnTo>
                    <a:lnTo>
                      <a:pt x="167" y="1820"/>
                    </a:lnTo>
                    <a:lnTo>
                      <a:pt x="167" y="1826"/>
                    </a:lnTo>
                    <a:lnTo>
                      <a:pt x="167" y="1826"/>
                    </a:lnTo>
                    <a:lnTo>
                      <a:pt x="170" y="1837"/>
                    </a:lnTo>
                    <a:lnTo>
                      <a:pt x="170" y="1837"/>
                    </a:lnTo>
                    <a:lnTo>
                      <a:pt x="172" y="1842"/>
                    </a:lnTo>
                    <a:lnTo>
                      <a:pt x="172" y="1842"/>
                    </a:lnTo>
                    <a:lnTo>
                      <a:pt x="174" y="1853"/>
                    </a:lnTo>
                    <a:lnTo>
                      <a:pt x="174" y="1853"/>
                    </a:lnTo>
                    <a:lnTo>
                      <a:pt x="172" y="1863"/>
                    </a:lnTo>
                    <a:lnTo>
                      <a:pt x="172" y="1863"/>
                    </a:lnTo>
                    <a:lnTo>
                      <a:pt x="172" y="1863"/>
                    </a:lnTo>
                    <a:lnTo>
                      <a:pt x="172" y="1871"/>
                    </a:lnTo>
                    <a:lnTo>
                      <a:pt x="174" y="1878"/>
                    </a:lnTo>
                    <a:lnTo>
                      <a:pt x="174" y="1878"/>
                    </a:lnTo>
                    <a:lnTo>
                      <a:pt x="178" y="1889"/>
                    </a:lnTo>
                    <a:lnTo>
                      <a:pt x="178" y="1889"/>
                    </a:lnTo>
                    <a:lnTo>
                      <a:pt x="182" y="1894"/>
                    </a:lnTo>
                    <a:lnTo>
                      <a:pt x="190" y="1910"/>
                    </a:lnTo>
                    <a:lnTo>
                      <a:pt x="190" y="1910"/>
                    </a:lnTo>
                    <a:lnTo>
                      <a:pt x="190" y="1913"/>
                    </a:lnTo>
                    <a:lnTo>
                      <a:pt x="188" y="1915"/>
                    </a:lnTo>
                    <a:lnTo>
                      <a:pt x="188" y="1915"/>
                    </a:lnTo>
                    <a:lnTo>
                      <a:pt x="186" y="1915"/>
                    </a:lnTo>
                    <a:lnTo>
                      <a:pt x="186" y="1915"/>
                    </a:lnTo>
                    <a:lnTo>
                      <a:pt x="183" y="1913"/>
                    </a:lnTo>
                    <a:lnTo>
                      <a:pt x="174" y="1898"/>
                    </a:lnTo>
                    <a:lnTo>
                      <a:pt x="174" y="1898"/>
                    </a:lnTo>
                    <a:lnTo>
                      <a:pt x="172" y="1894"/>
                    </a:lnTo>
                    <a:lnTo>
                      <a:pt x="172" y="1894"/>
                    </a:lnTo>
                    <a:lnTo>
                      <a:pt x="166" y="1881"/>
                    </a:lnTo>
                    <a:lnTo>
                      <a:pt x="166" y="1881"/>
                    </a:lnTo>
                    <a:lnTo>
                      <a:pt x="162" y="1871"/>
                    </a:lnTo>
                    <a:lnTo>
                      <a:pt x="162" y="1861"/>
                    </a:lnTo>
                    <a:lnTo>
                      <a:pt x="162" y="1861"/>
                    </a:lnTo>
                    <a:lnTo>
                      <a:pt x="162" y="1861"/>
                    </a:lnTo>
                    <a:lnTo>
                      <a:pt x="162" y="1853"/>
                    </a:lnTo>
                    <a:lnTo>
                      <a:pt x="162" y="1853"/>
                    </a:lnTo>
                    <a:lnTo>
                      <a:pt x="161" y="1845"/>
                    </a:lnTo>
                    <a:lnTo>
                      <a:pt x="161" y="1845"/>
                    </a:lnTo>
                    <a:lnTo>
                      <a:pt x="159" y="1841"/>
                    </a:lnTo>
                    <a:lnTo>
                      <a:pt x="159" y="1841"/>
                    </a:lnTo>
                    <a:lnTo>
                      <a:pt x="156" y="1834"/>
                    </a:lnTo>
                    <a:lnTo>
                      <a:pt x="154" y="1828"/>
                    </a:lnTo>
                    <a:lnTo>
                      <a:pt x="154" y="1828"/>
                    </a:lnTo>
                    <a:lnTo>
                      <a:pt x="154" y="1813"/>
                    </a:lnTo>
                    <a:lnTo>
                      <a:pt x="154" y="1813"/>
                    </a:lnTo>
                    <a:lnTo>
                      <a:pt x="154" y="1808"/>
                    </a:lnTo>
                    <a:lnTo>
                      <a:pt x="154" y="1773"/>
                    </a:lnTo>
                    <a:lnTo>
                      <a:pt x="154" y="1773"/>
                    </a:lnTo>
                    <a:lnTo>
                      <a:pt x="154" y="1763"/>
                    </a:lnTo>
                    <a:lnTo>
                      <a:pt x="154" y="1763"/>
                    </a:lnTo>
                    <a:lnTo>
                      <a:pt x="154" y="1747"/>
                    </a:lnTo>
                    <a:lnTo>
                      <a:pt x="154" y="1747"/>
                    </a:lnTo>
                    <a:lnTo>
                      <a:pt x="154" y="1747"/>
                    </a:lnTo>
                    <a:lnTo>
                      <a:pt x="154" y="1747"/>
                    </a:lnTo>
                    <a:lnTo>
                      <a:pt x="154" y="1746"/>
                    </a:lnTo>
                    <a:lnTo>
                      <a:pt x="154" y="1746"/>
                    </a:lnTo>
                    <a:lnTo>
                      <a:pt x="159" y="1731"/>
                    </a:lnTo>
                    <a:lnTo>
                      <a:pt x="164" y="1717"/>
                    </a:lnTo>
                    <a:lnTo>
                      <a:pt x="164" y="1717"/>
                    </a:lnTo>
                    <a:lnTo>
                      <a:pt x="170" y="1707"/>
                    </a:lnTo>
                    <a:lnTo>
                      <a:pt x="177" y="1699"/>
                    </a:lnTo>
                    <a:lnTo>
                      <a:pt x="186" y="1689"/>
                    </a:lnTo>
                    <a:lnTo>
                      <a:pt x="196" y="1681"/>
                    </a:lnTo>
                    <a:lnTo>
                      <a:pt x="196" y="1681"/>
                    </a:lnTo>
                    <a:lnTo>
                      <a:pt x="214" y="1669"/>
                    </a:lnTo>
                    <a:lnTo>
                      <a:pt x="214" y="1669"/>
                    </a:lnTo>
                    <a:lnTo>
                      <a:pt x="231" y="1656"/>
                    </a:lnTo>
                    <a:lnTo>
                      <a:pt x="231" y="1656"/>
                    </a:lnTo>
                    <a:lnTo>
                      <a:pt x="246" y="1641"/>
                    </a:lnTo>
                    <a:lnTo>
                      <a:pt x="251" y="1633"/>
                    </a:lnTo>
                    <a:lnTo>
                      <a:pt x="256" y="1627"/>
                    </a:lnTo>
                    <a:lnTo>
                      <a:pt x="256" y="1627"/>
                    </a:lnTo>
                    <a:lnTo>
                      <a:pt x="257" y="1620"/>
                    </a:lnTo>
                    <a:lnTo>
                      <a:pt x="260" y="1609"/>
                    </a:lnTo>
                    <a:lnTo>
                      <a:pt x="260" y="1601"/>
                    </a:lnTo>
                    <a:lnTo>
                      <a:pt x="260" y="1595"/>
                    </a:lnTo>
                    <a:lnTo>
                      <a:pt x="259" y="1587"/>
                    </a:lnTo>
                    <a:lnTo>
                      <a:pt x="256" y="1579"/>
                    </a:lnTo>
                    <a:lnTo>
                      <a:pt x="256" y="1579"/>
                    </a:lnTo>
                    <a:lnTo>
                      <a:pt x="254" y="1574"/>
                    </a:lnTo>
                    <a:lnTo>
                      <a:pt x="254" y="1574"/>
                    </a:lnTo>
                    <a:lnTo>
                      <a:pt x="243" y="1554"/>
                    </a:lnTo>
                    <a:lnTo>
                      <a:pt x="235" y="1532"/>
                    </a:lnTo>
                    <a:lnTo>
                      <a:pt x="235" y="1532"/>
                    </a:lnTo>
                    <a:lnTo>
                      <a:pt x="230" y="1516"/>
                    </a:lnTo>
                    <a:lnTo>
                      <a:pt x="227" y="1500"/>
                    </a:lnTo>
                    <a:lnTo>
                      <a:pt x="227" y="1500"/>
                    </a:lnTo>
                    <a:lnTo>
                      <a:pt x="225" y="1482"/>
                    </a:lnTo>
                    <a:lnTo>
                      <a:pt x="228" y="1464"/>
                    </a:lnTo>
                    <a:lnTo>
                      <a:pt x="228" y="1464"/>
                    </a:lnTo>
                    <a:lnTo>
                      <a:pt x="233" y="1448"/>
                    </a:lnTo>
                    <a:lnTo>
                      <a:pt x="241" y="1432"/>
                    </a:lnTo>
                    <a:lnTo>
                      <a:pt x="241" y="1432"/>
                    </a:lnTo>
                    <a:lnTo>
                      <a:pt x="249" y="1419"/>
                    </a:lnTo>
                    <a:lnTo>
                      <a:pt x="259" y="1407"/>
                    </a:lnTo>
                    <a:lnTo>
                      <a:pt x="259" y="1407"/>
                    </a:lnTo>
                    <a:lnTo>
                      <a:pt x="270" y="1395"/>
                    </a:lnTo>
                    <a:lnTo>
                      <a:pt x="280" y="1384"/>
                    </a:lnTo>
                    <a:lnTo>
                      <a:pt x="280" y="1384"/>
                    </a:lnTo>
                    <a:lnTo>
                      <a:pt x="301" y="1363"/>
                    </a:lnTo>
                    <a:lnTo>
                      <a:pt x="301" y="1363"/>
                    </a:lnTo>
                    <a:lnTo>
                      <a:pt x="310" y="1355"/>
                    </a:lnTo>
                    <a:lnTo>
                      <a:pt x="310" y="1355"/>
                    </a:lnTo>
                    <a:lnTo>
                      <a:pt x="305" y="1357"/>
                    </a:lnTo>
                    <a:lnTo>
                      <a:pt x="305" y="1357"/>
                    </a:lnTo>
                    <a:lnTo>
                      <a:pt x="293" y="1362"/>
                    </a:lnTo>
                    <a:lnTo>
                      <a:pt x="293" y="1362"/>
                    </a:lnTo>
                    <a:lnTo>
                      <a:pt x="285" y="1366"/>
                    </a:lnTo>
                    <a:lnTo>
                      <a:pt x="285" y="1366"/>
                    </a:lnTo>
                    <a:lnTo>
                      <a:pt x="278" y="1373"/>
                    </a:lnTo>
                    <a:lnTo>
                      <a:pt x="278" y="1373"/>
                    </a:lnTo>
                    <a:lnTo>
                      <a:pt x="272" y="1384"/>
                    </a:lnTo>
                    <a:lnTo>
                      <a:pt x="272" y="1384"/>
                    </a:lnTo>
                    <a:lnTo>
                      <a:pt x="265" y="1395"/>
                    </a:lnTo>
                    <a:lnTo>
                      <a:pt x="265" y="1395"/>
                    </a:lnTo>
                    <a:lnTo>
                      <a:pt x="256" y="1407"/>
                    </a:lnTo>
                    <a:lnTo>
                      <a:pt x="244" y="1416"/>
                    </a:lnTo>
                    <a:lnTo>
                      <a:pt x="244" y="1416"/>
                    </a:lnTo>
                    <a:lnTo>
                      <a:pt x="231" y="1424"/>
                    </a:lnTo>
                    <a:lnTo>
                      <a:pt x="217" y="1429"/>
                    </a:lnTo>
                    <a:lnTo>
                      <a:pt x="217" y="1429"/>
                    </a:lnTo>
                    <a:lnTo>
                      <a:pt x="201" y="1432"/>
                    </a:lnTo>
                    <a:lnTo>
                      <a:pt x="201" y="1432"/>
                    </a:lnTo>
                    <a:lnTo>
                      <a:pt x="196" y="1432"/>
                    </a:lnTo>
                    <a:lnTo>
                      <a:pt x="196" y="1432"/>
                    </a:lnTo>
                    <a:lnTo>
                      <a:pt x="190" y="1432"/>
                    </a:lnTo>
                    <a:lnTo>
                      <a:pt x="188" y="1432"/>
                    </a:lnTo>
                    <a:lnTo>
                      <a:pt x="188" y="1432"/>
                    </a:lnTo>
                    <a:lnTo>
                      <a:pt x="182" y="1432"/>
                    </a:lnTo>
                    <a:lnTo>
                      <a:pt x="182" y="1432"/>
                    </a:lnTo>
                    <a:lnTo>
                      <a:pt x="174" y="1432"/>
                    </a:lnTo>
                    <a:lnTo>
                      <a:pt x="166" y="1434"/>
                    </a:lnTo>
                    <a:lnTo>
                      <a:pt x="166" y="1434"/>
                    </a:lnTo>
                    <a:lnTo>
                      <a:pt x="162" y="1436"/>
                    </a:lnTo>
                    <a:lnTo>
                      <a:pt x="161" y="1437"/>
                    </a:lnTo>
                    <a:lnTo>
                      <a:pt x="161" y="1437"/>
                    </a:lnTo>
                    <a:lnTo>
                      <a:pt x="158" y="1447"/>
                    </a:lnTo>
                    <a:lnTo>
                      <a:pt x="158" y="1447"/>
                    </a:lnTo>
                    <a:lnTo>
                      <a:pt x="158" y="1447"/>
                    </a:lnTo>
                    <a:lnTo>
                      <a:pt x="154" y="1453"/>
                    </a:lnTo>
                    <a:lnTo>
                      <a:pt x="151" y="1461"/>
                    </a:lnTo>
                    <a:lnTo>
                      <a:pt x="151" y="1461"/>
                    </a:lnTo>
                    <a:lnTo>
                      <a:pt x="145" y="1468"/>
                    </a:lnTo>
                    <a:lnTo>
                      <a:pt x="138" y="1472"/>
                    </a:lnTo>
                    <a:lnTo>
                      <a:pt x="138" y="1472"/>
                    </a:lnTo>
                    <a:lnTo>
                      <a:pt x="129" y="1477"/>
                    </a:lnTo>
                    <a:lnTo>
                      <a:pt x="125" y="1479"/>
                    </a:lnTo>
                    <a:lnTo>
                      <a:pt x="125" y="1479"/>
                    </a:lnTo>
                    <a:lnTo>
                      <a:pt x="114" y="1484"/>
                    </a:lnTo>
                    <a:lnTo>
                      <a:pt x="114" y="1484"/>
                    </a:lnTo>
                    <a:lnTo>
                      <a:pt x="95" y="1492"/>
                    </a:lnTo>
                    <a:lnTo>
                      <a:pt x="90" y="1495"/>
                    </a:lnTo>
                    <a:lnTo>
                      <a:pt x="90" y="1495"/>
                    </a:lnTo>
                    <a:lnTo>
                      <a:pt x="76" y="1501"/>
                    </a:lnTo>
                    <a:lnTo>
                      <a:pt x="76" y="1501"/>
                    </a:lnTo>
                    <a:lnTo>
                      <a:pt x="66" y="1524"/>
                    </a:lnTo>
                    <a:lnTo>
                      <a:pt x="58" y="1548"/>
                    </a:lnTo>
                    <a:lnTo>
                      <a:pt x="51" y="1572"/>
                    </a:lnTo>
                    <a:lnTo>
                      <a:pt x="45" y="1595"/>
                    </a:lnTo>
                    <a:lnTo>
                      <a:pt x="40" y="1619"/>
                    </a:lnTo>
                    <a:lnTo>
                      <a:pt x="39" y="1643"/>
                    </a:lnTo>
                    <a:lnTo>
                      <a:pt x="37" y="1665"/>
                    </a:lnTo>
                    <a:lnTo>
                      <a:pt x="37" y="1689"/>
                    </a:lnTo>
                    <a:lnTo>
                      <a:pt x="37" y="1701"/>
                    </a:lnTo>
                    <a:lnTo>
                      <a:pt x="37" y="1712"/>
                    </a:lnTo>
                    <a:lnTo>
                      <a:pt x="37" y="1712"/>
                    </a:lnTo>
                    <a:lnTo>
                      <a:pt x="39" y="1730"/>
                    </a:lnTo>
                    <a:lnTo>
                      <a:pt x="39" y="1730"/>
                    </a:lnTo>
                    <a:lnTo>
                      <a:pt x="40" y="1736"/>
                    </a:lnTo>
                    <a:lnTo>
                      <a:pt x="40" y="1736"/>
                    </a:lnTo>
                    <a:lnTo>
                      <a:pt x="42" y="1751"/>
                    </a:lnTo>
                    <a:lnTo>
                      <a:pt x="42" y="1751"/>
                    </a:lnTo>
                    <a:lnTo>
                      <a:pt x="43" y="1759"/>
                    </a:lnTo>
                    <a:lnTo>
                      <a:pt x="43" y="1759"/>
                    </a:lnTo>
                    <a:lnTo>
                      <a:pt x="43" y="1759"/>
                    </a:lnTo>
                    <a:close/>
                    <a:moveTo>
                      <a:pt x="1180" y="1635"/>
                    </a:moveTo>
                    <a:lnTo>
                      <a:pt x="1180" y="1635"/>
                    </a:lnTo>
                    <a:lnTo>
                      <a:pt x="1177" y="1648"/>
                    </a:lnTo>
                    <a:lnTo>
                      <a:pt x="1177" y="1648"/>
                    </a:lnTo>
                    <a:lnTo>
                      <a:pt x="1173" y="1667"/>
                    </a:lnTo>
                    <a:lnTo>
                      <a:pt x="1172" y="1688"/>
                    </a:lnTo>
                    <a:lnTo>
                      <a:pt x="1172" y="1688"/>
                    </a:lnTo>
                    <a:lnTo>
                      <a:pt x="1173" y="1707"/>
                    </a:lnTo>
                    <a:lnTo>
                      <a:pt x="1177" y="1728"/>
                    </a:lnTo>
                    <a:lnTo>
                      <a:pt x="1177" y="1728"/>
                    </a:lnTo>
                    <a:lnTo>
                      <a:pt x="1180" y="1749"/>
                    </a:lnTo>
                    <a:lnTo>
                      <a:pt x="1180" y="1749"/>
                    </a:lnTo>
                    <a:lnTo>
                      <a:pt x="1185" y="1771"/>
                    </a:lnTo>
                    <a:lnTo>
                      <a:pt x="1185" y="1771"/>
                    </a:lnTo>
                    <a:lnTo>
                      <a:pt x="1190" y="1796"/>
                    </a:lnTo>
                    <a:lnTo>
                      <a:pt x="1190" y="1796"/>
                    </a:lnTo>
                    <a:lnTo>
                      <a:pt x="1190" y="1802"/>
                    </a:lnTo>
                    <a:lnTo>
                      <a:pt x="1190" y="1802"/>
                    </a:lnTo>
                    <a:lnTo>
                      <a:pt x="1190" y="1797"/>
                    </a:lnTo>
                    <a:lnTo>
                      <a:pt x="1190" y="1797"/>
                    </a:lnTo>
                    <a:lnTo>
                      <a:pt x="1191" y="1778"/>
                    </a:lnTo>
                    <a:lnTo>
                      <a:pt x="1190" y="1757"/>
                    </a:lnTo>
                    <a:lnTo>
                      <a:pt x="1190" y="1757"/>
                    </a:lnTo>
                    <a:lnTo>
                      <a:pt x="1185" y="1730"/>
                    </a:lnTo>
                    <a:lnTo>
                      <a:pt x="1185" y="1730"/>
                    </a:lnTo>
                    <a:lnTo>
                      <a:pt x="1182" y="1712"/>
                    </a:lnTo>
                    <a:lnTo>
                      <a:pt x="1182" y="1712"/>
                    </a:lnTo>
                    <a:lnTo>
                      <a:pt x="1178" y="1688"/>
                    </a:lnTo>
                    <a:lnTo>
                      <a:pt x="1178" y="1664"/>
                    </a:lnTo>
                    <a:lnTo>
                      <a:pt x="1178" y="1664"/>
                    </a:lnTo>
                    <a:lnTo>
                      <a:pt x="1180" y="1640"/>
                    </a:lnTo>
                    <a:lnTo>
                      <a:pt x="1180" y="1640"/>
                    </a:lnTo>
                    <a:lnTo>
                      <a:pt x="1180" y="1635"/>
                    </a:lnTo>
                    <a:lnTo>
                      <a:pt x="1180" y="1635"/>
                    </a:lnTo>
                    <a:lnTo>
                      <a:pt x="1180" y="1635"/>
                    </a:lnTo>
                    <a:close/>
                    <a:moveTo>
                      <a:pt x="37" y="1381"/>
                    </a:moveTo>
                    <a:lnTo>
                      <a:pt x="39" y="1394"/>
                    </a:lnTo>
                    <a:lnTo>
                      <a:pt x="39" y="1394"/>
                    </a:lnTo>
                    <a:lnTo>
                      <a:pt x="45" y="1418"/>
                    </a:lnTo>
                    <a:lnTo>
                      <a:pt x="51" y="1442"/>
                    </a:lnTo>
                    <a:lnTo>
                      <a:pt x="59" y="1466"/>
                    </a:lnTo>
                    <a:lnTo>
                      <a:pt x="68" y="1490"/>
                    </a:lnTo>
                    <a:lnTo>
                      <a:pt x="68" y="1490"/>
                    </a:lnTo>
                    <a:lnTo>
                      <a:pt x="84" y="1481"/>
                    </a:lnTo>
                    <a:lnTo>
                      <a:pt x="106" y="1469"/>
                    </a:lnTo>
                    <a:lnTo>
                      <a:pt x="106" y="1469"/>
                    </a:lnTo>
                    <a:lnTo>
                      <a:pt x="117" y="1463"/>
                    </a:lnTo>
                    <a:lnTo>
                      <a:pt x="119" y="1461"/>
                    </a:lnTo>
                    <a:lnTo>
                      <a:pt x="119" y="1461"/>
                    </a:lnTo>
                    <a:lnTo>
                      <a:pt x="127" y="1456"/>
                    </a:lnTo>
                    <a:lnTo>
                      <a:pt x="127" y="1456"/>
                    </a:lnTo>
                    <a:lnTo>
                      <a:pt x="133" y="1450"/>
                    </a:lnTo>
                    <a:lnTo>
                      <a:pt x="133" y="1450"/>
                    </a:lnTo>
                    <a:lnTo>
                      <a:pt x="137" y="1440"/>
                    </a:lnTo>
                    <a:lnTo>
                      <a:pt x="137" y="1440"/>
                    </a:lnTo>
                    <a:lnTo>
                      <a:pt x="137" y="1440"/>
                    </a:lnTo>
                    <a:lnTo>
                      <a:pt x="140" y="1432"/>
                    </a:lnTo>
                    <a:lnTo>
                      <a:pt x="143" y="1426"/>
                    </a:lnTo>
                    <a:lnTo>
                      <a:pt x="143" y="1426"/>
                    </a:lnTo>
                    <a:lnTo>
                      <a:pt x="150" y="1418"/>
                    </a:lnTo>
                    <a:lnTo>
                      <a:pt x="159" y="1413"/>
                    </a:lnTo>
                    <a:lnTo>
                      <a:pt x="159" y="1413"/>
                    </a:lnTo>
                    <a:lnTo>
                      <a:pt x="167" y="1411"/>
                    </a:lnTo>
                    <a:lnTo>
                      <a:pt x="174" y="1410"/>
                    </a:lnTo>
                    <a:lnTo>
                      <a:pt x="174" y="1410"/>
                    </a:lnTo>
                    <a:lnTo>
                      <a:pt x="188" y="1410"/>
                    </a:lnTo>
                    <a:lnTo>
                      <a:pt x="190" y="1410"/>
                    </a:lnTo>
                    <a:lnTo>
                      <a:pt x="190" y="1410"/>
                    </a:lnTo>
                    <a:lnTo>
                      <a:pt x="201" y="1408"/>
                    </a:lnTo>
                    <a:lnTo>
                      <a:pt x="201" y="1408"/>
                    </a:lnTo>
                    <a:lnTo>
                      <a:pt x="211" y="1407"/>
                    </a:lnTo>
                    <a:lnTo>
                      <a:pt x="211" y="1407"/>
                    </a:lnTo>
                    <a:lnTo>
                      <a:pt x="220" y="1403"/>
                    </a:lnTo>
                    <a:lnTo>
                      <a:pt x="230" y="1397"/>
                    </a:lnTo>
                    <a:lnTo>
                      <a:pt x="230" y="1397"/>
                    </a:lnTo>
                    <a:lnTo>
                      <a:pt x="238" y="1390"/>
                    </a:lnTo>
                    <a:lnTo>
                      <a:pt x="244" y="1382"/>
                    </a:lnTo>
                    <a:lnTo>
                      <a:pt x="244" y="1382"/>
                    </a:lnTo>
                    <a:lnTo>
                      <a:pt x="249" y="1374"/>
                    </a:lnTo>
                    <a:lnTo>
                      <a:pt x="249" y="1374"/>
                    </a:lnTo>
                    <a:lnTo>
                      <a:pt x="259" y="1358"/>
                    </a:lnTo>
                    <a:lnTo>
                      <a:pt x="259" y="1358"/>
                    </a:lnTo>
                    <a:lnTo>
                      <a:pt x="264" y="1352"/>
                    </a:lnTo>
                    <a:lnTo>
                      <a:pt x="270" y="1347"/>
                    </a:lnTo>
                    <a:lnTo>
                      <a:pt x="270" y="1347"/>
                    </a:lnTo>
                    <a:lnTo>
                      <a:pt x="276" y="1342"/>
                    </a:lnTo>
                    <a:lnTo>
                      <a:pt x="283" y="1339"/>
                    </a:lnTo>
                    <a:lnTo>
                      <a:pt x="283" y="1339"/>
                    </a:lnTo>
                    <a:lnTo>
                      <a:pt x="301" y="1334"/>
                    </a:lnTo>
                    <a:lnTo>
                      <a:pt x="301" y="1334"/>
                    </a:lnTo>
                    <a:lnTo>
                      <a:pt x="309" y="1333"/>
                    </a:lnTo>
                    <a:lnTo>
                      <a:pt x="309" y="1333"/>
                    </a:lnTo>
                    <a:lnTo>
                      <a:pt x="320" y="1328"/>
                    </a:lnTo>
                    <a:lnTo>
                      <a:pt x="320" y="1328"/>
                    </a:lnTo>
                    <a:lnTo>
                      <a:pt x="328" y="1321"/>
                    </a:lnTo>
                    <a:lnTo>
                      <a:pt x="328" y="1321"/>
                    </a:lnTo>
                    <a:lnTo>
                      <a:pt x="336" y="1315"/>
                    </a:lnTo>
                    <a:lnTo>
                      <a:pt x="342" y="1305"/>
                    </a:lnTo>
                    <a:lnTo>
                      <a:pt x="342" y="1305"/>
                    </a:lnTo>
                    <a:lnTo>
                      <a:pt x="347" y="1294"/>
                    </a:lnTo>
                    <a:lnTo>
                      <a:pt x="349" y="1283"/>
                    </a:lnTo>
                    <a:lnTo>
                      <a:pt x="349" y="1272"/>
                    </a:lnTo>
                    <a:lnTo>
                      <a:pt x="347" y="1262"/>
                    </a:lnTo>
                    <a:lnTo>
                      <a:pt x="346" y="1255"/>
                    </a:lnTo>
                    <a:lnTo>
                      <a:pt x="346" y="1255"/>
                    </a:lnTo>
                    <a:lnTo>
                      <a:pt x="346" y="1254"/>
                    </a:lnTo>
                    <a:lnTo>
                      <a:pt x="346" y="1254"/>
                    </a:lnTo>
                    <a:lnTo>
                      <a:pt x="347" y="1252"/>
                    </a:lnTo>
                    <a:lnTo>
                      <a:pt x="354" y="1251"/>
                    </a:lnTo>
                    <a:lnTo>
                      <a:pt x="354" y="1251"/>
                    </a:lnTo>
                    <a:lnTo>
                      <a:pt x="373" y="1247"/>
                    </a:lnTo>
                    <a:lnTo>
                      <a:pt x="383" y="1244"/>
                    </a:lnTo>
                    <a:lnTo>
                      <a:pt x="392" y="1241"/>
                    </a:lnTo>
                    <a:lnTo>
                      <a:pt x="392" y="1241"/>
                    </a:lnTo>
                    <a:lnTo>
                      <a:pt x="402" y="1236"/>
                    </a:lnTo>
                    <a:lnTo>
                      <a:pt x="410" y="1230"/>
                    </a:lnTo>
                    <a:lnTo>
                      <a:pt x="416" y="1223"/>
                    </a:lnTo>
                    <a:lnTo>
                      <a:pt x="421" y="1215"/>
                    </a:lnTo>
                    <a:lnTo>
                      <a:pt x="421" y="1215"/>
                    </a:lnTo>
                    <a:lnTo>
                      <a:pt x="426" y="1206"/>
                    </a:lnTo>
                    <a:lnTo>
                      <a:pt x="429" y="1198"/>
                    </a:lnTo>
                    <a:lnTo>
                      <a:pt x="431" y="1188"/>
                    </a:lnTo>
                    <a:lnTo>
                      <a:pt x="429" y="1178"/>
                    </a:lnTo>
                    <a:lnTo>
                      <a:pt x="429" y="1178"/>
                    </a:lnTo>
                    <a:lnTo>
                      <a:pt x="428" y="1169"/>
                    </a:lnTo>
                    <a:lnTo>
                      <a:pt x="423" y="1159"/>
                    </a:lnTo>
                    <a:lnTo>
                      <a:pt x="418" y="1153"/>
                    </a:lnTo>
                    <a:lnTo>
                      <a:pt x="412" y="1148"/>
                    </a:lnTo>
                    <a:lnTo>
                      <a:pt x="407" y="1145"/>
                    </a:lnTo>
                    <a:lnTo>
                      <a:pt x="407" y="1145"/>
                    </a:lnTo>
                    <a:lnTo>
                      <a:pt x="405" y="1141"/>
                    </a:lnTo>
                    <a:lnTo>
                      <a:pt x="405" y="1141"/>
                    </a:lnTo>
                    <a:lnTo>
                      <a:pt x="405" y="1140"/>
                    </a:lnTo>
                    <a:lnTo>
                      <a:pt x="410" y="1135"/>
                    </a:lnTo>
                    <a:lnTo>
                      <a:pt x="410" y="1135"/>
                    </a:lnTo>
                    <a:lnTo>
                      <a:pt x="416" y="1124"/>
                    </a:lnTo>
                    <a:lnTo>
                      <a:pt x="423" y="1112"/>
                    </a:lnTo>
                    <a:lnTo>
                      <a:pt x="423" y="1112"/>
                    </a:lnTo>
                    <a:lnTo>
                      <a:pt x="428" y="1101"/>
                    </a:lnTo>
                    <a:lnTo>
                      <a:pt x="429" y="1091"/>
                    </a:lnTo>
                    <a:lnTo>
                      <a:pt x="429" y="1091"/>
                    </a:lnTo>
                    <a:lnTo>
                      <a:pt x="428" y="1082"/>
                    </a:lnTo>
                    <a:lnTo>
                      <a:pt x="423" y="1074"/>
                    </a:lnTo>
                    <a:lnTo>
                      <a:pt x="423" y="1074"/>
                    </a:lnTo>
                    <a:lnTo>
                      <a:pt x="418" y="1071"/>
                    </a:lnTo>
                    <a:lnTo>
                      <a:pt x="413" y="1067"/>
                    </a:lnTo>
                    <a:lnTo>
                      <a:pt x="405" y="1066"/>
                    </a:lnTo>
                    <a:lnTo>
                      <a:pt x="405" y="1066"/>
                    </a:lnTo>
                    <a:lnTo>
                      <a:pt x="403" y="1066"/>
                    </a:lnTo>
                    <a:lnTo>
                      <a:pt x="403" y="1066"/>
                    </a:lnTo>
                    <a:lnTo>
                      <a:pt x="395" y="1067"/>
                    </a:lnTo>
                    <a:lnTo>
                      <a:pt x="391" y="1069"/>
                    </a:lnTo>
                    <a:lnTo>
                      <a:pt x="391" y="1069"/>
                    </a:lnTo>
                    <a:lnTo>
                      <a:pt x="389" y="1069"/>
                    </a:lnTo>
                    <a:lnTo>
                      <a:pt x="389" y="1069"/>
                    </a:lnTo>
                    <a:lnTo>
                      <a:pt x="387" y="1067"/>
                    </a:lnTo>
                    <a:lnTo>
                      <a:pt x="387" y="1067"/>
                    </a:lnTo>
                    <a:lnTo>
                      <a:pt x="386" y="1066"/>
                    </a:lnTo>
                    <a:lnTo>
                      <a:pt x="387" y="1064"/>
                    </a:lnTo>
                    <a:lnTo>
                      <a:pt x="399" y="1050"/>
                    </a:lnTo>
                    <a:lnTo>
                      <a:pt x="399" y="1050"/>
                    </a:lnTo>
                    <a:lnTo>
                      <a:pt x="408" y="1037"/>
                    </a:lnTo>
                    <a:lnTo>
                      <a:pt x="415" y="1026"/>
                    </a:lnTo>
                    <a:lnTo>
                      <a:pt x="415" y="1026"/>
                    </a:lnTo>
                    <a:lnTo>
                      <a:pt x="420" y="1011"/>
                    </a:lnTo>
                    <a:lnTo>
                      <a:pt x="421" y="998"/>
                    </a:lnTo>
                    <a:lnTo>
                      <a:pt x="421" y="998"/>
                    </a:lnTo>
                    <a:lnTo>
                      <a:pt x="420" y="993"/>
                    </a:lnTo>
                    <a:lnTo>
                      <a:pt x="418" y="987"/>
                    </a:lnTo>
                    <a:lnTo>
                      <a:pt x="415" y="982"/>
                    </a:lnTo>
                    <a:lnTo>
                      <a:pt x="410" y="977"/>
                    </a:lnTo>
                    <a:lnTo>
                      <a:pt x="410" y="977"/>
                    </a:lnTo>
                    <a:lnTo>
                      <a:pt x="403" y="974"/>
                    </a:lnTo>
                    <a:lnTo>
                      <a:pt x="397" y="971"/>
                    </a:lnTo>
                    <a:lnTo>
                      <a:pt x="397" y="971"/>
                    </a:lnTo>
                    <a:lnTo>
                      <a:pt x="394" y="971"/>
                    </a:lnTo>
                    <a:lnTo>
                      <a:pt x="394" y="971"/>
                    </a:lnTo>
                    <a:lnTo>
                      <a:pt x="389" y="973"/>
                    </a:lnTo>
                    <a:lnTo>
                      <a:pt x="384" y="973"/>
                    </a:lnTo>
                    <a:lnTo>
                      <a:pt x="383" y="974"/>
                    </a:lnTo>
                    <a:lnTo>
                      <a:pt x="383" y="974"/>
                    </a:lnTo>
                    <a:lnTo>
                      <a:pt x="383" y="974"/>
                    </a:lnTo>
                    <a:lnTo>
                      <a:pt x="383" y="974"/>
                    </a:lnTo>
                    <a:lnTo>
                      <a:pt x="379" y="974"/>
                    </a:lnTo>
                    <a:lnTo>
                      <a:pt x="379" y="974"/>
                    </a:lnTo>
                    <a:lnTo>
                      <a:pt x="379" y="973"/>
                    </a:lnTo>
                    <a:lnTo>
                      <a:pt x="379" y="969"/>
                    </a:lnTo>
                    <a:lnTo>
                      <a:pt x="379" y="969"/>
                    </a:lnTo>
                    <a:lnTo>
                      <a:pt x="383" y="958"/>
                    </a:lnTo>
                    <a:lnTo>
                      <a:pt x="384" y="942"/>
                    </a:lnTo>
                    <a:lnTo>
                      <a:pt x="384" y="942"/>
                    </a:lnTo>
                    <a:lnTo>
                      <a:pt x="384" y="929"/>
                    </a:lnTo>
                    <a:lnTo>
                      <a:pt x="383" y="918"/>
                    </a:lnTo>
                    <a:lnTo>
                      <a:pt x="383" y="918"/>
                    </a:lnTo>
                    <a:lnTo>
                      <a:pt x="378" y="907"/>
                    </a:lnTo>
                    <a:lnTo>
                      <a:pt x="378" y="907"/>
                    </a:lnTo>
                    <a:lnTo>
                      <a:pt x="375" y="902"/>
                    </a:lnTo>
                    <a:lnTo>
                      <a:pt x="371" y="900"/>
                    </a:lnTo>
                    <a:lnTo>
                      <a:pt x="371" y="900"/>
                    </a:lnTo>
                    <a:lnTo>
                      <a:pt x="367" y="899"/>
                    </a:lnTo>
                    <a:lnTo>
                      <a:pt x="362" y="897"/>
                    </a:lnTo>
                    <a:lnTo>
                      <a:pt x="362" y="897"/>
                    </a:lnTo>
                    <a:lnTo>
                      <a:pt x="358" y="897"/>
                    </a:lnTo>
                    <a:lnTo>
                      <a:pt x="358" y="897"/>
                    </a:lnTo>
                    <a:lnTo>
                      <a:pt x="358" y="897"/>
                    </a:lnTo>
                    <a:lnTo>
                      <a:pt x="357" y="897"/>
                    </a:lnTo>
                    <a:lnTo>
                      <a:pt x="357" y="897"/>
                    </a:lnTo>
                    <a:lnTo>
                      <a:pt x="355" y="897"/>
                    </a:lnTo>
                    <a:lnTo>
                      <a:pt x="355" y="897"/>
                    </a:lnTo>
                    <a:lnTo>
                      <a:pt x="350" y="897"/>
                    </a:lnTo>
                    <a:lnTo>
                      <a:pt x="350" y="897"/>
                    </a:lnTo>
                    <a:lnTo>
                      <a:pt x="344" y="899"/>
                    </a:lnTo>
                    <a:lnTo>
                      <a:pt x="344" y="899"/>
                    </a:lnTo>
                    <a:lnTo>
                      <a:pt x="341" y="900"/>
                    </a:lnTo>
                    <a:lnTo>
                      <a:pt x="341" y="900"/>
                    </a:lnTo>
                    <a:lnTo>
                      <a:pt x="339" y="900"/>
                    </a:lnTo>
                    <a:lnTo>
                      <a:pt x="339" y="900"/>
                    </a:lnTo>
                    <a:lnTo>
                      <a:pt x="326" y="907"/>
                    </a:lnTo>
                    <a:lnTo>
                      <a:pt x="326" y="907"/>
                    </a:lnTo>
                    <a:lnTo>
                      <a:pt x="304" y="919"/>
                    </a:lnTo>
                    <a:lnTo>
                      <a:pt x="304" y="919"/>
                    </a:lnTo>
                    <a:lnTo>
                      <a:pt x="291" y="929"/>
                    </a:lnTo>
                    <a:lnTo>
                      <a:pt x="291" y="929"/>
                    </a:lnTo>
                    <a:lnTo>
                      <a:pt x="275" y="940"/>
                    </a:lnTo>
                    <a:lnTo>
                      <a:pt x="257" y="952"/>
                    </a:lnTo>
                    <a:lnTo>
                      <a:pt x="257" y="952"/>
                    </a:lnTo>
                    <a:lnTo>
                      <a:pt x="244" y="960"/>
                    </a:lnTo>
                    <a:lnTo>
                      <a:pt x="231" y="965"/>
                    </a:lnTo>
                    <a:lnTo>
                      <a:pt x="231" y="965"/>
                    </a:lnTo>
                    <a:lnTo>
                      <a:pt x="206" y="976"/>
                    </a:lnTo>
                    <a:lnTo>
                      <a:pt x="206" y="976"/>
                    </a:lnTo>
                    <a:lnTo>
                      <a:pt x="206" y="976"/>
                    </a:lnTo>
                    <a:lnTo>
                      <a:pt x="182" y="985"/>
                    </a:lnTo>
                    <a:lnTo>
                      <a:pt x="170" y="992"/>
                    </a:lnTo>
                    <a:lnTo>
                      <a:pt x="158" y="1000"/>
                    </a:lnTo>
                    <a:lnTo>
                      <a:pt x="158" y="1000"/>
                    </a:lnTo>
                    <a:lnTo>
                      <a:pt x="138" y="1014"/>
                    </a:lnTo>
                    <a:lnTo>
                      <a:pt x="117" y="1035"/>
                    </a:lnTo>
                    <a:lnTo>
                      <a:pt x="117" y="1035"/>
                    </a:lnTo>
                    <a:lnTo>
                      <a:pt x="100" y="1055"/>
                    </a:lnTo>
                    <a:lnTo>
                      <a:pt x="100" y="1055"/>
                    </a:lnTo>
                    <a:lnTo>
                      <a:pt x="85" y="1077"/>
                    </a:lnTo>
                    <a:lnTo>
                      <a:pt x="85" y="1077"/>
                    </a:lnTo>
                    <a:lnTo>
                      <a:pt x="71" y="1101"/>
                    </a:lnTo>
                    <a:lnTo>
                      <a:pt x="71" y="1101"/>
                    </a:lnTo>
                    <a:lnTo>
                      <a:pt x="68" y="1108"/>
                    </a:lnTo>
                    <a:lnTo>
                      <a:pt x="68" y="1108"/>
                    </a:lnTo>
                    <a:lnTo>
                      <a:pt x="58" y="1125"/>
                    </a:lnTo>
                    <a:lnTo>
                      <a:pt x="58" y="1125"/>
                    </a:lnTo>
                    <a:lnTo>
                      <a:pt x="48" y="1151"/>
                    </a:lnTo>
                    <a:lnTo>
                      <a:pt x="40" y="1177"/>
                    </a:lnTo>
                    <a:lnTo>
                      <a:pt x="40" y="1177"/>
                    </a:lnTo>
                    <a:lnTo>
                      <a:pt x="35" y="1202"/>
                    </a:lnTo>
                    <a:lnTo>
                      <a:pt x="31" y="1228"/>
                    </a:lnTo>
                    <a:lnTo>
                      <a:pt x="29" y="1255"/>
                    </a:lnTo>
                    <a:lnTo>
                      <a:pt x="29" y="1286"/>
                    </a:lnTo>
                    <a:lnTo>
                      <a:pt x="29" y="1286"/>
                    </a:lnTo>
                    <a:lnTo>
                      <a:pt x="27" y="1291"/>
                    </a:lnTo>
                    <a:lnTo>
                      <a:pt x="27" y="1291"/>
                    </a:lnTo>
                    <a:lnTo>
                      <a:pt x="29" y="1299"/>
                    </a:lnTo>
                    <a:lnTo>
                      <a:pt x="29" y="1299"/>
                    </a:lnTo>
                    <a:lnTo>
                      <a:pt x="29" y="1312"/>
                    </a:lnTo>
                    <a:lnTo>
                      <a:pt x="29" y="1313"/>
                    </a:lnTo>
                    <a:lnTo>
                      <a:pt x="29" y="1313"/>
                    </a:lnTo>
                    <a:lnTo>
                      <a:pt x="31" y="1333"/>
                    </a:lnTo>
                    <a:lnTo>
                      <a:pt x="31" y="1333"/>
                    </a:lnTo>
                    <a:lnTo>
                      <a:pt x="31" y="1341"/>
                    </a:lnTo>
                    <a:lnTo>
                      <a:pt x="31" y="1341"/>
                    </a:lnTo>
                    <a:lnTo>
                      <a:pt x="34" y="1360"/>
                    </a:lnTo>
                    <a:lnTo>
                      <a:pt x="34" y="1360"/>
                    </a:lnTo>
                    <a:lnTo>
                      <a:pt x="34" y="1368"/>
                    </a:lnTo>
                    <a:lnTo>
                      <a:pt x="35" y="1374"/>
                    </a:lnTo>
                    <a:lnTo>
                      <a:pt x="37" y="1381"/>
                    </a:lnTo>
                    <a:lnTo>
                      <a:pt x="37" y="1381"/>
                    </a:lnTo>
                    <a:close/>
                    <a:moveTo>
                      <a:pt x="1326" y="1318"/>
                    </a:moveTo>
                    <a:lnTo>
                      <a:pt x="1326" y="1318"/>
                    </a:lnTo>
                    <a:lnTo>
                      <a:pt x="1328" y="1320"/>
                    </a:lnTo>
                    <a:lnTo>
                      <a:pt x="1328" y="1320"/>
                    </a:lnTo>
                    <a:lnTo>
                      <a:pt x="1329" y="1321"/>
                    </a:lnTo>
                    <a:lnTo>
                      <a:pt x="1329" y="1323"/>
                    </a:lnTo>
                    <a:lnTo>
                      <a:pt x="1318" y="1339"/>
                    </a:lnTo>
                    <a:lnTo>
                      <a:pt x="1318" y="1339"/>
                    </a:lnTo>
                    <a:lnTo>
                      <a:pt x="1317" y="1344"/>
                    </a:lnTo>
                    <a:lnTo>
                      <a:pt x="1317" y="1350"/>
                    </a:lnTo>
                    <a:lnTo>
                      <a:pt x="1317" y="1350"/>
                    </a:lnTo>
                    <a:lnTo>
                      <a:pt x="1318" y="1358"/>
                    </a:lnTo>
                    <a:lnTo>
                      <a:pt x="1321" y="1365"/>
                    </a:lnTo>
                    <a:lnTo>
                      <a:pt x="1321" y="1365"/>
                    </a:lnTo>
                    <a:lnTo>
                      <a:pt x="1326" y="1370"/>
                    </a:lnTo>
                    <a:lnTo>
                      <a:pt x="1333" y="1371"/>
                    </a:lnTo>
                    <a:lnTo>
                      <a:pt x="1333" y="1371"/>
                    </a:lnTo>
                    <a:lnTo>
                      <a:pt x="1337" y="1371"/>
                    </a:lnTo>
                    <a:lnTo>
                      <a:pt x="1337" y="1371"/>
                    </a:lnTo>
                    <a:lnTo>
                      <a:pt x="1342" y="1373"/>
                    </a:lnTo>
                    <a:lnTo>
                      <a:pt x="1342" y="1373"/>
                    </a:lnTo>
                    <a:lnTo>
                      <a:pt x="1349" y="1373"/>
                    </a:lnTo>
                    <a:lnTo>
                      <a:pt x="1355" y="1376"/>
                    </a:lnTo>
                    <a:lnTo>
                      <a:pt x="1355" y="1376"/>
                    </a:lnTo>
                    <a:lnTo>
                      <a:pt x="1360" y="1382"/>
                    </a:lnTo>
                    <a:lnTo>
                      <a:pt x="1362" y="1387"/>
                    </a:lnTo>
                    <a:lnTo>
                      <a:pt x="1362" y="1387"/>
                    </a:lnTo>
                    <a:lnTo>
                      <a:pt x="1365" y="1397"/>
                    </a:lnTo>
                    <a:lnTo>
                      <a:pt x="1365" y="1397"/>
                    </a:lnTo>
                    <a:lnTo>
                      <a:pt x="1368" y="1405"/>
                    </a:lnTo>
                    <a:lnTo>
                      <a:pt x="1373" y="1411"/>
                    </a:lnTo>
                    <a:lnTo>
                      <a:pt x="1373" y="1411"/>
                    </a:lnTo>
                    <a:lnTo>
                      <a:pt x="1386" y="1424"/>
                    </a:lnTo>
                    <a:lnTo>
                      <a:pt x="1392" y="1429"/>
                    </a:lnTo>
                    <a:lnTo>
                      <a:pt x="1399" y="1434"/>
                    </a:lnTo>
                    <a:lnTo>
                      <a:pt x="1399" y="1434"/>
                    </a:lnTo>
                    <a:lnTo>
                      <a:pt x="1405" y="1437"/>
                    </a:lnTo>
                    <a:lnTo>
                      <a:pt x="1413" y="1439"/>
                    </a:lnTo>
                    <a:lnTo>
                      <a:pt x="1431" y="1440"/>
                    </a:lnTo>
                    <a:lnTo>
                      <a:pt x="1431" y="1440"/>
                    </a:lnTo>
                    <a:lnTo>
                      <a:pt x="1450" y="1440"/>
                    </a:lnTo>
                    <a:lnTo>
                      <a:pt x="1450" y="1440"/>
                    </a:lnTo>
                    <a:lnTo>
                      <a:pt x="1469" y="1442"/>
                    </a:lnTo>
                    <a:lnTo>
                      <a:pt x="1469" y="1442"/>
                    </a:lnTo>
                    <a:lnTo>
                      <a:pt x="1492" y="1444"/>
                    </a:lnTo>
                    <a:lnTo>
                      <a:pt x="1501" y="1447"/>
                    </a:lnTo>
                    <a:lnTo>
                      <a:pt x="1511" y="1450"/>
                    </a:lnTo>
                    <a:lnTo>
                      <a:pt x="1511" y="1450"/>
                    </a:lnTo>
                    <a:lnTo>
                      <a:pt x="1524" y="1456"/>
                    </a:lnTo>
                    <a:lnTo>
                      <a:pt x="1538" y="1464"/>
                    </a:lnTo>
                    <a:lnTo>
                      <a:pt x="1538" y="1464"/>
                    </a:lnTo>
                    <a:lnTo>
                      <a:pt x="1548" y="1439"/>
                    </a:lnTo>
                    <a:lnTo>
                      <a:pt x="1548" y="1439"/>
                    </a:lnTo>
                    <a:lnTo>
                      <a:pt x="1551" y="1423"/>
                    </a:lnTo>
                    <a:lnTo>
                      <a:pt x="1554" y="1405"/>
                    </a:lnTo>
                    <a:lnTo>
                      <a:pt x="1554" y="1405"/>
                    </a:lnTo>
                    <a:lnTo>
                      <a:pt x="1558" y="1390"/>
                    </a:lnTo>
                    <a:lnTo>
                      <a:pt x="1558" y="1373"/>
                    </a:lnTo>
                    <a:lnTo>
                      <a:pt x="1558" y="1357"/>
                    </a:lnTo>
                    <a:lnTo>
                      <a:pt x="1558" y="1339"/>
                    </a:lnTo>
                    <a:lnTo>
                      <a:pt x="1558" y="1336"/>
                    </a:lnTo>
                    <a:lnTo>
                      <a:pt x="1558" y="1336"/>
                    </a:lnTo>
                    <a:lnTo>
                      <a:pt x="1554" y="1321"/>
                    </a:lnTo>
                    <a:lnTo>
                      <a:pt x="1554" y="1321"/>
                    </a:lnTo>
                    <a:lnTo>
                      <a:pt x="1551" y="1305"/>
                    </a:lnTo>
                    <a:lnTo>
                      <a:pt x="1551" y="1305"/>
                    </a:lnTo>
                    <a:lnTo>
                      <a:pt x="1546" y="1291"/>
                    </a:lnTo>
                    <a:lnTo>
                      <a:pt x="1540" y="1276"/>
                    </a:lnTo>
                    <a:lnTo>
                      <a:pt x="1540" y="1276"/>
                    </a:lnTo>
                    <a:lnTo>
                      <a:pt x="1532" y="1262"/>
                    </a:lnTo>
                    <a:lnTo>
                      <a:pt x="1522" y="1249"/>
                    </a:lnTo>
                    <a:lnTo>
                      <a:pt x="1522" y="1249"/>
                    </a:lnTo>
                    <a:lnTo>
                      <a:pt x="1511" y="1238"/>
                    </a:lnTo>
                    <a:lnTo>
                      <a:pt x="1500" y="1225"/>
                    </a:lnTo>
                    <a:lnTo>
                      <a:pt x="1500" y="1225"/>
                    </a:lnTo>
                    <a:lnTo>
                      <a:pt x="1495" y="1222"/>
                    </a:lnTo>
                    <a:lnTo>
                      <a:pt x="1495" y="1222"/>
                    </a:lnTo>
                    <a:lnTo>
                      <a:pt x="1487" y="1215"/>
                    </a:lnTo>
                    <a:lnTo>
                      <a:pt x="1472" y="1204"/>
                    </a:lnTo>
                    <a:lnTo>
                      <a:pt x="1472" y="1204"/>
                    </a:lnTo>
                    <a:lnTo>
                      <a:pt x="1445" y="1180"/>
                    </a:lnTo>
                    <a:lnTo>
                      <a:pt x="1445" y="1180"/>
                    </a:lnTo>
                    <a:lnTo>
                      <a:pt x="1421" y="1156"/>
                    </a:lnTo>
                    <a:lnTo>
                      <a:pt x="1419" y="1154"/>
                    </a:lnTo>
                    <a:lnTo>
                      <a:pt x="1419" y="1154"/>
                    </a:lnTo>
                    <a:lnTo>
                      <a:pt x="1408" y="1145"/>
                    </a:lnTo>
                    <a:lnTo>
                      <a:pt x="1408" y="1145"/>
                    </a:lnTo>
                    <a:lnTo>
                      <a:pt x="1397" y="1135"/>
                    </a:lnTo>
                    <a:lnTo>
                      <a:pt x="1397" y="1135"/>
                    </a:lnTo>
                    <a:lnTo>
                      <a:pt x="1382" y="1127"/>
                    </a:lnTo>
                    <a:lnTo>
                      <a:pt x="1368" y="1120"/>
                    </a:lnTo>
                    <a:lnTo>
                      <a:pt x="1368" y="1120"/>
                    </a:lnTo>
                    <a:lnTo>
                      <a:pt x="1352" y="1117"/>
                    </a:lnTo>
                    <a:lnTo>
                      <a:pt x="1352" y="1117"/>
                    </a:lnTo>
                    <a:lnTo>
                      <a:pt x="1347" y="1117"/>
                    </a:lnTo>
                    <a:lnTo>
                      <a:pt x="1347" y="1117"/>
                    </a:lnTo>
                    <a:lnTo>
                      <a:pt x="1337" y="1117"/>
                    </a:lnTo>
                    <a:lnTo>
                      <a:pt x="1337" y="1117"/>
                    </a:lnTo>
                    <a:lnTo>
                      <a:pt x="1331" y="1120"/>
                    </a:lnTo>
                    <a:lnTo>
                      <a:pt x="1326" y="1124"/>
                    </a:lnTo>
                    <a:lnTo>
                      <a:pt x="1320" y="1127"/>
                    </a:lnTo>
                    <a:lnTo>
                      <a:pt x="1315" y="1133"/>
                    </a:lnTo>
                    <a:lnTo>
                      <a:pt x="1315" y="1133"/>
                    </a:lnTo>
                    <a:lnTo>
                      <a:pt x="1307" y="1146"/>
                    </a:lnTo>
                    <a:lnTo>
                      <a:pt x="1307" y="1146"/>
                    </a:lnTo>
                    <a:lnTo>
                      <a:pt x="1304" y="1153"/>
                    </a:lnTo>
                    <a:lnTo>
                      <a:pt x="1304" y="1153"/>
                    </a:lnTo>
                    <a:lnTo>
                      <a:pt x="1302" y="1159"/>
                    </a:lnTo>
                    <a:lnTo>
                      <a:pt x="1302" y="1159"/>
                    </a:lnTo>
                    <a:lnTo>
                      <a:pt x="1300" y="1161"/>
                    </a:lnTo>
                    <a:lnTo>
                      <a:pt x="1300" y="1161"/>
                    </a:lnTo>
                    <a:lnTo>
                      <a:pt x="1299" y="1167"/>
                    </a:lnTo>
                    <a:lnTo>
                      <a:pt x="1296" y="1172"/>
                    </a:lnTo>
                    <a:lnTo>
                      <a:pt x="1296" y="1172"/>
                    </a:lnTo>
                    <a:lnTo>
                      <a:pt x="1291" y="1175"/>
                    </a:lnTo>
                    <a:lnTo>
                      <a:pt x="1284" y="1178"/>
                    </a:lnTo>
                    <a:lnTo>
                      <a:pt x="1284" y="1178"/>
                    </a:lnTo>
                    <a:lnTo>
                      <a:pt x="1276" y="1178"/>
                    </a:lnTo>
                    <a:lnTo>
                      <a:pt x="1276" y="1178"/>
                    </a:lnTo>
                    <a:lnTo>
                      <a:pt x="1265" y="1178"/>
                    </a:lnTo>
                    <a:lnTo>
                      <a:pt x="1264" y="1178"/>
                    </a:lnTo>
                    <a:lnTo>
                      <a:pt x="1264" y="1178"/>
                    </a:lnTo>
                    <a:lnTo>
                      <a:pt x="1262" y="1177"/>
                    </a:lnTo>
                    <a:lnTo>
                      <a:pt x="1262" y="1177"/>
                    </a:lnTo>
                    <a:lnTo>
                      <a:pt x="1251" y="1175"/>
                    </a:lnTo>
                    <a:lnTo>
                      <a:pt x="1251" y="1175"/>
                    </a:lnTo>
                    <a:lnTo>
                      <a:pt x="1249" y="1175"/>
                    </a:lnTo>
                    <a:lnTo>
                      <a:pt x="1249" y="1175"/>
                    </a:lnTo>
                    <a:lnTo>
                      <a:pt x="1241" y="1177"/>
                    </a:lnTo>
                    <a:lnTo>
                      <a:pt x="1235" y="1180"/>
                    </a:lnTo>
                    <a:lnTo>
                      <a:pt x="1235" y="1180"/>
                    </a:lnTo>
                    <a:lnTo>
                      <a:pt x="1228" y="1185"/>
                    </a:lnTo>
                    <a:lnTo>
                      <a:pt x="1222" y="1190"/>
                    </a:lnTo>
                    <a:lnTo>
                      <a:pt x="1217" y="1196"/>
                    </a:lnTo>
                    <a:lnTo>
                      <a:pt x="1214" y="1202"/>
                    </a:lnTo>
                    <a:lnTo>
                      <a:pt x="1214" y="1202"/>
                    </a:lnTo>
                    <a:lnTo>
                      <a:pt x="1212" y="1209"/>
                    </a:lnTo>
                    <a:lnTo>
                      <a:pt x="1212" y="1209"/>
                    </a:lnTo>
                    <a:lnTo>
                      <a:pt x="1212" y="1212"/>
                    </a:lnTo>
                    <a:lnTo>
                      <a:pt x="1212" y="1212"/>
                    </a:lnTo>
                    <a:lnTo>
                      <a:pt x="1212" y="1218"/>
                    </a:lnTo>
                    <a:lnTo>
                      <a:pt x="1212" y="1218"/>
                    </a:lnTo>
                    <a:lnTo>
                      <a:pt x="1210" y="1222"/>
                    </a:lnTo>
                    <a:lnTo>
                      <a:pt x="1209" y="1225"/>
                    </a:lnTo>
                    <a:lnTo>
                      <a:pt x="1209" y="1225"/>
                    </a:lnTo>
                    <a:lnTo>
                      <a:pt x="1202" y="1230"/>
                    </a:lnTo>
                    <a:lnTo>
                      <a:pt x="1202" y="1230"/>
                    </a:lnTo>
                    <a:lnTo>
                      <a:pt x="1196" y="1231"/>
                    </a:lnTo>
                    <a:lnTo>
                      <a:pt x="1196" y="1231"/>
                    </a:lnTo>
                    <a:lnTo>
                      <a:pt x="1194" y="1231"/>
                    </a:lnTo>
                    <a:lnTo>
                      <a:pt x="1194" y="1231"/>
                    </a:lnTo>
                    <a:lnTo>
                      <a:pt x="1186" y="1235"/>
                    </a:lnTo>
                    <a:lnTo>
                      <a:pt x="1180" y="1238"/>
                    </a:lnTo>
                    <a:lnTo>
                      <a:pt x="1173" y="1243"/>
                    </a:lnTo>
                    <a:lnTo>
                      <a:pt x="1167" y="1247"/>
                    </a:lnTo>
                    <a:lnTo>
                      <a:pt x="1167" y="1247"/>
                    </a:lnTo>
                    <a:lnTo>
                      <a:pt x="1162" y="1254"/>
                    </a:lnTo>
                    <a:lnTo>
                      <a:pt x="1159" y="1260"/>
                    </a:lnTo>
                    <a:lnTo>
                      <a:pt x="1156" y="1268"/>
                    </a:lnTo>
                    <a:lnTo>
                      <a:pt x="1154" y="1275"/>
                    </a:lnTo>
                    <a:lnTo>
                      <a:pt x="1154" y="1275"/>
                    </a:lnTo>
                    <a:lnTo>
                      <a:pt x="1154" y="1283"/>
                    </a:lnTo>
                    <a:lnTo>
                      <a:pt x="1156" y="1289"/>
                    </a:lnTo>
                    <a:lnTo>
                      <a:pt x="1157" y="1297"/>
                    </a:lnTo>
                    <a:lnTo>
                      <a:pt x="1161" y="1304"/>
                    </a:lnTo>
                    <a:lnTo>
                      <a:pt x="1161" y="1304"/>
                    </a:lnTo>
                    <a:lnTo>
                      <a:pt x="1164" y="1310"/>
                    </a:lnTo>
                    <a:lnTo>
                      <a:pt x="1169" y="1315"/>
                    </a:lnTo>
                    <a:lnTo>
                      <a:pt x="1169" y="1315"/>
                    </a:lnTo>
                    <a:lnTo>
                      <a:pt x="1173" y="1320"/>
                    </a:lnTo>
                    <a:lnTo>
                      <a:pt x="1173" y="1320"/>
                    </a:lnTo>
                    <a:lnTo>
                      <a:pt x="1175" y="1321"/>
                    </a:lnTo>
                    <a:lnTo>
                      <a:pt x="1175" y="1321"/>
                    </a:lnTo>
                    <a:lnTo>
                      <a:pt x="1178" y="1323"/>
                    </a:lnTo>
                    <a:lnTo>
                      <a:pt x="1183" y="1328"/>
                    </a:lnTo>
                    <a:lnTo>
                      <a:pt x="1183" y="1328"/>
                    </a:lnTo>
                    <a:lnTo>
                      <a:pt x="1186" y="1336"/>
                    </a:lnTo>
                    <a:lnTo>
                      <a:pt x="1186" y="1336"/>
                    </a:lnTo>
                    <a:lnTo>
                      <a:pt x="1186" y="1342"/>
                    </a:lnTo>
                    <a:lnTo>
                      <a:pt x="1186" y="1342"/>
                    </a:lnTo>
                    <a:lnTo>
                      <a:pt x="1186" y="1345"/>
                    </a:lnTo>
                    <a:lnTo>
                      <a:pt x="1186" y="1345"/>
                    </a:lnTo>
                    <a:lnTo>
                      <a:pt x="1186" y="1350"/>
                    </a:lnTo>
                    <a:lnTo>
                      <a:pt x="1186" y="1350"/>
                    </a:lnTo>
                    <a:lnTo>
                      <a:pt x="1188" y="1355"/>
                    </a:lnTo>
                    <a:lnTo>
                      <a:pt x="1191" y="1358"/>
                    </a:lnTo>
                    <a:lnTo>
                      <a:pt x="1191" y="1358"/>
                    </a:lnTo>
                    <a:lnTo>
                      <a:pt x="1196" y="1363"/>
                    </a:lnTo>
                    <a:lnTo>
                      <a:pt x="1202" y="1366"/>
                    </a:lnTo>
                    <a:lnTo>
                      <a:pt x="1202" y="1366"/>
                    </a:lnTo>
                    <a:lnTo>
                      <a:pt x="1209" y="1370"/>
                    </a:lnTo>
                    <a:lnTo>
                      <a:pt x="1209" y="1370"/>
                    </a:lnTo>
                    <a:lnTo>
                      <a:pt x="1212" y="1371"/>
                    </a:lnTo>
                    <a:lnTo>
                      <a:pt x="1212" y="1371"/>
                    </a:lnTo>
                    <a:lnTo>
                      <a:pt x="1217" y="1373"/>
                    </a:lnTo>
                    <a:lnTo>
                      <a:pt x="1217" y="1373"/>
                    </a:lnTo>
                    <a:lnTo>
                      <a:pt x="1223" y="1376"/>
                    </a:lnTo>
                    <a:lnTo>
                      <a:pt x="1228" y="1381"/>
                    </a:lnTo>
                    <a:lnTo>
                      <a:pt x="1228" y="1381"/>
                    </a:lnTo>
                    <a:lnTo>
                      <a:pt x="1233" y="1387"/>
                    </a:lnTo>
                    <a:lnTo>
                      <a:pt x="1233" y="1387"/>
                    </a:lnTo>
                    <a:lnTo>
                      <a:pt x="1235" y="1392"/>
                    </a:lnTo>
                    <a:lnTo>
                      <a:pt x="1235" y="1392"/>
                    </a:lnTo>
                    <a:lnTo>
                      <a:pt x="1235" y="1397"/>
                    </a:lnTo>
                    <a:lnTo>
                      <a:pt x="1235" y="1397"/>
                    </a:lnTo>
                    <a:lnTo>
                      <a:pt x="1236" y="1402"/>
                    </a:lnTo>
                    <a:lnTo>
                      <a:pt x="1236" y="1402"/>
                    </a:lnTo>
                    <a:lnTo>
                      <a:pt x="1239" y="1408"/>
                    </a:lnTo>
                    <a:lnTo>
                      <a:pt x="1239" y="1408"/>
                    </a:lnTo>
                    <a:lnTo>
                      <a:pt x="1244" y="1421"/>
                    </a:lnTo>
                    <a:lnTo>
                      <a:pt x="1249" y="1426"/>
                    </a:lnTo>
                    <a:lnTo>
                      <a:pt x="1255" y="1431"/>
                    </a:lnTo>
                    <a:lnTo>
                      <a:pt x="1255" y="1431"/>
                    </a:lnTo>
                    <a:lnTo>
                      <a:pt x="1262" y="1434"/>
                    </a:lnTo>
                    <a:lnTo>
                      <a:pt x="1268" y="1436"/>
                    </a:lnTo>
                    <a:lnTo>
                      <a:pt x="1268" y="1436"/>
                    </a:lnTo>
                    <a:lnTo>
                      <a:pt x="1275" y="1434"/>
                    </a:lnTo>
                    <a:lnTo>
                      <a:pt x="1280" y="1432"/>
                    </a:lnTo>
                    <a:lnTo>
                      <a:pt x="1280" y="1432"/>
                    </a:lnTo>
                    <a:lnTo>
                      <a:pt x="1286" y="1429"/>
                    </a:lnTo>
                    <a:lnTo>
                      <a:pt x="1286" y="1429"/>
                    </a:lnTo>
                    <a:lnTo>
                      <a:pt x="1288" y="1427"/>
                    </a:lnTo>
                    <a:lnTo>
                      <a:pt x="1288" y="1427"/>
                    </a:lnTo>
                    <a:lnTo>
                      <a:pt x="1294" y="1423"/>
                    </a:lnTo>
                    <a:lnTo>
                      <a:pt x="1294" y="1423"/>
                    </a:lnTo>
                    <a:lnTo>
                      <a:pt x="1300" y="1421"/>
                    </a:lnTo>
                    <a:lnTo>
                      <a:pt x="1300" y="1421"/>
                    </a:lnTo>
                    <a:lnTo>
                      <a:pt x="1304" y="1421"/>
                    </a:lnTo>
                    <a:lnTo>
                      <a:pt x="1304" y="1421"/>
                    </a:lnTo>
                    <a:lnTo>
                      <a:pt x="1309" y="1421"/>
                    </a:lnTo>
                    <a:lnTo>
                      <a:pt x="1309" y="1421"/>
                    </a:lnTo>
                    <a:lnTo>
                      <a:pt x="1317" y="1426"/>
                    </a:lnTo>
                    <a:lnTo>
                      <a:pt x="1317" y="1426"/>
                    </a:lnTo>
                    <a:lnTo>
                      <a:pt x="1318" y="1427"/>
                    </a:lnTo>
                    <a:lnTo>
                      <a:pt x="1318" y="1427"/>
                    </a:lnTo>
                    <a:lnTo>
                      <a:pt x="1331" y="1434"/>
                    </a:lnTo>
                    <a:lnTo>
                      <a:pt x="1339" y="1437"/>
                    </a:lnTo>
                    <a:lnTo>
                      <a:pt x="1347" y="1439"/>
                    </a:lnTo>
                    <a:lnTo>
                      <a:pt x="1347" y="1439"/>
                    </a:lnTo>
                    <a:lnTo>
                      <a:pt x="1352" y="1440"/>
                    </a:lnTo>
                    <a:lnTo>
                      <a:pt x="1352" y="1440"/>
                    </a:lnTo>
                    <a:lnTo>
                      <a:pt x="1362" y="1439"/>
                    </a:lnTo>
                    <a:lnTo>
                      <a:pt x="1362" y="1439"/>
                    </a:lnTo>
                    <a:lnTo>
                      <a:pt x="1368" y="1436"/>
                    </a:lnTo>
                    <a:lnTo>
                      <a:pt x="1368" y="1436"/>
                    </a:lnTo>
                    <a:lnTo>
                      <a:pt x="1363" y="1427"/>
                    </a:lnTo>
                    <a:lnTo>
                      <a:pt x="1358" y="1421"/>
                    </a:lnTo>
                    <a:lnTo>
                      <a:pt x="1358" y="1421"/>
                    </a:lnTo>
                    <a:lnTo>
                      <a:pt x="1355" y="1411"/>
                    </a:lnTo>
                    <a:lnTo>
                      <a:pt x="1352" y="1400"/>
                    </a:lnTo>
                    <a:lnTo>
                      <a:pt x="1352" y="1400"/>
                    </a:lnTo>
                    <a:lnTo>
                      <a:pt x="1350" y="1394"/>
                    </a:lnTo>
                    <a:lnTo>
                      <a:pt x="1350" y="1394"/>
                    </a:lnTo>
                    <a:lnTo>
                      <a:pt x="1350" y="1389"/>
                    </a:lnTo>
                    <a:lnTo>
                      <a:pt x="1349" y="1386"/>
                    </a:lnTo>
                    <a:lnTo>
                      <a:pt x="1349" y="1386"/>
                    </a:lnTo>
                    <a:lnTo>
                      <a:pt x="1347" y="1386"/>
                    </a:lnTo>
                    <a:lnTo>
                      <a:pt x="1347" y="1386"/>
                    </a:lnTo>
                    <a:lnTo>
                      <a:pt x="1342" y="1384"/>
                    </a:lnTo>
                    <a:lnTo>
                      <a:pt x="1342" y="1384"/>
                    </a:lnTo>
                    <a:lnTo>
                      <a:pt x="1336" y="1384"/>
                    </a:lnTo>
                    <a:lnTo>
                      <a:pt x="1336" y="1384"/>
                    </a:lnTo>
                    <a:lnTo>
                      <a:pt x="1333" y="1384"/>
                    </a:lnTo>
                    <a:lnTo>
                      <a:pt x="1333" y="1384"/>
                    </a:lnTo>
                    <a:lnTo>
                      <a:pt x="1326" y="1382"/>
                    </a:lnTo>
                    <a:lnTo>
                      <a:pt x="1321" y="1381"/>
                    </a:lnTo>
                    <a:lnTo>
                      <a:pt x="1315" y="1378"/>
                    </a:lnTo>
                    <a:lnTo>
                      <a:pt x="1310" y="1374"/>
                    </a:lnTo>
                    <a:lnTo>
                      <a:pt x="1310" y="1374"/>
                    </a:lnTo>
                    <a:lnTo>
                      <a:pt x="1302" y="1365"/>
                    </a:lnTo>
                    <a:lnTo>
                      <a:pt x="1297" y="1354"/>
                    </a:lnTo>
                    <a:lnTo>
                      <a:pt x="1297" y="1354"/>
                    </a:lnTo>
                    <a:lnTo>
                      <a:pt x="1297" y="1345"/>
                    </a:lnTo>
                    <a:lnTo>
                      <a:pt x="1297" y="1345"/>
                    </a:lnTo>
                    <a:lnTo>
                      <a:pt x="1289" y="1344"/>
                    </a:lnTo>
                    <a:lnTo>
                      <a:pt x="1283" y="1342"/>
                    </a:lnTo>
                    <a:lnTo>
                      <a:pt x="1283" y="1342"/>
                    </a:lnTo>
                    <a:lnTo>
                      <a:pt x="1276" y="1337"/>
                    </a:lnTo>
                    <a:lnTo>
                      <a:pt x="1270" y="1333"/>
                    </a:lnTo>
                    <a:lnTo>
                      <a:pt x="1265" y="1326"/>
                    </a:lnTo>
                    <a:lnTo>
                      <a:pt x="1262" y="1320"/>
                    </a:lnTo>
                    <a:lnTo>
                      <a:pt x="1262" y="1320"/>
                    </a:lnTo>
                    <a:lnTo>
                      <a:pt x="1260" y="1312"/>
                    </a:lnTo>
                    <a:lnTo>
                      <a:pt x="1260" y="1305"/>
                    </a:lnTo>
                    <a:lnTo>
                      <a:pt x="1262" y="1297"/>
                    </a:lnTo>
                    <a:lnTo>
                      <a:pt x="1265" y="1289"/>
                    </a:lnTo>
                    <a:lnTo>
                      <a:pt x="1265" y="1289"/>
                    </a:lnTo>
                    <a:lnTo>
                      <a:pt x="1268" y="1284"/>
                    </a:lnTo>
                    <a:lnTo>
                      <a:pt x="1273" y="1278"/>
                    </a:lnTo>
                    <a:lnTo>
                      <a:pt x="1280" y="1275"/>
                    </a:lnTo>
                    <a:lnTo>
                      <a:pt x="1286" y="1273"/>
                    </a:lnTo>
                    <a:lnTo>
                      <a:pt x="1286" y="1273"/>
                    </a:lnTo>
                    <a:lnTo>
                      <a:pt x="1286" y="1273"/>
                    </a:lnTo>
                    <a:lnTo>
                      <a:pt x="1286" y="1273"/>
                    </a:lnTo>
                    <a:lnTo>
                      <a:pt x="1289" y="1273"/>
                    </a:lnTo>
                    <a:lnTo>
                      <a:pt x="1289" y="1275"/>
                    </a:lnTo>
                    <a:lnTo>
                      <a:pt x="1291" y="1276"/>
                    </a:lnTo>
                    <a:lnTo>
                      <a:pt x="1291" y="1276"/>
                    </a:lnTo>
                    <a:lnTo>
                      <a:pt x="1291" y="1278"/>
                    </a:lnTo>
                    <a:lnTo>
                      <a:pt x="1289" y="1280"/>
                    </a:lnTo>
                    <a:lnTo>
                      <a:pt x="1289" y="1280"/>
                    </a:lnTo>
                    <a:lnTo>
                      <a:pt x="1283" y="1286"/>
                    </a:lnTo>
                    <a:lnTo>
                      <a:pt x="1278" y="1296"/>
                    </a:lnTo>
                    <a:lnTo>
                      <a:pt x="1278" y="1296"/>
                    </a:lnTo>
                    <a:lnTo>
                      <a:pt x="1278" y="1304"/>
                    </a:lnTo>
                    <a:lnTo>
                      <a:pt x="1280" y="1312"/>
                    </a:lnTo>
                    <a:lnTo>
                      <a:pt x="1280" y="1312"/>
                    </a:lnTo>
                    <a:lnTo>
                      <a:pt x="1284" y="1318"/>
                    </a:lnTo>
                    <a:lnTo>
                      <a:pt x="1291" y="1323"/>
                    </a:lnTo>
                    <a:lnTo>
                      <a:pt x="1291" y="1323"/>
                    </a:lnTo>
                    <a:lnTo>
                      <a:pt x="1300" y="1325"/>
                    </a:lnTo>
                    <a:lnTo>
                      <a:pt x="1300" y="1325"/>
                    </a:lnTo>
                    <a:lnTo>
                      <a:pt x="1307" y="1323"/>
                    </a:lnTo>
                    <a:lnTo>
                      <a:pt x="1325" y="1318"/>
                    </a:lnTo>
                    <a:lnTo>
                      <a:pt x="1325" y="1318"/>
                    </a:lnTo>
                    <a:lnTo>
                      <a:pt x="1326" y="1318"/>
                    </a:lnTo>
                    <a:lnTo>
                      <a:pt x="1326" y="1318"/>
                    </a:lnTo>
                    <a:lnTo>
                      <a:pt x="1326" y="1318"/>
                    </a:lnTo>
                    <a:close/>
                    <a:moveTo>
                      <a:pt x="363" y="1265"/>
                    </a:moveTo>
                    <a:lnTo>
                      <a:pt x="363" y="1265"/>
                    </a:lnTo>
                    <a:lnTo>
                      <a:pt x="367" y="1275"/>
                    </a:lnTo>
                    <a:lnTo>
                      <a:pt x="367" y="1286"/>
                    </a:lnTo>
                    <a:lnTo>
                      <a:pt x="365" y="1297"/>
                    </a:lnTo>
                    <a:lnTo>
                      <a:pt x="362" y="1309"/>
                    </a:lnTo>
                    <a:lnTo>
                      <a:pt x="362" y="1309"/>
                    </a:lnTo>
                    <a:lnTo>
                      <a:pt x="376" y="1297"/>
                    </a:lnTo>
                    <a:lnTo>
                      <a:pt x="394" y="1284"/>
                    </a:lnTo>
                    <a:lnTo>
                      <a:pt x="416" y="1270"/>
                    </a:lnTo>
                    <a:lnTo>
                      <a:pt x="442" y="1257"/>
                    </a:lnTo>
                    <a:lnTo>
                      <a:pt x="471" y="1246"/>
                    </a:lnTo>
                    <a:lnTo>
                      <a:pt x="489" y="1241"/>
                    </a:lnTo>
                    <a:lnTo>
                      <a:pt x="506" y="1236"/>
                    </a:lnTo>
                    <a:lnTo>
                      <a:pt x="526" y="1233"/>
                    </a:lnTo>
                    <a:lnTo>
                      <a:pt x="545" y="1230"/>
                    </a:lnTo>
                    <a:lnTo>
                      <a:pt x="567" y="1228"/>
                    </a:lnTo>
                    <a:lnTo>
                      <a:pt x="590" y="1227"/>
                    </a:lnTo>
                    <a:lnTo>
                      <a:pt x="590" y="1227"/>
                    </a:lnTo>
                    <a:lnTo>
                      <a:pt x="604" y="1228"/>
                    </a:lnTo>
                    <a:lnTo>
                      <a:pt x="604" y="1228"/>
                    </a:lnTo>
                    <a:lnTo>
                      <a:pt x="624" y="1222"/>
                    </a:lnTo>
                    <a:lnTo>
                      <a:pt x="641" y="1212"/>
                    </a:lnTo>
                    <a:lnTo>
                      <a:pt x="677" y="1194"/>
                    </a:lnTo>
                    <a:lnTo>
                      <a:pt x="749" y="1154"/>
                    </a:lnTo>
                    <a:lnTo>
                      <a:pt x="749" y="1154"/>
                    </a:lnTo>
                    <a:lnTo>
                      <a:pt x="754" y="1151"/>
                    </a:lnTo>
                    <a:lnTo>
                      <a:pt x="754" y="1151"/>
                    </a:lnTo>
                    <a:lnTo>
                      <a:pt x="748" y="1108"/>
                    </a:lnTo>
                    <a:lnTo>
                      <a:pt x="741" y="1061"/>
                    </a:lnTo>
                    <a:lnTo>
                      <a:pt x="736" y="1011"/>
                    </a:lnTo>
                    <a:lnTo>
                      <a:pt x="736" y="987"/>
                    </a:lnTo>
                    <a:lnTo>
                      <a:pt x="736" y="961"/>
                    </a:lnTo>
                    <a:lnTo>
                      <a:pt x="736" y="961"/>
                    </a:lnTo>
                    <a:lnTo>
                      <a:pt x="738" y="936"/>
                    </a:lnTo>
                    <a:lnTo>
                      <a:pt x="741" y="910"/>
                    </a:lnTo>
                    <a:lnTo>
                      <a:pt x="748" y="886"/>
                    </a:lnTo>
                    <a:lnTo>
                      <a:pt x="754" y="863"/>
                    </a:lnTo>
                    <a:lnTo>
                      <a:pt x="754" y="863"/>
                    </a:lnTo>
                    <a:lnTo>
                      <a:pt x="762" y="838"/>
                    </a:lnTo>
                    <a:lnTo>
                      <a:pt x="773" y="815"/>
                    </a:lnTo>
                    <a:lnTo>
                      <a:pt x="773" y="815"/>
                    </a:lnTo>
                    <a:lnTo>
                      <a:pt x="784" y="794"/>
                    </a:lnTo>
                    <a:lnTo>
                      <a:pt x="801" y="773"/>
                    </a:lnTo>
                    <a:lnTo>
                      <a:pt x="801" y="773"/>
                    </a:lnTo>
                    <a:lnTo>
                      <a:pt x="817" y="754"/>
                    </a:lnTo>
                    <a:lnTo>
                      <a:pt x="836" y="736"/>
                    </a:lnTo>
                    <a:lnTo>
                      <a:pt x="836" y="736"/>
                    </a:lnTo>
                    <a:lnTo>
                      <a:pt x="855" y="720"/>
                    </a:lnTo>
                    <a:lnTo>
                      <a:pt x="874" y="707"/>
                    </a:lnTo>
                    <a:lnTo>
                      <a:pt x="874" y="707"/>
                    </a:lnTo>
                    <a:lnTo>
                      <a:pt x="895" y="693"/>
                    </a:lnTo>
                    <a:lnTo>
                      <a:pt x="895" y="693"/>
                    </a:lnTo>
                    <a:lnTo>
                      <a:pt x="918" y="680"/>
                    </a:lnTo>
                    <a:lnTo>
                      <a:pt x="918" y="680"/>
                    </a:lnTo>
                    <a:lnTo>
                      <a:pt x="942" y="669"/>
                    </a:lnTo>
                    <a:lnTo>
                      <a:pt x="966" y="662"/>
                    </a:lnTo>
                    <a:lnTo>
                      <a:pt x="966" y="662"/>
                    </a:lnTo>
                    <a:lnTo>
                      <a:pt x="987" y="657"/>
                    </a:lnTo>
                    <a:lnTo>
                      <a:pt x="1010" y="657"/>
                    </a:lnTo>
                    <a:lnTo>
                      <a:pt x="1010" y="657"/>
                    </a:lnTo>
                    <a:lnTo>
                      <a:pt x="1024" y="657"/>
                    </a:lnTo>
                    <a:lnTo>
                      <a:pt x="1038" y="659"/>
                    </a:lnTo>
                    <a:lnTo>
                      <a:pt x="1053" y="661"/>
                    </a:lnTo>
                    <a:lnTo>
                      <a:pt x="1067" y="664"/>
                    </a:lnTo>
                    <a:lnTo>
                      <a:pt x="1067" y="664"/>
                    </a:lnTo>
                    <a:lnTo>
                      <a:pt x="1093" y="674"/>
                    </a:lnTo>
                    <a:lnTo>
                      <a:pt x="1116" y="685"/>
                    </a:lnTo>
                    <a:lnTo>
                      <a:pt x="1116" y="685"/>
                    </a:lnTo>
                    <a:lnTo>
                      <a:pt x="1137" y="698"/>
                    </a:lnTo>
                    <a:lnTo>
                      <a:pt x="1154" y="714"/>
                    </a:lnTo>
                    <a:lnTo>
                      <a:pt x="1154" y="714"/>
                    </a:lnTo>
                    <a:lnTo>
                      <a:pt x="1165" y="712"/>
                    </a:lnTo>
                    <a:lnTo>
                      <a:pt x="1165" y="712"/>
                    </a:lnTo>
                    <a:lnTo>
                      <a:pt x="1172" y="711"/>
                    </a:lnTo>
                    <a:lnTo>
                      <a:pt x="1172" y="711"/>
                    </a:lnTo>
                    <a:lnTo>
                      <a:pt x="1185" y="709"/>
                    </a:lnTo>
                    <a:lnTo>
                      <a:pt x="1185" y="709"/>
                    </a:lnTo>
                    <a:lnTo>
                      <a:pt x="1206" y="704"/>
                    </a:lnTo>
                    <a:lnTo>
                      <a:pt x="1206" y="704"/>
                    </a:lnTo>
                    <a:lnTo>
                      <a:pt x="1206" y="704"/>
                    </a:lnTo>
                    <a:lnTo>
                      <a:pt x="1225" y="698"/>
                    </a:lnTo>
                    <a:lnTo>
                      <a:pt x="1225" y="698"/>
                    </a:lnTo>
                    <a:lnTo>
                      <a:pt x="1249" y="690"/>
                    </a:lnTo>
                    <a:lnTo>
                      <a:pt x="1249" y="690"/>
                    </a:lnTo>
                    <a:lnTo>
                      <a:pt x="1265" y="685"/>
                    </a:lnTo>
                    <a:lnTo>
                      <a:pt x="1265" y="685"/>
                    </a:lnTo>
                    <a:lnTo>
                      <a:pt x="1302" y="674"/>
                    </a:lnTo>
                    <a:lnTo>
                      <a:pt x="1307" y="672"/>
                    </a:lnTo>
                    <a:lnTo>
                      <a:pt x="1307" y="672"/>
                    </a:lnTo>
                    <a:lnTo>
                      <a:pt x="1344" y="662"/>
                    </a:lnTo>
                    <a:lnTo>
                      <a:pt x="1376" y="657"/>
                    </a:lnTo>
                    <a:lnTo>
                      <a:pt x="1376" y="657"/>
                    </a:lnTo>
                    <a:lnTo>
                      <a:pt x="1370" y="646"/>
                    </a:lnTo>
                    <a:lnTo>
                      <a:pt x="1370" y="646"/>
                    </a:lnTo>
                    <a:lnTo>
                      <a:pt x="1350" y="619"/>
                    </a:lnTo>
                    <a:lnTo>
                      <a:pt x="1331" y="592"/>
                    </a:lnTo>
                    <a:lnTo>
                      <a:pt x="1331" y="592"/>
                    </a:lnTo>
                    <a:lnTo>
                      <a:pt x="1307" y="564"/>
                    </a:lnTo>
                    <a:lnTo>
                      <a:pt x="1281" y="540"/>
                    </a:lnTo>
                    <a:lnTo>
                      <a:pt x="1255" y="518"/>
                    </a:lnTo>
                    <a:lnTo>
                      <a:pt x="1228" y="500"/>
                    </a:lnTo>
                    <a:lnTo>
                      <a:pt x="1199" y="484"/>
                    </a:lnTo>
                    <a:lnTo>
                      <a:pt x="1169" y="471"/>
                    </a:lnTo>
                    <a:lnTo>
                      <a:pt x="1137" y="460"/>
                    </a:lnTo>
                    <a:lnTo>
                      <a:pt x="1103" y="452"/>
                    </a:lnTo>
                    <a:lnTo>
                      <a:pt x="1103" y="452"/>
                    </a:lnTo>
                    <a:lnTo>
                      <a:pt x="1071" y="445"/>
                    </a:lnTo>
                    <a:lnTo>
                      <a:pt x="1050" y="445"/>
                    </a:lnTo>
                    <a:lnTo>
                      <a:pt x="1050" y="445"/>
                    </a:lnTo>
                    <a:lnTo>
                      <a:pt x="1045" y="444"/>
                    </a:lnTo>
                    <a:lnTo>
                      <a:pt x="1042" y="440"/>
                    </a:lnTo>
                    <a:lnTo>
                      <a:pt x="1042" y="440"/>
                    </a:lnTo>
                    <a:lnTo>
                      <a:pt x="1038" y="437"/>
                    </a:lnTo>
                    <a:lnTo>
                      <a:pt x="1038" y="432"/>
                    </a:lnTo>
                    <a:lnTo>
                      <a:pt x="1038" y="432"/>
                    </a:lnTo>
                    <a:lnTo>
                      <a:pt x="1042" y="407"/>
                    </a:lnTo>
                    <a:lnTo>
                      <a:pt x="1048" y="383"/>
                    </a:lnTo>
                    <a:lnTo>
                      <a:pt x="1053" y="360"/>
                    </a:lnTo>
                    <a:lnTo>
                      <a:pt x="1061" y="341"/>
                    </a:lnTo>
                    <a:lnTo>
                      <a:pt x="1061" y="341"/>
                    </a:lnTo>
                    <a:lnTo>
                      <a:pt x="1071" y="320"/>
                    </a:lnTo>
                    <a:lnTo>
                      <a:pt x="1083" y="297"/>
                    </a:lnTo>
                    <a:lnTo>
                      <a:pt x="1083" y="297"/>
                    </a:lnTo>
                    <a:lnTo>
                      <a:pt x="1096" y="276"/>
                    </a:lnTo>
                    <a:lnTo>
                      <a:pt x="1112" y="257"/>
                    </a:lnTo>
                    <a:lnTo>
                      <a:pt x="1112" y="257"/>
                    </a:lnTo>
                    <a:lnTo>
                      <a:pt x="1130" y="240"/>
                    </a:lnTo>
                    <a:lnTo>
                      <a:pt x="1149" y="223"/>
                    </a:lnTo>
                    <a:lnTo>
                      <a:pt x="1170" y="211"/>
                    </a:lnTo>
                    <a:lnTo>
                      <a:pt x="1190" y="201"/>
                    </a:lnTo>
                    <a:lnTo>
                      <a:pt x="1190" y="201"/>
                    </a:lnTo>
                    <a:lnTo>
                      <a:pt x="1201" y="198"/>
                    </a:lnTo>
                    <a:lnTo>
                      <a:pt x="1214" y="195"/>
                    </a:lnTo>
                    <a:lnTo>
                      <a:pt x="1238" y="191"/>
                    </a:lnTo>
                    <a:lnTo>
                      <a:pt x="1238" y="191"/>
                    </a:lnTo>
                    <a:lnTo>
                      <a:pt x="1247" y="191"/>
                    </a:lnTo>
                    <a:lnTo>
                      <a:pt x="1247" y="191"/>
                    </a:lnTo>
                    <a:lnTo>
                      <a:pt x="1268" y="191"/>
                    </a:lnTo>
                    <a:lnTo>
                      <a:pt x="1288" y="195"/>
                    </a:lnTo>
                    <a:lnTo>
                      <a:pt x="1288" y="195"/>
                    </a:lnTo>
                    <a:lnTo>
                      <a:pt x="1300" y="199"/>
                    </a:lnTo>
                    <a:lnTo>
                      <a:pt x="1312" y="203"/>
                    </a:lnTo>
                    <a:lnTo>
                      <a:pt x="1323" y="209"/>
                    </a:lnTo>
                    <a:lnTo>
                      <a:pt x="1334" y="214"/>
                    </a:lnTo>
                    <a:lnTo>
                      <a:pt x="1339" y="219"/>
                    </a:lnTo>
                    <a:lnTo>
                      <a:pt x="1339" y="219"/>
                    </a:lnTo>
                    <a:lnTo>
                      <a:pt x="1339" y="219"/>
                    </a:lnTo>
                    <a:lnTo>
                      <a:pt x="1344" y="222"/>
                    </a:lnTo>
                    <a:lnTo>
                      <a:pt x="1344" y="222"/>
                    </a:lnTo>
                    <a:lnTo>
                      <a:pt x="1349" y="225"/>
                    </a:lnTo>
                    <a:lnTo>
                      <a:pt x="1349" y="225"/>
                    </a:lnTo>
                    <a:lnTo>
                      <a:pt x="1352" y="228"/>
                    </a:lnTo>
                    <a:lnTo>
                      <a:pt x="1352" y="228"/>
                    </a:lnTo>
                    <a:lnTo>
                      <a:pt x="1357" y="230"/>
                    </a:lnTo>
                    <a:lnTo>
                      <a:pt x="1358" y="230"/>
                    </a:lnTo>
                    <a:lnTo>
                      <a:pt x="1358" y="230"/>
                    </a:lnTo>
                    <a:lnTo>
                      <a:pt x="1362" y="228"/>
                    </a:lnTo>
                    <a:lnTo>
                      <a:pt x="1362" y="228"/>
                    </a:lnTo>
                    <a:lnTo>
                      <a:pt x="1370" y="223"/>
                    </a:lnTo>
                    <a:lnTo>
                      <a:pt x="1370" y="223"/>
                    </a:lnTo>
                    <a:lnTo>
                      <a:pt x="1376" y="215"/>
                    </a:lnTo>
                    <a:lnTo>
                      <a:pt x="1376" y="215"/>
                    </a:lnTo>
                    <a:lnTo>
                      <a:pt x="1382" y="207"/>
                    </a:lnTo>
                    <a:lnTo>
                      <a:pt x="1387" y="198"/>
                    </a:lnTo>
                    <a:lnTo>
                      <a:pt x="1387" y="198"/>
                    </a:lnTo>
                    <a:lnTo>
                      <a:pt x="1391" y="188"/>
                    </a:lnTo>
                    <a:lnTo>
                      <a:pt x="1392" y="178"/>
                    </a:lnTo>
                    <a:lnTo>
                      <a:pt x="1392" y="178"/>
                    </a:lnTo>
                    <a:lnTo>
                      <a:pt x="1394" y="170"/>
                    </a:lnTo>
                    <a:lnTo>
                      <a:pt x="1392" y="162"/>
                    </a:lnTo>
                    <a:lnTo>
                      <a:pt x="1392" y="162"/>
                    </a:lnTo>
                    <a:lnTo>
                      <a:pt x="1387" y="158"/>
                    </a:lnTo>
                    <a:lnTo>
                      <a:pt x="1379" y="151"/>
                    </a:lnTo>
                    <a:lnTo>
                      <a:pt x="1379" y="151"/>
                    </a:lnTo>
                    <a:lnTo>
                      <a:pt x="1360" y="138"/>
                    </a:lnTo>
                    <a:lnTo>
                      <a:pt x="1360" y="138"/>
                    </a:lnTo>
                    <a:lnTo>
                      <a:pt x="1339" y="129"/>
                    </a:lnTo>
                    <a:lnTo>
                      <a:pt x="1320" y="119"/>
                    </a:lnTo>
                    <a:lnTo>
                      <a:pt x="1320" y="119"/>
                    </a:lnTo>
                    <a:lnTo>
                      <a:pt x="1297" y="111"/>
                    </a:lnTo>
                    <a:lnTo>
                      <a:pt x="1292" y="109"/>
                    </a:lnTo>
                    <a:lnTo>
                      <a:pt x="1292" y="109"/>
                    </a:lnTo>
                    <a:lnTo>
                      <a:pt x="1284" y="106"/>
                    </a:lnTo>
                    <a:lnTo>
                      <a:pt x="1284" y="106"/>
                    </a:lnTo>
                    <a:lnTo>
                      <a:pt x="1281" y="101"/>
                    </a:lnTo>
                    <a:lnTo>
                      <a:pt x="1281" y="101"/>
                    </a:lnTo>
                    <a:lnTo>
                      <a:pt x="1278" y="98"/>
                    </a:lnTo>
                    <a:lnTo>
                      <a:pt x="1278" y="95"/>
                    </a:lnTo>
                    <a:lnTo>
                      <a:pt x="1278" y="95"/>
                    </a:lnTo>
                    <a:lnTo>
                      <a:pt x="1280" y="88"/>
                    </a:lnTo>
                    <a:lnTo>
                      <a:pt x="1281" y="85"/>
                    </a:lnTo>
                    <a:lnTo>
                      <a:pt x="1281" y="85"/>
                    </a:lnTo>
                    <a:lnTo>
                      <a:pt x="1281" y="85"/>
                    </a:lnTo>
                    <a:lnTo>
                      <a:pt x="1281" y="85"/>
                    </a:lnTo>
                    <a:lnTo>
                      <a:pt x="1299" y="68"/>
                    </a:lnTo>
                    <a:lnTo>
                      <a:pt x="1299" y="68"/>
                    </a:lnTo>
                    <a:lnTo>
                      <a:pt x="1304" y="63"/>
                    </a:lnTo>
                    <a:lnTo>
                      <a:pt x="1304" y="63"/>
                    </a:lnTo>
                    <a:lnTo>
                      <a:pt x="1296" y="58"/>
                    </a:lnTo>
                    <a:lnTo>
                      <a:pt x="1296" y="58"/>
                    </a:lnTo>
                    <a:lnTo>
                      <a:pt x="1288" y="53"/>
                    </a:lnTo>
                    <a:lnTo>
                      <a:pt x="1280" y="47"/>
                    </a:lnTo>
                    <a:lnTo>
                      <a:pt x="1280" y="47"/>
                    </a:lnTo>
                    <a:lnTo>
                      <a:pt x="1273" y="39"/>
                    </a:lnTo>
                    <a:lnTo>
                      <a:pt x="1273" y="39"/>
                    </a:lnTo>
                    <a:lnTo>
                      <a:pt x="1255" y="53"/>
                    </a:lnTo>
                    <a:lnTo>
                      <a:pt x="1255" y="53"/>
                    </a:lnTo>
                    <a:lnTo>
                      <a:pt x="1244" y="64"/>
                    </a:lnTo>
                    <a:lnTo>
                      <a:pt x="1244" y="64"/>
                    </a:lnTo>
                    <a:lnTo>
                      <a:pt x="1236" y="72"/>
                    </a:lnTo>
                    <a:lnTo>
                      <a:pt x="1236" y="72"/>
                    </a:lnTo>
                    <a:lnTo>
                      <a:pt x="1230" y="79"/>
                    </a:lnTo>
                    <a:lnTo>
                      <a:pt x="1223" y="85"/>
                    </a:lnTo>
                    <a:lnTo>
                      <a:pt x="1223" y="85"/>
                    </a:lnTo>
                    <a:lnTo>
                      <a:pt x="1209" y="93"/>
                    </a:lnTo>
                    <a:lnTo>
                      <a:pt x="1194" y="100"/>
                    </a:lnTo>
                    <a:lnTo>
                      <a:pt x="1194" y="100"/>
                    </a:lnTo>
                    <a:lnTo>
                      <a:pt x="1170" y="108"/>
                    </a:lnTo>
                    <a:lnTo>
                      <a:pt x="1167" y="109"/>
                    </a:lnTo>
                    <a:lnTo>
                      <a:pt x="1138" y="117"/>
                    </a:lnTo>
                    <a:lnTo>
                      <a:pt x="1138" y="117"/>
                    </a:lnTo>
                    <a:lnTo>
                      <a:pt x="1111" y="125"/>
                    </a:lnTo>
                    <a:lnTo>
                      <a:pt x="1111" y="125"/>
                    </a:lnTo>
                    <a:lnTo>
                      <a:pt x="1100" y="130"/>
                    </a:lnTo>
                    <a:lnTo>
                      <a:pt x="1090" y="135"/>
                    </a:lnTo>
                    <a:lnTo>
                      <a:pt x="1087" y="137"/>
                    </a:lnTo>
                    <a:lnTo>
                      <a:pt x="1087" y="137"/>
                    </a:lnTo>
                    <a:lnTo>
                      <a:pt x="1066" y="151"/>
                    </a:lnTo>
                    <a:lnTo>
                      <a:pt x="1045" y="169"/>
                    </a:lnTo>
                    <a:lnTo>
                      <a:pt x="1026" y="190"/>
                    </a:lnTo>
                    <a:lnTo>
                      <a:pt x="1008" y="214"/>
                    </a:lnTo>
                    <a:lnTo>
                      <a:pt x="1008" y="214"/>
                    </a:lnTo>
                    <a:lnTo>
                      <a:pt x="993" y="238"/>
                    </a:lnTo>
                    <a:lnTo>
                      <a:pt x="979" y="264"/>
                    </a:lnTo>
                    <a:lnTo>
                      <a:pt x="979" y="264"/>
                    </a:lnTo>
                    <a:lnTo>
                      <a:pt x="966" y="289"/>
                    </a:lnTo>
                    <a:lnTo>
                      <a:pt x="955" y="315"/>
                    </a:lnTo>
                    <a:lnTo>
                      <a:pt x="955" y="315"/>
                    </a:lnTo>
                    <a:lnTo>
                      <a:pt x="948" y="331"/>
                    </a:lnTo>
                    <a:lnTo>
                      <a:pt x="948" y="331"/>
                    </a:lnTo>
                    <a:lnTo>
                      <a:pt x="929" y="376"/>
                    </a:lnTo>
                    <a:lnTo>
                      <a:pt x="918" y="399"/>
                    </a:lnTo>
                    <a:lnTo>
                      <a:pt x="907" y="421"/>
                    </a:lnTo>
                    <a:lnTo>
                      <a:pt x="907" y="421"/>
                    </a:lnTo>
                    <a:lnTo>
                      <a:pt x="899" y="434"/>
                    </a:lnTo>
                    <a:lnTo>
                      <a:pt x="897" y="437"/>
                    </a:lnTo>
                    <a:lnTo>
                      <a:pt x="897" y="437"/>
                    </a:lnTo>
                    <a:lnTo>
                      <a:pt x="894" y="442"/>
                    </a:lnTo>
                    <a:lnTo>
                      <a:pt x="894" y="442"/>
                    </a:lnTo>
                    <a:lnTo>
                      <a:pt x="891" y="445"/>
                    </a:lnTo>
                    <a:lnTo>
                      <a:pt x="884" y="448"/>
                    </a:lnTo>
                    <a:lnTo>
                      <a:pt x="884" y="448"/>
                    </a:lnTo>
                    <a:lnTo>
                      <a:pt x="878" y="450"/>
                    </a:lnTo>
                    <a:lnTo>
                      <a:pt x="878" y="450"/>
                    </a:lnTo>
                    <a:lnTo>
                      <a:pt x="876" y="450"/>
                    </a:lnTo>
                    <a:lnTo>
                      <a:pt x="876" y="450"/>
                    </a:lnTo>
                    <a:lnTo>
                      <a:pt x="868" y="447"/>
                    </a:lnTo>
                    <a:lnTo>
                      <a:pt x="868" y="447"/>
                    </a:lnTo>
                    <a:lnTo>
                      <a:pt x="863" y="444"/>
                    </a:lnTo>
                    <a:lnTo>
                      <a:pt x="860" y="439"/>
                    </a:lnTo>
                    <a:lnTo>
                      <a:pt x="860" y="439"/>
                    </a:lnTo>
                    <a:lnTo>
                      <a:pt x="857" y="429"/>
                    </a:lnTo>
                    <a:lnTo>
                      <a:pt x="857" y="429"/>
                    </a:lnTo>
                    <a:lnTo>
                      <a:pt x="857" y="424"/>
                    </a:lnTo>
                    <a:lnTo>
                      <a:pt x="857" y="421"/>
                    </a:lnTo>
                    <a:lnTo>
                      <a:pt x="857" y="421"/>
                    </a:lnTo>
                    <a:lnTo>
                      <a:pt x="855" y="407"/>
                    </a:lnTo>
                    <a:lnTo>
                      <a:pt x="857" y="392"/>
                    </a:lnTo>
                    <a:lnTo>
                      <a:pt x="860" y="360"/>
                    </a:lnTo>
                    <a:lnTo>
                      <a:pt x="860" y="360"/>
                    </a:lnTo>
                    <a:lnTo>
                      <a:pt x="866" y="331"/>
                    </a:lnTo>
                    <a:lnTo>
                      <a:pt x="876" y="302"/>
                    </a:lnTo>
                    <a:lnTo>
                      <a:pt x="876" y="302"/>
                    </a:lnTo>
                    <a:lnTo>
                      <a:pt x="886" y="275"/>
                    </a:lnTo>
                    <a:lnTo>
                      <a:pt x="886" y="275"/>
                    </a:lnTo>
                    <a:lnTo>
                      <a:pt x="897" y="251"/>
                    </a:lnTo>
                    <a:lnTo>
                      <a:pt x="900" y="243"/>
                    </a:lnTo>
                    <a:lnTo>
                      <a:pt x="900" y="243"/>
                    </a:lnTo>
                    <a:lnTo>
                      <a:pt x="910" y="219"/>
                    </a:lnTo>
                    <a:lnTo>
                      <a:pt x="920" y="195"/>
                    </a:lnTo>
                    <a:lnTo>
                      <a:pt x="920" y="195"/>
                    </a:lnTo>
                    <a:lnTo>
                      <a:pt x="931" y="172"/>
                    </a:lnTo>
                    <a:lnTo>
                      <a:pt x="944" y="154"/>
                    </a:lnTo>
                    <a:lnTo>
                      <a:pt x="944" y="154"/>
                    </a:lnTo>
                    <a:lnTo>
                      <a:pt x="937" y="145"/>
                    </a:lnTo>
                    <a:lnTo>
                      <a:pt x="937" y="145"/>
                    </a:lnTo>
                    <a:lnTo>
                      <a:pt x="934" y="141"/>
                    </a:lnTo>
                    <a:lnTo>
                      <a:pt x="934" y="141"/>
                    </a:lnTo>
                    <a:lnTo>
                      <a:pt x="929" y="132"/>
                    </a:lnTo>
                    <a:lnTo>
                      <a:pt x="929" y="132"/>
                    </a:lnTo>
                    <a:lnTo>
                      <a:pt x="924" y="127"/>
                    </a:lnTo>
                    <a:lnTo>
                      <a:pt x="918" y="122"/>
                    </a:lnTo>
                    <a:lnTo>
                      <a:pt x="918" y="122"/>
                    </a:lnTo>
                    <a:lnTo>
                      <a:pt x="910" y="117"/>
                    </a:lnTo>
                    <a:lnTo>
                      <a:pt x="902" y="111"/>
                    </a:lnTo>
                    <a:lnTo>
                      <a:pt x="902" y="111"/>
                    </a:lnTo>
                    <a:lnTo>
                      <a:pt x="895" y="103"/>
                    </a:lnTo>
                    <a:lnTo>
                      <a:pt x="889" y="95"/>
                    </a:lnTo>
                    <a:lnTo>
                      <a:pt x="889" y="95"/>
                    </a:lnTo>
                    <a:lnTo>
                      <a:pt x="883" y="87"/>
                    </a:lnTo>
                    <a:lnTo>
                      <a:pt x="879" y="77"/>
                    </a:lnTo>
                    <a:lnTo>
                      <a:pt x="879" y="77"/>
                    </a:lnTo>
                    <a:lnTo>
                      <a:pt x="873" y="85"/>
                    </a:lnTo>
                    <a:lnTo>
                      <a:pt x="873" y="85"/>
                    </a:lnTo>
                    <a:lnTo>
                      <a:pt x="863" y="98"/>
                    </a:lnTo>
                    <a:lnTo>
                      <a:pt x="863" y="98"/>
                    </a:lnTo>
                    <a:lnTo>
                      <a:pt x="855" y="108"/>
                    </a:lnTo>
                    <a:lnTo>
                      <a:pt x="855" y="108"/>
                    </a:lnTo>
                    <a:lnTo>
                      <a:pt x="850" y="116"/>
                    </a:lnTo>
                    <a:lnTo>
                      <a:pt x="850" y="116"/>
                    </a:lnTo>
                    <a:lnTo>
                      <a:pt x="847" y="121"/>
                    </a:lnTo>
                    <a:lnTo>
                      <a:pt x="839" y="132"/>
                    </a:lnTo>
                    <a:lnTo>
                      <a:pt x="833" y="143"/>
                    </a:lnTo>
                    <a:lnTo>
                      <a:pt x="833" y="143"/>
                    </a:lnTo>
                    <a:lnTo>
                      <a:pt x="823" y="161"/>
                    </a:lnTo>
                    <a:lnTo>
                      <a:pt x="823" y="161"/>
                    </a:lnTo>
                    <a:lnTo>
                      <a:pt x="818" y="169"/>
                    </a:lnTo>
                    <a:lnTo>
                      <a:pt x="818" y="169"/>
                    </a:lnTo>
                    <a:lnTo>
                      <a:pt x="810" y="185"/>
                    </a:lnTo>
                    <a:lnTo>
                      <a:pt x="810" y="185"/>
                    </a:lnTo>
                    <a:lnTo>
                      <a:pt x="805" y="193"/>
                    </a:lnTo>
                    <a:lnTo>
                      <a:pt x="805" y="193"/>
                    </a:lnTo>
                    <a:lnTo>
                      <a:pt x="796" y="217"/>
                    </a:lnTo>
                    <a:lnTo>
                      <a:pt x="784" y="244"/>
                    </a:lnTo>
                    <a:lnTo>
                      <a:pt x="784" y="244"/>
                    </a:lnTo>
                    <a:lnTo>
                      <a:pt x="775" y="272"/>
                    </a:lnTo>
                    <a:lnTo>
                      <a:pt x="767" y="299"/>
                    </a:lnTo>
                    <a:lnTo>
                      <a:pt x="759" y="326"/>
                    </a:lnTo>
                    <a:lnTo>
                      <a:pt x="752" y="354"/>
                    </a:lnTo>
                    <a:lnTo>
                      <a:pt x="752" y="357"/>
                    </a:lnTo>
                    <a:lnTo>
                      <a:pt x="752" y="357"/>
                    </a:lnTo>
                    <a:lnTo>
                      <a:pt x="746" y="381"/>
                    </a:lnTo>
                    <a:lnTo>
                      <a:pt x="744" y="395"/>
                    </a:lnTo>
                    <a:lnTo>
                      <a:pt x="741" y="410"/>
                    </a:lnTo>
                    <a:lnTo>
                      <a:pt x="741" y="410"/>
                    </a:lnTo>
                    <a:lnTo>
                      <a:pt x="739" y="428"/>
                    </a:lnTo>
                    <a:lnTo>
                      <a:pt x="739" y="428"/>
                    </a:lnTo>
                    <a:lnTo>
                      <a:pt x="738" y="437"/>
                    </a:lnTo>
                    <a:lnTo>
                      <a:pt x="738" y="439"/>
                    </a:lnTo>
                    <a:lnTo>
                      <a:pt x="738" y="439"/>
                    </a:lnTo>
                    <a:lnTo>
                      <a:pt x="735" y="461"/>
                    </a:lnTo>
                    <a:lnTo>
                      <a:pt x="735" y="461"/>
                    </a:lnTo>
                    <a:lnTo>
                      <a:pt x="731" y="476"/>
                    </a:lnTo>
                    <a:lnTo>
                      <a:pt x="727" y="487"/>
                    </a:lnTo>
                    <a:lnTo>
                      <a:pt x="727" y="487"/>
                    </a:lnTo>
                    <a:lnTo>
                      <a:pt x="722" y="500"/>
                    </a:lnTo>
                    <a:lnTo>
                      <a:pt x="714" y="511"/>
                    </a:lnTo>
                    <a:lnTo>
                      <a:pt x="714" y="511"/>
                    </a:lnTo>
                    <a:lnTo>
                      <a:pt x="711" y="518"/>
                    </a:lnTo>
                    <a:lnTo>
                      <a:pt x="704" y="522"/>
                    </a:lnTo>
                    <a:lnTo>
                      <a:pt x="704" y="522"/>
                    </a:lnTo>
                    <a:lnTo>
                      <a:pt x="698" y="527"/>
                    </a:lnTo>
                    <a:lnTo>
                      <a:pt x="698" y="527"/>
                    </a:lnTo>
                    <a:lnTo>
                      <a:pt x="693" y="530"/>
                    </a:lnTo>
                    <a:lnTo>
                      <a:pt x="688" y="530"/>
                    </a:lnTo>
                    <a:lnTo>
                      <a:pt x="685" y="532"/>
                    </a:lnTo>
                    <a:lnTo>
                      <a:pt x="685" y="532"/>
                    </a:lnTo>
                    <a:lnTo>
                      <a:pt x="683" y="532"/>
                    </a:lnTo>
                    <a:lnTo>
                      <a:pt x="683" y="532"/>
                    </a:lnTo>
                    <a:lnTo>
                      <a:pt x="682" y="530"/>
                    </a:lnTo>
                    <a:lnTo>
                      <a:pt x="680" y="529"/>
                    </a:lnTo>
                    <a:lnTo>
                      <a:pt x="678" y="526"/>
                    </a:lnTo>
                    <a:lnTo>
                      <a:pt x="678" y="526"/>
                    </a:lnTo>
                    <a:lnTo>
                      <a:pt x="669" y="506"/>
                    </a:lnTo>
                    <a:lnTo>
                      <a:pt x="657" y="485"/>
                    </a:lnTo>
                    <a:lnTo>
                      <a:pt x="645" y="466"/>
                    </a:lnTo>
                    <a:lnTo>
                      <a:pt x="629" y="445"/>
                    </a:lnTo>
                    <a:lnTo>
                      <a:pt x="629" y="445"/>
                    </a:lnTo>
                    <a:lnTo>
                      <a:pt x="601" y="410"/>
                    </a:lnTo>
                    <a:lnTo>
                      <a:pt x="572" y="376"/>
                    </a:lnTo>
                    <a:lnTo>
                      <a:pt x="569" y="370"/>
                    </a:lnTo>
                    <a:lnTo>
                      <a:pt x="563" y="363"/>
                    </a:lnTo>
                    <a:lnTo>
                      <a:pt x="563" y="363"/>
                    </a:lnTo>
                    <a:lnTo>
                      <a:pt x="537" y="333"/>
                    </a:lnTo>
                    <a:lnTo>
                      <a:pt x="537" y="333"/>
                    </a:lnTo>
                    <a:lnTo>
                      <a:pt x="522" y="313"/>
                    </a:lnTo>
                    <a:lnTo>
                      <a:pt x="522" y="313"/>
                    </a:lnTo>
                    <a:lnTo>
                      <a:pt x="522" y="313"/>
                    </a:lnTo>
                    <a:lnTo>
                      <a:pt x="519" y="307"/>
                    </a:lnTo>
                    <a:lnTo>
                      <a:pt x="519" y="307"/>
                    </a:lnTo>
                    <a:lnTo>
                      <a:pt x="508" y="293"/>
                    </a:lnTo>
                    <a:lnTo>
                      <a:pt x="508" y="293"/>
                    </a:lnTo>
                    <a:lnTo>
                      <a:pt x="497" y="270"/>
                    </a:lnTo>
                    <a:lnTo>
                      <a:pt x="485" y="248"/>
                    </a:lnTo>
                    <a:lnTo>
                      <a:pt x="468" y="201"/>
                    </a:lnTo>
                    <a:lnTo>
                      <a:pt x="468" y="201"/>
                    </a:lnTo>
                    <a:lnTo>
                      <a:pt x="460" y="178"/>
                    </a:lnTo>
                    <a:lnTo>
                      <a:pt x="460" y="178"/>
                    </a:lnTo>
                    <a:lnTo>
                      <a:pt x="457" y="169"/>
                    </a:lnTo>
                    <a:lnTo>
                      <a:pt x="457" y="169"/>
                    </a:lnTo>
                    <a:lnTo>
                      <a:pt x="450" y="169"/>
                    </a:lnTo>
                    <a:lnTo>
                      <a:pt x="450" y="169"/>
                    </a:lnTo>
                    <a:lnTo>
                      <a:pt x="444" y="169"/>
                    </a:lnTo>
                    <a:lnTo>
                      <a:pt x="444" y="169"/>
                    </a:lnTo>
                    <a:lnTo>
                      <a:pt x="432" y="167"/>
                    </a:lnTo>
                    <a:lnTo>
                      <a:pt x="423" y="164"/>
                    </a:lnTo>
                    <a:lnTo>
                      <a:pt x="413" y="161"/>
                    </a:lnTo>
                    <a:lnTo>
                      <a:pt x="405" y="156"/>
                    </a:lnTo>
                    <a:lnTo>
                      <a:pt x="405" y="156"/>
                    </a:lnTo>
                    <a:lnTo>
                      <a:pt x="399" y="153"/>
                    </a:lnTo>
                    <a:lnTo>
                      <a:pt x="399" y="153"/>
                    </a:lnTo>
                    <a:lnTo>
                      <a:pt x="387" y="146"/>
                    </a:lnTo>
                    <a:lnTo>
                      <a:pt x="387" y="146"/>
                    </a:lnTo>
                    <a:lnTo>
                      <a:pt x="375" y="143"/>
                    </a:lnTo>
                    <a:lnTo>
                      <a:pt x="375" y="143"/>
                    </a:lnTo>
                    <a:lnTo>
                      <a:pt x="365" y="141"/>
                    </a:lnTo>
                    <a:lnTo>
                      <a:pt x="365" y="141"/>
                    </a:lnTo>
                    <a:lnTo>
                      <a:pt x="357" y="140"/>
                    </a:lnTo>
                    <a:lnTo>
                      <a:pt x="347" y="135"/>
                    </a:lnTo>
                    <a:lnTo>
                      <a:pt x="331" y="127"/>
                    </a:lnTo>
                    <a:lnTo>
                      <a:pt x="331" y="127"/>
                    </a:lnTo>
                    <a:lnTo>
                      <a:pt x="342" y="161"/>
                    </a:lnTo>
                    <a:lnTo>
                      <a:pt x="342" y="161"/>
                    </a:lnTo>
                    <a:lnTo>
                      <a:pt x="358" y="204"/>
                    </a:lnTo>
                    <a:lnTo>
                      <a:pt x="376" y="251"/>
                    </a:lnTo>
                    <a:lnTo>
                      <a:pt x="381" y="264"/>
                    </a:lnTo>
                    <a:lnTo>
                      <a:pt x="381" y="264"/>
                    </a:lnTo>
                    <a:lnTo>
                      <a:pt x="381" y="265"/>
                    </a:lnTo>
                    <a:lnTo>
                      <a:pt x="381" y="267"/>
                    </a:lnTo>
                    <a:lnTo>
                      <a:pt x="381" y="267"/>
                    </a:lnTo>
                    <a:lnTo>
                      <a:pt x="378" y="268"/>
                    </a:lnTo>
                    <a:lnTo>
                      <a:pt x="378" y="268"/>
                    </a:lnTo>
                    <a:lnTo>
                      <a:pt x="378" y="267"/>
                    </a:lnTo>
                    <a:lnTo>
                      <a:pt x="365" y="264"/>
                    </a:lnTo>
                    <a:lnTo>
                      <a:pt x="365" y="264"/>
                    </a:lnTo>
                    <a:lnTo>
                      <a:pt x="341" y="256"/>
                    </a:lnTo>
                    <a:lnTo>
                      <a:pt x="339" y="256"/>
                    </a:lnTo>
                    <a:lnTo>
                      <a:pt x="339" y="256"/>
                    </a:lnTo>
                    <a:lnTo>
                      <a:pt x="313" y="248"/>
                    </a:lnTo>
                    <a:lnTo>
                      <a:pt x="286" y="240"/>
                    </a:lnTo>
                    <a:lnTo>
                      <a:pt x="286" y="240"/>
                    </a:lnTo>
                    <a:lnTo>
                      <a:pt x="260" y="231"/>
                    </a:lnTo>
                    <a:lnTo>
                      <a:pt x="260" y="231"/>
                    </a:lnTo>
                    <a:lnTo>
                      <a:pt x="233" y="227"/>
                    </a:lnTo>
                    <a:lnTo>
                      <a:pt x="207" y="222"/>
                    </a:lnTo>
                    <a:lnTo>
                      <a:pt x="207" y="222"/>
                    </a:lnTo>
                    <a:lnTo>
                      <a:pt x="175" y="220"/>
                    </a:lnTo>
                    <a:lnTo>
                      <a:pt x="175" y="220"/>
                    </a:lnTo>
                    <a:lnTo>
                      <a:pt x="154" y="222"/>
                    </a:lnTo>
                    <a:lnTo>
                      <a:pt x="154" y="222"/>
                    </a:lnTo>
                    <a:lnTo>
                      <a:pt x="130" y="223"/>
                    </a:lnTo>
                    <a:lnTo>
                      <a:pt x="106" y="228"/>
                    </a:lnTo>
                    <a:lnTo>
                      <a:pt x="106" y="228"/>
                    </a:lnTo>
                    <a:lnTo>
                      <a:pt x="116" y="233"/>
                    </a:lnTo>
                    <a:lnTo>
                      <a:pt x="125" y="240"/>
                    </a:lnTo>
                    <a:lnTo>
                      <a:pt x="135" y="248"/>
                    </a:lnTo>
                    <a:lnTo>
                      <a:pt x="145" y="256"/>
                    </a:lnTo>
                    <a:lnTo>
                      <a:pt x="145" y="256"/>
                    </a:lnTo>
                    <a:lnTo>
                      <a:pt x="153" y="268"/>
                    </a:lnTo>
                    <a:lnTo>
                      <a:pt x="159" y="278"/>
                    </a:lnTo>
                    <a:lnTo>
                      <a:pt x="159" y="280"/>
                    </a:lnTo>
                    <a:lnTo>
                      <a:pt x="159" y="280"/>
                    </a:lnTo>
                    <a:lnTo>
                      <a:pt x="167" y="294"/>
                    </a:lnTo>
                    <a:lnTo>
                      <a:pt x="167" y="294"/>
                    </a:lnTo>
                    <a:lnTo>
                      <a:pt x="169" y="301"/>
                    </a:lnTo>
                    <a:lnTo>
                      <a:pt x="169" y="305"/>
                    </a:lnTo>
                    <a:lnTo>
                      <a:pt x="169" y="305"/>
                    </a:lnTo>
                    <a:lnTo>
                      <a:pt x="172" y="305"/>
                    </a:lnTo>
                    <a:lnTo>
                      <a:pt x="178" y="305"/>
                    </a:lnTo>
                    <a:lnTo>
                      <a:pt x="178" y="305"/>
                    </a:lnTo>
                    <a:lnTo>
                      <a:pt x="193" y="304"/>
                    </a:lnTo>
                    <a:lnTo>
                      <a:pt x="193" y="304"/>
                    </a:lnTo>
                    <a:lnTo>
                      <a:pt x="217" y="305"/>
                    </a:lnTo>
                    <a:lnTo>
                      <a:pt x="241" y="309"/>
                    </a:lnTo>
                    <a:lnTo>
                      <a:pt x="265" y="315"/>
                    </a:lnTo>
                    <a:lnTo>
                      <a:pt x="289" y="323"/>
                    </a:lnTo>
                    <a:lnTo>
                      <a:pt x="313" y="333"/>
                    </a:lnTo>
                    <a:lnTo>
                      <a:pt x="336" y="344"/>
                    </a:lnTo>
                    <a:lnTo>
                      <a:pt x="357" y="358"/>
                    </a:lnTo>
                    <a:lnTo>
                      <a:pt x="376" y="375"/>
                    </a:lnTo>
                    <a:lnTo>
                      <a:pt x="376" y="375"/>
                    </a:lnTo>
                    <a:lnTo>
                      <a:pt x="399" y="392"/>
                    </a:lnTo>
                    <a:lnTo>
                      <a:pt x="418" y="413"/>
                    </a:lnTo>
                    <a:lnTo>
                      <a:pt x="437" y="434"/>
                    </a:lnTo>
                    <a:lnTo>
                      <a:pt x="453" y="455"/>
                    </a:lnTo>
                    <a:lnTo>
                      <a:pt x="453" y="455"/>
                    </a:lnTo>
                    <a:lnTo>
                      <a:pt x="469" y="477"/>
                    </a:lnTo>
                    <a:lnTo>
                      <a:pt x="484" y="502"/>
                    </a:lnTo>
                    <a:lnTo>
                      <a:pt x="495" y="526"/>
                    </a:lnTo>
                    <a:lnTo>
                      <a:pt x="506" y="550"/>
                    </a:lnTo>
                    <a:lnTo>
                      <a:pt x="506" y="550"/>
                    </a:lnTo>
                    <a:lnTo>
                      <a:pt x="527" y="543"/>
                    </a:lnTo>
                    <a:lnTo>
                      <a:pt x="545" y="539"/>
                    </a:lnTo>
                    <a:lnTo>
                      <a:pt x="545" y="539"/>
                    </a:lnTo>
                    <a:lnTo>
                      <a:pt x="564" y="537"/>
                    </a:lnTo>
                    <a:lnTo>
                      <a:pt x="564" y="537"/>
                    </a:lnTo>
                    <a:lnTo>
                      <a:pt x="567" y="537"/>
                    </a:lnTo>
                    <a:lnTo>
                      <a:pt x="567" y="537"/>
                    </a:lnTo>
                    <a:lnTo>
                      <a:pt x="575" y="537"/>
                    </a:lnTo>
                    <a:lnTo>
                      <a:pt x="584" y="539"/>
                    </a:lnTo>
                    <a:lnTo>
                      <a:pt x="584" y="539"/>
                    </a:lnTo>
                    <a:lnTo>
                      <a:pt x="593" y="542"/>
                    </a:lnTo>
                    <a:lnTo>
                      <a:pt x="601" y="548"/>
                    </a:lnTo>
                    <a:lnTo>
                      <a:pt x="601" y="548"/>
                    </a:lnTo>
                    <a:lnTo>
                      <a:pt x="609" y="555"/>
                    </a:lnTo>
                    <a:lnTo>
                      <a:pt x="609" y="555"/>
                    </a:lnTo>
                    <a:lnTo>
                      <a:pt x="614" y="564"/>
                    </a:lnTo>
                    <a:lnTo>
                      <a:pt x="614" y="564"/>
                    </a:lnTo>
                    <a:lnTo>
                      <a:pt x="617" y="574"/>
                    </a:lnTo>
                    <a:lnTo>
                      <a:pt x="616" y="585"/>
                    </a:lnTo>
                    <a:lnTo>
                      <a:pt x="616" y="585"/>
                    </a:lnTo>
                    <a:lnTo>
                      <a:pt x="614" y="595"/>
                    </a:lnTo>
                    <a:lnTo>
                      <a:pt x="612" y="603"/>
                    </a:lnTo>
                    <a:lnTo>
                      <a:pt x="608" y="619"/>
                    </a:lnTo>
                    <a:lnTo>
                      <a:pt x="608" y="619"/>
                    </a:lnTo>
                    <a:lnTo>
                      <a:pt x="593" y="688"/>
                    </a:lnTo>
                    <a:lnTo>
                      <a:pt x="587" y="722"/>
                    </a:lnTo>
                    <a:lnTo>
                      <a:pt x="582" y="738"/>
                    </a:lnTo>
                    <a:lnTo>
                      <a:pt x="582" y="738"/>
                    </a:lnTo>
                    <a:lnTo>
                      <a:pt x="582" y="743"/>
                    </a:lnTo>
                    <a:lnTo>
                      <a:pt x="582" y="743"/>
                    </a:lnTo>
                    <a:lnTo>
                      <a:pt x="579" y="756"/>
                    </a:lnTo>
                    <a:lnTo>
                      <a:pt x="579" y="756"/>
                    </a:lnTo>
                    <a:lnTo>
                      <a:pt x="572" y="775"/>
                    </a:lnTo>
                    <a:lnTo>
                      <a:pt x="572" y="775"/>
                    </a:lnTo>
                    <a:lnTo>
                      <a:pt x="567" y="784"/>
                    </a:lnTo>
                    <a:lnTo>
                      <a:pt x="561" y="793"/>
                    </a:lnTo>
                    <a:lnTo>
                      <a:pt x="561" y="793"/>
                    </a:lnTo>
                    <a:lnTo>
                      <a:pt x="555" y="799"/>
                    </a:lnTo>
                    <a:lnTo>
                      <a:pt x="547" y="805"/>
                    </a:lnTo>
                    <a:lnTo>
                      <a:pt x="530" y="817"/>
                    </a:lnTo>
                    <a:lnTo>
                      <a:pt x="516" y="825"/>
                    </a:lnTo>
                    <a:lnTo>
                      <a:pt x="516" y="825"/>
                    </a:lnTo>
                    <a:lnTo>
                      <a:pt x="502" y="834"/>
                    </a:lnTo>
                    <a:lnTo>
                      <a:pt x="502" y="834"/>
                    </a:lnTo>
                    <a:lnTo>
                      <a:pt x="490" y="844"/>
                    </a:lnTo>
                    <a:lnTo>
                      <a:pt x="490" y="844"/>
                    </a:lnTo>
                    <a:lnTo>
                      <a:pt x="479" y="855"/>
                    </a:lnTo>
                    <a:lnTo>
                      <a:pt x="479" y="855"/>
                    </a:lnTo>
                    <a:lnTo>
                      <a:pt x="468" y="868"/>
                    </a:lnTo>
                    <a:lnTo>
                      <a:pt x="460" y="881"/>
                    </a:lnTo>
                    <a:lnTo>
                      <a:pt x="460" y="881"/>
                    </a:lnTo>
                    <a:lnTo>
                      <a:pt x="450" y="895"/>
                    </a:lnTo>
                    <a:lnTo>
                      <a:pt x="444" y="911"/>
                    </a:lnTo>
                    <a:lnTo>
                      <a:pt x="444" y="911"/>
                    </a:lnTo>
                    <a:lnTo>
                      <a:pt x="437" y="926"/>
                    </a:lnTo>
                    <a:lnTo>
                      <a:pt x="432" y="942"/>
                    </a:lnTo>
                    <a:lnTo>
                      <a:pt x="429" y="958"/>
                    </a:lnTo>
                    <a:lnTo>
                      <a:pt x="426" y="974"/>
                    </a:lnTo>
                    <a:lnTo>
                      <a:pt x="426" y="974"/>
                    </a:lnTo>
                    <a:lnTo>
                      <a:pt x="434" y="985"/>
                    </a:lnTo>
                    <a:lnTo>
                      <a:pt x="437" y="997"/>
                    </a:lnTo>
                    <a:lnTo>
                      <a:pt x="437" y="997"/>
                    </a:lnTo>
                    <a:lnTo>
                      <a:pt x="437" y="1006"/>
                    </a:lnTo>
                    <a:lnTo>
                      <a:pt x="437" y="1014"/>
                    </a:lnTo>
                    <a:lnTo>
                      <a:pt x="436" y="1024"/>
                    </a:lnTo>
                    <a:lnTo>
                      <a:pt x="432" y="1034"/>
                    </a:lnTo>
                    <a:lnTo>
                      <a:pt x="432" y="1034"/>
                    </a:lnTo>
                    <a:lnTo>
                      <a:pt x="424" y="1048"/>
                    </a:lnTo>
                    <a:lnTo>
                      <a:pt x="424" y="1048"/>
                    </a:lnTo>
                    <a:lnTo>
                      <a:pt x="424" y="1048"/>
                    </a:lnTo>
                    <a:lnTo>
                      <a:pt x="424" y="1048"/>
                    </a:lnTo>
                    <a:lnTo>
                      <a:pt x="431" y="1053"/>
                    </a:lnTo>
                    <a:lnTo>
                      <a:pt x="439" y="1059"/>
                    </a:lnTo>
                    <a:lnTo>
                      <a:pt x="439" y="1059"/>
                    </a:lnTo>
                    <a:lnTo>
                      <a:pt x="444" y="1067"/>
                    </a:lnTo>
                    <a:lnTo>
                      <a:pt x="447" y="1075"/>
                    </a:lnTo>
                    <a:lnTo>
                      <a:pt x="450" y="1083"/>
                    </a:lnTo>
                    <a:lnTo>
                      <a:pt x="450" y="1091"/>
                    </a:lnTo>
                    <a:lnTo>
                      <a:pt x="450" y="1091"/>
                    </a:lnTo>
                    <a:lnTo>
                      <a:pt x="450" y="1100"/>
                    </a:lnTo>
                    <a:lnTo>
                      <a:pt x="447" y="1106"/>
                    </a:lnTo>
                    <a:lnTo>
                      <a:pt x="440" y="1122"/>
                    </a:lnTo>
                    <a:lnTo>
                      <a:pt x="440" y="1122"/>
                    </a:lnTo>
                    <a:lnTo>
                      <a:pt x="429" y="1140"/>
                    </a:lnTo>
                    <a:lnTo>
                      <a:pt x="429" y="1140"/>
                    </a:lnTo>
                    <a:lnTo>
                      <a:pt x="434" y="1146"/>
                    </a:lnTo>
                    <a:lnTo>
                      <a:pt x="437" y="1153"/>
                    </a:lnTo>
                    <a:lnTo>
                      <a:pt x="437" y="1153"/>
                    </a:lnTo>
                    <a:lnTo>
                      <a:pt x="440" y="1164"/>
                    </a:lnTo>
                    <a:lnTo>
                      <a:pt x="444" y="1177"/>
                    </a:lnTo>
                    <a:lnTo>
                      <a:pt x="444" y="1177"/>
                    </a:lnTo>
                    <a:lnTo>
                      <a:pt x="442" y="1188"/>
                    </a:lnTo>
                    <a:lnTo>
                      <a:pt x="440" y="1199"/>
                    </a:lnTo>
                    <a:lnTo>
                      <a:pt x="437" y="1210"/>
                    </a:lnTo>
                    <a:lnTo>
                      <a:pt x="431" y="1222"/>
                    </a:lnTo>
                    <a:lnTo>
                      <a:pt x="431" y="1222"/>
                    </a:lnTo>
                    <a:lnTo>
                      <a:pt x="424" y="1230"/>
                    </a:lnTo>
                    <a:lnTo>
                      <a:pt x="418" y="1238"/>
                    </a:lnTo>
                    <a:lnTo>
                      <a:pt x="408" y="1246"/>
                    </a:lnTo>
                    <a:lnTo>
                      <a:pt x="397" y="1252"/>
                    </a:lnTo>
                    <a:lnTo>
                      <a:pt x="397" y="1252"/>
                    </a:lnTo>
                    <a:lnTo>
                      <a:pt x="381" y="1259"/>
                    </a:lnTo>
                    <a:lnTo>
                      <a:pt x="363" y="1265"/>
                    </a:lnTo>
                    <a:lnTo>
                      <a:pt x="363" y="1265"/>
                    </a:lnTo>
                    <a:lnTo>
                      <a:pt x="363" y="1265"/>
                    </a:lnTo>
                    <a:close/>
                    <a:moveTo>
                      <a:pt x="1067" y="1238"/>
                    </a:moveTo>
                    <a:lnTo>
                      <a:pt x="1067" y="1238"/>
                    </a:lnTo>
                    <a:lnTo>
                      <a:pt x="1088" y="1244"/>
                    </a:lnTo>
                    <a:lnTo>
                      <a:pt x="1106" y="1251"/>
                    </a:lnTo>
                    <a:lnTo>
                      <a:pt x="1124" y="1259"/>
                    </a:lnTo>
                    <a:lnTo>
                      <a:pt x="1140" y="1268"/>
                    </a:lnTo>
                    <a:lnTo>
                      <a:pt x="1140" y="1268"/>
                    </a:lnTo>
                    <a:lnTo>
                      <a:pt x="1143" y="1260"/>
                    </a:lnTo>
                    <a:lnTo>
                      <a:pt x="1148" y="1252"/>
                    </a:lnTo>
                    <a:lnTo>
                      <a:pt x="1153" y="1244"/>
                    </a:lnTo>
                    <a:lnTo>
                      <a:pt x="1157" y="1238"/>
                    </a:lnTo>
                    <a:lnTo>
                      <a:pt x="1157" y="1238"/>
                    </a:lnTo>
                    <a:lnTo>
                      <a:pt x="1165" y="1233"/>
                    </a:lnTo>
                    <a:lnTo>
                      <a:pt x="1173" y="1227"/>
                    </a:lnTo>
                    <a:lnTo>
                      <a:pt x="1182" y="1223"/>
                    </a:lnTo>
                    <a:lnTo>
                      <a:pt x="1191" y="1220"/>
                    </a:lnTo>
                    <a:lnTo>
                      <a:pt x="1191" y="1220"/>
                    </a:lnTo>
                    <a:lnTo>
                      <a:pt x="1194" y="1218"/>
                    </a:lnTo>
                    <a:lnTo>
                      <a:pt x="1194" y="1218"/>
                    </a:lnTo>
                    <a:lnTo>
                      <a:pt x="1198" y="1218"/>
                    </a:lnTo>
                    <a:lnTo>
                      <a:pt x="1198" y="1218"/>
                    </a:lnTo>
                    <a:lnTo>
                      <a:pt x="1201" y="1217"/>
                    </a:lnTo>
                    <a:lnTo>
                      <a:pt x="1201" y="1215"/>
                    </a:lnTo>
                    <a:lnTo>
                      <a:pt x="1201" y="1215"/>
                    </a:lnTo>
                    <a:lnTo>
                      <a:pt x="1201" y="1212"/>
                    </a:lnTo>
                    <a:lnTo>
                      <a:pt x="1201" y="1212"/>
                    </a:lnTo>
                    <a:lnTo>
                      <a:pt x="1201" y="1209"/>
                    </a:lnTo>
                    <a:lnTo>
                      <a:pt x="1201" y="1209"/>
                    </a:lnTo>
                    <a:lnTo>
                      <a:pt x="1204" y="1199"/>
                    </a:lnTo>
                    <a:lnTo>
                      <a:pt x="1204" y="1199"/>
                    </a:lnTo>
                    <a:lnTo>
                      <a:pt x="1207" y="1190"/>
                    </a:lnTo>
                    <a:lnTo>
                      <a:pt x="1214" y="1182"/>
                    </a:lnTo>
                    <a:lnTo>
                      <a:pt x="1220" y="1175"/>
                    </a:lnTo>
                    <a:lnTo>
                      <a:pt x="1228" y="1169"/>
                    </a:lnTo>
                    <a:lnTo>
                      <a:pt x="1228" y="1169"/>
                    </a:lnTo>
                    <a:lnTo>
                      <a:pt x="1238" y="1165"/>
                    </a:lnTo>
                    <a:lnTo>
                      <a:pt x="1247" y="1164"/>
                    </a:lnTo>
                    <a:lnTo>
                      <a:pt x="1247" y="1164"/>
                    </a:lnTo>
                    <a:lnTo>
                      <a:pt x="1252" y="1162"/>
                    </a:lnTo>
                    <a:lnTo>
                      <a:pt x="1252" y="1162"/>
                    </a:lnTo>
                    <a:lnTo>
                      <a:pt x="1257" y="1164"/>
                    </a:lnTo>
                    <a:lnTo>
                      <a:pt x="1257" y="1164"/>
                    </a:lnTo>
                    <a:lnTo>
                      <a:pt x="1264" y="1164"/>
                    </a:lnTo>
                    <a:lnTo>
                      <a:pt x="1267" y="1164"/>
                    </a:lnTo>
                    <a:lnTo>
                      <a:pt x="1267" y="1164"/>
                    </a:lnTo>
                    <a:lnTo>
                      <a:pt x="1275" y="1165"/>
                    </a:lnTo>
                    <a:lnTo>
                      <a:pt x="1275" y="1165"/>
                    </a:lnTo>
                    <a:lnTo>
                      <a:pt x="1281" y="1164"/>
                    </a:lnTo>
                    <a:lnTo>
                      <a:pt x="1281" y="1164"/>
                    </a:lnTo>
                    <a:lnTo>
                      <a:pt x="1284" y="1162"/>
                    </a:lnTo>
                    <a:lnTo>
                      <a:pt x="1284" y="1162"/>
                    </a:lnTo>
                    <a:lnTo>
                      <a:pt x="1286" y="1157"/>
                    </a:lnTo>
                    <a:lnTo>
                      <a:pt x="1286" y="1157"/>
                    </a:lnTo>
                    <a:lnTo>
                      <a:pt x="1286" y="1154"/>
                    </a:lnTo>
                    <a:lnTo>
                      <a:pt x="1286" y="1154"/>
                    </a:lnTo>
                    <a:lnTo>
                      <a:pt x="1288" y="1148"/>
                    </a:lnTo>
                    <a:lnTo>
                      <a:pt x="1288" y="1148"/>
                    </a:lnTo>
                    <a:lnTo>
                      <a:pt x="1291" y="1140"/>
                    </a:lnTo>
                    <a:lnTo>
                      <a:pt x="1291" y="1140"/>
                    </a:lnTo>
                    <a:lnTo>
                      <a:pt x="1296" y="1130"/>
                    </a:lnTo>
                    <a:lnTo>
                      <a:pt x="1300" y="1122"/>
                    </a:lnTo>
                    <a:lnTo>
                      <a:pt x="1300" y="1122"/>
                    </a:lnTo>
                    <a:lnTo>
                      <a:pt x="1307" y="1114"/>
                    </a:lnTo>
                    <a:lnTo>
                      <a:pt x="1315" y="1108"/>
                    </a:lnTo>
                    <a:lnTo>
                      <a:pt x="1315" y="1108"/>
                    </a:lnTo>
                    <a:lnTo>
                      <a:pt x="1325" y="1103"/>
                    </a:lnTo>
                    <a:lnTo>
                      <a:pt x="1334" y="1098"/>
                    </a:lnTo>
                    <a:lnTo>
                      <a:pt x="1334" y="1098"/>
                    </a:lnTo>
                    <a:lnTo>
                      <a:pt x="1349" y="1096"/>
                    </a:lnTo>
                    <a:lnTo>
                      <a:pt x="1349" y="1096"/>
                    </a:lnTo>
                    <a:lnTo>
                      <a:pt x="1355" y="1096"/>
                    </a:lnTo>
                    <a:lnTo>
                      <a:pt x="1355" y="1096"/>
                    </a:lnTo>
                    <a:lnTo>
                      <a:pt x="1373" y="1101"/>
                    </a:lnTo>
                    <a:lnTo>
                      <a:pt x="1373" y="1101"/>
                    </a:lnTo>
                    <a:lnTo>
                      <a:pt x="1391" y="1106"/>
                    </a:lnTo>
                    <a:lnTo>
                      <a:pt x="1408" y="1116"/>
                    </a:lnTo>
                    <a:lnTo>
                      <a:pt x="1408" y="1116"/>
                    </a:lnTo>
                    <a:lnTo>
                      <a:pt x="1423" y="1127"/>
                    </a:lnTo>
                    <a:lnTo>
                      <a:pt x="1423" y="1127"/>
                    </a:lnTo>
                    <a:lnTo>
                      <a:pt x="1436" y="1138"/>
                    </a:lnTo>
                    <a:lnTo>
                      <a:pt x="1437" y="1140"/>
                    </a:lnTo>
                    <a:lnTo>
                      <a:pt x="1437" y="1140"/>
                    </a:lnTo>
                    <a:lnTo>
                      <a:pt x="1461" y="1164"/>
                    </a:lnTo>
                    <a:lnTo>
                      <a:pt x="1461" y="1164"/>
                    </a:lnTo>
                    <a:lnTo>
                      <a:pt x="1487" y="1185"/>
                    </a:lnTo>
                    <a:lnTo>
                      <a:pt x="1501" y="1196"/>
                    </a:lnTo>
                    <a:lnTo>
                      <a:pt x="1501" y="1196"/>
                    </a:lnTo>
                    <a:lnTo>
                      <a:pt x="1513" y="1206"/>
                    </a:lnTo>
                    <a:lnTo>
                      <a:pt x="1513" y="1206"/>
                    </a:lnTo>
                    <a:lnTo>
                      <a:pt x="1516" y="1207"/>
                    </a:lnTo>
                    <a:lnTo>
                      <a:pt x="1516" y="1207"/>
                    </a:lnTo>
                    <a:lnTo>
                      <a:pt x="1530" y="1223"/>
                    </a:lnTo>
                    <a:lnTo>
                      <a:pt x="1545" y="1239"/>
                    </a:lnTo>
                    <a:lnTo>
                      <a:pt x="1545" y="1239"/>
                    </a:lnTo>
                    <a:lnTo>
                      <a:pt x="1556" y="1220"/>
                    </a:lnTo>
                    <a:lnTo>
                      <a:pt x="1564" y="1199"/>
                    </a:lnTo>
                    <a:lnTo>
                      <a:pt x="1564" y="1199"/>
                    </a:lnTo>
                    <a:lnTo>
                      <a:pt x="1569" y="1186"/>
                    </a:lnTo>
                    <a:lnTo>
                      <a:pt x="1572" y="1169"/>
                    </a:lnTo>
                    <a:lnTo>
                      <a:pt x="1572" y="1169"/>
                    </a:lnTo>
                    <a:lnTo>
                      <a:pt x="1574" y="1154"/>
                    </a:lnTo>
                    <a:lnTo>
                      <a:pt x="1574" y="1146"/>
                    </a:lnTo>
                    <a:lnTo>
                      <a:pt x="1574" y="1146"/>
                    </a:lnTo>
                    <a:lnTo>
                      <a:pt x="1574" y="1140"/>
                    </a:lnTo>
                    <a:lnTo>
                      <a:pt x="1574" y="1140"/>
                    </a:lnTo>
                    <a:lnTo>
                      <a:pt x="1572" y="1124"/>
                    </a:lnTo>
                    <a:lnTo>
                      <a:pt x="1571" y="1109"/>
                    </a:lnTo>
                    <a:lnTo>
                      <a:pt x="1567" y="1095"/>
                    </a:lnTo>
                    <a:lnTo>
                      <a:pt x="1561" y="1080"/>
                    </a:lnTo>
                    <a:lnTo>
                      <a:pt x="1561" y="1080"/>
                    </a:lnTo>
                    <a:lnTo>
                      <a:pt x="1558" y="1071"/>
                    </a:lnTo>
                    <a:lnTo>
                      <a:pt x="1558" y="1071"/>
                    </a:lnTo>
                    <a:lnTo>
                      <a:pt x="1556" y="1066"/>
                    </a:lnTo>
                    <a:lnTo>
                      <a:pt x="1556" y="1066"/>
                    </a:lnTo>
                    <a:lnTo>
                      <a:pt x="1553" y="1061"/>
                    </a:lnTo>
                    <a:lnTo>
                      <a:pt x="1553" y="1061"/>
                    </a:lnTo>
                    <a:lnTo>
                      <a:pt x="1548" y="1053"/>
                    </a:lnTo>
                    <a:lnTo>
                      <a:pt x="1548" y="1053"/>
                    </a:lnTo>
                    <a:lnTo>
                      <a:pt x="1545" y="1043"/>
                    </a:lnTo>
                    <a:lnTo>
                      <a:pt x="1545" y="1043"/>
                    </a:lnTo>
                    <a:lnTo>
                      <a:pt x="1543" y="1040"/>
                    </a:lnTo>
                    <a:lnTo>
                      <a:pt x="1542" y="1034"/>
                    </a:lnTo>
                    <a:lnTo>
                      <a:pt x="1542" y="1034"/>
                    </a:lnTo>
                    <a:lnTo>
                      <a:pt x="1543" y="1024"/>
                    </a:lnTo>
                    <a:lnTo>
                      <a:pt x="1548" y="1014"/>
                    </a:lnTo>
                    <a:lnTo>
                      <a:pt x="1548" y="1014"/>
                    </a:lnTo>
                    <a:lnTo>
                      <a:pt x="1553" y="1006"/>
                    </a:lnTo>
                    <a:lnTo>
                      <a:pt x="1561" y="1001"/>
                    </a:lnTo>
                    <a:lnTo>
                      <a:pt x="1561" y="1001"/>
                    </a:lnTo>
                    <a:lnTo>
                      <a:pt x="1569" y="997"/>
                    </a:lnTo>
                    <a:lnTo>
                      <a:pt x="1577" y="993"/>
                    </a:lnTo>
                    <a:lnTo>
                      <a:pt x="1577" y="993"/>
                    </a:lnTo>
                    <a:lnTo>
                      <a:pt x="1590" y="993"/>
                    </a:lnTo>
                    <a:lnTo>
                      <a:pt x="1590" y="993"/>
                    </a:lnTo>
                    <a:lnTo>
                      <a:pt x="1601" y="993"/>
                    </a:lnTo>
                    <a:lnTo>
                      <a:pt x="1612" y="997"/>
                    </a:lnTo>
                    <a:lnTo>
                      <a:pt x="1612" y="997"/>
                    </a:lnTo>
                    <a:lnTo>
                      <a:pt x="1620" y="1000"/>
                    </a:lnTo>
                    <a:lnTo>
                      <a:pt x="1628" y="1005"/>
                    </a:lnTo>
                    <a:lnTo>
                      <a:pt x="1628" y="1005"/>
                    </a:lnTo>
                    <a:lnTo>
                      <a:pt x="1640" y="1016"/>
                    </a:lnTo>
                    <a:lnTo>
                      <a:pt x="1640" y="1016"/>
                    </a:lnTo>
                    <a:lnTo>
                      <a:pt x="1651" y="1029"/>
                    </a:lnTo>
                    <a:lnTo>
                      <a:pt x="1651" y="1029"/>
                    </a:lnTo>
                    <a:lnTo>
                      <a:pt x="1656" y="1034"/>
                    </a:lnTo>
                    <a:lnTo>
                      <a:pt x="1656" y="1034"/>
                    </a:lnTo>
                    <a:lnTo>
                      <a:pt x="1661" y="1040"/>
                    </a:lnTo>
                    <a:lnTo>
                      <a:pt x="1661" y="1040"/>
                    </a:lnTo>
                    <a:lnTo>
                      <a:pt x="1664" y="1038"/>
                    </a:lnTo>
                    <a:lnTo>
                      <a:pt x="1664" y="1038"/>
                    </a:lnTo>
                    <a:lnTo>
                      <a:pt x="1673" y="1032"/>
                    </a:lnTo>
                    <a:lnTo>
                      <a:pt x="1678" y="1030"/>
                    </a:lnTo>
                    <a:lnTo>
                      <a:pt x="1678" y="1030"/>
                    </a:lnTo>
                    <a:lnTo>
                      <a:pt x="1691" y="1022"/>
                    </a:lnTo>
                    <a:lnTo>
                      <a:pt x="1691" y="1021"/>
                    </a:lnTo>
                    <a:lnTo>
                      <a:pt x="1691" y="1021"/>
                    </a:lnTo>
                    <a:lnTo>
                      <a:pt x="1696" y="1018"/>
                    </a:lnTo>
                    <a:lnTo>
                      <a:pt x="1696" y="1018"/>
                    </a:lnTo>
                    <a:lnTo>
                      <a:pt x="1690" y="1008"/>
                    </a:lnTo>
                    <a:lnTo>
                      <a:pt x="1690" y="1008"/>
                    </a:lnTo>
                    <a:lnTo>
                      <a:pt x="1683" y="993"/>
                    </a:lnTo>
                    <a:lnTo>
                      <a:pt x="1683" y="993"/>
                    </a:lnTo>
                    <a:lnTo>
                      <a:pt x="1675" y="981"/>
                    </a:lnTo>
                    <a:lnTo>
                      <a:pt x="1665" y="968"/>
                    </a:lnTo>
                    <a:lnTo>
                      <a:pt x="1665" y="968"/>
                    </a:lnTo>
                    <a:lnTo>
                      <a:pt x="1665" y="965"/>
                    </a:lnTo>
                    <a:lnTo>
                      <a:pt x="1665" y="963"/>
                    </a:lnTo>
                    <a:lnTo>
                      <a:pt x="1667" y="961"/>
                    </a:lnTo>
                    <a:lnTo>
                      <a:pt x="1667" y="961"/>
                    </a:lnTo>
                    <a:lnTo>
                      <a:pt x="1669" y="961"/>
                    </a:lnTo>
                    <a:lnTo>
                      <a:pt x="1669" y="961"/>
                    </a:lnTo>
                    <a:lnTo>
                      <a:pt x="1670" y="961"/>
                    </a:lnTo>
                    <a:lnTo>
                      <a:pt x="1670" y="961"/>
                    </a:lnTo>
                    <a:lnTo>
                      <a:pt x="1683" y="974"/>
                    </a:lnTo>
                    <a:lnTo>
                      <a:pt x="1693" y="985"/>
                    </a:lnTo>
                    <a:lnTo>
                      <a:pt x="1693" y="985"/>
                    </a:lnTo>
                    <a:lnTo>
                      <a:pt x="1704" y="1000"/>
                    </a:lnTo>
                    <a:lnTo>
                      <a:pt x="1704" y="1000"/>
                    </a:lnTo>
                    <a:lnTo>
                      <a:pt x="1704" y="1000"/>
                    </a:lnTo>
                    <a:lnTo>
                      <a:pt x="1712" y="1014"/>
                    </a:lnTo>
                    <a:lnTo>
                      <a:pt x="1712" y="1014"/>
                    </a:lnTo>
                    <a:lnTo>
                      <a:pt x="1714" y="1016"/>
                    </a:lnTo>
                    <a:lnTo>
                      <a:pt x="1714" y="1016"/>
                    </a:lnTo>
                    <a:lnTo>
                      <a:pt x="1714" y="1016"/>
                    </a:lnTo>
                    <a:lnTo>
                      <a:pt x="1714" y="1016"/>
                    </a:lnTo>
                    <a:lnTo>
                      <a:pt x="1714" y="1018"/>
                    </a:lnTo>
                    <a:lnTo>
                      <a:pt x="1714" y="1018"/>
                    </a:lnTo>
                    <a:lnTo>
                      <a:pt x="1714" y="1019"/>
                    </a:lnTo>
                    <a:lnTo>
                      <a:pt x="1714" y="1019"/>
                    </a:lnTo>
                    <a:lnTo>
                      <a:pt x="1714" y="1022"/>
                    </a:lnTo>
                    <a:lnTo>
                      <a:pt x="1714" y="1022"/>
                    </a:lnTo>
                    <a:lnTo>
                      <a:pt x="1714" y="1024"/>
                    </a:lnTo>
                    <a:lnTo>
                      <a:pt x="1714" y="1024"/>
                    </a:lnTo>
                    <a:lnTo>
                      <a:pt x="1712" y="1024"/>
                    </a:lnTo>
                    <a:lnTo>
                      <a:pt x="1712" y="1024"/>
                    </a:lnTo>
                    <a:lnTo>
                      <a:pt x="1712" y="1024"/>
                    </a:lnTo>
                    <a:lnTo>
                      <a:pt x="1726" y="1035"/>
                    </a:lnTo>
                    <a:lnTo>
                      <a:pt x="1726" y="1035"/>
                    </a:lnTo>
                    <a:lnTo>
                      <a:pt x="1730" y="1037"/>
                    </a:lnTo>
                    <a:lnTo>
                      <a:pt x="1730" y="1037"/>
                    </a:lnTo>
                    <a:lnTo>
                      <a:pt x="1731" y="1037"/>
                    </a:lnTo>
                    <a:lnTo>
                      <a:pt x="1731" y="1037"/>
                    </a:lnTo>
                    <a:lnTo>
                      <a:pt x="1739" y="1029"/>
                    </a:lnTo>
                    <a:lnTo>
                      <a:pt x="1739" y="1029"/>
                    </a:lnTo>
                    <a:lnTo>
                      <a:pt x="1747" y="1019"/>
                    </a:lnTo>
                    <a:lnTo>
                      <a:pt x="1754" y="1010"/>
                    </a:lnTo>
                    <a:lnTo>
                      <a:pt x="1754" y="1010"/>
                    </a:lnTo>
                    <a:lnTo>
                      <a:pt x="1760" y="1000"/>
                    </a:lnTo>
                    <a:lnTo>
                      <a:pt x="1760" y="1000"/>
                    </a:lnTo>
                    <a:lnTo>
                      <a:pt x="1757" y="997"/>
                    </a:lnTo>
                    <a:lnTo>
                      <a:pt x="1757" y="997"/>
                    </a:lnTo>
                    <a:lnTo>
                      <a:pt x="1751" y="985"/>
                    </a:lnTo>
                    <a:lnTo>
                      <a:pt x="1751" y="985"/>
                    </a:lnTo>
                    <a:lnTo>
                      <a:pt x="1741" y="971"/>
                    </a:lnTo>
                    <a:lnTo>
                      <a:pt x="1730" y="955"/>
                    </a:lnTo>
                    <a:lnTo>
                      <a:pt x="1714" y="937"/>
                    </a:lnTo>
                    <a:lnTo>
                      <a:pt x="1694" y="916"/>
                    </a:lnTo>
                    <a:lnTo>
                      <a:pt x="1694" y="916"/>
                    </a:lnTo>
                    <a:lnTo>
                      <a:pt x="1694" y="913"/>
                    </a:lnTo>
                    <a:lnTo>
                      <a:pt x="1694" y="913"/>
                    </a:lnTo>
                    <a:lnTo>
                      <a:pt x="1696" y="911"/>
                    </a:lnTo>
                    <a:lnTo>
                      <a:pt x="1696" y="911"/>
                    </a:lnTo>
                    <a:lnTo>
                      <a:pt x="1717" y="907"/>
                    </a:lnTo>
                    <a:lnTo>
                      <a:pt x="1736" y="905"/>
                    </a:lnTo>
                    <a:lnTo>
                      <a:pt x="1763" y="903"/>
                    </a:lnTo>
                    <a:lnTo>
                      <a:pt x="1763" y="903"/>
                    </a:lnTo>
                    <a:lnTo>
                      <a:pt x="1763" y="903"/>
                    </a:lnTo>
                    <a:lnTo>
                      <a:pt x="1765" y="899"/>
                    </a:lnTo>
                    <a:lnTo>
                      <a:pt x="1765" y="899"/>
                    </a:lnTo>
                    <a:lnTo>
                      <a:pt x="1768" y="883"/>
                    </a:lnTo>
                    <a:lnTo>
                      <a:pt x="1768" y="883"/>
                    </a:lnTo>
                    <a:lnTo>
                      <a:pt x="1768" y="866"/>
                    </a:lnTo>
                    <a:lnTo>
                      <a:pt x="1768" y="850"/>
                    </a:lnTo>
                    <a:lnTo>
                      <a:pt x="1768" y="850"/>
                    </a:lnTo>
                    <a:lnTo>
                      <a:pt x="1768" y="844"/>
                    </a:lnTo>
                    <a:lnTo>
                      <a:pt x="1768" y="842"/>
                    </a:lnTo>
                    <a:lnTo>
                      <a:pt x="1768" y="842"/>
                    </a:lnTo>
                    <a:lnTo>
                      <a:pt x="1768" y="842"/>
                    </a:lnTo>
                    <a:lnTo>
                      <a:pt x="1768" y="842"/>
                    </a:lnTo>
                    <a:lnTo>
                      <a:pt x="1767" y="842"/>
                    </a:lnTo>
                    <a:lnTo>
                      <a:pt x="1767" y="842"/>
                    </a:lnTo>
                    <a:lnTo>
                      <a:pt x="1754" y="839"/>
                    </a:lnTo>
                    <a:lnTo>
                      <a:pt x="1751" y="839"/>
                    </a:lnTo>
                    <a:lnTo>
                      <a:pt x="1751" y="839"/>
                    </a:lnTo>
                    <a:lnTo>
                      <a:pt x="1736" y="836"/>
                    </a:lnTo>
                    <a:lnTo>
                      <a:pt x="1720" y="836"/>
                    </a:lnTo>
                    <a:lnTo>
                      <a:pt x="1720" y="836"/>
                    </a:lnTo>
                    <a:lnTo>
                      <a:pt x="1718" y="836"/>
                    </a:lnTo>
                    <a:lnTo>
                      <a:pt x="1718" y="836"/>
                    </a:lnTo>
                    <a:lnTo>
                      <a:pt x="1702" y="836"/>
                    </a:lnTo>
                    <a:lnTo>
                      <a:pt x="1686" y="839"/>
                    </a:lnTo>
                    <a:lnTo>
                      <a:pt x="1670" y="844"/>
                    </a:lnTo>
                    <a:lnTo>
                      <a:pt x="1654" y="849"/>
                    </a:lnTo>
                    <a:lnTo>
                      <a:pt x="1648" y="852"/>
                    </a:lnTo>
                    <a:lnTo>
                      <a:pt x="1648" y="852"/>
                    </a:lnTo>
                    <a:lnTo>
                      <a:pt x="1648" y="852"/>
                    </a:lnTo>
                    <a:lnTo>
                      <a:pt x="1648" y="852"/>
                    </a:lnTo>
                    <a:lnTo>
                      <a:pt x="1645" y="852"/>
                    </a:lnTo>
                    <a:lnTo>
                      <a:pt x="1645" y="852"/>
                    </a:lnTo>
                    <a:lnTo>
                      <a:pt x="1645" y="850"/>
                    </a:lnTo>
                    <a:lnTo>
                      <a:pt x="1645" y="847"/>
                    </a:lnTo>
                    <a:lnTo>
                      <a:pt x="1648" y="842"/>
                    </a:lnTo>
                    <a:lnTo>
                      <a:pt x="1648" y="842"/>
                    </a:lnTo>
                    <a:lnTo>
                      <a:pt x="1657" y="825"/>
                    </a:lnTo>
                    <a:lnTo>
                      <a:pt x="1657" y="825"/>
                    </a:lnTo>
                    <a:lnTo>
                      <a:pt x="1664" y="812"/>
                    </a:lnTo>
                    <a:lnTo>
                      <a:pt x="1664" y="812"/>
                    </a:lnTo>
                    <a:lnTo>
                      <a:pt x="1667" y="805"/>
                    </a:lnTo>
                    <a:lnTo>
                      <a:pt x="1667" y="805"/>
                    </a:lnTo>
                    <a:lnTo>
                      <a:pt x="1667" y="805"/>
                    </a:lnTo>
                    <a:lnTo>
                      <a:pt x="1667" y="805"/>
                    </a:lnTo>
                    <a:lnTo>
                      <a:pt x="1667" y="805"/>
                    </a:lnTo>
                    <a:lnTo>
                      <a:pt x="1665" y="804"/>
                    </a:lnTo>
                    <a:lnTo>
                      <a:pt x="1665" y="804"/>
                    </a:lnTo>
                    <a:lnTo>
                      <a:pt x="1662" y="797"/>
                    </a:lnTo>
                    <a:lnTo>
                      <a:pt x="1657" y="793"/>
                    </a:lnTo>
                    <a:lnTo>
                      <a:pt x="1657" y="793"/>
                    </a:lnTo>
                    <a:lnTo>
                      <a:pt x="1646" y="783"/>
                    </a:lnTo>
                    <a:lnTo>
                      <a:pt x="1646" y="783"/>
                    </a:lnTo>
                    <a:lnTo>
                      <a:pt x="1640" y="780"/>
                    </a:lnTo>
                    <a:lnTo>
                      <a:pt x="1633" y="776"/>
                    </a:lnTo>
                    <a:lnTo>
                      <a:pt x="1633" y="776"/>
                    </a:lnTo>
                    <a:lnTo>
                      <a:pt x="1633" y="776"/>
                    </a:lnTo>
                    <a:lnTo>
                      <a:pt x="1633" y="776"/>
                    </a:lnTo>
                    <a:lnTo>
                      <a:pt x="1632" y="780"/>
                    </a:lnTo>
                    <a:lnTo>
                      <a:pt x="1632" y="780"/>
                    </a:lnTo>
                    <a:lnTo>
                      <a:pt x="1624" y="794"/>
                    </a:lnTo>
                    <a:lnTo>
                      <a:pt x="1624" y="794"/>
                    </a:lnTo>
                    <a:lnTo>
                      <a:pt x="1608" y="825"/>
                    </a:lnTo>
                    <a:lnTo>
                      <a:pt x="1608" y="825"/>
                    </a:lnTo>
                    <a:lnTo>
                      <a:pt x="1603" y="833"/>
                    </a:lnTo>
                    <a:lnTo>
                      <a:pt x="1596" y="839"/>
                    </a:lnTo>
                    <a:lnTo>
                      <a:pt x="1588" y="846"/>
                    </a:lnTo>
                    <a:lnTo>
                      <a:pt x="1582" y="850"/>
                    </a:lnTo>
                    <a:lnTo>
                      <a:pt x="1582" y="850"/>
                    </a:lnTo>
                    <a:lnTo>
                      <a:pt x="1572" y="857"/>
                    </a:lnTo>
                    <a:lnTo>
                      <a:pt x="1563" y="860"/>
                    </a:lnTo>
                    <a:lnTo>
                      <a:pt x="1551" y="862"/>
                    </a:lnTo>
                    <a:lnTo>
                      <a:pt x="1540" y="863"/>
                    </a:lnTo>
                    <a:lnTo>
                      <a:pt x="1540" y="863"/>
                    </a:lnTo>
                    <a:lnTo>
                      <a:pt x="1529" y="862"/>
                    </a:lnTo>
                    <a:lnTo>
                      <a:pt x="1518" y="858"/>
                    </a:lnTo>
                    <a:lnTo>
                      <a:pt x="1518" y="858"/>
                    </a:lnTo>
                    <a:lnTo>
                      <a:pt x="1513" y="865"/>
                    </a:lnTo>
                    <a:lnTo>
                      <a:pt x="1513" y="865"/>
                    </a:lnTo>
                    <a:lnTo>
                      <a:pt x="1506" y="870"/>
                    </a:lnTo>
                    <a:lnTo>
                      <a:pt x="1506" y="870"/>
                    </a:lnTo>
                    <a:lnTo>
                      <a:pt x="1500" y="873"/>
                    </a:lnTo>
                    <a:lnTo>
                      <a:pt x="1490" y="876"/>
                    </a:lnTo>
                    <a:lnTo>
                      <a:pt x="1490" y="876"/>
                    </a:lnTo>
                    <a:lnTo>
                      <a:pt x="1485" y="876"/>
                    </a:lnTo>
                    <a:lnTo>
                      <a:pt x="1485" y="876"/>
                    </a:lnTo>
                    <a:lnTo>
                      <a:pt x="1482" y="876"/>
                    </a:lnTo>
                    <a:lnTo>
                      <a:pt x="1482" y="876"/>
                    </a:lnTo>
                    <a:lnTo>
                      <a:pt x="1469" y="876"/>
                    </a:lnTo>
                    <a:lnTo>
                      <a:pt x="1469" y="876"/>
                    </a:lnTo>
                    <a:lnTo>
                      <a:pt x="1453" y="876"/>
                    </a:lnTo>
                    <a:lnTo>
                      <a:pt x="1439" y="878"/>
                    </a:lnTo>
                    <a:lnTo>
                      <a:pt x="1439" y="878"/>
                    </a:lnTo>
                    <a:lnTo>
                      <a:pt x="1427" y="879"/>
                    </a:lnTo>
                    <a:lnTo>
                      <a:pt x="1427" y="879"/>
                    </a:lnTo>
                    <a:lnTo>
                      <a:pt x="1415" y="881"/>
                    </a:lnTo>
                    <a:lnTo>
                      <a:pt x="1415" y="881"/>
                    </a:lnTo>
                    <a:lnTo>
                      <a:pt x="1403" y="883"/>
                    </a:lnTo>
                    <a:lnTo>
                      <a:pt x="1403" y="883"/>
                    </a:lnTo>
                    <a:lnTo>
                      <a:pt x="1399" y="883"/>
                    </a:lnTo>
                    <a:lnTo>
                      <a:pt x="1399" y="883"/>
                    </a:lnTo>
                    <a:lnTo>
                      <a:pt x="1392" y="884"/>
                    </a:lnTo>
                    <a:lnTo>
                      <a:pt x="1392" y="884"/>
                    </a:lnTo>
                    <a:lnTo>
                      <a:pt x="1349" y="895"/>
                    </a:lnTo>
                    <a:lnTo>
                      <a:pt x="1299" y="910"/>
                    </a:lnTo>
                    <a:lnTo>
                      <a:pt x="1299" y="910"/>
                    </a:lnTo>
                    <a:lnTo>
                      <a:pt x="1276" y="918"/>
                    </a:lnTo>
                    <a:lnTo>
                      <a:pt x="1255" y="928"/>
                    </a:lnTo>
                    <a:lnTo>
                      <a:pt x="1255" y="928"/>
                    </a:lnTo>
                    <a:lnTo>
                      <a:pt x="1233" y="939"/>
                    </a:lnTo>
                    <a:lnTo>
                      <a:pt x="1214" y="952"/>
                    </a:lnTo>
                    <a:lnTo>
                      <a:pt x="1214" y="952"/>
                    </a:lnTo>
                    <a:lnTo>
                      <a:pt x="1194" y="966"/>
                    </a:lnTo>
                    <a:lnTo>
                      <a:pt x="1178" y="984"/>
                    </a:lnTo>
                    <a:lnTo>
                      <a:pt x="1178" y="984"/>
                    </a:lnTo>
                    <a:lnTo>
                      <a:pt x="1173" y="990"/>
                    </a:lnTo>
                    <a:lnTo>
                      <a:pt x="1173" y="990"/>
                    </a:lnTo>
                    <a:lnTo>
                      <a:pt x="1172" y="992"/>
                    </a:lnTo>
                    <a:lnTo>
                      <a:pt x="1172" y="992"/>
                    </a:lnTo>
                    <a:lnTo>
                      <a:pt x="1165" y="1001"/>
                    </a:lnTo>
                    <a:lnTo>
                      <a:pt x="1165" y="1001"/>
                    </a:lnTo>
                    <a:lnTo>
                      <a:pt x="1154" y="1022"/>
                    </a:lnTo>
                    <a:lnTo>
                      <a:pt x="1154" y="1022"/>
                    </a:lnTo>
                    <a:lnTo>
                      <a:pt x="1145" y="1043"/>
                    </a:lnTo>
                    <a:lnTo>
                      <a:pt x="1138" y="1067"/>
                    </a:lnTo>
                    <a:lnTo>
                      <a:pt x="1138" y="1067"/>
                    </a:lnTo>
                    <a:lnTo>
                      <a:pt x="1132" y="1090"/>
                    </a:lnTo>
                    <a:lnTo>
                      <a:pt x="1132" y="1090"/>
                    </a:lnTo>
                    <a:lnTo>
                      <a:pt x="1125" y="1114"/>
                    </a:lnTo>
                    <a:lnTo>
                      <a:pt x="1125" y="1114"/>
                    </a:lnTo>
                    <a:lnTo>
                      <a:pt x="1117" y="1140"/>
                    </a:lnTo>
                    <a:lnTo>
                      <a:pt x="1109" y="1162"/>
                    </a:lnTo>
                    <a:lnTo>
                      <a:pt x="1109" y="1162"/>
                    </a:lnTo>
                    <a:lnTo>
                      <a:pt x="1100" y="1183"/>
                    </a:lnTo>
                    <a:lnTo>
                      <a:pt x="1087" y="1207"/>
                    </a:lnTo>
                    <a:lnTo>
                      <a:pt x="1087" y="1207"/>
                    </a:lnTo>
                    <a:lnTo>
                      <a:pt x="1082" y="1214"/>
                    </a:lnTo>
                    <a:lnTo>
                      <a:pt x="1082" y="1214"/>
                    </a:lnTo>
                    <a:lnTo>
                      <a:pt x="1067" y="1238"/>
                    </a:lnTo>
                    <a:lnTo>
                      <a:pt x="1067" y="1238"/>
                    </a:lnTo>
                    <a:lnTo>
                      <a:pt x="1067" y="1238"/>
                    </a:lnTo>
                    <a:close/>
                    <a:moveTo>
                      <a:pt x="767" y="916"/>
                    </a:moveTo>
                    <a:lnTo>
                      <a:pt x="767" y="916"/>
                    </a:lnTo>
                    <a:lnTo>
                      <a:pt x="765" y="940"/>
                    </a:lnTo>
                    <a:lnTo>
                      <a:pt x="764" y="963"/>
                    </a:lnTo>
                    <a:lnTo>
                      <a:pt x="764" y="963"/>
                    </a:lnTo>
                    <a:lnTo>
                      <a:pt x="764" y="1006"/>
                    </a:lnTo>
                    <a:lnTo>
                      <a:pt x="765" y="1050"/>
                    </a:lnTo>
                    <a:lnTo>
                      <a:pt x="770" y="1093"/>
                    </a:lnTo>
                    <a:lnTo>
                      <a:pt x="776" y="1138"/>
                    </a:lnTo>
                    <a:lnTo>
                      <a:pt x="776" y="1138"/>
                    </a:lnTo>
                    <a:lnTo>
                      <a:pt x="797" y="1124"/>
                    </a:lnTo>
                    <a:lnTo>
                      <a:pt x="817" y="1109"/>
                    </a:lnTo>
                    <a:lnTo>
                      <a:pt x="825" y="1100"/>
                    </a:lnTo>
                    <a:lnTo>
                      <a:pt x="831" y="1090"/>
                    </a:lnTo>
                    <a:lnTo>
                      <a:pt x="838" y="1080"/>
                    </a:lnTo>
                    <a:lnTo>
                      <a:pt x="842" y="1069"/>
                    </a:lnTo>
                    <a:lnTo>
                      <a:pt x="842" y="1069"/>
                    </a:lnTo>
                    <a:lnTo>
                      <a:pt x="846" y="1059"/>
                    </a:lnTo>
                    <a:lnTo>
                      <a:pt x="847" y="1048"/>
                    </a:lnTo>
                    <a:lnTo>
                      <a:pt x="847" y="1037"/>
                    </a:lnTo>
                    <a:lnTo>
                      <a:pt x="846" y="1024"/>
                    </a:lnTo>
                    <a:lnTo>
                      <a:pt x="844" y="1013"/>
                    </a:lnTo>
                    <a:lnTo>
                      <a:pt x="841" y="1001"/>
                    </a:lnTo>
                    <a:lnTo>
                      <a:pt x="836" y="990"/>
                    </a:lnTo>
                    <a:lnTo>
                      <a:pt x="829" y="979"/>
                    </a:lnTo>
                    <a:lnTo>
                      <a:pt x="829" y="979"/>
                    </a:lnTo>
                    <a:lnTo>
                      <a:pt x="818" y="963"/>
                    </a:lnTo>
                    <a:lnTo>
                      <a:pt x="802" y="947"/>
                    </a:lnTo>
                    <a:lnTo>
                      <a:pt x="786" y="931"/>
                    </a:lnTo>
                    <a:lnTo>
                      <a:pt x="767" y="916"/>
                    </a:lnTo>
                    <a:lnTo>
                      <a:pt x="767" y="916"/>
                    </a:lnTo>
                    <a:lnTo>
                      <a:pt x="767" y="916"/>
                    </a:lnTo>
                    <a:close/>
                    <a:moveTo>
                      <a:pt x="397" y="961"/>
                    </a:moveTo>
                    <a:lnTo>
                      <a:pt x="397" y="961"/>
                    </a:lnTo>
                    <a:lnTo>
                      <a:pt x="399" y="961"/>
                    </a:lnTo>
                    <a:lnTo>
                      <a:pt x="399" y="961"/>
                    </a:lnTo>
                    <a:lnTo>
                      <a:pt x="405" y="961"/>
                    </a:lnTo>
                    <a:lnTo>
                      <a:pt x="412" y="965"/>
                    </a:lnTo>
                    <a:lnTo>
                      <a:pt x="412" y="965"/>
                    </a:lnTo>
                    <a:lnTo>
                      <a:pt x="413" y="948"/>
                    </a:lnTo>
                    <a:lnTo>
                      <a:pt x="416" y="934"/>
                    </a:lnTo>
                    <a:lnTo>
                      <a:pt x="426" y="903"/>
                    </a:lnTo>
                    <a:lnTo>
                      <a:pt x="426" y="903"/>
                    </a:lnTo>
                    <a:lnTo>
                      <a:pt x="432" y="887"/>
                    </a:lnTo>
                    <a:lnTo>
                      <a:pt x="432" y="887"/>
                    </a:lnTo>
                    <a:lnTo>
                      <a:pt x="440" y="871"/>
                    </a:lnTo>
                    <a:lnTo>
                      <a:pt x="440" y="871"/>
                    </a:lnTo>
                    <a:lnTo>
                      <a:pt x="450" y="854"/>
                    </a:lnTo>
                    <a:lnTo>
                      <a:pt x="460" y="839"/>
                    </a:lnTo>
                    <a:lnTo>
                      <a:pt x="460" y="839"/>
                    </a:lnTo>
                    <a:lnTo>
                      <a:pt x="473" y="825"/>
                    </a:lnTo>
                    <a:lnTo>
                      <a:pt x="485" y="813"/>
                    </a:lnTo>
                    <a:lnTo>
                      <a:pt x="485" y="813"/>
                    </a:lnTo>
                    <a:lnTo>
                      <a:pt x="502" y="802"/>
                    </a:lnTo>
                    <a:lnTo>
                      <a:pt x="502" y="802"/>
                    </a:lnTo>
                    <a:lnTo>
                      <a:pt x="508" y="797"/>
                    </a:lnTo>
                    <a:lnTo>
                      <a:pt x="508" y="797"/>
                    </a:lnTo>
                    <a:lnTo>
                      <a:pt x="506" y="794"/>
                    </a:lnTo>
                    <a:lnTo>
                      <a:pt x="506" y="794"/>
                    </a:lnTo>
                    <a:lnTo>
                      <a:pt x="500" y="784"/>
                    </a:lnTo>
                    <a:lnTo>
                      <a:pt x="498" y="773"/>
                    </a:lnTo>
                    <a:lnTo>
                      <a:pt x="498" y="773"/>
                    </a:lnTo>
                    <a:lnTo>
                      <a:pt x="498" y="764"/>
                    </a:lnTo>
                    <a:lnTo>
                      <a:pt x="498" y="764"/>
                    </a:lnTo>
                    <a:lnTo>
                      <a:pt x="498" y="756"/>
                    </a:lnTo>
                    <a:lnTo>
                      <a:pt x="498" y="754"/>
                    </a:lnTo>
                    <a:lnTo>
                      <a:pt x="498" y="754"/>
                    </a:lnTo>
                    <a:lnTo>
                      <a:pt x="498" y="735"/>
                    </a:lnTo>
                    <a:lnTo>
                      <a:pt x="498" y="735"/>
                    </a:lnTo>
                    <a:lnTo>
                      <a:pt x="502" y="715"/>
                    </a:lnTo>
                    <a:lnTo>
                      <a:pt x="503" y="696"/>
                    </a:lnTo>
                    <a:lnTo>
                      <a:pt x="506" y="678"/>
                    </a:lnTo>
                    <a:lnTo>
                      <a:pt x="511" y="661"/>
                    </a:lnTo>
                    <a:lnTo>
                      <a:pt x="511" y="661"/>
                    </a:lnTo>
                    <a:lnTo>
                      <a:pt x="518" y="645"/>
                    </a:lnTo>
                    <a:lnTo>
                      <a:pt x="524" y="627"/>
                    </a:lnTo>
                    <a:lnTo>
                      <a:pt x="524" y="627"/>
                    </a:lnTo>
                    <a:lnTo>
                      <a:pt x="532" y="609"/>
                    </a:lnTo>
                    <a:lnTo>
                      <a:pt x="537" y="601"/>
                    </a:lnTo>
                    <a:lnTo>
                      <a:pt x="537" y="601"/>
                    </a:lnTo>
                    <a:lnTo>
                      <a:pt x="542" y="592"/>
                    </a:lnTo>
                    <a:lnTo>
                      <a:pt x="542" y="592"/>
                    </a:lnTo>
                    <a:lnTo>
                      <a:pt x="555" y="577"/>
                    </a:lnTo>
                    <a:lnTo>
                      <a:pt x="567" y="563"/>
                    </a:lnTo>
                    <a:lnTo>
                      <a:pt x="567" y="563"/>
                    </a:lnTo>
                    <a:lnTo>
                      <a:pt x="574" y="558"/>
                    </a:lnTo>
                    <a:lnTo>
                      <a:pt x="584" y="555"/>
                    </a:lnTo>
                    <a:lnTo>
                      <a:pt x="584" y="555"/>
                    </a:lnTo>
                    <a:lnTo>
                      <a:pt x="580" y="553"/>
                    </a:lnTo>
                    <a:lnTo>
                      <a:pt x="580" y="553"/>
                    </a:lnTo>
                    <a:lnTo>
                      <a:pt x="572" y="553"/>
                    </a:lnTo>
                    <a:lnTo>
                      <a:pt x="572" y="553"/>
                    </a:lnTo>
                    <a:lnTo>
                      <a:pt x="566" y="553"/>
                    </a:lnTo>
                    <a:lnTo>
                      <a:pt x="566" y="553"/>
                    </a:lnTo>
                    <a:lnTo>
                      <a:pt x="550" y="556"/>
                    </a:lnTo>
                    <a:lnTo>
                      <a:pt x="534" y="563"/>
                    </a:lnTo>
                    <a:lnTo>
                      <a:pt x="534" y="563"/>
                    </a:lnTo>
                    <a:lnTo>
                      <a:pt x="526" y="566"/>
                    </a:lnTo>
                    <a:lnTo>
                      <a:pt x="526" y="566"/>
                    </a:lnTo>
                    <a:lnTo>
                      <a:pt x="495" y="577"/>
                    </a:lnTo>
                    <a:lnTo>
                      <a:pt x="481" y="584"/>
                    </a:lnTo>
                    <a:lnTo>
                      <a:pt x="466" y="590"/>
                    </a:lnTo>
                    <a:lnTo>
                      <a:pt x="465" y="592"/>
                    </a:lnTo>
                    <a:lnTo>
                      <a:pt x="465" y="592"/>
                    </a:lnTo>
                    <a:lnTo>
                      <a:pt x="429" y="612"/>
                    </a:lnTo>
                    <a:lnTo>
                      <a:pt x="410" y="624"/>
                    </a:lnTo>
                    <a:lnTo>
                      <a:pt x="391" y="637"/>
                    </a:lnTo>
                    <a:lnTo>
                      <a:pt x="371" y="651"/>
                    </a:lnTo>
                    <a:lnTo>
                      <a:pt x="350" y="669"/>
                    </a:lnTo>
                    <a:lnTo>
                      <a:pt x="331" y="688"/>
                    </a:lnTo>
                    <a:lnTo>
                      <a:pt x="312" y="709"/>
                    </a:lnTo>
                    <a:lnTo>
                      <a:pt x="312" y="709"/>
                    </a:lnTo>
                    <a:lnTo>
                      <a:pt x="293" y="733"/>
                    </a:lnTo>
                    <a:lnTo>
                      <a:pt x="276" y="759"/>
                    </a:lnTo>
                    <a:lnTo>
                      <a:pt x="262" y="784"/>
                    </a:lnTo>
                    <a:lnTo>
                      <a:pt x="248" y="813"/>
                    </a:lnTo>
                    <a:lnTo>
                      <a:pt x="236" y="844"/>
                    </a:lnTo>
                    <a:lnTo>
                      <a:pt x="227" y="876"/>
                    </a:lnTo>
                    <a:lnTo>
                      <a:pt x="219" y="910"/>
                    </a:lnTo>
                    <a:lnTo>
                      <a:pt x="214" y="947"/>
                    </a:lnTo>
                    <a:lnTo>
                      <a:pt x="214" y="947"/>
                    </a:lnTo>
                    <a:lnTo>
                      <a:pt x="230" y="939"/>
                    </a:lnTo>
                    <a:lnTo>
                      <a:pt x="246" y="931"/>
                    </a:lnTo>
                    <a:lnTo>
                      <a:pt x="246" y="931"/>
                    </a:lnTo>
                    <a:lnTo>
                      <a:pt x="259" y="923"/>
                    </a:lnTo>
                    <a:lnTo>
                      <a:pt x="273" y="913"/>
                    </a:lnTo>
                    <a:lnTo>
                      <a:pt x="273" y="913"/>
                    </a:lnTo>
                    <a:lnTo>
                      <a:pt x="293" y="902"/>
                    </a:lnTo>
                    <a:lnTo>
                      <a:pt x="293" y="902"/>
                    </a:lnTo>
                    <a:lnTo>
                      <a:pt x="304" y="894"/>
                    </a:lnTo>
                    <a:lnTo>
                      <a:pt x="318" y="887"/>
                    </a:lnTo>
                    <a:lnTo>
                      <a:pt x="318" y="887"/>
                    </a:lnTo>
                    <a:lnTo>
                      <a:pt x="331" y="881"/>
                    </a:lnTo>
                    <a:lnTo>
                      <a:pt x="331" y="881"/>
                    </a:lnTo>
                    <a:lnTo>
                      <a:pt x="334" y="881"/>
                    </a:lnTo>
                    <a:lnTo>
                      <a:pt x="334" y="881"/>
                    </a:lnTo>
                    <a:lnTo>
                      <a:pt x="339" y="879"/>
                    </a:lnTo>
                    <a:lnTo>
                      <a:pt x="339" y="879"/>
                    </a:lnTo>
                    <a:lnTo>
                      <a:pt x="347" y="878"/>
                    </a:lnTo>
                    <a:lnTo>
                      <a:pt x="347" y="878"/>
                    </a:lnTo>
                    <a:lnTo>
                      <a:pt x="355" y="878"/>
                    </a:lnTo>
                    <a:lnTo>
                      <a:pt x="355" y="878"/>
                    </a:lnTo>
                    <a:lnTo>
                      <a:pt x="355" y="878"/>
                    </a:lnTo>
                    <a:lnTo>
                      <a:pt x="360" y="878"/>
                    </a:lnTo>
                    <a:lnTo>
                      <a:pt x="360" y="878"/>
                    </a:lnTo>
                    <a:lnTo>
                      <a:pt x="360" y="878"/>
                    </a:lnTo>
                    <a:lnTo>
                      <a:pt x="363" y="879"/>
                    </a:lnTo>
                    <a:lnTo>
                      <a:pt x="363" y="879"/>
                    </a:lnTo>
                    <a:lnTo>
                      <a:pt x="373" y="881"/>
                    </a:lnTo>
                    <a:lnTo>
                      <a:pt x="381" y="884"/>
                    </a:lnTo>
                    <a:lnTo>
                      <a:pt x="381" y="884"/>
                    </a:lnTo>
                    <a:lnTo>
                      <a:pt x="387" y="891"/>
                    </a:lnTo>
                    <a:lnTo>
                      <a:pt x="392" y="899"/>
                    </a:lnTo>
                    <a:lnTo>
                      <a:pt x="392" y="899"/>
                    </a:lnTo>
                    <a:lnTo>
                      <a:pt x="395" y="907"/>
                    </a:lnTo>
                    <a:lnTo>
                      <a:pt x="397" y="915"/>
                    </a:lnTo>
                    <a:lnTo>
                      <a:pt x="397" y="915"/>
                    </a:lnTo>
                    <a:lnTo>
                      <a:pt x="397" y="929"/>
                    </a:lnTo>
                    <a:lnTo>
                      <a:pt x="395" y="945"/>
                    </a:lnTo>
                    <a:lnTo>
                      <a:pt x="395" y="945"/>
                    </a:lnTo>
                    <a:lnTo>
                      <a:pt x="391" y="961"/>
                    </a:lnTo>
                    <a:lnTo>
                      <a:pt x="391" y="961"/>
                    </a:lnTo>
                    <a:lnTo>
                      <a:pt x="397" y="961"/>
                    </a:lnTo>
                    <a:lnTo>
                      <a:pt x="397" y="961"/>
                    </a:lnTo>
                    <a:lnTo>
                      <a:pt x="397" y="961"/>
                    </a:lnTo>
                    <a:close/>
                    <a:moveTo>
                      <a:pt x="1554" y="690"/>
                    </a:moveTo>
                    <a:lnTo>
                      <a:pt x="1554" y="690"/>
                    </a:lnTo>
                    <a:lnTo>
                      <a:pt x="1550" y="691"/>
                    </a:lnTo>
                    <a:lnTo>
                      <a:pt x="1550" y="691"/>
                    </a:lnTo>
                    <a:lnTo>
                      <a:pt x="1540" y="698"/>
                    </a:lnTo>
                    <a:lnTo>
                      <a:pt x="1540" y="698"/>
                    </a:lnTo>
                    <a:lnTo>
                      <a:pt x="1532" y="706"/>
                    </a:lnTo>
                    <a:lnTo>
                      <a:pt x="1532" y="706"/>
                    </a:lnTo>
                    <a:lnTo>
                      <a:pt x="1518" y="727"/>
                    </a:lnTo>
                    <a:lnTo>
                      <a:pt x="1503" y="751"/>
                    </a:lnTo>
                    <a:lnTo>
                      <a:pt x="1503" y="751"/>
                    </a:lnTo>
                    <a:lnTo>
                      <a:pt x="1498" y="762"/>
                    </a:lnTo>
                    <a:lnTo>
                      <a:pt x="1498" y="762"/>
                    </a:lnTo>
                    <a:lnTo>
                      <a:pt x="1493" y="775"/>
                    </a:lnTo>
                    <a:lnTo>
                      <a:pt x="1493" y="775"/>
                    </a:lnTo>
                    <a:lnTo>
                      <a:pt x="1484" y="799"/>
                    </a:lnTo>
                    <a:lnTo>
                      <a:pt x="1484" y="799"/>
                    </a:lnTo>
                    <a:lnTo>
                      <a:pt x="1481" y="812"/>
                    </a:lnTo>
                    <a:lnTo>
                      <a:pt x="1479" y="825"/>
                    </a:lnTo>
                    <a:lnTo>
                      <a:pt x="1479" y="825"/>
                    </a:lnTo>
                    <a:lnTo>
                      <a:pt x="1477" y="839"/>
                    </a:lnTo>
                    <a:lnTo>
                      <a:pt x="1479" y="850"/>
                    </a:lnTo>
                    <a:lnTo>
                      <a:pt x="1479" y="850"/>
                    </a:lnTo>
                    <a:lnTo>
                      <a:pt x="1481" y="855"/>
                    </a:lnTo>
                    <a:lnTo>
                      <a:pt x="1481" y="855"/>
                    </a:lnTo>
                    <a:lnTo>
                      <a:pt x="1482" y="860"/>
                    </a:lnTo>
                    <a:lnTo>
                      <a:pt x="1482" y="860"/>
                    </a:lnTo>
                    <a:lnTo>
                      <a:pt x="1484" y="862"/>
                    </a:lnTo>
                    <a:lnTo>
                      <a:pt x="1487" y="862"/>
                    </a:lnTo>
                    <a:lnTo>
                      <a:pt x="1487" y="862"/>
                    </a:lnTo>
                    <a:lnTo>
                      <a:pt x="1489" y="862"/>
                    </a:lnTo>
                    <a:lnTo>
                      <a:pt x="1489" y="862"/>
                    </a:lnTo>
                    <a:lnTo>
                      <a:pt x="1492" y="860"/>
                    </a:lnTo>
                    <a:lnTo>
                      <a:pt x="1497" y="857"/>
                    </a:lnTo>
                    <a:lnTo>
                      <a:pt x="1497" y="857"/>
                    </a:lnTo>
                    <a:lnTo>
                      <a:pt x="1501" y="852"/>
                    </a:lnTo>
                    <a:lnTo>
                      <a:pt x="1501" y="852"/>
                    </a:lnTo>
                    <a:lnTo>
                      <a:pt x="1503" y="849"/>
                    </a:lnTo>
                    <a:lnTo>
                      <a:pt x="1505" y="849"/>
                    </a:lnTo>
                    <a:lnTo>
                      <a:pt x="1505" y="849"/>
                    </a:lnTo>
                    <a:lnTo>
                      <a:pt x="1506" y="846"/>
                    </a:lnTo>
                    <a:lnTo>
                      <a:pt x="1506" y="846"/>
                    </a:lnTo>
                    <a:lnTo>
                      <a:pt x="1508" y="842"/>
                    </a:lnTo>
                    <a:lnTo>
                      <a:pt x="1511" y="838"/>
                    </a:lnTo>
                    <a:lnTo>
                      <a:pt x="1511" y="838"/>
                    </a:lnTo>
                    <a:lnTo>
                      <a:pt x="1516" y="825"/>
                    </a:lnTo>
                    <a:lnTo>
                      <a:pt x="1516" y="825"/>
                    </a:lnTo>
                    <a:lnTo>
                      <a:pt x="1527" y="801"/>
                    </a:lnTo>
                    <a:lnTo>
                      <a:pt x="1527" y="801"/>
                    </a:lnTo>
                    <a:lnTo>
                      <a:pt x="1537" y="776"/>
                    </a:lnTo>
                    <a:lnTo>
                      <a:pt x="1546" y="749"/>
                    </a:lnTo>
                    <a:lnTo>
                      <a:pt x="1551" y="738"/>
                    </a:lnTo>
                    <a:lnTo>
                      <a:pt x="1551" y="738"/>
                    </a:lnTo>
                    <a:lnTo>
                      <a:pt x="1553" y="731"/>
                    </a:lnTo>
                    <a:lnTo>
                      <a:pt x="1553" y="731"/>
                    </a:lnTo>
                    <a:lnTo>
                      <a:pt x="1554" y="725"/>
                    </a:lnTo>
                    <a:lnTo>
                      <a:pt x="1554" y="725"/>
                    </a:lnTo>
                    <a:lnTo>
                      <a:pt x="1558" y="711"/>
                    </a:lnTo>
                    <a:lnTo>
                      <a:pt x="1559" y="699"/>
                    </a:lnTo>
                    <a:lnTo>
                      <a:pt x="1559" y="699"/>
                    </a:lnTo>
                    <a:lnTo>
                      <a:pt x="1559" y="693"/>
                    </a:lnTo>
                    <a:lnTo>
                      <a:pt x="1559" y="693"/>
                    </a:lnTo>
                    <a:lnTo>
                      <a:pt x="1558" y="691"/>
                    </a:lnTo>
                    <a:lnTo>
                      <a:pt x="1558" y="691"/>
                    </a:lnTo>
                    <a:lnTo>
                      <a:pt x="1554" y="690"/>
                    </a:lnTo>
                    <a:lnTo>
                      <a:pt x="1554" y="690"/>
                    </a:lnTo>
                    <a:lnTo>
                      <a:pt x="1554" y="690"/>
                    </a:lnTo>
                    <a:close/>
                    <a:moveTo>
                      <a:pt x="595" y="564"/>
                    </a:moveTo>
                    <a:lnTo>
                      <a:pt x="595" y="564"/>
                    </a:lnTo>
                    <a:lnTo>
                      <a:pt x="590" y="564"/>
                    </a:lnTo>
                    <a:lnTo>
                      <a:pt x="590" y="564"/>
                    </a:lnTo>
                    <a:lnTo>
                      <a:pt x="584" y="569"/>
                    </a:lnTo>
                    <a:lnTo>
                      <a:pt x="577" y="574"/>
                    </a:lnTo>
                    <a:lnTo>
                      <a:pt x="577" y="574"/>
                    </a:lnTo>
                    <a:lnTo>
                      <a:pt x="566" y="587"/>
                    </a:lnTo>
                    <a:lnTo>
                      <a:pt x="556" y="601"/>
                    </a:lnTo>
                    <a:lnTo>
                      <a:pt x="556" y="601"/>
                    </a:lnTo>
                    <a:lnTo>
                      <a:pt x="553" y="608"/>
                    </a:lnTo>
                    <a:lnTo>
                      <a:pt x="550" y="617"/>
                    </a:lnTo>
                    <a:lnTo>
                      <a:pt x="550" y="617"/>
                    </a:lnTo>
                    <a:lnTo>
                      <a:pt x="543" y="633"/>
                    </a:lnTo>
                    <a:lnTo>
                      <a:pt x="543" y="633"/>
                    </a:lnTo>
                    <a:lnTo>
                      <a:pt x="534" y="667"/>
                    </a:lnTo>
                    <a:lnTo>
                      <a:pt x="534" y="667"/>
                    </a:lnTo>
                    <a:lnTo>
                      <a:pt x="524" y="702"/>
                    </a:lnTo>
                    <a:lnTo>
                      <a:pt x="518" y="738"/>
                    </a:lnTo>
                    <a:lnTo>
                      <a:pt x="518" y="738"/>
                    </a:lnTo>
                    <a:lnTo>
                      <a:pt x="516" y="756"/>
                    </a:lnTo>
                    <a:lnTo>
                      <a:pt x="516" y="756"/>
                    </a:lnTo>
                    <a:lnTo>
                      <a:pt x="514" y="764"/>
                    </a:lnTo>
                    <a:lnTo>
                      <a:pt x="514" y="764"/>
                    </a:lnTo>
                    <a:lnTo>
                      <a:pt x="516" y="772"/>
                    </a:lnTo>
                    <a:lnTo>
                      <a:pt x="516" y="772"/>
                    </a:lnTo>
                    <a:lnTo>
                      <a:pt x="518" y="778"/>
                    </a:lnTo>
                    <a:lnTo>
                      <a:pt x="521" y="784"/>
                    </a:lnTo>
                    <a:lnTo>
                      <a:pt x="521" y="784"/>
                    </a:lnTo>
                    <a:lnTo>
                      <a:pt x="521" y="786"/>
                    </a:lnTo>
                    <a:lnTo>
                      <a:pt x="521" y="786"/>
                    </a:lnTo>
                    <a:lnTo>
                      <a:pt x="522" y="788"/>
                    </a:lnTo>
                    <a:lnTo>
                      <a:pt x="524" y="788"/>
                    </a:lnTo>
                    <a:lnTo>
                      <a:pt x="524" y="788"/>
                    </a:lnTo>
                    <a:lnTo>
                      <a:pt x="526" y="788"/>
                    </a:lnTo>
                    <a:lnTo>
                      <a:pt x="529" y="786"/>
                    </a:lnTo>
                    <a:lnTo>
                      <a:pt x="534" y="781"/>
                    </a:lnTo>
                    <a:lnTo>
                      <a:pt x="540" y="775"/>
                    </a:lnTo>
                    <a:lnTo>
                      <a:pt x="540" y="775"/>
                    </a:lnTo>
                    <a:lnTo>
                      <a:pt x="548" y="764"/>
                    </a:lnTo>
                    <a:lnTo>
                      <a:pt x="553" y="749"/>
                    </a:lnTo>
                    <a:lnTo>
                      <a:pt x="553" y="749"/>
                    </a:lnTo>
                    <a:lnTo>
                      <a:pt x="559" y="730"/>
                    </a:lnTo>
                    <a:lnTo>
                      <a:pt x="559" y="730"/>
                    </a:lnTo>
                    <a:lnTo>
                      <a:pt x="564" y="715"/>
                    </a:lnTo>
                    <a:lnTo>
                      <a:pt x="574" y="682"/>
                    </a:lnTo>
                    <a:lnTo>
                      <a:pt x="574" y="682"/>
                    </a:lnTo>
                    <a:lnTo>
                      <a:pt x="595" y="616"/>
                    </a:lnTo>
                    <a:lnTo>
                      <a:pt x="600" y="600"/>
                    </a:lnTo>
                    <a:lnTo>
                      <a:pt x="601" y="590"/>
                    </a:lnTo>
                    <a:lnTo>
                      <a:pt x="601" y="590"/>
                    </a:lnTo>
                    <a:lnTo>
                      <a:pt x="603" y="584"/>
                    </a:lnTo>
                    <a:lnTo>
                      <a:pt x="603" y="584"/>
                    </a:lnTo>
                    <a:lnTo>
                      <a:pt x="603" y="575"/>
                    </a:lnTo>
                    <a:lnTo>
                      <a:pt x="601" y="569"/>
                    </a:lnTo>
                    <a:lnTo>
                      <a:pt x="601" y="569"/>
                    </a:lnTo>
                    <a:lnTo>
                      <a:pt x="600" y="566"/>
                    </a:lnTo>
                    <a:lnTo>
                      <a:pt x="600" y="566"/>
                    </a:lnTo>
                    <a:lnTo>
                      <a:pt x="596" y="564"/>
                    </a:lnTo>
                    <a:lnTo>
                      <a:pt x="596" y="564"/>
                    </a:lnTo>
                    <a:lnTo>
                      <a:pt x="595" y="564"/>
                    </a:lnTo>
                    <a:lnTo>
                      <a:pt x="595" y="564"/>
                    </a:lnTo>
                    <a:lnTo>
                      <a:pt x="595" y="564"/>
                    </a:lnTo>
                    <a:close/>
                    <a:moveTo>
                      <a:pt x="916" y="699"/>
                    </a:moveTo>
                    <a:lnTo>
                      <a:pt x="916" y="699"/>
                    </a:lnTo>
                    <a:lnTo>
                      <a:pt x="947" y="706"/>
                    </a:lnTo>
                    <a:lnTo>
                      <a:pt x="979" y="711"/>
                    </a:lnTo>
                    <a:lnTo>
                      <a:pt x="1000" y="714"/>
                    </a:lnTo>
                    <a:lnTo>
                      <a:pt x="1021" y="715"/>
                    </a:lnTo>
                    <a:lnTo>
                      <a:pt x="1021" y="715"/>
                    </a:lnTo>
                    <a:lnTo>
                      <a:pt x="1032" y="715"/>
                    </a:lnTo>
                    <a:lnTo>
                      <a:pt x="1032" y="715"/>
                    </a:lnTo>
                    <a:lnTo>
                      <a:pt x="1040" y="717"/>
                    </a:lnTo>
                    <a:lnTo>
                      <a:pt x="1040" y="717"/>
                    </a:lnTo>
                    <a:lnTo>
                      <a:pt x="1053" y="717"/>
                    </a:lnTo>
                    <a:lnTo>
                      <a:pt x="1053" y="717"/>
                    </a:lnTo>
                    <a:lnTo>
                      <a:pt x="1061" y="717"/>
                    </a:lnTo>
                    <a:lnTo>
                      <a:pt x="1061" y="717"/>
                    </a:lnTo>
                    <a:lnTo>
                      <a:pt x="1088" y="717"/>
                    </a:lnTo>
                    <a:lnTo>
                      <a:pt x="1088" y="717"/>
                    </a:lnTo>
                    <a:lnTo>
                      <a:pt x="1127" y="717"/>
                    </a:lnTo>
                    <a:lnTo>
                      <a:pt x="1127" y="717"/>
                    </a:lnTo>
                    <a:lnTo>
                      <a:pt x="1114" y="709"/>
                    </a:lnTo>
                    <a:lnTo>
                      <a:pt x="1100" y="701"/>
                    </a:lnTo>
                    <a:lnTo>
                      <a:pt x="1083" y="694"/>
                    </a:lnTo>
                    <a:lnTo>
                      <a:pt x="1069" y="690"/>
                    </a:lnTo>
                    <a:lnTo>
                      <a:pt x="1053" y="686"/>
                    </a:lnTo>
                    <a:lnTo>
                      <a:pt x="1037" y="683"/>
                    </a:lnTo>
                    <a:lnTo>
                      <a:pt x="1021" y="682"/>
                    </a:lnTo>
                    <a:lnTo>
                      <a:pt x="1005" y="682"/>
                    </a:lnTo>
                    <a:lnTo>
                      <a:pt x="1005" y="682"/>
                    </a:lnTo>
                    <a:lnTo>
                      <a:pt x="987" y="682"/>
                    </a:lnTo>
                    <a:lnTo>
                      <a:pt x="969" y="683"/>
                    </a:lnTo>
                    <a:lnTo>
                      <a:pt x="969" y="683"/>
                    </a:lnTo>
                    <a:lnTo>
                      <a:pt x="948" y="688"/>
                    </a:lnTo>
                    <a:lnTo>
                      <a:pt x="924" y="696"/>
                    </a:lnTo>
                    <a:lnTo>
                      <a:pt x="924" y="696"/>
                    </a:lnTo>
                    <a:lnTo>
                      <a:pt x="916" y="699"/>
                    </a:lnTo>
                    <a:lnTo>
                      <a:pt x="916" y="699"/>
                    </a:lnTo>
                    <a:lnTo>
                      <a:pt x="916" y="699"/>
                    </a:lnTo>
                    <a:close/>
                    <a:moveTo>
                      <a:pt x="150" y="305"/>
                    </a:moveTo>
                    <a:lnTo>
                      <a:pt x="150" y="305"/>
                    </a:lnTo>
                    <a:lnTo>
                      <a:pt x="153" y="305"/>
                    </a:lnTo>
                    <a:lnTo>
                      <a:pt x="153" y="305"/>
                    </a:lnTo>
                    <a:lnTo>
                      <a:pt x="153" y="305"/>
                    </a:lnTo>
                    <a:lnTo>
                      <a:pt x="151" y="301"/>
                    </a:lnTo>
                    <a:lnTo>
                      <a:pt x="151" y="301"/>
                    </a:lnTo>
                    <a:lnTo>
                      <a:pt x="145" y="288"/>
                    </a:lnTo>
                    <a:lnTo>
                      <a:pt x="145" y="286"/>
                    </a:lnTo>
                    <a:lnTo>
                      <a:pt x="145" y="286"/>
                    </a:lnTo>
                    <a:lnTo>
                      <a:pt x="138" y="276"/>
                    </a:lnTo>
                    <a:lnTo>
                      <a:pt x="132" y="267"/>
                    </a:lnTo>
                    <a:lnTo>
                      <a:pt x="132" y="267"/>
                    </a:lnTo>
                    <a:lnTo>
                      <a:pt x="121" y="257"/>
                    </a:lnTo>
                    <a:lnTo>
                      <a:pt x="109" y="249"/>
                    </a:lnTo>
                    <a:lnTo>
                      <a:pt x="98" y="244"/>
                    </a:lnTo>
                    <a:lnTo>
                      <a:pt x="87" y="241"/>
                    </a:lnTo>
                    <a:lnTo>
                      <a:pt x="87" y="238"/>
                    </a:lnTo>
                    <a:lnTo>
                      <a:pt x="87" y="241"/>
                    </a:lnTo>
                    <a:lnTo>
                      <a:pt x="87" y="241"/>
                    </a:lnTo>
                    <a:lnTo>
                      <a:pt x="80" y="243"/>
                    </a:lnTo>
                    <a:lnTo>
                      <a:pt x="80" y="243"/>
                    </a:lnTo>
                    <a:lnTo>
                      <a:pt x="80" y="244"/>
                    </a:lnTo>
                    <a:lnTo>
                      <a:pt x="82" y="248"/>
                    </a:lnTo>
                    <a:lnTo>
                      <a:pt x="82" y="248"/>
                    </a:lnTo>
                    <a:lnTo>
                      <a:pt x="84" y="249"/>
                    </a:lnTo>
                    <a:lnTo>
                      <a:pt x="84" y="249"/>
                    </a:lnTo>
                    <a:lnTo>
                      <a:pt x="85" y="252"/>
                    </a:lnTo>
                    <a:lnTo>
                      <a:pt x="85" y="252"/>
                    </a:lnTo>
                    <a:lnTo>
                      <a:pt x="93" y="264"/>
                    </a:lnTo>
                    <a:lnTo>
                      <a:pt x="101" y="272"/>
                    </a:lnTo>
                    <a:lnTo>
                      <a:pt x="109" y="281"/>
                    </a:lnTo>
                    <a:lnTo>
                      <a:pt x="119" y="288"/>
                    </a:lnTo>
                    <a:lnTo>
                      <a:pt x="119" y="288"/>
                    </a:lnTo>
                    <a:lnTo>
                      <a:pt x="143" y="302"/>
                    </a:lnTo>
                    <a:lnTo>
                      <a:pt x="143" y="302"/>
                    </a:lnTo>
                    <a:lnTo>
                      <a:pt x="150" y="305"/>
                    </a:lnTo>
                    <a:lnTo>
                      <a:pt x="150" y="305"/>
                    </a:lnTo>
                    <a:lnTo>
                      <a:pt x="150" y="305"/>
                    </a:lnTo>
                    <a:close/>
                    <a:moveTo>
                      <a:pt x="326" y="104"/>
                    </a:moveTo>
                    <a:lnTo>
                      <a:pt x="326" y="104"/>
                    </a:lnTo>
                    <a:lnTo>
                      <a:pt x="326" y="106"/>
                    </a:lnTo>
                    <a:lnTo>
                      <a:pt x="326" y="106"/>
                    </a:lnTo>
                    <a:lnTo>
                      <a:pt x="336" y="111"/>
                    </a:lnTo>
                    <a:lnTo>
                      <a:pt x="338" y="113"/>
                    </a:lnTo>
                    <a:lnTo>
                      <a:pt x="338" y="113"/>
                    </a:lnTo>
                    <a:lnTo>
                      <a:pt x="354" y="121"/>
                    </a:lnTo>
                    <a:lnTo>
                      <a:pt x="362" y="124"/>
                    </a:lnTo>
                    <a:lnTo>
                      <a:pt x="370" y="125"/>
                    </a:lnTo>
                    <a:lnTo>
                      <a:pt x="370" y="125"/>
                    </a:lnTo>
                    <a:lnTo>
                      <a:pt x="378" y="127"/>
                    </a:lnTo>
                    <a:lnTo>
                      <a:pt x="378" y="127"/>
                    </a:lnTo>
                    <a:lnTo>
                      <a:pt x="386" y="129"/>
                    </a:lnTo>
                    <a:lnTo>
                      <a:pt x="394" y="130"/>
                    </a:lnTo>
                    <a:lnTo>
                      <a:pt x="394" y="130"/>
                    </a:lnTo>
                    <a:lnTo>
                      <a:pt x="400" y="135"/>
                    </a:lnTo>
                    <a:lnTo>
                      <a:pt x="408" y="138"/>
                    </a:lnTo>
                    <a:lnTo>
                      <a:pt x="408" y="138"/>
                    </a:lnTo>
                    <a:lnTo>
                      <a:pt x="413" y="141"/>
                    </a:lnTo>
                    <a:lnTo>
                      <a:pt x="413" y="141"/>
                    </a:lnTo>
                    <a:lnTo>
                      <a:pt x="428" y="148"/>
                    </a:lnTo>
                    <a:lnTo>
                      <a:pt x="445" y="153"/>
                    </a:lnTo>
                    <a:lnTo>
                      <a:pt x="445" y="153"/>
                    </a:lnTo>
                    <a:lnTo>
                      <a:pt x="450" y="153"/>
                    </a:lnTo>
                    <a:lnTo>
                      <a:pt x="450" y="153"/>
                    </a:lnTo>
                    <a:lnTo>
                      <a:pt x="452" y="153"/>
                    </a:lnTo>
                    <a:lnTo>
                      <a:pt x="452" y="153"/>
                    </a:lnTo>
                    <a:lnTo>
                      <a:pt x="450" y="149"/>
                    </a:lnTo>
                    <a:lnTo>
                      <a:pt x="450" y="149"/>
                    </a:lnTo>
                    <a:lnTo>
                      <a:pt x="444" y="137"/>
                    </a:lnTo>
                    <a:lnTo>
                      <a:pt x="444" y="137"/>
                    </a:lnTo>
                    <a:lnTo>
                      <a:pt x="436" y="129"/>
                    </a:lnTo>
                    <a:lnTo>
                      <a:pt x="428" y="122"/>
                    </a:lnTo>
                    <a:lnTo>
                      <a:pt x="428" y="122"/>
                    </a:lnTo>
                    <a:lnTo>
                      <a:pt x="408" y="111"/>
                    </a:lnTo>
                    <a:lnTo>
                      <a:pt x="408" y="111"/>
                    </a:lnTo>
                    <a:lnTo>
                      <a:pt x="407" y="109"/>
                    </a:lnTo>
                    <a:lnTo>
                      <a:pt x="407" y="109"/>
                    </a:lnTo>
                    <a:lnTo>
                      <a:pt x="402" y="108"/>
                    </a:lnTo>
                    <a:lnTo>
                      <a:pt x="387" y="103"/>
                    </a:lnTo>
                    <a:lnTo>
                      <a:pt x="387" y="103"/>
                    </a:lnTo>
                    <a:lnTo>
                      <a:pt x="370" y="100"/>
                    </a:lnTo>
                    <a:lnTo>
                      <a:pt x="354" y="98"/>
                    </a:lnTo>
                    <a:lnTo>
                      <a:pt x="354" y="98"/>
                    </a:lnTo>
                    <a:lnTo>
                      <a:pt x="342" y="100"/>
                    </a:lnTo>
                    <a:lnTo>
                      <a:pt x="342" y="100"/>
                    </a:lnTo>
                    <a:lnTo>
                      <a:pt x="333" y="101"/>
                    </a:lnTo>
                    <a:lnTo>
                      <a:pt x="333" y="101"/>
                    </a:lnTo>
                    <a:lnTo>
                      <a:pt x="326" y="104"/>
                    </a:lnTo>
                    <a:lnTo>
                      <a:pt x="326" y="104"/>
                    </a:lnTo>
                    <a:lnTo>
                      <a:pt x="326" y="104"/>
                    </a:lnTo>
                    <a:lnTo>
                      <a:pt x="326" y="104"/>
                    </a:lnTo>
                    <a:lnTo>
                      <a:pt x="326" y="104"/>
                    </a:lnTo>
                    <a:close/>
                    <a:moveTo>
                      <a:pt x="900" y="55"/>
                    </a:moveTo>
                    <a:lnTo>
                      <a:pt x="900" y="55"/>
                    </a:lnTo>
                    <a:lnTo>
                      <a:pt x="899" y="55"/>
                    </a:lnTo>
                    <a:lnTo>
                      <a:pt x="899" y="55"/>
                    </a:lnTo>
                    <a:lnTo>
                      <a:pt x="899" y="56"/>
                    </a:lnTo>
                    <a:lnTo>
                      <a:pt x="899" y="56"/>
                    </a:lnTo>
                    <a:lnTo>
                      <a:pt x="897" y="58"/>
                    </a:lnTo>
                    <a:lnTo>
                      <a:pt x="897" y="58"/>
                    </a:lnTo>
                    <a:lnTo>
                      <a:pt x="899" y="61"/>
                    </a:lnTo>
                    <a:lnTo>
                      <a:pt x="899" y="61"/>
                    </a:lnTo>
                    <a:lnTo>
                      <a:pt x="900" y="68"/>
                    </a:lnTo>
                    <a:lnTo>
                      <a:pt x="900" y="68"/>
                    </a:lnTo>
                    <a:lnTo>
                      <a:pt x="908" y="80"/>
                    </a:lnTo>
                    <a:lnTo>
                      <a:pt x="908" y="80"/>
                    </a:lnTo>
                    <a:lnTo>
                      <a:pt x="920" y="90"/>
                    </a:lnTo>
                    <a:lnTo>
                      <a:pt x="920" y="90"/>
                    </a:lnTo>
                    <a:lnTo>
                      <a:pt x="931" y="100"/>
                    </a:lnTo>
                    <a:lnTo>
                      <a:pt x="932" y="101"/>
                    </a:lnTo>
                    <a:lnTo>
                      <a:pt x="932" y="101"/>
                    </a:lnTo>
                    <a:lnTo>
                      <a:pt x="940" y="106"/>
                    </a:lnTo>
                    <a:lnTo>
                      <a:pt x="940" y="106"/>
                    </a:lnTo>
                    <a:lnTo>
                      <a:pt x="948" y="116"/>
                    </a:lnTo>
                    <a:lnTo>
                      <a:pt x="948" y="116"/>
                    </a:lnTo>
                    <a:lnTo>
                      <a:pt x="956" y="129"/>
                    </a:lnTo>
                    <a:lnTo>
                      <a:pt x="956" y="129"/>
                    </a:lnTo>
                    <a:lnTo>
                      <a:pt x="958" y="130"/>
                    </a:lnTo>
                    <a:lnTo>
                      <a:pt x="958" y="130"/>
                    </a:lnTo>
                    <a:lnTo>
                      <a:pt x="958" y="119"/>
                    </a:lnTo>
                    <a:lnTo>
                      <a:pt x="958" y="119"/>
                    </a:lnTo>
                    <a:lnTo>
                      <a:pt x="956" y="113"/>
                    </a:lnTo>
                    <a:lnTo>
                      <a:pt x="955" y="104"/>
                    </a:lnTo>
                    <a:lnTo>
                      <a:pt x="947" y="90"/>
                    </a:lnTo>
                    <a:lnTo>
                      <a:pt x="947" y="90"/>
                    </a:lnTo>
                    <a:lnTo>
                      <a:pt x="942" y="84"/>
                    </a:lnTo>
                    <a:lnTo>
                      <a:pt x="942" y="84"/>
                    </a:lnTo>
                    <a:lnTo>
                      <a:pt x="937" y="77"/>
                    </a:lnTo>
                    <a:lnTo>
                      <a:pt x="937" y="77"/>
                    </a:lnTo>
                    <a:lnTo>
                      <a:pt x="926" y="66"/>
                    </a:lnTo>
                    <a:lnTo>
                      <a:pt x="926" y="66"/>
                    </a:lnTo>
                    <a:lnTo>
                      <a:pt x="920" y="61"/>
                    </a:lnTo>
                    <a:lnTo>
                      <a:pt x="913" y="58"/>
                    </a:lnTo>
                    <a:lnTo>
                      <a:pt x="913" y="58"/>
                    </a:lnTo>
                    <a:lnTo>
                      <a:pt x="905" y="55"/>
                    </a:lnTo>
                    <a:lnTo>
                      <a:pt x="905" y="55"/>
                    </a:lnTo>
                    <a:lnTo>
                      <a:pt x="900" y="55"/>
                    </a:lnTo>
                    <a:lnTo>
                      <a:pt x="900" y="55"/>
                    </a:lnTo>
                    <a:lnTo>
                      <a:pt x="900" y="55"/>
                    </a:lnTo>
                    <a:close/>
                    <a:moveTo>
                      <a:pt x="1284" y="23"/>
                    </a:moveTo>
                    <a:lnTo>
                      <a:pt x="1284" y="23"/>
                    </a:lnTo>
                    <a:lnTo>
                      <a:pt x="1288" y="29"/>
                    </a:lnTo>
                    <a:lnTo>
                      <a:pt x="1291" y="34"/>
                    </a:lnTo>
                    <a:lnTo>
                      <a:pt x="1291" y="34"/>
                    </a:lnTo>
                    <a:lnTo>
                      <a:pt x="1299" y="39"/>
                    </a:lnTo>
                    <a:lnTo>
                      <a:pt x="1307" y="43"/>
                    </a:lnTo>
                    <a:lnTo>
                      <a:pt x="1307" y="43"/>
                    </a:lnTo>
                    <a:lnTo>
                      <a:pt x="1312" y="47"/>
                    </a:lnTo>
                    <a:lnTo>
                      <a:pt x="1312" y="47"/>
                    </a:lnTo>
                    <a:lnTo>
                      <a:pt x="1307" y="39"/>
                    </a:lnTo>
                    <a:lnTo>
                      <a:pt x="1300" y="32"/>
                    </a:lnTo>
                    <a:lnTo>
                      <a:pt x="1294" y="27"/>
                    </a:lnTo>
                    <a:lnTo>
                      <a:pt x="1286" y="23"/>
                    </a:lnTo>
                    <a:lnTo>
                      <a:pt x="1286" y="23"/>
                    </a:lnTo>
                    <a:lnTo>
                      <a:pt x="1284" y="23"/>
                    </a:lnTo>
                    <a:lnTo>
                      <a:pt x="1284" y="23"/>
                    </a:lnTo>
                    <a:lnTo>
                      <a:pt x="1284" y="23"/>
                    </a:lnTo>
                    <a:close/>
                  </a:path>
                </a:pathLst>
              </a:custGeom>
              <a:solidFill>
                <a:srgbClr val="45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9" name="Freeform 29"/>
              <p:cNvSpPr>
                <a:spLocks noEditPoints="1"/>
              </p:cNvSpPr>
              <p:nvPr/>
            </p:nvSpPr>
            <p:spPr bwMode="auto">
              <a:xfrm>
                <a:off x="5879" y="837"/>
                <a:ext cx="897" cy="1327"/>
              </a:xfrm>
              <a:custGeom>
                <a:avLst/>
                <a:gdLst>
                  <a:gd name="T0" fmla="*/ 0 w 1794"/>
                  <a:gd name="T1" fmla="*/ 1329 h 2654"/>
                  <a:gd name="T2" fmla="*/ 304 w 1794"/>
                  <a:gd name="T3" fmla="*/ 360 h 2654"/>
                  <a:gd name="T4" fmla="*/ 296 w 1794"/>
                  <a:gd name="T5" fmla="*/ 106 h 2654"/>
                  <a:gd name="T6" fmla="*/ 723 w 1794"/>
                  <a:gd name="T7" fmla="*/ 350 h 2654"/>
                  <a:gd name="T8" fmla="*/ 924 w 1794"/>
                  <a:gd name="T9" fmla="*/ 264 h 2654"/>
                  <a:gd name="T10" fmla="*/ 1328 w 1794"/>
                  <a:gd name="T11" fmla="*/ 93 h 2654"/>
                  <a:gd name="T12" fmla="*/ 1410 w 1794"/>
                  <a:gd name="T13" fmla="*/ 646 h 2654"/>
                  <a:gd name="T14" fmla="*/ 1616 w 1794"/>
                  <a:gd name="T15" fmla="*/ 756 h 2654"/>
                  <a:gd name="T16" fmla="*/ 1792 w 1794"/>
                  <a:gd name="T17" fmla="*/ 847 h 2654"/>
                  <a:gd name="T18" fmla="*/ 1730 w 1794"/>
                  <a:gd name="T19" fmla="*/ 1058 h 2654"/>
                  <a:gd name="T20" fmla="*/ 1579 w 1794"/>
                  <a:gd name="T21" fmla="*/ 1053 h 2654"/>
                  <a:gd name="T22" fmla="*/ 1498 w 1794"/>
                  <a:gd name="T23" fmla="*/ 2214 h 2654"/>
                  <a:gd name="T24" fmla="*/ 956 w 1794"/>
                  <a:gd name="T25" fmla="*/ 2625 h 2654"/>
                  <a:gd name="T26" fmla="*/ 1580 w 1794"/>
                  <a:gd name="T27" fmla="*/ 1563 h 2654"/>
                  <a:gd name="T28" fmla="*/ 1225 w 1794"/>
                  <a:gd name="T29" fmla="*/ 1646 h 2654"/>
                  <a:gd name="T30" fmla="*/ 1392 w 1794"/>
                  <a:gd name="T31" fmla="*/ 1939 h 2654"/>
                  <a:gd name="T32" fmla="*/ 1172 w 1794"/>
                  <a:gd name="T33" fmla="*/ 1921 h 2654"/>
                  <a:gd name="T34" fmla="*/ 1034 w 1794"/>
                  <a:gd name="T35" fmla="*/ 2521 h 2654"/>
                  <a:gd name="T36" fmla="*/ 899 w 1794"/>
                  <a:gd name="T37" fmla="*/ 2389 h 2654"/>
                  <a:gd name="T38" fmla="*/ 815 w 1794"/>
                  <a:gd name="T39" fmla="*/ 2437 h 2654"/>
                  <a:gd name="T40" fmla="*/ 79 w 1794"/>
                  <a:gd name="T41" fmla="*/ 1871 h 2654"/>
                  <a:gd name="T42" fmla="*/ 762 w 1794"/>
                  <a:gd name="T43" fmla="*/ 2374 h 2654"/>
                  <a:gd name="T44" fmla="*/ 606 w 1794"/>
                  <a:gd name="T45" fmla="*/ 2345 h 2654"/>
                  <a:gd name="T46" fmla="*/ 1000 w 1794"/>
                  <a:gd name="T47" fmla="*/ 2236 h 2654"/>
                  <a:gd name="T48" fmla="*/ 884 w 1794"/>
                  <a:gd name="T49" fmla="*/ 1897 h 2654"/>
                  <a:gd name="T50" fmla="*/ 675 w 1794"/>
                  <a:gd name="T51" fmla="*/ 1857 h 2654"/>
                  <a:gd name="T52" fmla="*/ 862 w 1794"/>
                  <a:gd name="T53" fmla="*/ 1791 h 2654"/>
                  <a:gd name="T54" fmla="*/ 854 w 1794"/>
                  <a:gd name="T55" fmla="*/ 1728 h 2654"/>
                  <a:gd name="T56" fmla="*/ 1162 w 1794"/>
                  <a:gd name="T57" fmla="*/ 1411 h 2654"/>
                  <a:gd name="T58" fmla="*/ 1413 w 1794"/>
                  <a:gd name="T59" fmla="*/ 860 h 2654"/>
                  <a:gd name="T60" fmla="*/ 900 w 1794"/>
                  <a:gd name="T61" fmla="*/ 707 h 2654"/>
                  <a:gd name="T62" fmla="*/ 339 w 1794"/>
                  <a:gd name="T63" fmla="*/ 1492 h 2654"/>
                  <a:gd name="T64" fmla="*/ 413 w 1794"/>
                  <a:gd name="T65" fmla="*/ 1471 h 2654"/>
                  <a:gd name="T66" fmla="*/ 309 w 1794"/>
                  <a:gd name="T67" fmla="*/ 1632 h 2654"/>
                  <a:gd name="T68" fmla="*/ 397 w 1794"/>
                  <a:gd name="T69" fmla="*/ 2054 h 2654"/>
                  <a:gd name="T70" fmla="*/ 215 w 1794"/>
                  <a:gd name="T71" fmla="*/ 1788 h 2654"/>
                  <a:gd name="T72" fmla="*/ 174 w 1794"/>
                  <a:gd name="T73" fmla="*/ 1853 h 2654"/>
                  <a:gd name="T74" fmla="*/ 228 w 1794"/>
                  <a:gd name="T75" fmla="*/ 1464 h 2654"/>
                  <a:gd name="T76" fmla="*/ 42 w 1794"/>
                  <a:gd name="T77" fmla="*/ 1751 h 2654"/>
                  <a:gd name="T78" fmla="*/ 249 w 1794"/>
                  <a:gd name="T79" fmla="*/ 1374 h 2654"/>
                  <a:gd name="T80" fmla="*/ 415 w 1794"/>
                  <a:gd name="T81" fmla="*/ 1026 h 2654"/>
                  <a:gd name="T82" fmla="*/ 68 w 1794"/>
                  <a:gd name="T83" fmla="*/ 1108 h 2654"/>
                  <a:gd name="T84" fmla="*/ 1554 w 1794"/>
                  <a:gd name="T85" fmla="*/ 1405 h 2654"/>
                  <a:gd name="T86" fmla="*/ 1212 w 1794"/>
                  <a:gd name="T87" fmla="*/ 1209 h 2654"/>
                  <a:gd name="T88" fmla="*/ 1286 w 1794"/>
                  <a:gd name="T89" fmla="*/ 1429 h 2654"/>
                  <a:gd name="T90" fmla="*/ 1278 w 1794"/>
                  <a:gd name="T91" fmla="*/ 1296 h 2654"/>
                  <a:gd name="T92" fmla="*/ 1116 w 1794"/>
                  <a:gd name="T93" fmla="*/ 685 h 2654"/>
                  <a:gd name="T94" fmla="*/ 1349 w 1794"/>
                  <a:gd name="T95" fmla="*/ 225 h 2654"/>
                  <a:gd name="T96" fmla="*/ 979 w 1794"/>
                  <a:gd name="T97" fmla="*/ 264 h 2654"/>
                  <a:gd name="T98" fmla="*/ 818 w 1794"/>
                  <a:gd name="T99" fmla="*/ 169 h 2654"/>
                  <a:gd name="T100" fmla="*/ 399 w 1794"/>
                  <a:gd name="T101" fmla="*/ 153 h 2654"/>
                  <a:gd name="T102" fmla="*/ 545 w 1794"/>
                  <a:gd name="T103" fmla="*/ 539 h 2654"/>
                  <a:gd name="T104" fmla="*/ 429 w 1794"/>
                  <a:gd name="T105" fmla="*/ 1140 h 2654"/>
                  <a:gd name="T106" fmla="*/ 1307 w 1794"/>
                  <a:gd name="T107" fmla="*/ 1114 h 2654"/>
                  <a:gd name="T108" fmla="*/ 1656 w 1794"/>
                  <a:gd name="T109" fmla="*/ 1034 h 2654"/>
                  <a:gd name="T110" fmla="*/ 1765 w 1794"/>
                  <a:gd name="T111" fmla="*/ 899 h 2654"/>
                  <a:gd name="T112" fmla="*/ 1485 w 1794"/>
                  <a:gd name="T113" fmla="*/ 876 h 2654"/>
                  <a:gd name="T114" fmla="*/ 802 w 1794"/>
                  <a:gd name="T115" fmla="*/ 947 h 2654"/>
                  <a:gd name="T116" fmla="*/ 312 w 1794"/>
                  <a:gd name="T117" fmla="*/ 709 h 2654"/>
                  <a:gd name="T118" fmla="*/ 1487 w 1794"/>
                  <a:gd name="T119" fmla="*/ 862 h 2654"/>
                  <a:gd name="T120" fmla="*/ 564 w 1794"/>
                  <a:gd name="T121" fmla="*/ 715 h 2654"/>
                  <a:gd name="T122" fmla="*/ 85 w 1794"/>
                  <a:gd name="T123" fmla="*/ 252 h 2654"/>
                  <a:gd name="T124" fmla="*/ 932 w 1794"/>
                  <a:gd name="T125" fmla="*/ 101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4" h="2654">
                    <a:moveTo>
                      <a:pt x="965" y="2654"/>
                    </a:moveTo>
                    <a:lnTo>
                      <a:pt x="965" y="2654"/>
                    </a:lnTo>
                    <a:lnTo>
                      <a:pt x="945" y="2652"/>
                    </a:lnTo>
                    <a:lnTo>
                      <a:pt x="945" y="2652"/>
                    </a:lnTo>
                    <a:lnTo>
                      <a:pt x="921" y="2651"/>
                    </a:lnTo>
                    <a:lnTo>
                      <a:pt x="895" y="2646"/>
                    </a:lnTo>
                    <a:lnTo>
                      <a:pt x="895" y="2646"/>
                    </a:lnTo>
                    <a:lnTo>
                      <a:pt x="873" y="2641"/>
                    </a:lnTo>
                    <a:lnTo>
                      <a:pt x="847" y="2633"/>
                    </a:lnTo>
                    <a:lnTo>
                      <a:pt x="847" y="2633"/>
                    </a:lnTo>
                    <a:lnTo>
                      <a:pt x="829" y="2628"/>
                    </a:lnTo>
                    <a:lnTo>
                      <a:pt x="829" y="2628"/>
                    </a:lnTo>
                    <a:lnTo>
                      <a:pt x="823" y="2627"/>
                    </a:lnTo>
                    <a:lnTo>
                      <a:pt x="823" y="2627"/>
                    </a:lnTo>
                    <a:lnTo>
                      <a:pt x="812" y="2622"/>
                    </a:lnTo>
                    <a:lnTo>
                      <a:pt x="797" y="2617"/>
                    </a:lnTo>
                    <a:lnTo>
                      <a:pt x="797" y="2617"/>
                    </a:lnTo>
                    <a:lnTo>
                      <a:pt x="778" y="2609"/>
                    </a:lnTo>
                    <a:lnTo>
                      <a:pt x="778" y="2609"/>
                    </a:lnTo>
                    <a:lnTo>
                      <a:pt x="770" y="2606"/>
                    </a:lnTo>
                    <a:lnTo>
                      <a:pt x="770" y="2606"/>
                    </a:lnTo>
                    <a:lnTo>
                      <a:pt x="756" y="2599"/>
                    </a:lnTo>
                    <a:lnTo>
                      <a:pt x="756" y="2599"/>
                    </a:lnTo>
                    <a:lnTo>
                      <a:pt x="748" y="2596"/>
                    </a:lnTo>
                    <a:lnTo>
                      <a:pt x="748" y="2596"/>
                    </a:lnTo>
                    <a:lnTo>
                      <a:pt x="733" y="2590"/>
                    </a:lnTo>
                    <a:lnTo>
                      <a:pt x="733" y="2590"/>
                    </a:lnTo>
                    <a:lnTo>
                      <a:pt x="711" y="2580"/>
                    </a:lnTo>
                    <a:lnTo>
                      <a:pt x="711" y="2580"/>
                    </a:lnTo>
                    <a:lnTo>
                      <a:pt x="669" y="2558"/>
                    </a:lnTo>
                    <a:lnTo>
                      <a:pt x="625" y="2533"/>
                    </a:lnTo>
                    <a:lnTo>
                      <a:pt x="585" y="2506"/>
                    </a:lnTo>
                    <a:lnTo>
                      <a:pt x="543" y="2477"/>
                    </a:lnTo>
                    <a:lnTo>
                      <a:pt x="543" y="2477"/>
                    </a:lnTo>
                    <a:lnTo>
                      <a:pt x="505" y="2448"/>
                    </a:lnTo>
                    <a:lnTo>
                      <a:pt x="468" y="2418"/>
                    </a:lnTo>
                    <a:lnTo>
                      <a:pt x="468" y="2418"/>
                    </a:lnTo>
                    <a:lnTo>
                      <a:pt x="431" y="2386"/>
                    </a:lnTo>
                    <a:lnTo>
                      <a:pt x="395" y="2352"/>
                    </a:lnTo>
                    <a:lnTo>
                      <a:pt x="395" y="2352"/>
                    </a:lnTo>
                    <a:lnTo>
                      <a:pt x="362" y="2318"/>
                    </a:lnTo>
                    <a:lnTo>
                      <a:pt x="328" y="2283"/>
                    </a:lnTo>
                    <a:lnTo>
                      <a:pt x="296" y="2247"/>
                    </a:lnTo>
                    <a:lnTo>
                      <a:pt x="264" y="2209"/>
                    </a:lnTo>
                    <a:lnTo>
                      <a:pt x="264" y="2209"/>
                    </a:lnTo>
                    <a:lnTo>
                      <a:pt x="231" y="2169"/>
                    </a:lnTo>
                    <a:lnTo>
                      <a:pt x="204" y="2133"/>
                    </a:lnTo>
                    <a:lnTo>
                      <a:pt x="204" y="2133"/>
                    </a:lnTo>
                    <a:lnTo>
                      <a:pt x="146" y="2054"/>
                    </a:lnTo>
                    <a:lnTo>
                      <a:pt x="146" y="2054"/>
                    </a:lnTo>
                    <a:lnTo>
                      <a:pt x="117" y="2011"/>
                    </a:lnTo>
                    <a:lnTo>
                      <a:pt x="93" y="1972"/>
                    </a:lnTo>
                    <a:lnTo>
                      <a:pt x="93" y="1972"/>
                    </a:lnTo>
                    <a:lnTo>
                      <a:pt x="69" y="1926"/>
                    </a:lnTo>
                    <a:lnTo>
                      <a:pt x="48" y="1884"/>
                    </a:lnTo>
                    <a:lnTo>
                      <a:pt x="48" y="1884"/>
                    </a:lnTo>
                    <a:lnTo>
                      <a:pt x="39" y="1861"/>
                    </a:lnTo>
                    <a:lnTo>
                      <a:pt x="31" y="1837"/>
                    </a:lnTo>
                    <a:lnTo>
                      <a:pt x="24" y="1813"/>
                    </a:lnTo>
                    <a:lnTo>
                      <a:pt x="18" y="1789"/>
                    </a:lnTo>
                    <a:lnTo>
                      <a:pt x="18" y="1789"/>
                    </a:lnTo>
                    <a:lnTo>
                      <a:pt x="14" y="1765"/>
                    </a:lnTo>
                    <a:lnTo>
                      <a:pt x="11" y="1739"/>
                    </a:lnTo>
                    <a:lnTo>
                      <a:pt x="10" y="1715"/>
                    </a:lnTo>
                    <a:lnTo>
                      <a:pt x="10" y="1689"/>
                    </a:lnTo>
                    <a:lnTo>
                      <a:pt x="10" y="1689"/>
                    </a:lnTo>
                    <a:lnTo>
                      <a:pt x="10" y="1665"/>
                    </a:lnTo>
                    <a:lnTo>
                      <a:pt x="13" y="1641"/>
                    </a:lnTo>
                    <a:lnTo>
                      <a:pt x="16" y="1619"/>
                    </a:lnTo>
                    <a:lnTo>
                      <a:pt x="21" y="1595"/>
                    </a:lnTo>
                    <a:lnTo>
                      <a:pt x="26" y="1571"/>
                    </a:lnTo>
                    <a:lnTo>
                      <a:pt x="34" y="1548"/>
                    </a:lnTo>
                    <a:lnTo>
                      <a:pt x="42" y="1526"/>
                    </a:lnTo>
                    <a:lnTo>
                      <a:pt x="50" y="1503"/>
                    </a:lnTo>
                    <a:lnTo>
                      <a:pt x="50" y="1503"/>
                    </a:lnTo>
                    <a:lnTo>
                      <a:pt x="39" y="1479"/>
                    </a:lnTo>
                    <a:lnTo>
                      <a:pt x="27" y="1455"/>
                    </a:lnTo>
                    <a:lnTo>
                      <a:pt x="18" y="1427"/>
                    </a:lnTo>
                    <a:lnTo>
                      <a:pt x="11" y="1400"/>
                    </a:lnTo>
                    <a:lnTo>
                      <a:pt x="11" y="1400"/>
                    </a:lnTo>
                    <a:lnTo>
                      <a:pt x="5" y="1371"/>
                    </a:lnTo>
                    <a:lnTo>
                      <a:pt x="2" y="1344"/>
                    </a:lnTo>
                    <a:lnTo>
                      <a:pt x="0" y="1329"/>
                    </a:lnTo>
                    <a:lnTo>
                      <a:pt x="0" y="1329"/>
                    </a:lnTo>
                    <a:lnTo>
                      <a:pt x="0" y="1318"/>
                    </a:lnTo>
                    <a:lnTo>
                      <a:pt x="0" y="1318"/>
                    </a:lnTo>
                    <a:lnTo>
                      <a:pt x="0" y="1315"/>
                    </a:lnTo>
                    <a:lnTo>
                      <a:pt x="0" y="1315"/>
                    </a:lnTo>
                    <a:lnTo>
                      <a:pt x="0" y="1313"/>
                    </a:lnTo>
                    <a:lnTo>
                      <a:pt x="0" y="1313"/>
                    </a:lnTo>
                    <a:lnTo>
                      <a:pt x="0" y="1300"/>
                    </a:lnTo>
                    <a:lnTo>
                      <a:pt x="0" y="1300"/>
                    </a:lnTo>
                    <a:lnTo>
                      <a:pt x="0" y="1289"/>
                    </a:lnTo>
                    <a:lnTo>
                      <a:pt x="0" y="1289"/>
                    </a:lnTo>
                    <a:lnTo>
                      <a:pt x="0" y="1284"/>
                    </a:lnTo>
                    <a:lnTo>
                      <a:pt x="0" y="1284"/>
                    </a:lnTo>
                    <a:lnTo>
                      <a:pt x="0" y="1284"/>
                    </a:lnTo>
                    <a:lnTo>
                      <a:pt x="0" y="1284"/>
                    </a:lnTo>
                    <a:lnTo>
                      <a:pt x="3" y="1259"/>
                    </a:lnTo>
                    <a:lnTo>
                      <a:pt x="6" y="1231"/>
                    </a:lnTo>
                    <a:lnTo>
                      <a:pt x="13" y="1202"/>
                    </a:lnTo>
                    <a:lnTo>
                      <a:pt x="21" y="1172"/>
                    </a:lnTo>
                    <a:lnTo>
                      <a:pt x="21" y="1172"/>
                    </a:lnTo>
                    <a:lnTo>
                      <a:pt x="29" y="1146"/>
                    </a:lnTo>
                    <a:lnTo>
                      <a:pt x="40" y="1117"/>
                    </a:lnTo>
                    <a:lnTo>
                      <a:pt x="40" y="1117"/>
                    </a:lnTo>
                    <a:lnTo>
                      <a:pt x="42" y="1114"/>
                    </a:lnTo>
                    <a:lnTo>
                      <a:pt x="42" y="1114"/>
                    </a:lnTo>
                    <a:lnTo>
                      <a:pt x="51" y="1090"/>
                    </a:lnTo>
                    <a:lnTo>
                      <a:pt x="64" y="1066"/>
                    </a:lnTo>
                    <a:lnTo>
                      <a:pt x="64" y="1066"/>
                    </a:lnTo>
                    <a:lnTo>
                      <a:pt x="80" y="1040"/>
                    </a:lnTo>
                    <a:lnTo>
                      <a:pt x="96" y="1016"/>
                    </a:lnTo>
                    <a:lnTo>
                      <a:pt x="96" y="1016"/>
                    </a:lnTo>
                    <a:lnTo>
                      <a:pt x="117" y="993"/>
                    </a:lnTo>
                    <a:lnTo>
                      <a:pt x="129" y="984"/>
                    </a:lnTo>
                    <a:lnTo>
                      <a:pt x="140" y="976"/>
                    </a:lnTo>
                    <a:lnTo>
                      <a:pt x="140" y="976"/>
                    </a:lnTo>
                    <a:lnTo>
                      <a:pt x="150" y="968"/>
                    </a:lnTo>
                    <a:lnTo>
                      <a:pt x="150" y="968"/>
                    </a:lnTo>
                    <a:lnTo>
                      <a:pt x="153" y="966"/>
                    </a:lnTo>
                    <a:lnTo>
                      <a:pt x="153" y="966"/>
                    </a:lnTo>
                    <a:lnTo>
                      <a:pt x="153" y="966"/>
                    </a:lnTo>
                    <a:lnTo>
                      <a:pt x="153" y="966"/>
                    </a:lnTo>
                    <a:lnTo>
                      <a:pt x="153" y="966"/>
                    </a:lnTo>
                    <a:lnTo>
                      <a:pt x="156" y="965"/>
                    </a:lnTo>
                    <a:lnTo>
                      <a:pt x="156" y="965"/>
                    </a:lnTo>
                    <a:lnTo>
                      <a:pt x="166" y="958"/>
                    </a:lnTo>
                    <a:lnTo>
                      <a:pt x="166" y="958"/>
                    </a:lnTo>
                    <a:lnTo>
                      <a:pt x="180" y="952"/>
                    </a:lnTo>
                    <a:lnTo>
                      <a:pt x="180" y="952"/>
                    </a:lnTo>
                    <a:lnTo>
                      <a:pt x="185" y="918"/>
                    </a:lnTo>
                    <a:lnTo>
                      <a:pt x="191" y="886"/>
                    </a:lnTo>
                    <a:lnTo>
                      <a:pt x="201" y="852"/>
                    </a:lnTo>
                    <a:lnTo>
                      <a:pt x="214" y="820"/>
                    </a:lnTo>
                    <a:lnTo>
                      <a:pt x="214" y="820"/>
                    </a:lnTo>
                    <a:lnTo>
                      <a:pt x="223" y="799"/>
                    </a:lnTo>
                    <a:lnTo>
                      <a:pt x="233" y="780"/>
                    </a:lnTo>
                    <a:lnTo>
                      <a:pt x="256" y="739"/>
                    </a:lnTo>
                    <a:lnTo>
                      <a:pt x="281" y="702"/>
                    </a:lnTo>
                    <a:lnTo>
                      <a:pt x="296" y="686"/>
                    </a:lnTo>
                    <a:lnTo>
                      <a:pt x="310" y="669"/>
                    </a:lnTo>
                    <a:lnTo>
                      <a:pt x="310" y="669"/>
                    </a:lnTo>
                    <a:lnTo>
                      <a:pt x="326" y="653"/>
                    </a:lnTo>
                    <a:lnTo>
                      <a:pt x="344" y="637"/>
                    </a:lnTo>
                    <a:lnTo>
                      <a:pt x="362" y="620"/>
                    </a:lnTo>
                    <a:lnTo>
                      <a:pt x="379" y="606"/>
                    </a:lnTo>
                    <a:lnTo>
                      <a:pt x="399" y="593"/>
                    </a:lnTo>
                    <a:lnTo>
                      <a:pt x="418" y="582"/>
                    </a:lnTo>
                    <a:lnTo>
                      <a:pt x="437" y="571"/>
                    </a:lnTo>
                    <a:lnTo>
                      <a:pt x="457" y="561"/>
                    </a:lnTo>
                    <a:lnTo>
                      <a:pt x="457" y="561"/>
                    </a:lnTo>
                    <a:lnTo>
                      <a:pt x="471" y="555"/>
                    </a:lnTo>
                    <a:lnTo>
                      <a:pt x="471" y="555"/>
                    </a:lnTo>
                    <a:lnTo>
                      <a:pt x="461" y="530"/>
                    </a:lnTo>
                    <a:lnTo>
                      <a:pt x="450" y="508"/>
                    </a:lnTo>
                    <a:lnTo>
                      <a:pt x="437" y="485"/>
                    </a:lnTo>
                    <a:lnTo>
                      <a:pt x="424" y="465"/>
                    </a:lnTo>
                    <a:lnTo>
                      <a:pt x="410" y="447"/>
                    </a:lnTo>
                    <a:lnTo>
                      <a:pt x="395" y="428"/>
                    </a:lnTo>
                    <a:lnTo>
                      <a:pt x="379" y="412"/>
                    </a:lnTo>
                    <a:lnTo>
                      <a:pt x="362" y="397"/>
                    </a:lnTo>
                    <a:lnTo>
                      <a:pt x="362" y="397"/>
                    </a:lnTo>
                    <a:lnTo>
                      <a:pt x="344" y="383"/>
                    </a:lnTo>
                    <a:lnTo>
                      <a:pt x="325" y="370"/>
                    </a:lnTo>
                    <a:lnTo>
                      <a:pt x="304" y="360"/>
                    </a:lnTo>
                    <a:lnTo>
                      <a:pt x="281" y="350"/>
                    </a:lnTo>
                    <a:lnTo>
                      <a:pt x="259" y="344"/>
                    </a:lnTo>
                    <a:lnTo>
                      <a:pt x="236" y="339"/>
                    </a:lnTo>
                    <a:lnTo>
                      <a:pt x="214" y="336"/>
                    </a:lnTo>
                    <a:lnTo>
                      <a:pt x="191" y="334"/>
                    </a:lnTo>
                    <a:lnTo>
                      <a:pt x="191" y="334"/>
                    </a:lnTo>
                    <a:lnTo>
                      <a:pt x="180" y="334"/>
                    </a:lnTo>
                    <a:lnTo>
                      <a:pt x="174" y="336"/>
                    </a:lnTo>
                    <a:lnTo>
                      <a:pt x="174" y="336"/>
                    </a:lnTo>
                    <a:lnTo>
                      <a:pt x="167" y="336"/>
                    </a:lnTo>
                    <a:lnTo>
                      <a:pt x="167" y="336"/>
                    </a:lnTo>
                    <a:lnTo>
                      <a:pt x="164" y="336"/>
                    </a:lnTo>
                    <a:lnTo>
                      <a:pt x="164" y="336"/>
                    </a:lnTo>
                    <a:lnTo>
                      <a:pt x="154" y="336"/>
                    </a:lnTo>
                    <a:lnTo>
                      <a:pt x="146" y="334"/>
                    </a:lnTo>
                    <a:lnTo>
                      <a:pt x="146" y="334"/>
                    </a:lnTo>
                    <a:lnTo>
                      <a:pt x="132" y="328"/>
                    </a:lnTo>
                    <a:lnTo>
                      <a:pt x="132" y="328"/>
                    </a:lnTo>
                    <a:lnTo>
                      <a:pt x="124" y="323"/>
                    </a:lnTo>
                    <a:lnTo>
                      <a:pt x="124" y="323"/>
                    </a:lnTo>
                    <a:lnTo>
                      <a:pt x="117" y="318"/>
                    </a:lnTo>
                    <a:lnTo>
                      <a:pt x="106" y="310"/>
                    </a:lnTo>
                    <a:lnTo>
                      <a:pt x="106" y="310"/>
                    </a:lnTo>
                    <a:lnTo>
                      <a:pt x="84" y="291"/>
                    </a:lnTo>
                    <a:lnTo>
                      <a:pt x="84" y="291"/>
                    </a:lnTo>
                    <a:lnTo>
                      <a:pt x="72" y="280"/>
                    </a:lnTo>
                    <a:lnTo>
                      <a:pt x="64" y="267"/>
                    </a:lnTo>
                    <a:lnTo>
                      <a:pt x="64" y="267"/>
                    </a:lnTo>
                    <a:lnTo>
                      <a:pt x="61" y="262"/>
                    </a:lnTo>
                    <a:lnTo>
                      <a:pt x="61" y="262"/>
                    </a:lnTo>
                    <a:lnTo>
                      <a:pt x="59" y="260"/>
                    </a:lnTo>
                    <a:lnTo>
                      <a:pt x="59" y="260"/>
                    </a:lnTo>
                    <a:lnTo>
                      <a:pt x="59" y="260"/>
                    </a:lnTo>
                    <a:lnTo>
                      <a:pt x="56" y="256"/>
                    </a:lnTo>
                    <a:lnTo>
                      <a:pt x="56" y="256"/>
                    </a:lnTo>
                    <a:lnTo>
                      <a:pt x="55" y="251"/>
                    </a:lnTo>
                    <a:lnTo>
                      <a:pt x="55" y="251"/>
                    </a:lnTo>
                    <a:lnTo>
                      <a:pt x="53" y="243"/>
                    </a:lnTo>
                    <a:lnTo>
                      <a:pt x="55" y="235"/>
                    </a:lnTo>
                    <a:lnTo>
                      <a:pt x="58" y="227"/>
                    </a:lnTo>
                    <a:lnTo>
                      <a:pt x="63" y="220"/>
                    </a:lnTo>
                    <a:lnTo>
                      <a:pt x="63" y="220"/>
                    </a:lnTo>
                    <a:lnTo>
                      <a:pt x="66" y="219"/>
                    </a:lnTo>
                    <a:lnTo>
                      <a:pt x="68" y="217"/>
                    </a:lnTo>
                    <a:lnTo>
                      <a:pt x="68" y="217"/>
                    </a:lnTo>
                    <a:lnTo>
                      <a:pt x="69" y="217"/>
                    </a:lnTo>
                    <a:lnTo>
                      <a:pt x="69" y="217"/>
                    </a:lnTo>
                    <a:lnTo>
                      <a:pt x="72" y="215"/>
                    </a:lnTo>
                    <a:lnTo>
                      <a:pt x="72" y="215"/>
                    </a:lnTo>
                    <a:lnTo>
                      <a:pt x="80" y="212"/>
                    </a:lnTo>
                    <a:lnTo>
                      <a:pt x="80" y="212"/>
                    </a:lnTo>
                    <a:lnTo>
                      <a:pt x="95" y="207"/>
                    </a:lnTo>
                    <a:lnTo>
                      <a:pt x="95" y="207"/>
                    </a:lnTo>
                    <a:lnTo>
                      <a:pt x="109" y="204"/>
                    </a:lnTo>
                    <a:lnTo>
                      <a:pt x="124" y="201"/>
                    </a:lnTo>
                    <a:lnTo>
                      <a:pt x="125" y="201"/>
                    </a:lnTo>
                    <a:lnTo>
                      <a:pt x="125" y="201"/>
                    </a:lnTo>
                    <a:lnTo>
                      <a:pt x="153" y="199"/>
                    </a:lnTo>
                    <a:lnTo>
                      <a:pt x="153" y="199"/>
                    </a:lnTo>
                    <a:lnTo>
                      <a:pt x="170" y="198"/>
                    </a:lnTo>
                    <a:lnTo>
                      <a:pt x="170" y="198"/>
                    </a:lnTo>
                    <a:lnTo>
                      <a:pt x="193" y="199"/>
                    </a:lnTo>
                    <a:lnTo>
                      <a:pt x="215" y="201"/>
                    </a:lnTo>
                    <a:lnTo>
                      <a:pt x="240" y="206"/>
                    </a:lnTo>
                    <a:lnTo>
                      <a:pt x="265" y="211"/>
                    </a:lnTo>
                    <a:lnTo>
                      <a:pt x="265" y="211"/>
                    </a:lnTo>
                    <a:lnTo>
                      <a:pt x="297" y="219"/>
                    </a:lnTo>
                    <a:lnTo>
                      <a:pt x="297" y="219"/>
                    </a:lnTo>
                    <a:lnTo>
                      <a:pt x="318" y="223"/>
                    </a:lnTo>
                    <a:lnTo>
                      <a:pt x="318" y="223"/>
                    </a:lnTo>
                    <a:lnTo>
                      <a:pt x="338" y="228"/>
                    </a:lnTo>
                    <a:lnTo>
                      <a:pt x="338" y="228"/>
                    </a:lnTo>
                    <a:lnTo>
                      <a:pt x="315" y="170"/>
                    </a:lnTo>
                    <a:lnTo>
                      <a:pt x="315" y="170"/>
                    </a:lnTo>
                    <a:lnTo>
                      <a:pt x="299" y="124"/>
                    </a:lnTo>
                    <a:lnTo>
                      <a:pt x="299" y="124"/>
                    </a:lnTo>
                    <a:lnTo>
                      <a:pt x="297" y="117"/>
                    </a:lnTo>
                    <a:lnTo>
                      <a:pt x="296" y="116"/>
                    </a:lnTo>
                    <a:lnTo>
                      <a:pt x="296" y="116"/>
                    </a:lnTo>
                    <a:lnTo>
                      <a:pt x="296" y="113"/>
                    </a:lnTo>
                    <a:lnTo>
                      <a:pt x="296" y="113"/>
                    </a:lnTo>
                    <a:lnTo>
                      <a:pt x="296" y="106"/>
                    </a:lnTo>
                    <a:lnTo>
                      <a:pt x="296" y="106"/>
                    </a:lnTo>
                    <a:lnTo>
                      <a:pt x="296" y="98"/>
                    </a:lnTo>
                    <a:lnTo>
                      <a:pt x="299" y="92"/>
                    </a:lnTo>
                    <a:lnTo>
                      <a:pt x="299" y="92"/>
                    </a:lnTo>
                    <a:lnTo>
                      <a:pt x="302" y="87"/>
                    </a:lnTo>
                    <a:lnTo>
                      <a:pt x="309" y="82"/>
                    </a:lnTo>
                    <a:lnTo>
                      <a:pt x="309" y="82"/>
                    </a:lnTo>
                    <a:lnTo>
                      <a:pt x="317" y="76"/>
                    </a:lnTo>
                    <a:lnTo>
                      <a:pt x="326" y="74"/>
                    </a:lnTo>
                    <a:lnTo>
                      <a:pt x="326" y="74"/>
                    </a:lnTo>
                    <a:lnTo>
                      <a:pt x="326" y="74"/>
                    </a:lnTo>
                    <a:lnTo>
                      <a:pt x="326" y="74"/>
                    </a:lnTo>
                    <a:lnTo>
                      <a:pt x="341" y="71"/>
                    </a:lnTo>
                    <a:lnTo>
                      <a:pt x="341" y="71"/>
                    </a:lnTo>
                    <a:lnTo>
                      <a:pt x="350" y="71"/>
                    </a:lnTo>
                    <a:lnTo>
                      <a:pt x="350" y="71"/>
                    </a:lnTo>
                    <a:lnTo>
                      <a:pt x="368" y="72"/>
                    </a:lnTo>
                    <a:lnTo>
                      <a:pt x="368" y="72"/>
                    </a:lnTo>
                    <a:lnTo>
                      <a:pt x="394" y="76"/>
                    </a:lnTo>
                    <a:lnTo>
                      <a:pt x="395" y="77"/>
                    </a:lnTo>
                    <a:lnTo>
                      <a:pt x="395" y="77"/>
                    </a:lnTo>
                    <a:lnTo>
                      <a:pt x="395" y="77"/>
                    </a:lnTo>
                    <a:lnTo>
                      <a:pt x="395" y="77"/>
                    </a:lnTo>
                    <a:lnTo>
                      <a:pt x="395" y="77"/>
                    </a:lnTo>
                    <a:lnTo>
                      <a:pt x="402" y="79"/>
                    </a:lnTo>
                    <a:lnTo>
                      <a:pt x="402" y="79"/>
                    </a:lnTo>
                    <a:lnTo>
                      <a:pt x="416" y="84"/>
                    </a:lnTo>
                    <a:lnTo>
                      <a:pt x="428" y="90"/>
                    </a:lnTo>
                    <a:lnTo>
                      <a:pt x="444" y="98"/>
                    </a:lnTo>
                    <a:lnTo>
                      <a:pt x="444" y="98"/>
                    </a:lnTo>
                    <a:lnTo>
                      <a:pt x="444" y="100"/>
                    </a:lnTo>
                    <a:lnTo>
                      <a:pt x="444" y="100"/>
                    </a:lnTo>
                    <a:lnTo>
                      <a:pt x="444" y="100"/>
                    </a:lnTo>
                    <a:lnTo>
                      <a:pt x="457" y="108"/>
                    </a:lnTo>
                    <a:lnTo>
                      <a:pt x="466" y="119"/>
                    </a:lnTo>
                    <a:lnTo>
                      <a:pt x="466" y="119"/>
                    </a:lnTo>
                    <a:lnTo>
                      <a:pt x="474" y="130"/>
                    </a:lnTo>
                    <a:lnTo>
                      <a:pt x="481" y="145"/>
                    </a:lnTo>
                    <a:lnTo>
                      <a:pt x="481" y="145"/>
                    </a:lnTo>
                    <a:lnTo>
                      <a:pt x="484" y="156"/>
                    </a:lnTo>
                    <a:lnTo>
                      <a:pt x="485" y="158"/>
                    </a:lnTo>
                    <a:lnTo>
                      <a:pt x="485" y="158"/>
                    </a:lnTo>
                    <a:lnTo>
                      <a:pt x="489" y="167"/>
                    </a:lnTo>
                    <a:lnTo>
                      <a:pt x="489" y="167"/>
                    </a:lnTo>
                    <a:lnTo>
                      <a:pt x="498" y="190"/>
                    </a:lnTo>
                    <a:lnTo>
                      <a:pt x="506" y="212"/>
                    </a:lnTo>
                    <a:lnTo>
                      <a:pt x="511" y="223"/>
                    </a:lnTo>
                    <a:lnTo>
                      <a:pt x="516" y="235"/>
                    </a:lnTo>
                    <a:lnTo>
                      <a:pt x="516" y="235"/>
                    </a:lnTo>
                    <a:lnTo>
                      <a:pt x="526" y="254"/>
                    </a:lnTo>
                    <a:lnTo>
                      <a:pt x="537" y="273"/>
                    </a:lnTo>
                    <a:lnTo>
                      <a:pt x="537" y="273"/>
                    </a:lnTo>
                    <a:lnTo>
                      <a:pt x="550" y="291"/>
                    </a:lnTo>
                    <a:lnTo>
                      <a:pt x="551" y="293"/>
                    </a:lnTo>
                    <a:lnTo>
                      <a:pt x="551" y="293"/>
                    </a:lnTo>
                    <a:lnTo>
                      <a:pt x="556" y="299"/>
                    </a:lnTo>
                    <a:lnTo>
                      <a:pt x="556" y="299"/>
                    </a:lnTo>
                    <a:lnTo>
                      <a:pt x="566" y="310"/>
                    </a:lnTo>
                    <a:lnTo>
                      <a:pt x="566" y="310"/>
                    </a:lnTo>
                    <a:lnTo>
                      <a:pt x="595" y="349"/>
                    </a:lnTo>
                    <a:lnTo>
                      <a:pt x="600" y="355"/>
                    </a:lnTo>
                    <a:lnTo>
                      <a:pt x="600" y="355"/>
                    </a:lnTo>
                    <a:lnTo>
                      <a:pt x="629" y="391"/>
                    </a:lnTo>
                    <a:lnTo>
                      <a:pt x="654" y="426"/>
                    </a:lnTo>
                    <a:lnTo>
                      <a:pt x="654" y="426"/>
                    </a:lnTo>
                    <a:lnTo>
                      <a:pt x="677" y="460"/>
                    </a:lnTo>
                    <a:lnTo>
                      <a:pt x="694" y="494"/>
                    </a:lnTo>
                    <a:lnTo>
                      <a:pt x="694" y="494"/>
                    </a:lnTo>
                    <a:lnTo>
                      <a:pt x="702" y="477"/>
                    </a:lnTo>
                    <a:lnTo>
                      <a:pt x="702" y="477"/>
                    </a:lnTo>
                    <a:lnTo>
                      <a:pt x="706" y="468"/>
                    </a:lnTo>
                    <a:lnTo>
                      <a:pt x="709" y="457"/>
                    </a:lnTo>
                    <a:lnTo>
                      <a:pt x="709" y="457"/>
                    </a:lnTo>
                    <a:lnTo>
                      <a:pt x="711" y="450"/>
                    </a:lnTo>
                    <a:lnTo>
                      <a:pt x="711" y="450"/>
                    </a:lnTo>
                    <a:lnTo>
                      <a:pt x="712" y="432"/>
                    </a:lnTo>
                    <a:lnTo>
                      <a:pt x="714" y="415"/>
                    </a:lnTo>
                    <a:lnTo>
                      <a:pt x="714" y="415"/>
                    </a:lnTo>
                    <a:lnTo>
                      <a:pt x="715" y="405"/>
                    </a:lnTo>
                    <a:lnTo>
                      <a:pt x="715" y="405"/>
                    </a:lnTo>
                    <a:lnTo>
                      <a:pt x="717" y="391"/>
                    </a:lnTo>
                    <a:lnTo>
                      <a:pt x="719" y="376"/>
                    </a:lnTo>
                    <a:lnTo>
                      <a:pt x="719" y="376"/>
                    </a:lnTo>
                    <a:lnTo>
                      <a:pt x="723" y="350"/>
                    </a:lnTo>
                    <a:lnTo>
                      <a:pt x="723" y="347"/>
                    </a:lnTo>
                    <a:lnTo>
                      <a:pt x="723" y="347"/>
                    </a:lnTo>
                    <a:lnTo>
                      <a:pt x="730" y="318"/>
                    </a:lnTo>
                    <a:lnTo>
                      <a:pt x="738" y="289"/>
                    </a:lnTo>
                    <a:lnTo>
                      <a:pt x="746" y="262"/>
                    </a:lnTo>
                    <a:lnTo>
                      <a:pt x="754" y="235"/>
                    </a:lnTo>
                    <a:lnTo>
                      <a:pt x="754" y="235"/>
                    </a:lnTo>
                    <a:lnTo>
                      <a:pt x="765" y="206"/>
                    </a:lnTo>
                    <a:lnTo>
                      <a:pt x="776" y="180"/>
                    </a:lnTo>
                    <a:lnTo>
                      <a:pt x="776" y="180"/>
                    </a:lnTo>
                    <a:lnTo>
                      <a:pt x="776" y="180"/>
                    </a:lnTo>
                    <a:lnTo>
                      <a:pt x="776" y="180"/>
                    </a:lnTo>
                    <a:lnTo>
                      <a:pt x="781" y="170"/>
                    </a:lnTo>
                    <a:lnTo>
                      <a:pt x="781" y="170"/>
                    </a:lnTo>
                    <a:lnTo>
                      <a:pt x="781" y="170"/>
                    </a:lnTo>
                    <a:lnTo>
                      <a:pt x="789" y="153"/>
                    </a:lnTo>
                    <a:lnTo>
                      <a:pt x="789" y="153"/>
                    </a:lnTo>
                    <a:lnTo>
                      <a:pt x="794" y="146"/>
                    </a:lnTo>
                    <a:lnTo>
                      <a:pt x="794" y="146"/>
                    </a:lnTo>
                    <a:lnTo>
                      <a:pt x="804" y="127"/>
                    </a:lnTo>
                    <a:lnTo>
                      <a:pt x="804" y="127"/>
                    </a:lnTo>
                    <a:lnTo>
                      <a:pt x="812" y="114"/>
                    </a:lnTo>
                    <a:lnTo>
                      <a:pt x="820" y="101"/>
                    </a:lnTo>
                    <a:lnTo>
                      <a:pt x="820" y="101"/>
                    </a:lnTo>
                    <a:lnTo>
                      <a:pt x="821" y="98"/>
                    </a:lnTo>
                    <a:lnTo>
                      <a:pt x="821" y="98"/>
                    </a:lnTo>
                    <a:lnTo>
                      <a:pt x="828" y="88"/>
                    </a:lnTo>
                    <a:lnTo>
                      <a:pt x="828" y="88"/>
                    </a:lnTo>
                    <a:lnTo>
                      <a:pt x="836" y="77"/>
                    </a:lnTo>
                    <a:lnTo>
                      <a:pt x="836" y="77"/>
                    </a:lnTo>
                    <a:lnTo>
                      <a:pt x="852" y="59"/>
                    </a:lnTo>
                    <a:lnTo>
                      <a:pt x="866" y="43"/>
                    </a:lnTo>
                    <a:lnTo>
                      <a:pt x="866" y="43"/>
                    </a:lnTo>
                    <a:lnTo>
                      <a:pt x="878" y="32"/>
                    </a:lnTo>
                    <a:lnTo>
                      <a:pt x="878" y="32"/>
                    </a:lnTo>
                    <a:lnTo>
                      <a:pt x="878" y="32"/>
                    </a:lnTo>
                    <a:lnTo>
                      <a:pt x="878" y="32"/>
                    </a:lnTo>
                    <a:lnTo>
                      <a:pt x="878" y="32"/>
                    </a:lnTo>
                    <a:lnTo>
                      <a:pt x="878" y="32"/>
                    </a:lnTo>
                    <a:lnTo>
                      <a:pt x="883" y="29"/>
                    </a:lnTo>
                    <a:lnTo>
                      <a:pt x="889" y="26"/>
                    </a:lnTo>
                    <a:lnTo>
                      <a:pt x="889" y="26"/>
                    </a:lnTo>
                    <a:lnTo>
                      <a:pt x="895" y="26"/>
                    </a:lnTo>
                    <a:lnTo>
                      <a:pt x="899" y="24"/>
                    </a:lnTo>
                    <a:lnTo>
                      <a:pt x="900" y="24"/>
                    </a:lnTo>
                    <a:lnTo>
                      <a:pt x="900" y="24"/>
                    </a:lnTo>
                    <a:lnTo>
                      <a:pt x="908" y="26"/>
                    </a:lnTo>
                    <a:lnTo>
                      <a:pt x="915" y="27"/>
                    </a:lnTo>
                    <a:lnTo>
                      <a:pt x="924" y="32"/>
                    </a:lnTo>
                    <a:lnTo>
                      <a:pt x="924" y="32"/>
                    </a:lnTo>
                    <a:lnTo>
                      <a:pt x="934" y="37"/>
                    </a:lnTo>
                    <a:lnTo>
                      <a:pt x="944" y="45"/>
                    </a:lnTo>
                    <a:lnTo>
                      <a:pt x="944" y="45"/>
                    </a:lnTo>
                    <a:lnTo>
                      <a:pt x="958" y="59"/>
                    </a:lnTo>
                    <a:lnTo>
                      <a:pt x="958" y="59"/>
                    </a:lnTo>
                    <a:lnTo>
                      <a:pt x="958" y="59"/>
                    </a:lnTo>
                    <a:lnTo>
                      <a:pt x="958" y="59"/>
                    </a:lnTo>
                    <a:lnTo>
                      <a:pt x="969" y="76"/>
                    </a:lnTo>
                    <a:lnTo>
                      <a:pt x="969" y="76"/>
                    </a:lnTo>
                    <a:lnTo>
                      <a:pt x="976" y="85"/>
                    </a:lnTo>
                    <a:lnTo>
                      <a:pt x="981" y="95"/>
                    </a:lnTo>
                    <a:lnTo>
                      <a:pt x="985" y="106"/>
                    </a:lnTo>
                    <a:lnTo>
                      <a:pt x="987" y="116"/>
                    </a:lnTo>
                    <a:lnTo>
                      <a:pt x="987" y="116"/>
                    </a:lnTo>
                    <a:lnTo>
                      <a:pt x="989" y="127"/>
                    </a:lnTo>
                    <a:lnTo>
                      <a:pt x="987" y="140"/>
                    </a:lnTo>
                    <a:lnTo>
                      <a:pt x="987" y="140"/>
                    </a:lnTo>
                    <a:lnTo>
                      <a:pt x="984" y="153"/>
                    </a:lnTo>
                    <a:lnTo>
                      <a:pt x="984" y="153"/>
                    </a:lnTo>
                    <a:lnTo>
                      <a:pt x="982" y="156"/>
                    </a:lnTo>
                    <a:lnTo>
                      <a:pt x="982" y="156"/>
                    </a:lnTo>
                    <a:lnTo>
                      <a:pt x="982" y="156"/>
                    </a:lnTo>
                    <a:lnTo>
                      <a:pt x="977" y="164"/>
                    </a:lnTo>
                    <a:lnTo>
                      <a:pt x="977" y="164"/>
                    </a:lnTo>
                    <a:lnTo>
                      <a:pt x="977" y="164"/>
                    </a:lnTo>
                    <a:lnTo>
                      <a:pt x="977" y="164"/>
                    </a:lnTo>
                    <a:lnTo>
                      <a:pt x="969" y="174"/>
                    </a:lnTo>
                    <a:lnTo>
                      <a:pt x="961" y="185"/>
                    </a:lnTo>
                    <a:lnTo>
                      <a:pt x="948" y="209"/>
                    </a:lnTo>
                    <a:lnTo>
                      <a:pt x="948" y="209"/>
                    </a:lnTo>
                    <a:lnTo>
                      <a:pt x="939" y="231"/>
                    </a:lnTo>
                    <a:lnTo>
                      <a:pt x="928" y="256"/>
                    </a:lnTo>
                    <a:lnTo>
                      <a:pt x="924" y="264"/>
                    </a:lnTo>
                    <a:lnTo>
                      <a:pt x="924" y="264"/>
                    </a:lnTo>
                    <a:lnTo>
                      <a:pt x="915" y="288"/>
                    </a:lnTo>
                    <a:lnTo>
                      <a:pt x="915" y="288"/>
                    </a:lnTo>
                    <a:lnTo>
                      <a:pt x="903" y="313"/>
                    </a:lnTo>
                    <a:lnTo>
                      <a:pt x="903" y="313"/>
                    </a:lnTo>
                    <a:lnTo>
                      <a:pt x="894" y="339"/>
                    </a:lnTo>
                    <a:lnTo>
                      <a:pt x="887" y="365"/>
                    </a:lnTo>
                    <a:lnTo>
                      <a:pt x="887" y="365"/>
                    </a:lnTo>
                    <a:lnTo>
                      <a:pt x="884" y="386"/>
                    </a:lnTo>
                    <a:lnTo>
                      <a:pt x="884" y="405"/>
                    </a:lnTo>
                    <a:lnTo>
                      <a:pt x="884" y="405"/>
                    </a:lnTo>
                    <a:lnTo>
                      <a:pt x="895" y="384"/>
                    </a:lnTo>
                    <a:lnTo>
                      <a:pt x="905" y="363"/>
                    </a:lnTo>
                    <a:lnTo>
                      <a:pt x="924" y="320"/>
                    </a:lnTo>
                    <a:lnTo>
                      <a:pt x="924" y="320"/>
                    </a:lnTo>
                    <a:lnTo>
                      <a:pt x="931" y="305"/>
                    </a:lnTo>
                    <a:lnTo>
                      <a:pt x="931" y="305"/>
                    </a:lnTo>
                    <a:lnTo>
                      <a:pt x="956" y="251"/>
                    </a:lnTo>
                    <a:lnTo>
                      <a:pt x="969" y="225"/>
                    </a:lnTo>
                    <a:lnTo>
                      <a:pt x="985" y="199"/>
                    </a:lnTo>
                    <a:lnTo>
                      <a:pt x="985" y="199"/>
                    </a:lnTo>
                    <a:lnTo>
                      <a:pt x="1003" y="174"/>
                    </a:lnTo>
                    <a:lnTo>
                      <a:pt x="1024" y="151"/>
                    </a:lnTo>
                    <a:lnTo>
                      <a:pt x="1024" y="151"/>
                    </a:lnTo>
                    <a:lnTo>
                      <a:pt x="1035" y="141"/>
                    </a:lnTo>
                    <a:lnTo>
                      <a:pt x="1047" y="130"/>
                    </a:lnTo>
                    <a:lnTo>
                      <a:pt x="1059" y="122"/>
                    </a:lnTo>
                    <a:lnTo>
                      <a:pt x="1072" y="113"/>
                    </a:lnTo>
                    <a:lnTo>
                      <a:pt x="1075" y="111"/>
                    </a:lnTo>
                    <a:lnTo>
                      <a:pt x="1075" y="111"/>
                    </a:lnTo>
                    <a:lnTo>
                      <a:pt x="1080" y="109"/>
                    </a:lnTo>
                    <a:lnTo>
                      <a:pt x="1080" y="109"/>
                    </a:lnTo>
                    <a:lnTo>
                      <a:pt x="1087" y="106"/>
                    </a:lnTo>
                    <a:lnTo>
                      <a:pt x="1087" y="106"/>
                    </a:lnTo>
                    <a:lnTo>
                      <a:pt x="1101" y="100"/>
                    </a:lnTo>
                    <a:lnTo>
                      <a:pt x="1101" y="100"/>
                    </a:lnTo>
                    <a:lnTo>
                      <a:pt x="1130" y="90"/>
                    </a:lnTo>
                    <a:lnTo>
                      <a:pt x="1157" y="82"/>
                    </a:lnTo>
                    <a:lnTo>
                      <a:pt x="1161" y="80"/>
                    </a:lnTo>
                    <a:lnTo>
                      <a:pt x="1161" y="80"/>
                    </a:lnTo>
                    <a:lnTo>
                      <a:pt x="1183" y="72"/>
                    </a:lnTo>
                    <a:lnTo>
                      <a:pt x="1183" y="72"/>
                    </a:lnTo>
                    <a:lnTo>
                      <a:pt x="1183" y="72"/>
                    </a:lnTo>
                    <a:lnTo>
                      <a:pt x="1183" y="72"/>
                    </a:lnTo>
                    <a:lnTo>
                      <a:pt x="1196" y="66"/>
                    </a:lnTo>
                    <a:lnTo>
                      <a:pt x="1210" y="56"/>
                    </a:lnTo>
                    <a:lnTo>
                      <a:pt x="1238" y="34"/>
                    </a:lnTo>
                    <a:lnTo>
                      <a:pt x="1260" y="13"/>
                    </a:lnTo>
                    <a:lnTo>
                      <a:pt x="1270" y="5"/>
                    </a:lnTo>
                    <a:lnTo>
                      <a:pt x="1270" y="3"/>
                    </a:lnTo>
                    <a:lnTo>
                      <a:pt x="1270" y="3"/>
                    </a:lnTo>
                    <a:lnTo>
                      <a:pt x="1272" y="3"/>
                    </a:lnTo>
                    <a:lnTo>
                      <a:pt x="1272" y="3"/>
                    </a:lnTo>
                    <a:lnTo>
                      <a:pt x="1272" y="3"/>
                    </a:lnTo>
                    <a:lnTo>
                      <a:pt x="1276" y="0"/>
                    </a:lnTo>
                    <a:lnTo>
                      <a:pt x="1283" y="0"/>
                    </a:lnTo>
                    <a:lnTo>
                      <a:pt x="1283" y="0"/>
                    </a:lnTo>
                    <a:lnTo>
                      <a:pt x="1292" y="2"/>
                    </a:lnTo>
                    <a:lnTo>
                      <a:pt x="1299" y="5"/>
                    </a:lnTo>
                    <a:lnTo>
                      <a:pt x="1299" y="5"/>
                    </a:lnTo>
                    <a:lnTo>
                      <a:pt x="1299" y="5"/>
                    </a:lnTo>
                    <a:lnTo>
                      <a:pt x="1299" y="5"/>
                    </a:lnTo>
                    <a:lnTo>
                      <a:pt x="1299" y="5"/>
                    </a:lnTo>
                    <a:lnTo>
                      <a:pt x="1310" y="11"/>
                    </a:lnTo>
                    <a:lnTo>
                      <a:pt x="1320" y="18"/>
                    </a:lnTo>
                    <a:lnTo>
                      <a:pt x="1326" y="27"/>
                    </a:lnTo>
                    <a:lnTo>
                      <a:pt x="1333" y="37"/>
                    </a:lnTo>
                    <a:lnTo>
                      <a:pt x="1333" y="37"/>
                    </a:lnTo>
                    <a:lnTo>
                      <a:pt x="1336" y="47"/>
                    </a:lnTo>
                    <a:lnTo>
                      <a:pt x="1336" y="56"/>
                    </a:lnTo>
                    <a:lnTo>
                      <a:pt x="1333" y="63"/>
                    </a:lnTo>
                    <a:lnTo>
                      <a:pt x="1328" y="68"/>
                    </a:lnTo>
                    <a:lnTo>
                      <a:pt x="1328" y="68"/>
                    </a:lnTo>
                    <a:lnTo>
                      <a:pt x="1323" y="72"/>
                    </a:lnTo>
                    <a:lnTo>
                      <a:pt x="1323" y="72"/>
                    </a:lnTo>
                    <a:lnTo>
                      <a:pt x="1313" y="80"/>
                    </a:lnTo>
                    <a:lnTo>
                      <a:pt x="1313" y="80"/>
                    </a:lnTo>
                    <a:lnTo>
                      <a:pt x="1307" y="88"/>
                    </a:lnTo>
                    <a:lnTo>
                      <a:pt x="1307" y="88"/>
                    </a:lnTo>
                    <a:lnTo>
                      <a:pt x="1328" y="93"/>
                    </a:lnTo>
                    <a:lnTo>
                      <a:pt x="1328" y="93"/>
                    </a:lnTo>
                    <a:lnTo>
                      <a:pt x="1328" y="93"/>
                    </a:lnTo>
                    <a:lnTo>
                      <a:pt x="1328" y="93"/>
                    </a:lnTo>
                    <a:lnTo>
                      <a:pt x="1352" y="103"/>
                    </a:lnTo>
                    <a:lnTo>
                      <a:pt x="1374" y="113"/>
                    </a:lnTo>
                    <a:lnTo>
                      <a:pt x="1374" y="113"/>
                    </a:lnTo>
                    <a:lnTo>
                      <a:pt x="1395" y="125"/>
                    </a:lnTo>
                    <a:lnTo>
                      <a:pt x="1395" y="125"/>
                    </a:lnTo>
                    <a:lnTo>
                      <a:pt x="1408" y="133"/>
                    </a:lnTo>
                    <a:lnTo>
                      <a:pt x="1408" y="133"/>
                    </a:lnTo>
                    <a:lnTo>
                      <a:pt x="1415" y="141"/>
                    </a:lnTo>
                    <a:lnTo>
                      <a:pt x="1421" y="149"/>
                    </a:lnTo>
                    <a:lnTo>
                      <a:pt x="1421" y="149"/>
                    </a:lnTo>
                    <a:lnTo>
                      <a:pt x="1424" y="159"/>
                    </a:lnTo>
                    <a:lnTo>
                      <a:pt x="1424" y="167"/>
                    </a:lnTo>
                    <a:lnTo>
                      <a:pt x="1426" y="177"/>
                    </a:lnTo>
                    <a:lnTo>
                      <a:pt x="1424" y="183"/>
                    </a:lnTo>
                    <a:lnTo>
                      <a:pt x="1424" y="183"/>
                    </a:lnTo>
                    <a:lnTo>
                      <a:pt x="1421" y="198"/>
                    </a:lnTo>
                    <a:lnTo>
                      <a:pt x="1416" y="212"/>
                    </a:lnTo>
                    <a:lnTo>
                      <a:pt x="1416" y="212"/>
                    </a:lnTo>
                    <a:lnTo>
                      <a:pt x="1410" y="223"/>
                    </a:lnTo>
                    <a:lnTo>
                      <a:pt x="1402" y="236"/>
                    </a:lnTo>
                    <a:lnTo>
                      <a:pt x="1402" y="236"/>
                    </a:lnTo>
                    <a:lnTo>
                      <a:pt x="1391" y="246"/>
                    </a:lnTo>
                    <a:lnTo>
                      <a:pt x="1391" y="246"/>
                    </a:lnTo>
                    <a:lnTo>
                      <a:pt x="1386" y="251"/>
                    </a:lnTo>
                    <a:lnTo>
                      <a:pt x="1378" y="256"/>
                    </a:lnTo>
                    <a:lnTo>
                      <a:pt x="1378" y="256"/>
                    </a:lnTo>
                    <a:lnTo>
                      <a:pt x="1368" y="260"/>
                    </a:lnTo>
                    <a:lnTo>
                      <a:pt x="1358" y="262"/>
                    </a:lnTo>
                    <a:lnTo>
                      <a:pt x="1358" y="262"/>
                    </a:lnTo>
                    <a:lnTo>
                      <a:pt x="1355" y="262"/>
                    </a:lnTo>
                    <a:lnTo>
                      <a:pt x="1355" y="262"/>
                    </a:lnTo>
                    <a:lnTo>
                      <a:pt x="1346" y="259"/>
                    </a:lnTo>
                    <a:lnTo>
                      <a:pt x="1334" y="254"/>
                    </a:lnTo>
                    <a:lnTo>
                      <a:pt x="1334" y="254"/>
                    </a:lnTo>
                    <a:lnTo>
                      <a:pt x="1328" y="248"/>
                    </a:lnTo>
                    <a:lnTo>
                      <a:pt x="1328" y="248"/>
                    </a:lnTo>
                    <a:lnTo>
                      <a:pt x="1325" y="244"/>
                    </a:lnTo>
                    <a:lnTo>
                      <a:pt x="1325" y="244"/>
                    </a:lnTo>
                    <a:lnTo>
                      <a:pt x="1321" y="241"/>
                    </a:lnTo>
                    <a:lnTo>
                      <a:pt x="1317" y="238"/>
                    </a:lnTo>
                    <a:lnTo>
                      <a:pt x="1317" y="238"/>
                    </a:lnTo>
                    <a:lnTo>
                      <a:pt x="1300" y="228"/>
                    </a:lnTo>
                    <a:lnTo>
                      <a:pt x="1280" y="219"/>
                    </a:lnTo>
                    <a:lnTo>
                      <a:pt x="1280" y="219"/>
                    </a:lnTo>
                    <a:lnTo>
                      <a:pt x="1260" y="214"/>
                    </a:lnTo>
                    <a:lnTo>
                      <a:pt x="1239" y="212"/>
                    </a:lnTo>
                    <a:lnTo>
                      <a:pt x="1239" y="212"/>
                    </a:lnTo>
                    <a:lnTo>
                      <a:pt x="1228" y="214"/>
                    </a:lnTo>
                    <a:lnTo>
                      <a:pt x="1219" y="215"/>
                    </a:lnTo>
                    <a:lnTo>
                      <a:pt x="1207" y="217"/>
                    </a:lnTo>
                    <a:lnTo>
                      <a:pt x="1198" y="220"/>
                    </a:lnTo>
                    <a:lnTo>
                      <a:pt x="1198" y="220"/>
                    </a:lnTo>
                    <a:lnTo>
                      <a:pt x="1180" y="230"/>
                    </a:lnTo>
                    <a:lnTo>
                      <a:pt x="1162" y="241"/>
                    </a:lnTo>
                    <a:lnTo>
                      <a:pt x="1145" y="256"/>
                    </a:lnTo>
                    <a:lnTo>
                      <a:pt x="1130" y="273"/>
                    </a:lnTo>
                    <a:lnTo>
                      <a:pt x="1130" y="273"/>
                    </a:lnTo>
                    <a:lnTo>
                      <a:pt x="1119" y="289"/>
                    </a:lnTo>
                    <a:lnTo>
                      <a:pt x="1108" y="307"/>
                    </a:lnTo>
                    <a:lnTo>
                      <a:pt x="1098" y="328"/>
                    </a:lnTo>
                    <a:lnTo>
                      <a:pt x="1088" y="350"/>
                    </a:lnTo>
                    <a:lnTo>
                      <a:pt x="1088" y="350"/>
                    </a:lnTo>
                    <a:lnTo>
                      <a:pt x="1079" y="383"/>
                    </a:lnTo>
                    <a:lnTo>
                      <a:pt x="1071" y="413"/>
                    </a:lnTo>
                    <a:lnTo>
                      <a:pt x="1071" y="413"/>
                    </a:lnTo>
                    <a:lnTo>
                      <a:pt x="1071" y="415"/>
                    </a:lnTo>
                    <a:lnTo>
                      <a:pt x="1071" y="415"/>
                    </a:lnTo>
                    <a:lnTo>
                      <a:pt x="1074" y="416"/>
                    </a:lnTo>
                    <a:lnTo>
                      <a:pt x="1074" y="416"/>
                    </a:lnTo>
                    <a:lnTo>
                      <a:pt x="1103" y="423"/>
                    </a:lnTo>
                    <a:lnTo>
                      <a:pt x="1103" y="423"/>
                    </a:lnTo>
                    <a:lnTo>
                      <a:pt x="1140" y="432"/>
                    </a:lnTo>
                    <a:lnTo>
                      <a:pt x="1175" y="445"/>
                    </a:lnTo>
                    <a:lnTo>
                      <a:pt x="1207" y="461"/>
                    </a:lnTo>
                    <a:lnTo>
                      <a:pt x="1239" y="477"/>
                    </a:lnTo>
                    <a:lnTo>
                      <a:pt x="1268" y="497"/>
                    </a:lnTo>
                    <a:lnTo>
                      <a:pt x="1297" y="518"/>
                    </a:lnTo>
                    <a:lnTo>
                      <a:pt x="1323" y="542"/>
                    </a:lnTo>
                    <a:lnTo>
                      <a:pt x="1349" y="566"/>
                    </a:lnTo>
                    <a:lnTo>
                      <a:pt x="1349" y="566"/>
                    </a:lnTo>
                    <a:lnTo>
                      <a:pt x="1365" y="587"/>
                    </a:lnTo>
                    <a:lnTo>
                      <a:pt x="1381" y="608"/>
                    </a:lnTo>
                    <a:lnTo>
                      <a:pt x="1410" y="646"/>
                    </a:lnTo>
                    <a:lnTo>
                      <a:pt x="1410" y="646"/>
                    </a:lnTo>
                    <a:lnTo>
                      <a:pt x="1413" y="646"/>
                    </a:lnTo>
                    <a:lnTo>
                      <a:pt x="1413" y="646"/>
                    </a:lnTo>
                    <a:lnTo>
                      <a:pt x="1416" y="646"/>
                    </a:lnTo>
                    <a:lnTo>
                      <a:pt x="1416" y="646"/>
                    </a:lnTo>
                    <a:lnTo>
                      <a:pt x="1416" y="646"/>
                    </a:lnTo>
                    <a:lnTo>
                      <a:pt x="1423" y="646"/>
                    </a:lnTo>
                    <a:lnTo>
                      <a:pt x="1424" y="646"/>
                    </a:lnTo>
                    <a:lnTo>
                      <a:pt x="1436" y="646"/>
                    </a:lnTo>
                    <a:lnTo>
                      <a:pt x="1436" y="646"/>
                    </a:lnTo>
                    <a:lnTo>
                      <a:pt x="1456" y="648"/>
                    </a:lnTo>
                    <a:lnTo>
                      <a:pt x="1456" y="648"/>
                    </a:lnTo>
                    <a:lnTo>
                      <a:pt x="1460" y="648"/>
                    </a:lnTo>
                    <a:lnTo>
                      <a:pt x="1460" y="648"/>
                    </a:lnTo>
                    <a:lnTo>
                      <a:pt x="1479" y="649"/>
                    </a:lnTo>
                    <a:lnTo>
                      <a:pt x="1479" y="649"/>
                    </a:lnTo>
                    <a:lnTo>
                      <a:pt x="1501" y="653"/>
                    </a:lnTo>
                    <a:lnTo>
                      <a:pt x="1522" y="657"/>
                    </a:lnTo>
                    <a:lnTo>
                      <a:pt x="1543" y="664"/>
                    </a:lnTo>
                    <a:lnTo>
                      <a:pt x="1561" y="672"/>
                    </a:lnTo>
                    <a:lnTo>
                      <a:pt x="1563" y="672"/>
                    </a:lnTo>
                    <a:lnTo>
                      <a:pt x="1563" y="672"/>
                    </a:lnTo>
                    <a:lnTo>
                      <a:pt x="1566" y="674"/>
                    </a:lnTo>
                    <a:lnTo>
                      <a:pt x="1571" y="675"/>
                    </a:lnTo>
                    <a:lnTo>
                      <a:pt x="1571" y="675"/>
                    </a:lnTo>
                    <a:lnTo>
                      <a:pt x="1575" y="682"/>
                    </a:lnTo>
                    <a:lnTo>
                      <a:pt x="1579" y="688"/>
                    </a:lnTo>
                    <a:lnTo>
                      <a:pt x="1579" y="688"/>
                    </a:lnTo>
                    <a:lnTo>
                      <a:pt x="1580" y="698"/>
                    </a:lnTo>
                    <a:lnTo>
                      <a:pt x="1580" y="698"/>
                    </a:lnTo>
                    <a:lnTo>
                      <a:pt x="1580" y="699"/>
                    </a:lnTo>
                    <a:lnTo>
                      <a:pt x="1580" y="699"/>
                    </a:lnTo>
                    <a:lnTo>
                      <a:pt x="1580" y="699"/>
                    </a:lnTo>
                    <a:lnTo>
                      <a:pt x="1580" y="702"/>
                    </a:lnTo>
                    <a:lnTo>
                      <a:pt x="1580" y="702"/>
                    </a:lnTo>
                    <a:lnTo>
                      <a:pt x="1580" y="714"/>
                    </a:lnTo>
                    <a:lnTo>
                      <a:pt x="1580" y="714"/>
                    </a:lnTo>
                    <a:lnTo>
                      <a:pt x="1580" y="715"/>
                    </a:lnTo>
                    <a:lnTo>
                      <a:pt x="1580" y="715"/>
                    </a:lnTo>
                    <a:lnTo>
                      <a:pt x="1580" y="715"/>
                    </a:lnTo>
                    <a:lnTo>
                      <a:pt x="1580" y="722"/>
                    </a:lnTo>
                    <a:lnTo>
                      <a:pt x="1580" y="722"/>
                    </a:lnTo>
                    <a:lnTo>
                      <a:pt x="1579" y="728"/>
                    </a:lnTo>
                    <a:lnTo>
                      <a:pt x="1579" y="728"/>
                    </a:lnTo>
                    <a:lnTo>
                      <a:pt x="1575" y="744"/>
                    </a:lnTo>
                    <a:lnTo>
                      <a:pt x="1572" y="757"/>
                    </a:lnTo>
                    <a:lnTo>
                      <a:pt x="1572" y="757"/>
                    </a:lnTo>
                    <a:lnTo>
                      <a:pt x="1572" y="757"/>
                    </a:lnTo>
                    <a:lnTo>
                      <a:pt x="1572" y="757"/>
                    </a:lnTo>
                    <a:lnTo>
                      <a:pt x="1563" y="784"/>
                    </a:lnTo>
                    <a:lnTo>
                      <a:pt x="1553" y="812"/>
                    </a:lnTo>
                    <a:lnTo>
                      <a:pt x="1553" y="812"/>
                    </a:lnTo>
                    <a:lnTo>
                      <a:pt x="1540" y="838"/>
                    </a:lnTo>
                    <a:lnTo>
                      <a:pt x="1540" y="838"/>
                    </a:lnTo>
                    <a:lnTo>
                      <a:pt x="1540" y="838"/>
                    </a:lnTo>
                    <a:lnTo>
                      <a:pt x="1540" y="838"/>
                    </a:lnTo>
                    <a:lnTo>
                      <a:pt x="1546" y="836"/>
                    </a:lnTo>
                    <a:lnTo>
                      <a:pt x="1554" y="834"/>
                    </a:lnTo>
                    <a:lnTo>
                      <a:pt x="1561" y="833"/>
                    </a:lnTo>
                    <a:lnTo>
                      <a:pt x="1567" y="829"/>
                    </a:lnTo>
                    <a:lnTo>
                      <a:pt x="1567" y="829"/>
                    </a:lnTo>
                    <a:lnTo>
                      <a:pt x="1577" y="821"/>
                    </a:lnTo>
                    <a:lnTo>
                      <a:pt x="1577" y="821"/>
                    </a:lnTo>
                    <a:lnTo>
                      <a:pt x="1577" y="821"/>
                    </a:lnTo>
                    <a:lnTo>
                      <a:pt x="1577" y="821"/>
                    </a:lnTo>
                    <a:lnTo>
                      <a:pt x="1585" y="810"/>
                    </a:lnTo>
                    <a:lnTo>
                      <a:pt x="1585" y="810"/>
                    </a:lnTo>
                    <a:lnTo>
                      <a:pt x="1599" y="783"/>
                    </a:lnTo>
                    <a:lnTo>
                      <a:pt x="1601" y="780"/>
                    </a:lnTo>
                    <a:lnTo>
                      <a:pt x="1601" y="780"/>
                    </a:lnTo>
                    <a:lnTo>
                      <a:pt x="1608" y="767"/>
                    </a:lnTo>
                    <a:lnTo>
                      <a:pt x="1608" y="767"/>
                    </a:lnTo>
                    <a:lnTo>
                      <a:pt x="1608" y="767"/>
                    </a:lnTo>
                    <a:lnTo>
                      <a:pt x="1608" y="767"/>
                    </a:lnTo>
                    <a:lnTo>
                      <a:pt x="1611" y="762"/>
                    </a:lnTo>
                    <a:lnTo>
                      <a:pt x="1611" y="762"/>
                    </a:lnTo>
                    <a:lnTo>
                      <a:pt x="1612" y="760"/>
                    </a:lnTo>
                    <a:lnTo>
                      <a:pt x="1612" y="760"/>
                    </a:lnTo>
                    <a:lnTo>
                      <a:pt x="1612" y="760"/>
                    </a:lnTo>
                    <a:lnTo>
                      <a:pt x="1614" y="757"/>
                    </a:lnTo>
                    <a:lnTo>
                      <a:pt x="1614" y="757"/>
                    </a:lnTo>
                    <a:lnTo>
                      <a:pt x="1616" y="757"/>
                    </a:lnTo>
                    <a:lnTo>
                      <a:pt x="1616" y="756"/>
                    </a:lnTo>
                    <a:lnTo>
                      <a:pt x="1616" y="756"/>
                    </a:lnTo>
                    <a:lnTo>
                      <a:pt x="1617" y="754"/>
                    </a:lnTo>
                    <a:lnTo>
                      <a:pt x="1617" y="754"/>
                    </a:lnTo>
                    <a:lnTo>
                      <a:pt x="1620" y="752"/>
                    </a:lnTo>
                    <a:lnTo>
                      <a:pt x="1620" y="752"/>
                    </a:lnTo>
                    <a:lnTo>
                      <a:pt x="1622" y="752"/>
                    </a:lnTo>
                    <a:lnTo>
                      <a:pt x="1622" y="752"/>
                    </a:lnTo>
                    <a:lnTo>
                      <a:pt x="1622" y="752"/>
                    </a:lnTo>
                    <a:lnTo>
                      <a:pt x="1622" y="752"/>
                    </a:lnTo>
                    <a:lnTo>
                      <a:pt x="1624" y="751"/>
                    </a:lnTo>
                    <a:lnTo>
                      <a:pt x="1625" y="751"/>
                    </a:lnTo>
                    <a:lnTo>
                      <a:pt x="1625" y="751"/>
                    </a:lnTo>
                    <a:lnTo>
                      <a:pt x="1627" y="751"/>
                    </a:lnTo>
                    <a:lnTo>
                      <a:pt x="1627" y="751"/>
                    </a:lnTo>
                    <a:lnTo>
                      <a:pt x="1632" y="751"/>
                    </a:lnTo>
                    <a:lnTo>
                      <a:pt x="1632" y="751"/>
                    </a:lnTo>
                    <a:lnTo>
                      <a:pt x="1633" y="751"/>
                    </a:lnTo>
                    <a:lnTo>
                      <a:pt x="1633" y="751"/>
                    </a:lnTo>
                    <a:lnTo>
                      <a:pt x="1641" y="752"/>
                    </a:lnTo>
                    <a:lnTo>
                      <a:pt x="1641" y="752"/>
                    </a:lnTo>
                    <a:lnTo>
                      <a:pt x="1653" y="757"/>
                    </a:lnTo>
                    <a:lnTo>
                      <a:pt x="1661" y="762"/>
                    </a:lnTo>
                    <a:lnTo>
                      <a:pt x="1661" y="762"/>
                    </a:lnTo>
                    <a:lnTo>
                      <a:pt x="1669" y="768"/>
                    </a:lnTo>
                    <a:lnTo>
                      <a:pt x="1675" y="776"/>
                    </a:lnTo>
                    <a:lnTo>
                      <a:pt x="1675" y="776"/>
                    </a:lnTo>
                    <a:lnTo>
                      <a:pt x="1681" y="784"/>
                    </a:lnTo>
                    <a:lnTo>
                      <a:pt x="1686" y="794"/>
                    </a:lnTo>
                    <a:lnTo>
                      <a:pt x="1686" y="794"/>
                    </a:lnTo>
                    <a:lnTo>
                      <a:pt x="1688" y="802"/>
                    </a:lnTo>
                    <a:lnTo>
                      <a:pt x="1688" y="802"/>
                    </a:lnTo>
                    <a:lnTo>
                      <a:pt x="1690" y="804"/>
                    </a:lnTo>
                    <a:lnTo>
                      <a:pt x="1690" y="804"/>
                    </a:lnTo>
                    <a:lnTo>
                      <a:pt x="1690" y="805"/>
                    </a:lnTo>
                    <a:lnTo>
                      <a:pt x="1690" y="805"/>
                    </a:lnTo>
                    <a:lnTo>
                      <a:pt x="1690" y="805"/>
                    </a:lnTo>
                    <a:lnTo>
                      <a:pt x="1690" y="805"/>
                    </a:lnTo>
                    <a:lnTo>
                      <a:pt x="1688" y="809"/>
                    </a:lnTo>
                    <a:lnTo>
                      <a:pt x="1688" y="809"/>
                    </a:lnTo>
                    <a:lnTo>
                      <a:pt x="1688" y="809"/>
                    </a:lnTo>
                    <a:lnTo>
                      <a:pt x="1688" y="809"/>
                    </a:lnTo>
                    <a:lnTo>
                      <a:pt x="1688" y="810"/>
                    </a:lnTo>
                    <a:lnTo>
                      <a:pt x="1688" y="810"/>
                    </a:lnTo>
                    <a:lnTo>
                      <a:pt x="1688" y="810"/>
                    </a:lnTo>
                    <a:lnTo>
                      <a:pt x="1688" y="812"/>
                    </a:lnTo>
                    <a:lnTo>
                      <a:pt x="1688" y="812"/>
                    </a:lnTo>
                    <a:lnTo>
                      <a:pt x="1688" y="812"/>
                    </a:lnTo>
                    <a:lnTo>
                      <a:pt x="1688" y="812"/>
                    </a:lnTo>
                    <a:lnTo>
                      <a:pt x="1686" y="815"/>
                    </a:lnTo>
                    <a:lnTo>
                      <a:pt x="1686" y="815"/>
                    </a:lnTo>
                    <a:lnTo>
                      <a:pt x="1686" y="815"/>
                    </a:lnTo>
                    <a:lnTo>
                      <a:pt x="1686" y="815"/>
                    </a:lnTo>
                    <a:lnTo>
                      <a:pt x="1683" y="821"/>
                    </a:lnTo>
                    <a:lnTo>
                      <a:pt x="1683" y="821"/>
                    </a:lnTo>
                    <a:lnTo>
                      <a:pt x="1701" y="818"/>
                    </a:lnTo>
                    <a:lnTo>
                      <a:pt x="1718" y="817"/>
                    </a:lnTo>
                    <a:lnTo>
                      <a:pt x="1718" y="817"/>
                    </a:lnTo>
                    <a:lnTo>
                      <a:pt x="1731" y="815"/>
                    </a:lnTo>
                    <a:lnTo>
                      <a:pt x="1731" y="815"/>
                    </a:lnTo>
                    <a:lnTo>
                      <a:pt x="1754" y="817"/>
                    </a:lnTo>
                    <a:lnTo>
                      <a:pt x="1754" y="817"/>
                    </a:lnTo>
                    <a:lnTo>
                      <a:pt x="1760" y="818"/>
                    </a:lnTo>
                    <a:lnTo>
                      <a:pt x="1760" y="818"/>
                    </a:lnTo>
                    <a:lnTo>
                      <a:pt x="1763" y="818"/>
                    </a:lnTo>
                    <a:lnTo>
                      <a:pt x="1763" y="818"/>
                    </a:lnTo>
                    <a:lnTo>
                      <a:pt x="1763" y="818"/>
                    </a:lnTo>
                    <a:lnTo>
                      <a:pt x="1763" y="818"/>
                    </a:lnTo>
                    <a:lnTo>
                      <a:pt x="1775" y="821"/>
                    </a:lnTo>
                    <a:lnTo>
                      <a:pt x="1775" y="821"/>
                    </a:lnTo>
                    <a:lnTo>
                      <a:pt x="1783" y="825"/>
                    </a:lnTo>
                    <a:lnTo>
                      <a:pt x="1783" y="825"/>
                    </a:lnTo>
                    <a:lnTo>
                      <a:pt x="1788" y="831"/>
                    </a:lnTo>
                    <a:lnTo>
                      <a:pt x="1788" y="831"/>
                    </a:lnTo>
                    <a:lnTo>
                      <a:pt x="1788" y="831"/>
                    </a:lnTo>
                    <a:lnTo>
                      <a:pt x="1789" y="833"/>
                    </a:lnTo>
                    <a:lnTo>
                      <a:pt x="1789" y="833"/>
                    </a:lnTo>
                    <a:lnTo>
                      <a:pt x="1789" y="834"/>
                    </a:lnTo>
                    <a:lnTo>
                      <a:pt x="1789" y="834"/>
                    </a:lnTo>
                    <a:lnTo>
                      <a:pt x="1789" y="836"/>
                    </a:lnTo>
                    <a:lnTo>
                      <a:pt x="1789" y="836"/>
                    </a:lnTo>
                    <a:lnTo>
                      <a:pt x="1792" y="847"/>
                    </a:lnTo>
                    <a:lnTo>
                      <a:pt x="1792" y="847"/>
                    </a:lnTo>
                    <a:lnTo>
                      <a:pt x="1792" y="847"/>
                    </a:lnTo>
                    <a:lnTo>
                      <a:pt x="1792" y="847"/>
                    </a:lnTo>
                    <a:lnTo>
                      <a:pt x="1794" y="865"/>
                    </a:lnTo>
                    <a:lnTo>
                      <a:pt x="1794" y="884"/>
                    </a:lnTo>
                    <a:lnTo>
                      <a:pt x="1794" y="884"/>
                    </a:lnTo>
                    <a:lnTo>
                      <a:pt x="1791" y="903"/>
                    </a:lnTo>
                    <a:lnTo>
                      <a:pt x="1791" y="903"/>
                    </a:lnTo>
                    <a:lnTo>
                      <a:pt x="1791" y="905"/>
                    </a:lnTo>
                    <a:lnTo>
                      <a:pt x="1791" y="905"/>
                    </a:lnTo>
                    <a:lnTo>
                      <a:pt x="1788" y="915"/>
                    </a:lnTo>
                    <a:lnTo>
                      <a:pt x="1788" y="915"/>
                    </a:lnTo>
                    <a:lnTo>
                      <a:pt x="1788" y="916"/>
                    </a:lnTo>
                    <a:lnTo>
                      <a:pt x="1788" y="916"/>
                    </a:lnTo>
                    <a:lnTo>
                      <a:pt x="1788" y="918"/>
                    </a:lnTo>
                    <a:lnTo>
                      <a:pt x="1788" y="918"/>
                    </a:lnTo>
                    <a:lnTo>
                      <a:pt x="1788" y="918"/>
                    </a:lnTo>
                    <a:lnTo>
                      <a:pt x="1788" y="918"/>
                    </a:lnTo>
                    <a:lnTo>
                      <a:pt x="1786" y="919"/>
                    </a:lnTo>
                    <a:lnTo>
                      <a:pt x="1786" y="921"/>
                    </a:lnTo>
                    <a:lnTo>
                      <a:pt x="1786" y="921"/>
                    </a:lnTo>
                    <a:lnTo>
                      <a:pt x="1786" y="921"/>
                    </a:lnTo>
                    <a:lnTo>
                      <a:pt x="1784" y="921"/>
                    </a:lnTo>
                    <a:lnTo>
                      <a:pt x="1784" y="921"/>
                    </a:lnTo>
                    <a:lnTo>
                      <a:pt x="1783" y="923"/>
                    </a:lnTo>
                    <a:lnTo>
                      <a:pt x="1783" y="923"/>
                    </a:lnTo>
                    <a:lnTo>
                      <a:pt x="1783" y="924"/>
                    </a:lnTo>
                    <a:lnTo>
                      <a:pt x="1783" y="924"/>
                    </a:lnTo>
                    <a:lnTo>
                      <a:pt x="1780" y="926"/>
                    </a:lnTo>
                    <a:lnTo>
                      <a:pt x="1780" y="926"/>
                    </a:lnTo>
                    <a:lnTo>
                      <a:pt x="1775" y="928"/>
                    </a:lnTo>
                    <a:lnTo>
                      <a:pt x="1775" y="928"/>
                    </a:lnTo>
                    <a:lnTo>
                      <a:pt x="1775" y="928"/>
                    </a:lnTo>
                    <a:lnTo>
                      <a:pt x="1775" y="928"/>
                    </a:lnTo>
                    <a:lnTo>
                      <a:pt x="1773" y="929"/>
                    </a:lnTo>
                    <a:lnTo>
                      <a:pt x="1773" y="929"/>
                    </a:lnTo>
                    <a:lnTo>
                      <a:pt x="1767" y="929"/>
                    </a:lnTo>
                    <a:lnTo>
                      <a:pt x="1765" y="929"/>
                    </a:lnTo>
                    <a:lnTo>
                      <a:pt x="1765" y="929"/>
                    </a:lnTo>
                    <a:lnTo>
                      <a:pt x="1747" y="931"/>
                    </a:lnTo>
                    <a:lnTo>
                      <a:pt x="1747" y="931"/>
                    </a:lnTo>
                    <a:lnTo>
                      <a:pt x="1739" y="931"/>
                    </a:lnTo>
                    <a:lnTo>
                      <a:pt x="1739" y="931"/>
                    </a:lnTo>
                    <a:lnTo>
                      <a:pt x="1747" y="940"/>
                    </a:lnTo>
                    <a:lnTo>
                      <a:pt x="1747" y="940"/>
                    </a:lnTo>
                    <a:lnTo>
                      <a:pt x="1763" y="961"/>
                    </a:lnTo>
                    <a:lnTo>
                      <a:pt x="1763" y="961"/>
                    </a:lnTo>
                    <a:lnTo>
                      <a:pt x="1780" y="982"/>
                    </a:lnTo>
                    <a:lnTo>
                      <a:pt x="1780" y="984"/>
                    </a:lnTo>
                    <a:lnTo>
                      <a:pt x="1780" y="984"/>
                    </a:lnTo>
                    <a:lnTo>
                      <a:pt x="1783" y="990"/>
                    </a:lnTo>
                    <a:lnTo>
                      <a:pt x="1783" y="990"/>
                    </a:lnTo>
                    <a:lnTo>
                      <a:pt x="1784" y="992"/>
                    </a:lnTo>
                    <a:lnTo>
                      <a:pt x="1784" y="992"/>
                    </a:lnTo>
                    <a:lnTo>
                      <a:pt x="1784" y="992"/>
                    </a:lnTo>
                    <a:lnTo>
                      <a:pt x="1784" y="993"/>
                    </a:lnTo>
                    <a:lnTo>
                      <a:pt x="1784" y="993"/>
                    </a:lnTo>
                    <a:lnTo>
                      <a:pt x="1784" y="993"/>
                    </a:lnTo>
                    <a:lnTo>
                      <a:pt x="1784" y="993"/>
                    </a:lnTo>
                    <a:lnTo>
                      <a:pt x="1786" y="998"/>
                    </a:lnTo>
                    <a:lnTo>
                      <a:pt x="1786" y="1001"/>
                    </a:lnTo>
                    <a:lnTo>
                      <a:pt x="1786" y="1001"/>
                    </a:lnTo>
                    <a:lnTo>
                      <a:pt x="1786" y="1001"/>
                    </a:lnTo>
                    <a:lnTo>
                      <a:pt x="1786" y="1001"/>
                    </a:lnTo>
                    <a:lnTo>
                      <a:pt x="1784" y="1005"/>
                    </a:lnTo>
                    <a:lnTo>
                      <a:pt x="1784" y="1005"/>
                    </a:lnTo>
                    <a:lnTo>
                      <a:pt x="1784" y="1005"/>
                    </a:lnTo>
                    <a:lnTo>
                      <a:pt x="1784" y="1005"/>
                    </a:lnTo>
                    <a:lnTo>
                      <a:pt x="1784" y="1005"/>
                    </a:lnTo>
                    <a:lnTo>
                      <a:pt x="1783" y="1011"/>
                    </a:lnTo>
                    <a:lnTo>
                      <a:pt x="1783" y="1011"/>
                    </a:lnTo>
                    <a:lnTo>
                      <a:pt x="1773" y="1024"/>
                    </a:lnTo>
                    <a:lnTo>
                      <a:pt x="1773" y="1024"/>
                    </a:lnTo>
                    <a:lnTo>
                      <a:pt x="1763" y="1035"/>
                    </a:lnTo>
                    <a:lnTo>
                      <a:pt x="1763" y="1035"/>
                    </a:lnTo>
                    <a:lnTo>
                      <a:pt x="1754" y="1045"/>
                    </a:lnTo>
                    <a:lnTo>
                      <a:pt x="1754" y="1045"/>
                    </a:lnTo>
                    <a:lnTo>
                      <a:pt x="1749" y="1050"/>
                    </a:lnTo>
                    <a:lnTo>
                      <a:pt x="1741" y="1055"/>
                    </a:lnTo>
                    <a:lnTo>
                      <a:pt x="1741" y="1055"/>
                    </a:lnTo>
                    <a:lnTo>
                      <a:pt x="1741" y="1055"/>
                    </a:lnTo>
                    <a:lnTo>
                      <a:pt x="1741" y="1055"/>
                    </a:lnTo>
                    <a:lnTo>
                      <a:pt x="1736" y="1056"/>
                    </a:lnTo>
                    <a:lnTo>
                      <a:pt x="1736" y="1056"/>
                    </a:lnTo>
                    <a:lnTo>
                      <a:pt x="1730" y="1058"/>
                    </a:lnTo>
                    <a:lnTo>
                      <a:pt x="1730" y="1058"/>
                    </a:lnTo>
                    <a:lnTo>
                      <a:pt x="1722" y="1056"/>
                    </a:lnTo>
                    <a:lnTo>
                      <a:pt x="1722" y="1056"/>
                    </a:lnTo>
                    <a:lnTo>
                      <a:pt x="1714" y="1050"/>
                    </a:lnTo>
                    <a:lnTo>
                      <a:pt x="1714" y="1050"/>
                    </a:lnTo>
                    <a:lnTo>
                      <a:pt x="1714" y="1050"/>
                    </a:lnTo>
                    <a:lnTo>
                      <a:pt x="1714" y="1050"/>
                    </a:lnTo>
                    <a:lnTo>
                      <a:pt x="1707" y="1045"/>
                    </a:lnTo>
                    <a:lnTo>
                      <a:pt x="1707" y="1045"/>
                    </a:lnTo>
                    <a:lnTo>
                      <a:pt x="1706" y="1043"/>
                    </a:lnTo>
                    <a:lnTo>
                      <a:pt x="1706" y="1043"/>
                    </a:lnTo>
                    <a:lnTo>
                      <a:pt x="1691" y="1053"/>
                    </a:lnTo>
                    <a:lnTo>
                      <a:pt x="1691" y="1053"/>
                    </a:lnTo>
                    <a:lnTo>
                      <a:pt x="1677" y="1061"/>
                    </a:lnTo>
                    <a:lnTo>
                      <a:pt x="1677" y="1061"/>
                    </a:lnTo>
                    <a:lnTo>
                      <a:pt x="1677" y="1061"/>
                    </a:lnTo>
                    <a:lnTo>
                      <a:pt x="1667" y="1066"/>
                    </a:lnTo>
                    <a:lnTo>
                      <a:pt x="1667" y="1066"/>
                    </a:lnTo>
                    <a:lnTo>
                      <a:pt x="1665" y="1066"/>
                    </a:lnTo>
                    <a:lnTo>
                      <a:pt x="1665" y="1066"/>
                    </a:lnTo>
                    <a:lnTo>
                      <a:pt x="1665" y="1066"/>
                    </a:lnTo>
                    <a:lnTo>
                      <a:pt x="1665" y="1066"/>
                    </a:lnTo>
                    <a:lnTo>
                      <a:pt x="1662" y="1067"/>
                    </a:lnTo>
                    <a:lnTo>
                      <a:pt x="1662" y="1067"/>
                    </a:lnTo>
                    <a:lnTo>
                      <a:pt x="1662" y="1067"/>
                    </a:lnTo>
                    <a:lnTo>
                      <a:pt x="1661" y="1067"/>
                    </a:lnTo>
                    <a:lnTo>
                      <a:pt x="1661" y="1067"/>
                    </a:lnTo>
                    <a:lnTo>
                      <a:pt x="1661" y="1067"/>
                    </a:lnTo>
                    <a:lnTo>
                      <a:pt x="1661" y="1067"/>
                    </a:lnTo>
                    <a:lnTo>
                      <a:pt x="1656" y="1066"/>
                    </a:lnTo>
                    <a:lnTo>
                      <a:pt x="1656" y="1066"/>
                    </a:lnTo>
                    <a:lnTo>
                      <a:pt x="1653" y="1066"/>
                    </a:lnTo>
                    <a:lnTo>
                      <a:pt x="1653" y="1066"/>
                    </a:lnTo>
                    <a:lnTo>
                      <a:pt x="1653" y="1066"/>
                    </a:lnTo>
                    <a:lnTo>
                      <a:pt x="1653" y="1066"/>
                    </a:lnTo>
                    <a:lnTo>
                      <a:pt x="1651" y="1066"/>
                    </a:lnTo>
                    <a:lnTo>
                      <a:pt x="1651" y="1066"/>
                    </a:lnTo>
                    <a:lnTo>
                      <a:pt x="1649" y="1064"/>
                    </a:lnTo>
                    <a:lnTo>
                      <a:pt x="1649" y="1064"/>
                    </a:lnTo>
                    <a:lnTo>
                      <a:pt x="1648" y="1063"/>
                    </a:lnTo>
                    <a:lnTo>
                      <a:pt x="1648" y="1063"/>
                    </a:lnTo>
                    <a:lnTo>
                      <a:pt x="1648" y="1063"/>
                    </a:lnTo>
                    <a:lnTo>
                      <a:pt x="1646" y="1061"/>
                    </a:lnTo>
                    <a:lnTo>
                      <a:pt x="1646" y="1061"/>
                    </a:lnTo>
                    <a:lnTo>
                      <a:pt x="1643" y="1058"/>
                    </a:lnTo>
                    <a:lnTo>
                      <a:pt x="1643" y="1058"/>
                    </a:lnTo>
                    <a:lnTo>
                      <a:pt x="1641" y="1056"/>
                    </a:lnTo>
                    <a:lnTo>
                      <a:pt x="1641" y="1056"/>
                    </a:lnTo>
                    <a:lnTo>
                      <a:pt x="1641" y="1056"/>
                    </a:lnTo>
                    <a:lnTo>
                      <a:pt x="1632" y="1043"/>
                    </a:lnTo>
                    <a:lnTo>
                      <a:pt x="1632" y="1043"/>
                    </a:lnTo>
                    <a:lnTo>
                      <a:pt x="1624" y="1030"/>
                    </a:lnTo>
                    <a:lnTo>
                      <a:pt x="1624" y="1030"/>
                    </a:lnTo>
                    <a:lnTo>
                      <a:pt x="1616" y="1021"/>
                    </a:lnTo>
                    <a:lnTo>
                      <a:pt x="1611" y="1016"/>
                    </a:lnTo>
                    <a:lnTo>
                      <a:pt x="1606" y="1014"/>
                    </a:lnTo>
                    <a:lnTo>
                      <a:pt x="1606" y="1014"/>
                    </a:lnTo>
                    <a:lnTo>
                      <a:pt x="1598" y="1013"/>
                    </a:lnTo>
                    <a:lnTo>
                      <a:pt x="1591" y="1011"/>
                    </a:lnTo>
                    <a:lnTo>
                      <a:pt x="1591" y="1011"/>
                    </a:lnTo>
                    <a:lnTo>
                      <a:pt x="1582" y="1013"/>
                    </a:lnTo>
                    <a:lnTo>
                      <a:pt x="1582" y="1013"/>
                    </a:lnTo>
                    <a:lnTo>
                      <a:pt x="1582" y="1013"/>
                    </a:lnTo>
                    <a:lnTo>
                      <a:pt x="1582" y="1013"/>
                    </a:lnTo>
                    <a:lnTo>
                      <a:pt x="1577" y="1014"/>
                    </a:lnTo>
                    <a:lnTo>
                      <a:pt x="1572" y="1018"/>
                    </a:lnTo>
                    <a:lnTo>
                      <a:pt x="1569" y="1021"/>
                    </a:lnTo>
                    <a:lnTo>
                      <a:pt x="1567" y="1024"/>
                    </a:lnTo>
                    <a:lnTo>
                      <a:pt x="1567" y="1024"/>
                    </a:lnTo>
                    <a:lnTo>
                      <a:pt x="1566" y="1030"/>
                    </a:lnTo>
                    <a:lnTo>
                      <a:pt x="1566" y="1030"/>
                    </a:lnTo>
                    <a:lnTo>
                      <a:pt x="1566" y="1030"/>
                    </a:lnTo>
                    <a:lnTo>
                      <a:pt x="1566" y="1030"/>
                    </a:lnTo>
                    <a:lnTo>
                      <a:pt x="1567" y="1035"/>
                    </a:lnTo>
                    <a:lnTo>
                      <a:pt x="1569" y="1038"/>
                    </a:lnTo>
                    <a:lnTo>
                      <a:pt x="1569" y="1038"/>
                    </a:lnTo>
                    <a:lnTo>
                      <a:pt x="1575" y="1048"/>
                    </a:lnTo>
                    <a:lnTo>
                      <a:pt x="1575" y="1048"/>
                    </a:lnTo>
                    <a:lnTo>
                      <a:pt x="1575" y="1048"/>
                    </a:lnTo>
                    <a:lnTo>
                      <a:pt x="1579" y="1053"/>
                    </a:lnTo>
                    <a:lnTo>
                      <a:pt x="1579" y="1053"/>
                    </a:lnTo>
                    <a:lnTo>
                      <a:pt x="1579" y="1053"/>
                    </a:lnTo>
                    <a:lnTo>
                      <a:pt x="1579" y="1053"/>
                    </a:lnTo>
                    <a:lnTo>
                      <a:pt x="1579" y="1053"/>
                    </a:lnTo>
                    <a:lnTo>
                      <a:pt x="1582" y="1059"/>
                    </a:lnTo>
                    <a:lnTo>
                      <a:pt x="1582" y="1059"/>
                    </a:lnTo>
                    <a:lnTo>
                      <a:pt x="1583" y="1061"/>
                    </a:lnTo>
                    <a:lnTo>
                      <a:pt x="1583" y="1061"/>
                    </a:lnTo>
                    <a:lnTo>
                      <a:pt x="1583" y="1061"/>
                    </a:lnTo>
                    <a:lnTo>
                      <a:pt x="1583" y="1061"/>
                    </a:lnTo>
                    <a:lnTo>
                      <a:pt x="1583" y="1064"/>
                    </a:lnTo>
                    <a:lnTo>
                      <a:pt x="1583" y="1064"/>
                    </a:lnTo>
                    <a:lnTo>
                      <a:pt x="1587" y="1071"/>
                    </a:lnTo>
                    <a:lnTo>
                      <a:pt x="1587" y="1071"/>
                    </a:lnTo>
                    <a:lnTo>
                      <a:pt x="1593" y="1085"/>
                    </a:lnTo>
                    <a:lnTo>
                      <a:pt x="1596" y="1103"/>
                    </a:lnTo>
                    <a:lnTo>
                      <a:pt x="1599" y="1120"/>
                    </a:lnTo>
                    <a:lnTo>
                      <a:pt x="1601" y="1138"/>
                    </a:lnTo>
                    <a:lnTo>
                      <a:pt x="1601" y="1138"/>
                    </a:lnTo>
                    <a:lnTo>
                      <a:pt x="1601" y="1156"/>
                    </a:lnTo>
                    <a:lnTo>
                      <a:pt x="1599" y="1173"/>
                    </a:lnTo>
                    <a:lnTo>
                      <a:pt x="1596" y="1191"/>
                    </a:lnTo>
                    <a:lnTo>
                      <a:pt x="1593" y="1207"/>
                    </a:lnTo>
                    <a:lnTo>
                      <a:pt x="1593" y="1207"/>
                    </a:lnTo>
                    <a:lnTo>
                      <a:pt x="1588" y="1222"/>
                    </a:lnTo>
                    <a:lnTo>
                      <a:pt x="1582" y="1235"/>
                    </a:lnTo>
                    <a:lnTo>
                      <a:pt x="1575" y="1249"/>
                    </a:lnTo>
                    <a:lnTo>
                      <a:pt x="1567" y="1260"/>
                    </a:lnTo>
                    <a:lnTo>
                      <a:pt x="1567" y="1260"/>
                    </a:lnTo>
                    <a:lnTo>
                      <a:pt x="1567" y="1262"/>
                    </a:lnTo>
                    <a:lnTo>
                      <a:pt x="1567" y="1262"/>
                    </a:lnTo>
                    <a:lnTo>
                      <a:pt x="1575" y="1280"/>
                    </a:lnTo>
                    <a:lnTo>
                      <a:pt x="1580" y="1299"/>
                    </a:lnTo>
                    <a:lnTo>
                      <a:pt x="1580" y="1299"/>
                    </a:lnTo>
                    <a:lnTo>
                      <a:pt x="1583" y="1318"/>
                    </a:lnTo>
                    <a:lnTo>
                      <a:pt x="1583" y="1318"/>
                    </a:lnTo>
                    <a:lnTo>
                      <a:pt x="1585" y="1334"/>
                    </a:lnTo>
                    <a:lnTo>
                      <a:pt x="1585" y="1334"/>
                    </a:lnTo>
                    <a:lnTo>
                      <a:pt x="1587" y="1336"/>
                    </a:lnTo>
                    <a:lnTo>
                      <a:pt x="1587" y="1336"/>
                    </a:lnTo>
                    <a:lnTo>
                      <a:pt x="1587" y="1355"/>
                    </a:lnTo>
                    <a:lnTo>
                      <a:pt x="1585" y="1374"/>
                    </a:lnTo>
                    <a:lnTo>
                      <a:pt x="1583" y="1392"/>
                    </a:lnTo>
                    <a:lnTo>
                      <a:pt x="1580" y="1410"/>
                    </a:lnTo>
                    <a:lnTo>
                      <a:pt x="1580" y="1410"/>
                    </a:lnTo>
                    <a:lnTo>
                      <a:pt x="1575" y="1429"/>
                    </a:lnTo>
                    <a:lnTo>
                      <a:pt x="1569" y="1447"/>
                    </a:lnTo>
                    <a:lnTo>
                      <a:pt x="1569" y="1447"/>
                    </a:lnTo>
                    <a:lnTo>
                      <a:pt x="1564" y="1460"/>
                    </a:lnTo>
                    <a:lnTo>
                      <a:pt x="1558" y="1472"/>
                    </a:lnTo>
                    <a:lnTo>
                      <a:pt x="1558" y="1472"/>
                    </a:lnTo>
                    <a:lnTo>
                      <a:pt x="1571" y="1493"/>
                    </a:lnTo>
                    <a:lnTo>
                      <a:pt x="1583" y="1514"/>
                    </a:lnTo>
                    <a:lnTo>
                      <a:pt x="1593" y="1535"/>
                    </a:lnTo>
                    <a:lnTo>
                      <a:pt x="1601" y="1553"/>
                    </a:lnTo>
                    <a:lnTo>
                      <a:pt x="1601" y="1553"/>
                    </a:lnTo>
                    <a:lnTo>
                      <a:pt x="1619" y="1599"/>
                    </a:lnTo>
                    <a:lnTo>
                      <a:pt x="1619" y="1599"/>
                    </a:lnTo>
                    <a:lnTo>
                      <a:pt x="1625" y="1624"/>
                    </a:lnTo>
                    <a:lnTo>
                      <a:pt x="1625" y="1624"/>
                    </a:lnTo>
                    <a:lnTo>
                      <a:pt x="1628" y="1636"/>
                    </a:lnTo>
                    <a:lnTo>
                      <a:pt x="1628" y="1636"/>
                    </a:lnTo>
                    <a:lnTo>
                      <a:pt x="1630" y="1649"/>
                    </a:lnTo>
                    <a:lnTo>
                      <a:pt x="1630" y="1649"/>
                    </a:lnTo>
                    <a:lnTo>
                      <a:pt x="1635" y="1673"/>
                    </a:lnTo>
                    <a:lnTo>
                      <a:pt x="1636" y="1698"/>
                    </a:lnTo>
                    <a:lnTo>
                      <a:pt x="1638" y="1723"/>
                    </a:lnTo>
                    <a:lnTo>
                      <a:pt x="1638" y="1747"/>
                    </a:lnTo>
                    <a:lnTo>
                      <a:pt x="1638" y="1747"/>
                    </a:lnTo>
                    <a:lnTo>
                      <a:pt x="1638" y="1771"/>
                    </a:lnTo>
                    <a:lnTo>
                      <a:pt x="1636" y="1797"/>
                    </a:lnTo>
                    <a:lnTo>
                      <a:pt x="1633" y="1821"/>
                    </a:lnTo>
                    <a:lnTo>
                      <a:pt x="1630" y="1847"/>
                    </a:lnTo>
                    <a:lnTo>
                      <a:pt x="1630" y="1847"/>
                    </a:lnTo>
                    <a:lnTo>
                      <a:pt x="1620" y="1895"/>
                    </a:lnTo>
                    <a:lnTo>
                      <a:pt x="1608" y="1943"/>
                    </a:lnTo>
                    <a:lnTo>
                      <a:pt x="1608" y="1943"/>
                    </a:lnTo>
                    <a:lnTo>
                      <a:pt x="1593" y="1988"/>
                    </a:lnTo>
                    <a:lnTo>
                      <a:pt x="1575" y="2035"/>
                    </a:lnTo>
                    <a:lnTo>
                      <a:pt x="1575" y="2035"/>
                    </a:lnTo>
                    <a:lnTo>
                      <a:pt x="1566" y="2059"/>
                    </a:lnTo>
                    <a:lnTo>
                      <a:pt x="1558" y="2082"/>
                    </a:lnTo>
                    <a:lnTo>
                      <a:pt x="1538" y="2125"/>
                    </a:lnTo>
                    <a:lnTo>
                      <a:pt x="1538" y="2125"/>
                    </a:lnTo>
                    <a:lnTo>
                      <a:pt x="1518" y="2172"/>
                    </a:lnTo>
                    <a:lnTo>
                      <a:pt x="1498" y="2214"/>
                    </a:lnTo>
                    <a:lnTo>
                      <a:pt x="1498" y="2214"/>
                    </a:lnTo>
                    <a:lnTo>
                      <a:pt x="1474" y="2259"/>
                    </a:lnTo>
                    <a:lnTo>
                      <a:pt x="1450" y="2302"/>
                    </a:lnTo>
                    <a:lnTo>
                      <a:pt x="1424" y="2344"/>
                    </a:lnTo>
                    <a:lnTo>
                      <a:pt x="1397" y="2382"/>
                    </a:lnTo>
                    <a:lnTo>
                      <a:pt x="1397" y="2382"/>
                    </a:lnTo>
                    <a:lnTo>
                      <a:pt x="1387" y="2395"/>
                    </a:lnTo>
                    <a:lnTo>
                      <a:pt x="1387" y="2395"/>
                    </a:lnTo>
                    <a:lnTo>
                      <a:pt x="1382" y="2402"/>
                    </a:lnTo>
                    <a:lnTo>
                      <a:pt x="1382" y="2402"/>
                    </a:lnTo>
                    <a:lnTo>
                      <a:pt x="1382" y="2402"/>
                    </a:lnTo>
                    <a:lnTo>
                      <a:pt x="1382" y="2402"/>
                    </a:lnTo>
                    <a:lnTo>
                      <a:pt x="1378" y="2410"/>
                    </a:lnTo>
                    <a:lnTo>
                      <a:pt x="1378" y="2410"/>
                    </a:lnTo>
                    <a:lnTo>
                      <a:pt x="1368" y="2423"/>
                    </a:lnTo>
                    <a:lnTo>
                      <a:pt x="1352" y="2440"/>
                    </a:lnTo>
                    <a:lnTo>
                      <a:pt x="1352" y="2440"/>
                    </a:lnTo>
                    <a:lnTo>
                      <a:pt x="1349" y="2443"/>
                    </a:lnTo>
                    <a:lnTo>
                      <a:pt x="1349" y="2443"/>
                    </a:lnTo>
                    <a:lnTo>
                      <a:pt x="1349" y="2443"/>
                    </a:lnTo>
                    <a:lnTo>
                      <a:pt x="1344" y="2450"/>
                    </a:lnTo>
                    <a:lnTo>
                      <a:pt x="1344" y="2450"/>
                    </a:lnTo>
                    <a:lnTo>
                      <a:pt x="1320" y="2477"/>
                    </a:lnTo>
                    <a:lnTo>
                      <a:pt x="1320" y="2477"/>
                    </a:lnTo>
                    <a:lnTo>
                      <a:pt x="1309" y="2490"/>
                    </a:lnTo>
                    <a:lnTo>
                      <a:pt x="1309" y="2490"/>
                    </a:lnTo>
                    <a:lnTo>
                      <a:pt x="1302" y="2495"/>
                    </a:lnTo>
                    <a:lnTo>
                      <a:pt x="1302" y="2495"/>
                    </a:lnTo>
                    <a:lnTo>
                      <a:pt x="1302" y="2495"/>
                    </a:lnTo>
                    <a:lnTo>
                      <a:pt x="1302" y="2495"/>
                    </a:lnTo>
                    <a:lnTo>
                      <a:pt x="1296" y="2501"/>
                    </a:lnTo>
                    <a:lnTo>
                      <a:pt x="1296" y="2501"/>
                    </a:lnTo>
                    <a:lnTo>
                      <a:pt x="1284" y="2513"/>
                    </a:lnTo>
                    <a:lnTo>
                      <a:pt x="1284" y="2513"/>
                    </a:lnTo>
                    <a:lnTo>
                      <a:pt x="1284" y="2513"/>
                    </a:lnTo>
                    <a:lnTo>
                      <a:pt x="1284" y="2513"/>
                    </a:lnTo>
                    <a:lnTo>
                      <a:pt x="1278" y="2519"/>
                    </a:lnTo>
                    <a:lnTo>
                      <a:pt x="1278" y="2519"/>
                    </a:lnTo>
                    <a:lnTo>
                      <a:pt x="1267" y="2530"/>
                    </a:lnTo>
                    <a:lnTo>
                      <a:pt x="1267" y="2530"/>
                    </a:lnTo>
                    <a:lnTo>
                      <a:pt x="1247" y="2548"/>
                    </a:lnTo>
                    <a:lnTo>
                      <a:pt x="1227" y="2562"/>
                    </a:lnTo>
                    <a:lnTo>
                      <a:pt x="1206" y="2578"/>
                    </a:lnTo>
                    <a:lnTo>
                      <a:pt x="1185" y="2591"/>
                    </a:lnTo>
                    <a:lnTo>
                      <a:pt x="1162" y="2603"/>
                    </a:lnTo>
                    <a:lnTo>
                      <a:pt x="1140" y="2614"/>
                    </a:lnTo>
                    <a:lnTo>
                      <a:pt x="1117" y="2623"/>
                    </a:lnTo>
                    <a:lnTo>
                      <a:pt x="1095" y="2633"/>
                    </a:lnTo>
                    <a:lnTo>
                      <a:pt x="1095" y="2633"/>
                    </a:lnTo>
                    <a:lnTo>
                      <a:pt x="1071" y="2640"/>
                    </a:lnTo>
                    <a:lnTo>
                      <a:pt x="1045" y="2646"/>
                    </a:lnTo>
                    <a:lnTo>
                      <a:pt x="1021" y="2651"/>
                    </a:lnTo>
                    <a:lnTo>
                      <a:pt x="997" y="2652"/>
                    </a:lnTo>
                    <a:lnTo>
                      <a:pt x="997" y="2652"/>
                    </a:lnTo>
                    <a:lnTo>
                      <a:pt x="992" y="2652"/>
                    </a:lnTo>
                    <a:lnTo>
                      <a:pt x="992" y="2652"/>
                    </a:lnTo>
                    <a:lnTo>
                      <a:pt x="984" y="2654"/>
                    </a:lnTo>
                    <a:lnTo>
                      <a:pt x="984" y="2654"/>
                    </a:lnTo>
                    <a:lnTo>
                      <a:pt x="971" y="2654"/>
                    </a:lnTo>
                    <a:lnTo>
                      <a:pt x="971" y="2654"/>
                    </a:lnTo>
                    <a:lnTo>
                      <a:pt x="965" y="2654"/>
                    </a:lnTo>
                    <a:lnTo>
                      <a:pt x="965" y="2654"/>
                    </a:lnTo>
                    <a:lnTo>
                      <a:pt x="965" y="2654"/>
                    </a:lnTo>
                    <a:close/>
                    <a:moveTo>
                      <a:pt x="778" y="2583"/>
                    </a:moveTo>
                    <a:lnTo>
                      <a:pt x="778" y="2583"/>
                    </a:lnTo>
                    <a:lnTo>
                      <a:pt x="786" y="2586"/>
                    </a:lnTo>
                    <a:lnTo>
                      <a:pt x="786" y="2586"/>
                    </a:lnTo>
                    <a:lnTo>
                      <a:pt x="805" y="2593"/>
                    </a:lnTo>
                    <a:lnTo>
                      <a:pt x="820" y="2599"/>
                    </a:lnTo>
                    <a:lnTo>
                      <a:pt x="831" y="2603"/>
                    </a:lnTo>
                    <a:lnTo>
                      <a:pt x="831" y="2603"/>
                    </a:lnTo>
                    <a:lnTo>
                      <a:pt x="838" y="2604"/>
                    </a:lnTo>
                    <a:lnTo>
                      <a:pt x="838" y="2604"/>
                    </a:lnTo>
                    <a:lnTo>
                      <a:pt x="854" y="2609"/>
                    </a:lnTo>
                    <a:lnTo>
                      <a:pt x="854" y="2609"/>
                    </a:lnTo>
                    <a:lnTo>
                      <a:pt x="878" y="2615"/>
                    </a:lnTo>
                    <a:lnTo>
                      <a:pt x="900" y="2619"/>
                    </a:lnTo>
                    <a:lnTo>
                      <a:pt x="900" y="2619"/>
                    </a:lnTo>
                    <a:lnTo>
                      <a:pt x="924" y="2622"/>
                    </a:lnTo>
                    <a:lnTo>
                      <a:pt x="947" y="2625"/>
                    </a:lnTo>
                    <a:lnTo>
                      <a:pt x="947" y="2625"/>
                    </a:lnTo>
                    <a:lnTo>
                      <a:pt x="956" y="2625"/>
                    </a:lnTo>
                    <a:lnTo>
                      <a:pt x="956" y="2625"/>
                    </a:lnTo>
                    <a:lnTo>
                      <a:pt x="969" y="2623"/>
                    </a:lnTo>
                    <a:lnTo>
                      <a:pt x="982" y="2623"/>
                    </a:lnTo>
                    <a:lnTo>
                      <a:pt x="993" y="2622"/>
                    </a:lnTo>
                    <a:lnTo>
                      <a:pt x="993" y="2622"/>
                    </a:lnTo>
                    <a:lnTo>
                      <a:pt x="1016" y="2619"/>
                    </a:lnTo>
                    <a:lnTo>
                      <a:pt x="1038" y="2615"/>
                    </a:lnTo>
                    <a:lnTo>
                      <a:pt x="1061" y="2609"/>
                    </a:lnTo>
                    <a:lnTo>
                      <a:pt x="1083" y="2601"/>
                    </a:lnTo>
                    <a:lnTo>
                      <a:pt x="1083" y="2601"/>
                    </a:lnTo>
                    <a:lnTo>
                      <a:pt x="1106" y="2593"/>
                    </a:lnTo>
                    <a:lnTo>
                      <a:pt x="1127" y="2583"/>
                    </a:lnTo>
                    <a:lnTo>
                      <a:pt x="1146" y="2572"/>
                    </a:lnTo>
                    <a:lnTo>
                      <a:pt x="1167" y="2561"/>
                    </a:lnTo>
                    <a:lnTo>
                      <a:pt x="1186" y="2548"/>
                    </a:lnTo>
                    <a:lnTo>
                      <a:pt x="1206" y="2533"/>
                    </a:lnTo>
                    <a:lnTo>
                      <a:pt x="1225" y="2519"/>
                    </a:lnTo>
                    <a:lnTo>
                      <a:pt x="1243" y="2503"/>
                    </a:lnTo>
                    <a:lnTo>
                      <a:pt x="1243" y="2503"/>
                    </a:lnTo>
                    <a:lnTo>
                      <a:pt x="1254" y="2493"/>
                    </a:lnTo>
                    <a:lnTo>
                      <a:pt x="1254" y="2493"/>
                    </a:lnTo>
                    <a:lnTo>
                      <a:pt x="1259" y="2487"/>
                    </a:lnTo>
                    <a:lnTo>
                      <a:pt x="1259" y="2487"/>
                    </a:lnTo>
                    <a:lnTo>
                      <a:pt x="1270" y="2476"/>
                    </a:lnTo>
                    <a:lnTo>
                      <a:pt x="1270" y="2476"/>
                    </a:lnTo>
                    <a:lnTo>
                      <a:pt x="1276" y="2469"/>
                    </a:lnTo>
                    <a:lnTo>
                      <a:pt x="1276" y="2469"/>
                    </a:lnTo>
                    <a:lnTo>
                      <a:pt x="1281" y="2464"/>
                    </a:lnTo>
                    <a:lnTo>
                      <a:pt x="1281" y="2464"/>
                    </a:lnTo>
                    <a:lnTo>
                      <a:pt x="1292" y="2453"/>
                    </a:lnTo>
                    <a:lnTo>
                      <a:pt x="1315" y="2426"/>
                    </a:lnTo>
                    <a:lnTo>
                      <a:pt x="1315" y="2426"/>
                    </a:lnTo>
                    <a:lnTo>
                      <a:pt x="1320" y="2419"/>
                    </a:lnTo>
                    <a:lnTo>
                      <a:pt x="1320" y="2419"/>
                    </a:lnTo>
                    <a:lnTo>
                      <a:pt x="1323" y="2416"/>
                    </a:lnTo>
                    <a:lnTo>
                      <a:pt x="1337" y="2398"/>
                    </a:lnTo>
                    <a:lnTo>
                      <a:pt x="1337" y="2398"/>
                    </a:lnTo>
                    <a:lnTo>
                      <a:pt x="1347" y="2386"/>
                    </a:lnTo>
                    <a:lnTo>
                      <a:pt x="1347" y="2386"/>
                    </a:lnTo>
                    <a:lnTo>
                      <a:pt x="1352" y="2379"/>
                    </a:lnTo>
                    <a:lnTo>
                      <a:pt x="1352" y="2379"/>
                    </a:lnTo>
                    <a:lnTo>
                      <a:pt x="1357" y="2373"/>
                    </a:lnTo>
                    <a:lnTo>
                      <a:pt x="1357" y="2373"/>
                    </a:lnTo>
                    <a:lnTo>
                      <a:pt x="1366" y="2360"/>
                    </a:lnTo>
                    <a:lnTo>
                      <a:pt x="1366" y="2360"/>
                    </a:lnTo>
                    <a:lnTo>
                      <a:pt x="1373" y="2349"/>
                    </a:lnTo>
                    <a:lnTo>
                      <a:pt x="1373" y="2349"/>
                    </a:lnTo>
                    <a:lnTo>
                      <a:pt x="1392" y="2321"/>
                    </a:lnTo>
                    <a:lnTo>
                      <a:pt x="1392" y="2321"/>
                    </a:lnTo>
                    <a:lnTo>
                      <a:pt x="1397" y="2313"/>
                    </a:lnTo>
                    <a:lnTo>
                      <a:pt x="1397" y="2313"/>
                    </a:lnTo>
                    <a:lnTo>
                      <a:pt x="1405" y="2300"/>
                    </a:lnTo>
                    <a:lnTo>
                      <a:pt x="1418" y="2279"/>
                    </a:lnTo>
                    <a:lnTo>
                      <a:pt x="1418" y="2279"/>
                    </a:lnTo>
                    <a:lnTo>
                      <a:pt x="1442" y="2238"/>
                    </a:lnTo>
                    <a:lnTo>
                      <a:pt x="1463" y="2197"/>
                    </a:lnTo>
                    <a:lnTo>
                      <a:pt x="1463" y="2197"/>
                    </a:lnTo>
                    <a:lnTo>
                      <a:pt x="1482" y="2156"/>
                    </a:lnTo>
                    <a:lnTo>
                      <a:pt x="1503" y="2111"/>
                    </a:lnTo>
                    <a:lnTo>
                      <a:pt x="1522" y="2066"/>
                    </a:lnTo>
                    <a:lnTo>
                      <a:pt x="1532" y="2045"/>
                    </a:lnTo>
                    <a:lnTo>
                      <a:pt x="1542" y="2022"/>
                    </a:lnTo>
                    <a:lnTo>
                      <a:pt x="1542" y="2022"/>
                    </a:lnTo>
                    <a:lnTo>
                      <a:pt x="1559" y="1976"/>
                    </a:lnTo>
                    <a:lnTo>
                      <a:pt x="1574" y="1932"/>
                    </a:lnTo>
                    <a:lnTo>
                      <a:pt x="1574" y="1932"/>
                    </a:lnTo>
                    <a:lnTo>
                      <a:pt x="1587" y="1887"/>
                    </a:lnTo>
                    <a:lnTo>
                      <a:pt x="1598" y="1841"/>
                    </a:lnTo>
                    <a:lnTo>
                      <a:pt x="1598" y="1841"/>
                    </a:lnTo>
                    <a:lnTo>
                      <a:pt x="1604" y="1792"/>
                    </a:lnTo>
                    <a:lnTo>
                      <a:pt x="1609" y="1747"/>
                    </a:lnTo>
                    <a:lnTo>
                      <a:pt x="1609" y="1747"/>
                    </a:lnTo>
                    <a:lnTo>
                      <a:pt x="1609" y="1723"/>
                    </a:lnTo>
                    <a:lnTo>
                      <a:pt x="1609" y="1699"/>
                    </a:lnTo>
                    <a:lnTo>
                      <a:pt x="1608" y="1677"/>
                    </a:lnTo>
                    <a:lnTo>
                      <a:pt x="1604" y="1653"/>
                    </a:lnTo>
                    <a:lnTo>
                      <a:pt x="1603" y="1641"/>
                    </a:lnTo>
                    <a:lnTo>
                      <a:pt x="1603" y="1641"/>
                    </a:lnTo>
                    <a:lnTo>
                      <a:pt x="1601" y="1630"/>
                    </a:lnTo>
                    <a:lnTo>
                      <a:pt x="1601" y="1630"/>
                    </a:lnTo>
                    <a:lnTo>
                      <a:pt x="1595" y="1608"/>
                    </a:lnTo>
                    <a:lnTo>
                      <a:pt x="1595" y="1608"/>
                    </a:lnTo>
                    <a:lnTo>
                      <a:pt x="1580" y="1563"/>
                    </a:lnTo>
                    <a:lnTo>
                      <a:pt x="1580" y="1563"/>
                    </a:lnTo>
                    <a:lnTo>
                      <a:pt x="1572" y="1538"/>
                    </a:lnTo>
                    <a:lnTo>
                      <a:pt x="1563" y="1517"/>
                    </a:lnTo>
                    <a:lnTo>
                      <a:pt x="1563" y="1517"/>
                    </a:lnTo>
                    <a:lnTo>
                      <a:pt x="1554" y="1505"/>
                    </a:lnTo>
                    <a:lnTo>
                      <a:pt x="1545" y="1490"/>
                    </a:lnTo>
                    <a:lnTo>
                      <a:pt x="1535" y="1479"/>
                    </a:lnTo>
                    <a:lnTo>
                      <a:pt x="1530" y="1474"/>
                    </a:lnTo>
                    <a:lnTo>
                      <a:pt x="1524" y="1472"/>
                    </a:lnTo>
                    <a:lnTo>
                      <a:pt x="1524" y="1472"/>
                    </a:lnTo>
                    <a:lnTo>
                      <a:pt x="1505" y="1466"/>
                    </a:lnTo>
                    <a:lnTo>
                      <a:pt x="1505" y="1466"/>
                    </a:lnTo>
                    <a:lnTo>
                      <a:pt x="1493" y="1464"/>
                    </a:lnTo>
                    <a:lnTo>
                      <a:pt x="1481" y="1464"/>
                    </a:lnTo>
                    <a:lnTo>
                      <a:pt x="1481" y="1464"/>
                    </a:lnTo>
                    <a:lnTo>
                      <a:pt x="1469" y="1464"/>
                    </a:lnTo>
                    <a:lnTo>
                      <a:pt x="1469" y="1464"/>
                    </a:lnTo>
                    <a:lnTo>
                      <a:pt x="1461" y="1464"/>
                    </a:lnTo>
                    <a:lnTo>
                      <a:pt x="1461" y="1464"/>
                    </a:lnTo>
                    <a:lnTo>
                      <a:pt x="1440" y="1466"/>
                    </a:lnTo>
                    <a:lnTo>
                      <a:pt x="1440" y="1466"/>
                    </a:lnTo>
                    <a:lnTo>
                      <a:pt x="1431" y="1464"/>
                    </a:lnTo>
                    <a:lnTo>
                      <a:pt x="1431" y="1464"/>
                    </a:lnTo>
                    <a:lnTo>
                      <a:pt x="1421" y="1464"/>
                    </a:lnTo>
                    <a:lnTo>
                      <a:pt x="1410" y="1461"/>
                    </a:lnTo>
                    <a:lnTo>
                      <a:pt x="1399" y="1458"/>
                    </a:lnTo>
                    <a:lnTo>
                      <a:pt x="1387" y="1453"/>
                    </a:lnTo>
                    <a:lnTo>
                      <a:pt x="1387" y="1453"/>
                    </a:lnTo>
                    <a:lnTo>
                      <a:pt x="1381" y="1448"/>
                    </a:lnTo>
                    <a:lnTo>
                      <a:pt x="1374" y="1442"/>
                    </a:lnTo>
                    <a:lnTo>
                      <a:pt x="1374" y="1442"/>
                    </a:lnTo>
                    <a:lnTo>
                      <a:pt x="1365" y="1448"/>
                    </a:lnTo>
                    <a:lnTo>
                      <a:pt x="1365" y="1448"/>
                    </a:lnTo>
                    <a:lnTo>
                      <a:pt x="1357" y="1450"/>
                    </a:lnTo>
                    <a:lnTo>
                      <a:pt x="1347" y="1452"/>
                    </a:lnTo>
                    <a:lnTo>
                      <a:pt x="1347" y="1452"/>
                    </a:lnTo>
                    <a:lnTo>
                      <a:pt x="1346" y="1452"/>
                    </a:lnTo>
                    <a:lnTo>
                      <a:pt x="1346" y="1452"/>
                    </a:lnTo>
                    <a:lnTo>
                      <a:pt x="1336" y="1450"/>
                    </a:lnTo>
                    <a:lnTo>
                      <a:pt x="1326" y="1448"/>
                    </a:lnTo>
                    <a:lnTo>
                      <a:pt x="1310" y="1440"/>
                    </a:lnTo>
                    <a:lnTo>
                      <a:pt x="1309" y="1439"/>
                    </a:lnTo>
                    <a:lnTo>
                      <a:pt x="1309" y="1439"/>
                    </a:lnTo>
                    <a:lnTo>
                      <a:pt x="1304" y="1437"/>
                    </a:lnTo>
                    <a:lnTo>
                      <a:pt x="1304" y="1437"/>
                    </a:lnTo>
                    <a:lnTo>
                      <a:pt x="1304" y="1437"/>
                    </a:lnTo>
                    <a:lnTo>
                      <a:pt x="1304" y="1437"/>
                    </a:lnTo>
                    <a:lnTo>
                      <a:pt x="1302" y="1437"/>
                    </a:lnTo>
                    <a:lnTo>
                      <a:pt x="1302" y="1437"/>
                    </a:lnTo>
                    <a:lnTo>
                      <a:pt x="1299" y="1440"/>
                    </a:lnTo>
                    <a:lnTo>
                      <a:pt x="1299" y="1440"/>
                    </a:lnTo>
                    <a:lnTo>
                      <a:pt x="1296" y="1442"/>
                    </a:lnTo>
                    <a:lnTo>
                      <a:pt x="1296" y="1442"/>
                    </a:lnTo>
                    <a:lnTo>
                      <a:pt x="1288" y="1448"/>
                    </a:lnTo>
                    <a:lnTo>
                      <a:pt x="1288" y="1448"/>
                    </a:lnTo>
                    <a:lnTo>
                      <a:pt x="1278" y="1452"/>
                    </a:lnTo>
                    <a:lnTo>
                      <a:pt x="1267" y="1453"/>
                    </a:lnTo>
                    <a:lnTo>
                      <a:pt x="1267" y="1453"/>
                    </a:lnTo>
                    <a:lnTo>
                      <a:pt x="1259" y="1453"/>
                    </a:lnTo>
                    <a:lnTo>
                      <a:pt x="1252" y="1450"/>
                    </a:lnTo>
                    <a:lnTo>
                      <a:pt x="1252" y="1450"/>
                    </a:lnTo>
                    <a:lnTo>
                      <a:pt x="1252" y="1469"/>
                    </a:lnTo>
                    <a:lnTo>
                      <a:pt x="1252" y="1489"/>
                    </a:lnTo>
                    <a:lnTo>
                      <a:pt x="1252" y="1489"/>
                    </a:lnTo>
                    <a:lnTo>
                      <a:pt x="1252" y="1500"/>
                    </a:lnTo>
                    <a:lnTo>
                      <a:pt x="1252" y="1500"/>
                    </a:lnTo>
                    <a:lnTo>
                      <a:pt x="1251" y="1513"/>
                    </a:lnTo>
                    <a:lnTo>
                      <a:pt x="1251" y="1513"/>
                    </a:lnTo>
                    <a:lnTo>
                      <a:pt x="1251" y="1514"/>
                    </a:lnTo>
                    <a:lnTo>
                      <a:pt x="1251" y="1514"/>
                    </a:lnTo>
                    <a:lnTo>
                      <a:pt x="1251" y="1519"/>
                    </a:lnTo>
                    <a:lnTo>
                      <a:pt x="1249" y="1526"/>
                    </a:lnTo>
                    <a:lnTo>
                      <a:pt x="1249" y="1526"/>
                    </a:lnTo>
                    <a:lnTo>
                      <a:pt x="1246" y="1537"/>
                    </a:lnTo>
                    <a:lnTo>
                      <a:pt x="1246" y="1537"/>
                    </a:lnTo>
                    <a:lnTo>
                      <a:pt x="1239" y="1558"/>
                    </a:lnTo>
                    <a:lnTo>
                      <a:pt x="1233" y="1579"/>
                    </a:lnTo>
                    <a:lnTo>
                      <a:pt x="1231" y="1582"/>
                    </a:lnTo>
                    <a:lnTo>
                      <a:pt x="1231" y="1582"/>
                    </a:lnTo>
                    <a:lnTo>
                      <a:pt x="1225" y="1603"/>
                    </a:lnTo>
                    <a:lnTo>
                      <a:pt x="1219" y="1624"/>
                    </a:lnTo>
                    <a:lnTo>
                      <a:pt x="1219" y="1625"/>
                    </a:lnTo>
                    <a:lnTo>
                      <a:pt x="1219" y="1625"/>
                    </a:lnTo>
                    <a:lnTo>
                      <a:pt x="1225" y="1646"/>
                    </a:lnTo>
                    <a:lnTo>
                      <a:pt x="1235" y="1667"/>
                    </a:lnTo>
                    <a:lnTo>
                      <a:pt x="1249" y="1686"/>
                    </a:lnTo>
                    <a:lnTo>
                      <a:pt x="1264" y="1706"/>
                    </a:lnTo>
                    <a:lnTo>
                      <a:pt x="1264" y="1706"/>
                    </a:lnTo>
                    <a:lnTo>
                      <a:pt x="1281" y="1722"/>
                    </a:lnTo>
                    <a:lnTo>
                      <a:pt x="1300" y="1736"/>
                    </a:lnTo>
                    <a:lnTo>
                      <a:pt x="1304" y="1738"/>
                    </a:lnTo>
                    <a:lnTo>
                      <a:pt x="1304" y="1738"/>
                    </a:lnTo>
                    <a:lnTo>
                      <a:pt x="1317" y="1744"/>
                    </a:lnTo>
                    <a:lnTo>
                      <a:pt x="1326" y="1749"/>
                    </a:lnTo>
                    <a:lnTo>
                      <a:pt x="1326" y="1749"/>
                    </a:lnTo>
                    <a:lnTo>
                      <a:pt x="1339" y="1752"/>
                    </a:lnTo>
                    <a:lnTo>
                      <a:pt x="1368" y="1757"/>
                    </a:lnTo>
                    <a:lnTo>
                      <a:pt x="1368" y="1757"/>
                    </a:lnTo>
                    <a:lnTo>
                      <a:pt x="1374" y="1759"/>
                    </a:lnTo>
                    <a:lnTo>
                      <a:pt x="1381" y="1760"/>
                    </a:lnTo>
                    <a:lnTo>
                      <a:pt x="1381" y="1760"/>
                    </a:lnTo>
                    <a:lnTo>
                      <a:pt x="1394" y="1767"/>
                    </a:lnTo>
                    <a:lnTo>
                      <a:pt x="1394" y="1767"/>
                    </a:lnTo>
                    <a:lnTo>
                      <a:pt x="1407" y="1778"/>
                    </a:lnTo>
                    <a:lnTo>
                      <a:pt x="1407" y="1778"/>
                    </a:lnTo>
                    <a:lnTo>
                      <a:pt x="1411" y="1783"/>
                    </a:lnTo>
                    <a:lnTo>
                      <a:pt x="1411" y="1783"/>
                    </a:lnTo>
                    <a:lnTo>
                      <a:pt x="1413" y="1786"/>
                    </a:lnTo>
                    <a:lnTo>
                      <a:pt x="1411" y="1788"/>
                    </a:lnTo>
                    <a:lnTo>
                      <a:pt x="1411" y="1788"/>
                    </a:lnTo>
                    <a:lnTo>
                      <a:pt x="1410" y="1789"/>
                    </a:lnTo>
                    <a:lnTo>
                      <a:pt x="1410" y="1789"/>
                    </a:lnTo>
                    <a:lnTo>
                      <a:pt x="1408" y="1788"/>
                    </a:lnTo>
                    <a:lnTo>
                      <a:pt x="1408" y="1788"/>
                    </a:lnTo>
                    <a:lnTo>
                      <a:pt x="1402" y="1783"/>
                    </a:lnTo>
                    <a:lnTo>
                      <a:pt x="1402" y="1783"/>
                    </a:lnTo>
                    <a:lnTo>
                      <a:pt x="1389" y="1775"/>
                    </a:lnTo>
                    <a:lnTo>
                      <a:pt x="1389" y="1775"/>
                    </a:lnTo>
                    <a:lnTo>
                      <a:pt x="1378" y="1770"/>
                    </a:lnTo>
                    <a:lnTo>
                      <a:pt x="1378" y="1770"/>
                    </a:lnTo>
                    <a:lnTo>
                      <a:pt x="1368" y="1768"/>
                    </a:lnTo>
                    <a:lnTo>
                      <a:pt x="1368" y="1768"/>
                    </a:lnTo>
                    <a:lnTo>
                      <a:pt x="1366" y="1768"/>
                    </a:lnTo>
                    <a:lnTo>
                      <a:pt x="1366" y="1768"/>
                    </a:lnTo>
                    <a:lnTo>
                      <a:pt x="1358" y="1768"/>
                    </a:lnTo>
                    <a:lnTo>
                      <a:pt x="1350" y="1770"/>
                    </a:lnTo>
                    <a:lnTo>
                      <a:pt x="1350" y="1770"/>
                    </a:lnTo>
                    <a:lnTo>
                      <a:pt x="1346" y="1771"/>
                    </a:lnTo>
                    <a:lnTo>
                      <a:pt x="1346" y="1771"/>
                    </a:lnTo>
                    <a:lnTo>
                      <a:pt x="1342" y="1771"/>
                    </a:lnTo>
                    <a:lnTo>
                      <a:pt x="1342" y="1771"/>
                    </a:lnTo>
                    <a:lnTo>
                      <a:pt x="1349" y="1778"/>
                    </a:lnTo>
                    <a:lnTo>
                      <a:pt x="1349" y="1778"/>
                    </a:lnTo>
                    <a:lnTo>
                      <a:pt x="1357" y="1789"/>
                    </a:lnTo>
                    <a:lnTo>
                      <a:pt x="1365" y="1800"/>
                    </a:lnTo>
                    <a:lnTo>
                      <a:pt x="1373" y="1813"/>
                    </a:lnTo>
                    <a:lnTo>
                      <a:pt x="1379" y="1826"/>
                    </a:lnTo>
                    <a:lnTo>
                      <a:pt x="1379" y="1826"/>
                    </a:lnTo>
                    <a:lnTo>
                      <a:pt x="1384" y="1839"/>
                    </a:lnTo>
                    <a:lnTo>
                      <a:pt x="1389" y="1853"/>
                    </a:lnTo>
                    <a:lnTo>
                      <a:pt x="1389" y="1853"/>
                    </a:lnTo>
                    <a:lnTo>
                      <a:pt x="1395" y="1881"/>
                    </a:lnTo>
                    <a:lnTo>
                      <a:pt x="1395" y="1881"/>
                    </a:lnTo>
                    <a:lnTo>
                      <a:pt x="1397" y="1898"/>
                    </a:lnTo>
                    <a:lnTo>
                      <a:pt x="1397" y="1898"/>
                    </a:lnTo>
                    <a:lnTo>
                      <a:pt x="1400" y="1918"/>
                    </a:lnTo>
                    <a:lnTo>
                      <a:pt x="1403" y="1935"/>
                    </a:lnTo>
                    <a:lnTo>
                      <a:pt x="1403" y="1935"/>
                    </a:lnTo>
                    <a:lnTo>
                      <a:pt x="1408" y="1950"/>
                    </a:lnTo>
                    <a:lnTo>
                      <a:pt x="1413" y="1961"/>
                    </a:lnTo>
                    <a:lnTo>
                      <a:pt x="1413" y="1961"/>
                    </a:lnTo>
                    <a:lnTo>
                      <a:pt x="1419" y="1972"/>
                    </a:lnTo>
                    <a:lnTo>
                      <a:pt x="1427" y="1982"/>
                    </a:lnTo>
                    <a:lnTo>
                      <a:pt x="1427" y="1982"/>
                    </a:lnTo>
                    <a:lnTo>
                      <a:pt x="1427" y="1984"/>
                    </a:lnTo>
                    <a:lnTo>
                      <a:pt x="1427" y="1987"/>
                    </a:lnTo>
                    <a:lnTo>
                      <a:pt x="1427" y="1987"/>
                    </a:lnTo>
                    <a:lnTo>
                      <a:pt x="1424" y="1987"/>
                    </a:lnTo>
                    <a:lnTo>
                      <a:pt x="1424" y="1987"/>
                    </a:lnTo>
                    <a:lnTo>
                      <a:pt x="1423" y="1987"/>
                    </a:lnTo>
                    <a:lnTo>
                      <a:pt x="1423" y="1987"/>
                    </a:lnTo>
                    <a:lnTo>
                      <a:pt x="1419" y="1984"/>
                    </a:lnTo>
                    <a:lnTo>
                      <a:pt x="1411" y="1976"/>
                    </a:lnTo>
                    <a:lnTo>
                      <a:pt x="1402" y="1961"/>
                    </a:lnTo>
                    <a:lnTo>
                      <a:pt x="1397" y="1950"/>
                    </a:lnTo>
                    <a:lnTo>
                      <a:pt x="1392" y="1939"/>
                    </a:lnTo>
                    <a:lnTo>
                      <a:pt x="1392" y="1939"/>
                    </a:lnTo>
                    <a:lnTo>
                      <a:pt x="1389" y="1921"/>
                    </a:lnTo>
                    <a:lnTo>
                      <a:pt x="1386" y="1902"/>
                    </a:lnTo>
                    <a:lnTo>
                      <a:pt x="1386" y="1902"/>
                    </a:lnTo>
                    <a:lnTo>
                      <a:pt x="1381" y="1884"/>
                    </a:lnTo>
                    <a:lnTo>
                      <a:pt x="1381" y="1884"/>
                    </a:lnTo>
                    <a:lnTo>
                      <a:pt x="1376" y="1860"/>
                    </a:lnTo>
                    <a:lnTo>
                      <a:pt x="1366" y="1839"/>
                    </a:lnTo>
                    <a:lnTo>
                      <a:pt x="1366" y="1839"/>
                    </a:lnTo>
                    <a:lnTo>
                      <a:pt x="1366" y="1849"/>
                    </a:lnTo>
                    <a:lnTo>
                      <a:pt x="1363" y="1858"/>
                    </a:lnTo>
                    <a:lnTo>
                      <a:pt x="1358" y="1868"/>
                    </a:lnTo>
                    <a:lnTo>
                      <a:pt x="1354" y="1876"/>
                    </a:lnTo>
                    <a:lnTo>
                      <a:pt x="1347" y="1884"/>
                    </a:lnTo>
                    <a:lnTo>
                      <a:pt x="1347" y="1884"/>
                    </a:lnTo>
                    <a:lnTo>
                      <a:pt x="1342" y="1892"/>
                    </a:lnTo>
                    <a:lnTo>
                      <a:pt x="1342" y="1892"/>
                    </a:lnTo>
                    <a:lnTo>
                      <a:pt x="1339" y="1900"/>
                    </a:lnTo>
                    <a:lnTo>
                      <a:pt x="1337" y="1910"/>
                    </a:lnTo>
                    <a:lnTo>
                      <a:pt x="1337" y="1910"/>
                    </a:lnTo>
                    <a:lnTo>
                      <a:pt x="1334" y="1927"/>
                    </a:lnTo>
                    <a:lnTo>
                      <a:pt x="1333" y="1947"/>
                    </a:lnTo>
                    <a:lnTo>
                      <a:pt x="1333" y="1948"/>
                    </a:lnTo>
                    <a:lnTo>
                      <a:pt x="1333" y="1948"/>
                    </a:lnTo>
                    <a:lnTo>
                      <a:pt x="1331" y="1950"/>
                    </a:lnTo>
                    <a:lnTo>
                      <a:pt x="1329" y="1950"/>
                    </a:lnTo>
                    <a:lnTo>
                      <a:pt x="1329" y="1950"/>
                    </a:lnTo>
                    <a:lnTo>
                      <a:pt x="1329" y="1950"/>
                    </a:lnTo>
                    <a:lnTo>
                      <a:pt x="1329" y="1950"/>
                    </a:lnTo>
                    <a:lnTo>
                      <a:pt x="1326" y="1950"/>
                    </a:lnTo>
                    <a:lnTo>
                      <a:pt x="1326" y="1947"/>
                    </a:lnTo>
                    <a:lnTo>
                      <a:pt x="1326" y="1945"/>
                    </a:lnTo>
                    <a:lnTo>
                      <a:pt x="1326" y="1945"/>
                    </a:lnTo>
                    <a:lnTo>
                      <a:pt x="1326" y="1927"/>
                    </a:lnTo>
                    <a:lnTo>
                      <a:pt x="1328" y="1908"/>
                    </a:lnTo>
                    <a:lnTo>
                      <a:pt x="1328" y="1908"/>
                    </a:lnTo>
                    <a:lnTo>
                      <a:pt x="1331" y="1897"/>
                    </a:lnTo>
                    <a:lnTo>
                      <a:pt x="1334" y="1889"/>
                    </a:lnTo>
                    <a:lnTo>
                      <a:pt x="1334" y="1889"/>
                    </a:lnTo>
                    <a:lnTo>
                      <a:pt x="1337" y="1879"/>
                    </a:lnTo>
                    <a:lnTo>
                      <a:pt x="1337" y="1879"/>
                    </a:lnTo>
                    <a:lnTo>
                      <a:pt x="1341" y="1874"/>
                    </a:lnTo>
                    <a:lnTo>
                      <a:pt x="1344" y="1870"/>
                    </a:lnTo>
                    <a:lnTo>
                      <a:pt x="1344" y="1870"/>
                    </a:lnTo>
                    <a:lnTo>
                      <a:pt x="1347" y="1861"/>
                    </a:lnTo>
                    <a:lnTo>
                      <a:pt x="1350" y="1853"/>
                    </a:lnTo>
                    <a:lnTo>
                      <a:pt x="1352" y="1845"/>
                    </a:lnTo>
                    <a:lnTo>
                      <a:pt x="1354" y="1837"/>
                    </a:lnTo>
                    <a:lnTo>
                      <a:pt x="1354" y="1837"/>
                    </a:lnTo>
                    <a:lnTo>
                      <a:pt x="1352" y="1823"/>
                    </a:lnTo>
                    <a:lnTo>
                      <a:pt x="1347" y="1805"/>
                    </a:lnTo>
                    <a:lnTo>
                      <a:pt x="1347" y="1805"/>
                    </a:lnTo>
                    <a:lnTo>
                      <a:pt x="1334" y="1791"/>
                    </a:lnTo>
                    <a:lnTo>
                      <a:pt x="1334" y="1791"/>
                    </a:lnTo>
                    <a:lnTo>
                      <a:pt x="1325" y="1781"/>
                    </a:lnTo>
                    <a:lnTo>
                      <a:pt x="1310" y="1771"/>
                    </a:lnTo>
                    <a:lnTo>
                      <a:pt x="1280" y="1749"/>
                    </a:lnTo>
                    <a:lnTo>
                      <a:pt x="1280" y="1749"/>
                    </a:lnTo>
                    <a:lnTo>
                      <a:pt x="1260" y="1735"/>
                    </a:lnTo>
                    <a:lnTo>
                      <a:pt x="1246" y="1723"/>
                    </a:lnTo>
                    <a:lnTo>
                      <a:pt x="1246" y="1723"/>
                    </a:lnTo>
                    <a:lnTo>
                      <a:pt x="1230" y="1707"/>
                    </a:lnTo>
                    <a:lnTo>
                      <a:pt x="1214" y="1688"/>
                    </a:lnTo>
                    <a:lnTo>
                      <a:pt x="1214" y="1688"/>
                    </a:lnTo>
                    <a:lnTo>
                      <a:pt x="1217" y="1707"/>
                    </a:lnTo>
                    <a:lnTo>
                      <a:pt x="1217" y="1707"/>
                    </a:lnTo>
                    <a:lnTo>
                      <a:pt x="1219" y="1723"/>
                    </a:lnTo>
                    <a:lnTo>
                      <a:pt x="1219" y="1723"/>
                    </a:lnTo>
                    <a:lnTo>
                      <a:pt x="1223" y="1752"/>
                    </a:lnTo>
                    <a:lnTo>
                      <a:pt x="1223" y="1752"/>
                    </a:lnTo>
                    <a:lnTo>
                      <a:pt x="1225" y="1778"/>
                    </a:lnTo>
                    <a:lnTo>
                      <a:pt x="1223" y="1802"/>
                    </a:lnTo>
                    <a:lnTo>
                      <a:pt x="1223" y="1802"/>
                    </a:lnTo>
                    <a:lnTo>
                      <a:pt x="1219" y="1825"/>
                    </a:lnTo>
                    <a:lnTo>
                      <a:pt x="1212" y="1849"/>
                    </a:lnTo>
                    <a:lnTo>
                      <a:pt x="1212" y="1849"/>
                    </a:lnTo>
                    <a:lnTo>
                      <a:pt x="1209" y="1860"/>
                    </a:lnTo>
                    <a:lnTo>
                      <a:pt x="1209" y="1860"/>
                    </a:lnTo>
                    <a:lnTo>
                      <a:pt x="1204" y="1871"/>
                    </a:lnTo>
                    <a:lnTo>
                      <a:pt x="1204" y="1871"/>
                    </a:lnTo>
                    <a:lnTo>
                      <a:pt x="1191" y="1894"/>
                    </a:lnTo>
                    <a:lnTo>
                      <a:pt x="1191" y="1894"/>
                    </a:lnTo>
                    <a:lnTo>
                      <a:pt x="1182" y="1908"/>
                    </a:lnTo>
                    <a:lnTo>
                      <a:pt x="1172" y="1921"/>
                    </a:lnTo>
                    <a:lnTo>
                      <a:pt x="1151" y="1943"/>
                    </a:lnTo>
                    <a:lnTo>
                      <a:pt x="1151" y="1943"/>
                    </a:lnTo>
                    <a:lnTo>
                      <a:pt x="1125" y="1992"/>
                    </a:lnTo>
                    <a:lnTo>
                      <a:pt x="1124" y="1997"/>
                    </a:lnTo>
                    <a:lnTo>
                      <a:pt x="1124" y="1997"/>
                    </a:lnTo>
                    <a:lnTo>
                      <a:pt x="1104" y="2030"/>
                    </a:lnTo>
                    <a:lnTo>
                      <a:pt x="1104" y="2030"/>
                    </a:lnTo>
                    <a:lnTo>
                      <a:pt x="1095" y="2050"/>
                    </a:lnTo>
                    <a:lnTo>
                      <a:pt x="1087" y="2069"/>
                    </a:lnTo>
                    <a:lnTo>
                      <a:pt x="1087" y="2069"/>
                    </a:lnTo>
                    <a:lnTo>
                      <a:pt x="1082" y="2087"/>
                    </a:lnTo>
                    <a:lnTo>
                      <a:pt x="1077" y="2104"/>
                    </a:lnTo>
                    <a:lnTo>
                      <a:pt x="1071" y="2143"/>
                    </a:lnTo>
                    <a:lnTo>
                      <a:pt x="1071" y="2143"/>
                    </a:lnTo>
                    <a:lnTo>
                      <a:pt x="1069" y="2154"/>
                    </a:lnTo>
                    <a:lnTo>
                      <a:pt x="1069" y="2154"/>
                    </a:lnTo>
                    <a:lnTo>
                      <a:pt x="1064" y="2178"/>
                    </a:lnTo>
                    <a:lnTo>
                      <a:pt x="1059" y="2197"/>
                    </a:lnTo>
                    <a:lnTo>
                      <a:pt x="1059" y="2197"/>
                    </a:lnTo>
                    <a:lnTo>
                      <a:pt x="1053" y="2220"/>
                    </a:lnTo>
                    <a:lnTo>
                      <a:pt x="1045" y="2242"/>
                    </a:lnTo>
                    <a:lnTo>
                      <a:pt x="1045" y="2242"/>
                    </a:lnTo>
                    <a:lnTo>
                      <a:pt x="1034" y="2263"/>
                    </a:lnTo>
                    <a:lnTo>
                      <a:pt x="1022" y="2283"/>
                    </a:lnTo>
                    <a:lnTo>
                      <a:pt x="1010" y="2302"/>
                    </a:lnTo>
                    <a:lnTo>
                      <a:pt x="995" y="2320"/>
                    </a:lnTo>
                    <a:lnTo>
                      <a:pt x="995" y="2320"/>
                    </a:lnTo>
                    <a:lnTo>
                      <a:pt x="979" y="2337"/>
                    </a:lnTo>
                    <a:lnTo>
                      <a:pt x="961" y="2352"/>
                    </a:lnTo>
                    <a:lnTo>
                      <a:pt x="961" y="2352"/>
                    </a:lnTo>
                    <a:lnTo>
                      <a:pt x="958" y="2355"/>
                    </a:lnTo>
                    <a:lnTo>
                      <a:pt x="956" y="2357"/>
                    </a:lnTo>
                    <a:lnTo>
                      <a:pt x="956" y="2357"/>
                    </a:lnTo>
                    <a:lnTo>
                      <a:pt x="940" y="2369"/>
                    </a:lnTo>
                    <a:lnTo>
                      <a:pt x="940" y="2369"/>
                    </a:lnTo>
                    <a:lnTo>
                      <a:pt x="934" y="2374"/>
                    </a:lnTo>
                    <a:lnTo>
                      <a:pt x="934" y="2374"/>
                    </a:lnTo>
                    <a:lnTo>
                      <a:pt x="928" y="2381"/>
                    </a:lnTo>
                    <a:lnTo>
                      <a:pt x="928" y="2381"/>
                    </a:lnTo>
                    <a:lnTo>
                      <a:pt x="924" y="2382"/>
                    </a:lnTo>
                    <a:lnTo>
                      <a:pt x="924" y="2382"/>
                    </a:lnTo>
                    <a:lnTo>
                      <a:pt x="924" y="2382"/>
                    </a:lnTo>
                    <a:lnTo>
                      <a:pt x="924" y="2382"/>
                    </a:lnTo>
                    <a:lnTo>
                      <a:pt x="923" y="2386"/>
                    </a:lnTo>
                    <a:lnTo>
                      <a:pt x="923" y="2386"/>
                    </a:lnTo>
                    <a:lnTo>
                      <a:pt x="920" y="2392"/>
                    </a:lnTo>
                    <a:lnTo>
                      <a:pt x="920" y="2398"/>
                    </a:lnTo>
                    <a:lnTo>
                      <a:pt x="920" y="2398"/>
                    </a:lnTo>
                    <a:lnTo>
                      <a:pt x="920" y="2406"/>
                    </a:lnTo>
                    <a:lnTo>
                      <a:pt x="921" y="2414"/>
                    </a:lnTo>
                    <a:lnTo>
                      <a:pt x="921" y="2414"/>
                    </a:lnTo>
                    <a:lnTo>
                      <a:pt x="924" y="2421"/>
                    </a:lnTo>
                    <a:lnTo>
                      <a:pt x="924" y="2421"/>
                    </a:lnTo>
                    <a:lnTo>
                      <a:pt x="931" y="2432"/>
                    </a:lnTo>
                    <a:lnTo>
                      <a:pt x="931" y="2432"/>
                    </a:lnTo>
                    <a:lnTo>
                      <a:pt x="932" y="2442"/>
                    </a:lnTo>
                    <a:lnTo>
                      <a:pt x="932" y="2453"/>
                    </a:lnTo>
                    <a:lnTo>
                      <a:pt x="932" y="2453"/>
                    </a:lnTo>
                    <a:lnTo>
                      <a:pt x="929" y="2468"/>
                    </a:lnTo>
                    <a:lnTo>
                      <a:pt x="929" y="2468"/>
                    </a:lnTo>
                    <a:lnTo>
                      <a:pt x="937" y="2479"/>
                    </a:lnTo>
                    <a:lnTo>
                      <a:pt x="947" y="2490"/>
                    </a:lnTo>
                    <a:lnTo>
                      <a:pt x="947" y="2490"/>
                    </a:lnTo>
                    <a:lnTo>
                      <a:pt x="952" y="2495"/>
                    </a:lnTo>
                    <a:lnTo>
                      <a:pt x="958" y="2500"/>
                    </a:lnTo>
                    <a:lnTo>
                      <a:pt x="958" y="2500"/>
                    </a:lnTo>
                    <a:lnTo>
                      <a:pt x="963" y="2501"/>
                    </a:lnTo>
                    <a:lnTo>
                      <a:pt x="971" y="2503"/>
                    </a:lnTo>
                    <a:lnTo>
                      <a:pt x="971" y="2503"/>
                    </a:lnTo>
                    <a:lnTo>
                      <a:pt x="985" y="2505"/>
                    </a:lnTo>
                    <a:lnTo>
                      <a:pt x="985" y="2505"/>
                    </a:lnTo>
                    <a:lnTo>
                      <a:pt x="1003" y="2506"/>
                    </a:lnTo>
                    <a:lnTo>
                      <a:pt x="1003" y="2506"/>
                    </a:lnTo>
                    <a:lnTo>
                      <a:pt x="1019" y="2509"/>
                    </a:lnTo>
                    <a:lnTo>
                      <a:pt x="1035" y="2514"/>
                    </a:lnTo>
                    <a:lnTo>
                      <a:pt x="1035" y="2514"/>
                    </a:lnTo>
                    <a:lnTo>
                      <a:pt x="1037" y="2516"/>
                    </a:lnTo>
                    <a:lnTo>
                      <a:pt x="1037" y="2519"/>
                    </a:lnTo>
                    <a:lnTo>
                      <a:pt x="1037" y="2519"/>
                    </a:lnTo>
                    <a:lnTo>
                      <a:pt x="1035" y="2521"/>
                    </a:lnTo>
                    <a:lnTo>
                      <a:pt x="1034" y="2521"/>
                    </a:lnTo>
                    <a:lnTo>
                      <a:pt x="1034" y="2521"/>
                    </a:lnTo>
                    <a:lnTo>
                      <a:pt x="1034" y="2521"/>
                    </a:lnTo>
                    <a:lnTo>
                      <a:pt x="1034" y="2521"/>
                    </a:lnTo>
                    <a:lnTo>
                      <a:pt x="1018" y="2516"/>
                    </a:lnTo>
                    <a:lnTo>
                      <a:pt x="1003" y="2514"/>
                    </a:lnTo>
                    <a:lnTo>
                      <a:pt x="1003" y="2514"/>
                    </a:lnTo>
                    <a:lnTo>
                      <a:pt x="985" y="2514"/>
                    </a:lnTo>
                    <a:lnTo>
                      <a:pt x="985" y="2514"/>
                    </a:lnTo>
                    <a:lnTo>
                      <a:pt x="971" y="2513"/>
                    </a:lnTo>
                    <a:lnTo>
                      <a:pt x="971" y="2513"/>
                    </a:lnTo>
                    <a:lnTo>
                      <a:pt x="961" y="2513"/>
                    </a:lnTo>
                    <a:lnTo>
                      <a:pt x="953" y="2509"/>
                    </a:lnTo>
                    <a:lnTo>
                      <a:pt x="953" y="2509"/>
                    </a:lnTo>
                    <a:lnTo>
                      <a:pt x="945" y="2505"/>
                    </a:lnTo>
                    <a:lnTo>
                      <a:pt x="939" y="2498"/>
                    </a:lnTo>
                    <a:lnTo>
                      <a:pt x="939" y="2498"/>
                    </a:lnTo>
                    <a:lnTo>
                      <a:pt x="926" y="2484"/>
                    </a:lnTo>
                    <a:lnTo>
                      <a:pt x="926" y="2484"/>
                    </a:lnTo>
                    <a:lnTo>
                      <a:pt x="924" y="2496"/>
                    </a:lnTo>
                    <a:lnTo>
                      <a:pt x="924" y="2508"/>
                    </a:lnTo>
                    <a:lnTo>
                      <a:pt x="924" y="2508"/>
                    </a:lnTo>
                    <a:lnTo>
                      <a:pt x="926" y="2516"/>
                    </a:lnTo>
                    <a:lnTo>
                      <a:pt x="929" y="2524"/>
                    </a:lnTo>
                    <a:lnTo>
                      <a:pt x="934" y="2530"/>
                    </a:lnTo>
                    <a:lnTo>
                      <a:pt x="940" y="2538"/>
                    </a:lnTo>
                    <a:lnTo>
                      <a:pt x="940" y="2538"/>
                    </a:lnTo>
                    <a:lnTo>
                      <a:pt x="953" y="2551"/>
                    </a:lnTo>
                    <a:lnTo>
                      <a:pt x="953" y="2551"/>
                    </a:lnTo>
                    <a:lnTo>
                      <a:pt x="961" y="2556"/>
                    </a:lnTo>
                    <a:lnTo>
                      <a:pt x="961" y="2556"/>
                    </a:lnTo>
                    <a:lnTo>
                      <a:pt x="969" y="2562"/>
                    </a:lnTo>
                    <a:lnTo>
                      <a:pt x="969" y="2562"/>
                    </a:lnTo>
                    <a:lnTo>
                      <a:pt x="977" y="2570"/>
                    </a:lnTo>
                    <a:lnTo>
                      <a:pt x="982" y="2577"/>
                    </a:lnTo>
                    <a:lnTo>
                      <a:pt x="982" y="2577"/>
                    </a:lnTo>
                    <a:lnTo>
                      <a:pt x="989" y="2586"/>
                    </a:lnTo>
                    <a:lnTo>
                      <a:pt x="990" y="2596"/>
                    </a:lnTo>
                    <a:lnTo>
                      <a:pt x="990" y="2596"/>
                    </a:lnTo>
                    <a:lnTo>
                      <a:pt x="990" y="2598"/>
                    </a:lnTo>
                    <a:lnTo>
                      <a:pt x="987" y="2599"/>
                    </a:lnTo>
                    <a:lnTo>
                      <a:pt x="987" y="2599"/>
                    </a:lnTo>
                    <a:lnTo>
                      <a:pt x="987" y="2599"/>
                    </a:lnTo>
                    <a:lnTo>
                      <a:pt x="987" y="2599"/>
                    </a:lnTo>
                    <a:lnTo>
                      <a:pt x="985" y="2598"/>
                    </a:lnTo>
                    <a:lnTo>
                      <a:pt x="984" y="2596"/>
                    </a:lnTo>
                    <a:lnTo>
                      <a:pt x="984" y="2596"/>
                    </a:lnTo>
                    <a:lnTo>
                      <a:pt x="982" y="2588"/>
                    </a:lnTo>
                    <a:lnTo>
                      <a:pt x="977" y="2582"/>
                    </a:lnTo>
                    <a:lnTo>
                      <a:pt x="977" y="2582"/>
                    </a:lnTo>
                    <a:lnTo>
                      <a:pt x="971" y="2575"/>
                    </a:lnTo>
                    <a:lnTo>
                      <a:pt x="965" y="2569"/>
                    </a:lnTo>
                    <a:lnTo>
                      <a:pt x="965" y="2569"/>
                    </a:lnTo>
                    <a:lnTo>
                      <a:pt x="956" y="2564"/>
                    </a:lnTo>
                    <a:lnTo>
                      <a:pt x="956" y="2564"/>
                    </a:lnTo>
                    <a:lnTo>
                      <a:pt x="948" y="2558"/>
                    </a:lnTo>
                    <a:lnTo>
                      <a:pt x="948" y="2558"/>
                    </a:lnTo>
                    <a:lnTo>
                      <a:pt x="934" y="2545"/>
                    </a:lnTo>
                    <a:lnTo>
                      <a:pt x="934" y="2545"/>
                    </a:lnTo>
                    <a:lnTo>
                      <a:pt x="926" y="2537"/>
                    </a:lnTo>
                    <a:lnTo>
                      <a:pt x="920" y="2529"/>
                    </a:lnTo>
                    <a:lnTo>
                      <a:pt x="916" y="2519"/>
                    </a:lnTo>
                    <a:lnTo>
                      <a:pt x="913" y="2511"/>
                    </a:lnTo>
                    <a:lnTo>
                      <a:pt x="913" y="2511"/>
                    </a:lnTo>
                    <a:lnTo>
                      <a:pt x="911" y="2500"/>
                    </a:lnTo>
                    <a:lnTo>
                      <a:pt x="911" y="2490"/>
                    </a:lnTo>
                    <a:lnTo>
                      <a:pt x="911" y="2490"/>
                    </a:lnTo>
                    <a:lnTo>
                      <a:pt x="915" y="2472"/>
                    </a:lnTo>
                    <a:lnTo>
                      <a:pt x="915" y="2471"/>
                    </a:lnTo>
                    <a:lnTo>
                      <a:pt x="915" y="2471"/>
                    </a:lnTo>
                    <a:lnTo>
                      <a:pt x="918" y="2453"/>
                    </a:lnTo>
                    <a:lnTo>
                      <a:pt x="918" y="2453"/>
                    </a:lnTo>
                    <a:lnTo>
                      <a:pt x="918" y="2443"/>
                    </a:lnTo>
                    <a:lnTo>
                      <a:pt x="916" y="2437"/>
                    </a:lnTo>
                    <a:lnTo>
                      <a:pt x="916" y="2437"/>
                    </a:lnTo>
                    <a:lnTo>
                      <a:pt x="911" y="2431"/>
                    </a:lnTo>
                    <a:lnTo>
                      <a:pt x="911" y="2431"/>
                    </a:lnTo>
                    <a:lnTo>
                      <a:pt x="907" y="2421"/>
                    </a:lnTo>
                    <a:lnTo>
                      <a:pt x="907" y="2421"/>
                    </a:lnTo>
                    <a:lnTo>
                      <a:pt x="903" y="2410"/>
                    </a:lnTo>
                    <a:lnTo>
                      <a:pt x="902" y="2398"/>
                    </a:lnTo>
                    <a:lnTo>
                      <a:pt x="902" y="2398"/>
                    </a:lnTo>
                    <a:lnTo>
                      <a:pt x="903" y="2387"/>
                    </a:lnTo>
                    <a:lnTo>
                      <a:pt x="903" y="2387"/>
                    </a:lnTo>
                    <a:lnTo>
                      <a:pt x="899" y="2389"/>
                    </a:lnTo>
                    <a:lnTo>
                      <a:pt x="899" y="2389"/>
                    </a:lnTo>
                    <a:lnTo>
                      <a:pt x="883" y="2397"/>
                    </a:lnTo>
                    <a:lnTo>
                      <a:pt x="883" y="2397"/>
                    </a:lnTo>
                    <a:lnTo>
                      <a:pt x="863" y="2408"/>
                    </a:lnTo>
                    <a:lnTo>
                      <a:pt x="855" y="2414"/>
                    </a:lnTo>
                    <a:lnTo>
                      <a:pt x="849" y="2421"/>
                    </a:lnTo>
                    <a:lnTo>
                      <a:pt x="849" y="2421"/>
                    </a:lnTo>
                    <a:lnTo>
                      <a:pt x="838" y="2435"/>
                    </a:lnTo>
                    <a:lnTo>
                      <a:pt x="826" y="2455"/>
                    </a:lnTo>
                    <a:lnTo>
                      <a:pt x="826" y="2455"/>
                    </a:lnTo>
                    <a:lnTo>
                      <a:pt x="820" y="2474"/>
                    </a:lnTo>
                    <a:lnTo>
                      <a:pt x="818" y="2476"/>
                    </a:lnTo>
                    <a:lnTo>
                      <a:pt x="818" y="2476"/>
                    </a:lnTo>
                    <a:lnTo>
                      <a:pt x="815" y="2488"/>
                    </a:lnTo>
                    <a:lnTo>
                      <a:pt x="815" y="2488"/>
                    </a:lnTo>
                    <a:lnTo>
                      <a:pt x="815" y="2492"/>
                    </a:lnTo>
                    <a:lnTo>
                      <a:pt x="815" y="2492"/>
                    </a:lnTo>
                    <a:lnTo>
                      <a:pt x="812" y="2501"/>
                    </a:lnTo>
                    <a:lnTo>
                      <a:pt x="812" y="2501"/>
                    </a:lnTo>
                    <a:lnTo>
                      <a:pt x="810" y="2505"/>
                    </a:lnTo>
                    <a:lnTo>
                      <a:pt x="810" y="2505"/>
                    </a:lnTo>
                    <a:lnTo>
                      <a:pt x="807" y="2516"/>
                    </a:lnTo>
                    <a:lnTo>
                      <a:pt x="807" y="2516"/>
                    </a:lnTo>
                    <a:lnTo>
                      <a:pt x="807" y="2521"/>
                    </a:lnTo>
                    <a:lnTo>
                      <a:pt x="807" y="2521"/>
                    </a:lnTo>
                    <a:lnTo>
                      <a:pt x="810" y="2527"/>
                    </a:lnTo>
                    <a:lnTo>
                      <a:pt x="810" y="2527"/>
                    </a:lnTo>
                    <a:lnTo>
                      <a:pt x="818" y="2537"/>
                    </a:lnTo>
                    <a:lnTo>
                      <a:pt x="818" y="2537"/>
                    </a:lnTo>
                    <a:lnTo>
                      <a:pt x="825" y="2545"/>
                    </a:lnTo>
                    <a:lnTo>
                      <a:pt x="829" y="2554"/>
                    </a:lnTo>
                    <a:lnTo>
                      <a:pt x="829" y="2554"/>
                    </a:lnTo>
                    <a:lnTo>
                      <a:pt x="831" y="2562"/>
                    </a:lnTo>
                    <a:lnTo>
                      <a:pt x="831" y="2562"/>
                    </a:lnTo>
                    <a:lnTo>
                      <a:pt x="834" y="2570"/>
                    </a:lnTo>
                    <a:lnTo>
                      <a:pt x="834" y="2570"/>
                    </a:lnTo>
                    <a:lnTo>
                      <a:pt x="838" y="2577"/>
                    </a:lnTo>
                    <a:lnTo>
                      <a:pt x="842" y="2582"/>
                    </a:lnTo>
                    <a:lnTo>
                      <a:pt x="842" y="2582"/>
                    </a:lnTo>
                    <a:lnTo>
                      <a:pt x="842" y="2585"/>
                    </a:lnTo>
                    <a:lnTo>
                      <a:pt x="842" y="2586"/>
                    </a:lnTo>
                    <a:lnTo>
                      <a:pt x="842" y="2586"/>
                    </a:lnTo>
                    <a:lnTo>
                      <a:pt x="839" y="2588"/>
                    </a:lnTo>
                    <a:lnTo>
                      <a:pt x="839" y="2588"/>
                    </a:lnTo>
                    <a:lnTo>
                      <a:pt x="838" y="2586"/>
                    </a:lnTo>
                    <a:lnTo>
                      <a:pt x="838" y="2586"/>
                    </a:lnTo>
                    <a:lnTo>
                      <a:pt x="831" y="2580"/>
                    </a:lnTo>
                    <a:lnTo>
                      <a:pt x="826" y="2572"/>
                    </a:lnTo>
                    <a:lnTo>
                      <a:pt x="826" y="2572"/>
                    </a:lnTo>
                    <a:lnTo>
                      <a:pt x="823" y="2564"/>
                    </a:lnTo>
                    <a:lnTo>
                      <a:pt x="823" y="2564"/>
                    </a:lnTo>
                    <a:lnTo>
                      <a:pt x="821" y="2558"/>
                    </a:lnTo>
                    <a:lnTo>
                      <a:pt x="821" y="2558"/>
                    </a:lnTo>
                    <a:lnTo>
                      <a:pt x="817" y="2551"/>
                    </a:lnTo>
                    <a:lnTo>
                      <a:pt x="810" y="2545"/>
                    </a:lnTo>
                    <a:lnTo>
                      <a:pt x="810" y="2545"/>
                    </a:lnTo>
                    <a:lnTo>
                      <a:pt x="801" y="2533"/>
                    </a:lnTo>
                    <a:lnTo>
                      <a:pt x="801" y="2533"/>
                    </a:lnTo>
                    <a:lnTo>
                      <a:pt x="796" y="2524"/>
                    </a:lnTo>
                    <a:lnTo>
                      <a:pt x="796" y="2524"/>
                    </a:lnTo>
                    <a:lnTo>
                      <a:pt x="794" y="2519"/>
                    </a:lnTo>
                    <a:lnTo>
                      <a:pt x="794" y="2514"/>
                    </a:lnTo>
                    <a:lnTo>
                      <a:pt x="794" y="2514"/>
                    </a:lnTo>
                    <a:lnTo>
                      <a:pt x="796" y="2506"/>
                    </a:lnTo>
                    <a:lnTo>
                      <a:pt x="797" y="2500"/>
                    </a:lnTo>
                    <a:lnTo>
                      <a:pt x="797" y="2500"/>
                    </a:lnTo>
                    <a:lnTo>
                      <a:pt x="799" y="2496"/>
                    </a:lnTo>
                    <a:lnTo>
                      <a:pt x="799" y="2496"/>
                    </a:lnTo>
                    <a:lnTo>
                      <a:pt x="799" y="2493"/>
                    </a:lnTo>
                    <a:lnTo>
                      <a:pt x="799" y="2493"/>
                    </a:lnTo>
                    <a:lnTo>
                      <a:pt x="801" y="2487"/>
                    </a:lnTo>
                    <a:lnTo>
                      <a:pt x="801" y="2482"/>
                    </a:lnTo>
                    <a:lnTo>
                      <a:pt x="801" y="2482"/>
                    </a:lnTo>
                    <a:lnTo>
                      <a:pt x="801" y="2482"/>
                    </a:lnTo>
                    <a:lnTo>
                      <a:pt x="801" y="2482"/>
                    </a:lnTo>
                    <a:lnTo>
                      <a:pt x="802" y="2479"/>
                    </a:lnTo>
                    <a:lnTo>
                      <a:pt x="802" y="2479"/>
                    </a:lnTo>
                    <a:lnTo>
                      <a:pt x="805" y="2464"/>
                    </a:lnTo>
                    <a:lnTo>
                      <a:pt x="805" y="2464"/>
                    </a:lnTo>
                    <a:lnTo>
                      <a:pt x="805" y="2463"/>
                    </a:lnTo>
                    <a:lnTo>
                      <a:pt x="805" y="2463"/>
                    </a:lnTo>
                    <a:lnTo>
                      <a:pt x="810" y="2448"/>
                    </a:lnTo>
                    <a:lnTo>
                      <a:pt x="810" y="2448"/>
                    </a:lnTo>
                    <a:lnTo>
                      <a:pt x="815" y="2437"/>
                    </a:lnTo>
                    <a:lnTo>
                      <a:pt x="821" y="2426"/>
                    </a:lnTo>
                    <a:lnTo>
                      <a:pt x="828" y="2416"/>
                    </a:lnTo>
                    <a:lnTo>
                      <a:pt x="834" y="2408"/>
                    </a:lnTo>
                    <a:lnTo>
                      <a:pt x="834" y="2408"/>
                    </a:lnTo>
                    <a:lnTo>
                      <a:pt x="844" y="2398"/>
                    </a:lnTo>
                    <a:lnTo>
                      <a:pt x="854" y="2392"/>
                    </a:lnTo>
                    <a:lnTo>
                      <a:pt x="854" y="2392"/>
                    </a:lnTo>
                    <a:lnTo>
                      <a:pt x="873" y="2379"/>
                    </a:lnTo>
                    <a:lnTo>
                      <a:pt x="873" y="2379"/>
                    </a:lnTo>
                    <a:lnTo>
                      <a:pt x="891" y="2371"/>
                    </a:lnTo>
                    <a:lnTo>
                      <a:pt x="891" y="2371"/>
                    </a:lnTo>
                    <a:lnTo>
                      <a:pt x="913" y="2360"/>
                    </a:lnTo>
                    <a:lnTo>
                      <a:pt x="913" y="2360"/>
                    </a:lnTo>
                    <a:lnTo>
                      <a:pt x="931" y="2349"/>
                    </a:lnTo>
                    <a:lnTo>
                      <a:pt x="948" y="2336"/>
                    </a:lnTo>
                    <a:lnTo>
                      <a:pt x="948" y="2336"/>
                    </a:lnTo>
                    <a:lnTo>
                      <a:pt x="963" y="2321"/>
                    </a:lnTo>
                    <a:lnTo>
                      <a:pt x="977" y="2305"/>
                    </a:lnTo>
                    <a:lnTo>
                      <a:pt x="977" y="2305"/>
                    </a:lnTo>
                    <a:lnTo>
                      <a:pt x="995" y="2281"/>
                    </a:lnTo>
                    <a:lnTo>
                      <a:pt x="995" y="2281"/>
                    </a:lnTo>
                    <a:lnTo>
                      <a:pt x="987" y="2289"/>
                    </a:lnTo>
                    <a:lnTo>
                      <a:pt x="987" y="2289"/>
                    </a:lnTo>
                    <a:lnTo>
                      <a:pt x="969" y="2307"/>
                    </a:lnTo>
                    <a:lnTo>
                      <a:pt x="952" y="2323"/>
                    </a:lnTo>
                    <a:lnTo>
                      <a:pt x="932" y="2336"/>
                    </a:lnTo>
                    <a:lnTo>
                      <a:pt x="911" y="2347"/>
                    </a:lnTo>
                    <a:lnTo>
                      <a:pt x="911" y="2347"/>
                    </a:lnTo>
                    <a:lnTo>
                      <a:pt x="891" y="2357"/>
                    </a:lnTo>
                    <a:lnTo>
                      <a:pt x="870" y="2365"/>
                    </a:lnTo>
                    <a:lnTo>
                      <a:pt x="865" y="2366"/>
                    </a:lnTo>
                    <a:lnTo>
                      <a:pt x="865" y="2366"/>
                    </a:lnTo>
                    <a:lnTo>
                      <a:pt x="846" y="2373"/>
                    </a:lnTo>
                    <a:lnTo>
                      <a:pt x="828" y="2381"/>
                    </a:lnTo>
                    <a:lnTo>
                      <a:pt x="828" y="2381"/>
                    </a:lnTo>
                    <a:lnTo>
                      <a:pt x="818" y="2387"/>
                    </a:lnTo>
                    <a:lnTo>
                      <a:pt x="810" y="2392"/>
                    </a:lnTo>
                    <a:lnTo>
                      <a:pt x="802" y="2400"/>
                    </a:lnTo>
                    <a:lnTo>
                      <a:pt x="796" y="2406"/>
                    </a:lnTo>
                    <a:lnTo>
                      <a:pt x="796" y="2406"/>
                    </a:lnTo>
                    <a:lnTo>
                      <a:pt x="784" y="2424"/>
                    </a:lnTo>
                    <a:lnTo>
                      <a:pt x="776" y="2443"/>
                    </a:lnTo>
                    <a:lnTo>
                      <a:pt x="776" y="2443"/>
                    </a:lnTo>
                    <a:lnTo>
                      <a:pt x="775" y="2450"/>
                    </a:lnTo>
                    <a:lnTo>
                      <a:pt x="775" y="2450"/>
                    </a:lnTo>
                    <a:lnTo>
                      <a:pt x="772" y="2456"/>
                    </a:lnTo>
                    <a:lnTo>
                      <a:pt x="770" y="2466"/>
                    </a:lnTo>
                    <a:lnTo>
                      <a:pt x="770" y="2466"/>
                    </a:lnTo>
                    <a:lnTo>
                      <a:pt x="770" y="2487"/>
                    </a:lnTo>
                    <a:lnTo>
                      <a:pt x="770" y="2487"/>
                    </a:lnTo>
                    <a:lnTo>
                      <a:pt x="768" y="2498"/>
                    </a:lnTo>
                    <a:lnTo>
                      <a:pt x="768" y="2498"/>
                    </a:lnTo>
                    <a:lnTo>
                      <a:pt x="765" y="2509"/>
                    </a:lnTo>
                    <a:lnTo>
                      <a:pt x="764" y="2513"/>
                    </a:lnTo>
                    <a:lnTo>
                      <a:pt x="764" y="2513"/>
                    </a:lnTo>
                    <a:lnTo>
                      <a:pt x="760" y="2521"/>
                    </a:lnTo>
                    <a:lnTo>
                      <a:pt x="759" y="2529"/>
                    </a:lnTo>
                    <a:lnTo>
                      <a:pt x="759" y="2529"/>
                    </a:lnTo>
                    <a:lnTo>
                      <a:pt x="760" y="2538"/>
                    </a:lnTo>
                    <a:lnTo>
                      <a:pt x="764" y="2548"/>
                    </a:lnTo>
                    <a:lnTo>
                      <a:pt x="764" y="2548"/>
                    </a:lnTo>
                    <a:lnTo>
                      <a:pt x="768" y="2559"/>
                    </a:lnTo>
                    <a:lnTo>
                      <a:pt x="768" y="2559"/>
                    </a:lnTo>
                    <a:lnTo>
                      <a:pt x="773" y="2570"/>
                    </a:lnTo>
                    <a:lnTo>
                      <a:pt x="775" y="2575"/>
                    </a:lnTo>
                    <a:lnTo>
                      <a:pt x="775" y="2582"/>
                    </a:lnTo>
                    <a:lnTo>
                      <a:pt x="775" y="2582"/>
                    </a:lnTo>
                    <a:lnTo>
                      <a:pt x="775" y="2583"/>
                    </a:lnTo>
                    <a:lnTo>
                      <a:pt x="775" y="2583"/>
                    </a:lnTo>
                    <a:lnTo>
                      <a:pt x="778" y="2583"/>
                    </a:lnTo>
                    <a:lnTo>
                      <a:pt x="778" y="2583"/>
                    </a:lnTo>
                    <a:lnTo>
                      <a:pt x="778" y="2583"/>
                    </a:lnTo>
                    <a:close/>
                    <a:moveTo>
                      <a:pt x="43" y="1759"/>
                    </a:moveTo>
                    <a:lnTo>
                      <a:pt x="43" y="1759"/>
                    </a:lnTo>
                    <a:lnTo>
                      <a:pt x="45" y="1765"/>
                    </a:lnTo>
                    <a:lnTo>
                      <a:pt x="45" y="1765"/>
                    </a:lnTo>
                    <a:lnTo>
                      <a:pt x="48" y="1783"/>
                    </a:lnTo>
                    <a:lnTo>
                      <a:pt x="48" y="1783"/>
                    </a:lnTo>
                    <a:lnTo>
                      <a:pt x="55" y="1805"/>
                    </a:lnTo>
                    <a:lnTo>
                      <a:pt x="61" y="1826"/>
                    </a:lnTo>
                    <a:lnTo>
                      <a:pt x="69" y="1849"/>
                    </a:lnTo>
                    <a:lnTo>
                      <a:pt x="79" y="1871"/>
                    </a:lnTo>
                    <a:lnTo>
                      <a:pt x="79" y="1871"/>
                    </a:lnTo>
                    <a:lnTo>
                      <a:pt x="98" y="1911"/>
                    </a:lnTo>
                    <a:lnTo>
                      <a:pt x="122" y="1955"/>
                    </a:lnTo>
                    <a:lnTo>
                      <a:pt x="122" y="1955"/>
                    </a:lnTo>
                    <a:lnTo>
                      <a:pt x="146" y="1992"/>
                    </a:lnTo>
                    <a:lnTo>
                      <a:pt x="175" y="2034"/>
                    </a:lnTo>
                    <a:lnTo>
                      <a:pt x="175" y="2034"/>
                    </a:lnTo>
                    <a:lnTo>
                      <a:pt x="235" y="2115"/>
                    </a:lnTo>
                    <a:lnTo>
                      <a:pt x="289" y="2188"/>
                    </a:lnTo>
                    <a:lnTo>
                      <a:pt x="289" y="2188"/>
                    </a:lnTo>
                    <a:lnTo>
                      <a:pt x="322" y="2226"/>
                    </a:lnTo>
                    <a:lnTo>
                      <a:pt x="352" y="2263"/>
                    </a:lnTo>
                    <a:lnTo>
                      <a:pt x="384" y="2299"/>
                    </a:lnTo>
                    <a:lnTo>
                      <a:pt x="415" y="2332"/>
                    </a:lnTo>
                    <a:lnTo>
                      <a:pt x="415" y="2332"/>
                    </a:lnTo>
                    <a:lnTo>
                      <a:pt x="449" y="2366"/>
                    </a:lnTo>
                    <a:lnTo>
                      <a:pt x="484" y="2400"/>
                    </a:lnTo>
                    <a:lnTo>
                      <a:pt x="484" y="2400"/>
                    </a:lnTo>
                    <a:lnTo>
                      <a:pt x="521" y="2431"/>
                    </a:lnTo>
                    <a:lnTo>
                      <a:pt x="558" y="2459"/>
                    </a:lnTo>
                    <a:lnTo>
                      <a:pt x="558" y="2459"/>
                    </a:lnTo>
                    <a:lnTo>
                      <a:pt x="596" y="2488"/>
                    </a:lnTo>
                    <a:lnTo>
                      <a:pt x="638" y="2514"/>
                    </a:lnTo>
                    <a:lnTo>
                      <a:pt x="678" y="2538"/>
                    </a:lnTo>
                    <a:lnTo>
                      <a:pt x="720" y="2559"/>
                    </a:lnTo>
                    <a:lnTo>
                      <a:pt x="743" y="2569"/>
                    </a:lnTo>
                    <a:lnTo>
                      <a:pt x="743" y="2569"/>
                    </a:lnTo>
                    <a:lnTo>
                      <a:pt x="756" y="2575"/>
                    </a:lnTo>
                    <a:lnTo>
                      <a:pt x="756" y="2575"/>
                    </a:lnTo>
                    <a:lnTo>
                      <a:pt x="764" y="2578"/>
                    </a:lnTo>
                    <a:lnTo>
                      <a:pt x="764" y="2578"/>
                    </a:lnTo>
                    <a:lnTo>
                      <a:pt x="768" y="2580"/>
                    </a:lnTo>
                    <a:lnTo>
                      <a:pt x="768" y="2580"/>
                    </a:lnTo>
                    <a:lnTo>
                      <a:pt x="765" y="2572"/>
                    </a:lnTo>
                    <a:lnTo>
                      <a:pt x="762" y="2564"/>
                    </a:lnTo>
                    <a:lnTo>
                      <a:pt x="762" y="2564"/>
                    </a:lnTo>
                    <a:lnTo>
                      <a:pt x="754" y="2551"/>
                    </a:lnTo>
                    <a:lnTo>
                      <a:pt x="754" y="2551"/>
                    </a:lnTo>
                    <a:lnTo>
                      <a:pt x="751" y="2540"/>
                    </a:lnTo>
                    <a:lnTo>
                      <a:pt x="749" y="2529"/>
                    </a:lnTo>
                    <a:lnTo>
                      <a:pt x="749" y="2529"/>
                    </a:lnTo>
                    <a:lnTo>
                      <a:pt x="751" y="2517"/>
                    </a:lnTo>
                    <a:lnTo>
                      <a:pt x="754" y="2508"/>
                    </a:lnTo>
                    <a:lnTo>
                      <a:pt x="754" y="2508"/>
                    </a:lnTo>
                    <a:lnTo>
                      <a:pt x="754" y="2506"/>
                    </a:lnTo>
                    <a:lnTo>
                      <a:pt x="754" y="2506"/>
                    </a:lnTo>
                    <a:lnTo>
                      <a:pt x="757" y="2496"/>
                    </a:lnTo>
                    <a:lnTo>
                      <a:pt x="757" y="2496"/>
                    </a:lnTo>
                    <a:lnTo>
                      <a:pt x="757" y="2487"/>
                    </a:lnTo>
                    <a:lnTo>
                      <a:pt x="757" y="2487"/>
                    </a:lnTo>
                    <a:lnTo>
                      <a:pt x="757" y="2480"/>
                    </a:lnTo>
                    <a:lnTo>
                      <a:pt x="757" y="2480"/>
                    </a:lnTo>
                    <a:lnTo>
                      <a:pt x="756" y="2474"/>
                    </a:lnTo>
                    <a:lnTo>
                      <a:pt x="756" y="2466"/>
                    </a:lnTo>
                    <a:lnTo>
                      <a:pt x="756" y="2466"/>
                    </a:lnTo>
                    <a:lnTo>
                      <a:pt x="756" y="2458"/>
                    </a:lnTo>
                    <a:lnTo>
                      <a:pt x="756" y="2451"/>
                    </a:lnTo>
                    <a:lnTo>
                      <a:pt x="759" y="2440"/>
                    </a:lnTo>
                    <a:lnTo>
                      <a:pt x="760" y="2439"/>
                    </a:lnTo>
                    <a:lnTo>
                      <a:pt x="760" y="2439"/>
                    </a:lnTo>
                    <a:lnTo>
                      <a:pt x="770" y="2416"/>
                    </a:lnTo>
                    <a:lnTo>
                      <a:pt x="775" y="2405"/>
                    </a:lnTo>
                    <a:lnTo>
                      <a:pt x="781" y="2395"/>
                    </a:lnTo>
                    <a:lnTo>
                      <a:pt x="781" y="2395"/>
                    </a:lnTo>
                    <a:lnTo>
                      <a:pt x="789" y="2387"/>
                    </a:lnTo>
                    <a:lnTo>
                      <a:pt x="799" y="2379"/>
                    </a:lnTo>
                    <a:lnTo>
                      <a:pt x="809" y="2371"/>
                    </a:lnTo>
                    <a:lnTo>
                      <a:pt x="820" y="2365"/>
                    </a:lnTo>
                    <a:lnTo>
                      <a:pt x="820" y="2365"/>
                    </a:lnTo>
                    <a:lnTo>
                      <a:pt x="834" y="2357"/>
                    </a:lnTo>
                    <a:lnTo>
                      <a:pt x="834" y="2357"/>
                    </a:lnTo>
                    <a:lnTo>
                      <a:pt x="825" y="2357"/>
                    </a:lnTo>
                    <a:lnTo>
                      <a:pt x="825" y="2357"/>
                    </a:lnTo>
                    <a:lnTo>
                      <a:pt x="815" y="2357"/>
                    </a:lnTo>
                    <a:lnTo>
                      <a:pt x="815" y="2357"/>
                    </a:lnTo>
                    <a:lnTo>
                      <a:pt x="799" y="2360"/>
                    </a:lnTo>
                    <a:lnTo>
                      <a:pt x="799" y="2360"/>
                    </a:lnTo>
                    <a:lnTo>
                      <a:pt x="786" y="2365"/>
                    </a:lnTo>
                    <a:lnTo>
                      <a:pt x="786" y="2365"/>
                    </a:lnTo>
                    <a:lnTo>
                      <a:pt x="783" y="2366"/>
                    </a:lnTo>
                    <a:lnTo>
                      <a:pt x="783" y="2366"/>
                    </a:lnTo>
                    <a:lnTo>
                      <a:pt x="770" y="2373"/>
                    </a:lnTo>
                    <a:lnTo>
                      <a:pt x="770" y="2373"/>
                    </a:lnTo>
                    <a:lnTo>
                      <a:pt x="762" y="2374"/>
                    </a:lnTo>
                    <a:lnTo>
                      <a:pt x="754" y="2374"/>
                    </a:lnTo>
                    <a:lnTo>
                      <a:pt x="754" y="2374"/>
                    </a:lnTo>
                    <a:lnTo>
                      <a:pt x="751" y="2374"/>
                    </a:lnTo>
                    <a:lnTo>
                      <a:pt x="751" y="2374"/>
                    </a:lnTo>
                    <a:lnTo>
                      <a:pt x="748" y="2374"/>
                    </a:lnTo>
                    <a:lnTo>
                      <a:pt x="748" y="2374"/>
                    </a:lnTo>
                    <a:lnTo>
                      <a:pt x="748" y="2374"/>
                    </a:lnTo>
                    <a:lnTo>
                      <a:pt x="748" y="2374"/>
                    </a:lnTo>
                    <a:lnTo>
                      <a:pt x="748" y="2374"/>
                    </a:lnTo>
                    <a:lnTo>
                      <a:pt x="748" y="2374"/>
                    </a:lnTo>
                    <a:lnTo>
                      <a:pt x="746" y="2374"/>
                    </a:lnTo>
                    <a:lnTo>
                      <a:pt x="746" y="2374"/>
                    </a:lnTo>
                    <a:lnTo>
                      <a:pt x="746" y="2374"/>
                    </a:lnTo>
                    <a:lnTo>
                      <a:pt x="741" y="2374"/>
                    </a:lnTo>
                    <a:lnTo>
                      <a:pt x="741" y="2374"/>
                    </a:lnTo>
                    <a:lnTo>
                      <a:pt x="736" y="2374"/>
                    </a:lnTo>
                    <a:lnTo>
                      <a:pt x="736" y="2374"/>
                    </a:lnTo>
                    <a:lnTo>
                      <a:pt x="731" y="2378"/>
                    </a:lnTo>
                    <a:lnTo>
                      <a:pt x="725" y="2382"/>
                    </a:lnTo>
                    <a:lnTo>
                      <a:pt x="725" y="2382"/>
                    </a:lnTo>
                    <a:lnTo>
                      <a:pt x="722" y="2386"/>
                    </a:lnTo>
                    <a:lnTo>
                      <a:pt x="722" y="2386"/>
                    </a:lnTo>
                    <a:lnTo>
                      <a:pt x="714" y="2394"/>
                    </a:lnTo>
                    <a:lnTo>
                      <a:pt x="714" y="2394"/>
                    </a:lnTo>
                    <a:lnTo>
                      <a:pt x="701" y="2405"/>
                    </a:lnTo>
                    <a:lnTo>
                      <a:pt x="701" y="2405"/>
                    </a:lnTo>
                    <a:lnTo>
                      <a:pt x="690" y="2411"/>
                    </a:lnTo>
                    <a:lnTo>
                      <a:pt x="690" y="2411"/>
                    </a:lnTo>
                    <a:lnTo>
                      <a:pt x="682" y="2418"/>
                    </a:lnTo>
                    <a:lnTo>
                      <a:pt x="674" y="2423"/>
                    </a:lnTo>
                    <a:lnTo>
                      <a:pt x="674" y="2423"/>
                    </a:lnTo>
                    <a:lnTo>
                      <a:pt x="669" y="2429"/>
                    </a:lnTo>
                    <a:lnTo>
                      <a:pt x="666" y="2435"/>
                    </a:lnTo>
                    <a:lnTo>
                      <a:pt x="666" y="2435"/>
                    </a:lnTo>
                    <a:lnTo>
                      <a:pt x="661" y="2450"/>
                    </a:lnTo>
                    <a:lnTo>
                      <a:pt x="661" y="2450"/>
                    </a:lnTo>
                    <a:lnTo>
                      <a:pt x="659" y="2451"/>
                    </a:lnTo>
                    <a:lnTo>
                      <a:pt x="657" y="2451"/>
                    </a:lnTo>
                    <a:lnTo>
                      <a:pt x="657" y="2451"/>
                    </a:lnTo>
                    <a:lnTo>
                      <a:pt x="656" y="2451"/>
                    </a:lnTo>
                    <a:lnTo>
                      <a:pt x="656" y="2451"/>
                    </a:lnTo>
                    <a:lnTo>
                      <a:pt x="654" y="2450"/>
                    </a:lnTo>
                    <a:lnTo>
                      <a:pt x="654" y="2448"/>
                    </a:lnTo>
                    <a:lnTo>
                      <a:pt x="654" y="2448"/>
                    </a:lnTo>
                    <a:lnTo>
                      <a:pt x="659" y="2432"/>
                    </a:lnTo>
                    <a:lnTo>
                      <a:pt x="659" y="2432"/>
                    </a:lnTo>
                    <a:lnTo>
                      <a:pt x="662" y="2424"/>
                    </a:lnTo>
                    <a:lnTo>
                      <a:pt x="669" y="2418"/>
                    </a:lnTo>
                    <a:lnTo>
                      <a:pt x="669" y="2418"/>
                    </a:lnTo>
                    <a:lnTo>
                      <a:pt x="677" y="2411"/>
                    </a:lnTo>
                    <a:lnTo>
                      <a:pt x="685" y="2405"/>
                    </a:lnTo>
                    <a:lnTo>
                      <a:pt x="685" y="2405"/>
                    </a:lnTo>
                    <a:lnTo>
                      <a:pt x="694" y="2397"/>
                    </a:lnTo>
                    <a:lnTo>
                      <a:pt x="694" y="2397"/>
                    </a:lnTo>
                    <a:lnTo>
                      <a:pt x="707" y="2387"/>
                    </a:lnTo>
                    <a:lnTo>
                      <a:pt x="707" y="2387"/>
                    </a:lnTo>
                    <a:lnTo>
                      <a:pt x="714" y="2379"/>
                    </a:lnTo>
                    <a:lnTo>
                      <a:pt x="714" y="2379"/>
                    </a:lnTo>
                    <a:lnTo>
                      <a:pt x="719" y="2374"/>
                    </a:lnTo>
                    <a:lnTo>
                      <a:pt x="719" y="2374"/>
                    </a:lnTo>
                    <a:lnTo>
                      <a:pt x="723" y="2369"/>
                    </a:lnTo>
                    <a:lnTo>
                      <a:pt x="722" y="2369"/>
                    </a:lnTo>
                    <a:lnTo>
                      <a:pt x="722" y="2369"/>
                    </a:lnTo>
                    <a:lnTo>
                      <a:pt x="714" y="2368"/>
                    </a:lnTo>
                    <a:lnTo>
                      <a:pt x="706" y="2366"/>
                    </a:lnTo>
                    <a:lnTo>
                      <a:pt x="706" y="2366"/>
                    </a:lnTo>
                    <a:lnTo>
                      <a:pt x="704" y="2366"/>
                    </a:lnTo>
                    <a:lnTo>
                      <a:pt x="704" y="2366"/>
                    </a:lnTo>
                    <a:lnTo>
                      <a:pt x="688" y="2368"/>
                    </a:lnTo>
                    <a:lnTo>
                      <a:pt x="688" y="2368"/>
                    </a:lnTo>
                    <a:lnTo>
                      <a:pt x="667" y="2369"/>
                    </a:lnTo>
                    <a:lnTo>
                      <a:pt x="667" y="2369"/>
                    </a:lnTo>
                    <a:lnTo>
                      <a:pt x="659" y="2369"/>
                    </a:lnTo>
                    <a:lnTo>
                      <a:pt x="659" y="2369"/>
                    </a:lnTo>
                    <a:lnTo>
                      <a:pt x="659" y="2369"/>
                    </a:lnTo>
                    <a:lnTo>
                      <a:pt x="659" y="2369"/>
                    </a:lnTo>
                    <a:lnTo>
                      <a:pt x="648" y="2366"/>
                    </a:lnTo>
                    <a:lnTo>
                      <a:pt x="637" y="2363"/>
                    </a:lnTo>
                    <a:lnTo>
                      <a:pt x="637" y="2363"/>
                    </a:lnTo>
                    <a:lnTo>
                      <a:pt x="625" y="2358"/>
                    </a:lnTo>
                    <a:lnTo>
                      <a:pt x="616" y="2353"/>
                    </a:lnTo>
                    <a:lnTo>
                      <a:pt x="616" y="2353"/>
                    </a:lnTo>
                    <a:lnTo>
                      <a:pt x="606" y="2345"/>
                    </a:lnTo>
                    <a:lnTo>
                      <a:pt x="600" y="2337"/>
                    </a:lnTo>
                    <a:lnTo>
                      <a:pt x="600" y="2337"/>
                    </a:lnTo>
                    <a:lnTo>
                      <a:pt x="595" y="2331"/>
                    </a:lnTo>
                    <a:lnTo>
                      <a:pt x="595" y="2331"/>
                    </a:lnTo>
                    <a:lnTo>
                      <a:pt x="590" y="2326"/>
                    </a:lnTo>
                    <a:lnTo>
                      <a:pt x="585" y="2321"/>
                    </a:lnTo>
                    <a:lnTo>
                      <a:pt x="585" y="2321"/>
                    </a:lnTo>
                    <a:lnTo>
                      <a:pt x="582" y="2320"/>
                    </a:lnTo>
                    <a:lnTo>
                      <a:pt x="582" y="2318"/>
                    </a:lnTo>
                    <a:lnTo>
                      <a:pt x="582" y="2318"/>
                    </a:lnTo>
                    <a:lnTo>
                      <a:pt x="584" y="2316"/>
                    </a:lnTo>
                    <a:lnTo>
                      <a:pt x="585" y="2315"/>
                    </a:lnTo>
                    <a:lnTo>
                      <a:pt x="585" y="2315"/>
                    </a:lnTo>
                    <a:lnTo>
                      <a:pt x="587" y="2316"/>
                    </a:lnTo>
                    <a:lnTo>
                      <a:pt x="587" y="2316"/>
                    </a:lnTo>
                    <a:lnTo>
                      <a:pt x="592" y="2318"/>
                    </a:lnTo>
                    <a:lnTo>
                      <a:pt x="596" y="2321"/>
                    </a:lnTo>
                    <a:lnTo>
                      <a:pt x="603" y="2328"/>
                    </a:lnTo>
                    <a:lnTo>
                      <a:pt x="603" y="2328"/>
                    </a:lnTo>
                    <a:lnTo>
                      <a:pt x="606" y="2331"/>
                    </a:lnTo>
                    <a:lnTo>
                      <a:pt x="606" y="2331"/>
                    </a:lnTo>
                    <a:lnTo>
                      <a:pt x="612" y="2339"/>
                    </a:lnTo>
                    <a:lnTo>
                      <a:pt x="621" y="2345"/>
                    </a:lnTo>
                    <a:lnTo>
                      <a:pt x="621" y="2345"/>
                    </a:lnTo>
                    <a:lnTo>
                      <a:pt x="629" y="2350"/>
                    </a:lnTo>
                    <a:lnTo>
                      <a:pt x="638" y="2355"/>
                    </a:lnTo>
                    <a:lnTo>
                      <a:pt x="648" y="2357"/>
                    </a:lnTo>
                    <a:lnTo>
                      <a:pt x="661" y="2360"/>
                    </a:lnTo>
                    <a:lnTo>
                      <a:pt x="661" y="2360"/>
                    </a:lnTo>
                    <a:lnTo>
                      <a:pt x="664" y="2360"/>
                    </a:lnTo>
                    <a:lnTo>
                      <a:pt x="664" y="2360"/>
                    </a:lnTo>
                    <a:lnTo>
                      <a:pt x="686" y="2358"/>
                    </a:lnTo>
                    <a:lnTo>
                      <a:pt x="686" y="2358"/>
                    </a:lnTo>
                    <a:lnTo>
                      <a:pt x="704" y="2357"/>
                    </a:lnTo>
                    <a:lnTo>
                      <a:pt x="704" y="2357"/>
                    </a:lnTo>
                    <a:lnTo>
                      <a:pt x="706" y="2357"/>
                    </a:lnTo>
                    <a:lnTo>
                      <a:pt x="706" y="2357"/>
                    </a:lnTo>
                    <a:lnTo>
                      <a:pt x="715" y="2357"/>
                    </a:lnTo>
                    <a:lnTo>
                      <a:pt x="725" y="2358"/>
                    </a:lnTo>
                    <a:lnTo>
                      <a:pt x="725" y="2358"/>
                    </a:lnTo>
                    <a:lnTo>
                      <a:pt x="727" y="2360"/>
                    </a:lnTo>
                    <a:lnTo>
                      <a:pt x="727" y="2360"/>
                    </a:lnTo>
                    <a:lnTo>
                      <a:pt x="736" y="2361"/>
                    </a:lnTo>
                    <a:lnTo>
                      <a:pt x="748" y="2363"/>
                    </a:lnTo>
                    <a:lnTo>
                      <a:pt x="748" y="2363"/>
                    </a:lnTo>
                    <a:lnTo>
                      <a:pt x="748" y="2363"/>
                    </a:lnTo>
                    <a:lnTo>
                      <a:pt x="748" y="2363"/>
                    </a:lnTo>
                    <a:lnTo>
                      <a:pt x="751" y="2363"/>
                    </a:lnTo>
                    <a:lnTo>
                      <a:pt x="751" y="2363"/>
                    </a:lnTo>
                    <a:lnTo>
                      <a:pt x="752" y="2363"/>
                    </a:lnTo>
                    <a:lnTo>
                      <a:pt x="752" y="2363"/>
                    </a:lnTo>
                    <a:lnTo>
                      <a:pt x="759" y="2363"/>
                    </a:lnTo>
                    <a:lnTo>
                      <a:pt x="765" y="2361"/>
                    </a:lnTo>
                    <a:lnTo>
                      <a:pt x="778" y="2355"/>
                    </a:lnTo>
                    <a:lnTo>
                      <a:pt x="780" y="2353"/>
                    </a:lnTo>
                    <a:lnTo>
                      <a:pt x="780" y="2353"/>
                    </a:lnTo>
                    <a:lnTo>
                      <a:pt x="788" y="2350"/>
                    </a:lnTo>
                    <a:lnTo>
                      <a:pt x="796" y="2347"/>
                    </a:lnTo>
                    <a:lnTo>
                      <a:pt x="796" y="2347"/>
                    </a:lnTo>
                    <a:lnTo>
                      <a:pt x="813" y="2344"/>
                    </a:lnTo>
                    <a:lnTo>
                      <a:pt x="813" y="2344"/>
                    </a:lnTo>
                    <a:lnTo>
                      <a:pt x="829" y="2342"/>
                    </a:lnTo>
                    <a:lnTo>
                      <a:pt x="829" y="2342"/>
                    </a:lnTo>
                    <a:lnTo>
                      <a:pt x="847" y="2344"/>
                    </a:lnTo>
                    <a:lnTo>
                      <a:pt x="847" y="2344"/>
                    </a:lnTo>
                    <a:lnTo>
                      <a:pt x="862" y="2344"/>
                    </a:lnTo>
                    <a:lnTo>
                      <a:pt x="862" y="2344"/>
                    </a:lnTo>
                    <a:lnTo>
                      <a:pt x="870" y="2344"/>
                    </a:lnTo>
                    <a:lnTo>
                      <a:pt x="870" y="2344"/>
                    </a:lnTo>
                    <a:lnTo>
                      <a:pt x="886" y="2337"/>
                    </a:lnTo>
                    <a:lnTo>
                      <a:pt x="903" y="2328"/>
                    </a:lnTo>
                    <a:lnTo>
                      <a:pt x="903" y="2328"/>
                    </a:lnTo>
                    <a:lnTo>
                      <a:pt x="921" y="2318"/>
                    </a:lnTo>
                    <a:lnTo>
                      <a:pt x="939" y="2305"/>
                    </a:lnTo>
                    <a:lnTo>
                      <a:pt x="955" y="2291"/>
                    </a:lnTo>
                    <a:lnTo>
                      <a:pt x="971" y="2275"/>
                    </a:lnTo>
                    <a:lnTo>
                      <a:pt x="971" y="2275"/>
                    </a:lnTo>
                    <a:lnTo>
                      <a:pt x="984" y="2259"/>
                    </a:lnTo>
                    <a:lnTo>
                      <a:pt x="997" y="2239"/>
                    </a:lnTo>
                    <a:lnTo>
                      <a:pt x="997" y="2239"/>
                    </a:lnTo>
                    <a:lnTo>
                      <a:pt x="998" y="2238"/>
                    </a:lnTo>
                    <a:lnTo>
                      <a:pt x="998" y="2238"/>
                    </a:lnTo>
                    <a:lnTo>
                      <a:pt x="1000" y="2236"/>
                    </a:lnTo>
                    <a:lnTo>
                      <a:pt x="1000" y="2236"/>
                    </a:lnTo>
                    <a:lnTo>
                      <a:pt x="1000" y="2234"/>
                    </a:lnTo>
                    <a:lnTo>
                      <a:pt x="1000" y="2234"/>
                    </a:lnTo>
                    <a:lnTo>
                      <a:pt x="1001" y="2231"/>
                    </a:lnTo>
                    <a:lnTo>
                      <a:pt x="1001" y="2231"/>
                    </a:lnTo>
                    <a:lnTo>
                      <a:pt x="1006" y="2222"/>
                    </a:lnTo>
                    <a:lnTo>
                      <a:pt x="1006" y="2222"/>
                    </a:lnTo>
                    <a:lnTo>
                      <a:pt x="1014" y="2202"/>
                    </a:lnTo>
                    <a:lnTo>
                      <a:pt x="1014" y="2202"/>
                    </a:lnTo>
                    <a:lnTo>
                      <a:pt x="1019" y="2180"/>
                    </a:lnTo>
                    <a:lnTo>
                      <a:pt x="1024" y="2159"/>
                    </a:lnTo>
                    <a:lnTo>
                      <a:pt x="1024" y="2159"/>
                    </a:lnTo>
                    <a:lnTo>
                      <a:pt x="1027" y="2144"/>
                    </a:lnTo>
                    <a:lnTo>
                      <a:pt x="1027" y="2144"/>
                    </a:lnTo>
                    <a:lnTo>
                      <a:pt x="1032" y="2114"/>
                    </a:lnTo>
                    <a:lnTo>
                      <a:pt x="1032" y="2114"/>
                    </a:lnTo>
                    <a:lnTo>
                      <a:pt x="1038" y="2088"/>
                    </a:lnTo>
                    <a:lnTo>
                      <a:pt x="1045" y="2066"/>
                    </a:lnTo>
                    <a:lnTo>
                      <a:pt x="1051" y="2045"/>
                    </a:lnTo>
                    <a:lnTo>
                      <a:pt x="1058" y="2025"/>
                    </a:lnTo>
                    <a:lnTo>
                      <a:pt x="1058" y="2025"/>
                    </a:lnTo>
                    <a:lnTo>
                      <a:pt x="1067" y="2003"/>
                    </a:lnTo>
                    <a:lnTo>
                      <a:pt x="1067" y="2003"/>
                    </a:lnTo>
                    <a:lnTo>
                      <a:pt x="1080" y="1982"/>
                    </a:lnTo>
                    <a:lnTo>
                      <a:pt x="1080" y="1982"/>
                    </a:lnTo>
                    <a:lnTo>
                      <a:pt x="1095" y="1963"/>
                    </a:lnTo>
                    <a:lnTo>
                      <a:pt x="1109" y="1945"/>
                    </a:lnTo>
                    <a:lnTo>
                      <a:pt x="1109" y="1945"/>
                    </a:lnTo>
                    <a:lnTo>
                      <a:pt x="1122" y="1931"/>
                    </a:lnTo>
                    <a:lnTo>
                      <a:pt x="1127" y="1926"/>
                    </a:lnTo>
                    <a:lnTo>
                      <a:pt x="1127" y="1926"/>
                    </a:lnTo>
                    <a:lnTo>
                      <a:pt x="1138" y="1898"/>
                    </a:lnTo>
                    <a:lnTo>
                      <a:pt x="1138" y="1898"/>
                    </a:lnTo>
                    <a:lnTo>
                      <a:pt x="1146" y="1879"/>
                    </a:lnTo>
                    <a:lnTo>
                      <a:pt x="1146" y="1876"/>
                    </a:lnTo>
                    <a:lnTo>
                      <a:pt x="1146" y="1876"/>
                    </a:lnTo>
                    <a:lnTo>
                      <a:pt x="1149" y="1868"/>
                    </a:lnTo>
                    <a:lnTo>
                      <a:pt x="1149" y="1868"/>
                    </a:lnTo>
                    <a:lnTo>
                      <a:pt x="1153" y="1858"/>
                    </a:lnTo>
                    <a:lnTo>
                      <a:pt x="1153" y="1858"/>
                    </a:lnTo>
                    <a:lnTo>
                      <a:pt x="1156" y="1839"/>
                    </a:lnTo>
                    <a:lnTo>
                      <a:pt x="1157" y="1818"/>
                    </a:lnTo>
                    <a:lnTo>
                      <a:pt x="1157" y="1818"/>
                    </a:lnTo>
                    <a:lnTo>
                      <a:pt x="1156" y="1799"/>
                    </a:lnTo>
                    <a:lnTo>
                      <a:pt x="1156" y="1799"/>
                    </a:lnTo>
                    <a:lnTo>
                      <a:pt x="1154" y="1789"/>
                    </a:lnTo>
                    <a:lnTo>
                      <a:pt x="1154" y="1789"/>
                    </a:lnTo>
                    <a:lnTo>
                      <a:pt x="1145" y="1804"/>
                    </a:lnTo>
                    <a:lnTo>
                      <a:pt x="1145" y="1804"/>
                    </a:lnTo>
                    <a:lnTo>
                      <a:pt x="1128" y="1820"/>
                    </a:lnTo>
                    <a:lnTo>
                      <a:pt x="1128" y="1820"/>
                    </a:lnTo>
                    <a:lnTo>
                      <a:pt x="1111" y="1834"/>
                    </a:lnTo>
                    <a:lnTo>
                      <a:pt x="1111" y="1834"/>
                    </a:lnTo>
                    <a:lnTo>
                      <a:pt x="1101" y="1839"/>
                    </a:lnTo>
                    <a:lnTo>
                      <a:pt x="1090" y="1844"/>
                    </a:lnTo>
                    <a:lnTo>
                      <a:pt x="1090" y="1844"/>
                    </a:lnTo>
                    <a:lnTo>
                      <a:pt x="1079" y="1847"/>
                    </a:lnTo>
                    <a:lnTo>
                      <a:pt x="1067" y="1849"/>
                    </a:lnTo>
                    <a:lnTo>
                      <a:pt x="1047" y="1850"/>
                    </a:lnTo>
                    <a:lnTo>
                      <a:pt x="1047" y="1850"/>
                    </a:lnTo>
                    <a:lnTo>
                      <a:pt x="1038" y="1852"/>
                    </a:lnTo>
                    <a:lnTo>
                      <a:pt x="1038" y="1852"/>
                    </a:lnTo>
                    <a:lnTo>
                      <a:pt x="1024" y="1852"/>
                    </a:lnTo>
                    <a:lnTo>
                      <a:pt x="1010" y="1853"/>
                    </a:lnTo>
                    <a:lnTo>
                      <a:pt x="1010" y="1853"/>
                    </a:lnTo>
                    <a:lnTo>
                      <a:pt x="992" y="1858"/>
                    </a:lnTo>
                    <a:lnTo>
                      <a:pt x="992" y="1858"/>
                    </a:lnTo>
                    <a:lnTo>
                      <a:pt x="974" y="1865"/>
                    </a:lnTo>
                    <a:lnTo>
                      <a:pt x="974" y="1865"/>
                    </a:lnTo>
                    <a:lnTo>
                      <a:pt x="952" y="1878"/>
                    </a:lnTo>
                    <a:lnTo>
                      <a:pt x="952" y="1878"/>
                    </a:lnTo>
                    <a:lnTo>
                      <a:pt x="939" y="1884"/>
                    </a:lnTo>
                    <a:lnTo>
                      <a:pt x="939" y="1884"/>
                    </a:lnTo>
                    <a:lnTo>
                      <a:pt x="931" y="1887"/>
                    </a:lnTo>
                    <a:lnTo>
                      <a:pt x="920" y="1892"/>
                    </a:lnTo>
                    <a:lnTo>
                      <a:pt x="920" y="1892"/>
                    </a:lnTo>
                    <a:lnTo>
                      <a:pt x="908" y="1895"/>
                    </a:lnTo>
                    <a:lnTo>
                      <a:pt x="897" y="1897"/>
                    </a:lnTo>
                    <a:lnTo>
                      <a:pt x="897" y="1897"/>
                    </a:lnTo>
                    <a:lnTo>
                      <a:pt x="887" y="1897"/>
                    </a:lnTo>
                    <a:lnTo>
                      <a:pt x="887" y="1897"/>
                    </a:lnTo>
                    <a:lnTo>
                      <a:pt x="884" y="1897"/>
                    </a:lnTo>
                    <a:lnTo>
                      <a:pt x="884" y="1897"/>
                    </a:lnTo>
                    <a:lnTo>
                      <a:pt x="876" y="1897"/>
                    </a:lnTo>
                    <a:lnTo>
                      <a:pt x="876" y="1897"/>
                    </a:lnTo>
                    <a:lnTo>
                      <a:pt x="865" y="1895"/>
                    </a:lnTo>
                    <a:lnTo>
                      <a:pt x="855" y="1892"/>
                    </a:lnTo>
                    <a:lnTo>
                      <a:pt x="855" y="1892"/>
                    </a:lnTo>
                    <a:lnTo>
                      <a:pt x="836" y="1884"/>
                    </a:lnTo>
                    <a:lnTo>
                      <a:pt x="817" y="1874"/>
                    </a:lnTo>
                    <a:lnTo>
                      <a:pt x="817" y="1874"/>
                    </a:lnTo>
                    <a:lnTo>
                      <a:pt x="813" y="1873"/>
                    </a:lnTo>
                    <a:lnTo>
                      <a:pt x="813" y="1873"/>
                    </a:lnTo>
                    <a:lnTo>
                      <a:pt x="813" y="1873"/>
                    </a:lnTo>
                    <a:lnTo>
                      <a:pt x="799" y="1871"/>
                    </a:lnTo>
                    <a:lnTo>
                      <a:pt x="799" y="1871"/>
                    </a:lnTo>
                    <a:lnTo>
                      <a:pt x="797" y="1871"/>
                    </a:lnTo>
                    <a:lnTo>
                      <a:pt x="797" y="1871"/>
                    </a:lnTo>
                    <a:lnTo>
                      <a:pt x="789" y="1873"/>
                    </a:lnTo>
                    <a:lnTo>
                      <a:pt x="781" y="1874"/>
                    </a:lnTo>
                    <a:lnTo>
                      <a:pt x="781" y="1874"/>
                    </a:lnTo>
                    <a:lnTo>
                      <a:pt x="773" y="1879"/>
                    </a:lnTo>
                    <a:lnTo>
                      <a:pt x="767" y="1884"/>
                    </a:lnTo>
                    <a:lnTo>
                      <a:pt x="767" y="1884"/>
                    </a:lnTo>
                    <a:lnTo>
                      <a:pt x="760" y="1890"/>
                    </a:lnTo>
                    <a:lnTo>
                      <a:pt x="756" y="1897"/>
                    </a:lnTo>
                    <a:lnTo>
                      <a:pt x="756" y="1897"/>
                    </a:lnTo>
                    <a:lnTo>
                      <a:pt x="748" y="1913"/>
                    </a:lnTo>
                    <a:lnTo>
                      <a:pt x="748" y="1913"/>
                    </a:lnTo>
                    <a:lnTo>
                      <a:pt x="744" y="1923"/>
                    </a:lnTo>
                    <a:lnTo>
                      <a:pt x="738" y="1931"/>
                    </a:lnTo>
                    <a:lnTo>
                      <a:pt x="738" y="1931"/>
                    </a:lnTo>
                    <a:lnTo>
                      <a:pt x="731" y="1939"/>
                    </a:lnTo>
                    <a:lnTo>
                      <a:pt x="723" y="1945"/>
                    </a:lnTo>
                    <a:lnTo>
                      <a:pt x="715" y="1950"/>
                    </a:lnTo>
                    <a:lnTo>
                      <a:pt x="707" y="1955"/>
                    </a:lnTo>
                    <a:lnTo>
                      <a:pt x="707" y="1955"/>
                    </a:lnTo>
                    <a:lnTo>
                      <a:pt x="706" y="1955"/>
                    </a:lnTo>
                    <a:lnTo>
                      <a:pt x="706" y="1955"/>
                    </a:lnTo>
                    <a:lnTo>
                      <a:pt x="704" y="1955"/>
                    </a:lnTo>
                    <a:lnTo>
                      <a:pt x="702" y="1953"/>
                    </a:lnTo>
                    <a:lnTo>
                      <a:pt x="702" y="1953"/>
                    </a:lnTo>
                    <a:lnTo>
                      <a:pt x="702" y="1950"/>
                    </a:lnTo>
                    <a:lnTo>
                      <a:pt x="704" y="1948"/>
                    </a:lnTo>
                    <a:lnTo>
                      <a:pt x="704" y="1948"/>
                    </a:lnTo>
                    <a:lnTo>
                      <a:pt x="712" y="1945"/>
                    </a:lnTo>
                    <a:lnTo>
                      <a:pt x="719" y="1939"/>
                    </a:lnTo>
                    <a:lnTo>
                      <a:pt x="725" y="1932"/>
                    </a:lnTo>
                    <a:lnTo>
                      <a:pt x="731" y="1926"/>
                    </a:lnTo>
                    <a:lnTo>
                      <a:pt x="731" y="1926"/>
                    </a:lnTo>
                    <a:lnTo>
                      <a:pt x="736" y="1918"/>
                    </a:lnTo>
                    <a:lnTo>
                      <a:pt x="738" y="1910"/>
                    </a:lnTo>
                    <a:lnTo>
                      <a:pt x="738" y="1910"/>
                    </a:lnTo>
                    <a:lnTo>
                      <a:pt x="741" y="1900"/>
                    </a:lnTo>
                    <a:lnTo>
                      <a:pt x="746" y="1892"/>
                    </a:lnTo>
                    <a:lnTo>
                      <a:pt x="746" y="1892"/>
                    </a:lnTo>
                    <a:lnTo>
                      <a:pt x="751" y="1882"/>
                    </a:lnTo>
                    <a:lnTo>
                      <a:pt x="751" y="1882"/>
                    </a:lnTo>
                    <a:lnTo>
                      <a:pt x="759" y="1874"/>
                    </a:lnTo>
                    <a:lnTo>
                      <a:pt x="759" y="1874"/>
                    </a:lnTo>
                    <a:lnTo>
                      <a:pt x="767" y="1868"/>
                    </a:lnTo>
                    <a:lnTo>
                      <a:pt x="775" y="1863"/>
                    </a:lnTo>
                    <a:lnTo>
                      <a:pt x="775" y="1863"/>
                    </a:lnTo>
                    <a:lnTo>
                      <a:pt x="788" y="1858"/>
                    </a:lnTo>
                    <a:lnTo>
                      <a:pt x="788" y="1858"/>
                    </a:lnTo>
                    <a:lnTo>
                      <a:pt x="783" y="1855"/>
                    </a:lnTo>
                    <a:lnTo>
                      <a:pt x="783" y="1855"/>
                    </a:lnTo>
                    <a:lnTo>
                      <a:pt x="764" y="1849"/>
                    </a:lnTo>
                    <a:lnTo>
                      <a:pt x="746" y="1844"/>
                    </a:lnTo>
                    <a:lnTo>
                      <a:pt x="746" y="1844"/>
                    </a:lnTo>
                    <a:lnTo>
                      <a:pt x="728" y="1841"/>
                    </a:lnTo>
                    <a:lnTo>
                      <a:pt x="728" y="1841"/>
                    </a:lnTo>
                    <a:lnTo>
                      <a:pt x="722" y="1841"/>
                    </a:lnTo>
                    <a:lnTo>
                      <a:pt x="722" y="1841"/>
                    </a:lnTo>
                    <a:lnTo>
                      <a:pt x="709" y="1842"/>
                    </a:lnTo>
                    <a:lnTo>
                      <a:pt x="709" y="1842"/>
                    </a:lnTo>
                    <a:lnTo>
                      <a:pt x="701" y="1844"/>
                    </a:lnTo>
                    <a:lnTo>
                      <a:pt x="699" y="1844"/>
                    </a:lnTo>
                    <a:lnTo>
                      <a:pt x="699" y="1844"/>
                    </a:lnTo>
                    <a:lnTo>
                      <a:pt x="698" y="1844"/>
                    </a:lnTo>
                    <a:lnTo>
                      <a:pt x="698" y="1844"/>
                    </a:lnTo>
                    <a:lnTo>
                      <a:pt x="691" y="1847"/>
                    </a:lnTo>
                    <a:lnTo>
                      <a:pt x="691" y="1847"/>
                    </a:lnTo>
                    <a:lnTo>
                      <a:pt x="683" y="1852"/>
                    </a:lnTo>
                    <a:lnTo>
                      <a:pt x="675" y="1857"/>
                    </a:lnTo>
                    <a:lnTo>
                      <a:pt x="675" y="1857"/>
                    </a:lnTo>
                    <a:lnTo>
                      <a:pt x="664" y="1865"/>
                    </a:lnTo>
                    <a:lnTo>
                      <a:pt x="664" y="1865"/>
                    </a:lnTo>
                    <a:lnTo>
                      <a:pt x="653" y="1873"/>
                    </a:lnTo>
                    <a:lnTo>
                      <a:pt x="641" y="1879"/>
                    </a:lnTo>
                    <a:lnTo>
                      <a:pt x="641" y="1879"/>
                    </a:lnTo>
                    <a:lnTo>
                      <a:pt x="624" y="1889"/>
                    </a:lnTo>
                    <a:lnTo>
                      <a:pt x="604" y="1895"/>
                    </a:lnTo>
                    <a:lnTo>
                      <a:pt x="604" y="1895"/>
                    </a:lnTo>
                    <a:lnTo>
                      <a:pt x="603" y="1897"/>
                    </a:lnTo>
                    <a:lnTo>
                      <a:pt x="603" y="1897"/>
                    </a:lnTo>
                    <a:lnTo>
                      <a:pt x="601" y="1895"/>
                    </a:lnTo>
                    <a:lnTo>
                      <a:pt x="601" y="1894"/>
                    </a:lnTo>
                    <a:lnTo>
                      <a:pt x="601" y="1894"/>
                    </a:lnTo>
                    <a:lnTo>
                      <a:pt x="601" y="1892"/>
                    </a:lnTo>
                    <a:lnTo>
                      <a:pt x="603" y="1890"/>
                    </a:lnTo>
                    <a:lnTo>
                      <a:pt x="603" y="1890"/>
                    </a:lnTo>
                    <a:lnTo>
                      <a:pt x="621" y="1882"/>
                    </a:lnTo>
                    <a:lnTo>
                      <a:pt x="638" y="1873"/>
                    </a:lnTo>
                    <a:lnTo>
                      <a:pt x="638" y="1873"/>
                    </a:lnTo>
                    <a:lnTo>
                      <a:pt x="648" y="1866"/>
                    </a:lnTo>
                    <a:lnTo>
                      <a:pt x="657" y="1858"/>
                    </a:lnTo>
                    <a:lnTo>
                      <a:pt x="657" y="1858"/>
                    </a:lnTo>
                    <a:lnTo>
                      <a:pt x="669" y="1849"/>
                    </a:lnTo>
                    <a:lnTo>
                      <a:pt x="669" y="1849"/>
                    </a:lnTo>
                    <a:lnTo>
                      <a:pt x="677" y="1842"/>
                    </a:lnTo>
                    <a:lnTo>
                      <a:pt x="686" y="1837"/>
                    </a:lnTo>
                    <a:lnTo>
                      <a:pt x="686" y="1837"/>
                    </a:lnTo>
                    <a:lnTo>
                      <a:pt x="694" y="1834"/>
                    </a:lnTo>
                    <a:lnTo>
                      <a:pt x="694" y="1834"/>
                    </a:lnTo>
                    <a:lnTo>
                      <a:pt x="696" y="1833"/>
                    </a:lnTo>
                    <a:lnTo>
                      <a:pt x="696" y="1833"/>
                    </a:lnTo>
                    <a:lnTo>
                      <a:pt x="696" y="1833"/>
                    </a:lnTo>
                    <a:lnTo>
                      <a:pt x="698" y="1833"/>
                    </a:lnTo>
                    <a:lnTo>
                      <a:pt x="698" y="1833"/>
                    </a:lnTo>
                    <a:lnTo>
                      <a:pt x="707" y="1831"/>
                    </a:lnTo>
                    <a:lnTo>
                      <a:pt x="707" y="1831"/>
                    </a:lnTo>
                    <a:lnTo>
                      <a:pt x="717" y="1829"/>
                    </a:lnTo>
                    <a:lnTo>
                      <a:pt x="727" y="1829"/>
                    </a:lnTo>
                    <a:lnTo>
                      <a:pt x="727" y="1829"/>
                    </a:lnTo>
                    <a:lnTo>
                      <a:pt x="728" y="1829"/>
                    </a:lnTo>
                    <a:lnTo>
                      <a:pt x="728" y="1829"/>
                    </a:lnTo>
                    <a:lnTo>
                      <a:pt x="749" y="1831"/>
                    </a:lnTo>
                    <a:lnTo>
                      <a:pt x="749" y="1831"/>
                    </a:lnTo>
                    <a:lnTo>
                      <a:pt x="768" y="1834"/>
                    </a:lnTo>
                    <a:lnTo>
                      <a:pt x="788" y="1842"/>
                    </a:lnTo>
                    <a:lnTo>
                      <a:pt x="788" y="1842"/>
                    </a:lnTo>
                    <a:lnTo>
                      <a:pt x="807" y="1852"/>
                    </a:lnTo>
                    <a:lnTo>
                      <a:pt x="807" y="1852"/>
                    </a:lnTo>
                    <a:lnTo>
                      <a:pt x="825" y="1860"/>
                    </a:lnTo>
                    <a:lnTo>
                      <a:pt x="825" y="1860"/>
                    </a:lnTo>
                    <a:lnTo>
                      <a:pt x="842" y="1868"/>
                    </a:lnTo>
                    <a:lnTo>
                      <a:pt x="860" y="1874"/>
                    </a:lnTo>
                    <a:lnTo>
                      <a:pt x="860" y="1874"/>
                    </a:lnTo>
                    <a:lnTo>
                      <a:pt x="878" y="1878"/>
                    </a:lnTo>
                    <a:lnTo>
                      <a:pt x="878" y="1878"/>
                    </a:lnTo>
                    <a:lnTo>
                      <a:pt x="881" y="1878"/>
                    </a:lnTo>
                    <a:lnTo>
                      <a:pt x="881" y="1878"/>
                    </a:lnTo>
                    <a:lnTo>
                      <a:pt x="886" y="1878"/>
                    </a:lnTo>
                    <a:lnTo>
                      <a:pt x="887" y="1878"/>
                    </a:lnTo>
                    <a:lnTo>
                      <a:pt x="887" y="1878"/>
                    </a:lnTo>
                    <a:lnTo>
                      <a:pt x="895" y="1876"/>
                    </a:lnTo>
                    <a:lnTo>
                      <a:pt x="895" y="1876"/>
                    </a:lnTo>
                    <a:lnTo>
                      <a:pt x="895" y="1876"/>
                    </a:lnTo>
                    <a:lnTo>
                      <a:pt x="895" y="1876"/>
                    </a:lnTo>
                    <a:lnTo>
                      <a:pt x="913" y="1873"/>
                    </a:lnTo>
                    <a:lnTo>
                      <a:pt x="913" y="1873"/>
                    </a:lnTo>
                    <a:lnTo>
                      <a:pt x="921" y="1870"/>
                    </a:lnTo>
                    <a:lnTo>
                      <a:pt x="929" y="1865"/>
                    </a:lnTo>
                    <a:lnTo>
                      <a:pt x="929" y="1865"/>
                    </a:lnTo>
                    <a:lnTo>
                      <a:pt x="940" y="1858"/>
                    </a:lnTo>
                    <a:lnTo>
                      <a:pt x="940" y="1858"/>
                    </a:lnTo>
                    <a:lnTo>
                      <a:pt x="945" y="1855"/>
                    </a:lnTo>
                    <a:lnTo>
                      <a:pt x="945" y="1855"/>
                    </a:lnTo>
                    <a:lnTo>
                      <a:pt x="934" y="1852"/>
                    </a:lnTo>
                    <a:lnTo>
                      <a:pt x="923" y="1849"/>
                    </a:lnTo>
                    <a:lnTo>
                      <a:pt x="923" y="1849"/>
                    </a:lnTo>
                    <a:lnTo>
                      <a:pt x="907" y="1841"/>
                    </a:lnTo>
                    <a:lnTo>
                      <a:pt x="891" y="1829"/>
                    </a:lnTo>
                    <a:lnTo>
                      <a:pt x="891" y="1829"/>
                    </a:lnTo>
                    <a:lnTo>
                      <a:pt x="879" y="1818"/>
                    </a:lnTo>
                    <a:lnTo>
                      <a:pt x="868" y="1802"/>
                    </a:lnTo>
                    <a:lnTo>
                      <a:pt x="868" y="1802"/>
                    </a:lnTo>
                    <a:lnTo>
                      <a:pt x="862" y="1791"/>
                    </a:lnTo>
                    <a:lnTo>
                      <a:pt x="862" y="1791"/>
                    </a:lnTo>
                    <a:lnTo>
                      <a:pt x="860" y="1788"/>
                    </a:lnTo>
                    <a:lnTo>
                      <a:pt x="860" y="1788"/>
                    </a:lnTo>
                    <a:lnTo>
                      <a:pt x="857" y="1783"/>
                    </a:lnTo>
                    <a:lnTo>
                      <a:pt x="857" y="1783"/>
                    </a:lnTo>
                    <a:lnTo>
                      <a:pt x="852" y="1781"/>
                    </a:lnTo>
                    <a:lnTo>
                      <a:pt x="852" y="1781"/>
                    </a:lnTo>
                    <a:lnTo>
                      <a:pt x="852" y="1781"/>
                    </a:lnTo>
                    <a:lnTo>
                      <a:pt x="849" y="1781"/>
                    </a:lnTo>
                    <a:lnTo>
                      <a:pt x="849" y="1781"/>
                    </a:lnTo>
                    <a:lnTo>
                      <a:pt x="842" y="1781"/>
                    </a:lnTo>
                    <a:lnTo>
                      <a:pt x="842" y="1781"/>
                    </a:lnTo>
                    <a:lnTo>
                      <a:pt x="833" y="1778"/>
                    </a:lnTo>
                    <a:lnTo>
                      <a:pt x="833" y="1778"/>
                    </a:lnTo>
                    <a:lnTo>
                      <a:pt x="820" y="1770"/>
                    </a:lnTo>
                    <a:lnTo>
                      <a:pt x="818" y="1768"/>
                    </a:lnTo>
                    <a:lnTo>
                      <a:pt x="818" y="1768"/>
                    </a:lnTo>
                    <a:lnTo>
                      <a:pt x="804" y="1760"/>
                    </a:lnTo>
                    <a:lnTo>
                      <a:pt x="789" y="1755"/>
                    </a:lnTo>
                    <a:lnTo>
                      <a:pt x="789" y="1755"/>
                    </a:lnTo>
                    <a:lnTo>
                      <a:pt x="776" y="1755"/>
                    </a:lnTo>
                    <a:lnTo>
                      <a:pt x="776" y="1755"/>
                    </a:lnTo>
                    <a:lnTo>
                      <a:pt x="767" y="1755"/>
                    </a:lnTo>
                    <a:lnTo>
                      <a:pt x="757" y="1759"/>
                    </a:lnTo>
                    <a:lnTo>
                      <a:pt x="757" y="1759"/>
                    </a:lnTo>
                    <a:lnTo>
                      <a:pt x="756" y="1759"/>
                    </a:lnTo>
                    <a:lnTo>
                      <a:pt x="756" y="1759"/>
                    </a:lnTo>
                    <a:lnTo>
                      <a:pt x="754" y="1757"/>
                    </a:lnTo>
                    <a:lnTo>
                      <a:pt x="754" y="1755"/>
                    </a:lnTo>
                    <a:lnTo>
                      <a:pt x="754" y="1755"/>
                    </a:lnTo>
                    <a:lnTo>
                      <a:pt x="754" y="1754"/>
                    </a:lnTo>
                    <a:lnTo>
                      <a:pt x="756" y="1752"/>
                    </a:lnTo>
                    <a:lnTo>
                      <a:pt x="756" y="1752"/>
                    </a:lnTo>
                    <a:lnTo>
                      <a:pt x="768" y="1749"/>
                    </a:lnTo>
                    <a:lnTo>
                      <a:pt x="781" y="1747"/>
                    </a:lnTo>
                    <a:lnTo>
                      <a:pt x="781" y="1747"/>
                    </a:lnTo>
                    <a:lnTo>
                      <a:pt x="791" y="1747"/>
                    </a:lnTo>
                    <a:lnTo>
                      <a:pt x="791" y="1747"/>
                    </a:lnTo>
                    <a:lnTo>
                      <a:pt x="799" y="1749"/>
                    </a:lnTo>
                    <a:lnTo>
                      <a:pt x="807" y="1752"/>
                    </a:lnTo>
                    <a:lnTo>
                      <a:pt x="807" y="1752"/>
                    </a:lnTo>
                    <a:lnTo>
                      <a:pt x="823" y="1760"/>
                    </a:lnTo>
                    <a:lnTo>
                      <a:pt x="825" y="1760"/>
                    </a:lnTo>
                    <a:lnTo>
                      <a:pt x="825" y="1760"/>
                    </a:lnTo>
                    <a:lnTo>
                      <a:pt x="838" y="1767"/>
                    </a:lnTo>
                    <a:lnTo>
                      <a:pt x="838" y="1767"/>
                    </a:lnTo>
                    <a:lnTo>
                      <a:pt x="844" y="1768"/>
                    </a:lnTo>
                    <a:lnTo>
                      <a:pt x="844" y="1768"/>
                    </a:lnTo>
                    <a:lnTo>
                      <a:pt x="847" y="1768"/>
                    </a:lnTo>
                    <a:lnTo>
                      <a:pt x="847" y="1768"/>
                    </a:lnTo>
                    <a:lnTo>
                      <a:pt x="850" y="1768"/>
                    </a:lnTo>
                    <a:lnTo>
                      <a:pt x="852" y="1768"/>
                    </a:lnTo>
                    <a:lnTo>
                      <a:pt x="852" y="1768"/>
                    </a:lnTo>
                    <a:lnTo>
                      <a:pt x="854" y="1768"/>
                    </a:lnTo>
                    <a:lnTo>
                      <a:pt x="854" y="1768"/>
                    </a:lnTo>
                    <a:lnTo>
                      <a:pt x="858" y="1768"/>
                    </a:lnTo>
                    <a:lnTo>
                      <a:pt x="858" y="1768"/>
                    </a:lnTo>
                    <a:lnTo>
                      <a:pt x="865" y="1771"/>
                    </a:lnTo>
                    <a:lnTo>
                      <a:pt x="865" y="1771"/>
                    </a:lnTo>
                    <a:lnTo>
                      <a:pt x="868" y="1776"/>
                    </a:lnTo>
                    <a:lnTo>
                      <a:pt x="871" y="1780"/>
                    </a:lnTo>
                    <a:lnTo>
                      <a:pt x="871" y="1780"/>
                    </a:lnTo>
                    <a:lnTo>
                      <a:pt x="871" y="1780"/>
                    </a:lnTo>
                    <a:lnTo>
                      <a:pt x="873" y="1784"/>
                    </a:lnTo>
                    <a:lnTo>
                      <a:pt x="873" y="1784"/>
                    </a:lnTo>
                    <a:lnTo>
                      <a:pt x="874" y="1784"/>
                    </a:lnTo>
                    <a:lnTo>
                      <a:pt x="874" y="1781"/>
                    </a:lnTo>
                    <a:lnTo>
                      <a:pt x="874" y="1781"/>
                    </a:lnTo>
                    <a:lnTo>
                      <a:pt x="876" y="1775"/>
                    </a:lnTo>
                    <a:lnTo>
                      <a:pt x="876" y="1775"/>
                    </a:lnTo>
                    <a:lnTo>
                      <a:pt x="878" y="1768"/>
                    </a:lnTo>
                    <a:lnTo>
                      <a:pt x="878" y="1762"/>
                    </a:lnTo>
                    <a:lnTo>
                      <a:pt x="878" y="1762"/>
                    </a:lnTo>
                    <a:lnTo>
                      <a:pt x="876" y="1757"/>
                    </a:lnTo>
                    <a:lnTo>
                      <a:pt x="874" y="1754"/>
                    </a:lnTo>
                    <a:lnTo>
                      <a:pt x="874" y="1754"/>
                    </a:lnTo>
                    <a:lnTo>
                      <a:pt x="873" y="1751"/>
                    </a:lnTo>
                    <a:lnTo>
                      <a:pt x="870" y="1747"/>
                    </a:lnTo>
                    <a:lnTo>
                      <a:pt x="870" y="1747"/>
                    </a:lnTo>
                    <a:lnTo>
                      <a:pt x="860" y="1739"/>
                    </a:lnTo>
                    <a:lnTo>
                      <a:pt x="854" y="1730"/>
                    </a:lnTo>
                    <a:lnTo>
                      <a:pt x="854" y="1730"/>
                    </a:lnTo>
                    <a:lnTo>
                      <a:pt x="854" y="1728"/>
                    </a:lnTo>
                    <a:lnTo>
                      <a:pt x="855" y="1726"/>
                    </a:lnTo>
                    <a:lnTo>
                      <a:pt x="855" y="1726"/>
                    </a:lnTo>
                    <a:lnTo>
                      <a:pt x="857" y="1725"/>
                    </a:lnTo>
                    <a:lnTo>
                      <a:pt x="857" y="1725"/>
                    </a:lnTo>
                    <a:lnTo>
                      <a:pt x="858" y="1726"/>
                    </a:lnTo>
                    <a:lnTo>
                      <a:pt x="858" y="1726"/>
                    </a:lnTo>
                    <a:lnTo>
                      <a:pt x="865" y="1735"/>
                    </a:lnTo>
                    <a:lnTo>
                      <a:pt x="873" y="1741"/>
                    </a:lnTo>
                    <a:lnTo>
                      <a:pt x="873" y="1741"/>
                    </a:lnTo>
                    <a:lnTo>
                      <a:pt x="874" y="1741"/>
                    </a:lnTo>
                    <a:lnTo>
                      <a:pt x="874" y="1741"/>
                    </a:lnTo>
                    <a:lnTo>
                      <a:pt x="878" y="1744"/>
                    </a:lnTo>
                    <a:lnTo>
                      <a:pt x="881" y="1749"/>
                    </a:lnTo>
                    <a:lnTo>
                      <a:pt x="884" y="1755"/>
                    </a:lnTo>
                    <a:lnTo>
                      <a:pt x="886" y="1765"/>
                    </a:lnTo>
                    <a:lnTo>
                      <a:pt x="886" y="1765"/>
                    </a:lnTo>
                    <a:lnTo>
                      <a:pt x="886" y="1780"/>
                    </a:lnTo>
                    <a:lnTo>
                      <a:pt x="884" y="1799"/>
                    </a:lnTo>
                    <a:lnTo>
                      <a:pt x="884" y="1799"/>
                    </a:lnTo>
                    <a:lnTo>
                      <a:pt x="902" y="1816"/>
                    </a:lnTo>
                    <a:lnTo>
                      <a:pt x="902" y="1816"/>
                    </a:lnTo>
                    <a:lnTo>
                      <a:pt x="915" y="1825"/>
                    </a:lnTo>
                    <a:lnTo>
                      <a:pt x="929" y="1831"/>
                    </a:lnTo>
                    <a:lnTo>
                      <a:pt x="929" y="1831"/>
                    </a:lnTo>
                    <a:lnTo>
                      <a:pt x="944" y="1834"/>
                    </a:lnTo>
                    <a:lnTo>
                      <a:pt x="961" y="1836"/>
                    </a:lnTo>
                    <a:lnTo>
                      <a:pt x="961" y="1836"/>
                    </a:lnTo>
                    <a:lnTo>
                      <a:pt x="992" y="1833"/>
                    </a:lnTo>
                    <a:lnTo>
                      <a:pt x="992" y="1833"/>
                    </a:lnTo>
                    <a:lnTo>
                      <a:pt x="1005" y="1829"/>
                    </a:lnTo>
                    <a:lnTo>
                      <a:pt x="1005" y="1829"/>
                    </a:lnTo>
                    <a:lnTo>
                      <a:pt x="1021" y="1826"/>
                    </a:lnTo>
                    <a:lnTo>
                      <a:pt x="1037" y="1825"/>
                    </a:lnTo>
                    <a:lnTo>
                      <a:pt x="1037" y="1825"/>
                    </a:lnTo>
                    <a:lnTo>
                      <a:pt x="1047" y="1825"/>
                    </a:lnTo>
                    <a:lnTo>
                      <a:pt x="1047" y="1825"/>
                    </a:lnTo>
                    <a:lnTo>
                      <a:pt x="1066" y="1821"/>
                    </a:lnTo>
                    <a:lnTo>
                      <a:pt x="1080" y="1818"/>
                    </a:lnTo>
                    <a:lnTo>
                      <a:pt x="1080" y="1818"/>
                    </a:lnTo>
                    <a:lnTo>
                      <a:pt x="1088" y="1813"/>
                    </a:lnTo>
                    <a:lnTo>
                      <a:pt x="1095" y="1810"/>
                    </a:lnTo>
                    <a:lnTo>
                      <a:pt x="1095" y="1810"/>
                    </a:lnTo>
                    <a:lnTo>
                      <a:pt x="1109" y="1799"/>
                    </a:lnTo>
                    <a:lnTo>
                      <a:pt x="1109" y="1799"/>
                    </a:lnTo>
                    <a:lnTo>
                      <a:pt x="1120" y="1784"/>
                    </a:lnTo>
                    <a:lnTo>
                      <a:pt x="1120" y="1784"/>
                    </a:lnTo>
                    <a:lnTo>
                      <a:pt x="1130" y="1770"/>
                    </a:lnTo>
                    <a:lnTo>
                      <a:pt x="1130" y="1770"/>
                    </a:lnTo>
                    <a:lnTo>
                      <a:pt x="1138" y="1754"/>
                    </a:lnTo>
                    <a:lnTo>
                      <a:pt x="1138" y="1754"/>
                    </a:lnTo>
                    <a:lnTo>
                      <a:pt x="1143" y="1738"/>
                    </a:lnTo>
                    <a:lnTo>
                      <a:pt x="1143" y="1738"/>
                    </a:lnTo>
                    <a:lnTo>
                      <a:pt x="1143" y="1738"/>
                    </a:lnTo>
                    <a:lnTo>
                      <a:pt x="1143" y="1735"/>
                    </a:lnTo>
                    <a:lnTo>
                      <a:pt x="1143" y="1735"/>
                    </a:lnTo>
                    <a:lnTo>
                      <a:pt x="1138" y="1710"/>
                    </a:lnTo>
                    <a:lnTo>
                      <a:pt x="1137" y="1688"/>
                    </a:lnTo>
                    <a:lnTo>
                      <a:pt x="1137" y="1688"/>
                    </a:lnTo>
                    <a:lnTo>
                      <a:pt x="1138" y="1664"/>
                    </a:lnTo>
                    <a:lnTo>
                      <a:pt x="1141" y="1640"/>
                    </a:lnTo>
                    <a:lnTo>
                      <a:pt x="1141" y="1640"/>
                    </a:lnTo>
                    <a:lnTo>
                      <a:pt x="1146" y="1619"/>
                    </a:lnTo>
                    <a:lnTo>
                      <a:pt x="1153" y="1599"/>
                    </a:lnTo>
                    <a:lnTo>
                      <a:pt x="1154" y="1595"/>
                    </a:lnTo>
                    <a:lnTo>
                      <a:pt x="1156" y="1588"/>
                    </a:lnTo>
                    <a:lnTo>
                      <a:pt x="1156" y="1588"/>
                    </a:lnTo>
                    <a:lnTo>
                      <a:pt x="1165" y="1553"/>
                    </a:lnTo>
                    <a:lnTo>
                      <a:pt x="1165" y="1553"/>
                    </a:lnTo>
                    <a:lnTo>
                      <a:pt x="1170" y="1532"/>
                    </a:lnTo>
                    <a:lnTo>
                      <a:pt x="1170" y="1532"/>
                    </a:lnTo>
                    <a:lnTo>
                      <a:pt x="1170" y="1532"/>
                    </a:lnTo>
                    <a:lnTo>
                      <a:pt x="1172" y="1522"/>
                    </a:lnTo>
                    <a:lnTo>
                      <a:pt x="1172" y="1522"/>
                    </a:lnTo>
                    <a:lnTo>
                      <a:pt x="1172" y="1517"/>
                    </a:lnTo>
                    <a:lnTo>
                      <a:pt x="1172" y="1513"/>
                    </a:lnTo>
                    <a:lnTo>
                      <a:pt x="1172" y="1513"/>
                    </a:lnTo>
                    <a:lnTo>
                      <a:pt x="1173" y="1490"/>
                    </a:lnTo>
                    <a:lnTo>
                      <a:pt x="1173" y="1471"/>
                    </a:lnTo>
                    <a:lnTo>
                      <a:pt x="1173" y="1471"/>
                    </a:lnTo>
                    <a:lnTo>
                      <a:pt x="1172" y="1450"/>
                    </a:lnTo>
                    <a:lnTo>
                      <a:pt x="1169" y="1431"/>
                    </a:lnTo>
                    <a:lnTo>
                      <a:pt x="1169" y="1431"/>
                    </a:lnTo>
                    <a:lnTo>
                      <a:pt x="1162" y="1411"/>
                    </a:lnTo>
                    <a:lnTo>
                      <a:pt x="1154" y="1395"/>
                    </a:lnTo>
                    <a:lnTo>
                      <a:pt x="1154" y="1395"/>
                    </a:lnTo>
                    <a:lnTo>
                      <a:pt x="1143" y="1382"/>
                    </a:lnTo>
                    <a:lnTo>
                      <a:pt x="1130" y="1368"/>
                    </a:lnTo>
                    <a:lnTo>
                      <a:pt x="1114" y="1357"/>
                    </a:lnTo>
                    <a:lnTo>
                      <a:pt x="1096" y="1345"/>
                    </a:lnTo>
                    <a:lnTo>
                      <a:pt x="1096" y="1345"/>
                    </a:lnTo>
                    <a:lnTo>
                      <a:pt x="1079" y="1337"/>
                    </a:lnTo>
                    <a:lnTo>
                      <a:pt x="1066" y="1333"/>
                    </a:lnTo>
                    <a:lnTo>
                      <a:pt x="1066" y="1333"/>
                    </a:lnTo>
                    <a:lnTo>
                      <a:pt x="1071" y="1341"/>
                    </a:lnTo>
                    <a:lnTo>
                      <a:pt x="1077" y="1347"/>
                    </a:lnTo>
                    <a:lnTo>
                      <a:pt x="1087" y="1355"/>
                    </a:lnTo>
                    <a:lnTo>
                      <a:pt x="1098" y="1362"/>
                    </a:lnTo>
                    <a:lnTo>
                      <a:pt x="1098" y="1362"/>
                    </a:lnTo>
                    <a:lnTo>
                      <a:pt x="1100" y="1363"/>
                    </a:lnTo>
                    <a:lnTo>
                      <a:pt x="1100" y="1365"/>
                    </a:lnTo>
                    <a:lnTo>
                      <a:pt x="1100" y="1366"/>
                    </a:lnTo>
                    <a:lnTo>
                      <a:pt x="1100" y="1366"/>
                    </a:lnTo>
                    <a:lnTo>
                      <a:pt x="1098" y="1368"/>
                    </a:lnTo>
                    <a:lnTo>
                      <a:pt x="1096" y="1370"/>
                    </a:lnTo>
                    <a:lnTo>
                      <a:pt x="1096" y="1370"/>
                    </a:lnTo>
                    <a:lnTo>
                      <a:pt x="1095" y="1370"/>
                    </a:lnTo>
                    <a:lnTo>
                      <a:pt x="1095" y="1370"/>
                    </a:lnTo>
                    <a:lnTo>
                      <a:pt x="1083" y="1365"/>
                    </a:lnTo>
                    <a:lnTo>
                      <a:pt x="1071" y="1360"/>
                    </a:lnTo>
                    <a:lnTo>
                      <a:pt x="1061" y="1350"/>
                    </a:lnTo>
                    <a:lnTo>
                      <a:pt x="1051" y="1341"/>
                    </a:lnTo>
                    <a:lnTo>
                      <a:pt x="1051" y="1341"/>
                    </a:lnTo>
                    <a:lnTo>
                      <a:pt x="1043" y="1329"/>
                    </a:lnTo>
                    <a:lnTo>
                      <a:pt x="1038" y="1317"/>
                    </a:lnTo>
                    <a:lnTo>
                      <a:pt x="1038" y="1317"/>
                    </a:lnTo>
                    <a:lnTo>
                      <a:pt x="1034" y="1304"/>
                    </a:lnTo>
                    <a:lnTo>
                      <a:pt x="1032" y="1291"/>
                    </a:lnTo>
                    <a:lnTo>
                      <a:pt x="1032" y="1291"/>
                    </a:lnTo>
                    <a:lnTo>
                      <a:pt x="1030" y="1276"/>
                    </a:lnTo>
                    <a:lnTo>
                      <a:pt x="1032" y="1264"/>
                    </a:lnTo>
                    <a:lnTo>
                      <a:pt x="1032" y="1264"/>
                    </a:lnTo>
                    <a:lnTo>
                      <a:pt x="1035" y="1251"/>
                    </a:lnTo>
                    <a:lnTo>
                      <a:pt x="1040" y="1238"/>
                    </a:lnTo>
                    <a:lnTo>
                      <a:pt x="1040" y="1238"/>
                    </a:lnTo>
                    <a:lnTo>
                      <a:pt x="1050" y="1217"/>
                    </a:lnTo>
                    <a:lnTo>
                      <a:pt x="1061" y="1196"/>
                    </a:lnTo>
                    <a:lnTo>
                      <a:pt x="1063" y="1193"/>
                    </a:lnTo>
                    <a:lnTo>
                      <a:pt x="1063" y="1193"/>
                    </a:lnTo>
                    <a:lnTo>
                      <a:pt x="1075" y="1172"/>
                    </a:lnTo>
                    <a:lnTo>
                      <a:pt x="1085" y="1151"/>
                    </a:lnTo>
                    <a:lnTo>
                      <a:pt x="1085" y="1151"/>
                    </a:lnTo>
                    <a:lnTo>
                      <a:pt x="1093" y="1130"/>
                    </a:lnTo>
                    <a:lnTo>
                      <a:pt x="1101" y="1108"/>
                    </a:lnTo>
                    <a:lnTo>
                      <a:pt x="1101" y="1108"/>
                    </a:lnTo>
                    <a:lnTo>
                      <a:pt x="1108" y="1087"/>
                    </a:lnTo>
                    <a:lnTo>
                      <a:pt x="1108" y="1083"/>
                    </a:lnTo>
                    <a:lnTo>
                      <a:pt x="1108" y="1083"/>
                    </a:lnTo>
                    <a:lnTo>
                      <a:pt x="1116" y="1059"/>
                    </a:lnTo>
                    <a:lnTo>
                      <a:pt x="1116" y="1059"/>
                    </a:lnTo>
                    <a:lnTo>
                      <a:pt x="1125" y="1037"/>
                    </a:lnTo>
                    <a:lnTo>
                      <a:pt x="1138" y="1014"/>
                    </a:lnTo>
                    <a:lnTo>
                      <a:pt x="1138" y="1014"/>
                    </a:lnTo>
                    <a:lnTo>
                      <a:pt x="1153" y="993"/>
                    </a:lnTo>
                    <a:lnTo>
                      <a:pt x="1169" y="974"/>
                    </a:lnTo>
                    <a:lnTo>
                      <a:pt x="1169" y="974"/>
                    </a:lnTo>
                    <a:lnTo>
                      <a:pt x="1186" y="956"/>
                    </a:lnTo>
                    <a:lnTo>
                      <a:pt x="1188" y="956"/>
                    </a:lnTo>
                    <a:lnTo>
                      <a:pt x="1188" y="956"/>
                    </a:lnTo>
                    <a:lnTo>
                      <a:pt x="1206" y="940"/>
                    </a:lnTo>
                    <a:lnTo>
                      <a:pt x="1206" y="940"/>
                    </a:lnTo>
                    <a:lnTo>
                      <a:pt x="1227" y="926"/>
                    </a:lnTo>
                    <a:lnTo>
                      <a:pt x="1247" y="911"/>
                    </a:lnTo>
                    <a:lnTo>
                      <a:pt x="1247" y="911"/>
                    </a:lnTo>
                    <a:lnTo>
                      <a:pt x="1268" y="899"/>
                    </a:lnTo>
                    <a:lnTo>
                      <a:pt x="1291" y="889"/>
                    </a:lnTo>
                    <a:lnTo>
                      <a:pt x="1291" y="889"/>
                    </a:lnTo>
                    <a:lnTo>
                      <a:pt x="1313" y="879"/>
                    </a:lnTo>
                    <a:lnTo>
                      <a:pt x="1339" y="873"/>
                    </a:lnTo>
                    <a:lnTo>
                      <a:pt x="1339" y="873"/>
                    </a:lnTo>
                    <a:lnTo>
                      <a:pt x="1363" y="866"/>
                    </a:lnTo>
                    <a:lnTo>
                      <a:pt x="1387" y="863"/>
                    </a:lnTo>
                    <a:lnTo>
                      <a:pt x="1387" y="863"/>
                    </a:lnTo>
                    <a:lnTo>
                      <a:pt x="1400" y="862"/>
                    </a:lnTo>
                    <a:lnTo>
                      <a:pt x="1400" y="862"/>
                    </a:lnTo>
                    <a:lnTo>
                      <a:pt x="1413" y="860"/>
                    </a:lnTo>
                    <a:lnTo>
                      <a:pt x="1413" y="860"/>
                    </a:lnTo>
                    <a:lnTo>
                      <a:pt x="1431" y="860"/>
                    </a:lnTo>
                    <a:lnTo>
                      <a:pt x="1431" y="860"/>
                    </a:lnTo>
                    <a:lnTo>
                      <a:pt x="1437" y="860"/>
                    </a:lnTo>
                    <a:lnTo>
                      <a:pt x="1437" y="860"/>
                    </a:lnTo>
                    <a:lnTo>
                      <a:pt x="1445" y="860"/>
                    </a:lnTo>
                    <a:lnTo>
                      <a:pt x="1445" y="860"/>
                    </a:lnTo>
                    <a:lnTo>
                      <a:pt x="1453" y="860"/>
                    </a:lnTo>
                    <a:lnTo>
                      <a:pt x="1453" y="860"/>
                    </a:lnTo>
                    <a:lnTo>
                      <a:pt x="1468" y="860"/>
                    </a:lnTo>
                    <a:lnTo>
                      <a:pt x="1468" y="860"/>
                    </a:lnTo>
                    <a:lnTo>
                      <a:pt x="1464" y="854"/>
                    </a:lnTo>
                    <a:lnTo>
                      <a:pt x="1464" y="854"/>
                    </a:lnTo>
                    <a:lnTo>
                      <a:pt x="1463" y="839"/>
                    </a:lnTo>
                    <a:lnTo>
                      <a:pt x="1461" y="823"/>
                    </a:lnTo>
                    <a:lnTo>
                      <a:pt x="1461" y="823"/>
                    </a:lnTo>
                    <a:lnTo>
                      <a:pt x="1463" y="810"/>
                    </a:lnTo>
                    <a:lnTo>
                      <a:pt x="1464" y="794"/>
                    </a:lnTo>
                    <a:lnTo>
                      <a:pt x="1464" y="794"/>
                    </a:lnTo>
                    <a:lnTo>
                      <a:pt x="1469" y="780"/>
                    </a:lnTo>
                    <a:lnTo>
                      <a:pt x="1472" y="767"/>
                    </a:lnTo>
                    <a:lnTo>
                      <a:pt x="1472" y="767"/>
                    </a:lnTo>
                    <a:lnTo>
                      <a:pt x="1479" y="752"/>
                    </a:lnTo>
                    <a:lnTo>
                      <a:pt x="1487" y="741"/>
                    </a:lnTo>
                    <a:lnTo>
                      <a:pt x="1487" y="741"/>
                    </a:lnTo>
                    <a:lnTo>
                      <a:pt x="1503" y="717"/>
                    </a:lnTo>
                    <a:lnTo>
                      <a:pt x="1521" y="696"/>
                    </a:lnTo>
                    <a:lnTo>
                      <a:pt x="1521" y="696"/>
                    </a:lnTo>
                    <a:lnTo>
                      <a:pt x="1527" y="690"/>
                    </a:lnTo>
                    <a:lnTo>
                      <a:pt x="1535" y="685"/>
                    </a:lnTo>
                    <a:lnTo>
                      <a:pt x="1535" y="685"/>
                    </a:lnTo>
                    <a:lnTo>
                      <a:pt x="1505" y="682"/>
                    </a:lnTo>
                    <a:lnTo>
                      <a:pt x="1476" y="680"/>
                    </a:lnTo>
                    <a:lnTo>
                      <a:pt x="1476" y="680"/>
                    </a:lnTo>
                    <a:lnTo>
                      <a:pt x="1461" y="680"/>
                    </a:lnTo>
                    <a:lnTo>
                      <a:pt x="1461" y="680"/>
                    </a:lnTo>
                    <a:lnTo>
                      <a:pt x="1436" y="680"/>
                    </a:lnTo>
                    <a:lnTo>
                      <a:pt x="1436" y="680"/>
                    </a:lnTo>
                    <a:lnTo>
                      <a:pt x="1394" y="683"/>
                    </a:lnTo>
                    <a:lnTo>
                      <a:pt x="1394" y="683"/>
                    </a:lnTo>
                    <a:lnTo>
                      <a:pt x="1352" y="690"/>
                    </a:lnTo>
                    <a:lnTo>
                      <a:pt x="1313" y="696"/>
                    </a:lnTo>
                    <a:lnTo>
                      <a:pt x="1313" y="696"/>
                    </a:lnTo>
                    <a:lnTo>
                      <a:pt x="1302" y="699"/>
                    </a:lnTo>
                    <a:lnTo>
                      <a:pt x="1302" y="699"/>
                    </a:lnTo>
                    <a:lnTo>
                      <a:pt x="1272" y="706"/>
                    </a:lnTo>
                    <a:lnTo>
                      <a:pt x="1267" y="706"/>
                    </a:lnTo>
                    <a:lnTo>
                      <a:pt x="1267" y="706"/>
                    </a:lnTo>
                    <a:lnTo>
                      <a:pt x="1230" y="715"/>
                    </a:lnTo>
                    <a:lnTo>
                      <a:pt x="1228" y="715"/>
                    </a:lnTo>
                    <a:lnTo>
                      <a:pt x="1228" y="715"/>
                    </a:lnTo>
                    <a:lnTo>
                      <a:pt x="1210" y="720"/>
                    </a:lnTo>
                    <a:lnTo>
                      <a:pt x="1210" y="720"/>
                    </a:lnTo>
                    <a:lnTo>
                      <a:pt x="1199" y="723"/>
                    </a:lnTo>
                    <a:lnTo>
                      <a:pt x="1199" y="723"/>
                    </a:lnTo>
                    <a:lnTo>
                      <a:pt x="1190" y="725"/>
                    </a:lnTo>
                    <a:lnTo>
                      <a:pt x="1190" y="725"/>
                    </a:lnTo>
                    <a:lnTo>
                      <a:pt x="1175" y="728"/>
                    </a:lnTo>
                    <a:lnTo>
                      <a:pt x="1175" y="728"/>
                    </a:lnTo>
                    <a:lnTo>
                      <a:pt x="1169" y="730"/>
                    </a:lnTo>
                    <a:lnTo>
                      <a:pt x="1169" y="730"/>
                    </a:lnTo>
                    <a:lnTo>
                      <a:pt x="1154" y="733"/>
                    </a:lnTo>
                    <a:lnTo>
                      <a:pt x="1154" y="733"/>
                    </a:lnTo>
                    <a:lnTo>
                      <a:pt x="1148" y="735"/>
                    </a:lnTo>
                    <a:lnTo>
                      <a:pt x="1148" y="735"/>
                    </a:lnTo>
                    <a:lnTo>
                      <a:pt x="1103" y="739"/>
                    </a:lnTo>
                    <a:lnTo>
                      <a:pt x="1064" y="743"/>
                    </a:lnTo>
                    <a:lnTo>
                      <a:pt x="1064" y="743"/>
                    </a:lnTo>
                    <a:lnTo>
                      <a:pt x="1061" y="743"/>
                    </a:lnTo>
                    <a:lnTo>
                      <a:pt x="1061" y="743"/>
                    </a:lnTo>
                    <a:lnTo>
                      <a:pt x="1040" y="741"/>
                    </a:lnTo>
                    <a:lnTo>
                      <a:pt x="1040" y="741"/>
                    </a:lnTo>
                    <a:lnTo>
                      <a:pt x="1018" y="739"/>
                    </a:lnTo>
                    <a:lnTo>
                      <a:pt x="997" y="736"/>
                    </a:lnTo>
                    <a:lnTo>
                      <a:pt x="997" y="736"/>
                    </a:lnTo>
                    <a:lnTo>
                      <a:pt x="982" y="733"/>
                    </a:lnTo>
                    <a:lnTo>
                      <a:pt x="982" y="733"/>
                    </a:lnTo>
                    <a:lnTo>
                      <a:pt x="976" y="731"/>
                    </a:lnTo>
                    <a:lnTo>
                      <a:pt x="976" y="731"/>
                    </a:lnTo>
                    <a:lnTo>
                      <a:pt x="955" y="727"/>
                    </a:lnTo>
                    <a:lnTo>
                      <a:pt x="936" y="722"/>
                    </a:lnTo>
                    <a:lnTo>
                      <a:pt x="918" y="714"/>
                    </a:lnTo>
                    <a:lnTo>
                      <a:pt x="900" y="707"/>
                    </a:lnTo>
                    <a:lnTo>
                      <a:pt x="900" y="707"/>
                    </a:lnTo>
                    <a:lnTo>
                      <a:pt x="883" y="717"/>
                    </a:lnTo>
                    <a:lnTo>
                      <a:pt x="883" y="717"/>
                    </a:lnTo>
                    <a:lnTo>
                      <a:pt x="862" y="731"/>
                    </a:lnTo>
                    <a:lnTo>
                      <a:pt x="844" y="746"/>
                    </a:lnTo>
                    <a:lnTo>
                      <a:pt x="844" y="746"/>
                    </a:lnTo>
                    <a:lnTo>
                      <a:pt x="829" y="764"/>
                    </a:lnTo>
                    <a:lnTo>
                      <a:pt x="815" y="783"/>
                    </a:lnTo>
                    <a:lnTo>
                      <a:pt x="815" y="783"/>
                    </a:lnTo>
                    <a:lnTo>
                      <a:pt x="804" y="802"/>
                    </a:lnTo>
                    <a:lnTo>
                      <a:pt x="793" y="825"/>
                    </a:lnTo>
                    <a:lnTo>
                      <a:pt x="793" y="825"/>
                    </a:lnTo>
                    <a:lnTo>
                      <a:pt x="784" y="847"/>
                    </a:lnTo>
                    <a:lnTo>
                      <a:pt x="778" y="870"/>
                    </a:lnTo>
                    <a:lnTo>
                      <a:pt x="778" y="870"/>
                    </a:lnTo>
                    <a:lnTo>
                      <a:pt x="773" y="887"/>
                    </a:lnTo>
                    <a:lnTo>
                      <a:pt x="773" y="887"/>
                    </a:lnTo>
                    <a:lnTo>
                      <a:pt x="791" y="903"/>
                    </a:lnTo>
                    <a:lnTo>
                      <a:pt x="812" y="921"/>
                    </a:lnTo>
                    <a:lnTo>
                      <a:pt x="831" y="944"/>
                    </a:lnTo>
                    <a:lnTo>
                      <a:pt x="839" y="955"/>
                    </a:lnTo>
                    <a:lnTo>
                      <a:pt x="847" y="966"/>
                    </a:lnTo>
                    <a:lnTo>
                      <a:pt x="847" y="966"/>
                    </a:lnTo>
                    <a:lnTo>
                      <a:pt x="854" y="979"/>
                    </a:lnTo>
                    <a:lnTo>
                      <a:pt x="860" y="992"/>
                    </a:lnTo>
                    <a:lnTo>
                      <a:pt x="863" y="1006"/>
                    </a:lnTo>
                    <a:lnTo>
                      <a:pt x="866" y="1021"/>
                    </a:lnTo>
                    <a:lnTo>
                      <a:pt x="866" y="1035"/>
                    </a:lnTo>
                    <a:lnTo>
                      <a:pt x="866" y="1050"/>
                    </a:lnTo>
                    <a:lnTo>
                      <a:pt x="865" y="1064"/>
                    </a:lnTo>
                    <a:lnTo>
                      <a:pt x="860" y="1079"/>
                    </a:lnTo>
                    <a:lnTo>
                      <a:pt x="860" y="1079"/>
                    </a:lnTo>
                    <a:lnTo>
                      <a:pt x="854" y="1095"/>
                    </a:lnTo>
                    <a:lnTo>
                      <a:pt x="844" y="1111"/>
                    </a:lnTo>
                    <a:lnTo>
                      <a:pt x="833" y="1124"/>
                    </a:lnTo>
                    <a:lnTo>
                      <a:pt x="821" y="1137"/>
                    </a:lnTo>
                    <a:lnTo>
                      <a:pt x="807" y="1148"/>
                    </a:lnTo>
                    <a:lnTo>
                      <a:pt x="793" y="1157"/>
                    </a:lnTo>
                    <a:lnTo>
                      <a:pt x="762" y="1177"/>
                    </a:lnTo>
                    <a:lnTo>
                      <a:pt x="690" y="1217"/>
                    </a:lnTo>
                    <a:lnTo>
                      <a:pt x="690" y="1217"/>
                    </a:lnTo>
                    <a:lnTo>
                      <a:pt x="653" y="1238"/>
                    </a:lnTo>
                    <a:lnTo>
                      <a:pt x="632" y="1246"/>
                    </a:lnTo>
                    <a:lnTo>
                      <a:pt x="611" y="1254"/>
                    </a:lnTo>
                    <a:lnTo>
                      <a:pt x="611" y="1254"/>
                    </a:lnTo>
                    <a:lnTo>
                      <a:pt x="585" y="1259"/>
                    </a:lnTo>
                    <a:lnTo>
                      <a:pt x="556" y="1264"/>
                    </a:lnTo>
                    <a:lnTo>
                      <a:pt x="556" y="1264"/>
                    </a:lnTo>
                    <a:lnTo>
                      <a:pt x="530" y="1270"/>
                    </a:lnTo>
                    <a:lnTo>
                      <a:pt x="511" y="1275"/>
                    </a:lnTo>
                    <a:lnTo>
                      <a:pt x="489" y="1283"/>
                    </a:lnTo>
                    <a:lnTo>
                      <a:pt x="463" y="1294"/>
                    </a:lnTo>
                    <a:lnTo>
                      <a:pt x="434" y="1307"/>
                    </a:lnTo>
                    <a:lnTo>
                      <a:pt x="403" y="1326"/>
                    </a:lnTo>
                    <a:lnTo>
                      <a:pt x="371" y="1349"/>
                    </a:lnTo>
                    <a:lnTo>
                      <a:pt x="371" y="1349"/>
                    </a:lnTo>
                    <a:lnTo>
                      <a:pt x="357" y="1362"/>
                    </a:lnTo>
                    <a:lnTo>
                      <a:pt x="344" y="1374"/>
                    </a:lnTo>
                    <a:lnTo>
                      <a:pt x="344" y="1374"/>
                    </a:lnTo>
                    <a:lnTo>
                      <a:pt x="328" y="1390"/>
                    </a:lnTo>
                    <a:lnTo>
                      <a:pt x="328" y="1390"/>
                    </a:lnTo>
                    <a:lnTo>
                      <a:pt x="307" y="1411"/>
                    </a:lnTo>
                    <a:lnTo>
                      <a:pt x="301" y="1418"/>
                    </a:lnTo>
                    <a:lnTo>
                      <a:pt x="301" y="1418"/>
                    </a:lnTo>
                    <a:lnTo>
                      <a:pt x="297" y="1423"/>
                    </a:lnTo>
                    <a:lnTo>
                      <a:pt x="297" y="1423"/>
                    </a:lnTo>
                    <a:lnTo>
                      <a:pt x="296" y="1431"/>
                    </a:lnTo>
                    <a:lnTo>
                      <a:pt x="294" y="1439"/>
                    </a:lnTo>
                    <a:lnTo>
                      <a:pt x="296" y="1445"/>
                    </a:lnTo>
                    <a:lnTo>
                      <a:pt x="296" y="1453"/>
                    </a:lnTo>
                    <a:lnTo>
                      <a:pt x="296" y="1453"/>
                    </a:lnTo>
                    <a:lnTo>
                      <a:pt x="299" y="1460"/>
                    </a:lnTo>
                    <a:lnTo>
                      <a:pt x="302" y="1466"/>
                    </a:lnTo>
                    <a:lnTo>
                      <a:pt x="307" y="1472"/>
                    </a:lnTo>
                    <a:lnTo>
                      <a:pt x="313" y="1479"/>
                    </a:lnTo>
                    <a:lnTo>
                      <a:pt x="313" y="1479"/>
                    </a:lnTo>
                    <a:lnTo>
                      <a:pt x="322" y="1485"/>
                    </a:lnTo>
                    <a:lnTo>
                      <a:pt x="330" y="1490"/>
                    </a:lnTo>
                    <a:lnTo>
                      <a:pt x="330" y="1490"/>
                    </a:lnTo>
                    <a:lnTo>
                      <a:pt x="331" y="1490"/>
                    </a:lnTo>
                    <a:lnTo>
                      <a:pt x="331" y="1490"/>
                    </a:lnTo>
                    <a:lnTo>
                      <a:pt x="331" y="1490"/>
                    </a:lnTo>
                    <a:lnTo>
                      <a:pt x="331" y="1490"/>
                    </a:lnTo>
                    <a:lnTo>
                      <a:pt x="339" y="1492"/>
                    </a:lnTo>
                    <a:lnTo>
                      <a:pt x="339" y="1492"/>
                    </a:lnTo>
                    <a:lnTo>
                      <a:pt x="349" y="1490"/>
                    </a:lnTo>
                    <a:lnTo>
                      <a:pt x="349" y="1490"/>
                    </a:lnTo>
                    <a:lnTo>
                      <a:pt x="357" y="1485"/>
                    </a:lnTo>
                    <a:lnTo>
                      <a:pt x="367" y="1481"/>
                    </a:lnTo>
                    <a:lnTo>
                      <a:pt x="367" y="1481"/>
                    </a:lnTo>
                    <a:lnTo>
                      <a:pt x="375" y="1476"/>
                    </a:lnTo>
                    <a:lnTo>
                      <a:pt x="375" y="1476"/>
                    </a:lnTo>
                    <a:lnTo>
                      <a:pt x="387" y="1468"/>
                    </a:lnTo>
                    <a:lnTo>
                      <a:pt x="387" y="1468"/>
                    </a:lnTo>
                    <a:lnTo>
                      <a:pt x="399" y="1461"/>
                    </a:lnTo>
                    <a:lnTo>
                      <a:pt x="412" y="1458"/>
                    </a:lnTo>
                    <a:lnTo>
                      <a:pt x="412" y="1458"/>
                    </a:lnTo>
                    <a:lnTo>
                      <a:pt x="424" y="1456"/>
                    </a:lnTo>
                    <a:lnTo>
                      <a:pt x="424" y="1456"/>
                    </a:lnTo>
                    <a:lnTo>
                      <a:pt x="434" y="1456"/>
                    </a:lnTo>
                    <a:lnTo>
                      <a:pt x="434" y="1456"/>
                    </a:lnTo>
                    <a:lnTo>
                      <a:pt x="444" y="1453"/>
                    </a:lnTo>
                    <a:lnTo>
                      <a:pt x="453" y="1448"/>
                    </a:lnTo>
                    <a:lnTo>
                      <a:pt x="453" y="1448"/>
                    </a:lnTo>
                    <a:lnTo>
                      <a:pt x="465" y="1440"/>
                    </a:lnTo>
                    <a:lnTo>
                      <a:pt x="465" y="1440"/>
                    </a:lnTo>
                    <a:lnTo>
                      <a:pt x="471" y="1434"/>
                    </a:lnTo>
                    <a:lnTo>
                      <a:pt x="471" y="1434"/>
                    </a:lnTo>
                    <a:lnTo>
                      <a:pt x="482" y="1427"/>
                    </a:lnTo>
                    <a:lnTo>
                      <a:pt x="482" y="1427"/>
                    </a:lnTo>
                    <a:lnTo>
                      <a:pt x="494" y="1423"/>
                    </a:lnTo>
                    <a:lnTo>
                      <a:pt x="494" y="1423"/>
                    </a:lnTo>
                    <a:lnTo>
                      <a:pt x="494" y="1423"/>
                    </a:lnTo>
                    <a:lnTo>
                      <a:pt x="494" y="1423"/>
                    </a:lnTo>
                    <a:lnTo>
                      <a:pt x="497" y="1423"/>
                    </a:lnTo>
                    <a:lnTo>
                      <a:pt x="497" y="1424"/>
                    </a:lnTo>
                    <a:lnTo>
                      <a:pt x="497" y="1424"/>
                    </a:lnTo>
                    <a:lnTo>
                      <a:pt x="497" y="1427"/>
                    </a:lnTo>
                    <a:lnTo>
                      <a:pt x="495" y="1429"/>
                    </a:lnTo>
                    <a:lnTo>
                      <a:pt x="495" y="1429"/>
                    </a:lnTo>
                    <a:lnTo>
                      <a:pt x="485" y="1432"/>
                    </a:lnTo>
                    <a:lnTo>
                      <a:pt x="477" y="1440"/>
                    </a:lnTo>
                    <a:lnTo>
                      <a:pt x="477" y="1440"/>
                    </a:lnTo>
                    <a:lnTo>
                      <a:pt x="471" y="1447"/>
                    </a:lnTo>
                    <a:lnTo>
                      <a:pt x="471" y="1447"/>
                    </a:lnTo>
                    <a:lnTo>
                      <a:pt x="460" y="1456"/>
                    </a:lnTo>
                    <a:lnTo>
                      <a:pt x="460" y="1456"/>
                    </a:lnTo>
                    <a:lnTo>
                      <a:pt x="449" y="1463"/>
                    </a:lnTo>
                    <a:lnTo>
                      <a:pt x="449" y="1463"/>
                    </a:lnTo>
                    <a:lnTo>
                      <a:pt x="437" y="1466"/>
                    </a:lnTo>
                    <a:lnTo>
                      <a:pt x="437" y="1466"/>
                    </a:lnTo>
                    <a:lnTo>
                      <a:pt x="447" y="1468"/>
                    </a:lnTo>
                    <a:lnTo>
                      <a:pt x="447" y="1468"/>
                    </a:lnTo>
                    <a:lnTo>
                      <a:pt x="447" y="1468"/>
                    </a:lnTo>
                    <a:lnTo>
                      <a:pt x="455" y="1469"/>
                    </a:lnTo>
                    <a:lnTo>
                      <a:pt x="455" y="1469"/>
                    </a:lnTo>
                    <a:lnTo>
                      <a:pt x="465" y="1472"/>
                    </a:lnTo>
                    <a:lnTo>
                      <a:pt x="465" y="1472"/>
                    </a:lnTo>
                    <a:lnTo>
                      <a:pt x="471" y="1479"/>
                    </a:lnTo>
                    <a:lnTo>
                      <a:pt x="476" y="1485"/>
                    </a:lnTo>
                    <a:lnTo>
                      <a:pt x="476" y="1485"/>
                    </a:lnTo>
                    <a:lnTo>
                      <a:pt x="476" y="1489"/>
                    </a:lnTo>
                    <a:lnTo>
                      <a:pt x="474" y="1490"/>
                    </a:lnTo>
                    <a:lnTo>
                      <a:pt x="474" y="1490"/>
                    </a:lnTo>
                    <a:lnTo>
                      <a:pt x="473" y="1490"/>
                    </a:lnTo>
                    <a:lnTo>
                      <a:pt x="473" y="1490"/>
                    </a:lnTo>
                    <a:lnTo>
                      <a:pt x="471" y="1489"/>
                    </a:lnTo>
                    <a:lnTo>
                      <a:pt x="471" y="1489"/>
                    </a:lnTo>
                    <a:lnTo>
                      <a:pt x="466" y="1484"/>
                    </a:lnTo>
                    <a:lnTo>
                      <a:pt x="460" y="1481"/>
                    </a:lnTo>
                    <a:lnTo>
                      <a:pt x="460" y="1481"/>
                    </a:lnTo>
                    <a:lnTo>
                      <a:pt x="453" y="1477"/>
                    </a:lnTo>
                    <a:lnTo>
                      <a:pt x="453" y="1477"/>
                    </a:lnTo>
                    <a:lnTo>
                      <a:pt x="452" y="1477"/>
                    </a:lnTo>
                    <a:lnTo>
                      <a:pt x="452" y="1477"/>
                    </a:lnTo>
                    <a:lnTo>
                      <a:pt x="447" y="1477"/>
                    </a:lnTo>
                    <a:lnTo>
                      <a:pt x="447" y="1477"/>
                    </a:lnTo>
                    <a:lnTo>
                      <a:pt x="447" y="1477"/>
                    </a:lnTo>
                    <a:lnTo>
                      <a:pt x="444" y="1479"/>
                    </a:lnTo>
                    <a:lnTo>
                      <a:pt x="444" y="1479"/>
                    </a:lnTo>
                    <a:lnTo>
                      <a:pt x="436" y="1477"/>
                    </a:lnTo>
                    <a:lnTo>
                      <a:pt x="428" y="1476"/>
                    </a:lnTo>
                    <a:lnTo>
                      <a:pt x="428" y="1476"/>
                    </a:lnTo>
                    <a:lnTo>
                      <a:pt x="415" y="1471"/>
                    </a:lnTo>
                    <a:lnTo>
                      <a:pt x="415" y="1471"/>
                    </a:lnTo>
                    <a:lnTo>
                      <a:pt x="413" y="1471"/>
                    </a:lnTo>
                    <a:lnTo>
                      <a:pt x="413" y="1471"/>
                    </a:lnTo>
                    <a:lnTo>
                      <a:pt x="405" y="1474"/>
                    </a:lnTo>
                    <a:lnTo>
                      <a:pt x="395" y="1479"/>
                    </a:lnTo>
                    <a:lnTo>
                      <a:pt x="395" y="1479"/>
                    </a:lnTo>
                    <a:lnTo>
                      <a:pt x="384" y="1489"/>
                    </a:lnTo>
                    <a:lnTo>
                      <a:pt x="384" y="1489"/>
                    </a:lnTo>
                    <a:lnTo>
                      <a:pt x="376" y="1493"/>
                    </a:lnTo>
                    <a:lnTo>
                      <a:pt x="376" y="1493"/>
                    </a:lnTo>
                    <a:lnTo>
                      <a:pt x="370" y="1498"/>
                    </a:lnTo>
                    <a:lnTo>
                      <a:pt x="370" y="1498"/>
                    </a:lnTo>
                    <a:lnTo>
                      <a:pt x="381" y="1501"/>
                    </a:lnTo>
                    <a:lnTo>
                      <a:pt x="381" y="1501"/>
                    </a:lnTo>
                    <a:lnTo>
                      <a:pt x="391" y="1506"/>
                    </a:lnTo>
                    <a:lnTo>
                      <a:pt x="400" y="1513"/>
                    </a:lnTo>
                    <a:lnTo>
                      <a:pt x="400" y="1513"/>
                    </a:lnTo>
                    <a:lnTo>
                      <a:pt x="407" y="1521"/>
                    </a:lnTo>
                    <a:lnTo>
                      <a:pt x="413" y="1530"/>
                    </a:lnTo>
                    <a:lnTo>
                      <a:pt x="413" y="1530"/>
                    </a:lnTo>
                    <a:lnTo>
                      <a:pt x="421" y="1546"/>
                    </a:lnTo>
                    <a:lnTo>
                      <a:pt x="421" y="1546"/>
                    </a:lnTo>
                    <a:lnTo>
                      <a:pt x="429" y="1564"/>
                    </a:lnTo>
                    <a:lnTo>
                      <a:pt x="429" y="1564"/>
                    </a:lnTo>
                    <a:lnTo>
                      <a:pt x="434" y="1572"/>
                    </a:lnTo>
                    <a:lnTo>
                      <a:pt x="439" y="1579"/>
                    </a:lnTo>
                    <a:lnTo>
                      <a:pt x="439" y="1579"/>
                    </a:lnTo>
                    <a:lnTo>
                      <a:pt x="447" y="1583"/>
                    </a:lnTo>
                    <a:lnTo>
                      <a:pt x="455" y="1587"/>
                    </a:lnTo>
                    <a:lnTo>
                      <a:pt x="455" y="1587"/>
                    </a:lnTo>
                    <a:lnTo>
                      <a:pt x="457" y="1588"/>
                    </a:lnTo>
                    <a:lnTo>
                      <a:pt x="457" y="1590"/>
                    </a:lnTo>
                    <a:lnTo>
                      <a:pt x="457" y="1590"/>
                    </a:lnTo>
                    <a:lnTo>
                      <a:pt x="457" y="1593"/>
                    </a:lnTo>
                    <a:lnTo>
                      <a:pt x="453" y="1593"/>
                    </a:lnTo>
                    <a:lnTo>
                      <a:pt x="453" y="1593"/>
                    </a:lnTo>
                    <a:lnTo>
                      <a:pt x="453" y="1593"/>
                    </a:lnTo>
                    <a:lnTo>
                      <a:pt x="453" y="1593"/>
                    </a:lnTo>
                    <a:lnTo>
                      <a:pt x="444" y="1590"/>
                    </a:lnTo>
                    <a:lnTo>
                      <a:pt x="434" y="1585"/>
                    </a:lnTo>
                    <a:lnTo>
                      <a:pt x="434" y="1585"/>
                    </a:lnTo>
                    <a:lnTo>
                      <a:pt x="428" y="1579"/>
                    </a:lnTo>
                    <a:lnTo>
                      <a:pt x="421" y="1569"/>
                    </a:lnTo>
                    <a:lnTo>
                      <a:pt x="421" y="1569"/>
                    </a:lnTo>
                    <a:lnTo>
                      <a:pt x="410" y="1551"/>
                    </a:lnTo>
                    <a:lnTo>
                      <a:pt x="410" y="1551"/>
                    </a:lnTo>
                    <a:lnTo>
                      <a:pt x="402" y="1537"/>
                    </a:lnTo>
                    <a:lnTo>
                      <a:pt x="402" y="1537"/>
                    </a:lnTo>
                    <a:lnTo>
                      <a:pt x="395" y="1529"/>
                    </a:lnTo>
                    <a:lnTo>
                      <a:pt x="391" y="1524"/>
                    </a:lnTo>
                    <a:lnTo>
                      <a:pt x="391" y="1524"/>
                    </a:lnTo>
                    <a:lnTo>
                      <a:pt x="384" y="1521"/>
                    </a:lnTo>
                    <a:lnTo>
                      <a:pt x="376" y="1517"/>
                    </a:lnTo>
                    <a:lnTo>
                      <a:pt x="376" y="1517"/>
                    </a:lnTo>
                    <a:lnTo>
                      <a:pt x="365" y="1516"/>
                    </a:lnTo>
                    <a:lnTo>
                      <a:pt x="354" y="1514"/>
                    </a:lnTo>
                    <a:lnTo>
                      <a:pt x="354" y="1514"/>
                    </a:lnTo>
                    <a:lnTo>
                      <a:pt x="339" y="1513"/>
                    </a:lnTo>
                    <a:lnTo>
                      <a:pt x="339" y="1513"/>
                    </a:lnTo>
                    <a:lnTo>
                      <a:pt x="328" y="1511"/>
                    </a:lnTo>
                    <a:lnTo>
                      <a:pt x="317" y="1508"/>
                    </a:lnTo>
                    <a:lnTo>
                      <a:pt x="307" y="1501"/>
                    </a:lnTo>
                    <a:lnTo>
                      <a:pt x="297" y="1497"/>
                    </a:lnTo>
                    <a:lnTo>
                      <a:pt x="289" y="1489"/>
                    </a:lnTo>
                    <a:lnTo>
                      <a:pt x="281" y="1481"/>
                    </a:lnTo>
                    <a:lnTo>
                      <a:pt x="276" y="1471"/>
                    </a:lnTo>
                    <a:lnTo>
                      <a:pt x="272" y="1461"/>
                    </a:lnTo>
                    <a:lnTo>
                      <a:pt x="272" y="1461"/>
                    </a:lnTo>
                    <a:lnTo>
                      <a:pt x="268" y="1455"/>
                    </a:lnTo>
                    <a:lnTo>
                      <a:pt x="268" y="1455"/>
                    </a:lnTo>
                    <a:lnTo>
                      <a:pt x="265" y="1463"/>
                    </a:lnTo>
                    <a:lnTo>
                      <a:pt x="262" y="1472"/>
                    </a:lnTo>
                    <a:lnTo>
                      <a:pt x="262" y="1472"/>
                    </a:lnTo>
                    <a:lnTo>
                      <a:pt x="260" y="1484"/>
                    </a:lnTo>
                    <a:lnTo>
                      <a:pt x="260" y="1495"/>
                    </a:lnTo>
                    <a:lnTo>
                      <a:pt x="262" y="1508"/>
                    </a:lnTo>
                    <a:lnTo>
                      <a:pt x="265" y="1521"/>
                    </a:lnTo>
                    <a:lnTo>
                      <a:pt x="265" y="1521"/>
                    </a:lnTo>
                    <a:lnTo>
                      <a:pt x="275" y="1543"/>
                    </a:lnTo>
                    <a:lnTo>
                      <a:pt x="285" y="1567"/>
                    </a:lnTo>
                    <a:lnTo>
                      <a:pt x="288" y="1572"/>
                    </a:lnTo>
                    <a:lnTo>
                      <a:pt x="288" y="1572"/>
                    </a:lnTo>
                    <a:lnTo>
                      <a:pt x="301" y="1601"/>
                    </a:lnTo>
                    <a:lnTo>
                      <a:pt x="305" y="1616"/>
                    </a:lnTo>
                    <a:lnTo>
                      <a:pt x="309" y="1632"/>
                    </a:lnTo>
                    <a:lnTo>
                      <a:pt x="309" y="1632"/>
                    </a:lnTo>
                    <a:lnTo>
                      <a:pt x="312" y="1648"/>
                    </a:lnTo>
                    <a:lnTo>
                      <a:pt x="310" y="1664"/>
                    </a:lnTo>
                    <a:lnTo>
                      <a:pt x="310" y="1664"/>
                    </a:lnTo>
                    <a:lnTo>
                      <a:pt x="309" y="1678"/>
                    </a:lnTo>
                    <a:lnTo>
                      <a:pt x="305" y="1696"/>
                    </a:lnTo>
                    <a:lnTo>
                      <a:pt x="305" y="1696"/>
                    </a:lnTo>
                    <a:lnTo>
                      <a:pt x="296" y="1722"/>
                    </a:lnTo>
                    <a:lnTo>
                      <a:pt x="296" y="1722"/>
                    </a:lnTo>
                    <a:lnTo>
                      <a:pt x="288" y="1751"/>
                    </a:lnTo>
                    <a:lnTo>
                      <a:pt x="288" y="1751"/>
                    </a:lnTo>
                    <a:lnTo>
                      <a:pt x="281" y="1780"/>
                    </a:lnTo>
                    <a:lnTo>
                      <a:pt x="278" y="1808"/>
                    </a:lnTo>
                    <a:lnTo>
                      <a:pt x="280" y="1836"/>
                    </a:lnTo>
                    <a:lnTo>
                      <a:pt x="283" y="1861"/>
                    </a:lnTo>
                    <a:lnTo>
                      <a:pt x="283" y="1861"/>
                    </a:lnTo>
                    <a:lnTo>
                      <a:pt x="286" y="1876"/>
                    </a:lnTo>
                    <a:lnTo>
                      <a:pt x="291" y="1889"/>
                    </a:lnTo>
                    <a:lnTo>
                      <a:pt x="296" y="1902"/>
                    </a:lnTo>
                    <a:lnTo>
                      <a:pt x="302" y="1915"/>
                    </a:lnTo>
                    <a:lnTo>
                      <a:pt x="302" y="1915"/>
                    </a:lnTo>
                    <a:lnTo>
                      <a:pt x="312" y="1929"/>
                    </a:lnTo>
                    <a:lnTo>
                      <a:pt x="323" y="1945"/>
                    </a:lnTo>
                    <a:lnTo>
                      <a:pt x="323" y="1945"/>
                    </a:lnTo>
                    <a:lnTo>
                      <a:pt x="334" y="1961"/>
                    </a:lnTo>
                    <a:lnTo>
                      <a:pt x="334" y="1961"/>
                    </a:lnTo>
                    <a:lnTo>
                      <a:pt x="336" y="1964"/>
                    </a:lnTo>
                    <a:lnTo>
                      <a:pt x="338" y="1964"/>
                    </a:lnTo>
                    <a:lnTo>
                      <a:pt x="338" y="1964"/>
                    </a:lnTo>
                    <a:lnTo>
                      <a:pt x="346" y="1972"/>
                    </a:lnTo>
                    <a:lnTo>
                      <a:pt x="354" y="1977"/>
                    </a:lnTo>
                    <a:lnTo>
                      <a:pt x="363" y="1980"/>
                    </a:lnTo>
                    <a:lnTo>
                      <a:pt x="363" y="1980"/>
                    </a:lnTo>
                    <a:lnTo>
                      <a:pt x="378" y="1984"/>
                    </a:lnTo>
                    <a:lnTo>
                      <a:pt x="378" y="1984"/>
                    </a:lnTo>
                    <a:lnTo>
                      <a:pt x="386" y="1987"/>
                    </a:lnTo>
                    <a:lnTo>
                      <a:pt x="386" y="1987"/>
                    </a:lnTo>
                    <a:lnTo>
                      <a:pt x="397" y="1992"/>
                    </a:lnTo>
                    <a:lnTo>
                      <a:pt x="397" y="1992"/>
                    </a:lnTo>
                    <a:lnTo>
                      <a:pt x="403" y="1995"/>
                    </a:lnTo>
                    <a:lnTo>
                      <a:pt x="403" y="1995"/>
                    </a:lnTo>
                    <a:lnTo>
                      <a:pt x="412" y="1997"/>
                    </a:lnTo>
                    <a:lnTo>
                      <a:pt x="424" y="1997"/>
                    </a:lnTo>
                    <a:lnTo>
                      <a:pt x="424" y="1997"/>
                    </a:lnTo>
                    <a:lnTo>
                      <a:pt x="431" y="1997"/>
                    </a:lnTo>
                    <a:lnTo>
                      <a:pt x="431" y="1997"/>
                    </a:lnTo>
                    <a:lnTo>
                      <a:pt x="431" y="1997"/>
                    </a:lnTo>
                    <a:lnTo>
                      <a:pt x="431" y="1997"/>
                    </a:lnTo>
                    <a:lnTo>
                      <a:pt x="434" y="1998"/>
                    </a:lnTo>
                    <a:lnTo>
                      <a:pt x="434" y="2000"/>
                    </a:lnTo>
                    <a:lnTo>
                      <a:pt x="434" y="2000"/>
                    </a:lnTo>
                    <a:lnTo>
                      <a:pt x="434" y="2001"/>
                    </a:lnTo>
                    <a:lnTo>
                      <a:pt x="432" y="2003"/>
                    </a:lnTo>
                    <a:lnTo>
                      <a:pt x="432" y="2003"/>
                    </a:lnTo>
                    <a:lnTo>
                      <a:pt x="421" y="2005"/>
                    </a:lnTo>
                    <a:lnTo>
                      <a:pt x="412" y="2006"/>
                    </a:lnTo>
                    <a:lnTo>
                      <a:pt x="412" y="2006"/>
                    </a:lnTo>
                    <a:lnTo>
                      <a:pt x="399" y="2005"/>
                    </a:lnTo>
                    <a:lnTo>
                      <a:pt x="399" y="2005"/>
                    </a:lnTo>
                    <a:lnTo>
                      <a:pt x="391" y="2001"/>
                    </a:lnTo>
                    <a:lnTo>
                      <a:pt x="391" y="2001"/>
                    </a:lnTo>
                    <a:lnTo>
                      <a:pt x="383" y="1998"/>
                    </a:lnTo>
                    <a:lnTo>
                      <a:pt x="383" y="1998"/>
                    </a:lnTo>
                    <a:lnTo>
                      <a:pt x="370" y="1997"/>
                    </a:lnTo>
                    <a:lnTo>
                      <a:pt x="370" y="1997"/>
                    </a:lnTo>
                    <a:lnTo>
                      <a:pt x="357" y="1993"/>
                    </a:lnTo>
                    <a:lnTo>
                      <a:pt x="357" y="1993"/>
                    </a:lnTo>
                    <a:lnTo>
                      <a:pt x="350" y="1992"/>
                    </a:lnTo>
                    <a:lnTo>
                      <a:pt x="350" y="1992"/>
                    </a:lnTo>
                    <a:lnTo>
                      <a:pt x="355" y="2005"/>
                    </a:lnTo>
                    <a:lnTo>
                      <a:pt x="355" y="2005"/>
                    </a:lnTo>
                    <a:lnTo>
                      <a:pt x="360" y="2016"/>
                    </a:lnTo>
                    <a:lnTo>
                      <a:pt x="360" y="2016"/>
                    </a:lnTo>
                    <a:lnTo>
                      <a:pt x="365" y="2029"/>
                    </a:lnTo>
                    <a:lnTo>
                      <a:pt x="365" y="2029"/>
                    </a:lnTo>
                    <a:lnTo>
                      <a:pt x="373" y="2038"/>
                    </a:lnTo>
                    <a:lnTo>
                      <a:pt x="373" y="2038"/>
                    </a:lnTo>
                    <a:lnTo>
                      <a:pt x="378" y="2043"/>
                    </a:lnTo>
                    <a:lnTo>
                      <a:pt x="383" y="2048"/>
                    </a:lnTo>
                    <a:lnTo>
                      <a:pt x="383" y="2048"/>
                    </a:lnTo>
                    <a:lnTo>
                      <a:pt x="389" y="2051"/>
                    </a:lnTo>
                    <a:lnTo>
                      <a:pt x="395" y="2053"/>
                    </a:lnTo>
                    <a:lnTo>
                      <a:pt x="395" y="2053"/>
                    </a:lnTo>
                    <a:lnTo>
                      <a:pt x="397" y="2054"/>
                    </a:lnTo>
                    <a:lnTo>
                      <a:pt x="399" y="2056"/>
                    </a:lnTo>
                    <a:lnTo>
                      <a:pt x="399" y="2056"/>
                    </a:lnTo>
                    <a:lnTo>
                      <a:pt x="397" y="2058"/>
                    </a:lnTo>
                    <a:lnTo>
                      <a:pt x="395" y="2059"/>
                    </a:lnTo>
                    <a:lnTo>
                      <a:pt x="395" y="2059"/>
                    </a:lnTo>
                    <a:lnTo>
                      <a:pt x="395" y="2059"/>
                    </a:lnTo>
                    <a:lnTo>
                      <a:pt x="395" y="2059"/>
                    </a:lnTo>
                    <a:lnTo>
                      <a:pt x="387" y="2058"/>
                    </a:lnTo>
                    <a:lnTo>
                      <a:pt x="379" y="2054"/>
                    </a:lnTo>
                    <a:lnTo>
                      <a:pt x="379" y="2054"/>
                    </a:lnTo>
                    <a:lnTo>
                      <a:pt x="373" y="2051"/>
                    </a:lnTo>
                    <a:lnTo>
                      <a:pt x="367" y="2046"/>
                    </a:lnTo>
                    <a:lnTo>
                      <a:pt x="367" y="2046"/>
                    </a:lnTo>
                    <a:lnTo>
                      <a:pt x="357" y="2035"/>
                    </a:lnTo>
                    <a:lnTo>
                      <a:pt x="349" y="2021"/>
                    </a:lnTo>
                    <a:lnTo>
                      <a:pt x="349" y="2021"/>
                    </a:lnTo>
                    <a:lnTo>
                      <a:pt x="342" y="2006"/>
                    </a:lnTo>
                    <a:lnTo>
                      <a:pt x="342" y="2006"/>
                    </a:lnTo>
                    <a:lnTo>
                      <a:pt x="336" y="1993"/>
                    </a:lnTo>
                    <a:lnTo>
                      <a:pt x="336" y="1993"/>
                    </a:lnTo>
                    <a:lnTo>
                      <a:pt x="330" y="1982"/>
                    </a:lnTo>
                    <a:lnTo>
                      <a:pt x="322" y="1971"/>
                    </a:lnTo>
                    <a:lnTo>
                      <a:pt x="322" y="1971"/>
                    </a:lnTo>
                    <a:lnTo>
                      <a:pt x="310" y="1956"/>
                    </a:lnTo>
                    <a:lnTo>
                      <a:pt x="310" y="1956"/>
                    </a:lnTo>
                    <a:lnTo>
                      <a:pt x="297" y="1940"/>
                    </a:lnTo>
                    <a:lnTo>
                      <a:pt x="286" y="1923"/>
                    </a:lnTo>
                    <a:lnTo>
                      <a:pt x="286" y="1923"/>
                    </a:lnTo>
                    <a:lnTo>
                      <a:pt x="278" y="1910"/>
                    </a:lnTo>
                    <a:lnTo>
                      <a:pt x="272" y="1895"/>
                    </a:lnTo>
                    <a:lnTo>
                      <a:pt x="267" y="1881"/>
                    </a:lnTo>
                    <a:lnTo>
                      <a:pt x="264" y="1866"/>
                    </a:lnTo>
                    <a:lnTo>
                      <a:pt x="264" y="1866"/>
                    </a:lnTo>
                    <a:lnTo>
                      <a:pt x="257" y="1837"/>
                    </a:lnTo>
                    <a:lnTo>
                      <a:pt x="256" y="1807"/>
                    </a:lnTo>
                    <a:lnTo>
                      <a:pt x="259" y="1776"/>
                    </a:lnTo>
                    <a:lnTo>
                      <a:pt x="264" y="1746"/>
                    </a:lnTo>
                    <a:lnTo>
                      <a:pt x="264" y="1746"/>
                    </a:lnTo>
                    <a:lnTo>
                      <a:pt x="272" y="1714"/>
                    </a:lnTo>
                    <a:lnTo>
                      <a:pt x="272" y="1714"/>
                    </a:lnTo>
                    <a:lnTo>
                      <a:pt x="280" y="1688"/>
                    </a:lnTo>
                    <a:lnTo>
                      <a:pt x="280" y="1688"/>
                    </a:lnTo>
                    <a:lnTo>
                      <a:pt x="281" y="1675"/>
                    </a:lnTo>
                    <a:lnTo>
                      <a:pt x="283" y="1662"/>
                    </a:lnTo>
                    <a:lnTo>
                      <a:pt x="283" y="1662"/>
                    </a:lnTo>
                    <a:lnTo>
                      <a:pt x="283" y="1651"/>
                    </a:lnTo>
                    <a:lnTo>
                      <a:pt x="281" y="1641"/>
                    </a:lnTo>
                    <a:lnTo>
                      <a:pt x="281" y="1641"/>
                    </a:lnTo>
                    <a:lnTo>
                      <a:pt x="281" y="1641"/>
                    </a:lnTo>
                    <a:lnTo>
                      <a:pt x="281" y="1641"/>
                    </a:lnTo>
                    <a:lnTo>
                      <a:pt x="275" y="1651"/>
                    </a:lnTo>
                    <a:lnTo>
                      <a:pt x="265" y="1661"/>
                    </a:lnTo>
                    <a:lnTo>
                      <a:pt x="265" y="1661"/>
                    </a:lnTo>
                    <a:lnTo>
                      <a:pt x="257" y="1669"/>
                    </a:lnTo>
                    <a:lnTo>
                      <a:pt x="246" y="1677"/>
                    </a:lnTo>
                    <a:lnTo>
                      <a:pt x="246" y="1677"/>
                    </a:lnTo>
                    <a:lnTo>
                      <a:pt x="227" y="1689"/>
                    </a:lnTo>
                    <a:lnTo>
                      <a:pt x="227" y="1689"/>
                    </a:lnTo>
                    <a:lnTo>
                      <a:pt x="211" y="1699"/>
                    </a:lnTo>
                    <a:lnTo>
                      <a:pt x="211" y="1699"/>
                    </a:lnTo>
                    <a:lnTo>
                      <a:pt x="193" y="1714"/>
                    </a:lnTo>
                    <a:lnTo>
                      <a:pt x="186" y="1720"/>
                    </a:lnTo>
                    <a:lnTo>
                      <a:pt x="182" y="1726"/>
                    </a:lnTo>
                    <a:lnTo>
                      <a:pt x="182" y="1726"/>
                    </a:lnTo>
                    <a:lnTo>
                      <a:pt x="175" y="1739"/>
                    </a:lnTo>
                    <a:lnTo>
                      <a:pt x="172" y="1755"/>
                    </a:lnTo>
                    <a:lnTo>
                      <a:pt x="172" y="1755"/>
                    </a:lnTo>
                    <a:lnTo>
                      <a:pt x="172" y="1760"/>
                    </a:lnTo>
                    <a:lnTo>
                      <a:pt x="175" y="1767"/>
                    </a:lnTo>
                    <a:lnTo>
                      <a:pt x="175" y="1767"/>
                    </a:lnTo>
                    <a:lnTo>
                      <a:pt x="180" y="1775"/>
                    </a:lnTo>
                    <a:lnTo>
                      <a:pt x="180" y="1775"/>
                    </a:lnTo>
                    <a:lnTo>
                      <a:pt x="183" y="1778"/>
                    </a:lnTo>
                    <a:lnTo>
                      <a:pt x="186" y="1780"/>
                    </a:lnTo>
                    <a:lnTo>
                      <a:pt x="186" y="1780"/>
                    </a:lnTo>
                    <a:lnTo>
                      <a:pt x="195" y="1780"/>
                    </a:lnTo>
                    <a:lnTo>
                      <a:pt x="196" y="1780"/>
                    </a:lnTo>
                    <a:lnTo>
                      <a:pt x="196" y="1780"/>
                    </a:lnTo>
                    <a:lnTo>
                      <a:pt x="203" y="1781"/>
                    </a:lnTo>
                    <a:lnTo>
                      <a:pt x="203" y="1781"/>
                    </a:lnTo>
                    <a:lnTo>
                      <a:pt x="209" y="1783"/>
                    </a:lnTo>
                    <a:lnTo>
                      <a:pt x="209" y="1783"/>
                    </a:lnTo>
                    <a:lnTo>
                      <a:pt x="215" y="1788"/>
                    </a:lnTo>
                    <a:lnTo>
                      <a:pt x="215" y="1788"/>
                    </a:lnTo>
                    <a:lnTo>
                      <a:pt x="219" y="1791"/>
                    </a:lnTo>
                    <a:lnTo>
                      <a:pt x="219" y="1791"/>
                    </a:lnTo>
                    <a:lnTo>
                      <a:pt x="222" y="1792"/>
                    </a:lnTo>
                    <a:lnTo>
                      <a:pt x="225" y="1792"/>
                    </a:lnTo>
                    <a:lnTo>
                      <a:pt x="225" y="1792"/>
                    </a:lnTo>
                    <a:lnTo>
                      <a:pt x="227" y="1792"/>
                    </a:lnTo>
                    <a:lnTo>
                      <a:pt x="227" y="1792"/>
                    </a:lnTo>
                    <a:lnTo>
                      <a:pt x="227" y="1792"/>
                    </a:lnTo>
                    <a:lnTo>
                      <a:pt x="227" y="1792"/>
                    </a:lnTo>
                    <a:lnTo>
                      <a:pt x="230" y="1794"/>
                    </a:lnTo>
                    <a:lnTo>
                      <a:pt x="230" y="1796"/>
                    </a:lnTo>
                    <a:lnTo>
                      <a:pt x="230" y="1796"/>
                    </a:lnTo>
                    <a:lnTo>
                      <a:pt x="230" y="1797"/>
                    </a:lnTo>
                    <a:lnTo>
                      <a:pt x="228" y="1799"/>
                    </a:lnTo>
                    <a:lnTo>
                      <a:pt x="228" y="1799"/>
                    </a:lnTo>
                    <a:lnTo>
                      <a:pt x="223" y="1800"/>
                    </a:lnTo>
                    <a:lnTo>
                      <a:pt x="223" y="1800"/>
                    </a:lnTo>
                    <a:lnTo>
                      <a:pt x="219" y="1799"/>
                    </a:lnTo>
                    <a:lnTo>
                      <a:pt x="215" y="1797"/>
                    </a:lnTo>
                    <a:lnTo>
                      <a:pt x="215" y="1797"/>
                    </a:lnTo>
                    <a:lnTo>
                      <a:pt x="211" y="1794"/>
                    </a:lnTo>
                    <a:lnTo>
                      <a:pt x="211" y="1794"/>
                    </a:lnTo>
                    <a:lnTo>
                      <a:pt x="206" y="1791"/>
                    </a:lnTo>
                    <a:lnTo>
                      <a:pt x="206" y="1791"/>
                    </a:lnTo>
                    <a:lnTo>
                      <a:pt x="199" y="1789"/>
                    </a:lnTo>
                    <a:lnTo>
                      <a:pt x="199" y="1789"/>
                    </a:lnTo>
                    <a:lnTo>
                      <a:pt x="196" y="1791"/>
                    </a:lnTo>
                    <a:lnTo>
                      <a:pt x="196" y="1791"/>
                    </a:lnTo>
                    <a:lnTo>
                      <a:pt x="195" y="1791"/>
                    </a:lnTo>
                    <a:lnTo>
                      <a:pt x="195" y="1791"/>
                    </a:lnTo>
                    <a:lnTo>
                      <a:pt x="190" y="1791"/>
                    </a:lnTo>
                    <a:lnTo>
                      <a:pt x="190" y="1791"/>
                    </a:lnTo>
                    <a:lnTo>
                      <a:pt x="183" y="1791"/>
                    </a:lnTo>
                    <a:lnTo>
                      <a:pt x="183" y="1791"/>
                    </a:lnTo>
                    <a:lnTo>
                      <a:pt x="177" y="1788"/>
                    </a:lnTo>
                    <a:lnTo>
                      <a:pt x="170" y="1783"/>
                    </a:lnTo>
                    <a:lnTo>
                      <a:pt x="170" y="1783"/>
                    </a:lnTo>
                    <a:lnTo>
                      <a:pt x="170" y="1783"/>
                    </a:lnTo>
                    <a:lnTo>
                      <a:pt x="170" y="1783"/>
                    </a:lnTo>
                    <a:lnTo>
                      <a:pt x="170" y="1794"/>
                    </a:lnTo>
                    <a:lnTo>
                      <a:pt x="174" y="1805"/>
                    </a:lnTo>
                    <a:lnTo>
                      <a:pt x="174" y="1805"/>
                    </a:lnTo>
                    <a:lnTo>
                      <a:pt x="177" y="1813"/>
                    </a:lnTo>
                    <a:lnTo>
                      <a:pt x="183" y="1821"/>
                    </a:lnTo>
                    <a:lnTo>
                      <a:pt x="183" y="1821"/>
                    </a:lnTo>
                    <a:lnTo>
                      <a:pt x="191" y="1829"/>
                    </a:lnTo>
                    <a:lnTo>
                      <a:pt x="191" y="1829"/>
                    </a:lnTo>
                    <a:lnTo>
                      <a:pt x="198" y="1836"/>
                    </a:lnTo>
                    <a:lnTo>
                      <a:pt x="198" y="1836"/>
                    </a:lnTo>
                    <a:lnTo>
                      <a:pt x="206" y="1844"/>
                    </a:lnTo>
                    <a:lnTo>
                      <a:pt x="212" y="1853"/>
                    </a:lnTo>
                    <a:lnTo>
                      <a:pt x="212" y="1853"/>
                    </a:lnTo>
                    <a:lnTo>
                      <a:pt x="217" y="1863"/>
                    </a:lnTo>
                    <a:lnTo>
                      <a:pt x="222" y="1874"/>
                    </a:lnTo>
                    <a:lnTo>
                      <a:pt x="222" y="1874"/>
                    </a:lnTo>
                    <a:lnTo>
                      <a:pt x="222" y="1876"/>
                    </a:lnTo>
                    <a:lnTo>
                      <a:pt x="220" y="1878"/>
                    </a:lnTo>
                    <a:lnTo>
                      <a:pt x="220" y="1878"/>
                    </a:lnTo>
                    <a:lnTo>
                      <a:pt x="219" y="1878"/>
                    </a:lnTo>
                    <a:lnTo>
                      <a:pt x="219" y="1878"/>
                    </a:lnTo>
                    <a:lnTo>
                      <a:pt x="217" y="1878"/>
                    </a:lnTo>
                    <a:lnTo>
                      <a:pt x="215" y="1876"/>
                    </a:lnTo>
                    <a:lnTo>
                      <a:pt x="215" y="1876"/>
                    </a:lnTo>
                    <a:lnTo>
                      <a:pt x="211" y="1866"/>
                    </a:lnTo>
                    <a:lnTo>
                      <a:pt x="206" y="1858"/>
                    </a:lnTo>
                    <a:lnTo>
                      <a:pt x="206" y="1858"/>
                    </a:lnTo>
                    <a:lnTo>
                      <a:pt x="199" y="1850"/>
                    </a:lnTo>
                    <a:lnTo>
                      <a:pt x="191" y="1842"/>
                    </a:lnTo>
                    <a:lnTo>
                      <a:pt x="191" y="1842"/>
                    </a:lnTo>
                    <a:lnTo>
                      <a:pt x="185" y="1837"/>
                    </a:lnTo>
                    <a:lnTo>
                      <a:pt x="185" y="1837"/>
                    </a:lnTo>
                    <a:lnTo>
                      <a:pt x="175" y="1829"/>
                    </a:lnTo>
                    <a:lnTo>
                      <a:pt x="175" y="1829"/>
                    </a:lnTo>
                    <a:lnTo>
                      <a:pt x="167" y="1820"/>
                    </a:lnTo>
                    <a:lnTo>
                      <a:pt x="167" y="1820"/>
                    </a:lnTo>
                    <a:lnTo>
                      <a:pt x="167" y="1826"/>
                    </a:lnTo>
                    <a:lnTo>
                      <a:pt x="167" y="1826"/>
                    </a:lnTo>
                    <a:lnTo>
                      <a:pt x="170" y="1837"/>
                    </a:lnTo>
                    <a:lnTo>
                      <a:pt x="170" y="1837"/>
                    </a:lnTo>
                    <a:lnTo>
                      <a:pt x="172" y="1842"/>
                    </a:lnTo>
                    <a:lnTo>
                      <a:pt x="172" y="1842"/>
                    </a:lnTo>
                    <a:lnTo>
                      <a:pt x="174" y="1853"/>
                    </a:lnTo>
                    <a:lnTo>
                      <a:pt x="174" y="1853"/>
                    </a:lnTo>
                    <a:lnTo>
                      <a:pt x="172" y="1863"/>
                    </a:lnTo>
                    <a:lnTo>
                      <a:pt x="172" y="1863"/>
                    </a:lnTo>
                    <a:lnTo>
                      <a:pt x="172" y="1863"/>
                    </a:lnTo>
                    <a:lnTo>
                      <a:pt x="172" y="1871"/>
                    </a:lnTo>
                    <a:lnTo>
                      <a:pt x="174" y="1878"/>
                    </a:lnTo>
                    <a:lnTo>
                      <a:pt x="174" y="1878"/>
                    </a:lnTo>
                    <a:lnTo>
                      <a:pt x="178" y="1889"/>
                    </a:lnTo>
                    <a:lnTo>
                      <a:pt x="178" y="1889"/>
                    </a:lnTo>
                    <a:lnTo>
                      <a:pt x="182" y="1894"/>
                    </a:lnTo>
                    <a:lnTo>
                      <a:pt x="190" y="1910"/>
                    </a:lnTo>
                    <a:lnTo>
                      <a:pt x="190" y="1910"/>
                    </a:lnTo>
                    <a:lnTo>
                      <a:pt x="190" y="1913"/>
                    </a:lnTo>
                    <a:lnTo>
                      <a:pt x="188" y="1915"/>
                    </a:lnTo>
                    <a:lnTo>
                      <a:pt x="188" y="1915"/>
                    </a:lnTo>
                    <a:lnTo>
                      <a:pt x="186" y="1915"/>
                    </a:lnTo>
                    <a:lnTo>
                      <a:pt x="186" y="1915"/>
                    </a:lnTo>
                    <a:lnTo>
                      <a:pt x="183" y="1913"/>
                    </a:lnTo>
                    <a:lnTo>
                      <a:pt x="174" y="1898"/>
                    </a:lnTo>
                    <a:lnTo>
                      <a:pt x="174" y="1898"/>
                    </a:lnTo>
                    <a:lnTo>
                      <a:pt x="172" y="1894"/>
                    </a:lnTo>
                    <a:lnTo>
                      <a:pt x="172" y="1894"/>
                    </a:lnTo>
                    <a:lnTo>
                      <a:pt x="166" y="1881"/>
                    </a:lnTo>
                    <a:lnTo>
                      <a:pt x="166" y="1881"/>
                    </a:lnTo>
                    <a:lnTo>
                      <a:pt x="162" y="1871"/>
                    </a:lnTo>
                    <a:lnTo>
                      <a:pt x="162" y="1861"/>
                    </a:lnTo>
                    <a:lnTo>
                      <a:pt x="162" y="1861"/>
                    </a:lnTo>
                    <a:lnTo>
                      <a:pt x="162" y="1861"/>
                    </a:lnTo>
                    <a:lnTo>
                      <a:pt x="162" y="1853"/>
                    </a:lnTo>
                    <a:lnTo>
                      <a:pt x="162" y="1853"/>
                    </a:lnTo>
                    <a:lnTo>
                      <a:pt x="161" y="1845"/>
                    </a:lnTo>
                    <a:lnTo>
                      <a:pt x="161" y="1845"/>
                    </a:lnTo>
                    <a:lnTo>
                      <a:pt x="159" y="1841"/>
                    </a:lnTo>
                    <a:lnTo>
                      <a:pt x="159" y="1841"/>
                    </a:lnTo>
                    <a:lnTo>
                      <a:pt x="156" y="1834"/>
                    </a:lnTo>
                    <a:lnTo>
                      <a:pt x="154" y="1828"/>
                    </a:lnTo>
                    <a:lnTo>
                      <a:pt x="154" y="1828"/>
                    </a:lnTo>
                    <a:lnTo>
                      <a:pt x="154" y="1813"/>
                    </a:lnTo>
                    <a:lnTo>
                      <a:pt x="154" y="1813"/>
                    </a:lnTo>
                    <a:lnTo>
                      <a:pt x="154" y="1808"/>
                    </a:lnTo>
                    <a:lnTo>
                      <a:pt x="154" y="1773"/>
                    </a:lnTo>
                    <a:lnTo>
                      <a:pt x="154" y="1773"/>
                    </a:lnTo>
                    <a:lnTo>
                      <a:pt x="154" y="1763"/>
                    </a:lnTo>
                    <a:lnTo>
                      <a:pt x="154" y="1763"/>
                    </a:lnTo>
                    <a:lnTo>
                      <a:pt x="154" y="1747"/>
                    </a:lnTo>
                    <a:lnTo>
                      <a:pt x="154" y="1747"/>
                    </a:lnTo>
                    <a:lnTo>
                      <a:pt x="154" y="1747"/>
                    </a:lnTo>
                    <a:lnTo>
                      <a:pt x="154" y="1747"/>
                    </a:lnTo>
                    <a:lnTo>
                      <a:pt x="154" y="1746"/>
                    </a:lnTo>
                    <a:lnTo>
                      <a:pt x="154" y="1746"/>
                    </a:lnTo>
                    <a:lnTo>
                      <a:pt x="159" y="1731"/>
                    </a:lnTo>
                    <a:lnTo>
                      <a:pt x="164" y="1717"/>
                    </a:lnTo>
                    <a:lnTo>
                      <a:pt x="164" y="1717"/>
                    </a:lnTo>
                    <a:lnTo>
                      <a:pt x="170" y="1707"/>
                    </a:lnTo>
                    <a:lnTo>
                      <a:pt x="177" y="1699"/>
                    </a:lnTo>
                    <a:lnTo>
                      <a:pt x="186" y="1689"/>
                    </a:lnTo>
                    <a:lnTo>
                      <a:pt x="196" y="1681"/>
                    </a:lnTo>
                    <a:lnTo>
                      <a:pt x="196" y="1681"/>
                    </a:lnTo>
                    <a:lnTo>
                      <a:pt x="214" y="1669"/>
                    </a:lnTo>
                    <a:lnTo>
                      <a:pt x="214" y="1669"/>
                    </a:lnTo>
                    <a:lnTo>
                      <a:pt x="231" y="1656"/>
                    </a:lnTo>
                    <a:lnTo>
                      <a:pt x="231" y="1656"/>
                    </a:lnTo>
                    <a:lnTo>
                      <a:pt x="246" y="1641"/>
                    </a:lnTo>
                    <a:lnTo>
                      <a:pt x="251" y="1633"/>
                    </a:lnTo>
                    <a:lnTo>
                      <a:pt x="256" y="1627"/>
                    </a:lnTo>
                    <a:lnTo>
                      <a:pt x="256" y="1627"/>
                    </a:lnTo>
                    <a:lnTo>
                      <a:pt x="257" y="1620"/>
                    </a:lnTo>
                    <a:lnTo>
                      <a:pt x="260" y="1609"/>
                    </a:lnTo>
                    <a:lnTo>
                      <a:pt x="260" y="1601"/>
                    </a:lnTo>
                    <a:lnTo>
                      <a:pt x="260" y="1595"/>
                    </a:lnTo>
                    <a:lnTo>
                      <a:pt x="259" y="1587"/>
                    </a:lnTo>
                    <a:lnTo>
                      <a:pt x="256" y="1579"/>
                    </a:lnTo>
                    <a:lnTo>
                      <a:pt x="256" y="1579"/>
                    </a:lnTo>
                    <a:lnTo>
                      <a:pt x="254" y="1574"/>
                    </a:lnTo>
                    <a:lnTo>
                      <a:pt x="254" y="1574"/>
                    </a:lnTo>
                    <a:lnTo>
                      <a:pt x="243" y="1554"/>
                    </a:lnTo>
                    <a:lnTo>
                      <a:pt x="235" y="1532"/>
                    </a:lnTo>
                    <a:lnTo>
                      <a:pt x="235" y="1532"/>
                    </a:lnTo>
                    <a:lnTo>
                      <a:pt x="230" y="1516"/>
                    </a:lnTo>
                    <a:lnTo>
                      <a:pt x="227" y="1500"/>
                    </a:lnTo>
                    <a:lnTo>
                      <a:pt x="227" y="1500"/>
                    </a:lnTo>
                    <a:lnTo>
                      <a:pt x="225" y="1482"/>
                    </a:lnTo>
                    <a:lnTo>
                      <a:pt x="228" y="1464"/>
                    </a:lnTo>
                    <a:lnTo>
                      <a:pt x="228" y="1464"/>
                    </a:lnTo>
                    <a:lnTo>
                      <a:pt x="233" y="1448"/>
                    </a:lnTo>
                    <a:lnTo>
                      <a:pt x="241" y="1432"/>
                    </a:lnTo>
                    <a:lnTo>
                      <a:pt x="241" y="1432"/>
                    </a:lnTo>
                    <a:lnTo>
                      <a:pt x="249" y="1419"/>
                    </a:lnTo>
                    <a:lnTo>
                      <a:pt x="259" y="1407"/>
                    </a:lnTo>
                    <a:lnTo>
                      <a:pt x="259" y="1407"/>
                    </a:lnTo>
                    <a:lnTo>
                      <a:pt x="270" y="1395"/>
                    </a:lnTo>
                    <a:lnTo>
                      <a:pt x="280" y="1384"/>
                    </a:lnTo>
                    <a:lnTo>
                      <a:pt x="280" y="1384"/>
                    </a:lnTo>
                    <a:lnTo>
                      <a:pt x="301" y="1363"/>
                    </a:lnTo>
                    <a:lnTo>
                      <a:pt x="301" y="1363"/>
                    </a:lnTo>
                    <a:lnTo>
                      <a:pt x="310" y="1355"/>
                    </a:lnTo>
                    <a:lnTo>
                      <a:pt x="310" y="1355"/>
                    </a:lnTo>
                    <a:lnTo>
                      <a:pt x="305" y="1357"/>
                    </a:lnTo>
                    <a:lnTo>
                      <a:pt x="305" y="1357"/>
                    </a:lnTo>
                    <a:lnTo>
                      <a:pt x="293" y="1362"/>
                    </a:lnTo>
                    <a:lnTo>
                      <a:pt x="293" y="1362"/>
                    </a:lnTo>
                    <a:lnTo>
                      <a:pt x="285" y="1366"/>
                    </a:lnTo>
                    <a:lnTo>
                      <a:pt x="285" y="1366"/>
                    </a:lnTo>
                    <a:lnTo>
                      <a:pt x="278" y="1373"/>
                    </a:lnTo>
                    <a:lnTo>
                      <a:pt x="278" y="1373"/>
                    </a:lnTo>
                    <a:lnTo>
                      <a:pt x="272" y="1384"/>
                    </a:lnTo>
                    <a:lnTo>
                      <a:pt x="272" y="1384"/>
                    </a:lnTo>
                    <a:lnTo>
                      <a:pt x="265" y="1395"/>
                    </a:lnTo>
                    <a:lnTo>
                      <a:pt x="265" y="1395"/>
                    </a:lnTo>
                    <a:lnTo>
                      <a:pt x="256" y="1407"/>
                    </a:lnTo>
                    <a:lnTo>
                      <a:pt x="244" y="1416"/>
                    </a:lnTo>
                    <a:lnTo>
                      <a:pt x="244" y="1416"/>
                    </a:lnTo>
                    <a:lnTo>
                      <a:pt x="231" y="1424"/>
                    </a:lnTo>
                    <a:lnTo>
                      <a:pt x="217" y="1429"/>
                    </a:lnTo>
                    <a:lnTo>
                      <a:pt x="217" y="1429"/>
                    </a:lnTo>
                    <a:lnTo>
                      <a:pt x="201" y="1432"/>
                    </a:lnTo>
                    <a:lnTo>
                      <a:pt x="201" y="1432"/>
                    </a:lnTo>
                    <a:lnTo>
                      <a:pt x="196" y="1432"/>
                    </a:lnTo>
                    <a:lnTo>
                      <a:pt x="196" y="1432"/>
                    </a:lnTo>
                    <a:lnTo>
                      <a:pt x="190" y="1432"/>
                    </a:lnTo>
                    <a:lnTo>
                      <a:pt x="188" y="1432"/>
                    </a:lnTo>
                    <a:lnTo>
                      <a:pt x="188" y="1432"/>
                    </a:lnTo>
                    <a:lnTo>
                      <a:pt x="182" y="1432"/>
                    </a:lnTo>
                    <a:lnTo>
                      <a:pt x="182" y="1432"/>
                    </a:lnTo>
                    <a:lnTo>
                      <a:pt x="174" y="1432"/>
                    </a:lnTo>
                    <a:lnTo>
                      <a:pt x="166" y="1434"/>
                    </a:lnTo>
                    <a:lnTo>
                      <a:pt x="166" y="1434"/>
                    </a:lnTo>
                    <a:lnTo>
                      <a:pt x="162" y="1436"/>
                    </a:lnTo>
                    <a:lnTo>
                      <a:pt x="161" y="1437"/>
                    </a:lnTo>
                    <a:lnTo>
                      <a:pt x="161" y="1437"/>
                    </a:lnTo>
                    <a:lnTo>
                      <a:pt x="158" y="1447"/>
                    </a:lnTo>
                    <a:lnTo>
                      <a:pt x="158" y="1447"/>
                    </a:lnTo>
                    <a:lnTo>
                      <a:pt x="158" y="1447"/>
                    </a:lnTo>
                    <a:lnTo>
                      <a:pt x="154" y="1453"/>
                    </a:lnTo>
                    <a:lnTo>
                      <a:pt x="151" y="1461"/>
                    </a:lnTo>
                    <a:lnTo>
                      <a:pt x="151" y="1461"/>
                    </a:lnTo>
                    <a:lnTo>
                      <a:pt x="145" y="1468"/>
                    </a:lnTo>
                    <a:lnTo>
                      <a:pt x="138" y="1472"/>
                    </a:lnTo>
                    <a:lnTo>
                      <a:pt x="138" y="1472"/>
                    </a:lnTo>
                    <a:lnTo>
                      <a:pt x="129" y="1477"/>
                    </a:lnTo>
                    <a:lnTo>
                      <a:pt x="125" y="1479"/>
                    </a:lnTo>
                    <a:lnTo>
                      <a:pt x="125" y="1479"/>
                    </a:lnTo>
                    <a:lnTo>
                      <a:pt x="114" y="1484"/>
                    </a:lnTo>
                    <a:lnTo>
                      <a:pt x="114" y="1484"/>
                    </a:lnTo>
                    <a:lnTo>
                      <a:pt x="95" y="1492"/>
                    </a:lnTo>
                    <a:lnTo>
                      <a:pt x="90" y="1495"/>
                    </a:lnTo>
                    <a:lnTo>
                      <a:pt x="90" y="1495"/>
                    </a:lnTo>
                    <a:lnTo>
                      <a:pt x="76" y="1501"/>
                    </a:lnTo>
                    <a:lnTo>
                      <a:pt x="76" y="1501"/>
                    </a:lnTo>
                    <a:lnTo>
                      <a:pt x="66" y="1524"/>
                    </a:lnTo>
                    <a:lnTo>
                      <a:pt x="58" y="1548"/>
                    </a:lnTo>
                    <a:lnTo>
                      <a:pt x="51" y="1572"/>
                    </a:lnTo>
                    <a:lnTo>
                      <a:pt x="45" y="1595"/>
                    </a:lnTo>
                    <a:lnTo>
                      <a:pt x="40" y="1619"/>
                    </a:lnTo>
                    <a:lnTo>
                      <a:pt x="39" y="1643"/>
                    </a:lnTo>
                    <a:lnTo>
                      <a:pt x="37" y="1665"/>
                    </a:lnTo>
                    <a:lnTo>
                      <a:pt x="37" y="1689"/>
                    </a:lnTo>
                    <a:lnTo>
                      <a:pt x="37" y="1701"/>
                    </a:lnTo>
                    <a:lnTo>
                      <a:pt x="37" y="1712"/>
                    </a:lnTo>
                    <a:lnTo>
                      <a:pt x="37" y="1712"/>
                    </a:lnTo>
                    <a:lnTo>
                      <a:pt x="39" y="1730"/>
                    </a:lnTo>
                    <a:lnTo>
                      <a:pt x="39" y="1730"/>
                    </a:lnTo>
                    <a:lnTo>
                      <a:pt x="40" y="1736"/>
                    </a:lnTo>
                    <a:lnTo>
                      <a:pt x="40" y="1736"/>
                    </a:lnTo>
                    <a:lnTo>
                      <a:pt x="42" y="1751"/>
                    </a:lnTo>
                    <a:lnTo>
                      <a:pt x="42" y="1751"/>
                    </a:lnTo>
                    <a:lnTo>
                      <a:pt x="43" y="1759"/>
                    </a:lnTo>
                    <a:lnTo>
                      <a:pt x="43" y="1759"/>
                    </a:lnTo>
                    <a:lnTo>
                      <a:pt x="43" y="1759"/>
                    </a:lnTo>
                    <a:close/>
                    <a:moveTo>
                      <a:pt x="1180" y="1635"/>
                    </a:moveTo>
                    <a:lnTo>
                      <a:pt x="1180" y="1635"/>
                    </a:lnTo>
                    <a:lnTo>
                      <a:pt x="1177" y="1648"/>
                    </a:lnTo>
                    <a:lnTo>
                      <a:pt x="1177" y="1648"/>
                    </a:lnTo>
                    <a:lnTo>
                      <a:pt x="1173" y="1667"/>
                    </a:lnTo>
                    <a:lnTo>
                      <a:pt x="1172" y="1688"/>
                    </a:lnTo>
                    <a:lnTo>
                      <a:pt x="1172" y="1688"/>
                    </a:lnTo>
                    <a:lnTo>
                      <a:pt x="1173" y="1707"/>
                    </a:lnTo>
                    <a:lnTo>
                      <a:pt x="1177" y="1728"/>
                    </a:lnTo>
                    <a:lnTo>
                      <a:pt x="1177" y="1728"/>
                    </a:lnTo>
                    <a:lnTo>
                      <a:pt x="1180" y="1749"/>
                    </a:lnTo>
                    <a:lnTo>
                      <a:pt x="1180" y="1749"/>
                    </a:lnTo>
                    <a:lnTo>
                      <a:pt x="1185" y="1771"/>
                    </a:lnTo>
                    <a:lnTo>
                      <a:pt x="1185" y="1771"/>
                    </a:lnTo>
                    <a:lnTo>
                      <a:pt x="1190" y="1796"/>
                    </a:lnTo>
                    <a:lnTo>
                      <a:pt x="1190" y="1796"/>
                    </a:lnTo>
                    <a:lnTo>
                      <a:pt x="1190" y="1802"/>
                    </a:lnTo>
                    <a:lnTo>
                      <a:pt x="1190" y="1802"/>
                    </a:lnTo>
                    <a:lnTo>
                      <a:pt x="1190" y="1797"/>
                    </a:lnTo>
                    <a:lnTo>
                      <a:pt x="1190" y="1797"/>
                    </a:lnTo>
                    <a:lnTo>
                      <a:pt x="1191" y="1778"/>
                    </a:lnTo>
                    <a:lnTo>
                      <a:pt x="1190" y="1757"/>
                    </a:lnTo>
                    <a:lnTo>
                      <a:pt x="1190" y="1757"/>
                    </a:lnTo>
                    <a:lnTo>
                      <a:pt x="1185" y="1730"/>
                    </a:lnTo>
                    <a:lnTo>
                      <a:pt x="1185" y="1730"/>
                    </a:lnTo>
                    <a:lnTo>
                      <a:pt x="1182" y="1712"/>
                    </a:lnTo>
                    <a:lnTo>
                      <a:pt x="1182" y="1712"/>
                    </a:lnTo>
                    <a:lnTo>
                      <a:pt x="1178" y="1688"/>
                    </a:lnTo>
                    <a:lnTo>
                      <a:pt x="1178" y="1664"/>
                    </a:lnTo>
                    <a:lnTo>
                      <a:pt x="1178" y="1664"/>
                    </a:lnTo>
                    <a:lnTo>
                      <a:pt x="1180" y="1640"/>
                    </a:lnTo>
                    <a:lnTo>
                      <a:pt x="1180" y="1640"/>
                    </a:lnTo>
                    <a:lnTo>
                      <a:pt x="1180" y="1635"/>
                    </a:lnTo>
                    <a:lnTo>
                      <a:pt x="1180" y="1635"/>
                    </a:lnTo>
                    <a:lnTo>
                      <a:pt x="1180" y="1635"/>
                    </a:lnTo>
                    <a:close/>
                    <a:moveTo>
                      <a:pt x="37" y="1381"/>
                    </a:moveTo>
                    <a:lnTo>
                      <a:pt x="39" y="1394"/>
                    </a:lnTo>
                    <a:lnTo>
                      <a:pt x="39" y="1394"/>
                    </a:lnTo>
                    <a:lnTo>
                      <a:pt x="45" y="1418"/>
                    </a:lnTo>
                    <a:lnTo>
                      <a:pt x="51" y="1442"/>
                    </a:lnTo>
                    <a:lnTo>
                      <a:pt x="59" y="1466"/>
                    </a:lnTo>
                    <a:lnTo>
                      <a:pt x="68" y="1490"/>
                    </a:lnTo>
                    <a:lnTo>
                      <a:pt x="68" y="1490"/>
                    </a:lnTo>
                    <a:lnTo>
                      <a:pt x="84" y="1481"/>
                    </a:lnTo>
                    <a:lnTo>
                      <a:pt x="106" y="1469"/>
                    </a:lnTo>
                    <a:lnTo>
                      <a:pt x="106" y="1469"/>
                    </a:lnTo>
                    <a:lnTo>
                      <a:pt x="117" y="1463"/>
                    </a:lnTo>
                    <a:lnTo>
                      <a:pt x="119" y="1461"/>
                    </a:lnTo>
                    <a:lnTo>
                      <a:pt x="119" y="1461"/>
                    </a:lnTo>
                    <a:lnTo>
                      <a:pt x="127" y="1456"/>
                    </a:lnTo>
                    <a:lnTo>
                      <a:pt x="127" y="1456"/>
                    </a:lnTo>
                    <a:lnTo>
                      <a:pt x="133" y="1450"/>
                    </a:lnTo>
                    <a:lnTo>
                      <a:pt x="133" y="1450"/>
                    </a:lnTo>
                    <a:lnTo>
                      <a:pt x="137" y="1440"/>
                    </a:lnTo>
                    <a:lnTo>
                      <a:pt x="137" y="1440"/>
                    </a:lnTo>
                    <a:lnTo>
                      <a:pt x="137" y="1440"/>
                    </a:lnTo>
                    <a:lnTo>
                      <a:pt x="140" y="1432"/>
                    </a:lnTo>
                    <a:lnTo>
                      <a:pt x="143" y="1426"/>
                    </a:lnTo>
                    <a:lnTo>
                      <a:pt x="143" y="1426"/>
                    </a:lnTo>
                    <a:lnTo>
                      <a:pt x="150" y="1418"/>
                    </a:lnTo>
                    <a:lnTo>
                      <a:pt x="159" y="1413"/>
                    </a:lnTo>
                    <a:lnTo>
                      <a:pt x="159" y="1413"/>
                    </a:lnTo>
                    <a:lnTo>
                      <a:pt x="167" y="1411"/>
                    </a:lnTo>
                    <a:lnTo>
                      <a:pt x="174" y="1410"/>
                    </a:lnTo>
                    <a:lnTo>
                      <a:pt x="174" y="1410"/>
                    </a:lnTo>
                    <a:lnTo>
                      <a:pt x="188" y="1410"/>
                    </a:lnTo>
                    <a:lnTo>
                      <a:pt x="190" y="1410"/>
                    </a:lnTo>
                    <a:lnTo>
                      <a:pt x="190" y="1410"/>
                    </a:lnTo>
                    <a:lnTo>
                      <a:pt x="201" y="1408"/>
                    </a:lnTo>
                    <a:lnTo>
                      <a:pt x="201" y="1408"/>
                    </a:lnTo>
                    <a:lnTo>
                      <a:pt x="211" y="1407"/>
                    </a:lnTo>
                    <a:lnTo>
                      <a:pt x="211" y="1407"/>
                    </a:lnTo>
                    <a:lnTo>
                      <a:pt x="220" y="1403"/>
                    </a:lnTo>
                    <a:lnTo>
                      <a:pt x="230" y="1397"/>
                    </a:lnTo>
                    <a:lnTo>
                      <a:pt x="230" y="1397"/>
                    </a:lnTo>
                    <a:lnTo>
                      <a:pt x="238" y="1390"/>
                    </a:lnTo>
                    <a:lnTo>
                      <a:pt x="244" y="1382"/>
                    </a:lnTo>
                    <a:lnTo>
                      <a:pt x="244" y="1382"/>
                    </a:lnTo>
                    <a:lnTo>
                      <a:pt x="249" y="1374"/>
                    </a:lnTo>
                    <a:lnTo>
                      <a:pt x="249" y="1374"/>
                    </a:lnTo>
                    <a:lnTo>
                      <a:pt x="259" y="1358"/>
                    </a:lnTo>
                    <a:lnTo>
                      <a:pt x="259" y="1358"/>
                    </a:lnTo>
                    <a:lnTo>
                      <a:pt x="264" y="1352"/>
                    </a:lnTo>
                    <a:lnTo>
                      <a:pt x="270" y="1347"/>
                    </a:lnTo>
                    <a:lnTo>
                      <a:pt x="270" y="1347"/>
                    </a:lnTo>
                    <a:lnTo>
                      <a:pt x="276" y="1342"/>
                    </a:lnTo>
                    <a:lnTo>
                      <a:pt x="283" y="1339"/>
                    </a:lnTo>
                    <a:lnTo>
                      <a:pt x="283" y="1339"/>
                    </a:lnTo>
                    <a:lnTo>
                      <a:pt x="301" y="1334"/>
                    </a:lnTo>
                    <a:lnTo>
                      <a:pt x="301" y="1334"/>
                    </a:lnTo>
                    <a:lnTo>
                      <a:pt x="309" y="1333"/>
                    </a:lnTo>
                    <a:lnTo>
                      <a:pt x="309" y="1333"/>
                    </a:lnTo>
                    <a:lnTo>
                      <a:pt x="320" y="1328"/>
                    </a:lnTo>
                    <a:lnTo>
                      <a:pt x="320" y="1328"/>
                    </a:lnTo>
                    <a:lnTo>
                      <a:pt x="328" y="1321"/>
                    </a:lnTo>
                    <a:lnTo>
                      <a:pt x="328" y="1321"/>
                    </a:lnTo>
                    <a:lnTo>
                      <a:pt x="336" y="1315"/>
                    </a:lnTo>
                    <a:lnTo>
                      <a:pt x="342" y="1305"/>
                    </a:lnTo>
                    <a:lnTo>
                      <a:pt x="342" y="1305"/>
                    </a:lnTo>
                    <a:lnTo>
                      <a:pt x="347" y="1294"/>
                    </a:lnTo>
                    <a:lnTo>
                      <a:pt x="349" y="1283"/>
                    </a:lnTo>
                    <a:lnTo>
                      <a:pt x="349" y="1272"/>
                    </a:lnTo>
                    <a:lnTo>
                      <a:pt x="347" y="1262"/>
                    </a:lnTo>
                    <a:lnTo>
                      <a:pt x="346" y="1255"/>
                    </a:lnTo>
                    <a:lnTo>
                      <a:pt x="346" y="1255"/>
                    </a:lnTo>
                    <a:lnTo>
                      <a:pt x="346" y="1254"/>
                    </a:lnTo>
                    <a:lnTo>
                      <a:pt x="346" y="1254"/>
                    </a:lnTo>
                    <a:lnTo>
                      <a:pt x="347" y="1252"/>
                    </a:lnTo>
                    <a:lnTo>
                      <a:pt x="354" y="1251"/>
                    </a:lnTo>
                    <a:lnTo>
                      <a:pt x="354" y="1251"/>
                    </a:lnTo>
                    <a:lnTo>
                      <a:pt x="373" y="1247"/>
                    </a:lnTo>
                    <a:lnTo>
                      <a:pt x="383" y="1244"/>
                    </a:lnTo>
                    <a:lnTo>
                      <a:pt x="392" y="1241"/>
                    </a:lnTo>
                    <a:lnTo>
                      <a:pt x="392" y="1241"/>
                    </a:lnTo>
                    <a:lnTo>
                      <a:pt x="402" y="1236"/>
                    </a:lnTo>
                    <a:lnTo>
                      <a:pt x="410" y="1230"/>
                    </a:lnTo>
                    <a:lnTo>
                      <a:pt x="416" y="1223"/>
                    </a:lnTo>
                    <a:lnTo>
                      <a:pt x="421" y="1215"/>
                    </a:lnTo>
                    <a:lnTo>
                      <a:pt x="421" y="1215"/>
                    </a:lnTo>
                    <a:lnTo>
                      <a:pt x="426" y="1206"/>
                    </a:lnTo>
                    <a:lnTo>
                      <a:pt x="429" y="1198"/>
                    </a:lnTo>
                    <a:lnTo>
                      <a:pt x="431" y="1188"/>
                    </a:lnTo>
                    <a:lnTo>
                      <a:pt x="429" y="1178"/>
                    </a:lnTo>
                    <a:lnTo>
                      <a:pt x="429" y="1178"/>
                    </a:lnTo>
                    <a:lnTo>
                      <a:pt x="428" y="1169"/>
                    </a:lnTo>
                    <a:lnTo>
                      <a:pt x="423" y="1159"/>
                    </a:lnTo>
                    <a:lnTo>
                      <a:pt x="418" y="1153"/>
                    </a:lnTo>
                    <a:lnTo>
                      <a:pt x="412" y="1148"/>
                    </a:lnTo>
                    <a:lnTo>
                      <a:pt x="407" y="1145"/>
                    </a:lnTo>
                    <a:lnTo>
                      <a:pt x="407" y="1145"/>
                    </a:lnTo>
                    <a:lnTo>
                      <a:pt x="405" y="1141"/>
                    </a:lnTo>
                    <a:lnTo>
                      <a:pt x="405" y="1141"/>
                    </a:lnTo>
                    <a:lnTo>
                      <a:pt x="405" y="1140"/>
                    </a:lnTo>
                    <a:lnTo>
                      <a:pt x="410" y="1135"/>
                    </a:lnTo>
                    <a:lnTo>
                      <a:pt x="410" y="1135"/>
                    </a:lnTo>
                    <a:lnTo>
                      <a:pt x="416" y="1124"/>
                    </a:lnTo>
                    <a:lnTo>
                      <a:pt x="423" y="1112"/>
                    </a:lnTo>
                    <a:lnTo>
                      <a:pt x="423" y="1112"/>
                    </a:lnTo>
                    <a:lnTo>
                      <a:pt x="428" y="1101"/>
                    </a:lnTo>
                    <a:lnTo>
                      <a:pt x="429" y="1091"/>
                    </a:lnTo>
                    <a:lnTo>
                      <a:pt x="429" y="1091"/>
                    </a:lnTo>
                    <a:lnTo>
                      <a:pt x="428" y="1082"/>
                    </a:lnTo>
                    <a:lnTo>
                      <a:pt x="423" y="1074"/>
                    </a:lnTo>
                    <a:lnTo>
                      <a:pt x="423" y="1074"/>
                    </a:lnTo>
                    <a:lnTo>
                      <a:pt x="418" y="1071"/>
                    </a:lnTo>
                    <a:lnTo>
                      <a:pt x="413" y="1067"/>
                    </a:lnTo>
                    <a:lnTo>
                      <a:pt x="405" y="1066"/>
                    </a:lnTo>
                    <a:lnTo>
                      <a:pt x="405" y="1066"/>
                    </a:lnTo>
                    <a:lnTo>
                      <a:pt x="403" y="1066"/>
                    </a:lnTo>
                    <a:lnTo>
                      <a:pt x="403" y="1066"/>
                    </a:lnTo>
                    <a:lnTo>
                      <a:pt x="395" y="1067"/>
                    </a:lnTo>
                    <a:lnTo>
                      <a:pt x="391" y="1069"/>
                    </a:lnTo>
                    <a:lnTo>
                      <a:pt x="391" y="1069"/>
                    </a:lnTo>
                    <a:lnTo>
                      <a:pt x="389" y="1069"/>
                    </a:lnTo>
                    <a:lnTo>
                      <a:pt x="389" y="1069"/>
                    </a:lnTo>
                    <a:lnTo>
                      <a:pt x="387" y="1067"/>
                    </a:lnTo>
                    <a:lnTo>
                      <a:pt x="387" y="1067"/>
                    </a:lnTo>
                    <a:lnTo>
                      <a:pt x="386" y="1066"/>
                    </a:lnTo>
                    <a:lnTo>
                      <a:pt x="387" y="1064"/>
                    </a:lnTo>
                    <a:lnTo>
                      <a:pt x="399" y="1050"/>
                    </a:lnTo>
                    <a:lnTo>
                      <a:pt x="399" y="1050"/>
                    </a:lnTo>
                    <a:lnTo>
                      <a:pt x="408" y="1037"/>
                    </a:lnTo>
                    <a:lnTo>
                      <a:pt x="415" y="1026"/>
                    </a:lnTo>
                    <a:lnTo>
                      <a:pt x="415" y="1026"/>
                    </a:lnTo>
                    <a:lnTo>
                      <a:pt x="420" y="1011"/>
                    </a:lnTo>
                    <a:lnTo>
                      <a:pt x="421" y="998"/>
                    </a:lnTo>
                    <a:lnTo>
                      <a:pt x="421" y="998"/>
                    </a:lnTo>
                    <a:lnTo>
                      <a:pt x="420" y="993"/>
                    </a:lnTo>
                    <a:lnTo>
                      <a:pt x="418" y="987"/>
                    </a:lnTo>
                    <a:lnTo>
                      <a:pt x="415" y="982"/>
                    </a:lnTo>
                    <a:lnTo>
                      <a:pt x="410" y="977"/>
                    </a:lnTo>
                    <a:lnTo>
                      <a:pt x="410" y="977"/>
                    </a:lnTo>
                    <a:lnTo>
                      <a:pt x="403" y="974"/>
                    </a:lnTo>
                    <a:lnTo>
                      <a:pt x="397" y="971"/>
                    </a:lnTo>
                    <a:lnTo>
                      <a:pt x="397" y="971"/>
                    </a:lnTo>
                    <a:lnTo>
                      <a:pt x="394" y="971"/>
                    </a:lnTo>
                    <a:lnTo>
                      <a:pt x="394" y="971"/>
                    </a:lnTo>
                    <a:lnTo>
                      <a:pt x="389" y="973"/>
                    </a:lnTo>
                    <a:lnTo>
                      <a:pt x="384" y="973"/>
                    </a:lnTo>
                    <a:lnTo>
                      <a:pt x="383" y="974"/>
                    </a:lnTo>
                    <a:lnTo>
                      <a:pt x="383" y="974"/>
                    </a:lnTo>
                    <a:lnTo>
                      <a:pt x="383" y="974"/>
                    </a:lnTo>
                    <a:lnTo>
                      <a:pt x="383" y="974"/>
                    </a:lnTo>
                    <a:lnTo>
                      <a:pt x="379" y="974"/>
                    </a:lnTo>
                    <a:lnTo>
                      <a:pt x="379" y="974"/>
                    </a:lnTo>
                    <a:lnTo>
                      <a:pt x="379" y="973"/>
                    </a:lnTo>
                    <a:lnTo>
                      <a:pt x="379" y="969"/>
                    </a:lnTo>
                    <a:lnTo>
                      <a:pt x="379" y="969"/>
                    </a:lnTo>
                    <a:lnTo>
                      <a:pt x="383" y="958"/>
                    </a:lnTo>
                    <a:lnTo>
                      <a:pt x="384" y="942"/>
                    </a:lnTo>
                    <a:lnTo>
                      <a:pt x="384" y="942"/>
                    </a:lnTo>
                    <a:lnTo>
                      <a:pt x="384" y="929"/>
                    </a:lnTo>
                    <a:lnTo>
                      <a:pt x="383" y="918"/>
                    </a:lnTo>
                    <a:lnTo>
                      <a:pt x="383" y="918"/>
                    </a:lnTo>
                    <a:lnTo>
                      <a:pt x="378" y="907"/>
                    </a:lnTo>
                    <a:lnTo>
                      <a:pt x="378" y="907"/>
                    </a:lnTo>
                    <a:lnTo>
                      <a:pt x="375" y="902"/>
                    </a:lnTo>
                    <a:lnTo>
                      <a:pt x="371" y="900"/>
                    </a:lnTo>
                    <a:lnTo>
                      <a:pt x="371" y="900"/>
                    </a:lnTo>
                    <a:lnTo>
                      <a:pt x="367" y="899"/>
                    </a:lnTo>
                    <a:lnTo>
                      <a:pt x="362" y="897"/>
                    </a:lnTo>
                    <a:lnTo>
                      <a:pt x="362" y="897"/>
                    </a:lnTo>
                    <a:lnTo>
                      <a:pt x="358" y="897"/>
                    </a:lnTo>
                    <a:lnTo>
                      <a:pt x="358" y="897"/>
                    </a:lnTo>
                    <a:lnTo>
                      <a:pt x="358" y="897"/>
                    </a:lnTo>
                    <a:lnTo>
                      <a:pt x="357" y="897"/>
                    </a:lnTo>
                    <a:lnTo>
                      <a:pt x="357" y="897"/>
                    </a:lnTo>
                    <a:lnTo>
                      <a:pt x="355" y="897"/>
                    </a:lnTo>
                    <a:lnTo>
                      <a:pt x="355" y="897"/>
                    </a:lnTo>
                    <a:lnTo>
                      <a:pt x="350" y="897"/>
                    </a:lnTo>
                    <a:lnTo>
                      <a:pt x="350" y="897"/>
                    </a:lnTo>
                    <a:lnTo>
                      <a:pt x="344" y="899"/>
                    </a:lnTo>
                    <a:lnTo>
                      <a:pt x="344" y="899"/>
                    </a:lnTo>
                    <a:lnTo>
                      <a:pt x="341" y="900"/>
                    </a:lnTo>
                    <a:lnTo>
                      <a:pt x="341" y="900"/>
                    </a:lnTo>
                    <a:lnTo>
                      <a:pt x="339" y="900"/>
                    </a:lnTo>
                    <a:lnTo>
                      <a:pt x="339" y="900"/>
                    </a:lnTo>
                    <a:lnTo>
                      <a:pt x="326" y="907"/>
                    </a:lnTo>
                    <a:lnTo>
                      <a:pt x="326" y="907"/>
                    </a:lnTo>
                    <a:lnTo>
                      <a:pt x="304" y="919"/>
                    </a:lnTo>
                    <a:lnTo>
                      <a:pt x="304" y="919"/>
                    </a:lnTo>
                    <a:lnTo>
                      <a:pt x="291" y="929"/>
                    </a:lnTo>
                    <a:lnTo>
                      <a:pt x="291" y="929"/>
                    </a:lnTo>
                    <a:lnTo>
                      <a:pt x="275" y="940"/>
                    </a:lnTo>
                    <a:lnTo>
                      <a:pt x="257" y="952"/>
                    </a:lnTo>
                    <a:lnTo>
                      <a:pt x="257" y="952"/>
                    </a:lnTo>
                    <a:lnTo>
                      <a:pt x="244" y="960"/>
                    </a:lnTo>
                    <a:lnTo>
                      <a:pt x="231" y="965"/>
                    </a:lnTo>
                    <a:lnTo>
                      <a:pt x="231" y="965"/>
                    </a:lnTo>
                    <a:lnTo>
                      <a:pt x="206" y="976"/>
                    </a:lnTo>
                    <a:lnTo>
                      <a:pt x="206" y="976"/>
                    </a:lnTo>
                    <a:lnTo>
                      <a:pt x="206" y="976"/>
                    </a:lnTo>
                    <a:lnTo>
                      <a:pt x="182" y="985"/>
                    </a:lnTo>
                    <a:lnTo>
                      <a:pt x="170" y="992"/>
                    </a:lnTo>
                    <a:lnTo>
                      <a:pt x="158" y="1000"/>
                    </a:lnTo>
                    <a:lnTo>
                      <a:pt x="158" y="1000"/>
                    </a:lnTo>
                    <a:lnTo>
                      <a:pt x="138" y="1014"/>
                    </a:lnTo>
                    <a:lnTo>
                      <a:pt x="117" y="1035"/>
                    </a:lnTo>
                    <a:lnTo>
                      <a:pt x="117" y="1035"/>
                    </a:lnTo>
                    <a:lnTo>
                      <a:pt x="100" y="1055"/>
                    </a:lnTo>
                    <a:lnTo>
                      <a:pt x="100" y="1055"/>
                    </a:lnTo>
                    <a:lnTo>
                      <a:pt x="85" y="1077"/>
                    </a:lnTo>
                    <a:lnTo>
                      <a:pt x="85" y="1077"/>
                    </a:lnTo>
                    <a:lnTo>
                      <a:pt x="71" y="1101"/>
                    </a:lnTo>
                    <a:lnTo>
                      <a:pt x="71" y="1101"/>
                    </a:lnTo>
                    <a:lnTo>
                      <a:pt x="68" y="1108"/>
                    </a:lnTo>
                    <a:lnTo>
                      <a:pt x="68" y="1108"/>
                    </a:lnTo>
                    <a:lnTo>
                      <a:pt x="58" y="1125"/>
                    </a:lnTo>
                    <a:lnTo>
                      <a:pt x="58" y="1125"/>
                    </a:lnTo>
                    <a:lnTo>
                      <a:pt x="48" y="1151"/>
                    </a:lnTo>
                    <a:lnTo>
                      <a:pt x="40" y="1177"/>
                    </a:lnTo>
                    <a:lnTo>
                      <a:pt x="40" y="1177"/>
                    </a:lnTo>
                    <a:lnTo>
                      <a:pt x="35" y="1202"/>
                    </a:lnTo>
                    <a:lnTo>
                      <a:pt x="31" y="1228"/>
                    </a:lnTo>
                    <a:lnTo>
                      <a:pt x="29" y="1255"/>
                    </a:lnTo>
                    <a:lnTo>
                      <a:pt x="29" y="1286"/>
                    </a:lnTo>
                    <a:lnTo>
                      <a:pt x="29" y="1286"/>
                    </a:lnTo>
                    <a:lnTo>
                      <a:pt x="27" y="1291"/>
                    </a:lnTo>
                    <a:lnTo>
                      <a:pt x="27" y="1291"/>
                    </a:lnTo>
                    <a:lnTo>
                      <a:pt x="29" y="1299"/>
                    </a:lnTo>
                    <a:lnTo>
                      <a:pt x="29" y="1299"/>
                    </a:lnTo>
                    <a:lnTo>
                      <a:pt x="29" y="1312"/>
                    </a:lnTo>
                    <a:lnTo>
                      <a:pt x="29" y="1313"/>
                    </a:lnTo>
                    <a:lnTo>
                      <a:pt x="29" y="1313"/>
                    </a:lnTo>
                    <a:lnTo>
                      <a:pt x="31" y="1333"/>
                    </a:lnTo>
                    <a:lnTo>
                      <a:pt x="31" y="1333"/>
                    </a:lnTo>
                    <a:lnTo>
                      <a:pt x="31" y="1341"/>
                    </a:lnTo>
                    <a:lnTo>
                      <a:pt x="31" y="1341"/>
                    </a:lnTo>
                    <a:lnTo>
                      <a:pt x="34" y="1360"/>
                    </a:lnTo>
                    <a:lnTo>
                      <a:pt x="34" y="1360"/>
                    </a:lnTo>
                    <a:lnTo>
                      <a:pt x="34" y="1368"/>
                    </a:lnTo>
                    <a:lnTo>
                      <a:pt x="35" y="1374"/>
                    </a:lnTo>
                    <a:lnTo>
                      <a:pt x="37" y="1381"/>
                    </a:lnTo>
                    <a:lnTo>
                      <a:pt x="37" y="1381"/>
                    </a:lnTo>
                    <a:close/>
                    <a:moveTo>
                      <a:pt x="1326" y="1318"/>
                    </a:moveTo>
                    <a:lnTo>
                      <a:pt x="1326" y="1318"/>
                    </a:lnTo>
                    <a:lnTo>
                      <a:pt x="1328" y="1320"/>
                    </a:lnTo>
                    <a:lnTo>
                      <a:pt x="1328" y="1320"/>
                    </a:lnTo>
                    <a:lnTo>
                      <a:pt x="1329" y="1321"/>
                    </a:lnTo>
                    <a:lnTo>
                      <a:pt x="1329" y="1323"/>
                    </a:lnTo>
                    <a:lnTo>
                      <a:pt x="1318" y="1339"/>
                    </a:lnTo>
                    <a:lnTo>
                      <a:pt x="1318" y="1339"/>
                    </a:lnTo>
                    <a:lnTo>
                      <a:pt x="1317" y="1344"/>
                    </a:lnTo>
                    <a:lnTo>
                      <a:pt x="1317" y="1350"/>
                    </a:lnTo>
                    <a:lnTo>
                      <a:pt x="1317" y="1350"/>
                    </a:lnTo>
                    <a:lnTo>
                      <a:pt x="1318" y="1358"/>
                    </a:lnTo>
                    <a:lnTo>
                      <a:pt x="1321" y="1365"/>
                    </a:lnTo>
                    <a:lnTo>
                      <a:pt x="1321" y="1365"/>
                    </a:lnTo>
                    <a:lnTo>
                      <a:pt x="1326" y="1370"/>
                    </a:lnTo>
                    <a:lnTo>
                      <a:pt x="1333" y="1371"/>
                    </a:lnTo>
                    <a:lnTo>
                      <a:pt x="1333" y="1371"/>
                    </a:lnTo>
                    <a:lnTo>
                      <a:pt x="1337" y="1371"/>
                    </a:lnTo>
                    <a:lnTo>
                      <a:pt x="1337" y="1371"/>
                    </a:lnTo>
                    <a:lnTo>
                      <a:pt x="1342" y="1373"/>
                    </a:lnTo>
                    <a:lnTo>
                      <a:pt x="1342" y="1373"/>
                    </a:lnTo>
                    <a:lnTo>
                      <a:pt x="1349" y="1373"/>
                    </a:lnTo>
                    <a:lnTo>
                      <a:pt x="1355" y="1376"/>
                    </a:lnTo>
                    <a:lnTo>
                      <a:pt x="1355" y="1376"/>
                    </a:lnTo>
                    <a:lnTo>
                      <a:pt x="1360" y="1382"/>
                    </a:lnTo>
                    <a:lnTo>
                      <a:pt x="1362" y="1387"/>
                    </a:lnTo>
                    <a:lnTo>
                      <a:pt x="1362" y="1387"/>
                    </a:lnTo>
                    <a:lnTo>
                      <a:pt x="1365" y="1397"/>
                    </a:lnTo>
                    <a:lnTo>
                      <a:pt x="1365" y="1397"/>
                    </a:lnTo>
                    <a:lnTo>
                      <a:pt x="1368" y="1405"/>
                    </a:lnTo>
                    <a:lnTo>
                      <a:pt x="1373" y="1411"/>
                    </a:lnTo>
                    <a:lnTo>
                      <a:pt x="1373" y="1411"/>
                    </a:lnTo>
                    <a:lnTo>
                      <a:pt x="1386" y="1424"/>
                    </a:lnTo>
                    <a:lnTo>
                      <a:pt x="1392" y="1429"/>
                    </a:lnTo>
                    <a:lnTo>
                      <a:pt x="1399" y="1434"/>
                    </a:lnTo>
                    <a:lnTo>
                      <a:pt x="1399" y="1434"/>
                    </a:lnTo>
                    <a:lnTo>
                      <a:pt x="1405" y="1437"/>
                    </a:lnTo>
                    <a:lnTo>
                      <a:pt x="1413" y="1439"/>
                    </a:lnTo>
                    <a:lnTo>
                      <a:pt x="1431" y="1440"/>
                    </a:lnTo>
                    <a:lnTo>
                      <a:pt x="1431" y="1440"/>
                    </a:lnTo>
                    <a:lnTo>
                      <a:pt x="1450" y="1440"/>
                    </a:lnTo>
                    <a:lnTo>
                      <a:pt x="1450" y="1440"/>
                    </a:lnTo>
                    <a:lnTo>
                      <a:pt x="1469" y="1442"/>
                    </a:lnTo>
                    <a:lnTo>
                      <a:pt x="1469" y="1442"/>
                    </a:lnTo>
                    <a:lnTo>
                      <a:pt x="1492" y="1444"/>
                    </a:lnTo>
                    <a:lnTo>
                      <a:pt x="1501" y="1447"/>
                    </a:lnTo>
                    <a:lnTo>
                      <a:pt x="1511" y="1450"/>
                    </a:lnTo>
                    <a:lnTo>
                      <a:pt x="1511" y="1450"/>
                    </a:lnTo>
                    <a:lnTo>
                      <a:pt x="1524" y="1456"/>
                    </a:lnTo>
                    <a:lnTo>
                      <a:pt x="1538" y="1464"/>
                    </a:lnTo>
                    <a:lnTo>
                      <a:pt x="1538" y="1464"/>
                    </a:lnTo>
                    <a:lnTo>
                      <a:pt x="1548" y="1439"/>
                    </a:lnTo>
                    <a:lnTo>
                      <a:pt x="1548" y="1439"/>
                    </a:lnTo>
                    <a:lnTo>
                      <a:pt x="1551" y="1423"/>
                    </a:lnTo>
                    <a:lnTo>
                      <a:pt x="1554" y="1405"/>
                    </a:lnTo>
                    <a:lnTo>
                      <a:pt x="1554" y="1405"/>
                    </a:lnTo>
                    <a:lnTo>
                      <a:pt x="1558" y="1390"/>
                    </a:lnTo>
                    <a:lnTo>
                      <a:pt x="1558" y="1373"/>
                    </a:lnTo>
                    <a:lnTo>
                      <a:pt x="1558" y="1357"/>
                    </a:lnTo>
                    <a:lnTo>
                      <a:pt x="1558" y="1339"/>
                    </a:lnTo>
                    <a:lnTo>
                      <a:pt x="1558" y="1336"/>
                    </a:lnTo>
                    <a:lnTo>
                      <a:pt x="1558" y="1336"/>
                    </a:lnTo>
                    <a:lnTo>
                      <a:pt x="1554" y="1321"/>
                    </a:lnTo>
                    <a:lnTo>
                      <a:pt x="1554" y="1321"/>
                    </a:lnTo>
                    <a:lnTo>
                      <a:pt x="1551" y="1305"/>
                    </a:lnTo>
                    <a:lnTo>
                      <a:pt x="1551" y="1305"/>
                    </a:lnTo>
                    <a:lnTo>
                      <a:pt x="1546" y="1291"/>
                    </a:lnTo>
                    <a:lnTo>
                      <a:pt x="1540" y="1276"/>
                    </a:lnTo>
                    <a:lnTo>
                      <a:pt x="1540" y="1276"/>
                    </a:lnTo>
                    <a:lnTo>
                      <a:pt x="1532" y="1262"/>
                    </a:lnTo>
                    <a:lnTo>
                      <a:pt x="1522" y="1249"/>
                    </a:lnTo>
                    <a:lnTo>
                      <a:pt x="1522" y="1249"/>
                    </a:lnTo>
                    <a:lnTo>
                      <a:pt x="1511" y="1238"/>
                    </a:lnTo>
                    <a:lnTo>
                      <a:pt x="1500" y="1225"/>
                    </a:lnTo>
                    <a:lnTo>
                      <a:pt x="1500" y="1225"/>
                    </a:lnTo>
                    <a:lnTo>
                      <a:pt x="1495" y="1222"/>
                    </a:lnTo>
                    <a:lnTo>
                      <a:pt x="1495" y="1222"/>
                    </a:lnTo>
                    <a:lnTo>
                      <a:pt x="1487" y="1215"/>
                    </a:lnTo>
                    <a:lnTo>
                      <a:pt x="1472" y="1204"/>
                    </a:lnTo>
                    <a:lnTo>
                      <a:pt x="1472" y="1204"/>
                    </a:lnTo>
                    <a:lnTo>
                      <a:pt x="1445" y="1180"/>
                    </a:lnTo>
                    <a:lnTo>
                      <a:pt x="1445" y="1180"/>
                    </a:lnTo>
                    <a:lnTo>
                      <a:pt x="1421" y="1156"/>
                    </a:lnTo>
                    <a:lnTo>
                      <a:pt x="1419" y="1154"/>
                    </a:lnTo>
                    <a:lnTo>
                      <a:pt x="1419" y="1154"/>
                    </a:lnTo>
                    <a:lnTo>
                      <a:pt x="1408" y="1145"/>
                    </a:lnTo>
                    <a:lnTo>
                      <a:pt x="1408" y="1145"/>
                    </a:lnTo>
                    <a:lnTo>
                      <a:pt x="1397" y="1135"/>
                    </a:lnTo>
                    <a:lnTo>
                      <a:pt x="1397" y="1135"/>
                    </a:lnTo>
                    <a:lnTo>
                      <a:pt x="1382" y="1127"/>
                    </a:lnTo>
                    <a:lnTo>
                      <a:pt x="1368" y="1120"/>
                    </a:lnTo>
                    <a:lnTo>
                      <a:pt x="1368" y="1120"/>
                    </a:lnTo>
                    <a:lnTo>
                      <a:pt x="1352" y="1117"/>
                    </a:lnTo>
                    <a:lnTo>
                      <a:pt x="1352" y="1117"/>
                    </a:lnTo>
                    <a:lnTo>
                      <a:pt x="1347" y="1117"/>
                    </a:lnTo>
                    <a:lnTo>
                      <a:pt x="1347" y="1117"/>
                    </a:lnTo>
                    <a:lnTo>
                      <a:pt x="1337" y="1117"/>
                    </a:lnTo>
                    <a:lnTo>
                      <a:pt x="1337" y="1117"/>
                    </a:lnTo>
                    <a:lnTo>
                      <a:pt x="1331" y="1120"/>
                    </a:lnTo>
                    <a:lnTo>
                      <a:pt x="1326" y="1124"/>
                    </a:lnTo>
                    <a:lnTo>
                      <a:pt x="1320" y="1127"/>
                    </a:lnTo>
                    <a:lnTo>
                      <a:pt x="1315" y="1133"/>
                    </a:lnTo>
                    <a:lnTo>
                      <a:pt x="1315" y="1133"/>
                    </a:lnTo>
                    <a:lnTo>
                      <a:pt x="1307" y="1146"/>
                    </a:lnTo>
                    <a:lnTo>
                      <a:pt x="1307" y="1146"/>
                    </a:lnTo>
                    <a:lnTo>
                      <a:pt x="1304" y="1153"/>
                    </a:lnTo>
                    <a:lnTo>
                      <a:pt x="1304" y="1153"/>
                    </a:lnTo>
                    <a:lnTo>
                      <a:pt x="1302" y="1159"/>
                    </a:lnTo>
                    <a:lnTo>
                      <a:pt x="1302" y="1159"/>
                    </a:lnTo>
                    <a:lnTo>
                      <a:pt x="1300" y="1161"/>
                    </a:lnTo>
                    <a:lnTo>
                      <a:pt x="1300" y="1161"/>
                    </a:lnTo>
                    <a:lnTo>
                      <a:pt x="1299" y="1167"/>
                    </a:lnTo>
                    <a:lnTo>
                      <a:pt x="1296" y="1172"/>
                    </a:lnTo>
                    <a:lnTo>
                      <a:pt x="1296" y="1172"/>
                    </a:lnTo>
                    <a:lnTo>
                      <a:pt x="1291" y="1175"/>
                    </a:lnTo>
                    <a:lnTo>
                      <a:pt x="1284" y="1178"/>
                    </a:lnTo>
                    <a:lnTo>
                      <a:pt x="1284" y="1178"/>
                    </a:lnTo>
                    <a:lnTo>
                      <a:pt x="1276" y="1178"/>
                    </a:lnTo>
                    <a:lnTo>
                      <a:pt x="1276" y="1178"/>
                    </a:lnTo>
                    <a:lnTo>
                      <a:pt x="1265" y="1178"/>
                    </a:lnTo>
                    <a:lnTo>
                      <a:pt x="1264" y="1178"/>
                    </a:lnTo>
                    <a:lnTo>
                      <a:pt x="1264" y="1178"/>
                    </a:lnTo>
                    <a:lnTo>
                      <a:pt x="1262" y="1177"/>
                    </a:lnTo>
                    <a:lnTo>
                      <a:pt x="1262" y="1177"/>
                    </a:lnTo>
                    <a:lnTo>
                      <a:pt x="1251" y="1175"/>
                    </a:lnTo>
                    <a:lnTo>
                      <a:pt x="1251" y="1175"/>
                    </a:lnTo>
                    <a:lnTo>
                      <a:pt x="1249" y="1175"/>
                    </a:lnTo>
                    <a:lnTo>
                      <a:pt x="1249" y="1175"/>
                    </a:lnTo>
                    <a:lnTo>
                      <a:pt x="1241" y="1177"/>
                    </a:lnTo>
                    <a:lnTo>
                      <a:pt x="1235" y="1180"/>
                    </a:lnTo>
                    <a:lnTo>
                      <a:pt x="1235" y="1180"/>
                    </a:lnTo>
                    <a:lnTo>
                      <a:pt x="1228" y="1185"/>
                    </a:lnTo>
                    <a:lnTo>
                      <a:pt x="1222" y="1190"/>
                    </a:lnTo>
                    <a:lnTo>
                      <a:pt x="1217" y="1196"/>
                    </a:lnTo>
                    <a:lnTo>
                      <a:pt x="1214" y="1202"/>
                    </a:lnTo>
                    <a:lnTo>
                      <a:pt x="1214" y="1202"/>
                    </a:lnTo>
                    <a:lnTo>
                      <a:pt x="1212" y="1209"/>
                    </a:lnTo>
                    <a:lnTo>
                      <a:pt x="1212" y="1209"/>
                    </a:lnTo>
                    <a:lnTo>
                      <a:pt x="1212" y="1212"/>
                    </a:lnTo>
                    <a:lnTo>
                      <a:pt x="1212" y="1212"/>
                    </a:lnTo>
                    <a:lnTo>
                      <a:pt x="1212" y="1218"/>
                    </a:lnTo>
                    <a:lnTo>
                      <a:pt x="1212" y="1218"/>
                    </a:lnTo>
                    <a:lnTo>
                      <a:pt x="1210" y="1222"/>
                    </a:lnTo>
                    <a:lnTo>
                      <a:pt x="1209" y="1225"/>
                    </a:lnTo>
                    <a:lnTo>
                      <a:pt x="1209" y="1225"/>
                    </a:lnTo>
                    <a:lnTo>
                      <a:pt x="1202" y="1230"/>
                    </a:lnTo>
                    <a:lnTo>
                      <a:pt x="1202" y="1230"/>
                    </a:lnTo>
                    <a:lnTo>
                      <a:pt x="1196" y="1231"/>
                    </a:lnTo>
                    <a:lnTo>
                      <a:pt x="1196" y="1231"/>
                    </a:lnTo>
                    <a:lnTo>
                      <a:pt x="1194" y="1231"/>
                    </a:lnTo>
                    <a:lnTo>
                      <a:pt x="1194" y="1231"/>
                    </a:lnTo>
                    <a:lnTo>
                      <a:pt x="1186" y="1235"/>
                    </a:lnTo>
                    <a:lnTo>
                      <a:pt x="1180" y="1238"/>
                    </a:lnTo>
                    <a:lnTo>
                      <a:pt x="1173" y="1243"/>
                    </a:lnTo>
                    <a:lnTo>
                      <a:pt x="1167" y="1247"/>
                    </a:lnTo>
                    <a:lnTo>
                      <a:pt x="1167" y="1247"/>
                    </a:lnTo>
                    <a:lnTo>
                      <a:pt x="1162" y="1254"/>
                    </a:lnTo>
                    <a:lnTo>
                      <a:pt x="1159" y="1260"/>
                    </a:lnTo>
                    <a:lnTo>
                      <a:pt x="1156" y="1268"/>
                    </a:lnTo>
                    <a:lnTo>
                      <a:pt x="1154" y="1275"/>
                    </a:lnTo>
                    <a:lnTo>
                      <a:pt x="1154" y="1275"/>
                    </a:lnTo>
                    <a:lnTo>
                      <a:pt x="1154" y="1283"/>
                    </a:lnTo>
                    <a:lnTo>
                      <a:pt x="1156" y="1289"/>
                    </a:lnTo>
                    <a:lnTo>
                      <a:pt x="1157" y="1297"/>
                    </a:lnTo>
                    <a:lnTo>
                      <a:pt x="1161" y="1304"/>
                    </a:lnTo>
                    <a:lnTo>
                      <a:pt x="1161" y="1304"/>
                    </a:lnTo>
                    <a:lnTo>
                      <a:pt x="1164" y="1310"/>
                    </a:lnTo>
                    <a:lnTo>
                      <a:pt x="1169" y="1315"/>
                    </a:lnTo>
                    <a:lnTo>
                      <a:pt x="1169" y="1315"/>
                    </a:lnTo>
                    <a:lnTo>
                      <a:pt x="1173" y="1320"/>
                    </a:lnTo>
                    <a:lnTo>
                      <a:pt x="1173" y="1320"/>
                    </a:lnTo>
                    <a:lnTo>
                      <a:pt x="1175" y="1321"/>
                    </a:lnTo>
                    <a:lnTo>
                      <a:pt x="1175" y="1321"/>
                    </a:lnTo>
                    <a:lnTo>
                      <a:pt x="1178" y="1323"/>
                    </a:lnTo>
                    <a:lnTo>
                      <a:pt x="1183" y="1328"/>
                    </a:lnTo>
                    <a:lnTo>
                      <a:pt x="1183" y="1328"/>
                    </a:lnTo>
                    <a:lnTo>
                      <a:pt x="1186" y="1336"/>
                    </a:lnTo>
                    <a:lnTo>
                      <a:pt x="1186" y="1336"/>
                    </a:lnTo>
                    <a:lnTo>
                      <a:pt x="1186" y="1342"/>
                    </a:lnTo>
                    <a:lnTo>
                      <a:pt x="1186" y="1342"/>
                    </a:lnTo>
                    <a:lnTo>
                      <a:pt x="1186" y="1345"/>
                    </a:lnTo>
                    <a:lnTo>
                      <a:pt x="1186" y="1345"/>
                    </a:lnTo>
                    <a:lnTo>
                      <a:pt x="1186" y="1350"/>
                    </a:lnTo>
                    <a:lnTo>
                      <a:pt x="1186" y="1350"/>
                    </a:lnTo>
                    <a:lnTo>
                      <a:pt x="1188" y="1355"/>
                    </a:lnTo>
                    <a:lnTo>
                      <a:pt x="1191" y="1358"/>
                    </a:lnTo>
                    <a:lnTo>
                      <a:pt x="1191" y="1358"/>
                    </a:lnTo>
                    <a:lnTo>
                      <a:pt x="1196" y="1363"/>
                    </a:lnTo>
                    <a:lnTo>
                      <a:pt x="1202" y="1366"/>
                    </a:lnTo>
                    <a:lnTo>
                      <a:pt x="1202" y="1366"/>
                    </a:lnTo>
                    <a:lnTo>
                      <a:pt x="1209" y="1370"/>
                    </a:lnTo>
                    <a:lnTo>
                      <a:pt x="1209" y="1370"/>
                    </a:lnTo>
                    <a:lnTo>
                      <a:pt x="1212" y="1371"/>
                    </a:lnTo>
                    <a:lnTo>
                      <a:pt x="1212" y="1371"/>
                    </a:lnTo>
                    <a:lnTo>
                      <a:pt x="1217" y="1373"/>
                    </a:lnTo>
                    <a:lnTo>
                      <a:pt x="1217" y="1373"/>
                    </a:lnTo>
                    <a:lnTo>
                      <a:pt x="1223" y="1376"/>
                    </a:lnTo>
                    <a:lnTo>
                      <a:pt x="1228" y="1381"/>
                    </a:lnTo>
                    <a:lnTo>
                      <a:pt x="1228" y="1381"/>
                    </a:lnTo>
                    <a:lnTo>
                      <a:pt x="1233" y="1387"/>
                    </a:lnTo>
                    <a:lnTo>
                      <a:pt x="1233" y="1387"/>
                    </a:lnTo>
                    <a:lnTo>
                      <a:pt x="1235" y="1392"/>
                    </a:lnTo>
                    <a:lnTo>
                      <a:pt x="1235" y="1392"/>
                    </a:lnTo>
                    <a:lnTo>
                      <a:pt x="1235" y="1397"/>
                    </a:lnTo>
                    <a:lnTo>
                      <a:pt x="1235" y="1397"/>
                    </a:lnTo>
                    <a:lnTo>
                      <a:pt x="1236" y="1402"/>
                    </a:lnTo>
                    <a:lnTo>
                      <a:pt x="1236" y="1402"/>
                    </a:lnTo>
                    <a:lnTo>
                      <a:pt x="1239" y="1408"/>
                    </a:lnTo>
                    <a:lnTo>
                      <a:pt x="1239" y="1408"/>
                    </a:lnTo>
                    <a:lnTo>
                      <a:pt x="1244" y="1421"/>
                    </a:lnTo>
                    <a:lnTo>
                      <a:pt x="1249" y="1426"/>
                    </a:lnTo>
                    <a:lnTo>
                      <a:pt x="1255" y="1431"/>
                    </a:lnTo>
                    <a:lnTo>
                      <a:pt x="1255" y="1431"/>
                    </a:lnTo>
                    <a:lnTo>
                      <a:pt x="1262" y="1434"/>
                    </a:lnTo>
                    <a:lnTo>
                      <a:pt x="1268" y="1436"/>
                    </a:lnTo>
                    <a:lnTo>
                      <a:pt x="1268" y="1436"/>
                    </a:lnTo>
                    <a:lnTo>
                      <a:pt x="1275" y="1434"/>
                    </a:lnTo>
                    <a:lnTo>
                      <a:pt x="1280" y="1432"/>
                    </a:lnTo>
                    <a:lnTo>
                      <a:pt x="1280" y="1432"/>
                    </a:lnTo>
                    <a:lnTo>
                      <a:pt x="1286" y="1429"/>
                    </a:lnTo>
                    <a:lnTo>
                      <a:pt x="1286" y="1429"/>
                    </a:lnTo>
                    <a:lnTo>
                      <a:pt x="1288" y="1427"/>
                    </a:lnTo>
                    <a:lnTo>
                      <a:pt x="1288" y="1427"/>
                    </a:lnTo>
                    <a:lnTo>
                      <a:pt x="1294" y="1423"/>
                    </a:lnTo>
                    <a:lnTo>
                      <a:pt x="1294" y="1423"/>
                    </a:lnTo>
                    <a:lnTo>
                      <a:pt x="1300" y="1421"/>
                    </a:lnTo>
                    <a:lnTo>
                      <a:pt x="1300" y="1421"/>
                    </a:lnTo>
                    <a:lnTo>
                      <a:pt x="1304" y="1421"/>
                    </a:lnTo>
                    <a:lnTo>
                      <a:pt x="1304" y="1421"/>
                    </a:lnTo>
                    <a:lnTo>
                      <a:pt x="1309" y="1421"/>
                    </a:lnTo>
                    <a:lnTo>
                      <a:pt x="1309" y="1421"/>
                    </a:lnTo>
                    <a:lnTo>
                      <a:pt x="1317" y="1426"/>
                    </a:lnTo>
                    <a:lnTo>
                      <a:pt x="1317" y="1426"/>
                    </a:lnTo>
                    <a:lnTo>
                      <a:pt x="1318" y="1427"/>
                    </a:lnTo>
                    <a:lnTo>
                      <a:pt x="1318" y="1427"/>
                    </a:lnTo>
                    <a:lnTo>
                      <a:pt x="1331" y="1434"/>
                    </a:lnTo>
                    <a:lnTo>
                      <a:pt x="1339" y="1437"/>
                    </a:lnTo>
                    <a:lnTo>
                      <a:pt x="1347" y="1439"/>
                    </a:lnTo>
                    <a:lnTo>
                      <a:pt x="1347" y="1439"/>
                    </a:lnTo>
                    <a:lnTo>
                      <a:pt x="1352" y="1440"/>
                    </a:lnTo>
                    <a:lnTo>
                      <a:pt x="1352" y="1440"/>
                    </a:lnTo>
                    <a:lnTo>
                      <a:pt x="1362" y="1439"/>
                    </a:lnTo>
                    <a:lnTo>
                      <a:pt x="1362" y="1439"/>
                    </a:lnTo>
                    <a:lnTo>
                      <a:pt x="1368" y="1436"/>
                    </a:lnTo>
                    <a:lnTo>
                      <a:pt x="1368" y="1436"/>
                    </a:lnTo>
                    <a:lnTo>
                      <a:pt x="1363" y="1427"/>
                    </a:lnTo>
                    <a:lnTo>
                      <a:pt x="1358" y="1421"/>
                    </a:lnTo>
                    <a:lnTo>
                      <a:pt x="1358" y="1421"/>
                    </a:lnTo>
                    <a:lnTo>
                      <a:pt x="1355" y="1411"/>
                    </a:lnTo>
                    <a:lnTo>
                      <a:pt x="1352" y="1400"/>
                    </a:lnTo>
                    <a:lnTo>
                      <a:pt x="1352" y="1400"/>
                    </a:lnTo>
                    <a:lnTo>
                      <a:pt x="1350" y="1394"/>
                    </a:lnTo>
                    <a:lnTo>
                      <a:pt x="1350" y="1394"/>
                    </a:lnTo>
                    <a:lnTo>
                      <a:pt x="1350" y="1389"/>
                    </a:lnTo>
                    <a:lnTo>
                      <a:pt x="1349" y="1386"/>
                    </a:lnTo>
                    <a:lnTo>
                      <a:pt x="1349" y="1386"/>
                    </a:lnTo>
                    <a:lnTo>
                      <a:pt x="1347" y="1386"/>
                    </a:lnTo>
                    <a:lnTo>
                      <a:pt x="1347" y="1386"/>
                    </a:lnTo>
                    <a:lnTo>
                      <a:pt x="1342" y="1384"/>
                    </a:lnTo>
                    <a:lnTo>
                      <a:pt x="1342" y="1384"/>
                    </a:lnTo>
                    <a:lnTo>
                      <a:pt x="1336" y="1384"/>
                    </a:lnTo>
                    <a:lnTo>
                      <a:pt x="1336" y="1384"/>
                    </a:lnTo>
                    <a:lnTo>
                      <a:pt x="1333" y="1384"/>
                    </a:lnTo>
                    <a:lnTo>
                      <a:pt x="1333" y="1384"/>
                    </a:lnTo>
                    <a:lnTo>
                      <a:pt x="1326" y="1382"/>
                    </a:lnTo>
                    <a:lnTo>
                      <a:pt x="1321" y="1381"/>
                    </a:lnTo>
                    <a:lnTo>
                      <a:pt x="1315" y="1378"/>
                    </a:lnTo>
                    <a:lnTo>
                      <a:pt x="1310" y="1374"/>
                    </a:lnTo>
                    <a:lnTo>
                      <a:pt x="1310" y="1374"/>
                    </a:lnTo>
                    <a:lnTo>
                      <a:pt x="1302" y="1365"/>
                    </a:lnTo>
                    <a:lnTo>
                      <a:pt x="1297" y="1354"/>
                    </a:lnTo>
                    <a:lnTo>
                      <a:pt x="1297" y="1354"/>
                    </a:lnTo>
                    <a:lnTo>
                      <a:pt x="1297" y="1345"/>
                    </a:lnTo>
                    <a:lnTo>
                      <a:pt x="1297" y="1345"/>
                    </a:lnTo>
                    <a:lnTo>
                      <a:pt x="1289" y="1344"/>
                    </a:lnTo>
                    <a:lnTo>
                      <a:pt x="1283" y="1342"/>
                    </a:lnTo>
                    <a:lnTo>
                      <a:pt x="1283" y="1342"/>
                    </a:lnTo>
                    <a:lnTo>
                      <a:pt x="1276" y="1337"/>
                    </a:lnTo>
                    <a:lnTo>
                      <a:pt x="1270" y="1333"/>
                    </a:lnTo>
                    <a:lnTo>
                      <a:pt x="1265" y="1326"/>
                    </a:lnTo>
                    <a:lnTo>
                      <a:pt x="1262" y="1320"/>
                    </a:lnTo>
                    <a:lnTo>
                      <a:pt x="1262" y="1320"/>
                    </a:lnTo>
                    <a:lnTo>
                      <a:pt x="1260" y="1312"/>
                    </a:lnTo>
                    <a:lnTo>
                      <a:pt x="1260" y="1305"/>
                    </a:lnTo>
                    <a:lnTo>
                      <a:pt x="1262" y="1297"/>
                    </a:lnTo>
                    <a:lnTo>
                      <a:pt x="1265" y="1289"/>
                    </a:lnTo>
                    <a:lnTo>
                      <a:pt x="1265" y="1289"/>
                    </a:lnTo>
                    <a:lnTo>
                      <a:pt x="1268" y="1284"/>
                    </a:lnTo>
                    <a:lnTo>
                      <a:pt x="1273" y="1278"/>
                    </a:lnTo>
                    <a:lnTo>
                      <a:pt x="1280" y="1275"/>
                    </a:lnTo>
                    <a:lnTo>
                      <a:pt x="1286" y="1273"/>
                    </a:lnTo>
                    <a:lnTo>
                      <a:pt x="1286" y="1273"/>
                    </a:lnTo>
                    <a:lnTo>
                      <a:pt x="1286" y="1273"/>
                    </a:lnTo>
                    <a:lnTo>
                      <a:pt x="1286" y="1273"/>
                    </a:lnTo>
                    <a:lnTo>
                      <a:pt x="1289" y="1273"/>
                    </a:lnTo>
                    <a:lnTo>
                      <a:pt x="1289" y="1275"/>
                    </a:lnTo>
                    <a:lnTo>
                      <a:pt x="1291" y="1276"/>
                    </a:lnTo>
                    <a:lnTo>
                      <a:pt x="1291" y="1276"/>
                    </a:lnTo>
                    <a:lnTo>
                      <a:pt x="1291" y="1278"/>
                    </a:lnTo>
                    <a:lnTo>
                      <a:pt x="1289" y="1280"/>
                    </a:lnTo>
                    <a:lnTo>
                      <a:pt x="1289" y="1280"/>
                    </a:lnTo>
                    <a:lnTo>
                      <a:pt x="1283" y="1286"/>
                    </a:lnTo>
                    <a:lnTo>
                      <a:pt x="1278" y="1296"/>
                    </a:lnTo>
                    <a:lnTo>
                      <a:pt x="1278" y="1296"/>
                    </a:lnTo>
                    <a:lnTo>
                      <a:pt x="1278" y="1304"/>
                    </a:lnTo>
                    <a:lnTo>
                      <a:pt x="1280" y="1312"/>
                    </a:lnTo>
                    <a:lnTo>
                      <a:pt x="1280" y="1312"/>
                    </a:lnTo>
                    <a:lnTo>
                      <a:pt x="1284" y="1318"/>
                    </a:lnTo>
                    <a:lnTo>
                      <a:pt x="1291" y="1323"/>
                    </a:lnTo>
                    <a:lnTo>
                      <a:pt x="1291" y="1323"/>
                    </a:lnTo>
                    <a:lnTo>
                      <a:pt x="1300" y="1325"/>
                    </a:lnTo>
                    <a:lnTo>
                      <a:pt x="1300" y="1325"/>
                    </a:lnTo>
                    <a:lnTo>
                      <a:pt x="1307" y="1323"/>
                    </a:lnTo>
                    <a:lnTo>
                      <a:pt x="1325" y="1318"/>
                    </a:lnTo>
                    <a:lnTo>
                      <a:pt x="1325" y="1318"/>
                    </a:lnTo>
                    <a:lnTo>
                      <a:pt x="1326" y="1318"/>
                    </a:lnTo>
                    <a:lnTo>
                      <a:pt x="1326" y="1318"/>
                    </a:lnTo>
                    <a:lnTo>
                      <a:pt x="1326" y="1318"/>
                    </a:lnTo>
                    <a:close/>
                    <a:moveTo>
                      <a:pt x="363" y="1265"/>
                    </a:moveTo>
                    <a:lnTo>
                      <a:pt x="363" y="1265"/>
                    </a:lnTo>
                    <a:lnTo>
                      <a:pt x="367" y="1275"/>
                    </a:lnTo>
                    <a:lnTo>
                      <a:pt x="367" y="1286"/>
                    </a:lnTo>
                    <a:lnTo>
                      <a:pt x="365" y="1297"/>
                    </a:lnTo>
                    <a:lnTo>
                      <a:pt x="362" y="1309"/>
                    </a:lnTo>
                    <a:lnTo>
                      <a:pt x="362" y="1309"/>
                    </a:lnTo>
                    <a:lnTo>
                      <a:pt x="376" y="1297"/>
                    </a:lnTo>
                    <a:lnTo>
                      <a:pt x="394" y="1284"/>
                    </a:lnTo>
                    <a:lnTo>
                      <a:pt x="416" y="1270"/>
                    </a:lnTo>
                    <a:lnTo>
                      <a:pt x="442" y="1257"/>
                    </a:lnTo>
                    <a:lnTo>
                      <a:pt x="471" y="1246"/>
                    </a:lnTo>
                    <a:lnTo>
                      <a:pt x="489" y="1241"/>
                    </a:lnTo>
                    <a:lnTo>
                      <a:pt x="506" y="1236"/>
                    </a:lnTo>
                    <a:lnTo>
                      <a:pt x="526" y="1233"/>
                    </a:lnTo>
                    <a:lnTo>
                      <a:pt x="545" y="1230"/>
                    </a:lnTo>
                    <a:lnTo>
                      <a:pt x="567" y="1228"/>
                    </a:lnTo>
                    <a:lnTo>
                      <a:pt x="590" y="1227"/>
                    </a:lnTo>
                    <a:lnTo>
                      <a:pt x="590" y="1227"/>
                    </a:lnTo>
                    <a:lnTo>
                      <a:pt x="604" y="1228"/>
                    </a:lnTo>
                    <a:lnTo>
                      <a:pt x="604" y="1228"/>
                    </a:lnTo>
                    <a:lnTo>
                      <a:pt x="624" y="1222"/>
                    </a:lnTo>
                    <a:lnTo>
                      <a:pt x="641" y="1212"/>
                    </a:lnTo>
                    <a:lnTo>
                      <a:pt x="677" y="1194"/>
                    </a:lnTo>
                    <a:lnTo>
                      <a:pt x="749" y="1154"/>
                    </a:lnTo>
                    <a:lnTo>
                      <a:pt x="749" y="1154"/>
                    </a:lnTo>
                    <a:lnTo>
                      <a:pt x="754" y="1151"/>
                    </a:lnTo>
                    <a:lnTo>
                      <a:pt x="754" y="1151"/>
                    </a:lnTo>
                    <a:lnTo>
                      <a:pt x="748" y="1108"/>
                    </a:lnTo>
                    <a:lnTo>
                      <a:pt x="741" y="1061"/>
                    </a:lnTo>
                    <a:lnTo>
                      <a:pt x="736" y="1011"/>
                    </a:lnTo>
                    <a:lnTo>
                      <a:pt x="736" y="987"/>
                    </a:lnTo>
                    <a:lnTo>
                      <a:pt x="736" y="961"/>
                    </a:lnTo>
                    <a:lnTo>
                      <a:pt x="736" y="961"/>
                    </a:lnTo>
                    <a:lnTo>
                      <a:pt x="738" y="936"/>
                    </a:lnTo>
                    <a:lnTo>
                      <a:pt x="741" y="910"/>
                    </a:lnTo>
                    <a:lnTo>
                      <a:pt x="748" y="886"/>
                    </a:lnTo>
                    <a:lnTo>
                      <a:pt x="754" y="863"/>
                    </a:lnTo>
                    <a:lnTo>
                      <a:pt x="754" y="863"/>
                    </a:lnTo>
                    <a:lnTo>
                      <a:pt x="762" y="838"/>
                    </a:lnTo>
                    <a:lnTo>
                      <a:pt x="773" y="815"/>
                    </a:lnTo>
                    <a:lnTo>
                      <a:pt x="773" y="815"/>
                    </a:lnTo>
                    <a:lnTo>
                      <a:pt x="784" y="794"/>
                    </a:lnTo>
                    <a:lnTo>
                      <a:pt x="801" y="773"/>
                    </a:lnTo>
                    <a:lnTo>
                      <a:pt x="801" y="773"/>
                    </a:lnTo>
                    <a:lnTo>
                      <a:pt x="817" y="754"/>
                    </a:lnTo>
                    <a:lnTo>
                      <a:pt x="836" y="736"/>
                    </a:lnTo>
                    <a:lnTo>
                      <a:pt x="836" y="736"/>
                    </a:lnTo>
                    <a:lnTo>
                      <a:pt x="855" y="720"/>
                    </a:lnTo>
                    <a:lnTo>
                      <a:pt x="874" y="707"/>
                    </a:lnTo>
                    <a:lnTo>
                      <a:pt x="874" y="707"/>
                    </a:lnTo>
                    <a:lnTo>
                      <a:pt x="895" y="693"/>
                    </a:lnTo>
                    <a:lnTo>
                      <a:pt x="895" y="693"/>
                    </a:lnTo>
                    <a:lnTo>
                      <a:pt x="918" y="680"/>
                    </a:lnTo>
                    <a:lnTo>
                      <a:pt x="918" y="680"/>
                    </a:lnTo>
                    <a:lnTo>
                      <a:pt x="942" y="669"/>
                    </a:lnTo>
                    <a:lnTo>
                      <a:pt x="966" y="662"/>
                    </a:lnTo>
                    <a:lnTo>
                      <a:pt x="966" y="662"/>
                    </a:lnTo>
                    <a:lnTo>
                      <a:pt x="987" y="657"/>
                    </a:lnTo>
                    <a:lnTo>
                      <a:pt x="1010" y="657"/>
                    </a:lnTo>
                    <a:lnTo>
                      <a:pt x="1010" y="657"/>
                    </a:lnTo>
                    <a:lnTo>
                      <a:pt x="1024" y="657"/>
                    </a:lnTo>
                    <a:lnTo>
                      <a:pt x="1038" y="659"/>
                    </a:lnTo>
                    <a:lnTo>
                      <a:pt x="1053" y="661"/>
                    </a:lnTo>
                    <a:lnTo>
                      <a:pt x="1067" y="664"/>
                    </a:lnTo>
                    <a:lnTo>
                      <a:pt x="1067" y="664"/>
                    </a:lnTo>
                    <a:lnTo>
                      <a:pt x="1093" y="674"/>
                    </a:lnTo>
                    <a:lnTo>
                      <a:pt x="1116" y="685"/>
                    </a:lnTo>
                    <a:lnTo>
                      <a:pt x="1116" y="685"/>
                    </a:lnTo>
                    <a:lnTo>
                      <a:pt x="1137" y="698"/>
                    </a:lnTo>
                    <a:lnTo>
                      <a:pt x="1154" y="714"/>
                    </a:lnTo>
                    <a:lnTo>
                      <a:pt x="1154" y="714"/>
                    </a:lnTo>
                    <a:lnTo>
                      <a:pt x="1165" y="712"/>
                    </a:lnTo>
                    <a:lnTo>
                      <a:pt x="1165" y="712"/>
                    </a:lnTo>
                    <a:lnTo>
                      <a:pt x="1172" y="711"/>
                    </a:lnTo>
                    <a:lnTo>
                      <a:pt x="1172" y="711"/>
                    </a:lnTo>
                    <a:lnTo>
                      <a:pt x="1185" y="709"/>
                    </a:lnTo>
                    <a:lnTo>
                      <a:pt x="1185" y="709"/>
                    </a:lnTo>
                    <a:lnTo>
                      <a:pt x="1206" y="704"/>
                    </a:lnTo>
                    <a:lnTo>
                      <a:pt x="1206" y="704"/>
                    </a:lnTo>
                    <a:lnTo>
                      <a:pt x="1206" y="704"/>
                    </a:lnTo>
                    <a:lnTo>
                      <a:pt x="1225" y="698"/>
                    </a:lnTo>
                    <a:lnTo>
                      <a:pt x="1225" y="698"/>
                    </a:lnTo>
                    <a:lnTo>
                      <a:pt x="1249" y="690"/>
                    </a:lnTo>
                    <a:lnTo>
                      <a:pt x="1249" y="690"/>
                    </a:lnTo>
                    <a:lnTo>
                      <a:pt x="1265" y="685"/>
                    </a:lnTo>
                    <a:lnTo>
                      <a:pt x="1265" y="685"/>
                    </a:lnTo>
                    <a:lnTo>
                      <a:pt x="1302" y="674"/>
                    </a:lnTo>
                    <a:lnTo>
                      <a:pt x="1307" y="672"/>
                    </a:lnTo>
                    <a:lnTo>
                      <a:pt x="1307" y="672"/>
                    </a:lnTo>
                    <a:lnTo>
                      <a:pt x="1344" y="662"/>
                    </a:lnTo>
                    <a:lnTo>
                      <a:pt x="1376" y="657"/>
                    </a:lnTo>
                    <a:lnTo>
                      <a:pt x="1376" y="657"/>
                    </a:lnTo>
                    <a:lnTo>
                      <a:pt x="1370" y="646"/>
                    </a:lnTo>
                    <a:lnTo>
                      <a:pt x="1370" y="646"/>
                    </a:lnTo>
                    <a:lnTo>
                      <a:pt x="1350" y="619"/>
                    </a:lnTo>
                    <a:lnTo>
                      <a:pt x="1331" y="592"/>
                    </a:lnTo>
                    <a:lnTo>
                      <a:pt x="1331" y="592"/>
                    </a:lnTo>
                    <a:lnTo>
                      <a:pt x="1307" y="564"/>
                    </a:lnTo>
                    <a:lnTo>
                      <a:pt x="1281" y="540"/>
                    </a:lnTo>
                    <a:lnTo>
                      <a:pt x="1255" y="518"/>
                    </a:lnTo>
                    <a:lnTo>
                      <a:pt x="1228" y="500"/>
                    </a:lnTo>
                    <a:lnTo>
                      <a:pt x="1199" y="484"/>
                    </a:lnTo>
                    <a:lnTo>
                      <a:pt x="1169" y="471"/>
                    </a:lnTo>
                    <a:lnTo>
                      <a:pt x="1137" y="460"/>
                    </a:lnTo>
                    <a:lnTo>
                      <a:pt x="1103" y="452"/>
                    </a:lnTo>
                    <a:lnTo>
                      <a:pt x="1103" y="452"/>
                    </a:lnTo>
                    <a:lnTo>
                      <a:pt x="1071" y="445"/>
                    </a:lnTo>
                    <a:lnTo>
                      <a:pt x="1050" y="445"/>
                    </a:lnTo>
                    <a:lnTo>
                      <a:pt x="1050" y="445"/>
                    </a:lnTo>
                    <a:lnTo>
                      <a:pt x="1045" y="444"/>
                    </a:lnTo>
                    <a:lnTo>
                      <a:pt x="1042" y="440"/>
                    </a:lnTo>
                    <a:lnTo>
                      <a:pt x="1042" y="440"/>
                    </a:lnTo>
                    <a:lnTo>
                      <a:pt x="1038" y="437"/>
                    </a:lnTo>
                    <a:lnTo>
                      <a:pt x="1038" y="432"/>
                    </a:lnTo>
                    <a:lnTo>
                      <a:pt x="1038" y="432"/>
                    </a:lnTo>
                    <a:lnTo>
                      <a:pt x="1042" y="407"/>
                    </a:lnTo>
                    <a:lnTo>
                      <a:pt x="1048" y="383"/>
                    </a:lnTo>
                    <a:lnTo>
                      <a:pt x="1053" y="360"/>
                    </a:lnTo>
                    <a:lnTo>
                      <a:pt x="1061" y="341"/>
                    </a:lnTo>
                    <a:lnTo>
                      <a:pt x="1061" y="341"/>
                    </a:lnTo>
                    <a:lnTo>
                      <a:pt x="1071" y="320"/>
                    </a:lnTo>
                    <a:lnTo>
                      <a:pt x="1083" y="297"/>
                    </a:lnTo>
                    <a:lnTo>
                      <a:pt x="1083" y="297"/>
                    </a:lnTo>
                    <a:lnTo>
                      <a:pt x="1096" y="276"/>
                    </a:lnTo>
                    <a:lnTo>
                      <a:pt x="1112" y="257"/>
                    </a:lnTo>
                    <a:lnTo>
                      <a:pt x="1112" y="257"/>
                    </a:lnTo>
                    <a:lnTo>
                      <a:pt x="1130" y="240"/>
                    </a:lnTo>
                    <a:lnTo>
                      <a:pt x="1149" y="223"/>
                    </a:lnTo>
                    <a:lnTo>
                      <a:pt x="1170" y="211"/>
                    </a:lnTo>
                    <a:lnTo>
                      <a:pt x="1190" y="201"/>
                    </a:lnTo>
                    <a:lnTo>
                      <a:pt x="1190" y="201"/>
                    </a:lnTo>
                    <a:lnTo>
                      <a:pt x="1201" y="198"/>
                    </a:lnTo>
                    <a:lnTo>
                      <a:pt x="1214" y="195"/>
                    </a:lnTo>
                    <a:lnTo>
                      <a:pt x="1238" y="191"/>
                    </a:lnTo>
                    <a:lnTo>
                      <a:pt x="1238" y="191"/>
                    </a:lnTo>
                    <a:lnTo>
                      <a:pt x="1247" y="191"/>
                    </a:lnTo>
                    <a:lnTo>
                      <a:pt x="1247" y="191"/>
                    </a:lnTo>
                    <a:lnTo>
                      <a:pt x="1268" y="191"/>
                    </a:lnTo>
                    <a:lnTo>
                      <a:pt x="1288" y="195"/>
                    </a:lnTo>
                    <a:lnTo>
                      <a:pt x="1288" y="195"/>
                    </a:lnTo>
                    <a:lnTo>
                      <a:pt x="1300" y="199"/>
                    </a:lnTo>
                    <a:lnTo>
                      <a:pt x="1312" y="203"/>
                    </a:lnTo>
                    <a:lnTo>
                      <a:pt x="1323" y="209"/>
                    </a:lnTo>
                    <a:lnTo>
                      <a:pt x="1334" y="214"/>
                    </a:lnTo>
                    <a:lnTo>
                      <a:pt x="1339" y="219"/>
                    </a:lnTo>
                    <a:lnTo>
                      <a:pt x="1339" y="219"/>
                    </a:lnTo>
                    <a:lnTo>
                      <a:pt x="1339" y="219"/>
                    </a:lnTo>
                    <a:lnTo>
                      <a:pt x="1344" y="222"/>
                    </a:lnTo>
                    <a:lnTo>
                      <a:pt x="1344" y="222"/>
                    </a:lnTo>
                    <a:lnTo>
                      <a:pt x="1349" y="225"/>
                    </a:lnTo>
                    <a:lnTo>
                      <a:pt x="1349" y="225"/>
                    </a:lnTo>
                    <a:lnTo>
                      <a:pt x="1352" y="228"/>
                    </a:lnTo>
                    <a:lnTo>
                      <a:pt x="1352" y="228"/>
                    </a:lnTo>
                    <a:lnTo>
                      <a:pt x="1357" y="230"/>
                    </a:lnTo>
                    <a:lnTo>
                      <a:pt x="1358" y="230"/>
                    </a:lnTo>
                    <a:lnTo>
                      <a:pt x="1358" y="230"/>
                    </a:lnTo>
                    <a:lnTo>
                      <a:pt x="1362" y="228"/>
                    </a:lnTo>
                    <a:lnTo>
                      <a:pt x="1362" y="228"/>
                    </a:lnTo>
                    <a:lnTo>
                      <a:pt x="1370" y="223"/>
                    </a:lnTo>
                    <a:lnTo>
                      <a:pt x="1370" y="223"/>
                    </a:lnTo>
                    <a:lnTo>
                      <a:pt x="1376" y="215"/>
                    </a:lnTo>
                    <a:lnTo>
                      <a:pt x="1376" y="215"/>
                    </a:lnTo>
                    <a:lnTo>
                      <a:pt x="1382" y="207"/>
                    </a:lnTo>
                    <a:lnTo>
                      <a:pt x="1387" y="198"/>
                    </a:lnTo>
                    <a:lnTo>
                      <a:pt x="1387" y="198"/>
                    </a:lnTo>
                    <a:lnTo>
                      <a:pt x="1391" y="188"/>
                    </a:lnTo>
                    <a:lnTo>
                      <a:pt x="1392" y="178"/>
                    </a:lnTo>
                    <a:lnTo>
                      <a:pt x="1392" y="178"/>
                    </a:lnTo>
                    <a:lnTo>
                      <a:pt x="1394" y="170"/>
                    </a:lnTo>
                    <a:lnTo>
                      <a:pt x="1392" y="162"/>
                    </a:lnTo>
                    <a:lnTo>
                      <a:pt x="1392" y="162"/>
                    </a:lnTo>
                    <a:lnTo>
                      <a:pt x="1387" y="158"/>
                    </a:lnTo>
                    <a:lnTo>
                      <a:pt x="1379" y="151"/>
                    </a:lnTo>
                    <a:lnTo>
                      <a:pt x="1379" y="151"/>
                    </a:lnTo>
                    <a:lnTo>
                      <a:pt x="1360" y="138"/>
                    </a:lnTo>
                    <a:lnTo>
                      <a:pt x="1360" y="138"/>
                    </a:lnTo>
                    <a:lnTo>
                      <a:pt x="1339" y="129"/>
                    </a:lnTo>
                    <a:lnTo>
                      <a:pt x="1320" y="119"/>
                    </a:lnTo>
                    <a:lnTo>
                      <a:pt x="1320" y="119"/>
                    </a:lnTo>
                    <a:lnTo>
                      <a:pt x="1297" y="111"/>
                    </a:lnTo>
                    <a:lnTo>
                      <a:pt x="1292" y="109"/>
                    </a:lnTo>
                    <a:lnTo>
                      <a:pt x="1292" y="109"/>
                    </a:lnTo>
                    <a:lnTo>
                      <a:pt x="1284" y="106"/>
                    </a:lnTo>
                    <a:lnTo>
                      <a:pt x="1284" y="106"/>
                    </a:lnTo>
                    <a:lnTo>
                      <a:pt x="1281" y="101"/>
                    </a:lnTo>
                    <a:lnTo>
                      <a:pt x="1281" y="101"/>
                    </a:lnTo>
                    <a:lnTo>
                      <a:pt x="1278" y="98"/>
                    </a:lnTo>
                    <a:lnTo>
                      <a:pt x="1278" y="95"/>
                    </a:lnTo>
                    <a:lnTo>
                      <a:pt x="1278" y="95"/>
                    </a:lnTo>
                    <a:lnTo>
                      <a:pt x="1280" y="88"/>
                    </a:lnTo>
                    <a:lnTo>
                      <a:pt x="1281" y="85"/>
                    </a:lnTo>
                    <a:lnTo>
                      <a:pt x="1281" y="85"/>
                    </a:lnTo>
                    <a:lnTo>
                      <a:pt x="1281" y="85"/>
                    </a:lnTo>
                    <a:lnTo>
                      <a:pt x="1281" y="85"/>
                    </a:lnTo>
                    <a:lnTo>
                      <a:pt x="1299" y="68"/>
                    </a:lnTo>
                    <a:lnTo>
                      <a:pt x="1299" y="68"/>
                    </a:lnTo>
                    <a:lnTo>
                      <a:pt x="1304" y="63"/>
                    </a:lnTo>
                    <a:lnTo>
                      <a:pt x="1304" y="63"/>
                    </a:lnTo>
                    <a:lnTo>
                      <a:pt x="1296" y="58"/>
                    </a:lnTo>
                    <a:lnTo>
                      <a:pt x="1296" y="58"/>
                    </a:lnTo>
                    <a:lnTo>
                      <a:pt x="1288" y="53"/>
                    </a:lnTo>
                    <a:lnTo>
                      <a:pt x="1280" y="47"/>
                    </a:lnTo>
                    <a:lnTo>
                      <a:pt x="1280" y="47"/>
                    </a:lnTo>
                    <a:lnTo>
                      <a:pt x="1273" y="39"/>
                    </a:lnTo>
                    <a:lnTo>
                      <a:pt x="1273" y="39"/>
                    </a:lnTo>
                    <a:lnTo>
                      <a:pt x="1255" y="53"/>
                    </a:lnTo>
                    <a:lnTo>
                      <a:pt x="1255" y="53"/>
                    </a:lnTo>
                    <a:lnTo>
                      <a:pt x="1244" y="64"/>
                    </a:lnTo>
                    <a:lnTo>
                      <a:pt x="1244" y="64"/>
                    </a:lnTo>
                    <a:lnTo>
                      <a:pt x="1236" y="72"/>
                    </a:lnTo>
                    <a:lnTo>
                      <a:pt x="1236" y="72"/>
                    </a:lnTo>
                    <a:lnTo>
                      <a:pt x="1230" y="79"/>
                    </a:lnTo>
                    <a:lnTo>
                      <a:pt x="1223" y="85"/>
                    </a:lnTo>
                    <a:lnTo>
                      <a:pt x="1223" y="85"/>
                    </a:lnTo>
                    <a:lnTo>
                      <a:pt x="1209" y="93"/>
                    </a:lnTo>
                    <a:lnTo>
                      <a:pt x="1194" y="100"/>
                    </a:lnTo>
                    <a:lnTo>
                      <a:pt x="1194" y="100"/>
                    </a:lnTo>
                    <a:lnTo>
                      <a:pt x="1170" y="108"/>
                    </a:lnTo>
                    <a:lnTo>
                      <a:pt x="1167" y="109"/>
                    </a:lnTo>
                    <a:lnTo>
                      <a:pt x="1138" y="117"/>
                    </a:lnTo>
                    <a:lnTo>
                      <a:pt x="1138" y="117"/>
                    </a:lnTo>
                    <a:lnTo>
                      <a:pt x="1111" y="125"/>
                    </a:lnTo>
                    <a:lnTo>
                      <a:pt x="1111" y="125"/>
                    </a:lnTo>
                    <a:lnTo>
                      <a:pt x="1100" y="130"/>
                    </a:lnTo>
                    <a:lnTo>
                      <a:pt x="1090" y="135"/>
                    </a:lnTo>
                    <a:lnTo>
                      <a:pt x="1087" y="137"/>
                    </a:lnTo>
                    <a:lnTo>
                      <a:pt x="1087" y="137"/>
                    </a:lnTo>
                    <a:lnTo>
                      <a:pt x="1066" y="151"/>
                    </a:lnTo>
                    <a:lnTo>
                      <a:pt x="1045" y="169"/>
                    </a:lnTo>
                    <a:lnTo>
                      <a:pt x="1026" y="190"/>
                    </a:lnTo>
                    <a:lnTo>
                      <a:pt x="1008" y="214"/>
                    </a:lnTo>
                    <a:lnTo>
                      <a:pt x="1008" y="214"/>
                    </a:lnTo>
                    <a:lnTo>
                      <a:pt x="993" y="238"/>
                    </a:lnTo>
                    <a:lnTo>
                      <a:pt x="979" y="264"/>
                    </a:lnTo>
                    <a:lnTo>
                      <a:pt x="979" y="264"/>
                    </a:lnTo>
                    <a:lnTo>
                      <a:pt x="966" y="289"/>
                    </a:lnTo>
                    <a:lnTo>
                      <a:pt x="955" y="315"/>
                    </a:lnTo>
                    <a:lnTo>
                      <a:pt x="955" y="315"/>
                    </a:lnTo>
                    <a:lnTo>
                      <a:pt x="948" y="331"/>
                    </a:lnTo>
                    <a:lnTo>
                      <a:pt x="948" y="331"/>
                    </a:lnTo>
                    <a:lnTo>
                      <a:pt x="929" y="376"/>
                    </a:lnTo>
                    <a:lnTo>
                      <a:pt x="918" y="399"/>
                    </a:lnTo>
                    <a:lnTo>
                      <a:pt x="907" y="421"/>
                    </a:lnTo>
                    <a:lnTo>
                      <a:pt x="907" y="421"/>
                    </a:lnTo>
                    <a:lnTo>
                      <a:pt x="899" y="434"/>
                    </a:lnTo>
                    <a:lnTo>
                      <a:pt x="897" y="437"/>
                    </a:lnTo>
                    <a:lnTo>
                      <a:pt x="897" y="437"/>
                    </a:lnTo>
                    <a:lnTo>
                      <a:pt x="894" y="442"/>
                    </a:lnTo>
                    <a:lnTo>
                      <a:pt x="894" y="442"/>
                    </a:lnTo>
                    <a:lnTo>
                      <a:pt x="891" y="445"/>
                    </a:lnTo>
                    <a:lnTo>
                      <a:pt x="884" y="448"/>
                    </a:lnTo>
                    <a:lnTo>
                      <a:pt x="884" y="448"/>
                    </a:lnTo>
                    <a:lnTo>
                      <a:pt x="878" y="450"/>
                    </a:lnTo>
                    <a:lnTo>
                      <a:pt x="878" y="450"/>
                    </a:lnTo>
                    <a:lnTo>
                      <a:pt x="876" y="450"/>
                    </a:lnTo>
                    <a:lnTo>
                      <a:pt x="876" y="450"/>
                    </a:lnTo>
                    <a:lnTo>
                      <a:pt x="868" y="447"/>
                    </a:lnTo>
                    <a:lnTo>
                      <a:pt x="868" y="447"/>
                    </a:lnTo>
                    <a:lnTo>
                      <a:pt x="863" y="444"/>
                    </a:lnTo>
                    <a:lnTo>
                      <a:pt x="860" y="439"/>
                    </a:lnTo>
                    <a:lnTo>
                      <a:pt x="860" y="439"/>
                    </a:lnTo>
                    <a:lnTo>
                      <a:pt x="857" y="429"/>
                    </a:lnTo>
                    <a:lnTo>
                      <a:pt x="857" y="429"/>
                    </a:lnTo>
                    <a:lnTo>
                      <a:pt x="857" y="424"/>
                    </a:lnTo>
                    <a:lnTo>
                      <a:pt x="857" y="421"/>
                    </a:lnTo>
                    <a:lnTo>
                      <a:pt x="857" y="421"/>
                    </a:lnTo>
                    <a:lnTo>
                      <a:pt x="855" y="407"/>
                    </a:lnTo>
                    <a:lnTo>
                      <a:pt x="857" y="392"/>
                    </a:lnTo>
                    <a:lnTo>
                      <a:pt x="860" y="360"/>
                    </a:lnTo>
                    <a:lnTo>
                      <a:pt x="860" y="360"/>
                    </a:lnTo>
                    <a:lnTo>
                      <a:pt x="866" y="331"/>
                    </a:lnTo>
                    <a:lnTo>
                      <a:pt x="876" y="302"/>
                    </a:lnTo>
                    <a:lnTo>
                      <a:pt x="876" y="302"/>
                    </a:lnTo>
                    <a:lnTo>
                      <a:pt x="886" y="275"/>
                    </a:lnTo>
                    <a:lnTo>
                      <a:pt x="886" y="275"/>
                    </a:lnTo>
                    <a:lnTo>
                      <a:pt x="897" y="251"/>
                    </a:lnTo>
                    <a:lnTo>
                      <a:pt x="900" y="243"/>
                    </a:lnTo>
                    <a:lnTo>
                      <a:pt x="900" y="243"/>
                    </a:lnTo>
                    <a:lnTo>
                      <a:pt x="910" y="219"/>
                    </a:lnTo>
                    <a:lnTo>
                      <a:pt x="920" y="195"/>
                    </a:lnTo>
                    <a:lnTo>
                      <a:pt x="920" y="195"/>
                    </a:lnTo>
                    <a:lnTo>
                      <a:pt x="931" y="172"/>
                    </a:lnTo>
                    <a:lnTo>
                      <a:pt x="944" y="154"/>
                    </a:lnTo>
                    <a:lnTo>
                      <a:pt x="944" y="154"/>
                    </a:lnTo>
                    <a:lnTo>
                      <a:pt x="937" y="145"/>
                    </a:lnTo>
                    <a:lnTo>
                      <a:pt x="937" y="145"/>
                    </a:lnTo>
                    <a:lnTo>
                      <a:pt x="934" y="141"/>
                    </a:lnTo>
                    <a:lnTo>
                      <a:pt x="934" y="141"/>
                    </a:lnTo>
                    <a:lnTo>
                      <a:pt x="929" y="132"/>
                    </a:lnTo>
                    <a:lnTo>
                      <a:pt x="929" y="132"/>
                    </a:lnTo>
                    <a:lnTo>
                      <a:pt x="924" y="127"/>
                    </a:lnTo>
                    <a:lnTo>
                      <a:pt x="918" y="122"/>
                    </a:lnTo>
                    <a:lnTo>
                      <a:pt x="918" y="122"/>
                    </a:lnTo>
                    <a:lnTo>
                      <a:pt x="910" y="117"/>
                    </a:lnTo>
                    <a:lnTo>
                      <a:pt x="902" y="111"/>
                    </a:lnTo>
                    <a:lnTo>
                      <a:pt x="902" y="111"/>
                    </a:lnTo>
                    <a:lnTo>
                      <a:pt x="895" y="103"/>
                    </a:lnTo>
                    <a:lnTo>
                      <a:pt x="889" y="95"/>
                    </a:lnTo>
                    <a:lnTo>
                      <a:pt x="889" y="95"/>
                    </a:lnTo>
                    <a:lnTo>
                      <a:pt x="883" y="87"/>
                    </a:lnTo>
                    <a:lnTo>
                      <a:pt x="879" y="77"/>
                    </a:lnTo>
                    <a:lnTo>
                      <a:pt x="879" y="77"/>
                    </a:lnTo>
                    <a:lnTo>
                      <a:pt x="873" y="85"/>
                    </a:lnTo>
                    <a:lnTo>
                      <a:pt x="873" y="85"/>
                    </a:lnTo>
                    <a:lnTo>
                      <a:pt x="863" y="98"/>
                    </a:lnTo>
                    <a:lnTo>
                      <a:pt x="863" y="98"/>
                    </a:lnTo>
                    <a:lnTo>
                      <a:pt x="855" y="108"/>
                    </a:lnTo>
                    <a:lnTo>
                      <a:pt x="855" y="108"/>
                    </a:lnTo>
                    <a:lnTo>
                      <a:pt x="850" y="116"/>
                    </a:lnTo>
                    <a:lnTo>
                      <a:pt x="850" y="116"/>
                    </a:lnTo>
                    <a:lnTo>
                      <a:pt x="847" y="121"/>
                    </a:lnTo>
                    <a:lnTo>
                      <a:pt x="839" y="132"/>
                    </a:lnTo>
                    <a:lnTo>
                      <a:pt x="833" y="143"/>
                    </a:lnTo>
                    <a:lnTo>
                      <a:pt x="833" y="143"/>
                    </a:lnTo>
                    <a:lnTo>
                      <a:pt x="823" y="161"/>
                    </a:lnTo>
                    <a:lnTo>
                      <a:pt x="823" y="161"/>
                    </a:lnTo>
                    <a:lnTo>
                      <a:pt x="818" y="169"/>
                    </a:lnTo>
                    <a:lnTo>
                      <a:pt x="818" y="169"/>
                    </a:lnTo>
                    <a:lnTo>
                      <a:pt x="810" y="185"/>
                    </a:lnTo>
                    <a:lnTo>
                      <a:pt x="810" y="185"/>
                    </a:lnTo>
                    <a:lnTo>
                      <a:pt x="805" y="193"/>
                    </a:lnTo>
                    <a:lnTo>
                      <a:pt x="805" y="193"/>
                    </a:lnTo>
                    <a:lnTo>
                      <a:pt x="796" y="217"/>
                    </a:lnTo>
                    <a:lnTo>
                      <a:pt x="784" y="244"/>
                    </a:lnTo>
                    <a:lnTo>
                      <a:pt x="784" y="244"/>
                    </a:lnTo>
                    <a:lnTo>
                      <a:pt x="775" y="272"/>
                    </a:lnTo>
                    <a:lnTo>
                      <a:pt x="767" y="299"/>
                    </a:lnTo>
                    <a:lnTo>
                      <a:pt x="759" y="326"/>
                    </a:lnTo>
                    <a:lnTo>
                      <a:pt x="752" y="354"/>
                    </a:lnTo>
                    <a:lnTo>
                      <a:pt x="752" y="357"/>
                    </a:lnTo>
                    <a:lnTo>
                      <a:pt x="752" y="357"/>
                    </a:lnTo>
                    <a:lnTo>
                      <a:pt x="746" y="381"/>
                    </a:lnTo>
                    <a:lnTo>
                      <a:pt x="744" y="395"/>
                    </a:lnTo>
                    <a:lnTo>
                      <a:pt x="741" y="410"/>
                    </a:lnTo>
                    <a:lnTo>
                      <a:pt x="741" y="410"/>
                    </a:lnTo>
                    <a:lnTo>
                      <a:pt x="739" y="428"/>
                    </a:lnTo>
                    <a:lnTo>
                      <a:pt x="739" y="428"/>
                    </a:lnTo>
                    <a:lnTo>
                      <a:pt x="738" y="437"/>
                    </a:lnTo>
                    <a:lnTo>
                      <a:pt x="738" y="439"/>
                    </a:lnTo>
                    <a:lnTo>
                      <a:pt x="738" y="439"/>
                    </a:lnTo>
                    <a:lnTo>
                      <a:pt x="735" y="461"/>
                    </a:lnTo>
                    <a:lnTo>
                      <a:pt x="735" y="461"/>
                    </a:lnTo>
                    <a:lnTo>
                      <a:pt x="731" y="476"/>
                    </a:lnTo>
                    <a:lnTo>
                      <a:pt x="727" y="487"/>
                    </a:lnTo>
                    <a:lnTo>
                      <a:pt x="727" y="487"/>
                    </a:lnTo>
                    <a:lnTo>
                      <a:pt x="722" y="500"/>
                    </a:lnTo>
                    <a:lnTo>
                      <a:pt x="714" y="511"/>
                    </a:lnTo>
                    <a:lnTo>
                      <a:pt x="714" y="511"/>
                    </a:lnTo>
                    <a:lnTo>
                      <a:pt x="711" y="518"/>
                    </a:lnTo>
                    <a:lnTo>
                      <a:pt x="704" y="522"/>
                    </a:lnTo>
                    <a:lnTo>
                      <a:pt x="704" y="522"/>
                    </a:lnTo>
                    <a:lnTo>
                      <a:pt x="698" y="527"/>
                    </a:lnTo>
                    <a:lnTo>
                      <a:pt x="698" y="527"/>
                    </a:lnTo>
                    <a:lnTo>
                      <a:pt x="693" y="530"/>
                    </a:lnTo>
                    <a:lnTo>
                      <a:pt x="688" y="530"/>
                    </a:lnTo>
                    <a:lnTo>
                      <a:pt x="685" y="532"/>
                    </a:lnTo>
                    <a:lnTo>
                      <a:pt x="685" y="532"/>
                    </a:lnTo>
                    <a:lnTo>
                      <a:pt x="683" y="532"/>
                    </a:lnTo>
                    <a:lnTo>
                      <a:pt x="683" y="532"/>
                    </a:lnTo>
                    <a:lnTo>
                      <a:pt x="682" y="530"/>
                    </a:lnTo>
                    <a:lnTo>
                      <a:pt x="680" y="529"/>
                    </a:lnTo>
                    <a:lnTo>
                      <a:pt x="678" y="526"/>
                    </a:lnTo>
                    <a:lnTo>
                      <a:pt x="678" y="526"/>
                    </a:lnTo>
                    <a:lnTo>
                      <a:pt x="669" y="506"/>
                    </a:lnTo>
                    <a:lnTo>
                      <a:pt x="657" y="485"/>
                    </a:lnTo>
                    <a:lnTo>
                      <a:pt x="645" y="466"/>
                    </a:lnTo>
                    <a:lnTo>
                      <a:pt x="629" y="445"/>
                    </a:lnTo>
                    <a:lnTo>
                      <a:pt x="629" y="445"/>
                    </a:lnTo>
                    <a:lnTo>
                      <a:pt x="601" y="410"/>
                    </a:lnTo>
                    <a:lnTo>
                      <a:pt x="572" y="376"/>
                    </a:lnTo>
                    <a:lnTo>
                      <a:pt x="569" y="370"/>
                    </a:lnTo>
                    <a:lnTo>
                      <a:pt x="563" y="363"/>
                    </a:lnTo>
                    <a:lnTo>
                      <a:pt x="563" y="363"/>
                    </a:lnTo>
                    <a:lnTo>
                      <a:pt x="537" y="333"/>
                    </a:lnTo>
                    <a:lnTo>
                      <a:pt x="537" y="333"/>
                    </a:lnTo>
                    <a:lnTo>
                      <a:pt x="522" y="313"/>
                    </a:lnTo>
                    <a:lnTo>
                      <a:pt x="522" y="313"/>
                    </a:lnTo>
                    <a:lnTo>
                      <a:pt x="522" y="313"/>
                    </a:lnTo>
                    <a:lnTo>
                      <a:pt x="519" y="307"/>
                    </a:lnTo>
                    <a:lnTo>
                      <a:pt x="519" y="307"/>
                    </a:lnTo>
                    <a:lnTo>
                      <a:pt x="508" y="293"/>
                    </a:lnTo>
                    <a:lnTo>
                      <a:pt x="508" y="293"/>
                    </a:lnTo>
                    <a:lnTo>
                      <a:pt x="497" y="270"/>
                    </a:lnTo>
                    <a:lnTo>
                      <a:pt x="485" y="248"/>
                    </a:lnTo>
                    <a:lnTo>
                      <a:pt x="468" y="201"/>
                    </a:lnTo>
                    <a:lnTo>
                      <a:pt x="468" y="201"/>
                    </a:lnTo>
                    <a:lnTo>
                      <a:pt x="460" y="178"/>
                    </a:lnTo>
                    <a:lnTo>
                      <a:pt x="460" y="178"/>
                    </a:lnTo>
                    <a:lnTo>
                      <a:pt x="457" y="169"/>
                    </a:lnTo>
                    <a:lnTo>
                      <a:pt x="457" y="169"/>
                    </a:lnTo>
                    <a:lnTo>
                      <a:pt x="450" y="169"/>
                    </a:lnTo>
                    <a:lnTo>
                      <a:pt x="450" y="169"/>
                    </a:lnTo>
                    <a:lnTo>
                      <a:pt x="444" y="169"/>
                    </a:lnTo>
                    <a:lnTo>
                      <a:pt x="444" y="169"/>
                    </a:lnTo>
                    <a:lnTo>
                      <a:pt x="432" y="167"/>
                    </a:lnTo>
                    <a:lnTo>
                      <a:pt x="423" y="164"/>
                    </a:lnTo>
                    <a:lnTo>
                      <a:pt x="413" y="161"/>
                    </a:lnTo>
                    <a:lnTo>
                      <a:pt x="405" y="156"/>
                    </a:lnTo>
                    <a:lnTo>
                      <a:pt x="405" y="156"/>
                    </a:lnTo>
                    <a:lnTo>
                      <a:pt x="399" y="153"/>
                    </a:lnTo>
                    <a:lnTo>
                      <a:pt x="399" y="153"/>
                    </a:lnTo>
                    <a:lnTo>
                      <a:pt x="387" y="146"/>
                    </a:lnTo>
                    <a:lnTo>
                      <a:pt x="387" y="146"/>
                    </a:lnTo>
                    <a:lnTo>
                      <a:pt x="375" y="143"/>
                    </a:lnTo>
                    <a:lnTo>
                      <a:pt x="375" y="143"/>
                    </a:lnTo>
                    <a:lnTo>
                      <a:pt x="365" y="141"/>
                    </a:lnTo>
                    <a:lnTo>
                      <a:pt x="365" y="141"/>
                    </a:lnTo>
                    <a:lnTo>
                      <a:pt x="357" y="140"/>
                    </a:lnTo>
                    <a:lnTo>
                      <a:pt x="347" y="135"/>
                    </a:lnTo>
                    <a:lnTo>
                      <a:pt x="331" y="127"/>
                    </a:lnTo>
                    <a:lnTo>
                      <a:pt x="331" y="127"/>
                    </a:lnTo>
                    <a:lnTo>
                      <a:pt x="342" y="161"/>
                    </a:lnTo>
                    <a:lnTo>
                      <a:pt x="342" y="161"/>
                    </a:lnTo>
                    <a:lnTo>
                      <a:pt x="358" y="204"/>
                    </a:lnTo>
                    <a:lnTo>
                      <a:pt x="376" y="251"/>
                    </a:lnTo>
                    <a:lnTo>
                      <a:pt x="381" y="264"/>
                    </a:lnTo>
                    <a:lnTo>
                      <a:pt x="381" y="264"/>
                    </a:lnTo>
                    <a:lnTo>
                      <a:pt x="381" y="265"/>
                    </a:lnTo>
                    <a:lnTo>
                      <a:pt x="381" y="267"/>
                    </a:lnTo>
                    <a:lnTo>
                      <a:pt x="381" y="267"/>
                    </a:lnTo>
                    <a:lnTo>
                      <a:pt x="378" y="268"/>
                    </a:lnTo>
                    <a:lnTo>
                      <a:pt x="378" y="268"/>
                    </a:lnTo>
                    <a:lnTo>
                      <a:pt x="378" y="267"/>
                    </a:lnTo>
                    <a:lnTo>
                      <a:pt x="365" y="264"/>
                    </a:lnTo>
                    <a:lnTo>
                      <a:pt x="365" y="264"/>
                    </a:lnTo>
                    <a:lnTo>
                      <a:pt x="341" y="256"/>
                    </a:lnTo>
                    <a:lnTo>
                      <a:pt x="339" y="256"/>
                    </a:lnTo>
                    <a:lnTo>
                      <a:pt x="339" y="256"/>
                    </a:lnTo>
                    <a:lnTo>
                      <a:pt x="313" y="248"/>
                    </a:lnTo>
                    <a:lnTo>
                      <a:pt x="286" y="240"/>
                    </a:lnTo>
                    <a:lnTo>
                      <a:pt x="286" y="240"/>
                    </a:lnTo>
                    <a:lnTo>
                      <a:pt x="260" y="231"/>
                    </a:lnTo>
                    <a:lnTo>
                      <a:pt x="260" y="231"/>
                    </a:lnTo>
                    <a:lnTo>
                      <a:pt x="233" y="227"/>
                    </a:lnTo>
                    <a:lnTo>
                      <a:pt x="207" y="222"/>
                    </a:lnTo>
                    <a:lnTo>
                      <a:pt x="207" y="222"/>
                    </a:lnTo>
                    <a:lnTo>
                      <a:pt x="175" y="220"/>
                    </a:lnTo>
                    <a:lnTo>
                      <a:pt x="175" y="220"/>
                    </a:lnTo>
                    <a:lnTo>
                      <a:pt x="154" y="222"/>
                    </a:lnTo>
                    <a:lnTo>
                      <a:pt x="154" y="222"/>
                    </a:lnTo>
                    <a:lnTo>
                      <a:pt x="130" y="223"/>
                    </a:lnTo>
                    <a:lnTo>
                      <a:pt x="106" y="228"/>
                    </a:lnTo>
                    <a:lnTo>
                      <a:pt x="106" y="228"/>
                    </a:lnTo>
                    <a:lnTo>
                      <a:pt x="116" y="233"/>
                    </a:lnTo>
                    <a:lnTo>
                      <a:pt x="125" y="240"/>
                    </a:lnTo>
                    <a:lnTo>
                      <a:pt x="135" y="248"/>
                    </a:lnTo>
                    <a:lnTo>
                      <a:pt x="145" y="256"/>
                    </a:lnTo>
                    <a:lnTo>
                      <a:pt x="145" y="256"/>
                    </a:lnTo>
                    <a:lnTo>
                      <a:pt x="153" y="268"/>
                    </a:lnTo>
                    <a:lnTo>
                      <a:pt x="159" y="278"/>
                    </a:lnTo>
                    <a:lnTo>
                      <a:pt x="159" y="280"/>
                    </a:lnTo>
                    <a:lnTo>
                      <a:pt x="159" y="280"/>
                    </a:lnTo>
                    <a:lnTo>
                      <a:pt x="167" y="294"/>
                    </a:lnTo>
                    <a:lnTo>
                      <a:pt x="167" y="294"/>
                    </a:lnTo>
                    <a:lnTo>
                      <a:pt x="169" y="301"/>
                    </a:lnTo>
                    <a:lnTo>
                      <a:pt x="169" y="305"/>
                    </a:lnTo>
                    <a:lnTo>
                      <a:pt x="169" y="305"/>
                    </a:lnTo>
                    <a:lnTo>
                      <a:pt x="172" y="305"/>
                    </a:lnTo>
                    <a:lnTo>
                      <a:pt x="178" y="305"/>
                    </a:lnTo>
                    <a:lnTo>
                      <a:pt x="178" y="305"/>
                    </a:lnTo>
                    <a:lnTo>
                      <a:pt x="193" y="304"/>
                    </a:lnTo>
                    <a:lnTo>
                      <a:pt x="193" y="304"/>
                    </a:lnTo>
                    <a:lnTo>
                      <a:pt x="217" y="305"/>
                    </a:lnTo>
                    <a:lnTo>
                      <a:pt x="241" y="309"/>
                    </a:lnTo>
                    <a:lnTo>
                      <a:pt x="265" y="315"/>
                    </a:lnTo>
                    <a:lnTo>
                      <a:pt x="289" y="323"/>
                    </a:lnTo>
                    <a:lnTo>
                      <a:pt x="313" y="333"/>
                    </a:lnTo>
                    <a:lnTo>
                      <a:pt x="336" y="344"/>
                    </a:lnTo>
                    <a:lnTo>
                      <a:pt x="357" y="358"/>
                    </a:lnTo>
                    <a:lnTo>
                      <a:pt x="376" y="375"/>
                    </a:lnTo>
                    <a:lnTo>
                      <a:pt x="376" y="375"/>
                    </a:lnTo>
                    <a:lnTo>
                      <a:pt x="399" y="392"/>
                    </a:lnTo>
                    <a:lnTo>
                      <a:pt x="418" y="413"/>
                    </a:lnTo>
                    <a:lnTo>
                      <a:pt x="437" y="434"/>
                    </a:lnTo>
                    <a:lnTo>
                      <a:pt x="453" y="455"/>
                    </a:lnTo>
                    <a:lnTo>
                      <a:pt x="453" y="455"/>
                    </a:lnTo>
                    <a:lnTo>
                      <a:pt x="469" y="477"/>
                    </a:lnTo>
                    <a:lnTo>
                      <a:pt x="484" y="502"/>
                    </a:lnTo>
                    <a:lnTo>
                      <a:pt x="495" y="526"/>
                    </a:lnTo>
                    <a:lnTo>
                      <a:pt x="506" y="550"/>
                    </a:lnTo>
                    <a:lnTo>
                      <a:pt x="506" y="550"/>
                    </a:lnTo>
                    <a:lnTo>
                      <a:pt x="527" y="543"/>
                    </a:lnTo>
                    <a:lnTo>
                      <a:pt x="545" y="539"/>
                    </a:lnTo>
                    <a:lnTo>
                      <a:pt x="545" y="539"/>
                    </a:lnTo>
                    <a:lnTo>
                      <a:pt x="564" y="537"/>
                    </a:lnTo>
                    <a:lnTo>
                      <a:pt x="564" y="537"/>
                    </a:lnTo>
                    <a:lnTo>
                      <a:pt x="567" y="537"/>
                    </a:lnTo>
                    <a:lnTo>
                      <a:pt x="567" y="537"/>
                    </a:lnTo>
                    <a:lnTo>
                      <a:pt x="575" y="537"/>
                    </a:lnTo>
                    <a:lnTo>
                      <a:pt x="584" y="539"/>
                    </a:lnTo>
                    <a:lnTo>
                      <a:pt x="584" y="539"/>
                    </a:lnTo>
                    <a:lnTo>
                      <a:pt x="593" y="542"/>
                    </a:lnTo>
                    <a:lnTo>
                      <a:pt x="601" y="548"/>
                    </a:lnTo>
                    <a:lnTo>
                      <a:pt x="601" y="548"/>
                    </a:lnTo>
                    <a:lnTo>
                      <a:pt x="609" y="555"/>
                    </a:lnTo>
                    <a:lnTo>
                      <a:pt x="609" y="555"/>
                    </a:lnTo>
                    <a:lnTo>
                      <a:pt x="614" y="564"/>
                    </a:lnTo>
                    <a:lnTo>
                      <a:pt x="614" y="564"/>
                    </a:lnTo>
                    <a:lnTo>
                      <a:pt x="617" y="574"/>
                    </a:lnTo>
                    <a:lnTo>
                      <a:pt x="616" y="585"/>
                    </a:lnTo>
                    <a:lnTo>
                      <a:pt x="616" y="585"/>
                    </a:lnTo>
                    <a:lnTo>
                      <a:pt x="614" y="595"/>
                    </a:lnTo>
                    <a:lnTo>
                      <a:pt x="612" y="603"/>
                    </a:lnTo>
                    <a:lnTo>
                      <a:pt x="608" y="619"/>
                    </a:lnTo>
                    <a:lnTo>
                      <a:pt x="608" y="619"/>
                    </a:lnTo>
                    <a:lnTo>
                      <a:pt x="593" y="688"/>
                    </a:lnTo>
                    <a:lnTo>
                      <a:pt x="587" y="722"/>
                    </a:lnTo>
                    <a:lnTo>
                      <a:pt x="582" y="738"/>
                    </a:lnTo>
                    <a:lnTo>
                      <a:pt x="582" y="738"/>
                    </a:lnTo>
                    <a:lnTo>
                      <a:pt x="582" y="743"/>
                    </a:lnTo>
                    <a:lnTo>
                      <a:pt x="582" y="743"/>
                    </a:lnTo>
                    <a:lnTo>
                      <a:pt x="579" y="756"/>
                    </a:lnTo>
                    <a:lnTo>
                      <a:pt x="579" y="756"/>
                    </a:lnTo>
                    <a:lnTo>
                      <a:pt x="572" y="775"/>
                    </a:lnTo>
                    <a:lnTo>
                      <a:pt x="572" y="775"/>
                    </a:lnTo>
                    <a:lnTo>
                      <a:pt x="567" y="784"/>
                    </a:lnTo>
                    <a:lnTo>
                      <a:pt x="561" y="793"/>
                    </a:lnTo>
                    <a:lnTo>
                      <a:pt x="561" y="793"/>
                    </a:lnTo>
                    <a:lnTo>
                      <a:pt x="555" y="799"/>
                    </a:lnTo>
                    <a:lnTo>
                      <a:pt x="547" y="805"/>
                    </a:lnTo>
                    <a:lnTo>
                      <a:pt x="530" y="817"/>
                    </a:lnTo>
                    <a:lnTo>
                      <a:pt x="516" y="825"/>
                    </a:lnTo>
                    <a:lnTo>
                      <a:pt x="516" y="825"/>
                    </a:lnTo>
                    <a:lnTo>
                      <a:pt x="502" y="834"/>
                    </a:lnTo>
                    <a:lnTo>
                      <a:pt x="502" y="834"/>
                    </a:lnTo>
                    <a:lnTo>
                      <a:pt x="490" y="844"/>
                    </a:lnTo>
                    <a:lnTo>
                      <a:pt x="490" y="844"/>
                    </a:lnTo>
                    <a:lnTo>
                      <a:pt x="479" y="855"/>
                    </a:lnTo>
                    <a:lnTo>
                      <a:pt x="479" y="855"/>
                    </a:lnTo>
                    <a:lnTo>
                      <a:pt x="468" y="868"/>
                    </a:lnTo>
                    <a:lnTo>
                      <a:pt x="460" y="881"/>
                    </a:lnTo>
                    <a:lnTo>
                      <a:pt x="460" y="881"/>
                    </a:lnTo>
                    <a:lnTo>
                      <a:pt x="450" y="895"/>
                    </a:lnTo>
                    <a:lnTo>
                      <a:pt x="444" y="911"/>
                    </a:lnTo>
                    <a:lnTo>
                      <a:pt x="444" y="911"/>
                    </a:lnTo>
                    <a:lnTo>
                      <a:pt x="437" y="926"/>
                    </a:lnTo>
                    <a:lnTo>
                      <a:pt x="432" y="942"/>
                    </a:lnTo>
                    <a:lnTo>
                      <a:pt x="429" y="958"/>
                    </a:lnTo>
                    <a:lnTo>
                      <a:pt x="426" y="974"/>
                    </a:lnTo>
                    <a:lnTo>
                      <a:pt x="426" y="974"/>
                    </a:lnTo>
                    <a:lnTo>
                      <a:pt x="434" y="985"/>
                    </a:lnTo>
                    <a:lnTo>
                      <a:pt x="437" y="997"/>
                    </a:lnTo>
                    <a:lnTo>
                      <a:pt x="437" y="997"/>
                    </a:lnTo>
                    <a:lnTo>
                      <a:pt x="437" y="1006"/>
                    </a:lnTo>
                    <a:lnTo>
                      <a:pt x="437" y="1014"/>
                    </a:lnTo>
                    <a:lnTo>
                      <a:pt x="436" y="1024"/>
                    </a:lnTo>
                    <a:lnTo>
                      <a:pt x="432" y="1034"/>
                    </a:lnTo>
                    <a:lnTo>
                      <a:pt x="432" y="1034"/>
                    </a:lnTo>
                    <a:lnTo>
                      <a:pt x="424" y="1048"/>
                    </a:lnTo>
                    <a:lnTo>
                      <a:pt x="424" y="1048"/>
                    </a:lnTo>
                    <a:lnTo>
                      <a:pt x="424" y="1048"/>
                    </a:lnTo>
                    <a:lnTo>
                      <a:pt x="424" y="1048"/>
                    </a:lnTo>
                    <a:lnTo>
                      <a:pt x="431" y="1053"/>
                    </a:lnTo>
                    <a:lnTo>
                      <a:pt x="439" y="1059"/>
                    </a:lnTo>
                    <a:lnTo>
                      <a:pt x="439" y="1059"/>
                    </a:lnTo>
                    <a:lnTo>
                      <a:pt x="444" y="1067"/>
                    </a:lnTo>
                    <a:lnTo>
                      <a:pt x="447" y="1075"/>
                    </a:lnTo>
                    <a:lnTo>
                      <a:pt x="450" y="1083"/>
                    </a:lnTo>
                    <a:lnTo>
                      <a:pt x="450" y="1091"/>
                    </a:lnTo>
                    <a:lnTo>
                      <a:pt x="450" y="1091"/>
                    </a:lnTo>
                    <a:lnTo>
                      <a:pt x="450" y="1100"/>
                    </a:lnTo>
                    <a:lnTo>
                      <a:pt x="447" y="1106"/>
                    </a:lnTo>
                    <a:lnTo>
                      <a:pt x="440" y="1122"/>
                    </a:lnTo>
                    <a:lnTo>
                      <a:pt x="440" y="1122"/>
                    </a:lnTo>
                    <a:lnTo>
                      <a:pt x="429" y="1140"/>
                    </a:lnTo>
                    <a:lnTo>
                      <a:pt x="429" y="1140"/>
                    </a:lnTo>
                    <a:lnTo>
                      <a:pt x="434" y="1146"/>
                    </a:lnTo>
                    <a:lnTo>
                      <a:pt x="437" y="1153"/>
                    </a:lnTo>
                    <a:lnTo>
                      <a:pt x="437" y="1153"/>
                    </a:lnTo>
                    <a:lnTo>
                      <a:pt x="440" y="1164"/>
                    </a:lnTo>
                    <a:lnTo>
                      <a:pt x="444" y="1177"/>
                    </a:lnTo>
                    <a:lnTo>
                      <a:pt x="444" y="1177"/>
                    </a:lnTo>
                    <a:lnTo>
                      <a:pt x="442" y="1188"/>
                    </a:lnTo>
                    <a:lnTo>
                      <a:pt x="440" y="1199"/>
                    </a:lnTo>
                    <a:lnTo>
                      <a:pt x="437" y="1210"/>
                    </a:lnTo>
                    <a:lnTo>
                      <a:pt x="431" y="1222"/>
                    </a:lnTo>
                    <a:lnTo>
                      <a:pt x="431" y="1222"/>
                    </a:lnTo>
                    <a:lnTo>
                      <a:pt x="424" y="1230"/>
                    </a:lnTo>
                    <a:lnTo>
                      <a:pt x="418" y="1238"/>
                    </a:lnTo>
                    <a:lnTo>
                      <a:pt x="408" y="1246"/>
                    </a:lnTo>
                    <a:lnTo>
                      <a:pt x="397" y="1252"/>
                    </a:lnTo>
                    <a:lnTo>
                      <a:pt x="397" y="1252"/>
                    </a:lnTo>
                    <a:lnTo>
                      <a:pt x="381" y="1259"/>
                    </a:lnTo>
                    <a:lnTo>
                      <a:pt x="363" y="1265"/>
                    </a:lnTo>
                    <a:lnTo>
                      <a:pt x="363" y="1265"/>
                    </a:lnTo>
                    <a:lnTo>
                      <a:pt x="363" y="1265"/>
                    </a:lnTo>
                    <a:close/>
                    <a:moveTo>
                      <a:pt x="1067" y="1238"/>
                    </a:moveTo>
                    <a:lnTo>
                      <a:pt x="1067" y="1238"/>
                    </a:lnTo>
                    <a:lnTo>
                      <a:pt x="1088" y="1244"/>
                    </a:lnTo>
                    <a:lnTo>
                      <a:pt x="1106" y="1251"/>
                    </a:lnTo>
                    <a:lnTo>
                      <a:pt x="1124" y="1259"/>
                    </a:lnTo>
                    <a:lnTo>
                      <a:pt x="1140" y="1268"/>
                    </a:lnTo>
                    <a:lnTo>
                      <a:pt x="1140" y="1268"/>
                    </a:lnTo>
                    <a:lnTo>
                      <a:pt x="1143" y="1260"/>
                    </a:lnTo>
                    <a:lnTo>
                      <a:pt x="1148" y="1252"/>
                    </a:lnTo>
                    <a:lnTo>
                      <a:pt x="1153" y="1244"/>
                    </a:lnTo>
                    <a:lnTo>
                      <a:pt x="1157" y="1238"/>
                    </a:lnTo>
                    <a:lnTo>
                      <a:pt x="1157" y="1238"/>
                    </a:lnTo>
                    <a:lnTo>
                      <a:pt x="1165" y="1233"/>
                    </a:lnTo>
                    <a:lnTo>
                      <a:pt x="1173" y="1227"/>
                    </a:lnTo>
                    <a:lnTo>
                      <a:pt x="1182" y="1223"/>
                    </a:lnTo>
                    <a:lnTo>
                      <a:pt x="1191" y="1220"/>
                    </a:lnTo>
                    <a:lnTo>
                      <a:pt x="1191" y="1220"/>
                    </a:lnTo>
                    <a:lnTo>
                      <a:pt x="1194" y="1218"/>
                    </a:lnTo>
                    <a:lnTo>
                      <a:pt x="1194" y="1218"/>
                    </a:lnTo>
                    <a:lnTo>
                      <a:pt x="1198" y="1218"/>
                    </a:lnTo>
                    <a:lnTo>
                      <a:pt x="1198" y="1218"/>
                    </a:lnTo>
                    <a:lnTo>
                      <a:pt x="1201" y="1217"/>
                    </a:lnTo>
                    <a:lnTo>
                      <a:pt x="1201" y="1215"/>
                    </a:lnTo>
                    <a:lnTo>
                      <a:pt x="1201" y="1215"/>
                    </a:lnTo>
                    <a:lnTo>
                      <a:pt x="1201" y="1212"/>
                    </a:lnTo>
                    <a:lnTo>
                      <a:pt x="1201" y="1212"/>
                    </a:lnTo>
                    <a:lnTo>
                      <a:pt x="1201" y="1209"/>
                    </a:lnTo>
                    <a:lnTo>
                      <a:pt x="1201" y="1209"/>
                    </a:lnTo>
                    <a:lnTo>
                      <a:pt x="1204" y="1199"/>
                    </a:lnTo>
                    <a:lnTo>
                      <a:pt x="1204" y="1199"/>
                    </a:lnTo>
                    <a:lnTo>
                      <a:pt x="1207" y="1190"/>
                    </a:lnTo>
                    <a:lnTo>
                      <a:pt x="1214" y="1182"/>
                    </a:lnTo>
                    <a:lnTo>
                      <a:pt x="1220" y="1175"/>
                    </a:lnTo>
                    <a:lnTo>
                      <a:pt x="1228" y="1169"/>
                    </a:lnTo>
                    <a:lnTo>
                      <a:pt x="1228" y="1169"/>
                    </a:lnTo>
                    <a:lnTo>
                      <a:pt x="1238" y="1165"/>
                    </a:lnTo>
                    <a:lnTo>
                      <a:pt x="1247" y="1164"/>
                    </a:lnTo>
                    <a:lnTo>
                      <a:pt x="1247" y="1164"/>
                    </a:lnTo>
                    <a:lnTo>
                      <a:pt x="1252" y="1162"/>
                    </a:lnTo>
                    <a:lnTo>
                      <a:pt x="1252" y="1162"/>
                    </a:lnTo>
                    <a:lnTo>
                      <a:pt x="1257" y="1164"/>
                    </a:lnTo>
                    <a:lnTo>
                      <a:pt x="1257" y="1164"/>
                    </a:lnTo>
                    <a:lnTo>
                      <a:pt x="1264" y="1164"/>
                    </a:lnTo>
                    <a:lnTo>
                      <a:pt x="1267" y="1164"/>
                    </a:lnTo>
                    <a:lnTo>
                      <a:pt x="1267" y="1164"/>
                    </a:lnTo>
                    <a:lnTo>
                      <a:pt x="1275" y="1165"/>
                    </a:lnTo>
                    <a:lnTo>
                      <a:pt x="1275" y="1165"/>
                    </a:lnTo>
                    <a:lnTo>
                      <a:pt x="1281" y="1164"/>
                    </a:lnTo>
                    <a:lnTo>
                      <a:pt x="1281" y="1164"/>
                    </a:lnTo>
                    <a:lnTo>
                      <a:pt x="1284" y="1162"/>
                    </a:lnTo>
                    <a:lnTo>
                      <a:pt x="1284" y="1162"/>
                    </a:lnTo>
                    <a:lnTo>
                      <a:pt x="1286" y="1157"/>
                    </a:lnTo>
                    <a:lnTo>
                      <a:pt x="1286" y="1157"/>
                    </a:lnTo>
                    <a:lnTo>
                      <a:pt x="1286" y="1154"/>
                    </a:lnTo>
                    <a:lnTo>
                      <a:pt x="1286" y="1154"/>
                    </a:lnTo>
                    <a:lnTo>
                      <a:pt x="1288" y="1148"/>
                    </a:lnTo>
                    <a:lnTo>
                      <a:pt x="1288" y="1148"/>
                    </a:lnTo>
                    <a:lnTo>
                      <a:pt x="1291" y="1140"/>
                    </a:lnTo>
                    <a:lnTo>
                      <a:pt x="1291" y="1140"/>
                    </a:lnTo>
                    <a:lnTo>
                      <a:pt x="1296" y="1130"/>
                    </a:lnTo>
                    <a:lnTo>
                      <a:pt x="1300" y="1122"/>
                    </a:lnTo>
                    <a:lnTo>
                      <a:pt x="1300" y="1122"/>
                    </a:lnTo>
                    <a:lnTo>
                      <a:pt x="1307" y="1114"/>
                    </a:lnTo>
                    <a:lnTo>
                      <a:pt x="1315" y="1108"/>
                    </a:lnTo>
                    <a:lnTo>
                      <a:pt x="1315" y="1108"/>
                    </a:lnTo>
                    <a:lnTo>
                      <a:pt x="1325" y="1103"/>
                    </a:lnTo>
                    <a:lnTo>
                      <a:pt x="1334" y="1098"/>
                    </a:lnTo>
                    <a:lnTo>
                      <a:pt x="1334" y="1098"/>
                    </a:lnTo>
                    <a:lnTo>
                      <a:pt x="1349" y="1096"/>
                    </a:lnTo>
                    <a:lnTo>
                      <a:pt x="1349" y="1096"/>
                    </a:lnTo>
                    <a:lnTo>
                      <a:pt x="1355" y="1096"/>
                    </a:lnTo>
                    <a:lnTo>
                      <a:pt x="1355" y="1096"/>
                    </a:lnTo>
                    <a:lnTo>
                      <a:pt x="1373" y="1101"/>
                    </a:lnTo>
                    <a:lnTo>
                      <a:pt x="1373" y="1101"/>
                    </a:lnTo>
                    <a:lnTo>
                      <a:pt x="1391" y="1106"/>
                    </a:lnTo>
                    <a:lnTo>
                      <a:pt x="1408" y="1116"/>
                    </a:lnTo>
                    <a:lnTo>
                      <a:pt x="1408" y="1116"/>
                    </a:lnTo>
                    <a:lnTo>
                      <a:pt x="1423" y="1127"/>
                    </a:lnTo>
                    <a:lnTo>
                      <a:pt x="1423" y="1127"/>
                    </a:lnTo>
                    <a:lnTo>
                      <a:pt x="1436" y="1138"/>
                    </a:lnTo>
                    <a:lnTo>
                      <a:pt x="1437" y="1140"/>
                    </a:lnTo>
                    <a:lnTo>
                      <a:pt x="1437" y="1140"/>
                    </a:lnTo>
                    <a:lnTo>
                      <a:pt x="1461" y="1164"/>
                    </a:lnTo>
                    <a:lnTo>
                      <a:pt x="1461" y="1164"/>
                    </a:lnTo>
                    <a:lnTo>
                      <a:pt x="1487" y="1185"/>
                    </a:lnTo>
                    <a:lnTo>
                      <a:pt x="1501" y="1196"/>
                    </a:lnTo>
                    <a:lnTo>
                      <a:pt x="1501" y="1196"/>
                    </a:lnTo>
                    <a:lnTo>
                      <a:pt x="1513" y="1206"/>
                    </a:lnTo>
                    <a:lnTo>
                      <a:pt x="1513" y="1206"/>
                    </a:lnTo>
                    <a:lnTo>
                      <a:pt x="1516" y="1207"/>
                    </a:lnTo>
                    <a:lnTo>
                      <a:pt x="1516" y="1207"/>
                    </a:lnTo>
                    <a:lnTo>
                      <a:pt x="1530" y="1223"/>
                    </a:lnTo>
                    <a:lnTo>
                      <a:pt x="1545" y="1239"/>
                    </a:lnTo>
                    <a:lnTo>
                      <a:pt x="1545" y="1239"/>
                    </a:lnTo>
                    <a:lnTo>
                      <a:pt x="1556" y="1220"/>
                    </a:lnTo>
                    <a:lnTo>
                      <a:pt x="1564" y="1199"/>
                    </a:lnTo>
                    <a:lnTo>
                      <a:pt x="1564" y="1199"/>
                    </a:lnTo>
                    <a:lnTo>
                      <a:pt x="1569" y="1186"/>
                    </a:lnTo>
                    <a:lnTo>
                      <a:pt x="1572" y="1169"/>
                    </a:lnTo>
                    <a:lnTo>
                      <a:pt x="1572" y="1169"/>
                    </a:lnTo>
                    <a:lnTo>
                      <a:pt x="1574" y="1154"/>
                    </a:lnTo>
                    <a:lnTo>
                      <a:pt x="1574" y="1146"/>
                    </a:lnTo>
                    <a:lnTo>
                      <a:pt x="1574" y="1146"/>
                    </a:lnTo>
                    <a:lnTo>
                      <a:pt x="1574" y="1140"/>
                    </a:lnTo>
                    <a:lnTo>
                      <a:pt x="1574" y="1140"/>
                    </a:lnTo>
                    <a:lnTo>
                      <a:pt x="1572" y="1124"/>
                    </a:lnTo>
                    <a:lnTo>
                      <a:pt x="1571" y="1109"/>
                    </a:lnTo>
                    <a:lnTo>
                      <a:pt x="1567" y="1095"/>
                    </a:lnTo>
                    <a:lnTo>
                      <a:pt x="1561" y="1080"/>
                    </a:lnTo>
                    <a:lnTo>
                      <a:pt x="1561" y="1080"/>
                    </a:lnTo>
                    <a:lnTo>
                      <a:pt x="1558" y="1071"/>
                    </a:lnTo>
                    <a:lnTo>
                      <a:pt x="1558" y="1071"/>
                    </a:lnTo>
                    <a:lnTo>
                      <a:pt x="1556" y="1066"/>
                    </a:lnTo>
                    <a:lnTo>
                      <a:pt x="1556" y="1066"/>
                    </a:lnTo>
                    <a:lnTo>
                      <a:pt x="1553" y="1061"/>
                    </a:lnTo>
                    <a:lnTo>
                      <a:pt x="1553" y="1061"/>
                    </a:lnTo>
                    <a:lnTo>
                      <a:pt x="1548" y="1053"/>
                    </a:lnTo>
                    <a:lnTo>
                      <a:pt x="1548" y="1053"/>
                    </a:lnTo>
                    <a:lnTo>
                      <a:pt x="1545" y="1043"/>
                    </a:lnTo>
                    <a:lnTo>
                      <a:pt x="1545" y="1043"/>
                    </a:lnTo>
                    <a:lnTo>
                      <a:pt x="1543" y="1040"/>
                    </a:lnTo>
                    <a:lnTo>
                      <a:pt x="1542" y="1034"/>
                    </a:lnTo>
                    <a:lnTo>
                      <a:pt x="1542" y="1034"/>
                    </a:lnTo>
                    <a:lnTo>
                      <a:pt x="1543" y="1024"/>
                    </a:lnTo>
                    <a:lnTo>
                      <a:pt x="1548" y="1014"/>
                    </a:lnTo>
                    <a:lnTo>
                      <a:pt x="1548" y="1014"/>
                    </a:lnTo>
                    <a:lnTo>
                      <a:pt x="1553" y="1006"/>
                    </a:lnTo>
                    <a:lnTo>
                      <a:pt x="1561" y="1001"/>
                    </a:lnTo>
                    <a:lnTo>
                      <a:pt x="1561" y="1001"/>
                    </a:lnTo>
                    <a:lnTo>
                      <a:pt x="1569" y="997"/>
                    </a:lnTo>
                    <a:lnTo>
                      <a:pt x="1577" y="993"/>
                    </a:lnTo>
                    <a:lnTo>
                      <a:pt x="1577" y="993"/>
                    </a:lnTo>
                    <a:lnTo>
                      <a:pt x="1590" y="993"/>
                    </a:lnTo>
                    <a:lnTo>
                      <a:pt x="1590" y="993"/>
                    </a:lnTo>
                    <a:lnTo>
                      <a:pt x="1601" y="993"/>
                    </a:lnTo>
                    <a:lnTo>
                      <a:pt x="1612" y="997"/>
                    </a:lnTo>
                    <a:lnTo>
                      <a:pt x="1612" y="997"/>
                    </a:lnTo>
                    <a:lnTo>
                      <a:pt x="1620" y="1000"/>
                    </a:lnTo>
                    <a:lnTo>
                      <a:pt x="1628" y="1005"/>
                    </a:lnTo>
                    <a:lnTo>
                      <a:pt x="1628" y="1005"/>
                    </a:lnTo>
                    <a:lnTo>
                      <a:pt x="1640" y="1016"/>
                    </a:lnTo>
                    <a:lnTo>
                      <a:pt x="1640" y="1016"/>
                    </a:lnTo>
                    <a:lnTo>
                      <a:pt x="1651" y="1029"/>
                    </a:lnTo>
                    <a:lnTo>
                      <a:pt x="1651" y="1029"/>
                    </a:lnTo>
                    <a:lnTo>
                      <a:pt x="1656" y="1034"/>
                    </a:lnTo>
                    <a:lnTo>
                      <a:pt x="1656" y="1034"/>
                    </a:lnTo>
                    <a:lnTo>
                      <a:pt x="1661" y="1040"/>
                    </a:lnTo>
                    <a:lnTo>
                      <a:pt x="1661" y="1040"/>
                    </a:lnTo>
                    <a:lnTo>
                      <a:pt x="1664" y="1038"/>
                    </a:lnTo>
                    <a:lnTo>
                      <a:pt x="1664" y="1038"/>
                    </a:lnTo>
                    <a:lnTo>
                      <a:pt x="1673" y="1032"/>
                    </a:lnTo>
                    <a:lnTo>
                      <a:pt x="1678" y="1030"/>
                    </a:lnTo>
                    <a:lnTo>
                      <a:pt x="1678" y="1030"/>
                    </a:lnTo>
                    <a:lnTo>
                      <a:pt x="1691" y="1022"/>
                    </a:lnTo>
                    <a:lnTo>
                      <a:pt x="1691" y="1021"/>
                    </a:lnTo>
                    <a:lnTo>
                      <a:pt x="1691" y="1021"/>
                    </a:lnTo>
                    <a:lnTo>
                      <a:pt x="1696" y="1018"/>
                    </a:lnTo>
                    <a:lnTo>
                      <a:pt x="1696" y="1018"/>
                    </a:lnTo>
                    <a:lnTo>
                      <a:pt x="1690" y="1008"/>
                    </a:lnTo>
                    <a:lnTo>
                      <a:pt x="1690" y="1008"/>
                    </a:lnTo>
                    <a:lnTo>
                      <a:pt x="1683" y="993"/>
                    </a:lnTo>
                    <a:lnTo>
                      <a:pt x="1683" y="993"/>
                    </a:lnTo>
                    <a:lnTo>
                      <a:pt x="1675" y="981"/>
                    </a:lnTo>
                    <a:lnTo>
                      <a:pt x="1665" y="968"/>
                    </a:lnTo>
                    <a:lnTo>
                      <a:pt x="1665" y="968"/>
                    </a:lnTo>
                    <a:lnTo>
                      <a:pt x="1665" y="965"/>
                    </a:lnTo>
                    <a:lnTo>
                      <a:pt x="1665" y="963"/>
                    </a:lnTo>
                    <a:lnTo>
                      <a:pt x="1667" y="961"/>
                    </a:lnTo>
                    <a:lnTo>
                      <a:pt x="1667" y="961"/>
                    </a:lnTo>
                    <a:lnTo>
                      <a:pt x="1669" y="961"/>
                    </a:lnTo>
                    <a:lnTo>
                      <a:pt x="1669" y="961"/>
                    </a:lnTo>
                    <a:lnTo>
                      <a:pt x="1670" y="961"/>
                    </a:lnTo>
                    <a:lnTo>
                      <a:pt x="1670" y="961"/>
                    </a:lnTo>
                    <a:lnTo>
                      <a:pt x="1683" y="974"/>
                    </a:lnTo>
                    <a:lnTo>
                      <a:pt x="1693" y="985"/>
                    </a:lnTo>
                    <a:lnTo>
                      <a:pt x="1693" y="985"/>
                    </a:lnTo>
                    <a:lnTo>
                      <a:pt x="1704" y="1000"/>
                    </a:lnTo>
                    <a:lnTo>
                      <a:pt x="1704" y="1000"/>
                    </a:lnTo>
                    <a:lnTo>
                      <a:pt x="1704" y="1000"/>
                    </a:lnTo>
                    <a:lnTo>
                      <a:pt x="1712" y="1014"/>
                    </a:lnTo>
                    <a:lnTo>
                      <a:pt x="1712" y="1014"/>
                    </a:lnTo>
                    <a:lnTo>
                      <a:pt x="1714" y="1016"/>
                    </a:lnTo>
                    <a:lnTo>
                      <a:pt x="1714" y="1016"/>
                    </a:lnTo>
                    <a:lnTo>
                      <a:pt x="1714" y="1016"/>
                    </a:lnTo>
                    <a:lnTo>
                      <a:pt x="1714" y="1016"/>
                    </a:lnTo>
                    <a:lnTo>
                      <a:pt x="1714" y="1018"/>
                    </a:lnTo>
                    <a:lnTo>
                      <a:pt x="1714" y="1018"/>
                    </a:lnTo>
                    <a:lnTo>
                      <a:pt x="1714" y="1019"/>
                    </a:lnTo>
                    <a:lnTo>
                      <a:pt x="1714" y="1019"/>
                    </a:lnTo>
                    <a:lnTo>
                      <a:pt x="1714" y="1022"/>
                    </a:lnTo>
                    <a:lnTo>
                      <a:pt x="1714" y="1022"/>
                    </a:lnTo>
                    <a:lnTo>
                      <a:pt x="1714" y="1024"/>
                    </a:lnTo>
                    <a:lnTo>
                      <a:pt x="1714" y="1024"/>
                    </a:lnTo>
                    <a:lnTo>
                      <a:pt x="1712" y="1024"/>
                    </a:lnTo>
                    <a:lnTo>
                      <a:pt x="1712" y="1024"/>
                    </a:lnTo>
                    <a:lnTo>
                      <a:pt x="1712" y="1024"/>
                    </a:lnTo>
                    <a:lnTo>
                      <a:pt x="1726" y="1035"/>
                    </a:lnTo>
                    <a:lnTo>
                      <a:pt x="1726" y="1035"/>
                    </a:lnTo>
                    <a:lnTo>
                      <a:pt x="1730" y="1037"/>
                    </a:lnTo>
                    <a:lnTo>
                      <a:pt x="1730" y="1037"/>
                    </a:lnTo>
                    <a:lnTo>
                      <a:pt x="1731" y="1037"/>
                    </a:lnTo>
                    <a:lnTo>
                      <a:pt x="1731" y="1037"/>
                    </a:lnTo>
                    <a:lnTo>
                      <a:pt x="1739" y="1029"/>
                    </a:lnTo>
                    <a:lnTo>
                      <a:pt x="1739" y="1029"/>
                    </a:lnTo>
                    <a:lnTo>
                      <a:pt x="1747" y="1019"/>
                    </a:lnTo>
                    <a:lnTo>
                      <a:pt x="1754" y="1010"/>
                    </a:lnTo>
                    <a:lnTo>
                      <a:pt x="1754" y="1010"/>
                    </a:lnTo>
                    <a:lnTo>
                      <a:pt x="1760" y="1000"/>
                    </a:lnTo>
                    <a:lnTo>
                      <a:pt x="1760" y="1000"/>
                    </a:lnTo>
                    <a:lnTo>
                      <a:pt x="1757" y="997"/>
                    </a:lnTo>
                    <a:lnTo>
                      <a:pt x="1757" y="997"/>
                    </a:lnTo>
                    <a:lnTo>
                      <a:pt x="1751" y="985"/>
                    </a:lnTo>
                    <a:lnTo>
                      <a:pt x="1751" y="985"/>
                    </a:lnTo>
                    <a:lnTo>
                      <a:pt x="1741" y="971"/>
                    </a:lnTo>
                    <a:lnTo>
                      <a:pt x="1730" y="955"/>
                    </a:lnTo>
                    <a:lnTo>
                      <a:pt x="1714" y="937"/>
                    </a:lnTo>
                    <a:lnTo>
                      <a:pt x="1694" y="916"/>
                    </a:lnTo>
                    <a:lnTo>
                      <a:pt x="1694" y="916"/>
                    </a:lnTo>
                    <a:lnTo>
                      <a:pt x="1694" y="913"/>
                    </a:lnTo>
                    <a:lnTo>
                      <a:pt x="1694" y="913"/>
                    </a:lnTo>
                    <a:lnTo>
                      <a:pt x="1696" y="911"/>
                    </a:lnTo>
                    <a:lnTo>
                      <a:pt x="1696" y="911"/>
                    </a:lnTo>
                    <a:lnTo>
                      <a:pt x="1717" y="907"/>
                    </a:lnTo>
                    <a:lnTo>
                      <a:pt x="1736" y="905"/>
                    </a:lnTo>
                    <a:lnTo>
                      <a:pt x="1763" y="903"/>
                    </a:lnTo>
                    <a:lnTo>
                      <a:pt x="1763" y="903"/>
                    </a:lnTo>
                    <a:lnTo>
                      <a:pt x="1763" y="903"/>
                    </a:lnTo>
                    <a:lnTo>
                      <a:pt x="1765" y="899"/>
                    </a:lnTo>
                    <a:lnTo>
                      <a:pt x="1765" y="899"/>
                    </a:lnTo>
                    <a:lnTo>
                      <a:pt x="1768" y="883"/>
                    </a:lnTo>
                    <a:lnTo>
                      <a:pt x="1768" y="883"/>
                    </a:lnTo>
                    <a:lnTo>
                      <a:pt x="1768" y="866"/>
                    </a:lnTo>
                    <a:lnTo>
                      <a:pt x="1768" y="850"/>
                    </a:lnTo>
                    <a:lnTo>
                      <a:pt x="1768" y="850"/>
                    </a:lnTo>
                    <a:lnTo>
                      <a:pt x="1768" y="844"/>
                    </a:lnTo>
                    <a:lnTo>
                      <a:pt x="1768" y="842"/>
                    </a:lnTo>
                    <a:lnTo>
                      <a:pt x="1768" y="842"/>
                    </a:lnTo>
                    <a:lnTo>
                      <a:pt x="1768" y="842"/>
                    </a:lnTo>
                    <a:lnTo>
                      <a:pt x="1768" y="842"/>
                    </a:lnTo>
                    <a:lnTo>
                      <a:pt x="1767" y="842"/>
                    </a:lnTo>
                    <a:lnTo>
                      <a:pt x="1767" y="842"/>
                    </a:lnTo>
                    <a:lnTo>
                      <a:pt x="1754" y="839"/>
                    </a:lnTo>
                    <a:lnTo>
                      <a:pt x="1751" y="839"/>
                    </a:lnTo>
                    <a:lnTo>
                      <a:pt x="1751" y="839"/>
                    </a:lnTo>
                    <a:lnTo>
                      <a:pt x="1736" y="836"/>
                    </a:lnTo>
                    <a:lnTo>
                      <a:pt x="1720" y="836"/>
                    </a:lnTo>
                    <a:lnTo>
                      <a:pt x="1720" y="836"/>
                    </a:lnTo>
                    <a:lnTo>
                      <a:pt x="1718" y="836"/>
                    </a:lnTo>
                    <a:lnTo>
                      <a:pt x="1718" y="836"/>
                    </a:lnTo>
                    <a:lnTo>
                      <a:pt x="1702" y="836"/>
                    </a:lnTo>
                    <a:lnTo>
                      <a:pt x="1686" y="839"/>
                    </a:lnTo>
                    <a:lnTo>
                      <a:pt x="1670" y="844"/>
                    </a:lnTo>
                    <a:lnTo>
                      <a:pt x="1654" y="849"/>
                    </a:lnTo>
                    <a:lnTo>
                      <a:pt x="1648" y="852"/>
                    </a:lnTo>
                    <a:lnTo>
                      <a:pt x="1648" y="852"/>
                    </a:lnTo>
                    <a:lnTo>
                      <a:pt x="1648" y="852"/>
                    </a:lnTo>
                    <a:lnTo>
                      <a:pt x="1648" y="852"/>
                    </a:lnTo>
                    <a:lnTo>
                      <a:pt x="1645" y="852"/>
                    </a:lnTo>
                    <a:lnTo>
                      <a:pt x="1645" y="852"/>
                    </a:lnTo>
                    <a:lnTo>
                      <a:pt x="1645" y="850"/>
                    </a:lnTo>
                    <a:lnTo>
                      <a:pt x="1645" y="847"/>
                    </a:lnTo>
                    <a:lnTo>
                      <a:pt x="1648" y="842"/>
                    </a:lnTo>
                    <a:lnTo>
                      <a:pt x="1648" y="842"/>
                    </a:lnTo>
                    <a:lnTo>
                      <a:pt x="1657" y="825"/>
                    </a:lnTo>
                    <a:lnTo>
                      <a:pt x="1657" y="825"/>
                    </a:lnTo>
                    <a:lnTo>
                      <a:pt x="1664" y="812"/>
                    </a:lnTo>
                    <a:lnTo>
                      <a:pt x="1664" y="812"/>
                    </a:lnTo>
                    <a:lnTo>
                      <a:pt x="1667" y="805"/>
                    </a:lnTo>
                    <a:lnTo>
                      <a:pt x="1667" y="805"/>
                    </a:lnTo>
                    <a:lnTo>
                      <a:pt x="1667" y="805"/>
                    </a:lnTo>
                    <a:lnTo>
                      <a:pt x="1667" y="805"/>
                    </a:lnTo>
                    <a:lnTo>
                      <a:pt x="1667" y="805"/>
                    </a:lnTo>
                    <a:lnTo>
                      <a:pt x="1665" y="804"/>
                    </a:lnTo>
                    <a:lnTo>
                      <a:pt x="1665" y="804"/>
                    </a:lnTo>
                    <a:lnTo>
                      <a:pt x="1662" y="797"/>
                    </a:lnTo>
                    <a:lnTo>
                      <a:pt x="1657" y="793"/>
                    </a:lnTo>
                    <a:lnTo>
                      <a:pt x="1657" y="793"/>
                    </a:lnTo>
                    <a:lnTo>
                      <a:pt x="1646" y="783"/>
                    </a:lnTo>
                    <a:lnTo>
                      <a:pt x="1646" y="783"/>
                    </a:lnTo>
                    <a:lnTo>
                      <a:pt x="1640" y="780"/>
                    </a:lnTo>
                    <a:lnTo>
                      <a:pt x="1633" y="776"/>
                    </a:lnTo>
                    <a:lnTo>
                      <a:pt x="1633" y="776"/>
                    </a:lnTo>
                    <a:lnTo>
                      <a:pt x="1633" y="776"/>
                    </a:lnTo>
                    <a:lnTo>
                      <a:pt x="1633" y="776"/>
                    </a:lnTo>
                    <a:lnTo>
                      <a:pt x="1632" y="780"/>
                    </a:lnTo>
                    <a:lnTo>
                      <a:pt x="1632" y="780"/>
                    </a:lnTo>
                    <a:lnTo>
                      <a:pt x="1624" y="794"/>
                    </a:lnTo>
                    <a:lnTo>
                      <a:pt x="1624" y="794"/>
                    </a:lnTo>
                    <a:lnTo>
                      <a:pt x="1608" y="825"/>
                    </a:lnTo>
                    <a:lnTo>
                      <a:pt x="1608" y="825"/>
                    </a:lnTo>
                    <a:lnTo>
                      <a:pt x="1603" y="833"/>
                    </a:lnTo>
                    <a:lnTo>
                      <a:pt x="1596" y="839"/>
                    </a:lnTo>
                    <a:lnTo>
                      <a:pt x="1588" y="846"/>
                    </a:lnTo>
                    <a:lnTo>
                      <a:pt x="1582" y="850"/>
                    </a:lnTo>
                    <a:lnTo>
                      <a:pt x="1582" y="850"/>
                    </a:lnTo>
                    <a:lnTo>
                      <a:pt x="1572" y="857"/>
                    </a:lnTo>
                    <a:lnTo>
                      <a:pt x="1563" y="860"/>
                    </a:lnTo>
                    <a:lnTo>
                      <a:pt x="1551" y="862"/>
                    </a:lnTo>
                    <a:lnTo>
                      <a:pt x="1540" y="863"/>
                    </a:lnTo>
                    <a:lnTo>
                      <a:pt x="1540" y="863"/>
                    </a:lnTo>
                    <a:lnTo>
                      <a:pt x="1529" y="862"/>
                    </a:lnTo>
                    <a:lnTo>
                      <a:pt x="1518" y="858"/>
                    </a:lnTo>
                    <a:lnTo>
                      <a:pt x="1518" y="858"/>
                    </a:lnTo>
                    <a:lnTo>
                      <a:pt x="1513" y="865"/>
                    </a:lnTo>
                    <a:lnTo>
                      <a:pt x="1513" y="865"/>
                    </a:lnTo>
                    <a:lnTo>
                      <a:pt x="1506" y="870"/>
                    </a:lnTo>
                    <a:lnTo>
                      <a:pt x="1506" y="870"/>
                    </a:lnTo>
                    <a:lnTo>
                      <a:pt x="1500" y="873"/>
                    </a:lnTo>
                    <a:lnTo>
                      <a:pt x="1490" y="876"/>
                    </a:lnTo>
                    <a:lnTo>
                      <a:pt x="1490" y="876"/>
                    </a:lnTo>
                    <a:lnTo>
                      <a:pt x="1485" y="876"/>
                    </a:lnTo>
                    <a:lnTo>
                      <a:pt x="1485" y="876"/>
                    </a:lnTo>
                    <a:lnTo>
                      <a:pt x="1482" y="876"/>
                    </a:lnTo>
                    <a:lnTo>
                      <a:pt x="1482" y="876"/>
                    </a:lnTo>
                    <a:lnTo>
                      <a:pt x="1469" y="876"/>
                    </a:lnTo>
                    <a:lnTo>
                      <a:pt x="1469" y="876"/>
                    </a:lnTo>
                    <a:lnTo>
                      <a:pt x="1453" y="876"/>
                    </a:lnTo>
                    <a:lnTo>
                      <a:pt x="1439" y="878"/>
                    </a:lnTo>
                    <a:lnTo>
                      <a:pt x="1439" y="878"/>
                    </a:lnTo>
                    <a:lnTo>
                      <a:pt x="1427" y="879"/>
                    </a:lnTo>
                    <a:lnTo>
                      <a:pt x="1427" y="879"/>
                    </a:lnTo>
                    <a:lnTo>
                      <a:pt x="1415" y="881"/>
                    </a:lnTo>
                    <a:lnTo>
                      <a:pt x="1415" y="881"/>
                    </a:lnTo>
                    <a:lnTo>
                      <a:pt x="1403" y="883"/>
                    </a:lnTo>
                    <a:lnTo>
                      <a:pt x="1403" y="883"/>
                    </a:lnTo>
                    <a:lnTo>
                      <a:pt x="1399" y="883"/>
                    </a:lnTo>
                    <a:lnTo>
                      <a:pt x="1399" y="883"/>
                    </a:lnTo>
                    <a:lnTo>
                      <a:pt x="1392" y="884"/>
                    </a:lnTo>
                    <a:lnTo>
                      <a:pt x="1392" y="884"/>
                    </a:lnTo>
                    <a:lnTo>
                      <a:pt x="1349" y="895"/>
                    </a:lnTo>
                    <a:lnTo>
                      <a:pt x="1299" y="910"/>
                    </a:lnTo>
                    <a:lnTo>
                      <a:pt x="1299" y="910"/>
                    </a:lnTo>
                    <a:lnTo>
                      <a:pt x="1276" y="918"/>
                    </a:lnTo>
                    <a:lnTo>
                      <a:pt x="1255" y="928"/>
                    </a:lnTo>
                    <a:lnTo>
                      <a:pt x="1255" y="928"/>
                    </a:lnTo>
                    <a:lnTo>
                      <a:pt x="1233" y="939"/>
                    </a:lnTo>
                    <a:lnTo>
                      <a:pt x="1214" y="952"/>
                    </a:lnTo>
                    <a:lnTo>
                      <a:pt x="1214" y="952"/>
                    </a:lnTo>
                    <a:lnTo>
                      <a:pt x="1194" y="966"/>
                    </a:lnTo>
                    <a:lnTo>
                      <a:pt x="1178" y="984"/>
                    </a:lnTo>
                    <a:lnTo>
                      <a:pt x="1178" y="984"/>
                    </a:lnTo>
                    <a:lnTo>
                      <a:pt x="1173" y="990"/>
                    </a:lnTo>
                    <a:lnTo>
                      <a:pt x="1173" y="990"/>
                    </a:lnTo>
                    <a:lnTo>
                      <a:pt x="1172" y="992"/>
                    </a:lnTo>
                    <a:lnTo>
                      <a:pt x="1172" y="992"/>
                    </a:lnTo>
                    <a:lnTo>
                      <a:pt x="1165" y="1001"/>
                    </a:lnTo>
                    <a:lnTo>
                      <a:pt x="1165" y="1001"/>
                    </a:lnTo>
                    <a:lnTo>
                      <a:pt x="1154" y="1022"/>
                    </a:lnTo>
                    <a:lnTo>
                      <a:pt x="1154" y="1022"/>
                    </a:lnTo>
                    <a:lnTo>
                      <a:pt x="1145" y="1043"/>
                    </a:lnTo>
                    <a:lnTo>
                      <a:pt x="1138" y="1067"/>
                    </a:lnTo>
                    <a:lnTo>
                      <a:pt x="1138" y="1067"/>
                    </a:lnTo>
                    <a:lnTo>
                      <a:pt x="1132" y="1090"/>
                    </a:lnTo>
                    <a:lnTo>
                      <a:pt x="1132" y="1090"/>
                    </a:lnTo>
                    <a:lnTo>
                      <a:pt x="1125" y="1114"/>
                    </a:lnTo>
                    <a:lnTo>
                      <a:pt x="1125" y="1114"/>
                    </a:lnTo>
                    <a:lnTo>
                      <a:pt x="1117" y="1140"/>
                    </a:lnTo>
                    <a:lnTo>
                      <a:pt x="1109" y="1162"/>
                    </a:lnTo>
                    <a:lnTo>
                      <a:pt x="1109" y="1162"/>
                    </a:lnTo>
                    <a:lnTo>
                      <a:pt x="1100" y="1183"/>
                    </a:lnTo>
                    <a:lnTo>
                      <a:pt x="1087" y="1207"/>
                    </a:lnTo>
                    <a:lnTo>
                      <a:pt x="1087" y="1207"/>
                    </a:lnTo>
                    <a:lnTo>
                      <a:pt x="1082" y="1214"/>
                    </a:lnTo>
                    <a:lnTo>
                      <a:pt x="1082" y="1214"/>
                    </a:lnTo>
                    <a:lnTo>
                      <a:pt x="1067" y="1238"/>
                    </a:lnTo>
                    <a:lnTo>
                      <a:pt x="1067" y="1238"/>
                    </a:lnTo>
                    <a:lnTo>
                      <a:pt x="1067" y="1238"/>
                    </a:lnTo>
                    <a:close/>
                    <a:moveTo>
                      <a:pt x="767" y="916"/>
                    </a:moveTo>
                    <a:lnTo>
                      <a:pt x="767" y="916"/>
                    </a:lnTo>
                    <a:lnTo>
                      <a:pt x="765" y="940"/>
                    </a:lnTo>
                    <a:lnTo>
                      <a:pt x="764" y="963"/>
                    </a:lnTo>
                    <a:lnTo>
                      <a:pt x="764" y="963"/>
                    </a:lnTo>
                    <a:lnTo>
                      <a:pt x="764" y="1006"/>
                    </a:lnTo>
                    <a:lnTo>
                      <a:pt x="765" y="1050"/>
                    </a:lnTo>
                    <a:lnTo>
                      <a:pt x="770" y="1093"/>
                    </a:lnTo>
                    <a:lnTo>
                      <a:pt x="776" y="1138"/>
                    </a:lnTo>
                    <a:lnTo>
                      <a:pt x="776" y="1138"/>
                    </a:lnTo>
                    <a:lnTo>
                      <a:pt x="797" y="1124"/>
                    </a:lnTo>
                    <a:lnTo>
                      <a:pt x="817" y="1109"/>
                    </a:lnTo>
                    <a:lnTo>
                      <a:pt x="825" y="1100"/>
                    </a:lnTo>
                    <a:lnTo>
                      <a:pt x="831" y="1090"/>
                    </a:lnTo>
                    <a:lnTo>
                      <a:pt x="838" y="1080"/>
                    </a:lnTo>
                    <a:lnTo>
                      <a:pt x="842" y="1069"/>
                    </a:lnTo>
                    <a:lnTo>
                      <a:pt x="842" y="1069"/>
                    </a:lnTo>
                    <a:lnTo>
                      <a:pt x="846" y="1059"/>
                    </a:lnTo>
                    <a:lnTo>
                      <a:pt x="847" y="1048"/>
                    </a:lnTo>
                    <a:lnTo>
                      <a:pt x="847" y="1037"/>
                    </a:lnTo>
                    <a:lnTo>
                      <a:pt x="846" y="1024"/>
                    </a:lnTo>
                    <a:lnTo>
                      <a:pt x="844" y="1013"/>
                    </a:lnTo>
                    <a:lnTo>
                      <a:pt x="841" y="1001"/>
                    </a:lnTo>
                    <a:lnTo>
                      <a:pt x="836" y="990"/>
                    </a:lnTo>
                    <a:lnTo>
                      <a:pt x="829" y="979"/>
                    </a:lnTo>
                    <a:lnTo>
                      <a:pt x="829" y="979"/>
                    </a:lnTo>
                    <a:lnTo>
                      <a:pt x="818" y="963"/>
                    </a:lnTo>
                    <a:lnTo>
                      <a:pt x="802" y="947"/>
                    </a:lnTo>
                    <a:lnTo>
                      <a:pt x="786" y="931"/>
                    </a:lnTo>
                    <a:lnTo>
                      <a:pt x="767" y="916"/>
                    </a:lnTo>
                    <a:lnTo>
                      <a:pt x="767" y="916"/>
                    </a:lnTo>
                    <a:lnTo>
                      <a:pt x="767" y="916"/>
                    </a:lnTo>
                    <a:close/>
                    <a:moveTo>
                      <a:pt x="397" y="961"/>
                    </a:moveTo>
                    <a:lnTo>
                      <a:pt x="397" y="961"/>
                    </a:lnTo>
                    <a:lnTo>
                      <a:pt x="399" y="961"/>
                    </a:lnTo>
                    <a:lnTo>
                      <a:pt x="399" y="961"/>
                    </a:lnTo>
                    <a:lnTo>
                      <a:pt x="405" y="961"/>
                    </a:lnTo>
                    <a:lnTo>
                      <a:pt x="412" y="965"/>
                    </a:lnTo>
                    <a:lnTo>
                      <a:pt x="412" y="965"/>
                    </a:lnTo>
                    <a:lnTo>
                      <a:pt x="413" y="948"/>
                    </a:lnTo>
                    <a:lnTo>
                      <a:pt x="416" y="934"/>
                    </a:lnTo>
                    <a:lnTo>
                      <a:pt x="426" y="903"/>
                    </a:lnTo>
                    <a:lnTo>
                      <a:pt x="426" y="903"/>
                    </a:lnTo>
                    <a:lnTo>
                      <a:pt x="432" y="887"/>
                    </a:lnTo>
                    <a:lnTo>
                      <a:pt x="432" y="887"/>
                    </a:lnTo>
                    <a:lnTo>
                      <a:pt x="440" y="871"/>
                    </a:lnTo>
                    <a:lnTo>
                      <a:pt x="440" y="871"/>
                    </a:lnTo>
                    <a:lnTo>
                      <a:pt x="450" y="854"/>
                    </a:lnTo>
                    <a:lnTo>
                      <a:pt x="460" y="839"/>
                    </a:lnTo>
                    <a:lnTo>
                      <a:pt x="460" y="839"/>
                    </a:lnTo>
                    <a:lnTo>
                      <a:pt x="473" y="825"/>
                    </a:lnTo>
                    <a:lnTo>
                      <a:pt x="485" y="813"/>
                    </a:lnTo>
                    <a:lnTo>
                      <a:pt x="485" y="813"/>
                    </a:lnTo>
                    <a:lnTo>
                      <a:pt x="502" y="802"/>
                    </a:lnTo>
                    <a:lnTo>
                      <a:pt x="502" y="802"/>
                    </a:lnTo>
                    <a:lnTo>
                      <a:pt x="508" y="797"/>
                    </a:lnTo>
                    <a:lnTo>
                      <a:pt x="508" y="797"/>
                    </a:lnTo>
                    <a:lnTo>
                      <a:pt x="506" y="794"/>
                    </a:lnTo>
                    <a:lnTo>
                      <a:pt x="506" y="794"/>
                    </a:lnTo>
                    <a:lnTo>
                      <a:pt x="500" y="784"/>
                    </a:lnTo>
                    <a:lnTo>
                      <a:pt x="498" y="773"/>
                    </a:lnTo>
                    <a:lnTo>
                      <a:pt x="498" y="773"/>
                    </a:lnTo>
                    <a:lnTo>
                      <a:pt x="498" y="764"/>
                    </a:lnTo>
                    <a:lnTo>
                      <a:pt x="498" y="764"/>
                    </a:lnTo>
                    <a:lnTo>
                      <a:pt x="498" y="756"/>
                    </a:lnTo>
                    <a:lnTo>
                      <a:pt x="498" y="754"/>
                    </a:lnTo>
                    <a:lnTo>
                      <a:pt x="498" y="754"/>
                    </a:lnTo>
                    <a:lnTo>
                      <a:pt x="498" y="735"/>
                    </a:lnTo>
                    <a:lnTo>
                      <a:pt x="498" y="735"/>
                    </a:lnTo>
                    <a:lnTo>
                      <a:pt x="502" y="715"/>
                    </a:lnTo>
                    <a:lnTo>
                      <a:pt x="503" y="696"/>
                    </a:lnTo>
                    <a:lnTo>
                      <a:pt x="506" y="678"/>
                    </a:lnTo>
                    <a:lnTo>
                      <a:pt x="511" y="661"/>
                    </a:lnTo>
                    <a:lnTo>
                      <a:pt x="511" y="661"/>
                    </a:lnTo>
                    <a:lnTo>
                      <a:pt x="518" y="645"/>
                    </a:lnTo>
                    <a:lnTo>
                      <a:pt x="524" y="627"/>
                    </a:lnTo>
                    <a:lnTo>
                      <a:pt x="524" y="627"/>
                    </a:lnTo>
                    <a:lnTo>
                      <a:pt x="532" y="609"/>
                    </a:lnTo>
                    <a:lnTo>
                      <a:pt x="537" y="601"/>
                    </a:lnTo>
                    <a:lnTo>
                      <a:pt x="537" y="601"/>
                    </a:lnTo>
                    <a:lnTo>
                      <a:pt x="542" y="592"/>
                    </a:lnTo>
                    <a:lnTo>
                      <a:pt x="542" y="592"/>
                    </a:lnTo>
                    <a:lnTo>
                      <a:pt x="555" y="577"/>
                    </a:lnTo>
                    <a:lnTo>
                      <a:pt x="567" y="563"/>
                    </a:lnTo>
                    <a:lnTo>
                      <a:pt x="567" y="563"/>
                    </a:lnTo>
                    <a:lnTo>
                      <a:pt x="574" y="558"/>
                    </a:lnTo>
                    <a:lnTo>
                      <a:pt x="584" y="555"/>
                    </a:lnTo>
                    <a:lnTo>
                      <a:pt x="584" y="555"/>
                    </a:lnTo>
                    <a:lnTo>
                      <a:pt x="580" y="553"/>
                    </a:lnTo>
                    <a:lnTo>
                      <a:pt x="580" y="553"/>
                    </a:lnTo>
                    <a:lnTo>
                      <a:pt x="572" y="553"/>
                    </a:lnTo>
                    <a:lnTo>
                      <a:pt x="572" y="553"/>
                    </a:lnTo>
                    <a:lnTo>
                      <a:pt x="566" y="553"/>
                    </a:lnTo>
                    <a:lnTo>
                      <a:pt x="566" y="553"/>
                    </a:lnTo>
                    <a:lnTo>
                      <a:pt x="550" y="556"/>
                    </a:lnTo>
                    <a:lnTo>
                      <a:pt x="534" y="563"/>
                    </a:lnTo>
                    <a:lnTo>
                      <a:pt x="534" y="563"/>
                    </a:lnTo>
                    <a:lnTo>
                      <a:pt x="526" y="566"/>
                    </a:lnTo>
                    <a:lnTo>
                      <a:pt x="526" y="566"/>
                    </a:lnTo>
                    <a:lnTo>
                      <a:pt x="495" y="577"/>
                    </a:lnTo>
                    <a:lnTo>
                      <a:pt x="481" y="584"/>
                    </a:lnTo>
                    <a:lnTo>
                      <a:pt x="466" y="590"/>
                    </a:lnTo>
                    <a:lnTo>
                      <a:pt x="465" y="592"/>
                    </a:lnTo>
                    <a:lnTo>
                      <a:pt x="465" y="592"/>
                    </a:lnTo>
                    <a:lnTo>
                      <a:pt x="429" y="612"/>
                    </a:lnTo>
                    <a:lnTo>
                      <a:pt x="410" y="624"/>
                    </a:lnTo>
                    <a:lnTo>
                      <a:pt x="391" y="637"/>
                    </a:lnTo>
                    <a:lnTo>
                      <a:pt x="371" y="651"/>
                    </a:lnTo>
                    <a:lnTo>
                      <a:pt x="350" y="669"/>
                    </a:lnTo>
                    <a:lnTo>
                      <a:pt x="331" y="688"/>
                    </a:lnTo>
                    <a:lnTo>
                      <a:pt x="312" y="709"/>
                    </a:lnTo>
                    <a:lnTo>
                      <a:pt x="312" y="709"/>
                    </a:lnTo>
                    <a:lnTo>
                      <a:pt x="293" y="733"/>
                    </a:lnTo>
                    <a:lnTo>
                      <a:pt x="276" y="759"/>
                    </a:lnTo>
                    <a:lnTo>
                      <a:pt x="262" y="784"/>
                    </a:lnTo>
                    <a:lnTo>
                      <a:pt x="248" y="813"/>
                    </a:lnTo>
                    <a:lnTo>
                      <a:pt x="236" y="844"/>
                    </a:lnTo>
                    <a:lnTo>
                      <a:pt x="227" y="876"/>
                    </a:lnTo>
                    <a:lnTo>
                      <a:pt x="219" y="910"/>
                    </a:lnTo>
                    <a:lnTo>
                      <a:pt x="214" y="947"/>
                    </a:lnTo>
                    <a:lnTo>
                      <a:pt x="214" y="947"/>
                    </a:lnTo>
                    <a:lnTo>
                      <a:pt x="230" y="939"/>
                    </a:lnTo>
                    <a:lnTo>
                      <a:pt x="246" y="931"/>
                    </a:lnTo>
                    <a:lnTo>
                      <a:pt x="246" y="931"/>
                    </a:lnTo>
                    <a:lnTo>
                      <a:pt x="259" y="923"/>
                    </a:lnTo>
                    <a:lnTo>
                      <a:pt x="273" y="913"/>
                    </a:lnTo>
                    <a:lnTo>
                      <a:pt x="273" y="913"/>
                    </a:lnTo>
                    <a:lnTo>
                      <a:pt x="293" y="902"/>
                    </a:lnTo>
                    <a:lnTo>
                      <a:pt x="293" y="902"/>
                    </a:lnTo>
                    <a:lnTo>
                      <a:pt x="304" y="894"/>
                    </a:lnTo>
                    <a:lnTo>
                      <a:pt x="318" y="887"/>
                    </a:lnTo>
                    <a:lnTo>
                      <a:pt x="318" y="887"/>
                    </a:lnTo>
                    <a:lnTo>
                      <a:pt x="331" y="881"/>
                    </a:lnTo>
                    <a:lnTo>
                      <a:pt x="331" y="881"/>
                    </a:lnTo>
                    <a:lnTo>
                      <a:pt x="334" y="881"/>
                    </a:lnTo>
                    <a:lnTo>
                      <a:pt x="334" y="881"/>
                    </a:lnTo>
                    <a:lnTo>
                      <a:pt x="339" y="879"/>
                    </a:lnTo>
                    <a:lnTo>
                      <a:pt x="339" y="879"/>
                    </a:lnTo>
                    <a:lnTo>
                      <a:pt x="347" y="878"/>
                    </a:lnTo>
                    <a:lnTo>
                      <a:pt x="347" y="878"/>
                    </a:lnTo>
                    <a:lnTo>
                      <a:pt x="355" y="878"/>
                    </a:lnTo>
                    <a:lnTo>
                      <a:pt x="355" y="878"/>
                    </a:lnTo>
                    <a:lnTo>
                      <a:pt x="355" y="878"/>
                    </a:lnTo>
                    <a:lnTo>
                      <a:pt x="360" y="878"/>
                    </a:lnTo>
                    <a:lnTo>
                      <a:pt x="360" y="878"/>
                    </a:lnTo>
                    <a:lnTo>
                      <a:pt x="360" y="878"/>
                    </a:lnTo>
                    <a:lnTo>
                      <a:pt x="363" y="879"/>
                    </a:lnTo>
                    <a:lnTo>
                      <a:pt x="363" y="879"/>
                    </a:lnTo>
                    <a:lnTo>
                      <a:pt x="373" y="881"/>
                    </a:lnTo>
                    <a:lnTo>
                      <a:pt x="381" y="884"/>
                    </a:lnTo>
                    <a:lnTo>
                      <a:pt x="381" y="884"/>
                    </a:lnTo>
                    <a:lnTo>
                      <a:pt x="387" y="891"/>
                    </a:lnTo>
                    <a:lnTo>
                      <a:pt x="392" y="899"/>
                    </a:lnTo>
                    <a:lnTo>
                      <a:pt x="392" y="899"/>
                    </a:lnTo>
                    <a:lnTo>
                      <a:pt x="395" y="907"/>
                    </a:lnTo>
                    <a:lnTo>
                      <a:pt x="397" y="915"/>
                    </a:lnTo>
                    <a:lnTo>
                      <a:pt x="397" y="915"/>
                    </a:lnTo>
                    <a:lnTo>
                      <a:pt x="397" y="929"/>
                    </a:lnTo>
                    <a:lnTo>
                      <a:pt x="395" y="945"/>
                    </a:lnTo>
                    <a:lnTo>
                      <a:pt x="395" y="945"/>
                    </a:lnTo>
                    <a:lnTo>
                      <a:pt x="391" y="961"/>
                    </a:lnTo>
                    <a:lnTo>
                      <a:pt x="391" y="961"/>
                    </a:lnTo>
                    <a:lnTo>
                      <a:pt x="397" y="961"/>
                    </a:lnTo>
                    <a:lnTo>
                      <a:pt x="397" y="961"/>
                    </a:lnTo>
                    <a:lnTo>
                      <a:pt x="397" y="961"/>
                    </a:lnTo>
                    <a:close/>
                    <a:moveTo>
                      <a:pt x="1554" y="690"/>
                    </a:moveTo>
                    <a:lnTo>
                      <a:pt x="1554" y="690"/>
                    </a:lnTo>
                    <a:lnTo>
                      <a:pt x="1550" y="691"/>
                    </a:lnTo>
                    <a:lnTo>
                      <a:pt x="1550" y="691"/>
                    </a:lnTo>
                    <a:lnTo>
                      <a:pt x="1540" y="698"/>
                    </a:lnTo>
                    <a:lnTo>
                      <a:pt x="1540" y="698"/>
                    </a:lnTo>
                    <a:lnTo>
                      <a:pt x="1532" y="706"/>
                    </a:lnTo>
                    <a:lnTo>
                      <a:pt x="1532" y="706"/>
                    </a:lnTo>
                    <a:lnTo>
                      <a:pt x="1518" y="727"/>
                    </a:lnTo>
                    <a:lnTo>
                      <a:pt x="1503" y="751"/>
                    </a:lnTo>
                    <a:lnTo>
                      <a:pt x="1503" y="751"/>
                    </a:lnTo>
                    <a:lnTo>
                      <a:pt x="1498" y="762"/>
                    </a:lnTo>
                    <a:lnTo>
                      <a:pt x="1498" y="762"/>
                    </a:lnTo>
                    <a:lnTo>
                      <a:pt x="1493" y="775"/>
                    </a:lnTo>
                    <a:lnTo>
                      <a:pt x="1493" y="775"/>
                    </a:lnTo>
                    <a:lnTo>
                      <a:pt x="1484" y="799"/>
                    </a:lnTo>
                    <a:lnTo>
                      <a:pt x="1484" y="799"/>
                    </a:lnTo>
                    <a:lnTo>
                      <a:pt x="1481" y="812"/>
                    </a:lnTo>
                    <a:lnTo>
                      <a:pt x="1479" y="825"/>
                    </a:lnTo>
                    <a:lnTo>
                      <a:pt x="1479" y="825"/>
                    </a:lnTo>
                    <a:lnTo>
                      <a:pt x="1477" y="839"/>
                    </a:lnTo>
                    <a:lnTo>
                      <a:pt x="1479" y="850"/>
                    </a:lnTo>
                    <a:lnTo>
                      <a:pt x="1479" y="850"/>
                    </a:lnTo>
                    <a:lnTo>
                      <a:pt x="1481" y="855"/>
                    </a:lnTo>
                    <a:lnTo>
                      <a:pt x="1481" y="855"/>
                    </a:lnTo>
                    <a:lnTo>
                      <a:pt x="1482" y="860"/>
                    </a:lnTo>
                    <a:lnTo>
                      <a:pt x="1482" y="860"/>
                    </a:lnTo>
                    <a:lnTo>
                      <a:pt x="1484" y="862"/>
                    </a:lnTo>
                    <a:lnTo>
                      <a:pt x="1487" y="862"/>
                    </a:lnTo>
                    <a:lnTo>
                      <a:pt x="1487" y="862"/>
                    </a:lnTo>
                    <a:lnTo>
                      <a:pt x="1489" y="862"/>
                    </a:lnTo>
                    <a:lnTo>
                      <a:pt x="1489" y="862"/>
                    </a:lnTo>
                    <a:lnTo>
                      <a:pt x="1492" y="860"/>
                    </a:lnTo>
                    <a:lnTo>
                      <a:pt x="1497" y="857"/>
                    </a:lnTo>
                    <a:lnTo>
                      <a:pt x="1497" y="857"/>
                    </a:lnTo>
                    <a:lnTo>
                      <a:pt x="1501" y="852"/>
                    </a:lnTo>
                    <a:lnTo>
                      <a:pt x="1501" y="852"/>
                    </a:lnTo>
                    <a:lnTo>
                      <a:pt x="1503" y="849"/>
                    </a:lnTo>
                    <a:lnTo>
                      <a:pt x="1505" y="849"/>
                    </a:lnTo>
                    <a:lnTo>
                      <a:pt x="1505" y="849"/>
                    </a:lnTo>
                    <a:lnTo>
                      <a:pt x="1506" y="846"/>
                    </a:lnTo>
                    <a:lnTo>
                      <a:pt x="1506" y="846"/>
                    </a:lnTo>
                    <a:lnTo>
                      <a:pt x="1508" y="842"/>
                    </a:lnTo>
                    <a:lnTo>
                      <a:pt x="1511" y="838"/>
                    </a:lnTo>
                    <a:lnTo>
                      <a:pt x="1511" y="838"/>
                    </a:lnTo>
                    <a:lnTo>
                      <a:pt x="1516" y="825"/>
                    </a:lnTo>
                    <a:lnTo>
                      <a:pt x="1516" y="825"/>
                    </a:lnTo>
                    <a:lnTo>
                      <a:pt x="1527" y="801"/>
                    </a:lnTo>
                    <a:lnTo>
                      <a:pt x="1527" y="801"/>
                    </a:lnTo>
                    <a:lnTo>
                      <a:pt x="1537" y="776"/>
                    </a:lnTo>
                    <a:lnTo>
                      <a:pt x="1546" y="749"/>
                    </a:lnTo>
                    <a:lnTo>
                      <a:pt x="1551" y="738"/>
                    </a:lnTo>
                    <a:lnTo>
                      <a:pt x="1551" y="738"/>
                    </a:lnTo>
                    <a:lnTo>
                      <a:pt x="1553" y="731"/>
                    </a:lnTo>
                    <a:lnTo>
                      <a:pt x="1553" y="731"/>
                    </a:lnTo>
                    <a:lnTo>
                      <a:pt x="1554" y="725"/>
                    </a:lnTo>
                    <a:lnTo>
                      <a:pt x="1554" y="725"/>
                    </a:lnTo>
                    <a:lnTo>
                      <a:pt x="1558" y="711"/>
                    </a:lnTo>
                    <a:lnTo>
                      <a:pt x="1559" y="699"/>
                    </a:lnTo>
                    <a:lnTo>
                      <a:pt x="1559" y="699"/>
                    </a:lnTo>
                    <a:lnTo>
                      <a:pt x="1559" y="693"/>
                    </a:lnTo>
                    <a:lnTo>
                      <a:pt x="1559" y="693"/>
                    </a:lnTo>
                    <a:lnTo>
                      <a:pt x="1558" y="691"/>
                    </a:lnTo>
                    <a:lnTo>
                      <a:pt x="1558" y="691"/>
                    </a:lnTo>
                    <a:lnTo>
                      <a:pt x="1554" y="690"/>
                    </a:lnTo>
                    <a:lnTo>
                      <a:pt x="1554" y="690"/>
                    </a:lnTo>
                    <a:lnTo>
                      <a:pt x="1554" y="690"/>
                    </a:lnTo>
                    <a:close/>
                    <a:moveTo>
                      <a:pt x="595" y="564"/>
                    </a:moveTo>
                    <a:lnTo>
                      <a:pt x="595" y="564"/>
                    </a:lnTo>
                    <a:lnTo>
                      <a:pt x="590" y="564"/>
                    </a:lnTo>
                    <a:lnTo>
                      <a:pt x="590" y="564"/>
                    </a:lnTo>
                    <a:lnTo>
                      <a:pt x="584" y="569"/>
                    </a:lnTo>
                    <a:lnTo>
                      <a:pt x="577" y="574"/>
                    </a:lnTo>
                    <a:lnTo>
                      <a:pt x="577" y="574"/>
                    </a:lnTo>
                    <a:lnTo>
                      <a:pt x="566" y="587"/>
                    </a:lnTo>
                    <a:lnTo>
                      <a:pt x="556" y="601"/>
                    </a:lnTo>
                    <a:lnTo>
                      <a:pt x="556" y="601"/>
                    </a:lnTo>
                    <a:lnTo>
                      <a:pt x="553" y="608"/>
                    </a:lnTo>
                    <a:lnTo>
                      <a:pt x="550" y="617"/>
                    </a:lnTo>
                    <a:lnTo>
                      <a:pt x="550" y="617"/>
                    </a:lnTo>
                    <a:lnTo>
                      <a:pt x="543" y="633"/>
                    </a:lnTo>
                    <a:lnTo>
                      <a:pt x="543" y="633"/>
                    </a:lnTo>
                    <a:lnTo>
                      <a:pt x="534" y="667"/>
                    </a:lnTo>
                    <a:lnTo>
                      <a:pt x="534" y="667"/>
                    </a:lnTo>
                    <a:lnTo>
                      <a:pt x="524" y="702"/>
                    </a:lnTo>
                    <a:lnTo>
                      <a:pt x="518" y="738"/>
                    </a:lnTo>
                    <a:lnTo>
                      <a:pt x="518" y="738"/>
                    </a:lnTo>
                    <a:lnTo>
                      <a:pt x="516" y="756"/>
                    </a:lnTo>
                    <a:lnTo>
                      <a:pt x="516" y="756"/>
                    </a:lnTo>
                    <a:lnTo>
                      <a:pt x="514" y="764"/>
                    </a:lnTo>
                    <a:lnTo>
                      <a:pt x="514" y="764"/>
                    </a:lnTo>
                    <a:lnTo>
                      <a:pt x="516" y="772"/>
                    </a:lnTo>
                    <a:lnTo>
                      <a:pt x="516" y="772"/>
                    </a:lnTo>
                    <a:lnTo>
                      <a:pt x="518" y="778"/>
                    </a:lnTo>
                    <a:lnTo>
                      <a:pt x="521" y="784"/>
                    </a:lnTo>
                    <a:lnTo>
                      <a:pt x="521" y="784"/>
                    </a:lnTo>
                    <a:lnTo>
                      <a:pt x="521" y="786"/>
                    </a:lnTo>
                    <a:lnTo>
                      <a:pt x="521" y="786"/>
                    </a:lnTo>
                    <a:lnTo>
                      <a:pt x="522" y="788"/>
                    </a:lnTo>
                    <a:lnTo>
                      <a:pt x="524" y="788"/>
                    </a:lnTo>
                    <a:lnTo>
                      <a:pt x="524" y="788"/>
                    </a:lnTo>
                    <a:lnTo>
                      <a:pt x="526" y="788"/>
                    </a:lnTo>
                    <a:lnTo>
                      <a:pt x="529" y="786"/>
                    </a:lnTo>
                    <a:lnTo>
                      <a:pt x="534" y="781"/>
                    </a:lnTo>
                    <a:lnTo>
                      <a:pt x="540" y="775"/>
                    </a:lnTo>
                    <a:lnTo>
                      <a:pt x="540" y="775"/>
                    </a:lnTo>
                    <a:lnTo>
                      <a:pt x="548" y="764"/>
                    </a:lnTo>
                    <a:lnTo>
                      <a:pt x="553" y="749"/>
                    </a:lnTo>
                    <a:lnTo>
                      <a:pt x="553" y="749"/>
                    </a:lnTo>
                    <a:lnTo>
                      <a:pt x="559" y="730"/>
                    </a:lnTo>
                    <a:lnTo>
                      <a:pt x="559" y="730"/>
                    </a:lnTo>
                    <a:lnTo>
                      <a:pt x="564" y="715"/>
                    </a:lnTo>
                    <a:lnTo>
                      <a:pt x="574" y="682"/>
                    </a:lnTo>
                    <a:lnTo>
                      <a:pt x="574" y="682"/>
                    </a:lnTo>
                    <a:lnTo>
                      <a:pt x="595" y="616"/>
                    </a:lnTo>
                    <a:lnTo>
                      <a:pt x="600" y="600"/>
                    </a:lnTo>
                    <a:lnTo>
                      <a:pt x="601" y="590"/>
                    </a:lnTo>
                    <a:lnTo>
                      <a:pt x="601" y="590"/>
                    </a:lnTo>
                    <a:lnTo>
                      <a:pt x="603" y="584"/>
                    </a:lnTo>
                    <a:lnTo>
                      <a:pt x="603" y="584"/>
                    </a:lnTo>
                    <a:lnTo>
                      <a:pt x="603" y="575"/>
                    </a:lnTo>
                    <a:lnTo>
                      <a:pt x="601" y="569"/>
                    </a:lnTo>
                    <a:lnTo>
                      <a:pt x="601" y="569"/>
                    </a:lnTo>
                    <a:lnTo>
                      <a:pt x="600" y="566"/>
                    </a:lnTo>
                    <a:lnTo>
                      <a:pt x="600" y="566"/>
                    </a:lnTo>
                    <a:lnTo>
                      <a:pt x="596" y="564"/>
                    </a:lnTo>
                    <a:lnTo>
                      <a:pt x="596" y="564"/>
                    </a:lnTo>
                    <a:lnTo>
                      <a:pt x="595" y="564"/>
                    </a:lnTo>
                    <a:lnTo>
                      <a:pt x="595" y="564"/>
                    </a:lnTo>
                    <a:lnTo>
                      <a:pt x="595" y="564"/>
                    </a:lnTo>
                    <a:close/>
                    <a:moveTo>
                      <a:pt x="916" y="699"/>
                    </a:moveTo>
                    <a:lnTo>
                      <a:pt x="916" y="699"/>
                    </a:lnTo>
                    <a:lnTo>
                      <a:pt x="947" y="706"/>
                    </a:lnTo>
                    <a:lnTo>
                      <a:pt x="979" y="711"/>
                    </a:lnTo>
                    <a:lnTo>
                      <a:pt x="1000" y="714"/>
                    </a:lnTo>
                    <a:lnTo>
                      <a:pt x="1021" y="715"/>
                    </a:lnTo>
                    <a:lnTo>
                      <a:pt x="1021" y="715"/>
                    </a:lnTo>
                    <a:lnTo>
                      <a:pt x="1032" y="715"/>
                    </a:lnTo>
                    <a:lnTo>
                      <a:pt x="1032" y="715"/>
                    </a:lnTo>
                    <a:lnTo>
                      <a:pt x="1040" y="717"/>
                    </a:lnTo>
                    <a:lnTo>
                      <a:pt x="1040" y="717"/>
                    </a:lnTo>
                    <a:lnTo>
                      <a:pt x="1053" y="717"/>
                    </a:lnTo>
                    <a:lnTo>
                      <a:pt x="1053" y="717"/>
                    </a:lnTo>
                    <a:lnTo>
                      <a:pt x="1061" y="717"/>
                    </a:lnTo>
                    <a:lnTo>
                      <a:pt x="1061" y="717"/>
                    </a:lnTo>
                    <a:lnTo>
                      <a:pt x="1088" y="717"/>
                    </a:lnTo>
                    <a:lnTo>
                      <a:pt x="1088" y="717"/>
                    </a:lnTo>
                    <a:lnTo>
                      <a:pt x="1127" y="717"/>
                    </a:lnTo>
                    <a:lnTo>
                      <a:pt x="1127" y="717"/>
                    </a:lnTo>
                    <a:lnTo>
                      <a:pt x="1114" y="709"/>
                    </a:lnTo>
                    <a:lnTo>
                      <a:pt x="1100" y="701"/>
                    </a:lnTo>
                    <a:lnTo>
                      <a:pt x="1083" y="694"/>
                    </a:lnTo>
                    <a:lnTo>
                      <a:pt x="1069" y="690"/>
                    </a:lnTo>
                    <a:lnTo>
                      <a:pt x="1053" y="686"/>
                    </a:lnTo>
                    <a:lnTo>
                      <a:pt x="1037" y="683"/>
                    </a:lnTo>
                    <a:lnTo>
                      <a:pt x="1021" y="682"/>
                    </a:lnTo>
                    <a:lnTo>
                      <a:pt x="1005" y="682"/>
                    </a:lnTo>
                    <a:lnTo>
                      <a:pt x="1005" y="682"/>
                    </a:lnTo>
                    <a:lnTo>
                      <a:pt x="987" y="682"/>
                    </a:lnTo>
                    <a:lnTo>
                      <a:pt x="969" y="683"/>
                    </a:lnTo>
                    <a:lnTo>
                      <a:pt x="969" y="683"/>
                    </a:lnTo>
                    <a:lnTo>
                      <a:pt x="948" y="688"/>
                    </a:lnTo>
                    <a:lnTo>
                      <a:pt x="924" y="696"/>
                    </a:lnTo>
                    <a:lnTo>
                      <a:pt x="924" y="696"/>
                    </a:lnTo>
                    <a:lnTo>
                      <a:pt x="916" y="699"/>
                    </a:lnTo>
                    <a:lnTo>
                      <a:pt x="916" y="699"/>
                    </a:lnTo>
                    <a:lnTo>
                      <a:pt x="916" y="699"/>
                    </a:lnTo>
                    <a:close/>
                    <a:moveTo>
                      <a:pt x="150" y="305"/>
                    </a:moveTo>
                    <a:lnTo>
                      <a:pt x="150" y="305"/>
                    </a:lnTo>
                    <a:lnTo>
                      <a:pt x="153" y="305"/>
                    </a:lnTo>
                    <a:lnTo>
                      <a:pt x="153" y="305"/>
                    </a:lnTo>
                    <a:lnTo>
                      <a:pt x="153" y="305"/>
                    </a:lnTo>
                    <a:lnTo>
                      <a:pt x="151" y="301"/>
                    </a:lnTo>
                    <a:lnTo>
                      <a:pt x="151" y="301"/>
                    </a:lnTo>
                    <a:lnTo>
                      <a:pt x="145" y="288"/>
                    </a:lnTo>
                    <a:lnTo>
                      <a:pt x="145" y="286"/>
                    </a:lnTo>
                    <a:lnTo>
                      <a:pt x="145" y="286"/>
                    </a:lnTo>
                    <a:lnTo>
                      <a:pt x="138" y="276"/>
                    </a:lnTo>
                    <a:lnTo>
                      <a:pt x="132" y="267"/>
                    </a:lnTo>
                    <a:lnTo>
                      <a:pt x="132" y="267"/>
                    </a:lnTo>
                    <a:lnTo>
                      <a:pt x="121" y="257"/>
                    </a:lnTo>
                    <a:lnTo>
                      <a:pt x="109" y="249"/>
                    </a:lnTo>
                    <a:lnTo>
                      <a:pt x="98" y="244"/>
                    </a:lnTo>
                    <a:lnTo>
                      <a:pt x="87" y="241"/>
                    </a:lnTo>
                    <a:lnTo>
                      <a:pt x="87" y="238"/>
                    </a:lnTo>
                    <a:lnTo>
                      <a:pt x="87" y="241"/>
                    </a:lnTo>
                    <a:lnTo>
                      <a:pt x="87" y="241"/>
                    </a:lnTo>
                    <a:lnTo>
                      <a:pt x="80" y="243"/>
                    </a:lnTo>
                    <a:lnTo>
                      <a:pt x="80" y="243"/>
                    </a:lnTo>
                    <a:lnTo>
                      <a:pt x="80" y="244"/>
                    </a:lnTo>
                    <a:lnTo>
                      <a:pt x="82" y="248"/>
                    </a:lnTo>
                    <a:lnTo>
                      <a:pt x="82" y="248"/>
                    </a:lnTo>
                    <a:lnTo>
                      <a:pt x="84" y="249"/>
                    </a:lnTo>
                    <a:lnTo>
                      <a:pt x="84" y="249"/>
                    </a:lnTo>
                    <a:lnTo>
                      <a:pt x="85" y="252"/>
                    </a:lnTo>
                    <a:lnTo>
                      <a:pt x="85" y="252"/>
                    </a:lnTo>
                    <a:lnTo>
                      <a:pt x="93" y="264"/>
                    </a:lnTo>
                    <a:lnTo>
                      <a:pt x="101" y="272"/>
                    </a:lnTo>
                    <a:lnTo>
                      <a:pt x="109" y="281"/>
                    </a:lnTo>
                    <a:lnTo>
                      <a:pt x="119" y="288"/>
                    </a:lnTo>
                    <a:lnTo>
                      <a:pt x="119" y="288"/>
                    </a:lnTo>
                    <a:lnTo>
                      <a:pt x="143" y="302"/>
                    </a:lnTo>
                    <a:lnTo>
                      <a:pt x="143" y="302"/>
                    </a:lnTo>
                    <a:lnTo>
                      <a:pt x="150" y="305"/>
                    </a:lnTo>
                    <a:lnTo>
                      <a:pt x="150" y="305"/>
                    </a:lnTo>
                    <a:lnTo>
                      <a:pt x="150" y="305"/>
                    </a:lnTo>
                    <a:close/>
                    <a:moveTo>
                      <a:pt x="326" y="104"/>
                    </a:moveTo>
                    <a:lnTo>
                      <a:pt x="326" y="104"/>
                    </a:lnTo>
                    <a:lnTo>
                      <a:pt x="326" y="106"/>
                    </a:lnTo>
                    <a:lnTo>
                      <a:pt x="326" y="106"/>
                    </a:lnTo>
                    <a:lnTo>
                      <a:pt x="336" y="111"/>
                    </a:lnTo>
                    <a:lnTo>
                      <a:pt x="338" y="113"/>
                    </a:lnTo>
                    <a:lnTo>
                      <a:pt x="338" y="113"/>
                    </a:lnTo>
                    <a:lnTo>
                      <a:pt x="354" y="121"/>
                    </a:lnTo>
                    <a:lnTo>
                      <a:pt x="362" y="124"/>
                    </a:lnTo>
                    <a:lnTo>
                      <a:pt x="370" y="125"/>
                    </a:lnTo>
                    <a:lnTo>
                      <a:pt x="370" y="125"/>
                    </a:lnTo>
                    <a:lnTo>
                      <a:pt x="378" y="127"/>
                    </a:lnTo>
                    <a:lnTo>
                      <a:pt x="378" y="127"/>
                    </a:lnTo>
                    <a:lnTo>
                      <a:pt x="386" y="129"/>
                    </a:lnTo>
                    <a:lnTo>
                      <a:pt x="394" y="130"/>
                    </a:lnTo>
                    <a:lnTo>
                      <a:pt x="394" y="130"/>
                    </a:lnTo>
                    <a:lnTo>
                      <a:pt x="400" y="135"/>
                    </a:lnTo>
                    <a:lnTo>
                      <a:pt x="408" y="138"/>
                    </a:lnTo>
                    <a:lnTo>
                      <a:pt x="408" y="138"/>
                    </a:lnTo>
                    <a:lnTo>
                      <a:pt x="413" y="141"/>
                    </a:lnTo>
                    <a:lnTo>
                      <a:pt x="413" y="141"/>
                    </a:lnTo>
                    <a:lnTo>
                      <a:pt x="428" y="148"/>
                    </a:lnTo>
                    <a:lnTo>
                      <a:pt x="445" y="153"/>
                    </a:lnTo>
                    <a:lnTo>
                      <a:pt x="445" y="153"/>
                    </a:lnTo>
                    <a:lnTo>
                      <a:pt x="450" y="153"/>
                    </a:lnTo>
                    <a:lnTo>
                      <a:pt x="450" y="153"/>
                    </a:lnTo>
                    <a:lnTo>
                      <a:pt x="452" y="153"/>
                    </a:lnTo>
                    <a:lnTo>
                      <a:pt x="452" y="153"/>
                    </a:lnTo>
                    <a:lnTo>
                      <a:pt x="450" y="149"/>
                    </a:lnTo>
                    <a:lnTo>
                      <a:pt x="450" y="149"/>
                    </a:lnTo>
                    <a:lnTo>
                      <a:pt x="444" y="137"/>
                    </a:lnTo>
                    <a:lnTo>
                      <a:pt x="444" y="137"/>
                    </a:lnTo>
                    <a:lnTo>
                      <a:pt x="436" y="129"/>
                    </a:lnTo>
                    <a:lnTo>
                      <a:pt x="428" y="122"/>
                    </a:lnTo>
                    <a:lnTo>
                      <a:pt x="428" y="122"/>
                    </a:lnTo>
                    <a:lnTo>
                      <a:pt x="408" y="111"/>
                    </a:lnTo>
                    <a:lnTo>
                      <a:pt x="408" y="111"/>
                    </a:lnTo>
                    <a:lnTo>
                      <a:pt x="407" y="109"/>
                    </a:lnTo>
                    <a:lnTo>
                      <a:pt x="407" y="109"/>
                    </a:lnTo>
                    <a:lnTo>
                      <a:pt x="402" y="108"/>
                    </a:lnTo>
                    <a:lnTo>
                      <a:pt x="387" y="103"/>
                    </a:lnTo>
                    <a:lnTo>
                      <a:pt x="387" y="103"/>
                    </a:lnTo>
                    <a:lnTo>
                      <a:pt x="370" y="100"/>
                    </a:lnTo>
                    <a:lnTo>
                      <a:pt x="354" y="98"/>
                    </a:lnTo>
                    <a:lnTo>
                      <a:pt x="354" y="98"/>
                    </a:lnTo>
                    <a:lnTo>
                      <a:pt x="342" y="100"/>
                    </a:lnTo>
                    <a:lnTo>
                      <a:pt x="342" y="100"/>
                    </a:lnTo>
                    <a:lnTo>
                      <a:pt x="333" y="101"/>
                    </a:lnTo>
                    <a:lnTo>
                      <a:pt x="333" y="101"/>
                    </a:lnTo>
                    <a:lnTo>
                      <a:pt x="326" y="104"/>
                    </a:lnTo>
                    <a:lnTo>
                      <a:pt x="326" y="104"/>
                    </a:lnTo>
                    <a:lnTo>
                      <a:pt x="326" y="104"/>
                    </a:lnTo>
                    <a:lnTo>
                      <a:pt x="326" y="104"/>
                    </a:lnTo>
                    <a:lnTo>
                      <a:pt x="326" y="104"/>
                    </a:lnTo>
                    <a:close/>
                    <a:moveTo>
                      <a:pt x="900" y="55"/>
                    </a:moveTo>
                    <a:lnTo>
                      <a:pt x="900" y="55"/>
                    </a:lnTo>
                    <a:lnTo>
                      <a:pt x="899" y="55"/>
                    </a:lnTo>
                    <a:lnTo>
                      <a:pt x="899" y="55"/>
                    </a:lnTo>
                    <a:lnTo>
                      <a:pt x="899" y="56"/>
                    </a:lnTo>
                    <a:lnTo>
                      <a:pt x="899" y="56"/>
                    </a:lnTo>
                    <a:lnTo>
                      <a:pt x="897" y="58"/>
                    </a:lnTo>
                    <a:lnTo>
                      <a:pt x="897" y="58"/>
                    </a:lnTo>
                    <a:lnTo>
                      <a:pt x="899" y="61"/>
                    </a:lnTo>
                    <a:lnTo>
                      <a:pt x="899" y="61"/>
                    </a:lnTo>
                    <a:lnTo>
                      <a:pt x="900" y="68"/>
                    </a:lnTo>
                    <a:lnTo>
                      <a:pt x="900" y="68"/>
                    </a:lnTo>
                    <a:lnTo>
                      <a:pt x="908" y="80"/>
                    </a:lnTo>
                    <a:lnTo>
                      <a:pt x="908" y="80"/>
                    </a:lnTo>
                    <a:lnTo>
                      <a:pt x="920" y="90"/>
                    </a:lnTo>
                    <a:lnTo>
                      <a:pt x="920" y="90"/>
                    </a:lnTo>
                    <a:lnTo>
                      <a:pt x="931" y="100"/>
                    </a:lnTo>
                    <a:lnTo>
                      <a:pt x="932" y="101"/>
                    </a:lnTo>
                    <a:lnTo>
                      <a:pt x="932" y="101"/>
                    </a:lnTo>
                    <a:lnTo>
                      <a:pt x="940" y="106"/>
                    </a:lnTo>
                    <a:lnTo>
                      <a:pt x="940" y="106"/>
                    </a:lnTo>
                    <a:lnTo>
                      <a:pt x="948" y="116"/>
                    </a:lnTo>
                    <a:lnTo>
                      <a:pt x="948" y="116"/>
                    </a:lnTo>
                    <a:lnTo>
                      <a:pt x="956" y="129"/>
                    </a:lnTo>
                    <a:lnTo>
                      <a:pt x="956" y="129"/>
                    </a:lnTo>
                    <a:lnTo>
                      <a:pt x="958" y="130"/>
                    </a:lnTo>
                    <a:lnTo>
                      <a:pt x="958" y="130"/>
                    </a:lnTo>
                    <a:lnTo>
                      <a:pt x="958" y="119"/>
                    </a:lnTo>
                    <a:lnTo>
                      <a:pt x="958" y="119"/>
                    </a:lnTo>
                    <a:lnTo>
                      <a:pt x="956" y="113"/>
                    </a:lnTo>
                    <a:lnTo>
                      <a:pt x="955" y="104"/>
                    </a:lnTo>
                    <a:lnTo>
                      <a:pt x="947" y="90"/>
                    </a:lnTo>
                    <a:lnTo>
                      <a:pt x="947" y="90"/>
                    </a:lnTo>
                    <a:lnTo>
                      <a:pt x="942" y="84"/>
                    </a:lnTo>
                    <a:lnTo>
                      <a:pt x="942" y="84"/>
                    </a:lnTo>
                    <a:lnTo>
                      <a:pt x="937" y="77"/>
                    </a:lnTo>
                    <a:lnTo>
                      <a:pt x="937" y="77"/>
                    </a:lnTo>
                    <a:lnTo>
                      <a:pt x="926" y="66"/>
                    </a:lnTo>
                    <a:lnTo>
                      <a:pt x="926" y="66"/>
                    </a:lnTo>
                    <a:lnTo>
                      <a:pt x="920" y="61"/>
                    </a:lnTo>
                    <a:lnTo>
                      <a:pt x="913" y="58"/>
                    </a:lnTo>
                    <a:lnTo>
                      <a:pt x="913" y="58"/>
                    </a:lnTo>
                    <a:lnTo>
                      <a:pt x="905" y="55"/>
                    </a:lnTo>
                    <a:lnTo>
                      <a:pt x="905" y="55"/>
                    </a:lnTo>
                    <a:lnTo>
                      <a:pt x="900" y="55"/>
                    </a:lnTo>
                    <a:lnTo>
                      <a:pt x="900" y="55"/>
                    </a:lnTo>
                    <a:lnTo>
                      <a:pt x="900" y="55"/>
                    </a:lnTo>
                    <a:close/>
                    <a:moveTo>
                      <a:pt x="1284" y="23"/>
                    </a:moveTo>
                    <a:lnTo>
                      <a:pt x="1284" y="23"/>
                    </a:lnTo>
                    <a:lnTo>
                      <a:pt x="1288" y="29"/>
                    </a:lnTo>
                    <a:lnTo>
                      <a:pt x="1291" y="34"/>
                    </a:lnTo>
                    <a:lnTo>
                      <a:pt x="1291" y="34"/>
                    </a:lnTo>
                    <a:lnTo>
                      <a:pt x="1299" y="39"/>
                    </a:lnTo>
                    <a:lnTo>
                      <a:pt x="1307" y="43"/>
                    </a:lnTo>
                    <a:lnTo>
                      <a:pt x="1307" y="43"/>
                    </a:lnTo>
                    <a:lnTo>
                      <a:pt x="1312" y="47"/>
                    </a:lnTo>
                    <a:lnTo>
                      <a:pt x="1312" y="47"/>
                    </a:lnTo>
                    <a:lnTo>
                      <a:pt x="1307" y="39"/>
                    </a:lnTo>
                    <a:lnTo>
                      <a:pt x="1300" y="32"/>
                    </a:lnTo>
                    <a:lnTo>
                      <a:pt x="1294" y="27"/>
                    </a:lnTo>
                    <a:lnTo>
                      <a:pt x="1286" y="23"/>
                    </a:lnTo>
                    <a:lnTo>
                      <a:pt x="1286" y="23"/>
                    </a:lnTo>
                    <a:lnTo>
                      <a:pt x="1284" y="23"/>
                    </a:lnTo>
                    <a:lnTo>
                      <a:pt x="1284" y="23"/>
                    </a:lnTo>
                    <a:lnTo>
                      <a:pt x="1284" y="23"/>
                    </a:lnTo>
                    <a:close/>
                  </a:path>
                </a:pathLst>
              </a:custGeom>
              <a:solidFill>
                <a:srgbClr val="4594B3"/>
              </a:solidFill>
              <a:ln w="9525">
                <a:solidFill>
                  <a:srgbClr val="4594B3"/>
                </a:solidFill>
                <a:round/>
                <a:headEnd/>
                <a:tailEnd/>
              </a:ln>
            </p:spPr>
            <p:txBody>
              <a:bodyPr vert="horz" wrap="square" lIns="60960" tIns="30480" rIns="60960" bIns="304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158" name="Group 1157"/>
          <p:cNvGrpSpPr/>
          <p:nvPr/>
        </p:nvGrpSpPr>
        <p:grpSpPr>
          <a:xfrm>
            <a:off x="942683" y="885825"/>
            <a:ext cx="1048512" cy="1572768"/>
            <a:chOff x="1414025" y="1328738"/>
            <a:chExt cx="1572768" cy="2359152"/>
          </a:xfrm>
        </p:grpSpPr>
        <p:sp>
          <p:nvSpPr>
            <p:cNvPr id="50" name="Rounded Rectangle 49"/>
            <p:cNvSpPr/>
            <p:nvPr/>
          </p:nvSpPr>
          <p:spPr>
            <a:xfrm>
              <a:off x="1414025" y="1328738"/>
              <a:ext cx="1572768" cy="2359152"/>
            </a:xfrm>
            <a:prstGeom prst="roundRect">
              <a:avLst/>
            </a:prstGeom>
            <a:solidFill>
              <a:schemeClr val="bg1"/>
            </a:solidFill>
            <a:ln w="38100">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03" name="Picture 179" descr="F:\Graftech Design Projects - MSI-GODLIKE\Med Learning Group\Sharine Griggs\ON_259L HER2 Solid Tumors Posters\_graphics\9 anemia blood cells.wmf"/>
            <p:cNvPicPr>
              <a:picLocks noChangeAspect="1" noChangeArrowheads="1"/>
            </p:cNvPicPr>
            <p:nvPr/>
          </p:nvPicPr>
          <p:blipFill rotWithShape="1">
            <a:blip r:embed="rId6">
              <a:extLst>
                <a:ext uri="{28A0092B-C50C-407E-A947-70E740481C1C}">
                  <a14:useLocalDpi xmlns:a14="http://schemas.microsoft.com/office/drawing/2010/main" val="0"/>
                </a:ext>
              </a:extLst>
            </a:blip>
            <a:srcRect r="19311"/>
            <a:stretch/>
          </p:blipFill>
          <p:spPr bwMode="auto">
            <a:xfrm>
              <a:off x="1507173" y="1695768"/>
              <a:ext cx="1464627" cy="18571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289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2EAE40-92D4-2C71-C0D2-DC01E0BF3C1F}"/>
              </a:ext>
            </a:extLst>
          </p:cNvPr>
          <p:cNvSpPr>
            <a:spLocks noGrp="1"/>
          </p:cNvSpPr>
          <p:nvPr>
            <p:ph type="title"/>
          </p:nvPr>
        </p:nvSpPr>
        <p:spPr>
          <a:xfrm>
            <a:off x="1064871" y="220500"/>
            <a:ext cx="11144450" cy="838200"/>
          </a:xfrm>
        </p:spPr>
        <p:txBody>
          <a:bodyPr>
            <a:normAutofit/>
          </a:bodyPr>
          <a:lstStyle/>
          <a:p>
            <a:r>
              <a:rPr lang="en-US" sz="3600" b="0" dirty="0">
                <a:solidFill>
                  <a:schemeClr val="tx1"/>
                </a:solidFill>
                <a:latin typeface="Arial" panose="020B0604020202020204" pitchFamily="34" charset="0"/>
                <a:cs typeface="Arial" panose="020B0604020202020204" pitchFamily="34" charset="0"/>
              </a:rPr>
              <a:t>T-</a:t>
            </a:r>
            <a:r>
              <a:rPr lang="en-US" sz="3600" b="0" dirty="0" err="1">
                <a:solidFill>
                  <a:schemeClr val="tx1"/>
                </a:solidFill>
                <a:latin typeface="Arial" panose="020B0604020202020204" pitchFamily="34" charset="0"/>
                <a:cs typeface="Arial" panose="020B0604020202020204" pitchFamily="34" charset="0"/>
              </a:rPr>
              <a:t>DXd</a:t>
            </a:r>
            <a:r>
              <a:rPr lang="en-US" sz="3600" b="0" dirty="0">
                <a:solidFill>
                  <a:schemeClr val="tx1"/>
                </a:solidFill>
                <a:latin typeface="Arial" panose="020B0604020202020204" pitchFamily="34" charset="0"/>
                <a:cs typeface="Arial" panose="020B0604020202020204" pitchFamily="34" charset="0"/>
              </a:rPr>
              <a:t> and R-</a:t>
            </a:r>
            <a:r>
              <a:rPr lang="en-US" sz="3600" b="0" dirty="0" err="1">
                <a:solidFill>
                  <a:schemeClr val="tx1"/>
                </a:solidFill>
                <a:latin typeface="Arial" panose="020B0604020202020204" pitchFamily="34" charset="0"/>
                <a:cs typeface="Arial" panose="020B0604020202020204" pitchFamily="34" charset="0"/>
              </a:rPr>
              <a:t>DXd</a:t>
            </a:r>
            <a:r>
              <a:rPr lang="en-US" sz="3600" b="0" dirty="0">
                <a:solidFill>
                  <a:schemeClr val="tx1"/>
                </a:solidFill>
                <a:latin typeface="Arial" panose="020B0604020202020204" pitchFamily="34" charset="0"/>
                <a:cs typeface="Arial" panose="020B0604020202020204" pitchFamily="34" charset="0"/>
              </a:rPr>
              <a:t> Dose Modifications</a:t>
            </a:r>
          </a:p>
        </p:txBody>
      </p:sp>
      <p:sp>
        <p:nvSpPr>
          <p:cNvPr id="6" name="Content Placeholder 5">
            <a:extLst>
              <a:ext uri="{FF2B5EF4-FFF2-40B4-BE49-F238E27FC236}">
                <a16:creationId xmlns:a16="http://schemas.microsoft.com/office/drawing/2014/main" id="{83488822-5070-DAD7-FD94-5572AEFB1474}"/>
              </a:ext>
            </a:extLst>
          </p:cNvPr>
          <p:cNvSpPr>
            <a:spLocks noGrp="1"/>
          </p:cNvSpPr>
          <p:nvPr>
            <p:ph idx="1"/>
          </p:nvPr>
        </p:nvSpPr>
        <p:spPr/>
        <p:txBody>
          <a:bodyPr/>
          <a:lstStyle/>
          <a:p>
            <a:r>
              <a:rPr lang="en-US" dirty="0">
                <a:solidFill>
                  <a:schemeClr val="tx1"/>
                </a:solidFill>
              </a:rPr>
              <a:t>Toxicities treated maximum supportive care (including withholding agent as needed)</a:t>
            </a:r>
          </a:p>
          <a:p>
            <a:r>
              <a:rPr lang="en-US" dirty="0">
                <a:solidFill>
                  <a:schemeClr val="tx1"/>
                </a:solidFill>
              </a:rPr>
              <a:t>At resolution of toxicity with supportive care, consider continuing the same dose with appropriate supportive care</a:t>
            </a:r>
          </a:p>
          <a:p>
            <a:r>
              <a:rPr lang="en-US" dirty="0">
                <a:solidFill>
                  <a:schemeClr val="tx1"/>
                </a:solidFill>
              </a:rPr>
              <a:t>Dose modifications as needed </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After dose reduction, subsequent cycles should be given at lower dose level unless further dose reduction is required </a:t>
            </a:r>
          </a:p>
          <a:p>
            <a:r>
              <a:rPr lang="en-US" dirty="0">
                <a:solidFill>
                  <a:schemeClr val="tx1"/>
                </a:solidFill>
              </a:rPr>
              <a:t>Discontinue therapy if unacceptable toxicity occurs after 2 dose reductions</a:t>
            </a:r>
          </a:p>
        </p:txBody>
      </p:sp>
      <p:sp>
        <p:nvSpPr>
          <p:cNvPr id="7" name="Text Placeholder 6">
            <a:extLst>
              <a:ext uri="{FF2B5EF4-FFF2-40B4-BE49-F238E27FC236}">
                <a16:creationId xmlns:a16="http://schemas.microsoft.com/office/drawing/2014/main" id="{B0A525E6-5296-B7E3-22E5-204D35ED2DC4}"/>
              </a:ext>
            </a:extLst>
          </p:cNvPr>
          <p:cNvSpPr>
            <a:spLocks noGrp="1"/>
          </p:cNvSpPr>
          <p:nvPr>
            <p:ph type="body" sz="quarter" idx="10"/>
          </p:nvPr>
        </p:nvSpPr>
        <p:spPr>
          <a:xfrm>
            <a:off x="382927" y="6415822"/>
            <a:ext cx="11445394" cy="256085"/>
          </a:xfrm>
        </p:spPr>
        <p:txBody>
          <a:bodyPr/>
          <a:lstStyle/>
          <a:p>
            <a:r>
              <a:rPr lang="en-US" dirty="0" err="1">
                <a:solidFill>
                  <a:schemeClr val="tx1"/>
                </a:solidFill>
              </a:rPr>
              <a:t>Meric</a:t>
            </a:r>
            <a:r>
              <a:rPr lang="en-US" dirty="0">
                <a:solidFill>
                  <a:schemeClr val="tx1"/>
                </a:solidFill>
              </a:rPr>
              <a:t>-Bernstam F, et al. </a:t>
            </a:r>
            <a:r>
              <a:rPr lang="en-US" i="1" dirty="0">
                <a:solidFill>
                  <a:schemeClr val="tx1"/>
                </a:solidFill>
              </a:rPr>
              <a:t>J Clin Oncol</a:t>
            </a:r>
            <a:r>
              <a:rPr lang="en-US" dirty="0">
                <a:solidFill>
                  <a:schemeClr val="tx1"/>
                </a:solidFill>
              </a:rPr>
              <a:t>. 2024;42:47-58 including supplementary materials.</a:t>
            </a:r>
          </a:p>
        </p:txBody>
      </p:sp>
      <p:graphicFrame>
        <p:nvGraphicFramePr>
          <p:cNvPr id="4" name="Table 3">
            <a:extLst>
              <a:ext uri="{FF2B5EF4-FFF2-40B4-BE49-F238E27FC236}">
                <a16:creationId xmlns:a16="http://schemas.microsoft.com/office/drawing/2014/main" id="{759F7031-B241-64B3-373A-0607BE7F493D}"/>
              </a:ext>
            </a:extLst>
          </p:cNvPr>
          <p:cNvGraphicFramePr>
            <a:graphicFrameLocks noGrp="1"/>
          </p:cNvGraphicFramePr>
          <p:nvPr/>
        </p:nvGraphicFramePr>
        <p:xfrm>
          <a:off x="770833" y="2841935"/>
          <a:ext cx="10650333" cy="1397998"/>
        </p:xfrm>
        <a:graphic>
          <a:graphicData uri="http://schemas.openxmlformats.org/drawingml/2006/table">
            <a:tbl>
              <a:tblPr firstRow="1" bandRow="1">
                <a:tableStyleId>{5C22544A-7EE6-4342-B048-85BDC9FD1C3A}</a:tableStyleId>
              </a:tblPr>
              <a:tblGrid>
                <a:gridCol w="3550111">
                  <a:extLst>
                    <a:ext uri="{9D8B030D-6E8A-4147-A177-3AD203B41FA5}">
                      <a16:colId xmlns:a16="http://schemas.microsoft.com/office/drawing/2014/main" val="2397377932"/>
                    </a:ext>
                  </a:extLst>
                </a:gridCol>
                <a:gridCol w="3550111">
                  <a:extLst>
                    <a:ext uri="{9D8B030D-6E8A-4147-A177-3AD203B41FA5}">
                      <a16:colId xmlns:a16="http://schemas.microsoft.com/office/drawing/2014/main" val="1503052569"/>
                    </a:ext>
                  </a:extLst>
                </a:gridCol>
                <a:gridCol w="3550111">
                  <a:extLst>
                    <a:ext uri="{9D8B030D-6E8A-4147-A177-3AD203B41FA5}">
                      <a16:colId xmlns:a16="http://schemas.microsoft.com/office/drawing/2014/main" val="3834389141"/>
                    </a:ext>
                  </a:extLst>
                </a:gridCol>
              </a:tblGrid>
              <a:tr h="386080">
                <a:tc>
                  <a:txBody>
                    <a:bodyPr/>
                    <a:lstStyle/>
                    <a:p>
                      <a:pPr algn="ctr"/>
                      <a:r>
                        <a:rPr lang="en-US" sz="2100" dirty="0">
                          <a:solidFill>
                            <a:schemeClr val="tx1"/>
                          </a:solidFill>
                          <a:latin typeface="Arial" panose="020B0604020202020204" pitchFamily="34" charset="0"/>
                          <a:cs typeface="Arial" panose="020B0604020202020204" pitchFamily="34" charset="0"/>
                        </a:rPr>
                        <a:t>Starting dose</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tx1"/>
                          </a:solidFill>
                          <a:latin typeface="Arial" panose="020B0604020202020204" pitchFamily="34" charset="0"/>
                          <a:cs typeface="Arial" panose="020B0604020202020204" pitchFamily="34" charset="0"/>
                        </a:rPr>
                        <a:t>First reduction</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tx1"/>
                          </a:solidFill>
                          <a:latin typeface="Arial" panose="020B0604020202020204" pitchFamily="34" charset="0"/>
                          <a:cs typeface="Arial" panose="020B0604020202020204" pitchFamily="34" charset="0"/>
                        </a:rPr>
                        <a:t>Second reduction</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139807753"/>
                  </a:ext>
                </a:extLst>
              </a:tr>
              <a:tr h="505959">
                <a:tc>
                  <a:txBody>
                    <a:bodyPr/>
                    <a:lstStyle/>
                    <a:p>
                      <a:pPr algn="ctr"/>
                      <a:r>
                        <a:rPr lang="en-US" sz="2100" dirty="0">
                          <a:solidFill>
                            <a:schemeClr val="tx1"/>
                          </a:solidFill>
                          <a:latin typeface="Arial" panose="020B0604020202020204" pitchFamily="34" charset="0"/>
                          <a:cs typeface="Arial" panose="020B0604020202020204" pitchFamily="34" charset="0"/>
                        </a:rPr>
                        <a:t>T- </a:t>
                      </a:r>
                      <a:r>
                        <a:rPr lang="en-US" sz="2100" dirty="0" err="1">
                          <a:solidFill>
                            <a:schemeClr val="tx1"/>
                          </a:solidFill>
                          <a:latin typeface="Arial" panose="020B0604020202020204" pitchFamily="34" charset="0"/>
                          <a:cs typeface="Arial" panose="020B0604020202020204" pitchFamily="34" charset="0"/>
                        </a:rPr>
                        <a:t>DXd</a:t>
                      </a:r>
                      <a:r>
                        <a:rPr lang="en-US" sz="2100" dirty="0">
                          <a:solidFill>
                            <a:schemeClr val="tx1"/>
                          </a:solidFill>
                          <a:latin typeface="Arial" panose="020B0604020202020204" pitchFamily="34" charset="0"/>
                          <a:cs typeface="Arial" panose="020B0604020202020204" pitchFamily="34" charset="0"/>
                        </a:rPr>
                        <a:t> 5.4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4.4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3.2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6192117"/>
                  </a:ext>
                </a:extLst>
              </a:tr>
              <a:tr h="505959">
                <a:tc>
                  <a:txBody>
                    <a:bodyPr/>
                    <a:lstStyle/>
                    <a:p>
                      <a:pPr algn="ctr"/>
                      <a:r>
                        <a:rPr lang="en-US" sz="2100" dirty="0">
                          <a:solidFill>
                            <a:schemeClr val="tx1"/>
                          </a:solidFill>
                          <a:latin typeface="Arial" panose="020B0604020202020204" pitchFamily="34" charset="0"/>
                          <a:cs typeface="Arial" panose="020B0604020202020204" pitchFamily="34" charset="0"/>
                        </a:rPr>
                        <a:t>R- </a:t>
                      </a:r>
                      <a:r>
                        <a:rPr lang="en-US" sz="2100" dirty="0" err="1">
                          <a:solidFill>
                            <a:schemeClr val="tx1"/>
                          </a:solidFill>
                          <a:latin typeface="Arial" panose="020B0604020202020204" pitchFamily="34" charset="0"/>
                          <a:cs typeface="Arial" panose="020B0604020202020204" pitchFamily="34" charset="0"/>
                        </a:rPr>
                        <a:t>DXd</a:t>
                      </a:r>
                      <a:r>
                        <a:rPr lang="en-US" sz="2100" dirty="0">
                          <a:solidFill>
                            <a:schemeClr val="tx1"/>
                          </a:solidFill>
                          <a:latin typeface="Arial" panose="020B0604020202020204" pitchFamily="34" charset="0"/>
                          <a:cs typeface="Arial" panose="020B0604020202020204" pitchFamily="34" charset="0"/>
                        </a:rPr>
                        <a:t> 6.4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5.6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4.8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9292340"/>
                  </a:ext>
                </a:extLst>
              </a:tr>
            </a:tbl>
          </a:graphicData>
        </a:graphic>
      </p:graphicFrame>
    </p:spTree>
    <p:extLst>
      <p:ext uri="{BB962C8B-B14F-4D97-AF65-F5344CB8AC3E}">
        <p14:creationId xmlns:p14="http://schemas.microsoft.com/office/powerpoint/2010/main" val="2498886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33B8-614A-4DE4-B8A3-29300EC029DF}"/>
              </a:ext>
            </a:extLst>
          </p:cNvPr>
          <p:cNvSpPr>
            <a:spLocks noGrp="1"/>
          </p:cNvSpPr>
          <p:nvPr>
            <p:ph type="title"/>
          </p:nvPr>
        </p:nvSpPr>
        <p:spPr>
          <a:xfrm>
            <a:off x="381000" y="13149"/>
            <a:ext cx="12209321" cy="838200"/>
          </a:xfrm>
        </p:spPr>
        <p:txBody>
          <a:bodyPr/>
          <a:lstStyle/>
          <a:p>
            <a:r>
              <a:rPr lang="en-US" b="0" dirty="0">
                <a:solidFill>
                  <a:schemeClr val="tx1"/>
                </a:solidFill>
                <a:latin typeface="Arial" panose="020B0604020202020204" pitchFamily="34" charset="0"/>
                <a:cs typeface="Arial" panose="020B0604020202020204" pitchFamily="34" charset="0"/>
              </a:rPr>
              <a:t>Interstitial Lung Disease: Recognition and Management</a:t>
            </a:r>
          </a:p>
        </p:txBody>
      </p:sp>
      <p:sp>
        <p:nvSpPr>
          <p:cNvPr id="3" name="Text Placeholder 2">
            <a:extLst>
              <a:ext uri="{FF2B5EF4-FFF2-40B4-BE49-F238E27FC236}">
                <a16:creationId xmlns:a16="http://schemas.microsoft.com/office/drawing/2014/main" id="{05921FAA-C10B-4E2B-85C7-9D433CC85270}"/>
              </a:ext>
            </a:extLst>
          </p:cNvPr>
          <p:cNvSpPr>
            <a:spLocks noGrp="1"/>
          </p:cNvSpPr>
          <p:nvPr>
            <p:ph type="body" sz="quarter" idx="10"/>
          </p:nvPr>
        </p:nvSpPr>
        <p:spPr>
          <a:xfrm>
            <a:off x="360596" y="6359963"/>
            <a:ext cx="11467725" cy="392967"/>
          </a:xfrm>
        </p:spPr>
        <p:txBody>
          <a:bodyPr/>
          <a:lstStyle/>
          <a:p>
            <a:r>
              <a:rPr lang="en-US" dirty="0">
                <a:solidFill>
                  <a:schemeClr val="tx1"/>
                </a:solidFill>
                <a:latin typeface="Arial" panose="020B0604020202020204" pitchFamily="34" charset="0"/>
                <a:cs typeface="Arial" panose="020B0604020202020204" pitchFamily="34" charset="0"/>
              </a:rPr>
              <a:t>Fam-trastuzumab </a:t>
            </a:r>
            <a:r>
              <a:rPr lang="en-US" dirty="0" err="1">
                <a:solidFill>
                  <a:schemeClr val="tx1"/>
                </a:solidFill>
                <a:latin typeface="Arial" panose="020B0604020202020204" pitchFamily="34" charset="0"/>
                <a:cs typeface="Arial" panose="020B0604020202020204" pitchFamily="34" charset="0"/>
              </a:rPr>
              <a:t>deruxtecan-nxki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Enhertu</a:t>
            </a:r>
            <a:r>
              <a:rPr lang="en-US" dirty="0">
                <a:solidFill>
                  <a:schemeClr val="tx1"/>
                </a:solidFill>
                <a:latin typeface="Arial" panose="020B0604020202020204" pitchFamily="34" charset="0"/>
                <a:cs typeface="Arial" panose="020B0604020202020204" pitchFamily="34" charset="0"/>
              </a:rPr>
              <a:t>®) prescribing information (PI) 2024 (https://daiichisankyo.us/prescribing-information-portlet/getPIContent?productName=Enhertu&amp;inline=true). Accessed 11/8/2024. Swain SM, et al. </a:t>
            </a:r>
            <a:r>
              <a:rPr lang="en-US" i="1" dirty="0">
                <a:solidFill>
                  <a:schemeClr val="tx1"/>
                </a:solidFill>
                <a:latin typeface="Arial" panose="020B0604020202020204" pitchFamily="34" charset="0"/>
                <a:cs typeface="Arial" panose="020B0604020202020204" pitchFamily="34" charset="0"/>
              </a:rPr>
              <a:t>Cancer Treat Rev</a:t>
            </a:r>
            <a:r>
              <a:rPr lang="en-US" dirty="0">
                <a:solidFill>
                  <a:schemeClr val="tx1"/>
                </a:solidFill>
                <a:latin typeface="Arial" panose="020B0604020202020204" pitchFamily="34" charset="0"/>
                <a:cs typeface="Arial" panose="020B0604020202020204" pitchFamily="34" charset="0"/>
              </a:rPr>
              <a:t>. 2022;</a:t>
            </a:r>
            <a:r>
              <a:rPr lang="en-US" i="0" dirty="0">
                <a:solidFill>
                  <a:schemeClr val="tx1"/>
                </a:solidFill>
                <a:effectLst/>
                <a:latin typeface="Arial" panose="020B0604020202020204" pitchFamily="34" charset="0"/>
                <a:cs typeface="Arial" panose="020B0604020202020204" pitchFamily="34" charset="0"/>
              </a:rPr>
              <a:t>106:102378.</a:t>
            </a:r>
            <a:r>
              <a:rPr lang="en-US" dirty="0">
                <a:solidFill>
                  <a:schemeClr val="tx1"/>
                </a:solidFill>
                <a:latin typeface="Arial" panose="020B0604020202020204" pitchFamily="34" charset="0"/>
                <a:cs typeface="Arial" panose="020B0604020202020204" pitchFamily="34" charset="0"/>
              </a:rPr>
              <a:t>  </a:t>
            </a:r>
          </a:p>
        </p:txBody>
      </p:sp>
      <p:sp>
        <p:nvSpPr>
          <p:cNvPr id="7" name="Text Placeholder 6"/>
          <p:cNvSpPr>
            <a:spLocks noGrp="1"/>
          </p:cNvSpPr>
          <p:nvPr>
            <p:ph type="body" sz="quarter" idx="11"/>
          </p:nvPr>
        </p:nvSpPr>
        <p:spPr>
          <a:xfrm>
            <a:off x="383117" y="6169719"/>
            <a:ext cx="11448288" cy="256032"/>
          </a:xfrm>
        </p:spPr>
        <p:txBody>
          <a:bodyPr/>
          <a:lstStyle/>
          <a:p>
            <a:r>
              <a:rPr lang="en-US" dirty="0">
                <a:solidFill>
                  <a:schemeClr val="tx1"/>
                </a:solidFill>
              </a:rPr>
              <a:t>CBC = complete blood (cell) count; CT = computed tomography; ILD = interstitial lung disease; T-</a:t>
            </a:r>
            <a:r>
              <a:rPr lang="en-US" dirty="0" err="1">
                <a:solidFill>
                  <a:schemeClr val="tx1"/>
                </a:solidFill>
              </a:rPr>
              <a:t>DXd</a:t>
            </a:r>
            <a:r>
              <a:rPr lang="en-US" dirty="0">
                <a:solidFill>
                  <a:schemeClr val="tx1"/>
                </a:solidFill>
              </a:rPr>
              <a:t> = fam-trastuzumab </a:t>
            </a:r>
            <a:r>
              <a:rPr lang="en-US" dirty="0" err="1">
                <a:solidFill>
                  <a:schemeClr val="tx1"/>
                </a:solidFill>
              </a:rPr>
              <a:t>deruxtecan-nxki</a:t>
            </a:r>
            <a:r>
              <a:rPr lang="en-US" dirty="0">
                <a:solidFill>
                  <a:schemeClr val="tx1"/>
                </a:solidFill>
              </a:rPr>
              <a:t>.</a:t>
            </a:r>
          </a:p>
        </p:txBody>
      </p:sp>
      <p:sp>
        <p:nvSpPr>
          <p:cNvPr id="11" name="Rectangle: Rounded Corners 10">
            <a:extLst>
              <a:ext uri="{FF2B5EF4-FFF2-40B4-BE49-F238E27FC236}">
                <a16:creationId xmlns:a16="http://schemas.microsoft.com/office/drawing/2014/main" id="{51144CA7-9728-402A-AAD6-1A77FC4F5744}"/>
              </a:ext>
            </a:extLst>
          </p:cNvPr>
          <p:cNvSpPr/>
          <p:nvPr/>
        </p:nvSpPr>
        <p:spPr>
          <a:xfrm>
            <a:off x="382059" y="2609150"/>
            <a:ext cx="1966401" cy="1676277"/>
          </a:xfrm>
          <a:prstGeom prst="roundRect">
            <a:avLst>
              <a:gd name="adj" fmla="val 7182"/>
            </a:avLst>
          </a:prstGeom>
          <a:solidFill>
            <a:srgbClr val="92D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rPr>
              <a:t>Incidental findings on routine scan </a:t>
            </a:r>
          </a:p>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rPr>
              <a:t>Symptomatic findings</a:t>
            </a:r>
          </a:p>
        </p:txBody>
      </p:sp>
      <p:sp>
        <p:nvSpPr>
          <p:cNvPr id="12" name="Rectangle: Rounded Corners 11">
            <a:extLst>
              <a:ext uri="{FF2B5EF4-FFF2-40B4-BE49-F238E27FC236}">
                <a16:creationId xmlns:a16="http://schemas.microsoft.com/office/drawing/2014/main" id="{6B14032C-5321-45FC-BA8D-AA1560AB74BE}"/>
              </a:ext>
            </a:extLst>
          </p:cNvPr>
          <p:cNvSpPr/>
          <p:nvPr/>
        </p:nvSpPr>
        <p:spPr>
          <a:xfrm>
            <a:off x="2877542" y="1774272"/>
            <a:ext cx="3758674" cy="3661835"/>
          </a:xfrm>
          <a:prstGeom prst="roundRect">
            <a:avLst>
              <a:gd name="adj" fmla="val 4704"/>
            </a:avLst>
          </a:prstGeom>
          <a:solidFill>
            <a:schemeClr val="accent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ptos" panose="02110004020202020204"/>
                <a:ea typeface="+mn-ea"/>
                <a:cs typeface="+mn-cs"/>
              </a:rPr>
              <a:t>If ILD is suspected…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31" marR="0" lvl="0" indent="-304831"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Exclude other etiologies, including infectious etiologies</a:t>
            </a:r>
          </a:p>
          <a:p>
            <a:pPr marL="304831" marR="0" lvl="0" indent="-304831"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Initiate evaluation without delay, which may include</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High-resolution CT</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Consultation with pulmonologist</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Blood culture and CBC</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Additional tests, </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as clinically indicated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Rounded Corners 12">
            <a:extLst>
              <a:ext uri="{FF2B5EF4-FFF2-40B4-BE49-F238E27FC236}">
                <a16:creationId xmlns:a16="http://schemas.microsoft.com/office/drawing/2014/main" id="{6242AF93-CC93-406C-B2F0-D073076FAFCB}"/>
              </a:ext>
            </a:extLst>
          </p:cNvPr>
          <p:cNvSpPr/>
          <p:nvPr/>
        </p:nvSpPr>
        <p:spPr>
          <a:xfrm>
            <a:off x="7063799" y="1769737"/>
            <a:ext cx="4764523" cy="4400915"/>
          </a:xfrm>
          <a:prstGeom prst="roundRect">
            <a:avLst>
              <a:gd name="adj" fmla="val 6259"/>
            </a:avLst>
          </a:prstGeom>
          <a:solidFill>
            <a:schemeClr val="accent4"/>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ptos" panose="02110004020202020204"/>
                <a:ea typeface="+mn-ea"/>
                <a:cs typeface="+mn-cs"/>
              </a:rPr>
              <a:t>Grade 1 (asymptomatic)</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Hold T-DXd until resolved</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May resume treatment once fully resolved</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Consider starting systemic steroids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eg</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0.5 mg/kg/day of prednisone or equivalent) until improvement, followed by gradual taper over 4 weeks </a:t>
            </a:r>
            <a:endPar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If &gt;28 days to resolve, reduce dose by </a:t>
            </a:r>
            <a:b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1 dose level</a:t>
            </a:r>
          </a:p>
          <a:p>
            <a:pPr marL="0" marR="0" lvl="0" indent="0" algn="l" defTabSz="457200" rtl="0" eaLnBrk="1" fontAlgn="auto" latinLnBrk="0" hangingPunct="1">
              <a:lnSpc>
                <a:spcPct val="100000"/>
              </a:lnSpc>
              <a:spcBef>
                <a:spcPts val="0"/>
              </a:spcBef>
              <a:spcAft>
                <a:spcPts val="4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ptos" panose="02110004020202020204"/>
                <a:ea typeface="+mn-ea"/>
                <a:cs typeface="+mn-cs"/>
              </a:rPr>
              <a:t>Grade 2+ (symptomatic)</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Discontinue T-DXd permanently</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Begin steroid treatment (</a:t>
            </a:r>
            <a:r>
              <a:rPr kumimoji="0" lang="en-US" sz="1867" b="0" i="0" u="none" strike="noStrike" kern="1200" cap="none" spc="0" normalizeH="0" baseline="0" noProof="0" dirty="0" err="1">
                <a:ln>
                  <a:noFill/>
                </a:ln>
                <a:solidFill>
                  <a:prstClr val="black"/>
                </a:solidFill>
                <a:effectLst/>
                <a:uLnTx/>
                <a:uFillTx/>
                <a:latin typeface="Aptos" panose="02110004020202020204"/>
                <a:ea typeface="+mn-ea"/>
                <a:cs typeface="+mn-cs"/>
              </a:rPr>
              <a:t>eg</a:t>
            </a: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 prednisone </a:t>
            </a:r>
            <a:b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≥1 mg/kg daily) with gradual taper</a:t>
            </a:r>
          </a:p>
        </p:txBody>
      </p:sp>
      <p:sp>
        <p:nvSpPr>
          <p:cNvPr id="14" name="Arrow: Right 13">
            <a:extLst>
              <a:ext uri="{FF2B5EF4-FFF2-40B4-BE49-F238E27FC236}">
                <a16:creationId xmlns:a16="http://schemas.microsoft.com/office/drawing/2014/main" id="{00FD9A7C-25A4-4D2D-9E3E-1384182E8E1B}"/>
              </a:ext>
            </a:extLst>
          </p:cNvPr>
          <p:cNvSpPr/>
          <p:nvPr/>
        </p:nvSpPr>
        <p:spPr>
          <a:xfrm>
            <a:off x="2472480" y="3095350"/>
            <a:ext cx="281041" cy="703876"/>
          </a:xfrm>
          <a:prstGeom prst="rightArrow">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Arrow: Right 14">
            <a:extLst>
              <a:ext uri="{FF2B5EF4-FFF2-40B4-BE49-F238E27FC236}">
                <a16:creationId xmlns:a16="http://schemas.microsoft.com/office/drawing/2014/main" id="{82288238-01E2-4BD3-910C-FF12CDD190D1}"/>
              </a:ext>
            </a:extLst>
          </p:cNvPr>
          <p:cNvSpPr/>
          <p:nvPr/>
        </p:nvSpPr>
        <p:spPr>
          <a:xfrm>
            <a:off x="6760237" y="3095350"/>
            <a:ext cx="281041" cy="703876"/>
          </a:xfrm>
          <a:prstGeom prst="rightArrow">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CF824808-B297-20A4-2554-06EF50C95319}"/>
              </a:ext>
            </a:extLst>
          </p:cNvPr>
          <p:cNvSpPr/>
          <p:nvPr/>
        </p:nvSpPr>
        <p:spPr>
          <a:xfrm>
            <a:off x="381000" y="746761"/>
            <a:ext cx="11467725" cy="838200"/>
          </a:xfrm>
          <a:prstGeom prst="roundRect">
            <a:avLst>
              <a:gd name="adj" fmla="val 7182"/>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Advise</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patients of risks of ILD prior to start of treatment, as well as signs/symptoms of ILD</a:t>
            </a:r>
          </a:p>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Monitor</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new or worsening cough, dyspnea, or fever</a:t>
            </a:r>
          </a:p>
        </p:txBody>
      </p:sp>
    </p:spTree>
    <p:extLst>
      <p:ext uri="{BB962C8B-B14F-4D97-AF65-F5344CB8AC3E}">
        <p14:creationId xmlns:p14="http://schemas.microsoft.com/office/powerpoint/2010/main" val="6305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ECB2-00E8-4E01-8252-375909982682}"/>
              </a:ext>
            </a:extLst>
          </p:cNvPr>
          <p:cNvSpPr>
            <a:spLocks noGrp="1"/>
          </p:cNvSpPr>
          <p:nvPr>
            <p:ph type="title"/>
          </p:nvPr>
        </p:nvSpPr>
        <p:spPr>
          <a:xfrm>
            <a:off x="523171" y="231001"/>
            <a:ext cx="12128299" cy="838200"/>
          </a:xfrm>
        </p:spPr>
        <p:txBody>
          <a:bodyPr>
            <a:normAutofit/>
          </a:bodyPr>
          <a:lstStyle/>
          <a:p>
            <a:r>
              <a:rPr lang="en-US" sz="4400" b="0" dirty="0">
                <a:solidFill>
                  <a:schemeClr val="tx1"/>
                </a:solidFill>
                <a:latin typeface="Arial" panose="020B0604020202020204" pitchFamily="34" charset="0"/>
                <a:cs typeface="Arial" panose="020B0604020202020204" pitchFamily="34" charset="0"/>
              </a:rPr>
              <a:t>Strategies to Manage ILD/Pneumonitis </a:t>
            </a:r>
          </a:p>
        </p:txBody>
      </p:sp>
      <p:sp>
        <p:nvSpPr>
          <p:cNvPr id="3" name="Text Placeholder 2"/>
          <p:cNvSpPr>
            <a:spLocks noGrp="1"/>
          </p:cNvSpPr>
          <p:nvPr>
            <p:ph type="body" sz="quarter" idx="10"/>
          </p:nvPr>
        </p:nvSpPr>
        <p:spPr>
          <a:xfrm>
            <a:off x="419902" y="6331372"/>
            <a:ext cx="11396587" cy="524119"/>
          </a:xfrm>
        </p:spPr>
        <p:txBody>
          <a:bodyPr>
            <a:normAutofit fontScale="85000" lnSpcReduction="20000"/>
          </a:bodyPr>
          <a:lstStyle/>
          <a:p>
            <a:r>
              <a:rPr lang="pt-BR" altLang="en-US" sz="1067" spc="-10" dirty="0">
                <a:solidFill>
                  <a:schemeClr val="tx1"/>
                </a:solidFill>
                <a:latin typeface="Calibri" panose="020F0502020204030204" pitchFamily="34" charset="0"/>
                <a:cs typeface="Arial" panose="020B0604020202020204" pitchFamily="34" charset="0"/>
              </a:rPr>
              <a:t>BAL = bronchoalveolar lavage; ID = infectious disease; PFTs = pulmonary function tests; PK = pharmcokinetics.</a:t>
            </a:r>
          </a:p>
          <a:p>
            <a:r>
              <a:rPr lang="pt-BR" altLang="en-US" spc="-10" dirty="0">
                <a:solidFill>
                  <a:schemeClr val="tx1"/>
                </a:solidFill>
                <a:latin typeface="Calibri" panose="020F0502020204030204" pitchFamily="34" charset="0"/>
                <a:cs typeface="Arial" panose="020B0604020202020204" pitchFamily="34" charset="0"/>
              </a:rPr>
              <a:t>Ado-trastuzumab emtansine (Kadcyla®) PI 2022 (https://www.kadcyla.com/). Fam-trastuzumab deruxtecan-nxki (Enhertu®) PI 2024 (https://daiichisankyo.us/prescribing-information-portlet/getPIContent?productName=Enhertu&amp; inline=true). URLs accessed 11/8/2024. Tarantino P, et al</a:t>
            </a:r>
            <a:r>
              <a:rPr lang="pt-BR" altLang="en-US" i="1" spc="-10" dirty="0">
                <a:solidFill>
                  <a:schemeClr val="tx1"/>
                </a:solidFill>
                <a:latin typeface="Calibri" panose="020F0502020204030204" pitchFamily="34" charset="0"/>
                <a:cs typeface="Arial" panose="020B0604020202020204" pitchFamily="34" charset="0"/>
              </a:rPr>
              <a:t>. JAMA Oncol</a:t>
            </a:r>
            <a:r>
              <a:rPr lang="pt-BR" altLang="en-US" spc="-10" dirty="0">
                <a:solidFill>
                  <a:schemeClr val="tx1"/>
                </a:solidFill>
                <a:latin typeface="Calibri" panose="020F0502020204030204" pitchFamily="34" charset="0"/>
                <a:cs typeface="Arial" panose="020B0604020202020204" pitchFamily="34" charset="0"/>
              </a:rPr>
              <a:t>. 2021;7:1873-1881. </a:t>
            </a:r>
          </a:p>
        </p:txBody>
      </p:sp>
      <p:sp>
        <p:nvSpPr>
          <p:cNvPr id="14" name="Right Arrow 17">
            <a:extLst>
              <a:ext uri="{FF2B5EF4-FFF2-40B4-BE49-F238E27FC236}">
                <a16:creationId xmlns:a16="http://schemas.microsoft.com/office/drawing/2014/main" id="{31C6F232-1A75-4795-88E7-519E53210772}"/>
              </a:ext>
            </a:extLst>
          </p:cNvPr>
          <p:cNvSpPr/>
          <p:nvPr/>
        </p:nvSpPr>
        <p:spPr>
          <a:xfrm>
            <a:off x="3164860" y="3217873"/>
            <a:ext cx="536994" cy="733200"/>
          </a:xfrm>
          <a:prstGeom prst="rightArrow">
            <a:avLst/>
          </a:prstGeom>
          <a:solidFill>
            <a:schemeClr val="accent1"/>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6" name="TextBox 15">
            <a:extLst>
              <a:ext uri="{FF2B5EF4-FFF2-40B4-BE49-F238E27FC236}">
                <a16:creationId xmlns:a16="http://schemas.microsoft.com/office/drawing/2014/main" id="{039FCDDD-FFBE-4E8B-9ED6-3A4ECDD3C370}"/>
              </a:ext>
            </a:extLst>
          </p:cNvPr>
          <p:cNvSpPr txBox="1"/>
          <p:nvPr/>
        </p:nvSpPr>
        <p:spPr>
          <a:xfrm>
            <a:off x="3864976" y="1969617"/>
            <a:ext cx="3576366" cy="4247317"/>
          </a:xfrm>
          <a:prstGeom prst="rect">
            <a:avLst/>
          </a:prstGeom>
          <a:noFill/>
        </p:spPr>
        <p:txBody>
          <a:bodyPr wrap="square" lIns="0" rIns="0" rtlCol="0">
            <a:spAutoFit/>
          </a:bodyPr>
          <a:lstStyle/>
          <a:p>
            <a:pPr marL="0" marR="0" lvl="0" indent="0" algn="l" defTabSz="457223"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Assessments should include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High-resolution CT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Pulmonologist consult; if indicated, ID consult</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Blood culture and CBC; other blood tests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 needed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Consider bronchoscopy and BAL if indicated and feasible</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PFTs and pulse oximetry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Arterial blood gases, if indicated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 soon as ILD suspected, collect 1 blood sample for PK assessment, if feasible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Rule out other causes of ILD (eg, progression, infection, other drugs, radiotherapy)</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All ILD events should be followed until resolution and after drug discontinuation</a:t>
            </a:r>
          </a:p>
        </p:txBody>
      </p:sp>
      <p:sp>
        <p:nvSpPr>
          <p:cNvPr id="17" name="Rectangle: Rounded Corners 16">
            <a:extLst>
              <a:ext uri="{FF2B5EF4-FFF2-40B4-BE49-F238E27FC236}">
                <a16:creationId xmlns:a16="http://schemas.microsoft.com/office/drawing/2014/main" id="{A8DCBB99-2011-46F3-BF42-0ED79CCC11BA}"/>
              </a:ext>
            </a:extLst>
          </p:cNvPr>
          <p:cNvSpPr/>
          <p:nvPr/>
        </p:nvSpPr>
        <p:spPr>
          <a:xfrm>
            <a:off x="468510" y="1275901"/>
            <a:ext cx="2690193" cy="4617145"/>
          </a:xfrm>
          <a:prstGeom prst="roundRect">
            <a:avLst>
              <a:gd name="adj" fmla="val 585"/>
            </a:avLst>
          </a:prstGeom>
          <a:noFill/>
          <a:ln w="19050" cap="flat" cmpd="sng" algn="ctr">
            <a:solidFill>
              <a:schemeClr val="accent1"/>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8" name="Rectangle: Rounded Corners 17">
            <a:extLst>
              <a:ext uri="{FF2B5EF4-FFF2-40B4-BE49-F238E27FC236}">
                <a16:creationId xmlns:a16="http://schemas.microsoft.com/office/drawing/2014/main" id="{F29183EF-E201-49D6-88CA-3D655C13900D}"/>
              </a:ext>
            </a:extLst>
          </p:cNvPr>
          <p:cNvSpPr/>
          <p:nvPr/>
        </p:nvSpPr>
        <p:spPr>
          <a:xfrm>
            <a:off x="458376" y="1297915"/>
            <a:ext cx="2700327" cy="313812"/>
          </a:xfrm>
          <a:prstGeom prst="roundRect">
            <a:avLst>
              <a:gd name="adj" fmla="val 0"/>
            </a:avLst>
          </a:prstGeom>
          <a:solidFill>
            <a:schemeClr val="accent1"/>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Monitor</a:t>
            </a:r>
            <a:r>
              <a:rPr kumimoji="0" lang="en-US" sz="1600" b="0" i="0" u="none" strike="noStrike" kern="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 </a:t>
            </a:r>
          </a:p>
        </p:txBody>
      </p:sp>
      <p:sp>
        <p:nvSpPr>
          <p:cNvPr id="19" name="TextBox 18">
            <a:extLst>
              <a:ext uri="{FF2B5EF4-FFF2-40B4-BE49-F238E27FC236}">
                <a16:creationId xmlns:a16="http://schemas.microsoft.com/office/drawing/2014/main" id="{BC721E6B-992E-45FB-9DD8-ABD088E59927}"/>
              </a:ext>
            </a:extLst>
          </p:cNvPr>
          <p:cNvSpPr txBox="1"/>
          <p:nvPr/>
        </p:nvSpPr>
        <p:spPr>
          <a:xfrm>
            <a:off x="955075" y="1948870"/>
            <a:ext cx="1711216" cy="307777"/>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Suspected ILD</a:t>
            </a:r>
          </a:p>
        </p:txBody>
      </p:sp>
      <p:sp>
        <p:nvSpPr>
          <p:cNvPr id="20" name="TextBox 19">
            <a:extLst>
              <a:ext uri="{FF2B5EF4-FFF2-40B4-BE49-F238E27FC236}">
                <a16:creationId xmlns:a16="http://schemas.microsoft.com/office/drawing/2014/main" id="{2C8A22C7-9372-44CC-BCB1-4A0DD185BCED}"/>
              </a:ext>
            </a:extLst>
          </p:cNvPr>
          <p:cNvSpPr txBox="1"/>
          <p:nvPr/>
        </p:nvSpPr>
        <p:spPr>
          <a:xfrm>
            <a:off x="510441" y="2670759"/>
            <a:ext cx="2606467" cy="3406061"/>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Urge patients to immediately report cough, dyspnea, fever, and/or new or worsening pulmonary symptoms</a:t>
            </a:r>
          </a:p>
          <a:p>
            <a:pPr marL="0" marR="0" lvl="0" indent="0" algn="l" defTabSz="457223"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Monitor patients for signs/symptoms of ILD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Promptly investigate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evidence of ILD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Evaluate patients with suspected ILD by radiographic imaging and assess as follows </a:t>
            </a:r>
          </a:p>
          <a:p>
            <a:pPr marL="242900" marR="0" lvl="0" indent="-171459"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2" name="Arrow: Down 21">
            <a:extLst>
              <a:ext uri="{FF2B5EF4-FFF2-40B4-BE49-F238E27FC236}">
                <a16:creationId xmlns:a16="http://schemas.microsoft.com/office/drawing/2014/main" id="{B863B5E5-D986-421D-8D8F-45B3441AE6FA}"/>
              </a:ext>
            </a:extLst>
          </p:cNvPr>
          <p:cNvSpPr/>
          <p:nvPr/>
        </p:nvSpPr>
        <p:spPr>
          <a:xfrm>
            <a:off x="1576471" y="2289548"/>
            <a:ext cx="460068" cy="338554"/>
          </a:xfrm>
          <a:prstGeom prst="downArrow">
            <a:avLst>
              <a:gd name="adj1" fmla="val 50000"/>
              <a:gd name="adj2" fmla="val 65442"/>
            </a:avLst>
          </a:prstGeom>
          <a:solidFill>
            <a:schemeClr val="accent1"/>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id="{90594FE8-1449-4D60-A818-F511D34EEFC8}"/>
              </a:ext>
            </a:extLst>
          </p:cNvPr>
          <p:cNvSpPr/>
          <p:nvPr/>
        </p:nvSpPr>
        <p:spPr>
          <a:xfrm>
            <a:off x="3736314" y="1269724"/>
            <a:ext cx="3820900" cy="4916430"/>
          </a:xfrm>
          <a:prstGeom prst="roundRect">
            <a:avLst>
              <a:gd name="adj" fmla="val 728"/>
            </a:avLst>
          </a:prstGeom>
          <a:noFill/>
          <a:ln w="19050" cap="flat" cmpd="sng" algn="ctr">
            <a:solidFill>
              <a:schemeClr val="accent6"/>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C2BD2265-781D-4365-858A-356F517B8967}"/>
              </a:ext>
            </a:extLst>
          </p:cNvPr>
          <p:cNvSpPr/>
          <p:nvPr/>
        </p:nvSpPr>
        <p:spPr>
          <a:xfrm>
            <a:off x="3719588" y="1279307"/>
            <a:ext cx="3775667" cy="313812"/>
          </a:xfrm>
          <a:prstGeom prst="roundRect">
            <a:avLst>
              <a:gd name="adj" fmla="val 0"/>
            </a:avLst>
          </a:prstGeom>
          <a:solidFill>
            <a:schemeClr val="accent6"/>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Confirm</a:t>
            </a:r>
          </a:p>
        </p:txBody>
      </p:sp>
      <p:sp>
        <p:nvSpPr>
          <p:cNvPr id="25" name="Rectangle: Rounded Corners 24">
            <a:extLst>
              <a:ext uri="{FF2B5EF4-FFF2-40B4-BE49-F238E27FC236}">
                <a16:creationId xmlns:a16="http://schemas.microsoft.com/office/drawing/2014/main" id="{42373A93-8762-4DBD-8B76-0CE863F87493}"/>
              </a:ext>
            </a:extLst>
          </p:cNvPr>
          <p:cNvSpPr/>
          <p:nvPr/>
        </p:nvSpPr>
        <p:spPr>
          <a:xfrm>
            <a:off x="8122634" y="1318404"/>
            <a:ext cx="3654188" cy="4617145"/>
          </a:xfrm>
          <a:prstGeom prst="roundRect">
            <a:avLst>
              <a:gd name="adj" fmla="val 0"/>
            </a:avLst>
          </a:prstGeom>
          <a:noFill/>
          <a:ln w="19050" cap="flat" cmpd="sng" algn="ctr">
            <a:solidFill>
              <a:schemeClr val="accent4"/>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6" name="Rectangle: Rounded Corners 25">
            <a:extLst>
              <a:ext uri="{FF2B5EF4-FFF2-40B4-BE49-F238E27FC236}">
                <a16:creationId xmlns:a16="http://schemas.microsoft.com/office/drawing/2014/main" id="{3E2B6398-D162-40BD-BAB4-0A8CD915133A}"/>
              </a:ext>
            </a:extLst>
          </p:cNvPr>
          <p:cNvSpPr/>
          <p:nvPr/>
        </p:nvSpPr>
        <p:spPr>
          <a:xfrm>
            <a:off x="8088176" y="1290033"/>
            <a:ext cx="3654188" cy="313812"/>
          </a:xfrm>
          <a:prstGeom prst="roundRect">
            <a:avLst>
              <a:gd name="adj" fmla="val 0"/>
            </a:avLst>
          </a:prstGeom>
          <a:solidFill>
            <a:schemeClr val="accent4"/>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Manage</a:t>
            </a:r>
          </a:p>
        </p:txBody>
      </p:sp>
      <p:sp>
        <p:nvSpPr>
          <p:cNvPr id="27" name="TextBox 26">
            <a:extLst>
              <a:ext uri="{FF2B5EF4-FFF2-40B4-BE49-F238E27FC236}">
                <a16:creationId xmlns:a16="http://schemas.microsoft.com/office/drawing/2014/main" id="{5FB63829-8956-421F-BC41-73CD714F99E1}"/>
              </a:ext>
            </a:extLst>
          </p:cNvPr>
          <p:cNvSpPr txBox="1"/>
          <p:nvPr/>
        </p:nvSpPr>
        <p:spPr>
          <a:xfrm>
            <a:off x="8211025" y="1948871"/>
            <a:ext cx="3450927" cy="3621504"/>
          </a:xfrm>
          <a:prstGeom prst="rect">
            <a:avLst/>
          </a:prstGeom>
          <a:noFill/>
        </p:spPr>
        <p:txBody>
          <a:bodyPr wrap="square"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 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T-DXd: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Hold until resolved to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 0; consider corticosteroids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(0.5 mg/kg/day prednisolone), then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If resolved ≤28 days from onset: </a:t>
            </a:r>
            <a:b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Maintain dose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If resolved &gt;28 days after onset: </a:t>
            </a:r>
            <a:b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Reduce dose by 1 level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Taper steroid over at least 4 weeks</a:t>
            </a:r>
          </a:p>
          <a:p>
            <a:pPr marL="119069" marR="0" lvl="0" indent="-119069"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Grades 2–4: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Permanently discontinue treatment and promptly initiate systemic corticosteroid treatment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≥1 mg/kg/ day prednisolone or equivalent) for               ≥14 days followed by taper for ≥4 weeks</a:t>
            </a:r>
            <a:endParaRPr kumimoji="0" lang="en-US" sz="1400" b="0" i="0" u="none" strike="sng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9" name="Right Arrow 17">
            <a:extLst>
              <a:ext uri="{FF2B5EF4-FFF2-40B4-BE49-F238E27FC236}">
                <a16:creationId xmlns:a16="http://schemas.microsoft.com/office/drawing/2014/main" id="{F96521C6-20CD-C146-BA68-31B40310CE2D}"/>
              </a:ext>
            </a:extLst>
          </p:cNvPr>
          <p:cNvSpPr/>
          <p:nvPr/>
        </p:nvSpPr>
        <p:spPr>
          <a:xfrm>
            <a:off x="7560801" y="3241140"/>
            <a:ext cx="536994" cy="733200"/>
          </a:xfrm>
          <a:prstGeom prst="rightArrow">
            <a:avLst/>
          </a:prstGeom>
          <a:solidFill>
            <a:schemeClr val="accent6"/>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21690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09A01-4A24-332F-827C-070A3427C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D3DE9-4618-299E-7A21-D880606725BE}"/>
              </a:ext>
            </a:extLst>
          </p:cNvPr>
          <p:cNvSpPr>
            <a:spLocks noGrp="1"/>
          </p:cNvSpPr>
          <p:nvPr>
            <p:ph type="title"/>
          </p:nvPr>
        </p:nvSpPr>
        <p:spPr>
          <a:xfrm>
            <a:off x="726604" y="333869"/>
            <a:ext cx="12209321" cy="838200"/>
          </a:xfrm>
        </p:spPr>
        <p:txBody>
          <a:bodyPr>
            <a:normAutofit/>
          </a:bodyPr>
          <a:lstStyle/>
          <a:p>
            <a:r>
              <a:rPr lang="en-US" sz="3600" b="0" dirty="0">
                <a:solidFill>
                  <a:schemeClr val="tx1"/>
                </a:solidFill>
                <a:latin typeface="Arial" panose="020B0604020202020204" pitchFamily="34" charset="0"/>
                <a:cs typeface="Arial" panose="020B0604020202020204" pitchFamily="34" charset="0"/>
              </a:rPr>
              <a:t>Strategies to Manage Grade 2 to 4 ILD/Pneumonitis </a:t>
            </a:r>
          </a:p>
        </p:txBody>
      </p:sp>
      <p:sp>
        <p:nvSpPr>
          <p:cNvPr id="7" name="Text Placeholder 6"/>
          <p:cNvSpPr>
            <a:spLocks noGrp="1"/>
          </p:cNvSpPr>
          <p:nvPr>
            <p:ph type="body" sz="quarter" idx="10"/>
          </p:nvPr>
        </p:nvSpPr>
        <p:spPr>
          <a:xfrm>
            <a:off x="373303" y="6396088"/>
            <a:ext cx="11445394" cy="256085"/>
          </a:xfrm>
        </p:spPr>
        <p:txBody>
          <a:bodyPr>
            <a:noAutofit/>
          </a:bodyPr>
          <a:lstStyle/>
          <a:p>
            <a:r>
              <a:rPr lang="pt-BR" altLang="en-US" sz="1200" b="0" spc="-10" dirty="0">
                <a:solidFill>
                  <a:schemeClr val="tx1"/>
                </a:solidFill>
                <a:latin typeface="Calibri" panose="020F0502020204030204" pitchFamily="34" charset="0"/>
                <a:cs typeface="Arial" panose="020B0604020202020204" pitchFamily="34" charset="0"/>
              </a:rPr>
              <a:t>Li BT, et al. </a:t>
            </a:r>
            <a:r>
              <a:rPr lang="pt-BR" altLang="en-US" sz="1200" b="0" i="1" spc="-10" dirty="0">
                <a:solidFill>
                  <a:schemeClr val="tx1"/>
                </a:solidFill>
                <a:latin typeface="Calibri" panose="020F0502020204030204" pitchFamily="34" charset="0"/>
                <a:cs typeface="Arial" panose="020B0604020202020204" pitchFamily="34" charset="0"/>
              </a:rPr>
              <a:t>N Engl J Med</a:t>
            </a:r>
            <a:r>
              <a:rPr lang="pt-BR" altLang="en-US" sz="1200" b="0" spc="-10" dirty="0">
                <a:solidFill>
                  <a:schemeClr val="tx1"/>
                </a:solidFill>
                <a:latin typeface="Calibri" panose="020F0502020204030204" pitchFamily="34" charset="0"/>
                <a:cs typeface="Arial" panose="020B0604020202020204" pitchFamily="34" charset="0"/>
              </a:rPr>
              <a:t>. 2022;386:241-251 (Protocol).</a:t>
            </a:r>
          </a:p>
        </p:txBody>
      </p:sp>
      <p:sp>
        <p:nvSpPr>
          <p:cNvPr id="10" name="TextBox 9">
            <a:extLst>
              <a:ext uri="{FF2B5EF4-FFF2-40B4-BE49-F238E27FC236}">
                <a16:creationId xmlns:a16="http://schemas.microsoft.com/office/drawing/2014/main" id="{039FCDDD-FFBE-4E8B-9ED6-3A4ECDD3C370}"/>
              </a:ext>
            </a:extLst>
          </p:cNvPr>
          <p:cNvSpPr txBox="1"/>
          <p:nvPr/>
        </p:nvSpPr>
        <p:spPr>
          <a:xfrm>
            <a:off x="995580" y="2074686"/>
            <a:ext cx="4732021" cy="3611245"/>
          </a:xfrm>
          <a:prstGeom prst="rect">
            <a:avLst/>
          </a:prstGeom>
          <a:noFill/>
        </p:spPr>
        <p:txBody>
          <a:bodyPr wrap="square" lIns="0" rIns="0"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Promptly start systemic glucocorticoids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≥1 mg/kg/d prednisone or equivalent) for ≥2 weeks or to complete resolution of clinical and chest CT findings, then gradual taper over ≥4 weeks</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Monitor symptoms closely</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Re-image as indicated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If clinical or diagnostic observations worsen or do not improve in 5 days </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Consider increase in steroid dose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2 mg/kg/day prednisone or equivalent) or switch to intravenous (IV)</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Reconsider additional workup for alternative etiologies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Escalate care as needed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11" name="Rectangle: Rounded Corners 22">
            <a:extLst>
              <a:ext uri="{FF2B5EF4-FFF2-40B4-BE49-F238E27FC236}">
                <a16:creationId xmlns:a16="http://schemas.microsoft.com/office/drawing/2014/main" id="{90594FE8-1449-4D60-A818-F511D34EEFC8}"/>
              </a:ext>
            </a:extLst>
          </p:cNvPr>
          <p:cNvSpPr/>
          <p:nvPr/>
        </p:nvSpPr>
        <p:spPr>
          <a:xfrm>
            <a:off x="865001" y="1717276"/>
            <a:ext cx="5076273" cy="4170933"/>
          </a:xfrm>
          <a:prstGeom prst="roundRect">
            <a:avLst>
              <a:gd name="adj" fmla="val 728"/>
            </a:avLst>
          </a:prstGeom>
          <a:noFill/>
          <a:ln w="19050" cap="flat" cmpd="sng" algn="ctr">
            <a:solidFill>
              <a:schemeClr val="accent6"/>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2" name="Rectangle: Rounded Corners 23">
            <a:extLst>
              <a:ext uri="{FF2B5EF4-FFF2-40B4-BE49-F238E27FC236}">
                <a16:creationId xmlns:a16="http://schemas.microsoft.com/office/drawing/2014/main" id="{C2BD2265-781D-4365-858A-356F517B8967}"/>
              </a:ext>
            </a:extLst>
          </p:cNvPr>
          <p:cNvSpPr/>
          <p:nvPr/>
        </p:nvSpPr>
        <p:spPr>
          <a:xfrm>
            <a:off x="865286" y="1714431"/>
            <a:ext cx="5076273" cy="313812"/>
          </a:xfrm>
          <a:prstGeom prst="roundRect">
            <a:avLst>
              <a:gd name="adj" fmla="val 0"/>
            </a:avLst>
          </a:prstGeom>
          <a:solidFill>
            <a:schemeClr val="accent6">
              <a:lumMod val="75000"/>
            </a:schemeClr>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ptos" panose="02110004020202020204"/>
                <a:ea typeface="+mn-ea"/>
                <a:cs typeface="Calibri" panose="020F0502020204030204" pitchFamily="34" charset="0"/>
              </a:rPr>
              <a:t>Grade 2</a:t>
            </a:r>
            <a:endParaRPr kumimoji="0" lang="en-US" sz="1600" b="0" i="0" u="none" strike="noStrike" kern="0" cap="none" spc="0" normalizeH="0" baseline="0" noProof="0" dirty="0">
              <a:ln>
                <a:noFill/>
              </a:ln>
              <a:solidFill>
                <a:schemeClr val="bg1"/>
              </a:solidFill>
              <a:effectLst/>
              <a:uLnTx/>
              <a:uFillTx/>
              <a:latin typeface="Aptos" panose="02110004020202020204"/>
              <a:ea typeface="+mn-ea"/>
              <a:cs typeface="Calibri" panose="020F0502020204030204" pitchFamily="34" charset="0"/>
            </a:endParaRPr>
          </a:p>
        </p:txBody>
      </p:sp>
      <p:sp>
        <p:nvSpPr>
          <p:cNvPr id="13" name="Rectangle: Rounded Corners 24">
            <a:extLst>
              <a:ext uri="{FF2B5EF4-FFF2-40B4-BE49-F238E27FC236}">
                <a16:creationId xmlns:a16="http://schemas.microsoft.com/office/drawing/2014/main" id="{42373A93-8762-4DBD-8B76-0CE863F87493}"/>
              </a:ext>
            </a:extLst>
          </p:cNvPr>
          <p:cNvSpPr/>
          <p:nvPr/>
        </p:nvSpPr>
        <p:spPr>
          <a:xfrm>
            <a:off x="6233319" y="1717276"/>
            <a:ext cx="4912948" cy="4182279"/>
          </a:xfrm>
          <a:prstGeom prst="roundRect">
            <a:avLst>
              <a:gd name="adj" fmla="val 0"/>
            </a:avLst>
          </a:prstGeom>
          <a:noFill/>
          <a:ln w="19050" cap="flat" cmpd="sng" algn="ctr">
            <a:solidFill>
              <a:srgbClr val="FF0000"/>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4" name="Rectangle: Rounded Corners 25">
            <a:extLst>
              <a:ext uri="{FF2B5EF4-FFF2-40B4-BE49-F238E27FC236}">
                <a16:creationId xmlns:a16="http://schemas.microsoft.com/office/drawing/2014/main" id="{3E2B6398-D162-40BD-BAB4-0A8CD915133A}"/>
              </a:ext>
            </a:extLst>
          </p:cNvPr>
          <p:cNvSpPr/>
          <p:nvPr/>
        </p:nvSpPr>
        <p:spPr>
          <a:xfrm>
            <a:off x="6233035" y="1716998"/>
            <a:ext cx="4912948" cy="313812"/>
          </a:xfrm>
          <a:prstGeom prst="roundRect">
            <a:avLst>
              <a:gd name="adj" fmla="val 0"/>
            </a:avLst>
          </a:prstGeom>
          <a:solidFill>
            <a:srgbClr val="FF0000"/>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ptos" panose="02110004020202020204"/>
                <a:ea typeface="+mn-ea"/>
                <a:cs typeface="Calibri" panose="020F0502020204030204" pitchFamily="34" charset="0"/>
              </a:rPr>
              <a:t>Grade 3 or 4 </a:t>
            </a:r>
          </a:p>
        </p:txBody>
      </p:sp>
      <p:sp>
        <p:nvSpPr>
          <p:cNvPr id="15" name="TextBox 14">
            <a:extLst>
              <a:ext uri="{FF2B5EF4-FFF2-40B4-BE49-F238E27FC236}">
                <a16:creationId xmlns:a16="http://schemas.microsoft.com/office/drawing/2014/main" id="{5FB63829-8956-421F-BC41-73CD714F99E1}"/>
              </a:ext>
            </a:extLst>
          </p:cNvPr>
          <p:cNvSpPr txBox="1"/>
          <p:nvPr/>
        </p:nvSpPr>
        <p:spPr>
          <a:xfrm>
            <a:off x="6348791" y="2053940"/>
            <a:ext cx="4710391" cy="3190617"/>
          </a:xfrm>
          <a:prstGeom prst="rect">
            <a:avLst/>
          </a:prstGeom>
          <a:noFill/>
        </p:spPr>
        <p:txBody>
          <a:bodyPr wrap="square"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Hospitalization required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Promptly initiate empirical high-dose methylprednisolone IV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500–1000 mg/day for 3 days), followed by ≥1 mg/kg/ day prednisone (or equivalent) for ≥2 weeks until resolution of clinical and chest CT findings, then gradual taper over       ≥4 weeks</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Re-image as clinically indicated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If still no improvement with 3 to 5 days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Reconsider additional workup for alternative etiologies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Consider other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immunosuppressants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and/or treat per local practice</a:t>
            </a:r>
          </a:p>
        </p:txBody>
      </p:sp>
    </p:spTree>
    <p:extLst>
      <p:ext uri="{BB962C8B-B14F-4D97-AF65-F5344CB8AC3E}">
        <p14:creationId xmlns:p14="http://schemas.microsoft.com/office/powerpoint/2010/main" val="3927567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A5BD97-E569-1245-80C5-11FE19C6581C}"/>
              </a:ext>
            </a:extLst>
          </p:cNvPr>
          <p:cNvSpPr txBox="1"/>
          <p:nvPr/>
        </p:nvSpPr>
        <p:spPr>
          <a:xfrm>
            <a:off x="5521325" y="1228726"/>
            <a:ext cx="6375400" cy="5161049"/>
          </a:xfrm>
          <a:prstGeom prst="rect">
            <a:avLst/>
          </a:prstGeom>
          <a:noFill/>
        </p:spPr>
        <p:txBody>
          <a:bodyPr wrap="square" rtlCol="0">
            <a:noAutofit/>
          </a:bodyPr>
          <a:lstStyle/>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87.0% had their first event within 12 months </a:t>
            </a:r>
          </a:p>
          <a:p>
            <a:pPr marL="805500" marR="0" lvl="1" indent="-381019" algn="l" defTabSz="457200"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Median: 5.4 months </a:t>
            </a:r>
          </a:p>
          <a:p>
            <a:pPr marL="805500" marR="0" lvl="1" indent="-381019" algn="l" defTabSz="457200"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Range: &lt;0.1–46.8 months</a:t>
            </a: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Median time to onset </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Most patients with ILD/pneumonitis experienced low-grade events (grade 1 or 2, 77.4%)</a:t>
            </a: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Overall rate of fatal events: 2.2% </a:t>
            </a:r>
          </a:p>
          <a:p>
            <a:pPr marL="304815" marR="0" lvl="0" indent="-30481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4BD41A-EF1B-3942-B14E-8DD99FD078FD}"/>
              </a:ext>
            </a:extLst>
          </p:cNvPr>
          <p:cNvSpPr>
            <a:spLocks noGrp="1"/>
          </p:cNvSpPr>
          <p:nvPr>
            <p:ph type="title"/>
          </p:nvPr>
        </p:nvSpPr>
        <p:spPr>
          <a:xfrm>
            <a:off x="578734" y="226471"/>
            <a:ext cx="11613268" cy="851707"/>
          </a:xfrm>
        </p:spPr>
        <p:txBody>
          <a:bodyPr>
            <a:normAutofit/>
          </a:bodyPr>
          <a:lstStyle/>
          <a:p>
            <a:r>
              <a:rPr lang="en-US" sz="3600" b="0" dirty="0">
                <a:solidFill>
                  <a:schemeClr val="tx1"/>
                </a:solidFill>
                <a:latin typeface="Arial" panose="020B0604020202020204" pitchFamily="34" charset="0"/>
                <a:cs typeface="Arial" panose="020B0604020202020204" pitchFamily="34" charset="0"/>
              </a:rPr>
              <a:t>ILD/Pneumonitis Associated With T-</a:t>
            </a:r>
            <a:r>
              <a:rPr lang="en-US" sz="3600" b="0" dirty="0" err="1">
                <a:solidFill>
                  <a:schemeClr val="tx1"/>
                </a:solidFill>
                <a:latin typeface="Arial" panose="020B0604020202020204" pitchFamily="34" charset="0"/>
                <a:cs typeface="Arial" panose="020B0604020202020204" pitchFamily="34" charset="0"/>
              </a:rPr>
              <a:t>DXd</a:t>
            </a:r>
            <a:endParaRPr lang="en-US" sz="3600" b="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A392CE2-FE6D-F2EB-BCF8-605A743A5099}"/>
              </a:ext>
            </a:extLst>
          </p:cNvPr>
          <p:cNvSpPr>
            <a:spLocks noGrp="1"/>
          </p:cNvSpPr>
          <p:nvPr>
            <p:ph sz="half" idx="2"/>
          </p:nvPr>
        </p:nvSpPr>
        <p:spPr/>
        <p:txBody>
          <a:bodyPr/>
          <a:lstStyle/>
          <a:p>
            <a:pPr marL="0" indent="0" algn="ctr">
              <a:buNone/>
            </a:pPr>
            <a:r>
              <a:rPr lang="en-US" b="1" dirty="0">
                <a:solidFill>
                  <a:schemeClr val="tx1"/>
                </a:solidFill>
              </a:rPr>
              <a:t>Adjudicated drug-related </a:t>
            </a:r>
            <a:br>
              <a:rPr lang="en-US" b="1" dirty="0">
                <a:solidFill>
                  <a:schemeClr val="tx1"/>
                </a:solidFill>
              </a:rPr>
            </a:br>
            <a:r>
              <a:rPr lang="en-US" b="1" dirty="0">
                <a:solidFill>
                  <a:schemeClr val="tx1"/>
                </a:solidFill>
              </a:rPr>
              <a:t>ILD/pneumonitis</a:t>
            </a:r>
          </a:p>
        </p:txBody>
      </p:sp>
      <p:graphicFrame>
        <p:nvGraphicFramePr>
          <p:cNvPr id="10" name="Content Placeholder 9">
            <a:extLst>
              <a:ext uri="{FF2B5EF4-FFF2-40B4-BE49-F238E27FC236}">
                <a16:creationId xmlns:a16="http://schemas.microsoft.com/office/drawing/2014/main" id="{AB0CCF2A-8BD5-7566-4EF1-40511891FC7D}"/>
              </a:ext>
            </a:extLst>
          </p:cNvPr>
          <p:cNvGraphicFramePr>
            <a:graphicFrameLocks noGrp="1"/>
          </p:cNvGraphicFramePr>
          <p:nvPr>
            <p:ph sz="quarter" idx="4"/>
          </p:nvPr>
        </p:nvGraphicFramePr>
        <p:xfrm>
          <a:off x="224590" y="1928561"/>
          <a:ext cx="5414814" cy="42295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9A9EEBF4-18F5-6D4E-82E8-4C9FF09A897E}"/>
              </a:ext>
            </a:extLst>
          </p:cNvPr>
          <p:cNvSpPr>
            <a:spLocks noGrp="1"/>
          </p:cNvSpPr>
          <p:nvPr>
            <p:ph type="body" sz="quarter" idx="10"/>
          </p:nvPr>
        </p:nvSpPr>
        <p:spPr/>
        <p:txBody>
          <a:bodyPr>
            <a:noAutofit/>
          </a:bodyPr>
          <a:lstStyle/>
          <a:p>
            <a:r>
              <a:rPr lang="en-US" sz="1200" b="0" dirty="0">
                <a:solidFill>
                  <a:schemeClr val="tx1"/>
                </a:solidFill>
              </a:rPr>
              <a:t>Powell CA, et al. </a:t>
            </a:r>
            <a:r>
              <a:rPr lang="en-US" sz="1200" b="0" i="1" dirty="0">
                <a:solidFill>
                  <a:schemeClr val="tx1"/>
                </a:solidFill>
              </a:rPr>
              <a:t>ESMO Open</a:t>
            </a:r>
            <a:r>
              <a:rPr lang="en-US" sz="1200" b="0" dirty="0">
                <a:solidFill>
                  <a:schemeClr val="tx1"/>
                </a:solidFill>
              </a:rPr>
              <a:t>. 2022;7:100554.</a:t>
            </a:r>
          </a:p>
        </p:txBody>
      </p:sp>
      <p:sp>
        <p:nvSpPr>
          <p:cNvPr id="11" name="TextBox 10">
            <a:extLst>
              <a:ext uri="{FF2B5EF4-FFF2-40B4-BE49-F238E27FC236}">
                <a16:creationId xmlns:a16="http://schemas.microsoft.com/office/drawing/2014/main" id="{690325C7-68A9-FC08-1012-184A6613E10D}"/>
              </a:ext>
            </a:extLst>
          </p:cNvPr>
          <p:cNvSpPr txBox="1"/>
          <p:nvPr/>
        </p:nvSpPr>
        <p:spPr>
          <a:xfrm>
            <a:off x="2171032" y="3115678"/>
            <a:ext cx="1689768" cy="23490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Aptos" panose="02110004020202020204"/>
                <a:ea typeface="+mn-ea"/>
                <a:cs typeface="+mn-cs"/>
              </a:rPr>
              <a:t>10-15% </a:t>
            </a:r>
            <a:r>
              <a:rPr kumimoji="0" lang="en-US" sz="2933" b="0" i="0" u="none" strike="noStrike" kern="1200" cap="none" spc="0" normalizeH="0" baseline="0" noProof="0" dirty="0">
                <a:ln>
                  <a:noFill/>
                </a:ln>
                <a:solidFill>
                  <a:prstClr val="black"/>
                </a:solidFill>
                <a:effectLst/>
                <a:uLnTx/>
                <a:uFillTx/>
                <a:latin typeface="Aptos" panose="02110004020202020204"/>
                <a:ea typeface="+mn-ea"/>
                <a:cs typeface="+mn-cs"/>
              </a:rPr>
              <a:t>of patients receiving T-</a:t>
            </a:r>
            <a:r>
              <a:rPr kumimoji="0" lang="en-US" sz="2933" b="0" i="0" u="none" strike="noStrike" kern="1200" cap="none" spc="0" normalizeH="0" baseline="0" noProof="0" dirty="0" err="1">
                <a:ln>
                  <a:noFill/>
                </a:ln>
                <a:solidFill>
                  <a:prstClr val="black"/>
                </a:solidFill>
                <a:effectLst/>
                <a:uLnTx/>
                <a:uFillTx/>
                <a:latin typeface="Aptos" panose="02110004020202020204"/>
                <a:ea typeface="+mn-ea"/>
                <a:cs typeface="+mn-cs"/>
              </a:rPr>
              <a:t>DXd</a:t>
            </a:r>
            <a:endParaRPr kumimoji="0" lang="en-US" sz="2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7" name="Group 16"/>
          <p:cNvGrpSpPr/>
          <p:nvPr/>
        </p:nvGrpSpPr>
        <p:grpSpPr>
          <a:xfrm>
            <a:off x="8808003" y="2797778"/>
            <a:ext cx="2072200" cy="1473279"/>
            <a:chOff x="14440729" y="4582430"/>
            <a:chExt cx="2463367" cy="1571517"/>
          </a:xfrm>
        </p:grpSpPr>
        <p:sp>
          <p:nvSpPr>
            <p:cNvPr id="4" name="Rounded Rectangle 3"/>
            <p:cNvSpPr/>
            <p:nvPr/>
          </p:nvSpPr>
          <p:spPr>
            <a:xfrm>
              <a:off x="14560864" y="4728456"/>
              <a:ext cx="2218202" cy="1425491"/>
            </a:xfrm>
            <a:prstGeom prst="roundRect">
              <a:avLst>
                <a:gd name="adj" fmla="val 4228"/>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ound Same Side Corner Rectangle 8"/>
            <p:cNvSpPr/>
            <p:nvPr/>
          </p:nvSpPr>
          <p:spPr>
            <a:xfrm>
              <a:off x="14550433" y="4711072"/>
              <a:ext cx="2242540" cy="559766"/>
            </a:xfrm>
            <a:prstGeom prst="round2SameRect">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73C8D3E-101C-E07F-2582-2EA59E738C62}"/>
                </a:ext>
              </a:extLst>
            </p:cNvPr>
            <p:cNvSpPr txBox="1"/>
            <p:nvPr/>
          </p:nvSpPr>
          <p:spPr>
            <a:xfrm>
              <a:off x="14440729" y="5419129"/>
              <a:ext cx="2463367" cy="5694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rPr>
                <a:t>5 to 6 months</a:t>
              </a:r>
            </a:p>
          </p:txBody>
        </p:sp>
        <p:sp>
          <p:nvSpPr>
            <p:cNvPr id="7" name="Oval 6"/>
            <p:cNvSpPr/>
            <p:nvPr/>
          </p:nvSpPr>
          <p:spPr>
            <a:xfrm>
              <a:off x="14807717" y="4811900"/>
              <a:ext cx="253806" cy="253806"/>
            </a:xfrm>
            <a:prstGeom prst="ellipse">
              <a:avLst/>
            </a:prstGeom>
            <a:solidFill>
              <a:srgbClr val="01445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ounded Rectangle 7"/>
            <p:cNvSpPr/>
            <p:nvPr/>
          </p:nvSpPr>
          <p:spPr>
            <a:xfrm>
              <a:off x="14892898" y="4582430"/>
              <a:ext cx="78229" cy="420694"/>
            </a:xfrm>
            <a:prstGeom prst="roundRect">
              <a:avLst>
                <a:gd name="adj" fmla="val 48889"/>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Oval 12"/>
            <p:cNvSpPr/>
            <p:nvPr/>
          </p:nvSpPr>
          <p:spPr>
            <a:xfrm>
              <a:off x="16285360" y="4811900"/>
              <a:ext cx="253806" cy="253806"/>
            </a:xfrm>
            <a:prstGeom prst="ellipse">
              <a:avLst/>
            </a:prstGeom>
            <a:solidFill>
              <a:srgbClr val="01445E"/>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ounded Rectangle 13"/>
            <p:cNvSpPr/>
            <p:nvPr/>
          </p:nvSpPr>
          <p:spPr>
            <a:xfrm>
              <a:off x="16370541" y="4582430"/>
              <a:ext cx="78229" cy="420694"/>
            </a:xfrm>
            <a:prstGeom prst="roundRect">
              <a:avLst>
                <a:gd name="adj" fmla="val 48889"/>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Rounded Rectangle 14"/>
            <p:cNvSpPr/>
            <p:nvPr/>
          </p:nvSpPr>
          <p:spPr>
            <a:xfrm>
              <a:off x="15772530" y="4582430"/>
              <a:ext cx="78229" cy="420694"/>
            </a:xfrm>
            <a:prstGeom prst="roundRect">
              <a:avLst>
                <a:gd name="adj" fmla="val 48889"/>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Rounded Rectangle 15"/>
            <p:cNvSpPr/>
            <p:nvPr/>
          </p:nvSpPr>
          <p:spPr>
            <a:xfrm>
              <a:off x="15536107" y="4582430"/>
              <a:ext cx="78229" cy="420694"/>
            </a:xfrm>
            <a:prstGeom prst="roundRect">
              <a:avLst>
                <a:gd name="adj" fmla="val 48889"/>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11507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23BA-54F8-454E-9026-8700E7E84B67}"/>
              </a:ext>
            </a:extLst>
          </p:cNvPr>
          <p:cNvSpPr>
            <a:spLocks noGrp="1"/>
          </p:cNvSpPr>
          <p:nvPr>
            <p:ph type="title"/>
          </p:nvPr>
        </p:nvSpPr>
        <p:spPr>
          <a:xfrm>
            <a:off x="590309" y="0"/>
            <a:ext cx="11601691" cy="838200"/>
          </a:xfrm>
        </p:spPr>
        <p:txBody>
          <a:bodyPr>
            <a:noAutofit/>
          </a:bodyPr>
          <a:lstStyle/>
          <a:p>
            <a:br>
              <a:rPr lang="en-US" sz="4400" b="0" dirty="0">
                <a:solidFill>
                  <a:schemeClr val="tx1"/>
                </a:solidFill>
                <a:latin typeface="Arial" panose="020B0604020202020204" pitchFamily="34" charset="0"/>
                <a:cs typeface="Arial" panose="020B0604020202020204" pitchFamily="34" charset="0"/>
              </a:rPr>
            </a:br>
            <a:r>
              <a:rPr lang="en-US" sz="4400" b="0" dirty="0">
                <a:solidFill>
                  <a:schemeClr val="tx1"/>
                </a:solidFill>
                <a:latin typeface="Arial" panose="020B0604020202020204" pitchFamily="34" charset="0"/>
                <a:cs typeface="Arial" panose="020B0604020202020204" pitchFamily="34" charset="0"/>
              </a:rPr>
              <a:t>5 “S” Rules</a:t>
            </a:r>
            <a:br>
              <a:rPr lang="en-US" sz="4400" b="0" dirty="0">
                <a:solidFill>
                  <a:schemeClr val="tx1"/>
                </a:solidFill>
                <a:latin typeface="Arial" panose="020B0604020202020204" pitchFamily="34" charset="0"/>
                <a:cs typeface="Arial" panose="020B0604020202020204" pitchFamily="34" charset="0"/>
              </a:rPr>
            </a:br>
            <a:endParaRPr lang="en-US" sz="4400" b="0" dirty="0">
              <a:solidFill>
                <a:schemeClr val="tx1"/>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522F7C-E212-A04D-8148-BC2A399079FB}"/>
              </a:ext>
            </a:extLst>
          </p:cNvPr>
          <p:cNvSpPr txBox="1">
            <a:spLocks noGrp="1"/>
          </p:cNvSpPr>
          <p:nvPr>
            <p:ph type="body" sz="quarter" idx="10"/>
          </p:nvPr>
        </p:nvSpPr>
        <p:spPr>
          <a:xfrm>
            <a:off x="590309" y="6411769"/>
            <a:ext cx="4145045" cy="282706"/>
          </a:xfrm>
          <a:prstGeom prst="rect">
            <a:avLst/>
          </a:prstGeom>
          <a:noFill/>
        </p:spPr>
        <p:txBody>
          <a:bodyPr wrap="none" rtlCol="0">
            <a:spAutoFit/>
          </a:bodyPr>
          <a:lstStyle/>
          <a:p>
            <a:r>
              <a:rPr lang="en-US" sz="1200" b="0" dirty="0">
                <a:solidFill>
                  <a:schemeClr val="tx1"/>
                </a:solidFill>
              </a:rPr>
              <a:t>Tarantino P, Tolaney SM. </a:t>
            </a:r>
            <a:r>
              <a:rPr lang="en-US" sz="1200" b="0" i="1" dirty="0">
                <a:solidFill>
                  <a:schemeClr val="tx1"/>
                </a:solidFill>
              </a:rPr>
              <a:t>J Oncol Practice</a:t>
            </a:r>
            <a:r>
              <a:rPr lang="en-US" sz="1200" b="0" dirty="0">
                <a:solidFill>
                  <a:schemeClr val="tx1"/>
                </a:solidFill>
              </a:rPr>
              <a:t>. 2023;19:526-527.</a:t>
            </a:r>
          </a:p>
        </p:txBody>
      </p:sp>
      <p:sp>
        <p:nvSpPr>
          <p:cNvPr id="7" name="Freeform: Shape 12">
            <a:extLst>
              <a:ext uri="{FF2B5EF4-FFF2-40B4-BE49-F238E27FC236}">
                <a16:creationId xmlns:a16="http://schemas.microsoft.com/office/drawing/2014/main" id="{3DC0A740-2555-00FB-3C67-21766AB3E8F1}"/>
              </a:ext>
            </a:extLst>
          </p:cNvPr>
          <p:cNvSpPr/>
          <p:nvPr/>
        </p:nvSpPr>
        <p:spPr>
          <a:xfrm>
            <a:off x="394158" y="854151"/>
            <a:ext cx="2186422" cy="395375"/>
          </a:xfrm>
          <a:prstGeom prst="round2SameRect">
            <a:avLst/>
          </a:prstGeom>
          <a:solidFill>
            <a:schemeClr val="accent2">
              <a:lumMod val="5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Screen</a:t>
            </a:r>
          </a:p>
        </p:txBody>
      </p:sp>
      <p:sp>
        <p:nvSpPr>
          <p:cNvPr id="8" name="Freeform: Shape 16">
            <a:extLst>
              <a:ext uri="{FF2B5EF4-FFF2-40B4-BE49-F238E27FC236}">
                <a16:creationId xmlns:a16="http://schemas.microsoft.com/office/drawing/2014/main" id="{27E3FA67-BE04-CB72-C357-6CC334730848}"/>
              </a:ext>
            </a:extLst>
          </p:cNvPr>
          <p:cNvSpPr/>
          <p:nvPr/>
        </p:nvSpPr>
        <p:spPr>
          <a:xfrm>
            <a:off x="2697433" y="854151"/>
            <a:ext cx="2186422" cy="395375"/>
          </a:xfrm>
          <a:prstGeom prst="round2SameRect">
            <a:avLst/>
          </a:prstGeom>
          <a:solidFill>
            <a:schemeClr val="accent1">
              <a:lumMod val="5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Scan</a:t>
            </a:r>
          </a:p>
        </p:txBody>
      </p:sp>
      <p:sp>
        <p:nvSpPr>
          <p:cNvPr id="9" name="Freeform: Shape 20">
            <a:extLst>
              <a:ext uri="{FF2B5EF4-FFF2-40B4-BE49-F238E27FC236}">
                <a16:creationId xmlns:a16="http://schemas.microsoft.com/office/drawing/2014/main" id="{562A9F89-DCD2-7FE1-54F5-03B1E7F5BFCB}"/>
              </a:ext>
            </a:extLst>
          </p:cNvPr>
          <p:cNvSpPr/>
          <p:nvPr/>
        </p:nvSpPr>
        <p:spPr>
          <a:xfrm>
            <a:off x="5000708" y="854151"/>
            <a:ext cx="2186422" cy="395375"/>
          </a:xfrm>
          <a:prstGeom prst="round2SameRect">
            <a:avLst/>
          </a:prstGeom>
          <a:solidFill>
            <a:schemeClr val="accent2"/>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Synergy</a:t>
            </a:r>
          </a:p>
        </p:txBody>
      </p:sp>
      <p:sp>
        <p:nvSpPr>
          <p:cNvPr id="10" name="Freeform: Shape 24">
            <a:extLst>
              <a:ext uri="{FF2B5EF4-FFF2-40B4-BE49-F238E27FC236}">
                <a16:creationId xmlns:a16="http://schemas.microsoft.com/office/drawing/2014/main" id="{3DA7D37A-8E3E-60F7-CC15-2410BC3818DD}"/>
              </a:ext>
            </a:extLst>
          </p:cNvPr>
          <p:cNvSpPr/>
          <p:nvPr/>
        </p:nvSpPr>
        <p:spPr>
          <a:xfrm>
            <a:off x="7303982" y="854151"/>
            <a:ext cx="2186422" cy="395375"/>
          </a:xfrm>
          <a:prstGeom prst="round2SameRect">
            <a:avLst/>
          </a:prstGeom>
          <a:solidFill>
            <a:schemeClr val="accent1"/>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Suspend treatment</a:t>
            </a:r>
          </a:p>
        </p:txBody>
      </p:sp>
      <p:sp>
        <p:nvSpPr>
          <p:cNvPr id="11" name="Freeform: Shape 28">
            <a:extLst>
              <a:ext uri="{FF2B5EF4-FFF2-40B4-BE49-F238E27FC236}">
                <a16:creationId xmlns:a16="http://schemas.microsoft.com/office/drawing/2014/main" id="{6825E204-6B08-8F80-248A-A587322CE15F}"/>
              </a:ext>
            </a:extLst>
          </p:cNvPr>
          <p:cNvSpPr/>
          <p:nvPr/>
        </p:nvSpPr>
        <p:spPr>
          <a:xfrm>
            <a:off x="9607256" y="854151"/>
            <a:ext cx="2186422" cy="395375"/>
          </a:xfrm>
          <a:prstGeom prst="round2Same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Steroids</a:t>
            </a:r>
          </a:p>
        </p:txBody>
      </p:sp>
      <p:sp>
        <p:nvSpPr>
          <p:cNvPr id="12" name="Freeform: Shape 12">
            <a:extLst>
              <a:ext uri="{FF2B5EF4-FFF2-40B4-BE49-F238E27FC236}">
                <a16:creationId xmlns:a16="http://schemas.microsoft.com/office/drawing/2014/main" id="{3DC0A740-2555-00FB-3C67-21766AB3E8F1}"/>
              </a:ext>
            </a:extLst>
          </p:cNvPr>
          <p:cNvSpPr/>
          <p:nvPr/>
        </p:nvSpPr>
        <p:spPr>
          <a:xfrm>
            <a:off x="394158" y="2951326"/>
            <a:ext cx="2186422" cy="3314699"/>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Careful patient selection before initiating T-</a:t>
            </a:r>
            <a:r>
              <a:rPr kumimoji="0" lang="en-US" sz="1333"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 to optimize the monitoring strategies based on the baseline risk; screening continues during treatment, with regular assessments to exclude signs/symptoms </a:t>
            </a:r>
            <a:b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of ILD </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Increased knowledge is needed on the impact of prior ILD with other treatments (</a:t>
            </a:r>
            <a:r>
              <a:rPr kumimoji="0" lang="en-US" sz="1333" b="0" i="0" u="none" strike="noStrike" kern="1200" cap="none" spc="0" normalizeH="0" baseline="0" noProof="0" dirty="0" err="1">
                <a:ln>
                  <a:noFill/>
                </a:ln>
                <a:solidFill>
                  <a:prstClr val="black"/>
                </a:solidFill>
                <a:effectLst/>
                <a:uLnTx/>
                <a:uFillTx/>
                <a:latin typeface="Aptos" panose="02110004020202020204"/>
                <a:ea typeface="+mn-ea"/>
                <a:cs typeface="+mn-cs"/>
              </a:rPr>
              <a:t>eg</a:t>
            </a: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 everolimus, CDK4/6 inhibitors)</a:t>
            </a:r>
          </a:p>
        </p:txBody>
      </p:sp>
      <p:sp>
        <p:nvSpPr>
          <p:cNvPr id="13" name="Freeform: Shape 16">
            <a:extLst>
              <a:ext uri="{FF2B5EF4-FFF2-40B4-BE49-F238E27FC236}">
                <a16:creationId xmlns:a16="http://schemas.microsoft.com/office/drawing/2014/main" id="{27E3FA67-BE04-CB72-C357-6CC334730848}"/>
              </a:ext>
            </a:extLst>
          </p:cNvPr>
          <p:cNvSpPr/>
          <p:nvPr/>
        </p:nvSpPr>
        <p:spPr>
          <a:xfrm>
            <a:off x="2697433" y="2951326"/>
            <a:ext cx="2186422" cy="3314699"/>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The fundamental diagnostic tools for ILD remain radiological scans, with preference for high-resolution CT scans of the chest; a baseline scan is recommended, with repeat scans to be performed every 6 to 12 weeks</a:t>
            </a:r>
          </a:p>
        </p:txBody>
      </p:sp>
      <p:sp>
        <p:nvSpPr>
          <p:cNvPr id="14" name="Freeform: Shape 20">
            <a:extLst>
              <a:ext uri="{FF2B5EF4-FFF2-40B4-BE49-F238E27FC236}">
                <a16:creationId xmlns:a16="http://schemas.microsoft.com/office/drawing/2014/main" id="{562A9F89-DCD2-7FE1-54F5-03B1E7F5BFCB}"/>
              </a:ext>
            </a:extLst>
          </p:cNvPr>
          <p:cNvSpPr/>
          <p:nvPr/>
        </p:nvSpPr>
        <p:spPr>
          <a:xfrm>
            <a:off x="5000708" y="2951326"/>
            <a:ext cx="2186422" cy="3314699"/>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Minimizing the risk of ILD involves teamwork, which includes educating patients and all the care team, as well as multidisciplinary management once ILD is suspected </a:t>
            </a:r>
          </a:p>
          <a:p>
            <a:pPr marL="377844" marR="0" lvl="1" indent="-184159" algn="l" defTabSz="755688" rtl="0" eaLnBrk="1" fontAlgn="auto" latinLnBrk="0" hangingPunct="1">
              <a:lnSpc>
                <a:spcPct val="90000"/>
              </a:lnSpc>
              <a:spcBef>
                <a:spcPct val="0"/>
              </a:spcBef>
              <a:spcAft>
                <a:spcPct val="35000"/>
              </a:spcAft>
              <a:buClrTx/>
              <a:buSzTx/>
              <a:buFont typeface="Calibri" panose="020F050202020403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Improved synergy with pulmonologists during T-</a:t>
            </a:r>
            <a:r>
              <a:rPr kumimoji="0" lang="en-US" sz="1333"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 treatment is being explored in several studies </a:t>
            </a:r>
          </a:p>
          <a:p>
            <a:pPr marL="377844" marR="0" lvl="1" indent="-184159" algn="l" defTabSz="755688" rtl="0" eaLnBrk="1" fontAlgn="auto" latinLnBrk="0" hangingPunct="1">
              <a:lnSpc>
                <a:spcPct val="90000"/>
              </a:lnSpc>
              <a:spcBef>
                <a:spcPct val="0"/>
              </a:spcBef>
              <a:spcAft>
                <a:spcPct val="35000"/>
              </a:spcAft>
              <a:buClrTx/>
              <a:buSzTx/>
              <a:buFont typeface="Calibri" panose="020F050202020403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Evaluate the predictive/ prognostic role of monitoring pulmonary function tests</a:t>
            </a:r>
          </a:p>
        </p:txBody>
      </p:sp>
      <p:sp>
        <p:nvSpPr>
          <p:cNvPr id="15" name="Freeform: Shape 24">
            <a:extLst>
              <a:ext uri="{FF2B5EF4-FFF2-40B4-BE49-F238E27FC236}">
                <a16:creationId xmlns:a16="http://schemas.microsoft.com/office/drawing/2014/main" id="{3DA7D37A-8E3E-60F7-CC15-2410BC3818DD}"/>
              </a:ext>
            </a:extLst>
          </p:cNvPr>
          <p:cNvSpPr/>
          <p:nvPr/>
        </p:nvSpPr>
        <p:spPr>
          <a:xfrm>
            <a:off x="7303982" y="2951326"/>
            <a:ext cx="2186422" cy="3314699"/>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US" sz="1333"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 should always be interrupted if ILD is suspected; it can only be restarted in the case of asymptomatic ILD that fully resolves</a:t>
            </a:r>
          </a:p>
        </p:txBody>
      </p:sp>
      <p:sp>
        <p:nvSpPr>
          <p:cNvPr id="16" name="Freeform: Shape 28">
            <a:extLst>
              <a:ext uri="{FF2B5EF4-FFF2-40B4-BE49-F238E27FC236}">
                <a16:creationId xmlns:a16="http://schemas.microsoft.com/office/drawing/2014/main" id="{6825E204-6B08-8F80-248A-A587322CE15F}"/>
              </a:ext>
            </a:extLst>
          </p:cNvPr>
          <p:cNvSpPr/>
          <p:nvPr/>
        </p:nvSpPr>
        <p:spPr>
          <a:xfrm>
            <a:off x="9607256" y="2951326"/>
            <a:ext cx="2186422" cy="3314699"/>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The mainstay for treating </a:t>
            </a:r>
            <a:b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US" sz="1333"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–induced ILD remains corticosteroids, with the dose to be adapted to the toxicity grade</a:t>
            </a:r>
          </a:p>
        </p:txBody>
      </p:sp>
      <p:pic>
        <p:nvPicPr>
          <p:cNvPr id="3074" name="Picture 2" descr="F:\Graftech Design Projects - MSI-GODLIKE\Med Learning Group\Jessica McMullen\ON-299L_HER2 Solid Tumors_GRs\_graphics\lungs_4077346.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25369" y="13447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3028643" y="13447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7" cstate="screen">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5331918" y="13447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635193" y="13447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9938467" y="13447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bwMode="auto">
          <a:xfrm>
            <a:off x="11236088" y="1344773"/>
            <a:ext cx="411436"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66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00AF-B976-FE14-A638-7A2797544BC7}"/>
              </a:ext>
            </a:extLst>
          </p:cNvPr>
          <p:cNvSpPr>
            <a:spLocks noGrp="1"/>
          </p:cNvSpPr>
          <p:nvPr>
            <p:ph type="title"/>
          </p:nvPr>
        </p:nvSpPr>
        <p:spPr>
          <a:xfrm>
            <a:off x="545432" y="220500"/>
            <a:ext cx="11663889" cy="838200"/>
          </a:xfrm>
        </p:spPr>
        <p:txBody>
          <a:bodyPr/>
          <a:lstStyle/>
          <a:p>
            <a:pPr>
              <a:spcBef>
                <a:spcPts val="1000"/>
              </a:spcBef>
              <a:spcAft>
                <a:spcPts val="1000"/>
              </a:spcAft>
            </a:pPr>
            <a:r>
              <a:rPr lang="en-US" b="0" dirty="0">
                <a:solidFill>
                  <a:schemeClr val="tx1"/>
                </a:solidFill>
                <a:latin typeface="Arial" panose="020B0604020202020204" pitchFamily="34" charset="0"/>
                <a:cs typeface="Arial" panose="020B0604020202020204" pitchFamily="34" charset="0"/>
              </a:rPr>
              <a:t>T-</a:t>
            </a:r>
            <a:r>
              <a:rPr lang="en-US" b="0" dirty="0" err="1">
                <a:solidFill>
                  <a:schemeClr val="tx1"/>
                </a:solidFill>
                <a:latin typeface="Arial" panose="020B0604020202020204" pitchFamily="34" charset="0"/>
                <a:cs typeface="Arial" panose="020B0604020202020204" pitchFamily="34" charset="0"/>
              </a:rPr>
              <a:t>DXd</a:t>
            </a:r>
            <a:r>
              <a:rPr lang="en-US" b="0" dirty="0">
                <a:solidFill>
                  <a:schemeClr val="tx1"/>
                </a:solidFill>
                <a:latin typeface="Arial" panose="020B0604020202020204" pitchFamily="34" charset="0"/>
                <a:cs typeface="Arial" panose="020B0604020202020204" pitchFamily="34" charset="0"/>
              </a:rPr>
              <a:t>: Infusion-Related Reactions</a:t>
            </a:r>
            <a:endParaRPr lang="en-US" sz="1867" b="0" i="1" dirty="0">
              <a:solidFill>
                <a:schemeClr val="tx1"/>
              </a:solidFill>
              <a:latin typeface="Arial" panose="020B0604020202020204" pitchFamily="34" charset="0"/>
              <a:cs typeface="Arial" panose="020B0604020202020204" pitchFamily="34" charset="0"/>
            </a:endParaRPr>
          </a:p>
        </p:txBody>
      </p:sp>
      <p:sp>
        <p:nvSpPr>
          <p:cNvPr id="10" name="Content Placeholder 9"/>
          <p:cNvSpPr>
            <a:spLocks noGrp="1"/>
          </p:cNvSpPr>
          <p:nvPr>
            <p:ph idx="1"/>
          </p:nvPr>
        </p:nvSpPr>
        <p:spPr/>
        <p:txBody>
          <a:bodyPr/>
          <a:lstStyle/>
          <a:p>
            <a:pPr>
              <a:spcAft>
                <a:spcPts val="400"/>
              </a:spcAft>
            </a:pPr>
            <a:r>
              <a:rPr lang="en-US" sz="1867" dirty="0">
                <a:solidFill>
                  <a:schemeClr val="tx1"/>
                </a:solidFill>
              </a:rPr>
              <a:t>Prompt recognition and treatment are important for reducing the risk of severe symptoms</a:t>
            </a:r>
          </a:p>
          <a:p>
            <a:pPr lvl="1">
              <a:spcAft>
                <a:spcPts val="400"/>
              </a:spcAft>
            </a:pPr>
            <a:r>
              <a:rPr lang="en-US" sz="1600" dirty="0">
                <a:solidFill>
                  <a:schemeClr val="tx1"/>
                </a:solidFill>
              </a:rPr>
              <a:t>Signs of T-</a:t>
            </a:r>
            <a:r>
              <a:rPr lang="en-US" sz="1600" dirty="0" err="1">
                <a:solidFill>
                  <a:schemeClr val="tx1"/>
                </a:solidFill>
              </a:rPr>
              <a:t>DXd</a:t>
            </a:r>
            <a:r>
              <a:rPr lang="en-US" sz="1600" dirty="0">
                <a:solidFill>
                  <a:schemeClr val="tx1"/>
                </a:solidFill>
              </a:rPr>
              <a:t>-related IRRs include fever and chills, N/V, pain, headache, dizziness, dyspnea, and/or hypotension</a:t>
            </a:r>
          </a:p>
          <a:p>
            <a:pPr>
              <a:spcAft>
                <a:spcPts val="400"/>
              </a:spcAft>
            </a:pPr>
            <a:r>
              <a:rPr lang="en-US" sz="1867" dirty="0">
                <a:solidFill>
                  <a:schemeClr val="tx1"/>
                </a:solidFill>
              </a:rPr>
              <a:t>Keep resources to treat IRR readily on hand</a:t>
            </a:r>
          </a:p>
          <a:p>
            <a:pPr>
              <a:spcAft>
                <a:spcPts val="400"/>
              </a:spcAft>
            </a:pPr>
            <a:r>
              <a:rPr lang="en-US" sz="1867" dirty="0">
                <a:solidFill>
                  <a:schemeClr val="tx1"/>
                </a:solidFill>
              </a:rPr>
              <a:t>Suspected anaphylaxis: Follow local management guidelines (eg, epinephrine (1 mg/mL IM every 5–15 minutes); normal saline (1–2 L at 5–10 ml/kg for first 5 minutes IV); H1/H2 antagonists</a:t>
            </a:r>
          </a:p>
          <a:p>
            <a:pPr>
              <a:spcAft>
                <a:spcPts val="400"/>
              </a:spcAft>
            </a:pPr>
            <a:endParaRPr lang="en-US" sz="2133" dirty="0">
              <a:solidFill>
                <a:schemeClr val="tx1"/>
              </a:solidFill>
            </a:endParaRPr>
          </a:p>
        </p:txBody>
      </p:sp>
      <p:sp>
        <p:nvSpPr>
          <p:cNvPr id="20" name="Text Placeholder 19"/>
          <p:cNvSpPr>
            <a:spLocks noGrp="1"/>
          </p:cNvSpPr>
          <p:nvPr>
            <p:ph type="body" sz="quarter" idx="10"/>
          </p:nvPr>
        </p:nvSpPr>
        <p:spPr>
          <a:xfrm>
            <a:off x="545432" y="6173021"/>
            <a:ext cx="11445394" cy="256085"/>
          </a:xfrm>
        </p:spPr>
        <p:txBody>
          <a:bodyPr>
            <a:noAutofit/>
          </a:bodyPr>
          <a:lstStyle/>
          <a:p>
            <a:r>
              <a:rPr lang="en-US" sz="1050" b="0" dirty="0" err="1">
                <a:solidFill>
                  <a:schemeClr val="tx1"/>
                </a:solidFill>
              </a:rPr>
              <a:t>Rugo</a:t>
            </a:r>
            <a:r>
              <a:rPr lang="en-US" sz="1050" b="0" dirty="0">
                <a:solidFill>
                  <a:schemeClr val="tx1"/>
                </a:solidFill>
              </a:rPr>
              <a:t> HS, et al. </a:t>
            </a:r>
            <a:r>
              <a:rPr lang="en-US" sz="1050" b="0" i="1" dirty="0">
                <a:solidFill>
                  <a:schemeClr val="tx1"/>
                </a:solidFill>
              </a:rPr>
              <a:t>ESMO Open. </a:t>
            </a:r>
            <a:r>
              <a:rPr lang="en-US" sz="1050" b="0" dirty="0">
                <a:solidFill>
                  <a:schemeClr val="tx1"/>
                </a:solidFill>
              </a:rPr>
              <a:t>2022;7:100553. Fam-trastuzumab </a:t>
            </a:r>
            <a:r>
              <a:rPr lang="en-US" sz="1050" b="0" dirty="0" err="1">
                <a:solidFill>
                  <a:schemeClr val="tx1"/>
                </a:solidFill>
              </a:rPr>
              <a:t>deruxtecan-nxki</a:t>
            </a:r>
            <a:r>
              <a:rPr lang="en-US" sz="1050" b="0" dirty="0">
                <a:solidFill>
                  <a:schemeClr val="tx1"/>
                </a:solidFill>
              </a:rPr>
              <a:t> (</a:t>
            </a:r>
            <a:r>
              <a:rPr lang="en-US" sz="1050" b="0" dirty="0" err="1">
                <a:solidFill>
                  <a:schemeClr val="tx1"/>
                </a:solidFill>
              </a:rPr>
              <a:t>Enhertu</a:t>
            </a:r>
            <a:r>
              <a:rPr lang="en-US" sz="1050" b="0" dirty="0">
                <a:solidFill>
                  <a:schemeClr val="tx1"/>
                </a:solidFill>
              </a:rPr>
              <a:t>®) PI 2024 (https://daiichisankyo.us/prescribing-information-portlet/getPIContent?productName=Enhertu&amp;inline=true). Accessed 11/8/2024. </a:t>
            </a:r>
          </a:p>
        </p:txBody>
      </p:sp>
      <p:sp>
        <p:nvSpPr>
          <p:cNvPr id="21" name="Text Placeholder 20"/>
          <p:cNvSpPr>
            <a:spLocks noGrp="1"/>
          </p:cNvSpPr>
          <p:nvPr>
            <p:ph type="body" sz="quarter" idx="11"/>
          </p:nvPr>
        </p:nvSpPr>
        <p:spPr>
          <a:xfrm>
            <a:off x="371856" y="6498058"/>
            <a:ext cx="11448288" cy="256032"/>
          </a:xfrm>
          <a:prstGeom prst="rect">
            <a:avLst/>
          </a:prstGeom>
        </p:spPr>
        <p:txBody>
          <a:bodyPr/>
          <a:lstStyle/>
          <a:p>
            <a:r>
              <a:rPr lang="en-US" dirty="0">
                <a:solidFill>
                  <a:schemeClr val="tx1"/>
                </a:solidFill>
              </a:rPr>
              <a:t>IRR = infusion-related reaction; N/V = nausea and/or vomiting.</a:t>
            </a:r>
          </a:p>
        </p:txBody>
      </p:sp>
      <p:pic>
        <p:nvPicPr>
          <p:cNvPr id="6" name="Picture 5">
            <a:extLst>
              <a:ext uri="{FF2B5EF4-FFF2-40B4-BE49-F238E27FC236}">
                <a16:creationId xmlns:a16="http://schemas.microsoft.com/office/drawing/2014/main" id="{53830CAC-8297-C289-AE8B-9729F537EB11}"/>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86103" y="3243367"/>
            <a:ext cx="2594041" cy="2639099"/>
          </a:xfrm>
          <a:prstGeom prst="rect">
            <a:avLst/>
          </a:prstGeom>
        </p:spPr>
      </p:pic>
      <p:sp>
        <p:nvSpPr>
          <p:cNvPr id="7" name="TextBox 6">
            <a:extLst>
              <a:ext uri="{FF2B5EF4-FFF2-40B4-BE49-F238E27FC236}">
                <a16:creationId xmlns:a16="http://schemas.microsoft.com/office/drawing/2014/main" id="{986424D3-8414-8370-312A-4F41A996EB9A}"/>
              </a:ext>
            </a:extLst>
          </p:cNvPr>
          <p:cNvSpPr txBox="1"/>
          <p:nvPr/>
        </p:nvSpPr>
        <p:spPr>
          <a:xfrm>
            <a:off x="1039994" y="2807406"/>
            <a:ext cx="108625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Infusion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90 minutes</a:t>
            </a:r>
          </a:p>
        </p:txBody>
      </p:sp>
      <p:pic>
        <p:nvPicPr>
          <p:cNvPr id="8" name="Picture 7">
            <a:extLst>
              <a:ext uri="{FF2B5EF4-FFF2-40B4-BE49-F238E27FC236}">
                <a16:creationId xmlns:a16="http://schemas.microsoft.com/office/drawing/2014/main" id="{0E780C03-5081-0D42-B49E-E56347EE582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077934" y="3323210"/>
            <a:ext cx="1641013" cy="1669517"/>
          </a:xfrm>
          <a:prstGeom prst="rect">
            <a:avLst/>
          </a:prstGeom>
        </p:spPr>
      </p:pic>
      <p:sp>
        <p:nvSpPr>
          <p:cNvPr id="9" name="TextBox 8">
            <a:extLst>
              <a:ext uri="{FF2B5EF4-FFF2-40B4-BE49-F238E27FC236}">
                <a16:creationId xmlns:a16="http://schemas.microsoft.com/office/drawing/2014/main" id="{3A161657-E268-7D98-AA24-2C3D7FB5D1AF}"/>
              </a:ext>
            </a:extLst>
          </p:cNvPr>
          <p:cNvSpPr txBox="1"/>
          <p:nvPr/>
        </p:nvSpPr>
        <p:spPr>
          <a:xfrm>
            <a:off x="5914839" y="2807406"/>
            <a:ext cx="196720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Subsequent infusions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30 minutes</a:t>
            </a:r>
          </a:p>
        </p:txBody>
      </p:sp>
      <p:cxnSp>
        <p:nvCxnSpPr>
          <p:cNvPr id="11" name="Straight Arrow Connector 10">
            <a:extLst>
              <a:ext uri="{FF2B5EF4-FFF2-40B4-BE49-F238E27FC236}">
                <a16:creationId xmlns:a16="http://schemas.microsoft.com/office/drawing/2014/main" id="{14394A6A-139C-29E1-0C4B-3913EC70BF88}"/>
              </a:ext>
            </a:extLst>
          </p:cNvPr>
          <p:cNvCxnSpPr/>
          <p:nvPr/>
        </p:nvCxnSpPr>
        <p:spPr>
          <a:xfrm>
            <a:off x="2891939" y="4193489"/>
            <a:ext cx="2594042" cy="0"/>
          </a:xfrm>
          <a:prstGeom prst="straightConnector1">
            <a:avLst/>
          </a:prstGeom>
          <a:ln w="76200">
            <a:solidFill>
              <a:srgbClr val="00B05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4ED5FD2-74A8-7E45-26DC-D2D9BF13F399}"/>
              </a:ext>
            </a:extLst>
          </p:cNvPr>
          <p:cNvSpPr txBox="1"/>
          <p:nvPr/>
        </p:nvSpPr>
        <p:spPr>
          <a:xfrm>
            <a:off x="3351598" y="3845958"/>
            <a:ext cx="137326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If well tolerated</a:t>
            </a:r>
          </a:p>
        </p:txBody>
      </p:sp>
      <p:cxnSp>
        <p:nvCxnSpPr>
          <p:cNvPr id="13" name="Straight Arrow Connector 12">
            <a:extLst>
              <a:ext uri="{FF2B5EF4-FFF2-40B4-BE49-F238E27FC236}">
                <a16:creationId xmlns:a16="http://schemas.microsoft.com/office/drawing/2014/main" id="{06AD9C32-C295-0676-04CA-6C858A855775}"/>
              </a:ext>
            </a:extLst>
          </p:cNvPr>
          <p:cNvCxnSpPr/>
          <p:nvPr/>
        </p:nvCxnSpPr>
        <p:spPr>
          <a:xfrm>
            <a:off x="2891939" y="5826837"/>
            <a:ext cx="2594042" cy="0"/>
          </a:xfrm>
          <a:prstGeom prst="straightConnector1">
            <a:avLst/>
          </a:prstGeom>
          <a:ln w="762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3AAB34E-31B6-8BD1-99C1-3694A16F6CA9}"/>
              </a:ext>
            </a:extLst>
          </p:cNvPr>
          <p:cNvSpPr txBox="1"/>
          <p:nvPr/>
        </p:nvSpPr>
        <p:spPr>
          <a:xfrm>
            <a:off x="3826980" y="5486290"/>
            <a:ext cx="44916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IRR</a:t>
            </a:r>
          </a:p>
        </p:txBody>
      </p:sp>
      <p:sp>
        <p:nvSpPr>
          <p:cNvPr id="15" name="TextBox 14">
            <a:extLst>
              <a:ext uri="{FF2B5EF4-FFF2-40B4-BE49-F238E27FC236}">
                <a16:creationId xmlns:a16="http://schemas.microsoft.com/office/drawing/2014/main" id="{D775E500-9D16-E388-0944-05D2C08ED909}"/>
              </a:ext>
            </a:extLst>
          </p:cNvPr>
          <p:cNvSpPr txBox="1"/>
          <p:nvPr/>
        </p:nvSpPr>
        <p:spPr>
          <a:xfrm>
            <a:off x="5861588" y="5323730"/>
            <a:ext cx="327884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Grade 1: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Reduce infusion rate to 50%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Grade 2: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Temporarily stop infusion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Grade 3 or 4: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sym typeface="Wingdings 2" panose="05020102010507070707" pitchFamily="18" charset="2"/>
              </a:rPr>
              <a: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Permanently stop</a:t>
            </a:r>
          </a:p>
        </p:txBody>
      </p:sp>
      <p:sp>
        <p:nvSpPr>
          <p:cNvPr id="4" name="Oval 3">
            <a:extLst>
              <a:ext uri="{FF2B5EF4-FFF2-40B4-BE49-F238E27FC236}">
                <a16:creationId xmlns:a16="http://schemas.microsoft.com/office/drawing/2014/main" id="{F546E60C-86DA-A2BA-26B4-902323FBD4A9}"/>
              </a:ext>
            </a:extLst>
          </p:cNvPr>
          <p:cNvSpPr/>
          <p:nvPr/>
        </p:nvSpPr>
        <p:spPr>
          <a:xfrm>
            <a:off x="9656480" y="3416193"/>
            <a:ext cx="2140049" cy="2258760"/>
          </a:xfrm>
          <a:prstGeom prst="ellipse">
            <a:avLst/>
          </a:prstGeom>
          <a:solidFill>
            <a:schemeClr val="accent6">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1% to 3% of patients </a:t>
            </a:r>
            <a:b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receiving T-</a:t>
            </a:r>
            <a:r>
              <a:rPr kumimoji="0" lang="en-US" sz="1600" b="1" i="0" u="none" strike="noStrike" kern="1200" cap="none" spc="0" normalizeH="0" baseline="0" noProof="0" dirty="0" err="1">
                <a:ln>
                  <a:noFill/>
                </a:ln>
                <a:solidFill>
                  <a:prstClr val="white"/>
                </a:solidFill>
                <a:effectLst/>
                <a:uLnTx/>
                <a:uFillTx/>
                <a:latin typeface="Aptos" panose="02110004020202020204"/>
                <a:ea typeface="+mn-ea"/>
                <a:cs typeface="+mn-cs"/>
              </a:rPr>
              <a:t>DXd</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 </a:t>
            </a:r>
            <a:b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experience an </a:t>
            </a:r>
            <a:b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IRR with </a:t>
            </a:r>
            <a:b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T-</a:t>
            </a:r>
            <a:r>
              <a:rPr kumimoji="0" lang="en-US" sz="1600" b="1" i="0" u="none" strike="noStrike" kern="1200" cap="none" spc="0" normalizeH="0" baseline="0" noProof="0" dirty="0" err="1">
                <a:ln>
                  <a:noFill/>
                </a:ln>
                <a:solidFill>
                  <a:prstClr val="white"/>
                </a:solidFill>
                <a:effectLst/>
                <a:uLnTx/>
                <a:uFillTx/>
                <a:latin typeface="Aptos" panose="02110004020202020204"/>
                <a:ea typeface="+mn-ea"/>
                <a:cs typeface="+mn-cs"/>
              </a:rPr>
              <a:t>DXd</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 5.4 mg/kg. </a:t>
            </a:r>
          </a:p>
        </p:txBody>
      </p:sp>
      <p:cxnSp>
        <p:nvCxnSpPr>
          <p:cNvPr id="5" name="Straight Connector 4">
            <a:extLst>
              <a:ext uri="{FF2B5EF4-FFF2-40B4-BE49-F238E27FC236}">
                <a16:creationId xmlns:a16="http://schemas.microsoft.com/office/drawing/2014/main" id="{582E9316-0294-E66B-2F68-08ECBF98E937}"/>
              </a:ext>
            </a:extLst>
          </p:cNvPr>
          <p:cNvCxnSpPr/>
          <p:nvPr/>
        </p:nvCxnSpPr>
        <p:spPr>
          <a:xfrm>
            <a:off x="545432" y="2818919"/>
            <a:ext cx="11047663"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2597" y="859142"/>
            <a:ext cx="12116724"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Infusion-related reactions are a clinically relevant risk that can be effectively managed with proper preparation!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9550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1">
            <a:extLst>
              <a:ext uri="{FF2B5EF4-FFF2-40B4-BE49-F238E27FC236}">
                <a16:creationId xmlns:a16="http://schemas.microsoft.com/office/drawing/2014/main" id="{FF1BF6BB-618C-F745-A27F-75E79A18047F}"/>
              </a:ext>
            </a:extLst>
          </p:cNvPr>
          <p:cNvSpPr txBox="1">
            <a:spLocks noChangeArrowheads="1"/>
          </p:cNvSpPr>
          <p:nvPr/>
        </p:nvSpPr>
        <p:spPr bwMode="auto">
          <a:xfrm>
            <a:off x="194028" y="6556856"/>
            <a:ext cx="61485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S PGothic" panose="020B0600070205080204" pitchFamily="34" charset="-128"/>
                <a:cs typeface="Arial" panose="020B0604020202020204" pitchFamily="34" charset="0"/>
              </a:rPr>
              <a:t>Khoury. ASCO 2019. Abstr e14651. Bardia. JCO. 2017;35:2141.</a:t>
            </a:r>
          </a:p>
        </p:txBody>
      </p:sp>
      <p:sp>
        <p:nvSpPr>
          <p:cNvPr id="32" name="Rectangle 31">
            <a:extLst>
              <a:ext uri="{FF2B5EF4-FFF2-40B4-BE49-F238E27FC236}">
                <a16:creationId xmlns:a16="http://schemas.microsoft.com/office/drawing/2014/main" id="{5BD9C359-1687-A440-B5EF-220F8C80410B}"/>
              </a:ext>
            </a:extLst>
          </p:cNvPr>
          <p:cNvSpPr/>
          <p:nvPr/>
        </p:nvSpPr>
        <p:spPr>
          <a:xfrm>
            <a:off x="5800069" y="5113549"/>
            <a:ext cx="3648177" cy="593224"/>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sym typeface="Arial"/>
              </a:rPr>
              <a:t>Humanized RS7 Antibody</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Targets Trop-2, an antigen expressed in many epithelial cancers, including mTNBC (88%)</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Antibody type: h-IgG1</a:t>
            </a:r>
          </a:p>
        </p:txBody>
      </p:sp>
      <p:sp>
        <p:nvSpPr>
          <p:cNvPr id="33" name="Rectangle 32">
            <a:extLst>
              <a:ext uri="{FF2B5EF4-FFF2-40B4-BE49-F238E27FC236}">
                <a16:creationId xmlns:a16="http://schemas.microsoft.com/office/drawing/2014/main" id="{AC5241B9-EBA0-1641-91DF-2B5B34727B3E}"/>
              </a:ext>
            </a:extLst>
          </p:cNvPr>
          <p:cNvSpPr/>
          <p:nvPr/>
        </p:nvSpPr>
        <p:spPr>
          <a:xfrm>
            <a:off x="2576665" y="5393180"/>
            <a:ext cx="3223404" cy="1200329"/>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SN-38 Payload</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Targets 136-fold more than parent compound irinotecan</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Unique chemistry improves solubility, selectively delivers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SN-38 to tumor</a:t>
            </a:r>
          </a:p>
        </p:txBody>
      </p:sp>
      <p:sp>
        <p:nvSpPr>
          <p:cNvPr id="2" name="Rectangle 1">
            <a:extLst>
              <a:ext uri="{FF2B5EF4-FFF2-40B4-BE49-F238E27FC236}">
                <a16:creationId xmlns:a16="http://schemas.microsoft.com/office/drawing/2014/main" id="{BED7D317-00D3-407A-9473-FBDB820FD304}"/>
              </a:ext>
            </a:extLst>
          </p:cNvPr>
          <p:cNvSpPr/>
          <p:nvPr/>
        </p:nvSpPr>
        <p:spPr>
          <a:xfrm>
            <a:off x="587634" y="4932329"/>
            <a:ext cx="1936851" cy="197741"/>
          </a:xfrm>
          <a:prstGeom prst="rect">
            <a:avLst/>
          </a:prstGeom>
        </p:spPr>
        <p:txBody>
          <a:bodyPr wrap="none">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Irinotecan (Topoisomerase Inhibitor)</a:t>
            </a:r>
          </a:p>
        </p:txBody>
      </p:sp>
      <p:sp>
        <p:nvSpPr>
          <p:cNvPr id="3" name="Right Brace 2">
            <a:extLst>
              <a:ext uri="{FF2B5EF4-FFF2-40B4-BE49-F238E27FC236}">
                <a16:creationId xmlns:a16="http://schemas.microsoft.com/office/drawing/2014/main" id="{1B03BC03-EC22-4CE3-93BC-50B955034818}"/>
              </a:ext>
            </a:extLst>
          </p:cNvPr>
          <p:cNvSpPr/>
          <p:nvPr/>
        </p:nvSpPr>
        <p:spPr bwMode="auto">
          <a:xfrm>
            <a:off x="3367383" y="3026413"/>
            <a:ext cx="184418" cy="1697183"/>
          </a:xfrm>
          <a:prstGeom prst="righ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AECD6367-B4C9-5C46-8CF6-2B3DC031E347}"/>
              </a:ext>
            </a:extLst>
          </p:cNvPr>
          <p:cNvSpPr/>
          <p:nvPr/>
        </p:nvSpPr>
        <p:spPr>
          <a:xfrm>
            <a:off x="4954392" y="3805280"/>
            <a:ext cx="1909394" cy="1384995"/>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200" b="1" i="0" u="none" strike="noStrike" kern="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sym typeface="Arial"/>
              </a:rPr>
              <a:t>Linker for SN-38</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High drug-to-antibody ratio (7.6:1)</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pH-sensitive linker for rapid release of payload at or inside tumor</a:t>
            </a:r>
          </a:p>
        </p:txBody>
      </p:sp>
      <p:sp>
        <p:nvSpPr>
          <p:cNvPr id="23" name="Rounded Rectangle 22">
            <a:extLst>
              <a:ext uri="{FF2B5EF4-FFF2-40B4-BE49-F238E27FC236}">
                <a16:creationId xmlns:a16="http://schemas.microsoft.com/office/drawing/2014/main" id="{67730231-AB7A-9849-98F5-8AEB2FF46A97}"/>
              </a:ext>
            </a:extLst>
          </p:cNvPr>
          <p:cNvSpPr/>
          <p:nvPr/>
        </p:nvSpPr>
        <p:spPr bwMode="auto">
          <a:xfrm rot="1464800">
            <a:off x="3686257" y="4994512"/>
            <a:ext cx="209085" cy="488527"/>
          </a:xfrm>
          <a:prstGeom prst="roundRect">
            <a:avLst>
              <a:gd name="adj" fmla="val 50000"/>
            </a:avLst>
          </a:prstGeom>
          <a:solidFill>
            <a:schemeClr val="accent4"/>
          </a:solidFill>
          <a:ln w="1905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 name="Freeform 28">
            <a:extLst>
              <a:ext uri="{FF2B5EF4-FFF2-40B4-BE49-F238E27FC236}">
                <a16:creationId xmlns:a16="http://schemas.microsoft.com/office/drawing/2014/main" id="{26A4157E-A013-954E-87AE-498843B8EB29}"/>
              </a:ext>
            </a:extLst>
          </p:cNvPr>
          <p:cNvSpPr/>
          <p:nvPr/>
        </p:nvSpPr>
        <p:spPr bwMode="auto">
          <a:xfrm rot="12241289">
            <a:off x="3521016" y="3904837"/>
            <a:ext cx="893886" cy="1608581"/>
          </a:xfrm>
          <a:custGeom>
            <a:avLst/>
            <a:gdLst>
              <a:gd name="connsiteX0" fmla="*/ 1012435 w 1114667"/>
              <a:gd name="connsiteY0" fmla="*/ 2166939 h 2171215"/>
              <a:gd name="connsiteX1" fmla="*/ 870177 w 1114667"/>
              <a:gd name="connsiteY1" fmla="*/ 2117624 h 2171215"/>
              <a:gd name="connsiteX2" fmla="*/ 41612 w 1114667"/>
              <a:gd name="connsiteY2" fmla="*/ 1031656 h 2171215"/>
              <a:gd name="connsiteX3" fmla="*/ 32000 w 1114667"/>
              <a:gd name="connsiteY3" fmla="*/ 1011886 h 2171215"/>
              <a:gd name="connsiteX4" fmla="*/ 10703 w 1114667"/>
              <a:gd name="connsiteY4" fmla="*/ 980299 h 2171215"/>
              <a:gd name="connsiteX5" fmla="*/ 0 w 1114667"/>
              <a:gd name="connsiteY5" fmla="*/ 927283 h 2171215"/>
              <a:gd name="connsiteX6" fmla="*/ 0 w 1114667"/>
              <a:gd name="connsiteY6" fmla="*/ 136201 h 2171215"/>
              <a:gd name="connsiteX7" fmla="*/ 136201 w 1114667"/>
              <a:gd name="connsiteY7" fmla="*/ 0 h 2171215"/>
              <a:gd name="connsiteX8" fmla="*/ 272402 w 1114667"/>
              <a:gd name="connsiteY8" fmla="*/ 136201 h 2171215"/>
              <a:gd name="connsiteX9" fmla="*/ 272402 w 1114667"/>
              <a:gd name="connsiteY9" fmla="*/ 885066 h 2171215"/>
              <a:gd name="connsiteX10" fmla="*/ 1086742 w 1114667"/>
              <a:gd name="connsiteY10" fmla="*/ 1952390 h 2171215"/>
              <a:gd name="connsiteX11" fmla="*/ 1061076 w 1114667"/>
              <a:gd name="connsiteY11" fmla="*/ 2143290 h 2171215"/>
              <a:gd name="connsiteX12" fmla="*/ 1012435 w 1114667"/>
              <a:gd name="connsiteY12" fmla="*/ 2166939 h 217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667" h="2171215">
                <a:moveTo>
                  <a:pt x="1012435" y="2166939"/>
                </a:moveTo>
                <a:cubicBezTo>
                  <a:pt x="961029" y="2180153"/>
                  <a:pt x="904398" y="2162477"/>
                  <a:pt x="870177" y="2117624"/>
                </a:cubicBezTo>
                <a:lnTo>
                  <a:pt x="41612" y="1031656"/>
                </a:lnTo>
                <a:lnTo>
                  <a:pt x="32000" y="1011886"/>
                </a:lnTo>
                <a:lnTo>
                  <a:pt x="10703" y="980299"/>
                </a:lnTo>
                <a:cubicBezTo>
                  <a:pt x="3811" y="964004"/>
                  <a:pt x="0" y="946089"/>
                  <a:pt x="0" y="927283"/>
                </a:cubicBezTo>
                <a:lnTo>
                  <a:pt x="0" y="136201"/>
                </a:lnTo>
                <a:cubicBezTo>
                  <a:pt x="0" y="60979"/>
                  <a:pt x="60979" y="0"/>
                  <a:pt x="136201" y="0"/>
                </a:cubicBezTo>
                <a:cubicBezTo>
                  <a:pt x="211423" y="0"/>
                  <a:pt x="272402" y="60979"/>
                  <a:pt x="272402" y="136201"/>
                </a:cubicBezTo>
                <a:lnTo>
                  <a:pt x="272402" y="885066"/>
                </a:lnTo>
                <a:lnTo>
                  <a:pt x="1086742" y="1952390"/>
                </a:lnTo>
                <a:cubicBezTo>
                  <a:pt x="1132371" y="2012193"/>
                  <a:pt x="1120879" y="2097662"/>
                  <a:pt x="1061076" y="2143290"/>
                </a:cubicBezTo>
                <a:cubicBezTo>
                  <a:pt x="1046126" y="2154697"/>
                  <a:pt x="1029571" y="2162534"/>
                  <a:pt x="1012435" y="2166939"/>
                </a:cubicBezTo>
                <a:close/>
              </a:path>
            </a:pathLst>
          </a:custGeom>
          <a:solidFill>
            <a:schemeClr val="accent4"/>
          </a:solidFill>
          <a:ln w="1905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 name="Rounded Rectangle 29">
            <a:extLst>
              <a:ext uri="{FF2B5EF4-FFF2-40B4-BE49-F238E27FC236}">
                <a16:creationId xmlns:a16="http://schemas.microsoft.com/office/drawing/2014/main" id="{04434718-1404-6F4A-8DBF-15B92B3D8777}"/>
              </a:ext>
            </a:extLst>
          </p:cNvPr>
          <p:cNvSpPr/>
          <p:nvPr/>
        </p:nvSpPr>
        <p:spPr bwMode="auto">
          <a:xfrm rot="18590154">
            <a:off x="4862111" y="4608011"/>
            <a:ext cx="194460" cy="525270"/>
          </a:xfrm>
          <a:prstGeom prst="roundRect">
            <a:avLst>
              <a:gd name="adj" fmla="val 50000"/>
            </a:avLst>
          </a:prstGeom>
          <a:solidFill>
            <a:schemeClr val="accent4"/>
          </a:solidFill>
          <a:ln w="1905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ECB439D4-E421-CD4F-A254-C91E14E71D97}"/>
              </a:ext>
            </a:extLst>
          </p:cNvPr>
          <p:cNvGrpSpPr/>
          <p:nvPr/>
        </p:nvGrpSpPr>
        <p:grpSpPr>
          <a:xfrm rot="21211557">
            <a:off x="3611435" y="3829231"/>
            <a:ext cx="239901" cy="148513"/>
            <a:chOff x="3618546" y="5348580"/>
            <a:chExt cx="312550" cy="208039"/>
          </a:xfrm>
        </p:grpSpPr>
        <p:sp>
          <p:nvSpPr>
            <p:cNvPr id="10" name="Rectangle 9">
              <a:extLst>
                <a:ext uri="{FF2B5EF4-FFF2-40B4-BE49-F238E27FC236}">
                  <a16:creationId xmlns:a16="http://schemas.microsoft.com/office/drawing/2014/main" id="{C4862DDA-49B2-3C4B-9BE4-44166CA77718}"/>
                </a:ext>
              </a:extLst>
            </p:cNvPr>
            <p:cNvSpPr/>
            <p:nvPr/>
          </p:nvSpPr>
          <p:spPr bwMode="auto">
            <a:xfrm rot="845010">
              <a:off x="3766959" y="5483832"/>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4" name="7-Point Star 14">
              <a:extLst>
                <a:ext uri="{FF2B5EF4-FFF2-40B4-BE49-F238E27FC236}">
                  <a16:creationId xmlns:a16="http://schemas.microsoft.com/office/drawing/2014/main" id="{7C1CE67F-F0FD-3441-9D26-2FB688C82F6A}"/>
                </a:ext>
              </a:extLst>
            </p:cNvPr>
            <p:cNvSpPr/>
            <p:nvPr/>
          </p:nvSpPr>
          <p:spPr bwMode="auto">
            <a:xfrm rot="20253103">
              <a:off x="3618546" y="5348580"/>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49A6E9FB-E961-8746-B357-D95D0BE1E97B}"/>
              </a:ext>
            </a:extLst>
          </p:cNvPr>
          <p:cNvGrpSpPr/>
          <p:nvPr/>
        </p:nvGrpSpPr>
        <p:grpSpPr>
          <a:xfrm rot="20025343">
            <a:off x="3680020" y="4185933"/>
            <a:ext cx="241550" cy="148513"/>
            <a:chOff x="3618546" y="5348580"/>
            <a:chExt cx="314698" cy="208039"/>
          </a:xfrm>
        </p:grpSpPr>
        <p:sp>
          <p:nvSpPr>
            <p:cNvPr id="41" name="Rectangle 40">
              <a:extLst>
                <a:ext uri="{FF2B5EF4-FFF2-40B4-BE49-F238E27FC236}">
                  <a16:creationId xmlns:a16="http://schemas.microsoft.com/office/drawing/2014/main" id="{0F3651DE-0122-514D-9BF5-C6CE155A34C1}"/>
                </a:ext>
              </a:extLst>
            </p:cNvPr>
            <p:cNvSpPr/>
            <p:nvPr/>
          </p:nvSpPr>
          <p:spPr bwMode="auto">
            <a:xfrm rot="845010">
              <a:off x="3769107" y="5464902"/>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2" name="7-Point Star 14">
              <a:extLst>
                <a:ext uri="{FF2B5EF4-FFF2-40B4-BE49-F238E27FC236}">
                  <a16:creationId xmlns:a16="http://schemas.microsoft.com/office/drawing/2014/main" id="{73F9AC27-C242-1B4B-ADAA-D125F8B94298}"/>
                </a:ext>
              </a:extLst>
            </p:cNvPr>
            <p:cNvSpPr/>
            <p:nvPr/>
          </p:nvSpPr>
          <p:spPr bwMode="auto">
            <a:xfrm rot="20253103">
              <a:off x="3618546" y="5348580"/>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BCF5C1A3-6DBB-1744-B835-4D5F926569D7}"/>
              </a:ext>
            </a:extLst>
          </p:cNvPr>
          <p:cNvGrpSpPr/>
          <p:nvPr/>
        </p:nvGrpSpPr>
        <p:grpSpPr>
          <a:xfrm rot="20025343">
            <a:off x="3811742" y="4501428"/>
            <a:ext cx="202320" cy="148513"/>
            <a:chOff x="3618546" y="5348580"/>
            <a:chExt cx="263588" cy="208039"/>
          </a:xfrm>
        </p:grpSpPr>
        <p:sp>
          <p:nvSpPr>
            <p:cNvPr id="44" name="Rectangle 43">
              <a:extLst>
                <a:ext uri="{FF2B5EF4-FFF2-40B4-BE49-F238E27FC236}">
                  <a16:creationId xmlns:a16="http://schemas.microsoft.com/office/drawing/2014/main" id="{F70FD367-4565-BF4C-BD84-D694551688A5}"/>
                </a:ext>
              </a:extLst>
            </p:cNvPr>
            <p:cNvSpPr/>
            <p:nvPr/>
          </p:nvSpPr>
          <p:spPr bwMode="auto">
            <a:xfrm rot="845010">
              <a:off x="3717997" y="5469651"/>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7-Point Star 14">
              <a:extLst>
                <a:ext uri="{FF2B5EF4-FFF2-40B4-BE49-F238E27FC236}">
                  <a16:creationId xmlns:a16="http://schemas.microsoft.com/office/drawing/2014/main" id="{3DB92F0F-8112-964E-9857-096C530CE7FA}"/>
                </a:ext>
              </a:extLst>
            </p:cNvPr>
            <p:cNvSpPr/>
            <p:nvPr/>
          </p:nvSpPr>
          <p:spPr bwMode="auto">
            <a:xfrm rot="20253103">
              <a:off x="3618546" y="5348580"/>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97FA00AE-E766-3F43-AAE4-9E6F01BBA670}"/>
              </a:ext>
            </a:extLst>
          </p:cNvPr>
          <p:cNvGrpSpPr/>
          <p:nvPr/>
        </p:nvGrpSpPr>
        <p:grpSpPr>
          <a:xfrm rot="913815">
            <a:off x="3900789" y="4866020"/>
            <a:ext cx="210268" cy="148513"/>
            <a:chOff x="3618546" y="5348580"/>
            <a:chExt cx="273943" cy="208039"/>
          </a:xfrm>
        </p:grpSpPr>
        <p:sp>
          <p:nvSpPr>
            <p:cNvPr id="47" name="Rectangle 46">
              <a:extLst>
                <a:ext uri="{FF2B5EF4-FFF2-40B4-BE49-F238E27FC236}">
                  <a16:creationId xmlns:a16="http://schemas.microsoft.com/office/drawing/2014/main" id="{84F7598E-20EA-4B48-AFD9-D162C0B5A984}"/>
                </a:ext>
              </a:extLst>
            </p:cNvPr>
            <p:cNvSpPr/>
            <p:nvPr/>
          </p:nvSpPr>
          <p:spPr bwMode="auto">
            <a:xfrm rot="845010">
              <a:off x="3728352" y="5467667"/>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7-Point Star 14">
              <a:extLst>
                <a:ext uri="{FF2B5EF4-FFF2-40B4-BE49-F238E27FC236}">
                  <a16:creationId xmlns:a16="http://schemas.microsoft.com/office/drawing/2014/main" id="{4D0CF8B6-4ECD-EF4E-9E5D-229134CFF892}"/>
                </a:ext>
              </a:extLst>
            </p:cNvPr>
            <p:cNvSpPr/>
            <p:nvPr/>
          </p:nvSpPr>
          <p:spPr bwMode="auto">
            <a:xfrm rot="20253103">
              <a:off x="3618546" y="5348580"/>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1" name="Freeform 30">
            <a:extLst>
              <a:ext uri="{FF2B5EF4-FFF2-40B4-BE49-F238E27FC236}">
                <a16:creationId xmlns:a16="http://schemas.microsoft.com/office/drawing/2014/main" id="{8CE87039-EBC5-694D-B05F-FE1E064845C1}"/>
              </a:ext>
            </a:extLst>
          </p:cNvPr>
          <p:cNvSpPr/>
          <p:nvPr/>
        </p:nvSpPr>
        <p:spPr bwMode="auto">
          <a:xfrm rot="7722917" flipH="1">
            <a:off x="4173374" y="3658274"/>
            <a:ext cx="795727" cy="1666540"/>
          </a:xfrm>
          <a:custGeom>
            <a:avLst/>
            <a:gdLst>
              <a:gd name="connsiteX0" fmla="*/ 1012435 w 1114667"/>
              <a:gd name="connsiteY0" fmla="*/ 2166939 h 2171215"/>
              <a:gd name="connsiteX1" fmla="*/ 870177 w 1114667"/>
              <a:gd name="connsiteY1" fmla="*/ 2117624 h 2171215"/>
              <a:gd name="connsiteX2" fmla="*/ 41612 w 1114667"/>
              <a:gd name="connsiteY2" fmla="*/ 1031656 h 2171215"/>
              <a:gd name="connsiteX3" fmla="*/ 32000 w 1114667"/>
              <a:gd name="connsiteY3" fmla="*/ 1011886 h 2171215"/>
              <a:gd name="connsiteX4" fmla="*/ 10703 w 1114667"/>
              <a:gd name="connsiteY4" fmla="*/ 980299 h 2171215"/>
              <a:gd name="connsiteX5" fmla="*/ 0 w 1114667"/>
              <a:gd name="connsiteY5" fmla="*/ 927283 h 2171215"/>
              <a:gd name="connsiteX6" fmla="*/ 0 w 1114667"/>
              <a:gd name="connsiteY6" fmla="*/ 136201 h 2171215"/>
              <a:gd name="connsiteX7" fmla="*/ 136201 w 1114667"/>
              <a:gd name="connsiteY7" fmla="*/ 0 h 2171215"/>
              <a:gd name="connsiteX8" fmla="*/ 272402 w 1114667"/>
              <a:gd name="connsiteY8" fmla="*/ 136201 h 2171215"/>
              <a:gd name="connsiteX9" fmla="*/ 272402 w 1114667"/>
              <a:gd name="connsiteY9" fmla="*/ 885066 h 2171215"/>
              <a:gd name="connsiteX10" fmla="*/ 1086742 w 1114667"/>
              <a:gd name="connsiteY10" fmla="*/ 1952390 h 2171215"/>
              <a:gd name="connsiteX11" fmla="*/ 1061076 w 1114667"/>
              <a:gd name="connsiteY11" fmla="*/ 2143290 h 2171215"/>
              <a:gd name="connsiteX12" fmla="*/ 1012435 w 1114667"/>
              <a:gd name="connsiteY12" fmla="*/ 2166939 h 217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667" h="2171215">
                <a:moveTo>
                  <a:pt x="1012435" y="2166939"/>
                </a:moveTo>
                <a:cubicBezTo>
                  <a:pt x="961029" y="2180153"/>
                  <a:pt x="904398" y="2162477"/>
                  <a:pt x="870177" y="2117624"/>
                </a:cubicBezTo>
                <a:lnTo>
                  <a:pt x="41612" y="1031656"/>
                </a:lnTo>
                <a:lnTo>
                  <a:pt x="32000" y="1011886"/>
                </a:lnTo>
                <a:lnTo>
                  <a:pt x="10703" y="980299"/>
                </a:lnTo>
                <a:cubicBezTo>
                  <a:pt x="3811" y="964004"/>
                  <a:pt x="0" y="946089"/>
                  <a:pt x="0" y="927283"/>
                </a:cubicBezTo>
                <a:lnTo>
                  <a:pt x="0" y="136201"/>
                </a:lnTo>
                <a:cubicBezTo>
                  <a:pt x="0" y="60979"/>
                  <a:pt x="60979" y="0"/>
                  <a:pt x="136201" y="0"/>
                </a:cubicBezTo>
                <a:cubicBezTo>
                  <a:pt x="211423" y="0"/>
                  <a:pt x="272402" y="60979"/>
                  <a:pt x="272402" y="136201"/>
                </a:cubicBezTo>
                <a:lnTo>
                  <a:pt x="272402" y="885066"/>
                </a:lnTo>
                <a:lnTo>
                  <a:pt x="1086742" y="1952390"/>
                </a:lnTo>
                <a:cubicBezTo>
                  <a:pt x="1132371" y="2012193"/>
                  <a:pt x="1120879" y="2097662"/>
                  <a:pt x="1061076" y="2143290"/>
                </a:cubicBezTo>
                <a:cubicBezTo>
                  <a:pt x="1046126" y="2154697"/>
                  <a:pt x="1029571" y="2162534"/>
                  <a:pt x="1012435" y="2166939"/>
                </a:cubicBezTo>
                <a:close/>
              </a:path>
            </a:pathLst>
          </a:custGeom>
          <a:solidFill>
            <a:schemeClr val="accent4"/>
          </a:solidFill>
          <a:ln w="1905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4A32E631-3C2F-5841-8425-93AD13DCB3CB}"/>
              </a:ext>
            </a:extLst>
          </p:cNvPr>
          <p:cNvGrpSpPr/>
          <p:nvPr/>
        </p:nvGrpSpPr>
        <p:grpSpPr>
          <a:xfrm rot="6744910">
            <a:off x="4559013" y="4632109"/>
            <a:ext cx="192444" cy="159683"/>
            <a:chOff x="3610076" y="5328035"/>
            <a:chExt cx="269579" cy="208039"/>
          </a:xfrm>
        </p:grpSpPr>
        <p:sp>
          <p:nvSpPr>
            <p:cNvPr id="50" name="Rectangle 49">
              <a:extLst>
                <a:ext uri="{FF2B5EF4-FFF2-40B4-BE49-F238E27FC236}">
                  <a16:creationId xmlns:a16="http://schemas.microsoft.com/office/drawing/2014/main" id="{BCAC441F-960C-0A41-B71C-B71A902878AE}"/>
                </a:ext>
              </a:extLst>
            </p:cNvPr>
            <p:cNvSpPr/>
            <p:nvPr/>
          </p:nvSpPr>
          <p:spPr bwMode="auto">
            <a:xfrm rot="845010">
              <a:off x="3715518" y="5449031"/>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1" name="7-Point Star 14">
              <a:extLst>
                <a:ext uri="{FF2B5EF4-FFF2-40B4-BE49-F238E27FC236}">
                  <a16:creationId xmlns:a16="http://schemas.microsoft.com/office/drawing/2014/main" id="{E5799075-28EC-F349-985C-E5A64B73DCCE}"/>
                </a:ext>
              </a:extLst>
            </p:cNvPr>
            <p:cNvSpPr/>
            <p:nvPr/>
          </p:nvSpPr>
          <p:spPr bwMode="auto">
            <a:xfrm rot="20253103">
              <a:off x="3610076" y="5328035"/>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D9BD6EE0-D2BA-7F40-B291-68940AB7DF3A}"/>
              </a:ext>
            </a:extLst>
          </p:cNvPr>
          <p:cNvGrpSpPr/>
          <p:nvPr/>
        </p:nvGrpSpPr>
        <p:grpSpPr>
          <a:xfrm rot="8662184">
            <a:off x="4306757" y="3694606"/>
            <a:ext cx="202029" cy="148513"/>
            <a:chOff x="3618546" y="5348580"/>
            <a:chExt cx="263209" cy="208039"/>
          </a:xfrm>
        </p:grpSpPr>
        <p:sp>
          <p:nvSpPr>
            <p:cNvPr id="53" name="Rectangle 52">
              <a:extLst>
                <a:ext uri="{FF2B5EF4-FFF2-40B4-BE49-F238E27FC236}">
                  <a16:creationId xmlns:a16="http://schemas.microsoft.com/office/drawing/2014/main" id="{1FE20F62-9876-F740-8DF6-CA0CCBB2B6EE}"/>
                </a:ext>
              </a:extLst>
            </p:cNvPr>
            <p:cNvSpPr/>
            <p:nvPr/>
          </p:nvSpPr>
          <p:spPr bwMode="auto">
            <a:xfrm rot="845010">
              <a:off x="3717618" y="5465738"/>
              <a:ext cx="164137" cy="27432"/>
            </a:xfrm>
            <a:prstGeom prst="rect">
              <a:avLst/>
            </a:prstGeom>
            <a:solidFill>
              <a:schemeClr val="accent1"/>
            </a:solidFill>
            <a:ln w="1905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7-Point Star 14">
              <a:extLst>
                <a:ext uri="{FF2B5EF4-FFF2-40B4-BE49-F238E27FC236}">
                  <a16:creationId xmlns:a16="http://schemas.microsoft.com/office/drawing/2014/main" id="{DC27763E-C697-DB4C-9A19-FFAF2649412E}"/>
                </a:ext>
              </a:extLst>
            </p:cNvPr>
            <p:cNvSpPr/>
            <p:nvPr/>
          </p:nvSpPr>
          <p:spPr bwMode="auto">
            <a:xfrm rot="20253103">
              <a:off x="3618546" y="5348580"/>
              <a:ext cx="208039" cy="208039"/>
            </a:xfrm>
            <a:prstGeom prst="star7">
              <a:avLst/>
            </a:prstGeom>
            <a:solidFill>
              <a:schemeClr val="accent2"/>
            </a:solidFill>
            <a:ln w="19050">
              <a:solidFill>
                <a:schemeClr val="bg1"/>
              </a:solidFill>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73" name="Picture 72">
            <a:extLst>
              <a:ext uri="{FF2B5EF4-FFF2-40B4-BE49-F238E27FC236}">
                <a16:creationId xmlns:a16="http://schemas.microsoft.com/office/drawing/2014/main" id="{0316689A-1F9C-CF42-83E6-A34F717E5EC1}"/>
              </a:ext>
            </a:extLst>
          </p:cNvPr>
          <p:cNvPicPr>
            <a:picLocks noChangeAspect="1"/>
          </p:cNvPicPr>
          <p:nvPr/>
        </p:nvPicPr>
        <p:blipFill>
          <a:blip r:embed="rId3"/>
          <a:stretch>
            <a:fillRect/>
          </a:stretch>
        </p:blipFill>
        <p:spPr>
          <a:xfrm>
            <a:off x="4143405" y="4011459"/>
            <a:ext cx="623874" cy="643697"/>
          </a:xfrm>
          <a:prstGeom prst="rect">
            <a:avLst/>
          </a:prstGeom>
        </p:spPr>
      </p:pic>
      <p:grpSp>
        <p:nvGrpSpPr>
          <p:cNvPr id="73728" name="Group 73727">
            <a:extLst>
              <a:ext uri="{FF2B5EF4-FFF2-40B4-BE49-F238E27FC236}">
                <a16:creationId xmlns:a16="http://schemas.microsoft.com/office/drawing/2014/main" id="{B2410986-A952-E540-BFF0-269CB995A202}"/>
              </a:ext>
            </a:extLst>
          </p:cNvPr>
          <p:cNvGrpSpPr/>
          <p:nvPr/>
        </p:nvGrpSpPr>
        <p:grpSpPr>
          <a:xfrm>
            <a:off x="4538686" y="3943086"/>
            <a:ext cx="400869" cy="379879"/>
            <a:chOff x="8601076" y="2958778"/>
            <a:chExt cx="522263" cy="532140"/>
          </a:xfrm>
        </p:grpSpPr>
        <p:sp>
          <p:nvSpPr>
            <p:cNvPr id="16" name="Oval 15">
              <a:extLst>
                <a:ext uri="{FF2B5EF4-FFF2-40B4-BE49-F238E27FC236}">
                  <a16:creationId xmlns:a16="http://schemas.microsoft.com/office/drawing/2014/main" id="{44A28C30-4A05-DB41-876A-5BA97CC8BA2A}"/>
                </a:ext>
              </a:extLst>
            </p:cNvPr>
            <p:cNvSpPr/>
            <p:nvPr/>
          </p:nvSpPr>
          <p:spPr bwMode="auto">
            <a:xfrm>
              <a:off x="8601076" y="3418095"/>
              <a:ext cx="72823" cy="72823"/>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60" name="Group 59">
              <a:extLst>
                <a:ext uri="{FF2B5EF4-FFF2-40B4-BE49-F238E27FC236}">
                  <a16:creationId xmlns:a16="http://schemas.microsoft.com/office/drawing/2014/main" id="{4405B7F4-4C36-0E4B-80F0-7A36771A990B}"/>
                </a:ext>
              </a:extLst>
            </p:cNvPr>
            <p:cNvGrpSpPr/>
            <p:nvPr/>
          </p:nvGrpSpPr>
          <p:grpSpPr>
            <a:xfrm>
              <a:off x="8639819" y="2958778"/>
              <a:ext cx="483520" cy="512943"/>
              <a:chOff x="8639819" y="2857174"/>
              <a:chExt cx="483520" cy="512943"/>
            </a:xfrm>
          </p:grpSpPr>
          <p:cxnSp>
            <p:nvCxnSpPr>
              <p:cNvPr id="55" name="Straight Connector 54">
                <a:extLst>
                  <a:ext uri="{FF2B5EF4-FFF2-40B4-BE49-F238E27FC236}">
                    <a16:creationId xmlns:a16="http://schemas.microsoft.com/office/drawing/2014/main" id="{B63CD8AC-928A-7B46-8D50-B9E199BC751D}"/>
                  </a:ext>
                </a:extLst>
              </p:cNvPr>
              <p:cNvCxnSpPr>
                <a:cxnSpLocks/>
              </p:cNvCxnSpPr>
              <p:nvPr/>
            </p:nvCxnSpPr>
            <p:spPr bwMode="auto">
              <a:xfrm flipV="1">
                <a:off x="8639819" y="2857174"/>
                <a:ext cx="104783" cy="512943"/>
              </a:xfrm>
              <a:prstGeom prst="line">
                <a:avLst/>
              </a:prstGeom>
              <a:noFill/>
              <a:ln w="28575" cap="flat" cmpd="sng" algn="ctr">
                <a:solidFill>
                  <a:schemeClr val="accent3"/>
                </a:solidFill>
                <a:prstDash val="solid"/>
                <a:round/>
                <a:headEnd type="none" w="med" len="med"/>
                <a:tailEnd type="none" w="med" len="med"/>
              </a:ln>
              <a:effectLst/>
            </p:spPr>
          </p:cxnSp>
          <p:cxnSp>
            <p:nvCxnSpPr>
              <p:cNvPr id="58" name="Straight Arrow Connector 57">
                <a:extLst>
                  <a:ext uri="{FF2B5EF4-FFF2-40B4-BE49-F238E27FC236}">
                    <a16:creationId xmlns:a16="http://schemas.microsoft.com/office/drawing/2014/main" id="{F9CBC41E-B0DD-2B4A-8638-0794F6D1DF92}"/>
                  </a:ext>
                </a:extLst>
              </p:cNvPr>
              <p:cNvCxnSpPr/>
              <p:nvPr/>
            </p:nvCxnSpPr>
            <p:spPr bwMode="auto">
              <a:xfrm flipV="1">
                <a:off x="8731408" y="2857174"/>
                <a:ext cx="391931" cy="10633"/>
              </a:xfrm>
              <a:prstGeom prst="straightConnector1">
                <a:avLst/>
              </a:prstGeom>
              <a:noFill/>
              <a:ln w="28575" cap="flat" cmpd="sng" algn="ctr">
                <a:solidFill>
                  <a:schemeClr val="accent3"/>
                </a:solidFill>
                <a:prstDash val="solid"/>
                <a:round/>
                <a:headEnd type="none" w="med" len="med"/>
                <a:tailEnd type="triangle"/>
              </a:ln>
              <a:effectLst/>
            </p:spPr>
          </p:cxnSp>
        </p:grpSp>
      </p:grpSp>
      <p:grpSp>
        <p:nvGrpSpPr>
          <p:cNvPr id="104" name="Group 103">
            <a:extLst>
              <a:ext uri="{FF2B5EF4-FFF2-40B4-BE49-F238E27FC236}">
                <a16:creationId xmlns:a16="http://schemas.microsoft.com/office/drawing/2014/main" id="{78FD385E-93CF-504A-95DB-8746E7D91C21}"/>
              </a:ext>
            </a:extLst>
          </p:cNvPr>
          <p:cNvGrpSpPr/>
          <p:nvPr/>
        </p:nvGrpSpPr>
        <p:grpSpPr>
          <a:xfrm>
            <a:off x="46760" y="2546820"/>
            <a:ext cx="3237415" cy="2164637"/>
            <a:chOff x="451359" y="1826688"/>
            <a:chExt cx="3328301" cy="2208436"/>
          </a:xfrm>
        </p:grpSpPr>
        <p:sp>
          <p:nvSpPr>
            <p:cNvPr id="73733" name="Hexagon 73732">
              <a:extLst>
                <a:ext uri="{FF2B5EF4-FFF2-40B4-BE49-F238E27FC236}">
                  <a16:creationId xmlns:a16="http://schemas.microsoft.com/office/drawing/2014/main" id="{92DBC7DA-A5B2-0D4B-97B0-9C8BDFB98AC6}"/>
                </a:ext>
              </a:extLst>
            </p:cNvPr>
            <p:cNvSpPr/>
            <p:nvPr/>
          </p:nvSpPr>
          <p:spPr bwMode="auto">
            <a:xfrm rot="5400000">
              <a:off x="967838" y="3566041"/>
              <a:ext cx="261122"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735" name="Freeform 73734">
              <a:extLst>
                <a:ext uri="{FF2B5EF4-FFF2-40B4-BE49-F238E27FC236}">
                  <a16:creationId xmlns:a16="http://schemas.microsoft.com/office/drawing/2014/main" id="{01393ABF-CBF9-F24D-B9CC-82547F811735}"/>
                </a:ext>
              </a:extLst>
            </p:cNvPr>
            <p:cNvSpPr/>
            <p:nvPr/>
          </p:nvSpPr>
          <p:spPr bwMode="auto">
            <a:xfrm>
              <a:off x="2986825" y="1826688"/>
              <a:ext cx="111125" cy="190500"/>
            </a:xfrm>
            <a:custGeom>
              <a:avLst/>
              <a:gdLst>
                <a:gd name="connsiteX0" fmla="*/ 0 w 111125"/>
                <a:gd name="connsiteY0" fmla="*/ 190500 h 190500"/>
                <a:gd name="connsiteX1" fmla="*/ 0 w 111125"/>
                <a:gd name="connsiteY1" fmla="*/ 60325 h 190500"/>
                <a:gd name="connsiteX2" fmla="*/ 111125 w 111125"/>
                <a:gd name="connsiteY2" fmla="*/ 0 h 190500"/>
              </a:gdLst>
              <a:ahLst/>
              <a:cxnLst>
                <a:cxn ang="0">
                  <a:pos x="connsiteX0" y="connsiteY0"/>
                </a:cxn>
                <a:cxn ang="0">
                  <a:pos x="connsiteX1" y="connsiteY1"/>
                </a:cxn>
                <a:cxn ang="0">
                  <a:pos x="connsiteX2" y="connsiteY2"/>
                </a:cxn>
              </a:cxnLst>
              <a:rect l="l" t="t" r="r" b="b"/>
              <a:pathLst>
                <a:path w="111125" h="190500">
                  <a:moveTo>
                    <a:pt x="0" y="190500"/>
                  </a:moveTo>
                  <a:lnTo>
                    <a:pt x="0" y="60325"/>
                  </a:lnTo>
                  <a:lnTo>
                    <a:pt x="11112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Rectangle 77">
              <a:extLst>
                <a:ext uri="{FF2B5EF4-FFF2-40B4-BE49-F238E27FC236}">
                  <a16:creationId xmlns:a16="http://schemas.microsoft.com/office/drawing/2014/main" id="{7879BCD3-3A33-4F48-BB4E-3D5DCD104EED}"/>
                </a:ext>
              </a:extLst>
            </p:cNvPr>
            <p:cNvSpPr/>
            <p:nvPr/>
          </p:nvSpPr>
          <p:spPr>
            <a:xfrm>
              <a:off x="1552065" y="3881236"/>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79" name="Rectangle 78">
              <a:extLst>
                <a:ext uri="{FF2B5EF4-FFF2-40B4-BE49-F238E27FC236}">
                  <a16:creationId xmlns:a16="http://schemas.microsoft.com/office/drawing/2014/main" id="{84A04C59-F8D6-4D47-ABF9-2E8C6A2BAB8C}"/>
                </a:ext>
              </a:extLst>
            </p:cNvPr>
            <p:cNvSpPr/>
            <p:nvPr/>
          </p:nvSpPr>
          <p:spPr>
            <a:xfrm>
              <a:off x="1300480" y="3460180"/>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0" name="Rectangle 79">
              <a:extLst>
                <a:ext uri="{FF2B5EF4-FFF2-40B4-BE49-F238E27FC236}">
                  <a16:creationId xmlns:a16="http://schemas.microsoft.com/office/drawing/2014/main" id="{3EFF6FBB-DA91-CB44-8BA9-78748CD9AB04}"/>
                </a:ext>
              </a:extLst>
            </p:cNvPr>
            <p:cNvSpPr/>
            <p:nvPr/>
          </p:nvSpPr>
          <p:spPr>
            <a:xfrm>
              <a:off x="834515" y="3319261"/>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1" name="Rectangle 80">
              <a:extLst>
                <a:ext uri="{FF2B5EF4-FFF2-40B4-BE49-F238E27FC236}">
                  <a16:creationId xmlns:a16="http://schemas.microsoft.com/office/drawing/2014/main" id="{8844F84F-5969-B04E-AA33-8823BCC89BA7}"/>
                </a:ext>
              </a:extLst>
            </p:cNvPr>
            <p:cNvSpPr/>
            <p:nvPr/>
          </p:nvSpPr>
          <p:spPr>
            <a:xfrm>
              <a:off x="675857" y="2718784"/>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2" name="Rectangle 81">
              <a:extLst>
                <a:ext uri="{FF2B5EF4-FFF2-40B4-BE49-F238E27FC236}">
                  <a16:creationId xmlns:a16="http://schemas.microsoft.com/office/drawing/2014/main" id="{4DE2CDEA-BD88-C042-9180-DF7231474468}"/>
                </a:ext>
              </a:extLst>
            </p:cNvPr>
            <p:cNvSpPr/>
            <p:nvPr/>
          </p:nvSpPr>
          <p:spPr>
            <a:xfrm>
              <a:off x="1070073" y="2815523"/>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3" name="Rectangle 82">
              <a:extLst>
                <a:ext uri="{FF2B5EF4-FFF2-40B4-BE49-F238E27FC236}">
                  <a16:creationId xmlns:a16="http://schemas.microsoft.com/office/drawing/2014/main" id="{8C23DB79-C0E7-F84D-960F-40DB27EE015A}"/>
                </a:ext>
              </a:extLst>
            </p:cNvPr>
            <p:cNvSpPr/>
            <p:nvPr/>
          </p:nvSpPr>
          <p:spPr>
            <a:xfrm>
              <a:off x="1579685" y="2953327"/>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4" name="Rectangle 83">
              <a:extLst>
                <a:ext uri="{FF2B5EF4-FFF2-40B4-BE49-F238E27FC236}">
                  <a16:creationId xmlns:a16="http://schemas.microsoft.com/office/drawing/2014/main" id="{D2D2EF6B-57DA-D74A-9801-0AD259801327}"/>
                </a:ext>
              </a:extLst>
            </p:cNvPr>
            <p:cNvSpPr/>
            <p:nvPr/>
          </p:nvSpPr>
          <p:spPr>
            <a:xfrm>
              <a:off x="1800190" y="2815523"/>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5" name="Rectangle 84">
              <a:extLst>
                <a:ext uri="{FF2B5EF4-FFF2-40B4-BE49-F238E27FC236}">
                  <a16:creationId xmlns:a16="http://schemas.microsoft.com/office/drawing/2014/main" id="{9BE11693-7534-F747-8E36-E026A0EACEAF}"/>
                </a:ext>
              </a:extLst>
            </p:cNvPr>
            <p:cNvSpPr/>
            <p:nvPr/>
          </p:nvSpPr>
          <p:spPr>
            <a:xfrm>
              <a:off x="2043300" y="2963960"/>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6" name="Rectangle 85">
              <a:extLst>
                <a:ext uri="{FF2B5EF4-FFF2-40B4-BE49-F238E27FC236}">
                  <a16:creationId xmlns:a16="http://schemas.microsoft.com/office/drawing/2014/main" id="{BB178215-9F23-5242-8B75-2E0CC3DDBDE8}"/>
                </a:ext>
              </a:extLst>
            </p:cNvPr>
            <p:cNvSpPr/>
            <p:nvPr/>
          </p:nvSpPr>
          <p:spPr>
            <a:xfrm>
              <a:off x="3114330" y="2529040"/>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87" name="Rectangle 86">
              <a:extLst>
                <a:ext uri="{FF2B5EF4-FFF2-40B4-BE49-F238E27FC236}">
                  <a16:creationId xmlns:a16="http://schemas.microsoft.com/office/drawing/2014/main" id="{D5FCAAA8-7FD4-2243-BC1A-4FE0D8EB004C}"/>
                </a:ext>
              </a:extLst>
            </p:cNvPr>
            <p:cNvSpPr/>
            <p:nvPr/>
          </p:nvSpPr>
          <p:spPr>
            <a:xfrm>
              <a:off x="3365878" y="2601910"/>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88" name="Rectangle 87">
              <a:extLst>
                <a:ext uri="{FF2B5EF4-FFF2-40B4-BE49-F238E27FC236}">
                  <a16:creationId xmlns:a16="http://schemas.microsoft.com/office/drawing/2014/main" id="{A4809578-2C1B-D744-8FF0-3B6EE4227D4A}"/>
                </a:ext>
              </a:extLst>
            </p:cNvPr>
            <p:cNvSpPr/>
            <p:nvPr/>
          </p:nvSpPr>
          <p:spPr>
            <a:xfrm>
              <a:off x="3562454" y="2623112"/>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89" name="Rectangle 88">
              <a:extLst>
                <a:ext uri="{FF2B5EF4-FFF2-40B4-BE49-F238E27FC236}">
                  <a16:creationId xmlns:a16="http://schemas.microsoft.com/office/drawing/2014/main" id="{F768B688-50C2-274F-9520-C36133DE62B2}"/>
                </a:ext>
              </a:extLst>
            </p:cNvPr>
            <p:cNvSpPr/>
            <p:nvPr/>
          </p:nvSpPr>
          <p:spPr>
            <a:xfrm>
              <a:off x="3519173" y="2012950"/>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90" name="Rectangle 89">
              <a:extLst>
                <a:ext uri="{FF2B5EF4-FFF2-40B4-BE49-F238E27FC236}">
                  <a16:creationId xmlns:a16="http://schemas.microsoft.com/office/drawing/2014/main" id="{0E0DD7A6-FF4F-F841-94BD-FAA68C1A2792}"/>
                </a:ext>
              </a:extLst>
            </p:cNvPr>
            <p:cNvSpPr/>
            <p:nvPr/>
          </p:nvSpPr>
          <p:spPr>
            <a:xfrm>
              <a:off x="3605735" y="2407122"/>
              <a:ext cx="86562"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91" name="Rectangle 90">
              <a:extLst>
                <a:ext uri="{FF2B5EF4-FFF2-40B4-BE49-F238E27FC236}">
                  <a16:creationId xmlns:a16="http://schemas.microsoft.com/office/drawing/2014/main" id="{F67E43D0-1EAE-024D-867A-4E2C743A9B78}"/>
                </a:ext>
              </a:extLst>
            </p:cNvPr>
            <p:cNvSpPr/>
            <p:nvPr/>
          </p:nvSpPr>
          <p:spPr>
            <a:xfrm>
              <a:off x="2382553" y="1937315"/>
              <a:ext cx="166713"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HO</a:t>
              </a:r>
            </a:p>
          </p:txBody>
        </p:sp>
        <p:sp>
          <p:nvSpPr>
            <p:cNvPr id="93" name="Rectangle 92">
              <a:extLst>
                <a:ext uri="{FF2B5EF4-FFF2-40B4-BE49-F238E27FC236}">
                  <a16:creationId xmlns:a16="http://schemas.microsoft.com/office/drawing/2014/main" id="{2712C44D-B4E4-744C-BF05-2FD765446406}"/>
                </a:ext>
              </a:extLst>
            </p:cNvPr>
            <p:cNvSpPr/>
            <p:nvPr/>
          </p:nvSpPr>
          <p:spPr>
            <a:xfrm>
              <a:off x="3306398" y="2073839"/>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N</a:t>
              </a:r>
            </a:p>
          </p:txBody>
        </p:sp>
        <p:sp>
          <p:nvSpPr>
            <p:cNvPr id="94" name="Rectangle 93">
              <a:extLst>
                <a:ext uri="{FF2B5EF4-FFF2-40B4-BE49-F238E27FC236}">
                  <a16:creationId xmlns:a16="http://schemas.microsoft.com/office/drawing/2014/main" id="{AFDA69A0-B649-264A-AEC2-D67B94354E79}"/>
                </a:ext>
              </a:extLst>
            </p:cNvPr>
            <p:cNvSpPr/>
            <p:nvPr/>
          </p:nvSpPr>
          <p:spPr>
            <a:xfrm>
              <a:off x="574766" y="3106912"/>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96" name="Rectangle 95">
              <a:extLst>
                <a:ext uri="{FF2B5EF4-FFF2-40B4-BE49-F238E27FC236}">
                  <a16:creationId xmlns:a16="http://schemas.microsoft.com/office/drawing/2014/main" id="{A711BDA2-02C0-5841-842F-AE1971D5579C}"/>
                </a:ext>
              </a:extLst>
            </p:cNvPr>
            <p:cNvSpPr/>
            <p:nvPr/>
          </p:nvSpPr>
          <p:spPr>
            <a:xfrm>
              <a:off x="1448420" y="2673504"/>
              <a:ext cx="80150" cy="131959"/>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H</a:t>
              </a:r>
            </a:p>
          </p:txBody>
        </p:sp>
        <p:sp>
          <p:nvSpPr>
            <p:cNvPr id="98" name="Rectangle 97">
              <a:extLst>
                <a:ext uri="{FF2B5EF4-FFF2-40B4-BE49-F238E27FC236}">
                  <a16:creationId xmlns:a16="http://schemas.microsoft.com/office/drawing/2014/main" id="{C6318F62-9597-3144-B709-04D3FC18F2AC}"/>
                </a:ext>
              </a:extLst>
            </p:cNvPr>
            <p:cNvSpPr/>
            <p:nvPr/>
          </p:nvSpPr>
          <p:spPr>
            <a:xfrm>
              <a:off x="1451321" y="2772084"/>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99" name="Rectangle 98">
              <a:extLst>
                <a:ext uri="{FF2B5EF4-FFF2-40B4-BE49-F238E27FC236}">
                  <a16:creationId xmlns:a16="http://schemas.microsoft.com/office/drawing/2014/main" id="{0498C581-8B6E-254D-AB2D-A577C9A27335}"/>
                </a:ext>
              </a:extLst>
            </p:cNvPr>
            <p:cNvSpPr/>
            <p:nvPr/>
          </p:nvSpPr>
          <p:spPr>
            <a:xfrm>
              <a:off x="699737" y="3529542"/>
              <a:ext cx="80150" cy="131959"/>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H</a:t>
              </a:r>
            </a:p>
          </p:txBody>
        </p:sp>
        <p:sp>
          <p:nvSpPr>
            <p:cNvPr id="100" name="Rectangle 99">
              <a:extLst>
                <a:ext uri="{FF2B5EF4-FFF2-40B4-BE49-F238E27FC236}">
                  <a16:creationId xmlns:a16="http://schemas.microsoft.com/office/drawing/2014/main" id="{79986BE2-28D5-AE43-98DE-3B20F991EAFD}"/>
                </a:ext>
              </a:extLst>
            </p:cNvPr>
            <p:cNvSpPr/>
            <p:nvPr/>
          </p:nvSpPr>
          <p:spPr>
            <a:xfrm>
              <a:off x="702638" y="3628122"/>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101" name="Rectangle 100">
              <a:extLst>
                <a:ext uri="{FF2B5EF4-FFF2-40B4-BE49-F238E27FC236}">
                  <a16:creationId xmlns:a16="http://schemas.microsoft.com/office/drawing/2014/main" id="{88DFA0B7-7830-4749-BE69-54C9C14031F6}"/>
                </a:ext>
              </a:extLst>
            </p:cNvPr>
            <p:cNvSpPr/>
            <p:nvPr/>
          </p:nvSpPr>
          <p:spPr>
            <a:xfrm>
              <a:off x="1396917" y="3684401"/>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102" name="Rectangle 101">
              <a:extLst>
                <a:ext uri="{FF2B5EF4-FFF2-40B4-BE49-F238E27FC236}">
                  <a16:creationId xmlns:a16="http://schemas.microsoft.com/office/drawing/2014/main" id="{9F3CB33B-4484-6642-82B9-0A71C5925B85}"/>
                </a:ext>
              </a:extLst>
            </p:cNvPr>
            <p:cNvSpPr/>
            <p:nvPr/>
          </p:nvSpPr>
          <p:spPr>
            <a:xfrm>
              <a:off x="451359" y="3138305"/>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103" name="Rectangle 102">
              <a:extLst>
                <a:ext uri="{FF2B5EF4-FFF2-40B4-BE49-F238E27FC236}">
                  <a16:creationId xmlns:a16="http://schemas.microsoft.com/office/drawing/2014/main" id="{A65D3C7C-95C0-A04B-A1A3-563885CD5408}"/>
                </a:ext>
              </a:extLst>
            </p:cNvPr>
            <p:cNvSpPr/>
            <p:nvPr/>
          </p:nvSpPr>
          <p:spPr>
            <a:xfrm>
              <a:off x="451359" y="3293334"/>
              <a:ext cx="84960"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N</a:t>
              </a:r>
            </a:p>
          </p:txBody>
        </p:sp>
        <p:sp>
          <p:nvSpPr>
            <p:cNvPr id="106" name="Rectangle 105">
              <a:extLst>
                <a:ext uri="{FF2B5EF4-FFF2-40B4-BE49-F238E27FC236}">
                  <a16:creationId xmlns:a16="http://schemas.microsoft.com/office/drawing/2014/main" id="{D0A87ED5-9BC9-564A-9B57-A0E588804792}"/>
                </a:ext>
              </a:extLst>
            </p:cNvPr>
            <p:cNvSpPr/>
            <p:nvPr/>
          </p:nvSpPr>
          <p:spPr>
            <a:xfrm>
              <a:off x="2445839" y="2662671"/>
              <a:ext cx="80150" cy="131959"/>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H</a:t>
              </a:r>
            </a:p>
          </p:txBody>
        </p:sp>
        <p:sp>
          <p:nvSpPr>
            <p:cNvPr id="107" name="Rectangle 106">
              <a:extLst>
                <a:ext uri="{FF2B5EF4-FFF2-40B4-BE49-F238E27FC236}">
                  <a16:creationId xmlns:a16="http://schemas.microsoft.com/office/drawing/2014/main" id="{242533EB-E366-F74B-8B5D-0565F0471011}"/>
                </a:ext>
              </a:extLst>
            </p:cNvPr>
            <p:cNvSpPr/>
            <p:nvPr/>
          </p:nvSpPr>
          <p:spPr>
            <a:xfrm>
              <a:off x="2240820" y="2756496"/>
              <a:ext cx="290144"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Lys-N</a:t>
              </a:r>
            </a:p>
          </p:txBody>
        </p:sp>
        <p:sp>
          <p:nvSpPr>
            <p:cNvPr id="108" name="Rectangle 107">
              <a:extLst>
                <a:ext uri="{FF2B5EF4-FFF2-40B4-BE49-F238E27FC236}">
                  <a16:creationId xmlns:a16="http://schemas.microsoft.com/office/drawing/2014/main" id="{BC9162D1-B55E-944F-9CCC-A1434F693E85}"/>
                </a:ext>
              </a:extLst>
            </p:cNvPr>
            <p:cNvSpPr/>
            <p:nvPr/>
          </p:nvSpPr>
          <p:spPr>
            <a:xfrm>
              <a:off x="3003153" y="2769707"/>
              <a:ext cx="277319"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CH</a:t>
              </a:r>
              <a:r>
                <a:rPr kumimoji="0" lang="en-US" sz="1000" b="1" i="0" u="none" strike="noStrike" kern="1200" cap="none" spc="0" normalizeH="0" baseline="-25000" noProof="0" dirty="0">
                  <a:ln>
                    <a:noFill/>
                  </a:ln>
                  <a:solidFill>
                    <a:srgbClr val="015873"/>
                  </a:solidFill>
                  <a:effectLst/>
                  <a:uLnTx/>
                  <a:uFillTx/>
                  <a:latin typeface="Calibri" panose="020F0502020204030204" pitchFamily="34" charset="0"/>
                  <a:ea typeface="+mn-ea"/>
                  <a:cs typeface="Calibri" panose="020F0502020204030204" pitchFamily="34" charset="0"/>
                </a:rPr>
                <a:t>2</a:t>
              </a: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O</a:t>
              </a:r>
            </a:p>
          </p:txBody>
        </p:sp>
        <p:sp>
          <p:nvSpPr>
            <p:cNvPr id="109" name="Rectangle 108">
              <a:extLst>
                <a:ext uri="{FF2B5EF4-FFF2-40B4-BE49-F238E27FC236}">
                  <a16:creationId xmlns:a16="http://schemas.microsoft.com/office/drawing/2014/main" id="{AC0564FD-378A-EC44-A146-CF75458691C7}"/>
                </a:ext>
              </a:extLst>
            </p:cNvPr>
            <p:cNvSpPr/>
            <p:nvPr/>
          </p:nvSpPr>
          <p:spPr>
            <a:xfrm>
              <a:off x="3633786" y="2536260"/>
              <a:ext cx="145874"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(1)</a:t>
              </a:r>
            </a:p>
          </p:txBody>
        </p:sp>
        <p:sp>
          <p:nvSpPr>
            <p:cNvPr id="110" name="Rectangle 109">
              <a:extLst>
                <a:ext uri="{FF2B5EF4-FFF2-40B4-BE49-F238E27FC236}">
                  <a16:creationId xmlns:a16="http://schemas.microsoft.com/office/drawing/2014/main" id="{0CC10018-1787-3D46-AC5B-0A726A63462C}"/>
                </a:ext>
              </a:extLst>
            </p:cNvPr>
            <p:cNvSpPr/>
            <p:nvPr/>
          </p:nvSpPr>
          <p:spPr>
            <a:xfrm>
              <a:off x="1757920" y="3618677"/>
              <a:ext cx="60914" cy="153888"/>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S</a:t>
              </a:r>
            </a:p>
          </p:txBody>
        </p:sp>
        <p:sp>
          <p:nvSpPr>
            <p:cNvPr id="111" name="Rectangle 110">
              <a:extLst>
                <a:ext uri="{FF2B5EF4-FFF2-40B4-BE49-F238E27FC236}">
                  <a16:creationId xmlns:a16="http://schemas.microsoft.com/office/drawing/2014/main" id="{84DDC58B-26E2-B04A-A348-24816EA4C1FF}"/>
                </a:ext>
              </a:extLst>
            </p:cNvPr>
            <p:cNvSpPr/>
            <p:nvPr/>
          </p:nvSpPr>
          <p:spPr>
            <a:xfrm>
              <a:off x="1953628" y="3614584"/>
              <a:ext cx="1131464" cy="215444"/>
            </a:xfrm>
            <a:prstGeom prst="rect">
              <a:avLst/>
            </a:prstGeom>
          </p:spPr>
          <p:txBody>
            <a:bodyPr wrap="none" lIns="0" tIns="0" rIns="0" bIns="0">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Anti-Trop-2 IgG</a:t>
              </a:r>
            </a:p>
          </p:txBody>
        </p:sp>
        <p:sp>
          <p:nvSpPr>
            <p:cNvPr id="113" name="Rectangle 112">
              <a:extLst>
                <a:ext uri="{FF2B5EF4-FFF2-40B4-BE49-F238E27FC236}">
                  <a16:creationId xmlns:a16="http://schemas.microsoft.com/office/drawing/2014/main" id="{32DCDDA3-FDD1-9344-93A2-AA392F5EA03D}"/>
                </a:ext>
              </a:extLst>
            </p:cNvPr>
            <p:cNvSpPr/>
            <p:nvPr/>
          </p:nvSpPr>
          <p:spPr>
            <a:xfrm>
              <a:off x="789432" y="2748172"/>
              <a:ext cx="75342" cy="2769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a:t>
              </a:r>
            </a:p>
          </p:txBody>
        </p:sp>
        <p:sp>
          <p:nvSpPr>
            <p:cNvPr id="114" name="Rectangle 113">
              <a:extLst>
                <a:ext uri="{FF2B5EF4-FFF2-40B4-BE49-F238E27FC236}">
                  <a16:creationId xmlns:a16="http://schemas.microsoft.com/office/drawing/2014/main" id="{00E394C9-8400-5447-9CBE-DF61514F5DC5}"/>
                </a:ext>
              </a:extLst>
            </p:cNvPr>
            <p:cNvSpPr/>
            <p:nvPr/>
          </p:nvSpPr>
          <p:spPr>
            <a:xfrm>
              <a:off x="1160924" y="2735021"/>
              <a:ext cx="75342" cy="2769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a:t>
              </a:r>
            </a:p>
          </p:txBody>
        </p:sp>
        <p:sp>
          <p:nvSpPr>
            <p:cNvPr id="115" name="Rectangle 114">
              <a:extLst>
                <a:ext uri="{FF2B5EF4-FFF2-40B4-BE49-F238E27FC236}">
                  <a16:creationId xmlns:a16="http://schemas.microsoft.com/office/drawing/2014/main" id="{E8C52AFC-D22C-3146-A73E-088B61A2616F}"/>
                </a:ext>
              </a:extLst>
            </p:cNvPr>
            <p:cNvSpPr/>
            <p:nvPr/>
          </p:nvSpPr>
          <p:spPr>
            <a:xfrm>
              <a:off x="1254793" y="2962530"/>
              <a:ext cx="44884" cy="107722"/>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7</a:t>
              </a:r>
            </a:p>
          </p:txBody>
        </p:sp>
        <p:sp>
          <p:nvSpPr>
            <p:cNvPr id="92" name="Rectangle 91">
              <a:extLst>
                <a:ext uri="{FF2B5EF4-FFF2-40B4-BE49-F238E27FC236}">
                  <a16:creationId xmlns:a16="http://schemas.microsoft.com/office/drawing/2014/main" id="{5BB2246A-446E-EE4A-94AF-E5EC494D889D}"/>
                </a:ext>
              </a:extLst>
            </p:cNvPr>
            <p:cNvSpPr/>
            <p:nvPr/>
          </p:nvSpPr>
          <p:spPr>
            <a:xfrm>
              <a:off x="2977836" y="2202139"/>
              <a:ext cx="94348" cy="153888"/>
            </a:xfrm>
            <a:prstGeom prst="rect">
              <a:avLst/>
            </a:prstGeom>
            <a:noFill/>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N</a:t>
              </a:r>
            </a:p>
          </p:txBody>
        </p:sp>
        <p:sp>
          <p:nvSpPr>
            <p:cNvPr id="73749" name="Freeform 73748">
              <a:extLst>
                <a:ext uri="{FF2B5EF4-FFF2-40B4-BE49-F238E27FC236}">
                  <a16:creationId xmlns:a16="http://schemas.microsoft.com/office/drawing/2014/main" id="{58427CFB-3FA6-D145-AADD-7B11DAFE9ADB}"/>
                </a:ext>
              </a:extLst>
            </p:cNvPr>
            <p:cNvSpPr/>
            <p:nvPr/>
          </p:nvSpPr>
          <p:spPr bwMode="auto">
            <a:xfrm>
              <a:off x="2884718" y="2020399"/>
              <a:ext cx="236548" cy="244475"/>
            </a:xfrm>
            <a:custGeom>
              <a:avLst/>
              <a:gdLst>
                <a:gd name="connsiteX0" fmla="*/ 88900 w 250825"/>
                <a:gd name="connsiteY0" fmla="*/ 241300 h 244475"/>
                <a:gd name="connsiteX1" fmla="*/ 0 w 250825"/>
                <a:gd name="connsiteY1" fmla="*/ 200025 h 244475"/>
                <a:gd name="connsiteX2" fmla="*/ 3175 w 250825"/>
                <a:gd name="connsiteY2" fmla="*/ 69850 h 244475"/>
                <a:gd name="connsiteX3" fmla="*/ 111125 w 250825"/>
                <a:gd name="connsiteY3" fmla="*/ 0 h 244475"/>
                <a:gd name="connsiteX4" fmla="*/ 250825 w 250825"/>
                <a:gd name="connsiteY4" fmla="*/ 76200 h 244475"/>
                <a:gd name="connsiteX5" fmla="*/ 244475 w 250825"/>
                <a:gd name="connsiteY5" fmla="*/ 206375 h 244475"/>
                <a:gd name="connsiteX6" fmla="*/ 193675 w 250825"/>
                <a:gd name="connsiteY6" fmla="*/ 244475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25" h="244475">
                  <a:moveTo>
                    <a:pt x="88900" y="241300"/>
                  </a:moveTo>
                  <a:lnTo>
                    <a:pt x="0" y="200025"/>
                  </a:lnTo>
                  <a:cubicBezTo>
                    <a:pt x="1058" y="156633"/>
                    <a:pt x="2117" y="113242"/>
                    <a:pt x="3175" y="69850"/>
                  </a:cubicBezTo>
                  <a:lnTo>
                    <a:pt x="111125" y="0"/>
                  </a:lnTo>
                  <a:lnTo>
                    <a:pt x="250825" y="76200"/>
                  </a:lnTo>
                  <a:lnTo>
                    <a:pt x="244475" y="206375"/>
                  </a:lnTo>
                  <a:lnTo>
                    <a:pt x="193675" y="24447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3756" name="Straight Connector 73755">
              <a:extLst>
                <a:ext uri="{FF2B5EF4-FFF2-40B4-BE49-F238E27FC236}">
                  <a16:creationId xmlns:a16="http://schemas.microsoft.com/office/drawing/2014/main" id="{0BE29C0B-1B8B-7842-815F-1A30D807F71F}"/>
                </a:ext>
              </a:extLst>
            </p:cNvPr>
            <p:cNvCxnSpPr>
              <a:stCxn id="126" idx="0"/>
            </p:cNvCxnSpPr>
            <p:nvPr/>
          </p:nvCxnSpPr>
          <p:spPr bwMode="auto">
            <a:xfrm flipH="1" flipV="1">
              <a:off x="2578559" y="2047145"/>
              <a:ext cx="75498" cy="46359"/>
            </a:xfrm>
            <a:prstGeom prst="line">
              <a:avLst/>
            </a:prstGeom>
            <a:noFill/>
            <a:ln w="19050" cap="flat" cmpd="sng" algn="ctr">
              <a:solidFill>
                <a:schemeClr val="accent4"/>
              </a:solidFill>
              <a:prstDash val="solid"/>
              <a:round/>
              <a:headEnd type="none" w="med" len="med"/>
              <a:tailEnd type="none" w="med" len="med"/>
            </a:ln>
            <a:effectLst/>
          </p:spPr>
        </p:cxnSp>
        <p:sp>
          <p:nvSpPr>
            <p:cNvPr id="73757" name="Freeform 73756">
              <a:extLst>
                <a:ext uri="{FF2B5EF4-FFF2-40B4-BE49-F238E27FC236}">
                  <a16:creationId xmlns:a16="http://schemas.microsoft.com/office/drawing/2014/main" id="{1B0FD7AA-0BE9-2A4E-8103-959C8E05F1BA}"/>
                </a:ext>
              </a:extLst>
            </p:cNvPr>
            <p:cNvSpPr/>
            <p:nvPr/>
          </p:nvSpPr>
          <p:spPr bwMode="auto">
            <a:xfrm>
              <a:off x="3117850" y="2041525"/>
              <a:ext cx="180975" cy="215900"/>
            </a:xfrm>
            <a:custGeom>
              <a:avLst/>
              <a:gdLst>
                <a:gd name="connsiteX0" fmla="*/ 180975 w 180975"/>
                <a:gd name="connsiteY0" fmla="*/ 47625 h 215900"/>
                <a:gd name="connsiteX1" fmla="*/ 133350 w 180975"/>
                <a:gd name="connsiteY1" fmla="*/ 0 h 215900"/>
                <a:gd name="connsiteX2" fmla="*/ 3175 w 180975"/>
                <a:gd name="connsiteY2" fmla="*/ 47625 h 215900"/>
                <a:gd name="connsiteX3" fmla="*/ 0 w 180975"/>
                <a:gd name="connsiteY3" fmla="*/ 187325 h 215900"/>
                <a:gd name="connsiteX4" fmla="*/ 111125 w 180975"/>
                <a:gd name="connsiteY4" fmla="*/ 215900 h 215900"/>
                <a:gd name="connsiteX5" fmla="*/ 165100 w 180975"/>
                <a:gd name="connsiteY5" fmla="*/ 1714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215900">
                  <a:moveTo>
                    <a:pt x="180975" y="47625"/>
                  </a:moveTo>
                  <a:lnTo>
                    <a:pt x="133350" y="0"/>
                  </a:lnTo>
                  <a:lnTo>
                    <a:pt x="3175" y="47625"/>
                  </a:lnTo>
                  <a:cubicBezTo>
                    <a:pt x="2117" y="94192"/>
                    <a:pt x="1058" y="140758"/>
                    <a:pt x="0" y="187325"/>
                  </a:cubicBezTo>
                  <a:lnTo>
                    <a:pt x="111125" y="215900"/>
                  </a:lnTo>
                  <a:lnTo>
                    <a:pt x="165100" y="171450"/>
                  </a:lnTo>
                </a:path>
              </a:pathLst>
            </a:custGeom>
            <a:noFill/>
            <a:ln w="158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58" name="Freeform 73757">
              <a:extLst>
                <a:ext uri="{FF2B5EF4-FFF2-40B4-BE49-F238E27FC236}">
                  <a16:creationId xmlns:a16="http://schemas.microsoft.com/office/drawing/2014/main" id="{6BC4AAFB-9938-B842-9A94-5CA918F0344F}"/>
                </a:ext>
              </a:extLst>
            </p:cNvPr>
            <p:cNvSpPr/>
            <p:nvPr/>
          </p:nvSpPr>
          <p:spPr bwMode="auto">
            <a:xfrm>
              <a:off x="3232150" y="2171700"/>
              <a:ext cx="279400" cy="247650"/>
            </a:xfrm>
            <a:custGeom>
              <a:avLst/>
              <a:gdLst>
                <a:gd name="connsiteX0" fmla="*/ 168275 w 279400"/>
                <a:gd name="connsiteY0" fmla="*/ 0 h 247650"/>
                <a:gd name="connsiteX1" fmla="*/ 234950 w 279400"/>
                <a:gd name="connsiteY1" fmla="*/ 25400 h 247650"/>
                <a:gd name="connsiteX2" fmla="*/ 279400 w 279400"/>
                <a:gd name="connsiteY2" fmla="*/ 158750 h 247650"/>
                <a:gd name="connsiteX3" fmla="*/ 168275 w 279400"/>
                <a:gd name="connsiteY3" fmla="*/ 247650 h 247650"/>
                <a:gd name="connsiteX4" fmla="*/ 47625 w 279400"/>
                <a:gd name="connsiteY4" fmla="*/ 222250 h 247650"/>
                <a:gd name="connsiteX5" fmla="*/ 0 w 279400"/>
                <a:gd name="connsiteY5" fmla="*/ 889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00" h="247650">
                  <a:moveTo>
                    <a:pt x="168275" y="0"/>
                  </a:moveTo>
                  <a:lnTo>
                    <a:pt x="234950" y="25400"/>
                  </a:lnTo>
                  <a:lnTo>
                    <a:pt x="279400" y="158750"/>
                  </a:lnTo>
                  <a:lnTo>
                    <a:pt x="168275" y="247650"/>
                  </a:lnTo>
                  <a:lnTo>
                    <a:pt x="47625" y="222250"/>
                  </a:lnTo>
                  <a:lnTo>
                    <a:pt x="0" y="889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59" name="Freeform 73758">
              <a:extLst>
                <a:ext uri="{FF2B5EF4-FFF2-40B4-BE49-F238E27FC236}">
                  <a16:creationId xmlns:a16="http://schemas.microsoft.com/office/drawing/2014/main" id="{498CAAC3-8408-B949-8AF4-FCE22B21AF8E}"/>
                </a:ext>
              </a:extLst>
            </p:cNvPr>
            <p:cNvSpPr/>
            <p:nvPr/>
          </p:nvSpPr>
          <p:spPr bwMode="auto">
            <a:xfrm>
              <a:off x="3394075" y="2320925"/>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 name="Freeform 145">
              <a:extLst>
                <a:ext uri="{FF2B5EF4-FFF2-40B4-BE49-F238E27FC236}">
                  <a16:creationId xmlns:a16="http://schemas.microsoft.com/office/drawing/2014/main" id="{2E9A25EA-633A-4F47-BBFB-F7C57013CC55}"/>
                </a:ext>
              </a:extLst>
            </p:cNvPr>
            <p:cNvSpPr/>
            <p:nvPr/>
          </p:nvSpPr>
          <p:spPr bwMode="auto">
            <a:xfrm rot="17330410">
              <a:off x="3252763" y="2283731"/>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3773" name="Group 73772">
              <a:extLst>
                <a:ext uri="{FF2B5EF4-FFF2-40B4-BE49-F238E27FC236}">
                  <a16:creationId xmlns:a16="http://schemas.microsoft.com/office/drawing/2014/main" id="{C28EFE0E-FF03-5C40-AD6A-B5B557A46EB2}"/>
                </a:ext>
              </a:extLst>
            </p:cNvPr>
            <p:cNvGrpSpPr/>
            <p:nvPr/>
          </p:nvGrpSpPr>
          <p:grpSpPr>
            <a:xfrm>
              <a:off x="2638573" y="2041383"/>
              <a:ext cx="265176" cy="228600"/>
              <a:chOff x="2638573" y="2041383"/>
              <a:chExt cx="265176" cy="228600"/>
            </a:xfrm>
          </p:grpSpPr>
          <p:sp>
            <p:nvSpPr>
              <p:cNvPr id="126" name="Hexagon 125">
                <a:extLst>
                  <a:ext uri="{FF2B5EF4-FFF2-40B4-BE49-F238E27FC236}">
                    <a16:creationId xmlns:a16="http://schemas.microsoft.com/office/drawing/2014/main" id="{5A97BD04-C8DE-2C4D-8B05-7DEECF0E20C8}"/>
                  </a:ext>
                </a:extLst>
              </p:cNvPr>
              <p:cNvSpPr/>
              <p:nvPr/>
            </p:nvSpPr>
            <p:spPr bwMode="auto">
              <a:xfrm rot="12478025">
                <a:off x="2638573" y="2041383"/>
                <a:ext cx="265176" cy="228600"/>
              </a:xfrm>
              <a:prstGeom prst="hexagon">
                <a:avLst/>
              </a:prstGeom>
              <a:noFill/>
              <a:ln w="1905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73767" name="Group 73766">
                <a:extLst>
                  <a:ext uri="{FF2B5EF4-FFF2-40B4-BE49-F238E27FC236}">
                    <a16:creationId xmlns:a16="http://schemas.microsoft.com/office/drawing/2014/main" id="{29537D4B-C054-F94E-BB03-E9A359170339}"/>
                  </a:ext>
                </a:extLst>
              </p:cNvPr>
              <p:cNvGrpSpPr/>
              <p:nvPr/>
            </p:nvGrpSpPr>
            <p:grpSpPr>
              <a:xfrm>
                <a:off x="2679700" y="2083502"/>
                <a:ext cx="186976" cy="149256"/>
                <a:chOff x="2679700" y="2083502"/>
                <a:chExt cx="186976" cy="149256"/>
              </a:xfrm>
            </p:grpSpPr>
            <p:sp>
              <p:nvSpPr>
                <p:cNvPr id="73760" name="Freeform 73759">
                  <a:extLst>
                    <a:ext uri="{FF2B5EF4-FFF2-40B4-BE49-F238E27FC236}">
                      <a16:creationId xmlns:a16="http://schemas.microsoft.com/office/drawing/2014/main" id="{2D5C88B8-B0B6-F140-B796-6DDE90856874}"/>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 name="Freeform 147">
                  <a:extLst>
                    <a:ext uri="{FF2B5EF4-FFF2-40B4-BE49-F238E27FC236}">
                      <a16:creationId xmlns:a16="http://schemas.microsoft.com/office/drawing/2014/main" id="{CD9DB305-DA4D-9B4A-B596-0EFAFDDE8F83}"/>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9" name="Freeform 148">
                  <a:extLst>
                    <a:ext uri="{FF2B5EF4-FFF2-40B4-BE49-F238E27FC236}">
                      <a16:creationId xmlns:a16="http://schemas.microsoft.com/office/drawing/2014/main" id="{1C896040-7534-264A-B93D-FF9BB5182A34}"/>
                    </a:ext>
                  </a:extLst>
                </p:cNvPr>
                <p:cNvSpPr/>
                <p:nvPr/>
              </p:nvSpPr>
              <p:spPr bwMode="auto">
                <a:xfrm rot="13946983">
                  <a:off x="2814288" y="2180371"/>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150" name="Freeform 149">
              <a:extLst>
                <a:ext uri="{FF2B5EF4-FFF2-40B4-BE49-F238E27FC236}">
                  <a16:creationId xmlns:a16="http://schemas.microsoft.com/office/drawing/2014/main" id="{7D805478-4CED-6E4F-9897-D18DD1012D2E}"/>
                </a:ext>
              </a:extLst>
            </p:cNvPr>
            <p:cNvSpPr/>
            <p:nvPr/>
          </p:nvSpPr>
          <p:spPr bwMode="auto">
            <a:xfrm rot="17993153">
              <a:off x="3040799" y="2034288"/>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61" name="Freeform 73760">
              <a:extLst>
                <a:ext uri="{FF2B5EF4-FFF2-40B4-BE49-F238E27FC236}">
                  <a16:creationId xmlns:a16="http://schemas.microsoft.com/office/drawing/2014/main" id="{319022DB-1E1D-1141-A294-8332F65BEA2A}"/>
                </a:ext>
              </a:extLst>
            </p:cNvPr>
            <p:cNvSpPr/>
            <p:nvPr/>
          </p:nvSpPr>
          <p:spPr bwMode="auto">
            <a:xfrm>
              <a:off x="3057525" y="2203450"/>
              <a:ext cx="31750" cy="19050"/>
            </a:xfrm>
            <a:custGeom>
              <a:avLst/>
              <a:gdLst>
                <a:gd name="connsiteX0" fmla="*/ 0 w 31750"/>
                <a:gd name="connsiteY0" fmla="*/ 19050 h 19050"/>
                <a:gd name="connsiteX1" fmla="*/ 31750 w 31750"/>
                <a:gd name="connsiteY1" fmla="*/ 0 h 19050"/>
              </a:gdLst>
              <a:ahLst/>
              <a:cxnLst>
                <a:cxn ang="0">
                  <a:pos x="connsiteX0" y="connsiteY0"/>
                </a:cxn>
                <a:cxn ang="0">
                  <a:pos x="connsiteX1" y="connsiteY1"/>
                </a:cxn>
              </a:cxnLst>
              <a:rect l="l" t="t" r="r" b="b"/>
              <a:pathLst>
                <a:path w="31750" h="19050">
                  <a:moveTo>
                    <a:pt x="0" y="19050"/>
                  </a:moveTo>
                  <a:lnTo>
                    <a:pt x="317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3765" name="Group 73764">
              <a:extLst>
                <a:ext uri="{FF2B5EF4-FFF2-40B4-BE49-F238E27FC236}">
                  <a16:creationId xmlns:a16="http://schemas.microsoft.com/office/drawing/2014/main" id="{AA4D6642-30E0-5447-A7D6-D0D7E061D622}"/>
                </a:ext>
              </a:extLst>
            </p:cNvPr>
            <p:cNvGrpSpPr/>
            <p:nvPr/>
          </p:nvGrpSpPr>
          <p:grpSpPr>
            <a:xfrm>
              <a:off x="3452933" y="2144335"/>
              <a:ext cx="75652" cy="71437"/>
              <a:chOff x="3452933" y="2144335"/>
              <a:chExt cx="75652" cy="71437"/>
            </a:xfrm>
          </p:grpSpPr>
          <p:sp>
            <p:nvSpPr>
              <p:cNvPr id="73763" name="Freeform 73762">
                <a:extLst>
                  <a:ext uri="{FF2B5EF4-FFF2-40B4-BE49-F238E27FC236}">
                    <a16:creationId xmlns:a16="http://schemas.microsoft.com/office/drawing/2014/main" id="{1D5AEBF5-9E21-1641-984D-3EF6903E717D}"/>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Freeform 154">
                <a:extLst>
                  <a:ext uri="{FF2B5EF4-FFF2-40B4-BE49-F238E27FC236}">
                    <a16:creationId xmlns:a16="http://schemas.microsoft.com/office/drawing/2014/main" id="{4D3BD40A-B0DD-5648-8829-935DFC36AC7C}"/>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3764" name="Freeform 73763">
              <a:extLst>
                <a:ext uri="{FF2B5EF4-FFF2-40B4-BE49-F238E27FC236}">
                  <a16:creationId xmlns:a16="http://schemas.microsoft.com/office/drawing/2014/main" id="{53F119EA-C310-5E4C-BE5F-8D4E9C4BD806}"/>
                </a:ext>
              </a:extLst>
            </p:cNvPr>
            <p:cNvSpPr/>
            <p:nvPr/>
          </p:nvSpPr>
          <p:spPr bwMode="auto">
            <a:xfrm>
              <a:off x="3197225" y="2482850"/>
              <a:ext cx="120650" cy="95250"/>
            </a:xfrm>
            <a:custGeom>
              <a:avLst/>
              <a:gdLst>
                <a:gd name="connsiteX0" fmla="*/ 0 w 120650"/>
                <a:gd name="connsiteY0" fmla="*/ 0 h 95250"/>
                <a:gd name="connsiteX1" fmla="*/ 120650 w 120650"/>
                <a:gd name="connsiteY1" fmla="*/ 95250 h 95250"/>
              </a:gdLst>
              <a:ahLst/>
              <a:cxnLst>
                <a:cxn ang="0">
                  <a:pos x="connsiteX0" y="connsiteY0"/>
                </a:cxn>
                <a:cxn ang="0">
                  <a:pos x="connsiteX1" y="connsiteY1"/>
                </a:cxn>
              </a:cxnLst>
              <a:rect l="l" t="t" r="r" b="b"/>
              <a:pathLst>
                <a:path w="120650" h="95250">
                  <a:moveTo>
                    <a:pt x="0" y="0"/>
                  </a:moveTo>
                  <a:lnTo>
                    <a:pt x="120650"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9" name="Group 158">
              <a:extLst>
                <a:ext uri="{FF2B5EF4-FFF2-40B4-BE49-F238E27FC236}">
                  <a16:creationId xmlns:a16="http://schemas.microsoft.com/office/drawing/2014/main" id="{013BC8AF-AA92-A540-899A-A4A76577E93E}"/>
                </a:ext>
              </a:extLst>
            </p:cNvPr>
            <p:cNvGrpSpPr/>
            <p:nvPr/>
          </p:nvGrpSpPr>
          <p:grpSpPr>
            <a:xfrm rot="7464898">
              <a:off x="3534393" y="2563814"/>
              <a:ext cx="75652" cy="71437"/>
              <a:chOff x="3452933" y="2144335"/>
              <a:chExt cx="75652" cy="71437"/>
            </a:xfrm>
          </p:grpSpPr>
          <p:sp>
            <p:nvSpPr>
              <p:cNvPr id="160" name="Freeform 159">
                <a:extLst>
                  <a:ext uri="{FF2B5EF4-FFF2-40B4-BE49-F238E27FC236}">
                    <a16:creationId xmlns:a16="http://schemas.microsoft.com/office/drawing/2014/main" id="{96D89ED2-50AA-EE4E-9562-893CDD40D2D0}"/>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1" name="Freeform 160">
                <a:extLst>
                  <a:ext uri="{FF2B5EF4-FFF2-40B4-BE49-F238E27FC236}">
                    <a16:creationId xmlns:a16="http://schemas.microsoft.com/office/drawing/2014/main" id="{CC3887DF-32A2-0F44-A8CB-769D380A6980}"/>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2" name="Group 161">
              <a:extLst>
                <a:ext uri="{FF2B5EF4-FFF2-40B4-BE49-F238E27FC236}">
                  <a16:creationId xmlns:a16="http://schemas.microsoft.com/office/drawing/2014/main" id="{D4571C39-78BF-7444-85A0-952CDF46D5D9}"/>
                </a:ext>
              </a:extLst>
            </p:cNvPr>
            <p:cNvGrpSpPr/>
            <p:nvPr/>
          </p:nvGrpSpPr>
          <p:grpSpPr>
            <a:xfrm rot="7792774">
              <a:off x="2058138" y="2903883"/>
              <a:ext cx="75652" cy="71437"/>
              <a:chOff x="3452933" y="2144335"/>
              <a:chExt cx="75652" cy="71437"/>
            </a:xfrm>
          </p:grpSpPr>
          <p:sp>
            <p:nvSpPr>
              <p:cNvPr id="163" name="Freeform 162">
                <a:extLst>
                  <a:ext uri="{FF2B5EF4-FFF2-40B4-BE49-F238E27FC236}">
                    <a16:creationId xmlns:a16="http://schemas.microsoft.com/office/drawing/2014/main" id="{D918BADE-B802-0E4B-A502-0A6F035C643E}"/>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4" name="Freeform 163">
                <a:extLst>
                  <a:ext uri="{FF2B5EF4-FFF2-40B4-BE49-F238E27FC236}">
                    <a16:creationId xmlns:a16="http://schemas.microsoft.com/office/drawing/2014/main" id="{EBFA4884-759A-1149-8F7A-038311F871A5}"/>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5" name="Group 164">
              <a:extLst>
                <a:ext uri="{FF2B5EF4-FFF2-40B4-BE49-F238E27FC236}">
                  <a16:creationId xmlns:a16="http://schemas.microsoft.com/office/drawing/2014/main" id="{3757BED5-91F4-444D-8536-568ED6D86F24}"/>
                </a:ext>
              </a:extLst>
            </p:cNvPr>
            <p:cNvGrpSpPr/>
            <p:nvPr/>
          </p:nvGrpSpPr>
          <p:grpSpPr>
            <a:xfrm rot="7792774">
              <a:off x="1587840" y="2892011"/>
              <a:ext cx="75652" cy="71437"/>
              <a:chOff x="3452933" y="2144335"/>
              <a:chExt cx="75652" cy="71437"/>
            </a:xfrm>
          </p:grpSpPr>
          <p:sp>
            <p:nvSpPr>
              <p:cNvPr id="166" name="Freeform 165">
                <a:extLst>
                  <a:ext uri="{FF2B5EF4-FFF2-40B4-BE49-F238E27FC236}">
                    <a16:creationId xmlns:a16="http://schemas.microsoft.com/office/drawing/2014/main" id="{F01A37EE-D381-3740-B702-437A7975AFFD}"/>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7" name="Freeform 166">
                <a:extLst>
                  <a:ext uri="{FF2B5EF4-FFF2-40B4-BE49-F238E27FC236}">
                    <a16:creationId xmlns:a16="http://schemas.microsoft.com/office/drawing/2014/main" id="{E34C513E-139E-054A-AF63-293FFFD3ECF7}"/>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8" name="Group 167">
              <a:extLst>
                <a:ext uri="{FF2B5EF4-FFF2-40B4-BE49-F238E27FC236}">
                  <a16:creationId xmlns:a16="http://schemas.microsoft.com/office/drawing/2014/main" id="{76AF4974-BA27-AC46-A0A4-CC0831B082D8}"/>
                </a:ext>
              </a:extLst>
            </p:cNvPr>
            <p:cNvGrpSpPr/>
            <p:nvPr/>
          </p:nvGrpSpPr>
          <p:grpSpPr>
            <a:xfrm rot="4927226">
              <a:off x="1388180" y="3583377"/>
              <a:ext cx="75652" cy="71437"/>
              <a:chOff x="3452933" y="2144335"/>
              <a:chExt cx="75652" cy="71437"/>
            </a:xfrm>
          </p:grpSpPr>
          <p:sp>
            <p:nvSpPr>
              <p:cNvPr id="169" name="Freeform 168">
                <a:extLst>
                  <a:ext uri="{FF2B5EF4-FFF2-40B4-BE49-F238E27FC236}">
                    <a16:creationId xmlns:a16="http://schemas.microsoft.com/office/drawing/2014/main" id="{E4C5F461-D524-E147-8681-054BB3824334}"/>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0" name="Freeform 169">
                <a:extLst>
                  <a:ext uri="{FF2B5EF4-FFF2-40B4-BE49-F238E27FC236}">
                    <a16:creationId xmlns:a16="http://schemas.microsoft.com/office/drawing/2014/main" id="{02589CBA-1FCE-9A47-ABFE-D223A9746074}"/>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71" name="Group 170">
              <a:extLst>
                <a:ext uri="{FF2B5EF4-FFF2-40B4-BE49-F238E27FC236}">
                  <a16:creationId xmlns:a16="http://schemas.microsoft.com/office/drawing/2014/main" id="{09A82676-DEE5-E045-94DC-46015139731E}"/>
                </a:ext>
              </a:extLst>
            </p:cNvPr>
            <p:cNvGrpSpPr/>
            <p:nvPr/>
          </p:nvGrpSpPr>
          <p:grpSpPr>
            <a:xfrm rot="18015089">
              <a:off x="1540161" y="3797763"/>
              <a:ext cx="75652" cy="71437"/>
              <a:chOff x="3452933" y="2144335"/>
              <a:chExt cx="75652" cy="71437"/>
            </a:xfrm>
          </p:grpSpPr>
          <p:sp>
            <p:nvSpPr>
              <p:cNvPr id="172" name="Freeform 171">
                <a:extLst>
                  <a:ext uri="{FF2B5EF4-FFF2-40B4-BE49-F238E27FC236}">
                    <a16:creationId xmlns:a16="http://schemas.microsoft.com/office/drawing/2014/main" id="{46E6304C-FF4F-F64E-A633-B231B4705895}"/>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3" name="Freeform 172">
                <a:extLst>
                  <a:ext uri="{FF2B5EF4-FFF2-40B4-BE49-F238E27FC236}">
                    <a16:creationId xmlns:a16="http://schemas.microsoft.com/office/drawing/2014/main" id="{A14149FB-C6E7-4542-8169-C02384196B1E}"/>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77" name="Group 176">
              <a:extLst>
                <a:ext uri="{FF2B5EF4-FFF2-40B4-BE49-F238E27FC236}">
                  <a16:creationId xmlns:a16="http://schemas.microsoft.com/office/drawing/2014/main" id="{855F57FF-CE6A-E143-94BD-5580059AA244}"/>
                </a:ext>
              </a:extLst>
            </p:cNvPr>
            <p:cNvGrpSpPr/>
            <p:nvPr/>
          </p:nvGrpSpPr>
          <p:grpSpPr>
            <a:xfrm rot="7792774">
              <a:off x="838893" y="3462998"/>
              <a:ext cx="75652" cy="71437"/>
              <a:chOff x="3452933" y="2144335"/>
              <a:chExt cx="75652" cy="71437"/>
            </a:xfrm>
          </p:grpSpPr>
          <p:sp>
            <p:nvSpPr>
              <p:cNvPr id="178" name="Freeform 177">
                <a:extLst>
                  <a:ext uri="{FF2B5EF4-FFF2-40B4-BE49-F238E27FC236}">
                    <a16:creationId xmlns:a16="http://schemas.microsoft.com/office/drawing/2014/main" id="{708B9F5B-7E59-9742-B5F9-75C6F8409705}"/>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9" name="Freeform 178">
                <a:extLst>
                  <a:ext uri="{FF2B5EF4-FFF2-40B4-BE49-F238E27FC236}">
                    <a16:creationId xmlns:a16="http://schemas.microsoft.com/office/drawing/2014/main" id="{457FF489-93DB-744A-A139-949A7526FA70}"/>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3766" name="Freeform 73765">
              <a:extLst>
                <a:ext uri="{FF2B5EF4-FFF2-40B4-BE49-F238E27FC236}">
                  <a16:creationId xmlns:a16="http://schemas.microsoft.com/office/drawing/2014/main" id="{AC0D10C9-D644-C649-8A11-BA57A32EDC49}"/>
                </a:ext>
              </a:extLst>
            </p:cNvPr>
            <p:cNvSpPr/>
            <p:nvPr/>
          </p:nvSpPr>
          <p:spPr bwMode="auto">
            <a:xfrm>
              <a:off x="2540000" y="2844800"/>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3772" name="Group 73771">
              <a:extLst>
                <a:ext uri="{FF2B5EF4-FFF2-40B4-BE49-F238E27FC236}">
                  <a16:creationId xmlns:a16="http://schemas.microsoft.com/office/drawing/2014/main" id="{8DD6BC1C-D163-C543-8EF4-A35F6D1D6E0B}"/>
                </a:ext>
              </a:extLst>
            </p:cNvPr>
            <p:cNvGrpSpPr/>
            <p:nvPr/>
          </p:nvGrpSpPr>
          <p:grpSpPr>
            <a:xfrm rot="235309">
              <a:off x="2648324" y="2708309"/>
              <a:ext cx="228600" cy="265176"/>
              <a:chOff x="2648324" y="2698784"/>
              <a:chExt cx="228600" cy="265176"/>
            </a:xfrm>
          </p:grpSpPr>
          <p:sp>
            <p:nvSpPr>
              <p:cNvPr id="75" name="Hexagon 74">
                <a:extLst>
                  <a:ext uri="{FF2B5EF4-FFF2-40B4-BE49-F238E27FC236}">
                    <a16:creationId xmlns:a16="http://schemas.microsoft.com/office/drawing/2014/main" id="{2E47C0E6-E310-A040-878D-7436893C9763}"/>
                  </a:ext>
                </a:extLst>
              </p:cNvPr>
              <p:cNvSpPr/>
              <p:nvPr/>
            </p:nvSpPr>
            <p:spPr bwMode="auto">
              <a:xfrm rot="7078025">
                <a:off x="2630036" y="2717072"/>
                <a:ext cx="265176"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82" name="Group 181">
                <a:extLst>
                  <a:ext uri="{FF2B5EF4-FFF2-40B4-BE49-F238E27FC236}">
                    <a16:creationId xmlns:a16="http://schemas.microsoft.com/office/drawing/2014/main" id="{D4E3678E-3EBE-7A47-837D-A3217C9F9CDE}"/>
                  </a:ext>
                </a:extLst>
              </p:cNvPr>
              <p:cNvGrpSpPr/>
              <p:nvPr/>
            </p:nvGrpSpPr>
            <p:grpSpPr>
              <a:xfrm rot="1553765">
                <a:off x="2675949" y="2766934"/>
                <a:ext cx="178838" cy="144849"/>
                <a:chOff x="2679700" y="2083502"/>
                <a:chExt cx="178838" cy="144849"/>
              </a:xfrm>
            </p:grpSpPr>
            <p:sp>
              <p:nvSpPr>
                <p:cNvPr id="183" name="Freeform 182">
                  <a:extLst>
                    <a:ext uri="{FF2B5EF4-FFF2-40B4-BE49-F238E27FC236}">
                      <a16:creationId xmlns:a16="http://schemas.microsoft.com/office/drawing/2014/main" id="{5630CD5F-E50D-FA46-89AD-AB5F3A8D64E0}"/>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 name="Freeform 183">
                  <a:extLst>
                    <a:ext uri="{FF2B5EF4-FFF2-40B4-BE49-F238E27FC236}">
                      <a16:creationId xmlns:a16="http://schemas.microsoft.com/office/drawing/2014/main" id="{C928ED03-5593-8C47-9EAA-7E27E17A1273}"/>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5" name="Freeform 184">
                  <a:extLst>
                    <a:ext uri="{FF2B5EF4-FFF2-40B4-BE49-F238E27FC236}">
                      <a16:creationId xmlns:a16="http://schemas.microsoft.com/office/drawing/2014/main" id="{E1D1A0E8-166D-D644-AEBE-B2576C806028}"/>
                    </a:ext>
                  </a:extLst>
                </p:cNvPr>
                <p:cNvSpPr/>
                <p:nvPr/>
              </p:nvSpPr>
              <p:spPr bwMode="auto">
                <a:xfrm rot="14646235">
                  <a:off x="2801561" y="2175964"/>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86" name="Group 185">
              <a:extLst>
                <a:ext uri="{FF2B5EF4-FFF2-40B4-BE49-F238E27FC236}">
                  <a16:creationId xmlns:a16="http://schemas.microsoft.com/office/drawing/2014/main" id="{673B64B6-9A2A-B74A-BCF2-DDE6849D3C5C}"/>
                </a:ext>
              </a:extLst>
            </p:cNvPr>
            <p:cNvGrpSpPr/>
            <p:nvPr/>
          </p:nvGrpSpPr>
          <p:grpSpPr>
            <a:xfrm rot="4927226">
              <a:off x="3208409" y="2643669"/>
              <a:ext cx="75652" cy="71437"/>
              <a:chOff x="3452933" y="2144335"/>
              <a:chExt cx="75652" cy="71437"/>
            </a:xfrm>
          </p:grpSpPr>
          <p:sp>
            <p:nvSpPr>
              <p:cNvPr id="187" name="Freeform 186">
                <a:extLst>
                  <a:ext uri="{FF2B5EF4-FFF2-40B4-BE49-F238E27FC236}">
                    <a16:creationId xmlns:a16="http://schemas.microsoft.com/office/drawing/2014/main" id="{B0F0CEEA-7DA0-E34E-BD6E-286C7D50DF23}"/>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8" name="Freeform 187">
                <a:extLst>
                  <a:ext uri="{FF2B5EF4-FFF2-40B4-BE49-F238E27FC236}">
                    <a16:creationId xmlns:a16="http://schemas.microsoft.com/office/drawing/2014/main" id="{9B51024B-B143-FC43-BBD7-B5D47712F5B2}"/>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3768" name="Freeform 73767">
              <a:extLst>
                <a:ext uri="{FF2B5EF4-FFF2-40B4-BE49-F238E27FC236}">
                  <a16:creationId xmlns:a16="http://schemas.microsoft.com/office/drawing/2014/main" id="{FA6A6795-2AD7-8B40-A1EF-1F47E7241A2E}"/>
                </a:ext>
              </a:extLst>
            </p:cNvPr>
            <p:cNvSpPr/>
            <p:nvPr/>
          </p:nvSpPr>
          <p:spPr bwMode="auto">
            <a:xfrm>
              <a:off x="3517900" y="2327275"/>
              <a:ext cx="136525" cy="95250"/>
            </a:xfrm>
            <a:custGeom>
              <a:avLst/>
              <a:gdLst>
                <a:gd name="connsiteX0" fmla="*/ 0 w 136525"/>
                <a:gd name="connsiteY0" fmla="*/ 0 h 95250"/>
                <a:gd name="connsiteX1" fmla="*/ 111125 w 136525"/>
                <a:gd name="connsiteY1" fmla="*/ 31750 h 95250"/>
                <a:gd name="connsiteX2" fmla="*/ 136525 w 136525"/>
                <a:gd name="connsiteY2" fmla="*/ 95250 h 95250"/>
              </a:gdLst>
              <a:ahLst/>
              <a:cxnLst>
                <a:cxn ang="0">
                  <a:pos x="connsiteX0" y="connsiteY0"/>
                </a:cxn>
                <a:cxn ang="0">
                  <a:pos x="connsiteX1" y="connsiteY1"/>
                </a:cxn>
                <a:cxn ang="0">
                  <a:pos x="connsiteX2" y="connsiteY2"/>
                </a:cxn>
              </a:cxnLst>
              <a:rect l="l" t="t" r="r" b="b"/>
              <a:pathLst>
                <a:path w="136525" h="95250">
                  <a:moveTo>
                    <a:pt x="0" y="0"/>
                  </a:moveTo>
                  <a:lnTo>
                    <a:pt x="111125" y="31750"/>
                  </a:lnTo>
                  <a:lnTo>
                    <a:pt x="136525"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69" name="Freeform 73768">
              <a:extLst>
                <a:ext uri="{FF2B5EF4-FFF2-40B4-BE49-F238E27FC236}">
                  <a16:creationId xmlns:a16="http://schemas.microsoft.com/office/drawing/2014/main" id="{E5B9F507-F61C-A947-B7EC-DAC070136C59}"/>
                </a:ext>
              </a:extLst>
            </p:cNvPr>
            <p:cNvSpPr/>
            <p:nvPr/>
          </p:nvSpPr>
          <p:spPr bwMode="auto">
            <a:xfrm>
              <a:off x="3397250" y="2419350"/>
              <a:ext cx="222250" cy="152400"/>
            </a:xfrm>
            <a:custGeom>
              <a:avLst/>
              <a:gdLst>
                <a:gd name="connsiteX0" fmla="*/ 0 w 222250"/>
                <a:gd name="connsiteY0" fmla="*/ 0 h 152400"/>
                <a:gd name="connsiteX1" fmla="*/ 47625 w 222250"/>
                <a:gd name="connsiteY1" fmla="*/ 130175 h 152400"/>
                <a:gd name="connsiteX2" fmla="*/ 165100 w 222250"/>
                <a:gd name="connsiteY2" fmla="*/ 152400 h 152400"/>
                <a:gd name="connsiteX3" fmla="*/ 222250 w 222250"/>
                <a:gd name="connsiteY3" fmla="*/ 114300 h 152400"/>
              </a:gdLst>
              <a:ahLst/>
              <a:cxnLst>
                <a:cxn ang="0">
                  <a:pos x="connsiteX0" y="connsiteY0"/>
                </a:cxn>
                <a:cxn ang="0">
                  <a:pos x="connsiteX1" y="connsiteY1"/>
                </a:cxn>
                <a:cxn ang="0">
                  <a:pos x="connsiteX2" y="connsiteY2"/>
                </a:cxn>
                <a:cxn ang="0">
                  <a:pos x="connsiteX3" y="connsiteY3"/>
                </a:cxn>
              </a:cxnLst>
              <a:rect l="l" t="t" r="r" b="b"/>
              <a:pathLst>
                <a:path w="222250" h="152400">
                  <a:moveTo>
                    <a:pt x="0" y="0"/>
                  </a:moveTo>
                  <a:lnTo>
                    <a:pt x="47625" y="130175"/>
                  </a:lnTo>
                  <a:lnTo>
                    <a:pt x="165100" y="152400"/>
                  </a:lnTo>
                  <a:lnTo>
                    <a:pt x="222250" y="1143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0" name="Freeform 73769">
              <a:extLst>
                <a:ext uri="{FF2B5EF4-FFF2-40B4-BE49-F238E27FC236}">
                  <a16:creationId xmlns:a16="http://schemas.microsoft.com/office/drawing/2014/main" id="{7FF5F3C2-C717-564A-8457-9A2386B4F46B}"/>
                </a:ext>
              </a:extLst>
            </p:cNvPr>
            <p:cNvSpPr/>
            <p:nvPr/>
          </p:nvSpPr>
          <p:spPr bwMode="auto">
            <a:xfrm>
              <a:off x="3425825" y="2543175"/>
              <a:ext cx="19050" cy="79375"/>
            </a:xfrm>
            <a:custGeom>
              <a:avLst/>
              <a:gdLst>
                <a:gd name="connsiteX0" fmla="*/ 19050 w 19050"/>
                <a:gd name="connsiteY0" fmla="*/ 0 h 79375"/>
                <a:gd name="connsiteX1" fmla="*/ 0 w 19050"/>
                <a:gd name="connsiteY1" fmla="*/ 79375 h 79375"/>
              </a:gdLst>
              <a:ahLst/>
              <a:cxnLst>
                <a:cxn ang="0">
                  <a:pos x="connsiteX0" y="connsiteY0"/>
                </a:cxn>
                <a:cxn ang="0">
                  <a:pos x="connsiteX1" y="connsiteY1"/>
                </a:cxn>
              </a:cxnLst>
              <a:rect l="l" t="t" r="r" b="b"/>
              <a:pathLst>
                <a:path w="19050" h="79375">
                  <a:moveTo>
                    <a:pt x="19050" y="0"/>
                  </a:moveTo>
                  <a:lnTo>
                    <a:pt x="0" y="7937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1" name="Freeform 73770">
              <a:extLst>
                <a:ext uri="{FF2B5EF4-FFF2-40B4-BE49-F238E27FC236}">
                  <a16:creationId xmlns:a16="http://schemas.microsoft.com/office/drawing/2014/main" id="{DF1C7D62-07F5-C94C-A0B6-ED504AE0F6D8}"/>
                </a:ext>
              </a:extLst>
            </p:cNvPr>
            <p:cNvSpPr/>
            <p:nvPr/>
          </p:nvSpPr>
          <p:spPr bwMode="auto">
            <a:xfrm>
              <a:off x="3241675" y="2689225"/>
              <a:ext cx="95250" cy="82550"/>
            </a:xfrm>
            <a:custGeom>
              <a:avLst/>
              <a:gdLst>
                <a:gd name="connsiteX0" fmla="*/ 95250 w 95250"/>
                <a:gd name="connsiteY0" fmla="*/ 0 h 82550"/>
                <a:gd name="connsiteX1" fmla="*/ 38100 w 95250"/>
                <a:gd name="connsiteY1" fmla="*/ 0 h 82550"/>
                <a:gd name="connsiteX2" fmla="*/ 0 w 95250"/>
                <a:gd name="connsiteY2" fmla="*/ 82550 h 82550"/>
              </a:gdLst>
              <a:ahLst/>
              <a:cxnLst>
                <a:cxn ang="0">
                  <a:pos x="connsiteX0" y="connsiteY0"/>
                </a:cxn>
                <a:cxn ang="0">
                  <a:pos x="connsiteX1" y="connsiteY1"/>
                </a:cxn>
                <a:cxn ang="0">
                  <a:pos x="connsiteX2" y="connsiteY2"/>
                </a:cxn>
              </a:cxnLst>
              <a:rect l="l" t="t" r="r" b="b"/>
              <a:pathLst>
                <a:path w="95250" h="82550">
                  <a:moveTo>
                    <a:pt x="95250" y="0"/>
                  </a:moveTo>
                  <a:lnTo>
                    <a:pt x="38100" y="0"/>
                  </a:lnTo>
                  <a:lnTo>
                    <a:pt x="0" y="825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5" name="Freeform 194">
              <a:extLst>
                <a:ext uri="{FF2B5EF4-FFF2-40B4-BE49-F238E27FC236}">
                  <a16:creationId xmlns:a16="http://schemas.microsoft.com/office/drawing/2014/main" id="{2CC1E1FA-467B-724F-BE1E-EA14E4B882B8}"/>
                </a:ext>
              </a:extLst>
            </p:cNvPr>
            <p:cNvSpPr/>
            <p:nvPr/>
          </p:nvSpPr>
          <p:spPr bwMode="auto">
            <a:xfrm>
              <a:off x="2895286" y="2840897"/>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4" name="Freeform 73773">
              <a:extLst>
                <a:ext uri="{FF2B5EF4-FFF2-40B4-BE49-F238E27FC236}">
                  <a16:creationId xmlns:a16="http://schemas.microsoft.com/office/drawing/2014/main" id="{2377CDB6-AA22-5048-9869-D3F797CAA11C}"/>
                </a:ext>
              </a:extLst>
            </p:cNvPr>
            <p:cNvSpPr/>
            <p:nvPr/>
          </p:nvSpPr>
          <p:spPr bwMode="auto">
            <a:xfrm>
              <a:off x="1905000" y="2825750"/>
              <a:ext cx="301625" cy="85725"/>
            </a:xfrm>
            <a:custGeom>
              <a:avLst/>
              <a:gdLst>
                <a:gd name="connsiteX0" fmla="*/ 301625 w 301625"/>
                <a:gd name="connsiteY0" fmla="*/ 3175 h 85725"/>
                <a:gd name="connsiteX1" fmla="*/ 190500 w 301625"/>
                <a:gd name="connsiteY1" fmla="*/ 85725 h 85725"/>
                <a:gd name="connsiteX2" fmla="*/ 69850 w 301625"/>
                <a:gd name="connsiteY2" fmla="*/ 0 h 85725"/>
                <a:gd name="connsiteX3" fmla="*/ 0 w 301625"/>
                <a:gd name="connsiteY3" fmla="*/ 44450 h 85725"/>
              </a:gdLst>
              <a:ahLst/>
              <a:cxnLst>
                <a:cxn ang="0">
                  <a:pos x="connsiteX0" y="connsiteY0"/>
                </a:cxn>
                <a:cxn ang="0">
                  <a:pos x="connsiteX1" y="connsiteY1"/>
                </a:cxn>
                <a:cxn ang="0">
                  <a:pos x="connsiteX2" y="connsiteY2"/>
                </a:cxn>
                <a:cxn ang="0">
                  <a:pos x="connsiteX3" y="connsiteY3"/>
                </a:cxn>
              </a:cxnLst>
              <a:rect l="l" t="t" r="r" b="b"/>
              <a:pathLst>
                <a:path w="301625" h="85725">
                  <a:moveTo>
                    <a:pt x="301625" y="3175"/>
                  </a:moveTo>
                  <a:lnTo>
                    <a:pt x="190500" y="85725"/>
                  </a:lnTo>
                  <a:lnTo>
                    <a:pt x="69850" y="0"/>
                  </a:lnTo>
                  <a:lnTo>
                    <a:pt x="0" y="444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5" name="Freeform 73774">
              <a:extLst>
                <a:ext uri="{FF2B5EF4-FFF2-40B4-BE49-F238E27FC236}">
                  <a16:creationId xmlns:a16="http://schemas.microsoft.com/office/drawing/2014/main" id="{DB3F5D9B-5666-6741-B362-C806C211C79B}"/>
                </a:ext>
              </a:extLst>
            </p:cNvPr>
            <p:cNvSpPr/>
            <p:nvPr/>
          </p:nvSpPr>
          <p:spPr bwMode="auto">
            <a:xfrm>
              <a:off x="1549400" y="2832100"/>
              <a:ext cx="241300" cy="63500"/>
            </a:xfrm>
            <a:custGeom>
              <a:avLst/>
              <a:gdLst>
                <a:gd name="connsiteX0" fmla="*/ 241300 w 241300"/>
                <a:gd name="connsiteY0" fmla="*/ 28575 h 63500"/>
                <a:gd name="connsiteX1" fmla="*/ 190500 w 241300"/>
                <a:gd name="connsiteY1" fmla="*/ 0 h 63500"/>
                <a:gd name="connsiteX2" fmla="*/ 76200 w 241300"/>
                <a:gd name="connsiteY2" fmla="*/ 63500 h 63500"/>
                <a:gd name="connsiteX3" fmla="*/ 0 w 241300"/>
                <a:gd name="connsiteY3" fmla="*/ 22225 h 63500"/>
              </a:gdLst>
              <a:ahLst/>
              <a:cxnLst>
                <a:cxn ang="0">
                  <a:pos x="connsiteX0" y="connsiteY0"/>
                </a:cxn>
                <a:cxn ang="0">
                  <a:pos x="connsiteX1" y="connsiteY1"/>
                </a:cxn>
                <a:cxn ang="0">
                  <a:pos x="connsiteX2" y="connsiteY2"/>
                </a:cxn>
                <a:cxn ang="0">
                  <a:pos x="connsiteX3" y="connsiteY3"/>
                </a:cxn>
              </a:cxnLst>
              <a:rect l="l" t="t" r="r" b="b"/>
              <a:pathLst>
                <a:path w="241300" h="63500">
                  <a:moveTo>
                    <a:pt x="241300" y="28575"/>
                  </a:moveTo>
                  <a:lnTo>
                    <a:pt x="190500" y="0"/>
                  </a:lnTo>
                  <a:lnTo>
                    <a:pt x="76200" y="63500"/>
                  </a:lnTo>
                  <a:lnTo>
                    <a:pt x="0" y="22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6" name="Freeform 73775">
              <a:extLst>
                <a:ext uri="{FF2B5EF4-FFF2-40B4-BE49-F238E27FC236}">
                  <a16:creationId xmlns:a16="http://schemas.microsoft.com/office/drawing/2014/main" id="{402ADB61-04DE-2D4F-A0D9-1B05F277D792}"/>
                </a:ext>
              </a:extLst>
            </p:cNvPr>
            <p:cNvSpPr/>
            <p:nvPr/>
          </p:nvSpPr>
          <p:spPr bwMode="auto">
            <a:xfrm>
              <a:off x="1168400" y="2828925"/>
              <a:ext cx="266700" cy="69850"/>
            </a:xfrm>
            <a:custGeom>
              <a:avLst/>
              <a:gdLst>
                <a:gd name="connsiteX0" fmla="*/ 266700 w 266700"/>
                <a:gd name="connsiteY0" fmla="*/ 28575 h 69850"/>
                <a:gd name="connsiteX1" fmla="*/ 266700 w 266700"/>
                <a:gd name="connsiteY1" fmla="*/ 28575 h 69850"/>
                <a:gd name="connsiteX2" fmla="*/ 215900 w 266700"/>
                <a:gd name="connsiteY2" fmla="*/ 69850 h 69850"/>
                <a:gd name="connsiteX3" fmla="*/ 101600 w 266700"/>
                <a:gd name="connsiteY3" fmla="*/ 0 h 69850"/>
                <a:gd name="connsiteX4" fmla="*/ 0 w 266700"/>
                <a:gd name="connsiteY4" fmla="*/ 50800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69850">
                  <a:moveTo>
                    <a:pt x="266700" y="28575"/>
                  </a:moveTo>
                  <a:lnTo>
                    <a:pt x="266700" y="28575"/>
                  </a:lnTo>
                  <a:lnTo>
                    <a:pt x="215900" y="69850"/>
                  </a:lnTo>
                  <a:lnTo>
                    <a:pt x="101600" y="0"/>
                  </a:lnTo>
                  <a:lnTo>
                    <a:pt x="0" y="508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7" name="Freeform 73776">
              <a:extLst>
                <a:ext uri="{FF2B5EF4-FFF2-40B4-BE49-F238E27FC236}">
                  <a16:creationId xmlns:a16="http://schemas.microsoft.com/office/drawing/2014/main" id="{B7CD7E92-99DA-3947-AA0E-0FE1B525A6E8}"/>
                </a:ext>
              </a:extLst>
            </p:cNvPr>
            <p:cNvSpPr/>
            <p:nvPr/>
          </p:nvSpPr>
          <p:spPr bwMode="auto">
            <a:xfrm>
              <a:off x="777875" y="2813050"/>
              <a:ext cx="282575" cy="69850"/>
            </a:xfrm>
            <a:custGeom>
              <a:avLst/>
              <a:gdLst>
                <a:gd name="connsiteX0" fmla="*/ 282575 w 282575"/>
                <a:gd name="connsiteY0" fmla="*/ 38100 h 69850"/>
                <a:gd name="connsiteX1" fmla="*/ 222250 w 282575"/>
                <a:gd name="connsiteY1" fmla="*/ 0 h 69850"/>
                <a:gd name="connsiteX2" fmla="*/ 98425 w 282575"/>
                <a:gd name="connsiteY2" fmla="*/ 69850 h 69850"/>
                <a:gd name="connsiteX3" fmla="*/ 0 w 282575"/>
                <a:gd name="connsiteY3" fmla="*/ 15875 h 69850"/>
              </a:gdLst>
              <a:ahLst/>
              <a:cxnLst>
                <a:cxn ang="0">
                  <a:pos x="connsiteX0" y="connsiteY0"/>
                </a:cxn>
                <a:cxn ang="0">
                  <a:pos x="connsiteX1" y="connsiteY1"/>
                </a:cxn>
                <a:cxn ang="0">
                  <a:pos x="connsiteX2" y="connsiteY2"/>
                </a:cxn>
                <a:cxn ang="0">
                  <a:pos x="connsiteX3" y="connsiteY3"/>
                </a:cxn>
              </a:cxnLst>
              <a:rect l="l" t="t" r="r" b="b"/>
              <a:pathLst>
                <a:path w="282575" h="69850">
                  <a:moveTo>
                    <a:pt x="282575" y="38100"/>
                  </a:moveTo>
                  <a:lnTo>
                    <a:pt x="222250" y="0"/>
                  </a:lnTo>
                  <a:lnTo>
                    <a:pt x="98425" y="69850"/>
                  </a:lnTo>
                  <a:lnTo>
                    <a:pt x="0" y="158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78" name="Freeform 73777">
              <a:extLst>
                <a:ext uri="{FF2B5EF4-FFF2-40B4-BE49-F238E27FC236}">
                  <a16:creationId xmlns:a16="http://schemas.microsoft.com/office/drawing/2014/main" id="{80EB92E0-B20B-BC49-8CED-30407DED2240}"/>
                </a:ext>
              </a:extLst>
            </p:cNvPr>
            <p:cNvSpPr/>
            <p:nvPr/>
          </p:nvSpPr>
          <p:spPr bwMode="auto">
            <a:xfrm>
              <a:off x="631825" y="2857500"/>
              <a:ext cx="66675" cy="276225"/>
            </a:xfrm>
            <a:custGeom>
              <a:avLst/>
              <a:gdLst>
                <a:gd name="connsiteX0" fmla="*/ 57150 w 66675"/>
                <a:gd name="connsiteY0" fmla="*/ 0 h 276225"/>
                <a:gd name="connsiteX1" fmla="*/ 57150 w 66675"/>
                <a:gd name="connsiteY1" fmla="*/ 0 h 276225"/>
                <a:gd name="connsiteX2" fmla="*/ 0 w 66675"/>
                <a:gd name="connsiteY2" fmla="*/ 104775 h 276225"/>
                <a:gd name="connsiteX3" fmla="*/ 66675 w 66675"/>
                <a:gd name="connsiteY3" fmla="*/ 215900 h 276225"/>
                <a:gd name="connsiteX4" fmla="*/ 38100 w 66675"/>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76225">
                  <a:moveTo>
                    <a:pt x="57150" y="0"/>
                  </a:moveTo>
                  <a:lnTo>
                    <a:pt x="57150" y="0"/>
                  </a:lnTo>
                  <a:lnTo>
                    <a:pt x="0" y="104775"/>
                  </a:lnTo>
                  <a:lnTo>
                    <a:pt x="66675" y="215900"/>
                  </a:lnTo>
                  <a:lnTo>
                    <a:pt x="38100" y="276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 name="Freeform 200">
              <a:extLst>
                <a:ext uri="{FF2B5EF4-FFF2-40B4-BE49-F238E27FC236}">
                  <a16:creationId xmlns:a16="http://schemas.microsoft.com/office/drawing/2014/main" id="{4E1D686B-3DC1-4B47-92F9-22B380861413}"/>
                </a:ext>
              </a:extLst>
            </p:cNvPr>
            <p:cNvSpPr/>
            <p:nvPr/>
          </p:nvSpPr>
          <p:spPr bwMode="auto">
            <a:xfrm>
              <a:off x="1644019"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2" name="Freeform 201">
              <a:extLst>
                <a:ext uri="{FF2B5EF4-FFF2-40B4-BE49-F238E27FC236}">
                  <a16:creationId xmlns:a16="http://schemas.microsoft.com/office/drawing/2014/main" id="{11738C97-D718-2D4B-984B-A5915F855A37}"/>
                </a:ext>
              </a:extLst>
            </p:cNvPr>
            <p:cNvSpPr/>
            <p:nvPr/>
          </p:nvSpPr>
          <p:spPr bwMode="auto">
            <a:xfrm>
              <a:off x="1843471"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0" name="Freeform 73779">
              <a:extLst>
                <a:ext uri="{FF2B5EF4-FFF2-40B4-BE49-F238E27FC236}">
                  <a16:creationId xmlns:a16="http://schemas.microsoft.com/office/drawing/2014/main" id="{60979A43-F572-1B4D-9A50-33E66E08A389}"/>
                </a:ext>
              </a:extLst>
            </p:cNvPr>
            <p:cNvSpPr/>
            <p:nvPr/>
          </p:nvSpPr>
          <p:spPr bwMode="auto">
            <a:xfrm>
              <a:off x="1444625" y="3590925"/>
              <a:ext cx="209550" cy="215900"/>
            </a:xfrm>
            <a:custGeom>
              <a:avLst/>
              <a:gdLst>
                <a:gd name="connsiteX0" fmla="*/ 3175 w 209550"/>
                <a:gd name="connsiteY0" fmla="*/ 114300 h 215900"/>
                <a:gd name="connsiteX1" fmla="*/ 0 w 209550"/>
                <a:gd name="connsiteY1" fmla="*/ 47625 h 215900"/>
                <a:gd name="connsiteX2" fmla="*/ 123825 w 209550"/>
                <a:gd name="connsiteY2" fmla="*/ 0 h 215900"/>
                <a:gd name="connsiteX3" fmla="*/ 209550 w 209550"/>
                <a:gd name="connsiteY3" fmla="*/ 117475 h 215900"/>
                <a:gd name="connsiteX4" fmla="*/ 127000 w 209550"/>
                <a:gd name="connsiteY4" fmla="*/ 215900 h 215900"/>
                <a:gd name="connsiteX5" fmla="*/ 53975 w 209550"/>
                <a:gd name="connsiteY5" fmla="*/ 1968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15900">
                  <a:moveTo>
                    <a:pt x="3175" y="114300"/>
                  </a:moveTo>
                  <a:lnTo>
                    <a:pt x="0" y="47625"/>
                  </a:lnTo>
                  <a:lnTo>
                    <a:pt x="123825" y="0"/>
                  </a:lnTo>
                  <a:lnTo>
                    <a:pt x="209550" y="117475"/>
                  </a:lnTo>
                  <a:lnTo>
                    <a:pt x="127000" y="215900"/>
                  </a:lnTo>
                  <a:lnTo>
                    <a:pt x="53975" y="1968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1" name="Freeform 73780">
              <a:extLst>
                <a:ext uri="{FF2B5EF4-FFF2-40B4-BE49-F238E27FC236}">
                  <a16:creationId xmlns:a16="http://schemas.microsoft.com/office/drawing/2014/main" id="{DDB41BAC-CB3D-0846-AB3B-5C830EBF1E7A}"/>
                </a:ext>
              </a:extLst>
            </p:cNvPr>
            <p:cNvSpPr/>
            <p:nvPr/>
          </p:nvSpPr>
          <p:spPr bwMode="auto">
            <a:xfrm>
              <a:off x="1209675" y="3749675"/>
              <a:ext cx="174625" cy="69850"/>
            </a:xfrm>
            <a:custGeom>
              <a:avLst/>
              <a:gdLst>
                <a:gd name="connsiteX0" fmla="*/ 0 w 174625"/>
                <a:gd name="connsiteY0" fmla="*/ 0 h 69850"/>
                <a:gd name="connsiteX1" fmla="*/ 117475 w 174625"/>
                <a:gd name="connsiteY1" fmla="*/ 69850 h 69850"/>
                <a:gd name="connsiteX2" fmla="*/ 174625 w 174625"/>
                <a:gd name="connsiteY2" fmla="*/ 34925 h 69850"/>
              </a:gdLst>
              <a:ahLst/>
              <a:cxnLst>
                <a:cxn ang="0">
                  <a:pos x="connsiteX0" y="connsiteY0"/>
                </a:cxn>
                <a:cxn ang="0">
                  <a:pos x="connsiteX1" y="connsiteY1"/>
                </a:cxn>
                <a:cxn ang="0">
                  <a:pos x="connsiteX2" y="connsiteY2"/>
                </a:cxn>
              </a:cxnLst>
              <a:rect l="l" t="t" r="r" b="b"/>
              <a:pathLst>
                <a:path w="174625" h="69850">
                  <a:moveTo>
                    <a:pt x="0" y="0"/>
                  </a:moveTo>
                  <a:lnTo>
                    <a:pt x="117475" y="69850"/>
                  </a:lnTo>
                  <a:lnTo>
                    <a:pt x="174625" y="349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2" name="Freeform 73781">
              <a:extLst>
                <a:ext uri="{FF2B5EF4-FFF2-40B4-BE49-F238E27FC236}">
                  <a16:creationId xmlns:a16="http://schemas.microsoft.com/office/drawing/2014/main" id="{107FBCE7-DB35-CD43-81E6-73DC625AFE60}"/>
                </a:ext>
              </a:extLst>
            </p:cNvPr>
            <p:cNvSpPr/>
            <p:nvPr/>
          </p:nvSpPr>
          <p:spPr bwMode="auto">
            <a:xfrm>
              <a:off x="809625" y="3530600"/>
              <a:ext cx="177800" cy="69850"/>
            </a:xfrm>
            <a:custGeom>
              <a:avLst/>
              <a:gdLst>
                <a:gd name="connsiteX0" fmla="*/ 177800 w 177800"/>
                <a:gd name="connsiteY0" fmla="*/ 69850 h 69850"/>
                <a:gd name="connsiteX1" fmla="*/ 63500 w 177800"/>
                <a:gd name="connsiteY1" fmla="*/ 0 h 69850"/>
                <a:gd name="connsiteX2" fmla="*/ 0 w 177800"/>
                <a:gd name="connsiteY2" fmla="*/ 38100 h 69850"/>
              </a:gdLst>
              <a:ahLst/>
              <a:cxnLst>
                <a:cxn ang="0">
                  <a:pos x="connsiteX0" y="connsiteY0"/>
                </a:cxn>
                <a:cxn ang="0">
                  <a:pos x="connsiteX1" y="connsiteY1"/>
                </a:cxn>
                <a:cxn ang="0">
                  <a:pos x="connsiteX2" y="connsiteY2"/>
                </a:cxn>
              </a:cxnLst>
              <a:rect l="l" t="t" r="r" b="b"/>
              <a:pathLst>
                <a:path w="177800" h="69850">
                  <a:moveTo>
                    <a:pt x="177800" y="69850"/>
                  </a:moveTo>
                  <a:lnTo>
                    <a:pt x="63500" y="0"/>
                  </a:lnTo>
                  <a:lnTo>
                    <a:pt x="0" y="381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3" name="Freeform 73782">
              <a:extLst>
                <a:ext uri="{FF2B5EF4-FFF2-40B4-BE49-F238E27FC236}">
                  <a16:creationId xmlns:a16="http://schemas.microsoft.com/office/drawing/2014/main" id="{EEB379CC-FA27-A941-85C1-31731B5F47F4}"/>
                </a:ext>
              </a:extLst>
            </p:cNvPr>
            <p:cNvSpPr/>
            <p:nvPr/>
          </p:nvSpPr>
          <p:spPr bwMode="auto">
            <a:xfrm>
              <a:off x="565150" y="3232150"/>
              <a:ext cx="155575" cy="165100"/>
            </a:xfrm>
            <a:custGeom>
              <a:avLst/>
              <a:gdLst>
                <a:gd name="connsiteX0" fmla="*/ 111125 w 155575"/>
                <a:gd name="connsiteY0" fmla="*/ 0 h 165100"/>
                <a:gd name="connsiteX1" fmla="*/ 155575 w 155575"/>
                <a:gd name="connsiteY1" fmla="*/ 53975 h 165100"/>
                <a:gd name="connsiteX2" fmla="*/ 66675 w 155575"/>
                <a:gd name="connsiteY2" fmla="*/ 165100 h 165100"/>
                <a:gd name="connsiteX3" fmla="*/ 0 w 155575"/>
                <a:gd name="connsiteY3" fmla="*/ 149225 h 165100"/>
              </a:gdLst>
              <a:ahLst/>
              <a:cxnLst>
                <a:cxn ang="0">
                  <a:pos x="connsiteX0" y="connsiteY0"/>
                </a:cxn>
                <a:cxn ang="0">
                  <a:pos x="connsiteX1" y="connsiteY1"/>
                </a:cxn>
                <a:cxn ang="0">
                  <a:pos x="connsiteX2" y="connsiteY2"/>
                </a:cxn>
                <a:cxn ang="0">
                  <a:pos x="connsiteX3" y="connsiteY3"/>
                </a:cxn>
              </a:cxnLst>
              <a:rect l="l" t="t" r="r" b="b"/>
              <a:pathLst>
                <a:path w="155575" h="165100">
                  <a:moveTo>
                    <a:pt x="111125" y="0"/>
                  </a:moveTo>
                  <a:lnTo>
                    <a:pt x="155575" y="53975"/>
                  </a:lnTo>
                  <a:lnTo>
                    <a:pt x="66675" y="165100"/>
                  </a:lnTo>
                  <a:lnTo>
                    <a:pt x="0" y="149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4" name="Freeform 73783">
              <a:extLst>
                <a:ext uri="{FF2B5EF4-FFF2-40B4-BE49-F238E27FC236}">
                  <a16:creationId xmlns:a16="http://schemas.microsoft.com/office/drawing/2014/main" id="{4A46F30A-0DE0-1240-A6BD-0CE76C6F4155}"/>
                </a:ext>
              </a:extLst>
            </p:cNvPr>
            <p:cNvSpPr/>
            <p:nvPr/>
          </p:nvSpPr>
          <p:spPr bwMode="auto">
            <a:xfrm>
              <a:off x="622300" y="3289300"/>
              <a:ext cx="63500" cy="69850"/>
            </a:xfrm>
            <a:custGeom>
              <a:avLst/>
              <a:gdLst>
                <a:gd name="connsiteX0" fmla="*/ 0 w 63500"/>
                <a:gd name="connsiteY0" fmla="*/ 69850 h 69850"/>
                <a:gd name="connsiteX1" fmla="*/ 63500 w 63500"/>
                <a:gd name="connsiteY1" fmla="*/ 0 h 69850"/>
              </a:gdLst>
              <a:ahLst/>
              <a:cxnLst>
                <a:cxn ang="0">
                  <a:pos x="connsiteX0" y="connsiteY0"/>
                </a:cxn>
                <a:cxn ang="0">
                  <a:pos x="connsiteX1" y="connsiteY1"/>
                </a:cxn>
              </a:cxnLst>
              <a:rect l="l" t="t" r="r" b="b"/>
              <a:pathLst>
                <a:path w="63500" h="69850">
                  <a:moveTo>
                    <a:pt x="0" y="69850"/>
                  </a:moveTo>
                  <a:lnTo>
                    <a:pt x="6350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5" name="Freeform 73784">
              <a:extLst>
                <a:ext uri="{FF2B5EF4-FFF2-40B4-BE49-F238E27FC236}">
                  <a16:creationId xmlns:a16="http://schemas.microsoft.com/office/drawing/2014/main" id="{F5E9773B-2B99-B745-B533-96E038043357}"/>
                </a:ext>
              </a:extLst>
            </p:cNvPr>
            <p:cNvSpPr/>
            <p:nvPr/>
          </p:nvSpPr>
          <p:spPr bwMode="auto">
            <a:xfrm>
              <a:off x="466852" y="3292475"/>
              <a:ext cx="53975" cy="0"/>
            </a:xfrm>
            <a:custGeom>
              <a:avLst/>
              <a:gdLst>
                <a:gd name="connsiteX0" fmla="*/ 0 w 53975"/>
                <a:gd name="connsiteY0" fmla="*/ 0 h 0"/>
                <a:gd name="connsiteX1" fmla="*/ 53975 w 53975"/>
                <a:gd name="connsiteY1" fmla="*/ 0 h 0"/>
              </a:gdLst>
              <a:ahLst/>
              <a:cxnLst>
                <a:cxn ang="0">
                  <a:pos x="connsiteX0" y="connsiteY0"/>
                </a:cxn>
                <a:cxn ang="0">
                  <a:pos x="connsiteX1" y="connsiteY1"/>
                </a:cxn>
              </a:cxnLst>
              <a:rect l="l" t="t" r="r" b="b"/>
              <a:pathLst>
                <a:path w="53975">
                  <a:moveTo>
                    <a:pt x="0" y="0"/>
                  </a:moveTo>
                  <a:lnTo>
                    <a:pt x="539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6" name="Freeform 73785">
              <a:extLst>
                <a:ext uri="{FF2B5EF4-FFF2-40B4-BE49-F238E27FC236}">
                  <a16:creationId xmlns:a16="http://schemas.microsoft.com/office/drawing/2014/main" id="{4F317336-8BEA-9F48-9229-931918C805C2}"/>
                </a:ext>
              </a:extLst>
            </p:cNvPr>
            <p:cNvSpPr/>
            <p:nvPr/>
          </p:nvSpPr>
          <p:spPr bwMode="auto">
            <a:xfrm>
              <a:off x="536575" y="3197225"/>
              <a:ext cx="28575" cy="12700"/>
            </a:xfrm>
            <a:custGeom>
              <a:avLst/>
              <a:gdLst>
                <a:gd name="connsiteX0" fmla="*/ 0 w 28575"/>
                <a:gd name="connsiteY0" fmla="*/ 12700 h 12700"/>
                <a:gd name="connsiteX1" fmla="*/ 28575 w 28575"/>
                <a:gd name="connsiteY1" fmla="*/ 0 h 12700"/>
              </a:gdLst>
              <a:ahLst/>
              <a:cxnLst>
                <a:cxn ang="0">
                  <a:pos x="connsiteX0" y="connsiteY0"/>
                </a:cxn>
                <a:cxn ang="0">
                  <a:pos x="connsiteX1" y="connsiteY1"/>
                </a:cxn>
              </a:cxnLst>
              <a:rect l="l" t="t" r="r" b="b"/>
              <a:pathLst>
                <a:path w="28575" h="12700">
                  <a:moveTo>
                    <a:pt x="0" y="12700"/>
                  </a:moveTo>
                  <a:lnTo>
                    <a:pt x="285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787" name="Freeform 73786">
              <a:extLst>
                <a:ext uri="{FF2B5EF4-FFF2-40B4-BE49-F238E27FC236}">
                  <a16:creationId xmlns:a16="http://schemas.microsoft.com/office/drawing/2014/main" id="{E65033B7-AD16-314F-A2A0-B9D79731FAD3}"/>
                </a:ext>
              </a:extLst>
            </p:cNvPr>
            <p:cNvSpPr/>
            <p:nvPr/>
          </p:nvSpPr>
          <p:spPr bwMode="auto">
            <a:xfrm>
              <a:off x="619125" y="3390900"/>
              <a:ext cx="73025" cy="180975"/>
            </a:xfrm>
            <a:custGeom>
              <a:avLst/>
              <a:gdLst>
                <a:gd name="connsiteX0" fmla="*/ 12700 w 73025"/>
                <a:gd name="connsiteY0" fmla="*/ 0 h 180975"/>
                <a:gd name="connsiteX1" fmla="*/ 0 w 73025"/>
                <a:gd name="connsiteY1" fmla="*/ 136525 h 180975"/>
                <a:gd name="connsiteX2" fmla="*/ 73025 w 73025"/>
                <a:gd name="connsiteY2" fmla="*/ 180975 h 180975"/>
              </a:gdLst>
              <a:ahLst/>
              <a:cxnLst>
                <a:cxn ang="0">
                  <a:pos x="connsiteX0" y="connsiteY0"/>
                </a:cxn>
                <a:cxn ang="0">
                  <a:pos x="connsiteX1" y="connsiteY1"/>
                </a:cxn>
                <a:cxn ang="0">
                  <a:pos x="connsiteX2" y="connsiteY2"/>
                </a:cxn>
              </a:cxnLst>
              <a:rect l="l" t="t" r="r" b="b"/>
              <a:pathLst>
                <a:path w="73025" h="180975">
                  <a:moveTo>
                    <a:pt x="12700" y="0"/>
                  </a:moveTo>
                  <a:lnTo>
                    <a:pt x="0" y="136525"/>
                  </a:lnTo>
                  <a:lnTo>
                    <a:pt x="73025" y="1809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47" name="Group 246">
              <a:extLst>
                <a:ext uri="{FF2B5EF4-FFF2-40B4-BE49-F238E27FC236}">
                  <a16:creationId xmlns:a16="http://schemas.microsoft.com/office/drawing/2014/main" id="{B2302230-D849-DC42-92B6-8BD3869E66C9}"/>
                </a:ext>
              </a:extLst>
            </p:cNvPr>
            <p:cNvGrpSpPr/>
            <p:nvPr/>
          </p:nvGrpSpPr>
          <p:grpSpPr>
            <a:xfrm rot="9142806" flipV="1">
              <a:off x="3314541" y="2547507"/>
              <a:ext cx="92075" cy="66624"/>
              <a:chOff x="250471" y="5019519"/>
              <a:chExt cx="92075" cy="66624"/>
            </a:xfrm>
          </p:grpSpPr>
          <p:sp>
            <p:nvSpPr>
              <p:cNvPr id="248" name="Freeform 247">
                <a:extLst>
                  <a:ext uri="{FF2B5EF4-FFF2-40B4-BE49-F238E27FC236}">
                    <a16:creationId xmlns:a16="http://schemas.microsoft.com/office/drawing/2014/main" id="{ED37A4A5-87B8-124B-BC41-57383DA45C1E}"/>
                  </a:ext>
                </a:extLst>
              </p:cNvPr>
              <p:cNvSpPr/>
              <p:nvPr/>
            </p:nvSpPr>
            <p:spPr bwMode="auto">
              <a:xfrm>
                <a:off x="317146" y="5019519"/>
                <a:ext cx="25400" cy="60325"/>
              </a:xfrm>
              <a:custGeom>
                <a:avLst/>
                <a:gdLst>
                  <a:gd name="connsiteX0" fmla="*/ 0 w 25400"/>
                  <a:gd name="connsiteY0" fmla="*/ 0 h 60325"/>
                  <a:gd name="connsiteX1" fmla="*/ 25400 w 25400"/>
                  <a:gd name="connsiteY1" fmla="*/ 60325 h 60325"/>
                </a:gdLst>
                <a:ahLst/>
                <a:cxnLst>
                  <a:cxn ang="0">
                    <a:pos x="connsiteX0" y="connsiteY0"/>
                  </a:cxn>
                  <a:cxn ang="0">
                    <a:pos x="connsiteX1" y="connsiteY1"/>
                  </a:cxn>
                </a:cxnLst>
                <a:rect l="l" t="t" r="r" b="b"/>
                <a:pathLst>
                  <a:path w="25400" h="60325">
                    <a:moveTo>
                      <a:pt x="0" y="0"/>
                    </a:moveTo>
                    <a:lnTo>
                      <a:pt x="25400" y="6032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9" name="Freeform 248">
                <a:extLst>
                  <a:ext uri="{FF2B5EF4-FFF2-40B4-BE49-F238E27FC236}">
                    <a16:creationId xmlns:a16="http://schemas.microsoft.com/office/drawing/2014/main" id="{63514C15-3E9A-AE43-8D7D-BD9347B86497}"/>
                  </a:ext>
                </a:extLst>
              </p:cNvPr>
              <p:cNvSpPr/>
              <p:nvPr/>
            </p:nvSpPr>
            <p:spPr bwMode="auto">
              <a:xfrm>
                <a:off x="285396" y="5041744"/>
                <a:ext cx="15875" cy="38100"/>
              </a:xfrm>
              <a:custGeom>
                <a:avLst/>
                <a:gdLst>
                  <a:gd name="connsiteX0" fmla="*/ 0 w 15875"/>
                  <a:gd name="connsiteY0" fmla="*/ 0 h 38100"/>
                  <a:gd name="connsiteX1" fmla="*/ 15875 w 15875"/>
                  <a:gd name="connsiteY1" fmla="*/ 38100 h 38100"/>
                </a:gdLst>
                <a:ahLst/>
                <a:cxnLst>
                  <a:cxn ang="0">
                    <a:pos x="connsiteX0" y="connsiteY0"/>
                  </a:cxn>
                  <a:cxn ang="0">
                    <a:pos x="connsiteX1" y="connsiteY1"/>
                  </a:cxn>
                </a:cxnLst>
                <a:rect l="l" t="t" r="r" b="b"/>
                <a:pathLst>
                  <a:path w="15875" h="38100">
                    <a:moveTo>
                      <a:pt x="0" y="0"/>
                    </a:moveTo>
                    <a:lnTo>
                      <a:pt x="15875" y="381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0" name="Freeform 249">
                <a:extLst>
                  <a:ext uri="{FF2B5EF4-FFF2-40B4-BE49-F238E27FC236}">
                    <a16:creationId xmlns:a16="http://schemas.microsoft.com/office/drawing/2014/main" id="{373184D6-1930-494C-A821-302A082F4ADD}"/>
                  </a:ext>
                </a:extLst>
              </p:cNvPr>
              <p:cNvSpPr/>
              <p:nvPr/>
            </p:nvSpPr>
            <p:spPr bwMode="auto">
              <a:xfrm>
                <a:off x="301271" y="5029044"/>
                <a:ext cx="19050" cy="50800"/>
              </a:xfrm>
              <a:custGeom>
                <a:avLst/>
                <a:gdLst>
                  <a:gd name="connsiteX0" fmla="*/ 0 w 19050"/>
                  <a:gd name="connsiteY0" fmla="*/ 0 h 50800"/>
                  <a:gd name="connsiteX1" fmla="*/ 19050 w 19050"/>
                  <a:gd name="connsiteY1" fmla="*/ 50800 h 50800"/>
                </a:gdLst>
                <a:ahLst/>
                <a:cxnLst>
                  <a:cxn ang="0">
                    <a:pos x="connsiteX0" y="connsiteY0"/>
                  </a:cxn>
                  <a:cxn ang="0">
                    <a:pos x="connsiteX1" y="connsiteY1"/>
                  </a:cxn>
                </a:cxnLst>
                <a:rect l="l" t="t" r="r" b="b"/>
                <a:pathLst>
                  <a:path w="19050" h="50800">
                    <a:moveTo>
                      <a:pt x="0" y="0"/>
                    </a:moveTo>
                    <a:lnTo>
                      <a:pt x="19050" y="508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1" name="Freeform 250">
                <a:extLst>
                  <a:ext uri="{FF2B5EF4-FFF2-40B4-BE49-F238E27FC236}">
                    <a16:creationId xmlns:a16="http://schemas.microsoft.com/office/drawing/2014/main" id="{427FB2E9-A245-6244-A78C-AF60FBFA1229}"/>
                  </a:ext>
                </a:extLst>
              </p:cNvPr>
              <p:cNvSpPr/>
              <p:nvPr/>
            </p:nvSpPr>
            <p:spPr bwMode="auto">
              <a:xfrm>
                <a:off x="269521" y="5051269"/>
                <a:ext cx="9525" cy="28575"/>
              </a:xfrm>
              <a:custGeom>
                <a:avLst/>
                <a:gdLst>
                  <a:gd name="connsiteX0" fmla="*/ 0 w 9525"/>
                  <a:gd name="connsiteY0" fmla="*/ 0 h 28575"/>
                  <a:gd name="connsiteX1" fmla="*/ 9525 w 9525"/>
                  <a:gd name="connsiteY1" fmla="*/ 28575 h 28575"/>
                </a:gdLst>
                <a:ahLst/>
                <a:cxnLst>
                  <a:cxn ang="0">
                    <a:pos x="connsiteX0" y="connsiteY0"/>
                  </a:cxn>
                  <a:cxn ang="0">
                    <a:pos x="connsiteX1" y="connsiteY1"/>
                  </a:cxn>
                </a:cxnLst>
                <a:rect l="l" t="t" r="r" b="b"/>
                <a:pathLst>
                  <a:path w="9525" h="28575">
                    <a:moveTo>
                      <a:pt x="0" y="0"/>
                    </a:moveTo>
                    <a:lnTo>
                      <a:pt x="9525" y="2857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2" name="Freeform 251">
                <a:extLst>
                  <a:ext uri="{FF2B5EF4-FFF2-40B4-BE49-F238E27FC236}">
                    <a16:creationId xmlns:a16="http://schemas.microsoft.com/office/drawing/2014/main" id="{7985A5E5-47F6-6A4D-95E1-F787F2AA183A}"/>
                  </a:ext>
                </a:extLst>
              </p:cNvPr>
              <p:cNvSpPr/>
              <p:nvPr/>
            </p:nvSpPr>
            <p:spPr bwMode="auto">
              <a:xfrm>
                <a:off x="250471" y="507984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3" name="Freeform 252">
                <a:extLst>
                  <a:ext uri="{FF2B5EF4-FFF2-40B4-BE49-F238E27FC236}">
                    <a16:creationId xmlns:a16="http://schemas.microsoft.com/office/drawing/2014/main" id="{043E1934-6D63-9A42-A77C-671F164E0A65}"/>
                  </a:ext>
                </a:extLst>
              </p:cNvPr>
              <p:cNvSpPr/>
              <p:nvPr/>
            </p:nvSpPr>
            <p:spPr bwMode="auto">
              <a:xfrm rot="21166211">
                <a:off x="254446" y="5060743"/>
                <a:ext cx="6350" cy="25400"/>
              </a:xfrm>
              <a:custGeom>
                <a:avLst/>
                <a:gdLst>
                  <a:gd name="connsiteX0" fmla="*/ 0 w 6350"/>
                  <a:gd name="connsiteY0" fmla="*/ 0 h 25400"/>
                  <a:gd name="connsiteX1" fmla="*/ 6350 w 6350"/>
                  <a:gd name="connsiteY1" fmla="*/ 25400 h 25400"/>
                </a:gdLst>
                <a:ahLst/>
                <a:cxnLst>
                  <a:cxn ang="0">
                    <a:pos x="connsiteX0" y="connsiteY0"/>
                  </a:cxn>
                  <a:cxn ang="0">
                    <a:pos x="connsiteX1" y="connsiteY1"/>
                  </a:cxn>
                </a:cxnLst>
                <a:rect l="l" t="t" r="r" b="b"/>
                <a:pathLst>
                  <a:path w="6350" h="25400">
                    <a:moveTo>
                      <a:pt x="0" y="0"/>
                    </a:moveTo>
                    <a:lnTo>
                      <a:pt x="6350" y="254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47" name="Group 146">
            <a:extLst>
              <a:ext uri="{FF2B5EF4-FFF2-40B4-BE49-F238E27FC236}">
                <a16:creationId xmlns:a16="http://schemas.microsoft.com/office/drawing/2014/main" id="{55DB3DD3-986E-164C-8421-A1211488BB0B}"/>
              </a:ext>
            </a:extLst>
          </p:cNvPr>
          <p:cNvGrpSpPr/>
          <p:nvPr/>
        </p:nvGrpSpPr>
        <p:grpSpPr>
          <a:xfrm>
            <a:off x="1055565" y="5346602"/>
            <a:ext cx="1862862" cy="1052251"/>
            <a:chOff x="887711" y="4846329"/>
            <a:chExt cx="2426988" cy="1474009"/>
          </a:xfrm>
        </p:grpSpPr>
        <p:sp>
          <p:nvSpPr>
            <p:cNvPr id="215" name="Rectangle 214">
              <a:extLst>
                <a:ext uri="{FF2B5EF4-FFF2-40B4-BE49-F238E27FC236}">
                  <a16:creationId xmlns:a16="http://schemas.microsoft.com/office/drawing/2014/main" id="{62453BB1-C313-C143-A75A-4108B37A3531}"/>
                </a:ext>
              </a:extLst>
            </p:cNvPr>
            <p:cNvSpPr/>
            <p:nvPr/>
          </p:nvSpPr>
          <p:spPr>
            <a:xfrm>
              <a:off x="915728" y="4937366"/>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216" name="Rectangle 215">
              <a:extLst>
                <a:ext uri="{FF2B5EF4-FFF2-40B4-BE49-F238E27FC236}">
                  <a16:creationId xmlns:a16="http://schemas.microsoft.com/office/drawing/2014/main" id="{EE2570CE-CF39-434F-8D5A-ACB51E79EE72}"/>
                </a:ext>
              </a:extLst>
            </p:cNvPr>
            <p:cNvSpPr/>
            <p:nvPr/>
          </p:nvSpPr>
          <p:spPr>
            <a:xfrm>
              <a:off x="892722" y="5173355"/>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217" name="Rectangle 216">
              <a:extLst>
                <a:ext uri="{FF2B5EF4-FFF2-40B4-BE49-F238E27FC236}">
                  <a16:creationId xmlns:a16="http://schemas.microsoft.com/office/drawing/2014/main" id="{0F20253B-3C9C-AB43-9A2A-6A6110BC3796}"/>
                </a:ext>
              </a:extLst>
            </p:cNvPr>
            <p:cNvSpPr/>
            <p:nvPr/>
          </p:nvSpPr>
          <p:spPr>
            <a:xfrm>
              <a:off x="1154263" y="4930705"/>
              <a:ext cx="186665"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OH</a:t>
              </a:r>
            </a:p>
          </p:txBody>
        </p:sp>
        <p:sp>
          <p:nvSpPr>
            <p:cNvPr id="218" name="Rectangle 217">
              <a:extLst>
                <a:ext uri="{FF2B5EF4-FFF2-40B4-BE49-F238E27FC236}">
                  <a16:creationId xmlns:a16="http://schemas.microsoft.com/office/drawing/2014/main" id="{9F2B1252-83E4-7348-AC60-73084EF550AA}"/>
                </a:ext>
              </a:extLst>
            </p:cNvPr>
            <p:cNvSpPr/>
            <p:nvPr/>
          </p:nvSpPr>
          <p:spPr>
            <a:xfrm>
              <a:off x="1100448" y="5548079"/>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219" name="Rectangle 218">
              <a:extLst>
                <a:ext uri="{FF2B5EF4-FFF2-40B4-BE49-F238E27FC236}">
                  <a16:creationId xmlns:a16="http://schemas.microsoft.com/office/drawing/2014/main" id="{BFC6A3CC-D597-924B-B467-F9FE002817A9}"/>
                </a:ext>
              </a:extLst>
            </p:cNvPr>
            <p:cNvSpPr/>
            <p:nvPr/>
          </p:nvSpPr>
          <p:spPr>
            <a:xfrm>
              <a:off x="1340411" y="5451216"/>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N</a:t>
              </a:r>
            </a:p>
          </p:txBody>
        </p:sp>
        <p:sp>
          <p:nvSpPr>
            <p:cNvPr id="220" name="Rectangle 219">
              <a:extLst>
                <a:ext uri="{FF2B5EF4-FFF2-40B4-BE49-F238E27FC236}">
                  <a16:creationId xmlns:a16="http://schemas.microsoft.com/office/drawing/2014/main" id="{87EAA668-07DC-B447-8D92-08B9A6B37E4B}"/>
                </a:ext>
              </a:extLst>
            </p:cNvPr>
            <p:cNvSpPr/>
            <p:nvPr/>
          </p:nvSpPr>
          <p:spPr>
            <a:xfrm>
              <a:off x="1756352" y="5322751"/>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N</a:t>
              </a:r>
            </a:p>
          </p:txBody>
        </p:sp>
        <p:sp>
          <p:nvSpPr>
            <p:cNvPr id="221" name="Rectangle 220">
              <a:extLst>
                <a:ext uri="{FF2B5EF4-FFF2-40B4-BE49-F238E27FC236}">
                  <a16:creationId xmlns:a16="http://schemas.microsoft.com/office/drawing/2014/main" id="{113A1336-3B13-DE44-B336-2A1048E274B8}"/>
                </a:ext>
              </a:extLst>
            </p:cNvPr>
            <p:cNvSpPr/>
            <p:nvPr/>
          </p:nvSpPr>
          <p:spPr>
            <a:xfrm>
              <a:off x="2302229" y="5608089"/>
              <a:ext cx="86562"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O</a:t>
              </a:r>
            </a:p>
          </p:txBody>
        </p:sp>
        <p:sp>
          <p:nvSpPr>
            <p:cNvPr id="222" name="Rectangle 221">
              <a:extLst>
                <a:ext uri="{FF2B5EF4-FFF2-40B4-BE49-F238E27FC236}">
                  <a16:creationId xmlns:a16="http://schemas.microsoft.com/office/drawing/2014/main" id="{ADA02523-4C4D-E847-B01F-D05DC4047F12}"/>
                </a:ext>
              </a:extLst>
            </p:cNvPr>
            <p:cNvSpPr/>
            <p:nvPr/>
          </p:nvSpPr>
          <p:spPr>
            <a:xfrm>
              <a:off x="2249343" y="5726179"/>
              <a:ext cx="199428" cy="107722"/>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223" name="Rectangle 222">
              <a:extLst>
                <a:ext uri="{FF2B5EF4-FFF2-40B4-BE49-F238E27FC236}">
                  <a16:creationId xmlns:a16="http://schemas.microsoft.com/office/drawing/2014/main" id="{0A1E0022-335D-A547-87B4-9E31BAAC9DD5}"/>
                </a:ext>
              </a:extLst>
            </p:cNvPr>
            <p:cNvSpPr/>
            <p:nvPr/>
          </p:nvSpPr>
          <p:spPr>
            <a:xfrm>
              <a:off x="2379131" y="5384924"/>
              <a:ext cx="199428"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a:t>
              </a:r>
            </a:p>
          </p:txBody>
        </p:sp>
        <p:sp>
          <p:nvSpPr>
            <p:cNvPr id="224" name="Rectangle 223">
              <a:extLst>
                <a:ext uri="{FF2B5EF4-FFF2-40B4-BE49-F238E27FC236}">
                  <a16:creationId xmlns:a16="http://schemas.microsoft.com/office/drawing/2014/main" id="{890998C3-2E0A-A64E-8A90-A0F03BE4AE52}"/>
                </a:ext>
              </a:extLst>
            </p:cNvPr>
            <p:cNvSpPr/>
            <p:nvPr/>
          </p:nvSpPr>
          <p:spPr>
            <a:xfrm>
              <a:off x="2495818" y="5608449"/>
              <a:ext cx="199428"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p>
          </p:txBody>
        </p:sp>
        <p:sp>
          <p:nvSpPr>
            <p:cNvPr id="225" name="Rectangle 224">
              <a:extLst>
                <a:ext uri="{FF2B5EF4-FFF2-40B4-BE49-F238E27FC236}">
                  <a16:creationId xmlns:a16="http://schemas.microsoft.com/office/drawing/2014/main" id="{B86EC9E1-FA22-094D-822B-7759AA206E12}"/>
                </a:ext>
              </a:extLst>
            </p:cNvPr>
            <p:cNvSpPr/>
            <p:nvPr/>
          </p:nvSpPr>
          <p:spPr>
            <a:xfrm>
              <a:off x="2898522" y="5802346"/>
              <a:ext cx="199428" cy="153888"/>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p>
          </p:txBody>
        </p:sp>
        <p:sp>
          <p:nvSpPr>
            <p:cNvPr id="73789" name="Freeform 73788">
              <a:extLst>
                <a:ext uri="{FF2B5EF4-FFF2-40B4-BE49-F238E27FC236}">
                  <a16:creationId xmlns:a16="http://schemas.microsoft.com/office/drawing/2014/main" id="{89EA316F-AD94-2A47-B887-AD3119DF8848}"/>
                </a:ext>
              </a:extLst>
            </p:cNvPr>
            <p:cNvSpPr/>
            <p:nvPr/>
          </p:nvSpPr>
          <p:spPr bwMode="auto">
            <a:xfrm>
              <a:off x="930275" y="5937250"/>
              <a:ext cx="1416050" cy="79375"/>
            </a:xfrm>
            <a:custGeom>
              <a:avLst/>
              <a:gdLst>
                <a:gd name="connsiteX0" fmla="*/ 0 w 1416050"/>
                <a:gd name="connsiteY0" fmla="*/ 0 h 79375"/>
                <a:gd name="connsiteX1" fmla="*/ 0 w 1416050"/>
                <a:gd name="connsiteY1" fmla="*/ 79375 h 79375"/>
                <a:gd name="connsiteX2" fmla="*/ 1416050 w 1416050"/>
                <a:gd name="connsiteY2" fmla="*/ 79375 h 79375"/>
                <a:gd name="connsiteX3" fmla="*/ 1416050 w 1416050"/>
                <a:gd name="connsiteY3" fmla="*/ 3175 h 79375"/>
              </a:gdLst>
              <a:ahLst/>
              <a:cxnLst>
                <a:cxn ang="0">
                  <a:pos x="connsiteX0" y="connsiteY0"/>
                </a:cxn>
                <a:cxn ang="0">
                  <a:pos x="connsiteX1" y="connsiteY1"/>
                </a:cxn>
                <a:cxn ang="0">
                  <a:pos x="connsiteX2" y="connsiteY2"/>
                </a:cxn>
                <a:cxn ang="0">
                  <a:pos x="connsiteX3" y="connsiteY3"/>
                </a:cxn>
              </a:cxnLst>
              <a:rect l="l" t="t" r="r" b="b"/>
              <a:pathLst>
                <a:path w="1416050" h="79375">
                  <a:moveTo>
                    <a:pt x="0" y="0"/>
                  </a:moveTo>
                  <a:lnTo>
                    <a:pt x="0" y="79375"/>
                  </a:lnTo>
                  <a:lnTo>
                    <a:pt x="1416050" y="79375"/>
                  </a:lnTo>
                  <a:lnTo>
                    <a:pt x="1416050" y="317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8" name="Rectangle 227">
              <a:extLst>
                <a:ext uri="{FF2B5EF4-FFF2-40B4-BE49-F238E27FC236}">
                  <a16:creationId xmlns:a16="http://schemas.microsoft.com/office/drawing/2014/main" id="{119F6E0C-9D16-1B4D-B809-384F9FFA96F2}"/>
                </a:ext>
              </a:extLst>
            </p:cNvPr>
            <p:cNvSpPr/>
            <p:nvPr/>
          </p:nvSpPr>
          <p:spPr>
            <a:xfrm>
              <a:off x="887711" y="5382186"/>
              <a:ext cx="199428" cy="107722"/>
            </a:xfrm>
            <a:prstGeom prst="rect">
              <a:avLst/>
            </a:prstGeom>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73790" name="Freeform 73789">
              <a:extLst>
                <a:ext uri="{FF2B5EF4-FFF2-40B4-BE49-F238E27FC236}">
                  <a16:creationId xmlns:a16="http://schemas.microsoft.com/office/drawing/2014/main" id="{F160D0AC-0610-9345-A13B-6FC6A12C950B}"/>
                </a:ext>
              </a:extLst>
            </p:cNvPr>
            <p:cNvSpPr/>
            <p:nvPr/>
          </p:nvSpPr>
          <p:spPr bwMode="auto">
            <a:xfrm rot="21298893">
              <a:off x="1306802" y="5094938"/>
              <a:ext cx="95250" cy="73025"/>
            </a:xfrm>
            <a:custGeom>
              <a:avLst/>
              <a:gdLst>
                <a:gd name="connsiteX0" fmla="*/ 0 w 95250"/>
                <a:gd name="connsiteY0" fmla="*/ 0 h 73025"/>
                <a:gd name="connsiteX1" fmla="*/ 95250 w 95250"/>
                <a:gd name="connsiteY1" fmla="*/ 73025 h 73025"/>
              </a:gdLst>
              <a:ahLst/>
              <a:cxnLst>
                <a:cxn ang="0">
                  <a:pos x="connsiteX0" y="connsiteY0"/>
                </a:cxn>
                <a:cxn ang="0">
                  <a:pos x="connsiteX1" y="connsiteY1"/>
                </a:cxn>
              </a:cxnLst>
              <a:rect l="l" t="t" r="r" b="b"/>
              <a:pathLst>
                <a:path w="95250" h="73025">
                  <a:moveTo>
                    <a:pt x="0" y="0"/>
                  </a:moveTo>
                  <a:lnTo>
                    <a:pt x="95250" y="7302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5" name="Group 64">
              <a:extLst>
                <a:ext uri="{FF2B5EF4-FFF2-40B4-BE49-F238E27FC236}">
                  <a16:creationId xmlns:a16="http://schemas.microsoft.com/office/drawing/2014/main" id="{AD298068-4867-5B44-99E9-15D110B8CDAC}"/>
                </a:ext>
              </a:extLst>
            </p:cNvPr>
            <p:cNvGrpSpPr/>
            <p:nvPr/>
          </p:nvGrpSpPr>
          <p:grpSpPr>
            <a:xfrm>
              <a:off x="1933073" y="5404447"/>
              <a:ext cx="300793" cy="262083"/>
              <a:chOff x="1929898" y="5404447"/>
              <a:chExt cx="300793" cy="262083"/>
            </a:xfrm>
          </p:grpSpPr>
          <p:sp>
            <p:nvSpPr>
              <p:cNvPr id="230" name="Hexagon 229">
                <a:extLst>
                  <a:ext uri="{FF2B5EF4-FFF2-40B4-BE49-F238E27FC236}">
                    <a16:creationId xmlns:a16="http://schemas.microsoft.com/office/drawing/2014/main" id="{EA00659C-61F4-C845-913E-E2211E4D3A47}"/>
                  </a:ext>
                </a:extLst>
              </p:cNvPr>
              <p:cNvSpPr/>
              <p:nvPr/>
            </p:nvSpPr>
            <p:spPr bwMode="auto">
              <a:xfrm rot="12480619">
                <a:off x="1929898" y="5404447"/>
                <a:ext cx="300793" cy="262083"/>
              </a:xfrm>
              <a:prstGeom prst="hexagon">
                <a:avLst/>
              </a:prstGeom>
              <a:noFill/>
              <a:ln w="1905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1" name="Freeform 230">
                <a:extLst>
                  <a:ext uri="{FF2B5EF4-FFF2-40B4-BE49-F238E27FC236}">
                    <a16:creationId xmlns:a16="http://schemas.microsoft.com/office/drawing/2014/main" id="{993D7F00-B5CC-E941-9BE6-80F2AC1563AF}"/>
                  </a:ext>
                </a:extLst>
              </p:cNvPr>
              <p:cNvSpPr/>
              <p:nvPr/>
            </p:nvSpPr>
            <p:spPr bwMode="auto">
              <a:xfrm rot="3139835">
                <a:off x="2022431" y="5406676"/>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2" name="Freeform 231">
                <a:extLst>
                  <a:ext uri="{FF2B5EF4-FFF2-40B4-BE49-F238E27FC236}">
                    <a16:creationId xmlns:a16="http://schemas.microsoft.com/office/drawing/2014/main" id="{8617F4BE-3E4B-E348-8B2D-3ED3D9FBD5B3}"/>
                  </a:ext>
                </a:extLst>
              </p:cNvPr>
              <p:cNvSpPr/>
              <p:nvPr/>
            </p:nvSpPr>
            <p:spPr bwMode="auto">
              <a:xfrm>
                <a:off x="2177258" y="5483826"/>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3" name="Freeform 232">
                <a:extLst>
                  <a:ext uri="{FF2B5EF4-FFF2-40B4-BE49-F238E27FC236}">
                    <a16:creationId xmlns:a16="http://schemas.microsoft.com/office/drawing/2014/main" id="{9E54A1A5-C02C-6D45-A51A-9F5BA6D85A21}"/>
                  </a:ext>
                </a:extLst>
              </p:cNvPr>
              <p:cNvSpPr/>
              <p:nvPr/>
            </p:nvSpPr>
            <p:spPr bwMode="auto">
              <a:xfrm rot="17786070">
                <a:off x="2040086" y="5569947"/>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7" name="Group 76">
              <a:extLst>
                <a:ext uri="{FF2B5EF4-FFF2-40B4-BE49-F238E27FC236}">
                  <a16:creationId xmlns:a16="http://schemas.microsoft.com/office/drawing/2014/main" id="{B5596EED-9760-4544-8514-6F062F2D1DA8}"/>
                </a:ext>
              </a:extLst>
            </p:cNvPr>
            <p:cNvGrpSpPr/>
            <p:nvPr/>
          </p:nvGrpSpPr>
          <p:grpSpPr>
            <a:xfrm>
              <a:off x="1224687" y="5079876"/>
              <a:ext cx="92075" cy="60325"/>
              <a:chOff x="250471" y="5019519"/>
              <a:chExt cx="92075" cy="60325"/>
            </a:xfrm>
          </p:grpSpPr>
          <p:sp>
            <p:nvSpPr>
              <p:cNvPr id="66" name="Freeform 65">
                <a:extLst>
                  <a:ext uri="{FF2B5EF4-FFF2-40B4-BE49-F238E27FC236}">
                    <a16:creationId xmlns:a16="http://schemas.microsoft.com/office/drawing/2014/main" id="{0B80E1E2-76F5-1749-879E-C33A11454FBD}"/>
                  </a:ext>
                </a:extLst>
              </p:cNvPr>
              <p:cNvSpPr/>
              <p:nvPr/>
            </p:nvSpPr>
            <p:spPr bwMode="auto">
              <a:xfrm>
                <a:off x="317146" y="5019519"/>
                <a:ext cx="25400" cy="60325"/>
              </a:xfrm>
              <a:custGeom>
                <a:avLst/>
                <a:gdLst>
                  <a:gd name="connsiteX0" fmla="*/ 0 w 25400"/>
                  <a:gd name="connsiteY0" fmla="*/ 0 h 60325"/>
                  <a:gd name="connsiteX1" fmla="*/ 25400 w 25400"/>
                  <a:gd name="connsiteY1" fmla="*/ 60325 h 60325"/>
                </a:gdLst>
                <a:ahLst/>
                <a:cxnLst>
                  <a:cxn ang="0">
                    <a:pos x="connsiteX0" y="connsiteY0"/>
                  </a:cxn>
                  <a:cxn ang="0">
                    <a:pos x="connsiteX1" y="connsiteY1"/>
                  </a:cxn>
                </a:cxnLst>
                <a:rect l="l" t="t" r="r" b="b"/>
                <a:pathLst>
                  <a:path w="25400" h="60325">
                    <a:moveTo>
                      <a:pt x="0" y="0"/>
                    </a:moveTo>
                    <a:lnTo>
                      <a:pt x="25400" y="6032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Freeform 66">
                <a:extLst>
                  <a:ext uri="{FF2B5EF4-FFF2-40B4-BE49-F238E27FC236}">
                    <a16:creationId xmlns:a16="http://schemas.microsoft.com/office/drawing/2014/main" id="{88E95D3B-7457-414A-9592-D863BDAC664A}"/>
                  </a:ext>
                </a:extLst>
              </p:cNvPr>
              <p:cNvSpPr/>
              <p:nvPr/>
            </p:nvSpPr>
            <p:spPr bwMode="auto">
              <a:xfrm>
                <a:off x="285396" y="5041744"/>
                <a:ext cx="15875" cy="38100"/>
              </a:xfrm>
              <a:custGeom>
                <a:avLst/>
                <a:gdLst>
                  <a:gd name="connsiteX0" fmla="*/ 0 w 15875"/>
                  <a:gd name="connsiteY0" fmla="*/ 0 h 38100"/>
                  <a:gd name="connsiteX1" fmla="*/ 15875 w 15875"/>
                  <a:gd name="connsiteY1" fmla="*/ 38100 h 38100"/>
                </a:gdLst>
                <a:ahLst/>
                <a:cxnLst>
                  <a:cxn ang="0">
                    <a:pos x="connsiteX0" y="connsiteY0"/>
                  </a:cxn>
                  <a:cxn ang="0">
                    <a:pos x="connsiteX1" y="connsiteY1"/>
                  </a:cxn>
                </a:cxnLst>
                <a:rect l="l" t="t" r="r" b="b"/>
                <a:pathLst>
                  <a:path w="15875" h="38100">
                    <a:moveTo>
                      <a:pt x="0" y="0"/>
                    </a:moveTo>
                    <a:lnTo>
                      <a:pt x="15875" y="381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Freeform 67">
                <a:extLst>
                  <a:ext uri="{FF2B5EF4-FFF2-40B4-BE49-F238E27FC236}">
                    <a16:creationId xmlns:a16="http://schemas.microsoft.com/office/drawing/2014/main" id="{EF6EBFAE-7B46-754E-9087-827877D760CF}"/>
                  </a:ext>
                </a:extLst>
              </p:cNvPr>
              <p:cNvSpPr/>
              <p:nvPr/>
            </p:nvSpPr>
            <p:spPr bwMode="auto">
              <a:xfrm>
                <a:off x="301271" y="5029044"/>
                <a:ext cx="19050" cy="50800"/>
              </a:xfrm>
              <a:custGeom>
                <a:avLst/>
                <a:gdLst>
                  <a:gd name="connsiteX0" fmla="*/ 0 w 19050"/>
                  <a:gd name="connsiteY0" fmla="*/ 0 h 50800"/>
                  <a:gd name="connsiteX1" fmla="*/ 19050 w 19050"/>
                  <a:gd name="connsiteY1" fmla="*/ 50800 h 50800"/>
                </a:gdLst>
                <a:ahLst/>
                <a:cxnLst>
                  <a:cxn ang="0">
                    <a:pos x="connsiteX0" y="connsiteY0"/>
                  </a:cxn>
                  <a:cxn ang="0">
                    <a:pos x="connsiteX1" y="connsiteY1"/>
                  </a:cxn>
                </a:cxnLst>
                <a:rect l="l" t="t" r="r" b="b"/>
                <a:pathLst>
                  <a:path w="19050" h="50800">
                    <a:moveTo>
                      <a:pt x="0" y="0"/>
                    </a:moveTo>
                    <a:lnTo>
                      <a:pt x="19050" y="508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 name="Freeform 68">
                <a:extLst>
                  <a:ext uri="{FF2B5EF4-FFF2-40B4-BE49-F238E27FC236}">
                    <a16:creationId xmlns:a16="http://schemas.microsoft.com/office/drawing/2014/main" id="{A4F55F7E-BEF6-2149-B221-78F476E050C4}"/>
                  </a:ext>
                </a:extLst>
              </p:cNvPr>
              <p:cNvSpPr/>
              <p:nvPr/>
            </p:nvSpPr>
            <p:spPr bwMode="auto">
              <a:xfrm>
                <a:off x="269521" y="5051269"/>
                <a:ext cx="9525" cy="28575"/>
              </a:xfrm>
              <a:custGeom>
                <a:avLst/>
                <a:gdLst>
                  <a:gd name="connsiteX0" fmla="*/ 0 w 9525"/>
                  <a:gd name="connsiteY0" fmla="*/ 0 h 28575"/>
                  <a:gd name="connsiteX1" fmla="*/ 9525 w 9525"/>
                  <a:gd name="connsiteY1" fmla="*/ 28575 h 28575"/>
                </a:gdLst>
                <a:ahLst/>
                <a:cxnLst>
                  <a:cxn ang="0">
                    <a:pos x="connsiteX0" y="connsiteY0"/>
                  </a:cxn>
                  <a:cxn ang="0">
                    <a:pos x="connsiteX1" y="connsiteY1"/>
                  </a:cxn>
                </a:cxnLst>
                <a:rect l="l" t="t" r="r" b="b"/>
                <a:pathLst>
                  <a:path w="9525" h="28575">
                    <a:moveTo>
                      <a:pt x="0" y="0"/>
                    </a:moveTo>
                    <a:lnTo>
                      <a:pt x="9525" y="2857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Freeform 69">
                <a:extLst>
                  <a:ext uri="{FF2B5EF4-FFF2-40B4-BE49-F238E27FC236}">
                    <a16:creationId xmlns:a16="http://schemas.microsoft.com/office/drawing/2014/main" id="{A6BAB2AF-3AD4-5146-B9C8-F7077558219C}"/>
                  </a:ext>
                </a:extLst>
              </p:cNvPr>
              <p:cNvSpPr/>
              <p:nvPr/>
            </p:nvSpPr>
            <p:spPr bwMode="auto">
              <a:xfrm>
                <a:off x="250471" y="507984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Freeform 71">
                <a:extLst>
                  <a:ext uri="{FF2B5EF4-FFF2-40B4-BE49-F238E27FC236}">
                    <a16:creationId xmlns:a16="http://schemas.microsoft.com/office/drawing/2014/main" id="{4DF7C0B7-2A65-9142-9097-CB6543337B29}"/>
                  </a:ext>
                </a:extLst>
              </p:cNvPr>
              <p:cNvSpPr/>
              <p:nvPr/>
            </p:nvSpPr>
            <p:spPr bwMode="auto">
              <a:xfrm>
                <a:off x="253646" y="5054444"/>
                <a:ext cx="6350" cy="25400"/>
              </a:xfrm>
              <a:custGeom>
                <a:avLst/>
                <a:gdLst>
                  <a:gd name="connsiteX0" fmla="*/ 0 w 6350"/>
                  <a:gd name="connsiteY0" fmla="*/ 0 h 25400"/>
                  <a:gd name="connsiteX1" fmla="*/ 6350 w 6350"/>
                  <a:gd name="connsiteY1" fmla="*/ 25400 h 25400"/>
                </a:gdLst>
                <a:ahLst/>
                <a:cxnLst>
                  <a:cxn ang="0">
                    <a:pos x="connsiteX0" y="connsiteY0"/>
                  </a:cxn>
                  <a:cxn ang="0">
                    <a:pos x="connsiteX1" y="connsiteY1"/>
                  </a:cxn>
                </a:cxnLst>
                <a:rect l="l" t="t" r="r" b="b"/>
                <a:pathLst>
                  <a:path w="6350" h="25400">
                    <a:moveTo>
                      <a:pt x="0" y="0"/>
                    </a:moveTo>
                    <a:lnTo>
                      <a:pt x="6350" y="254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5" name="Group 104">
              <a:extLst>
                <a:ext uri="{FF2B5EF4-FFF2-40B4-BE49-F238E27FC236}">
                  <a16:creationId xmlns:a16="http://schemas.microsoft.com/office/drawing/2014/main" id="{4903E933-A0E7-D14D-9945-732276BC0FF3}"/>
                </a:ext>
              </a:extLst>
            </p:cNvPr>
            <p:cNvGrpSpPr/>
            <p:nvPr/>
          </p:nvGrpSpPr>
          <p:grpSpPr>
            <a:xfrm rot="20254614">
              <a:off x="967943" y="5084233"/>
              <a:ext cx="77515" cy="61136"/>
              <a:chOff x="1691629" y="3955314"/>
              <a:chExt cx="77515" cy="61136"/>
            </a:xfrm>
          </p:grpSpPr>
          <p:sp>
            <p:nvSpPr>
              <p:cNvPr id="256" name="Freeform 255">
                <a:extLst>
                  <a:ext uri="{FF2B5EF4-FFF2-40B4-BE49-F238E27FC236}">
                    <a16:creationId xmlns:a16="http://schemas.microsoft.com/office/drawing/2014/main" id="{FE37583F-C917-3141-B5E0-2608D7423A2E}"/>
                  </a:ext>
                </a:extLst>
              </p:cNvPr>
              <p:cNvSpPr/>
              <p:nvPr/>
            </p:nvSpPr>
            <p:spPr bwMode="auto">
              <a:xfrm rot="18015089">
                <a:off x="1686867" y="3964062"/>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7" name="Freeform 256">
                <a:extLst>
                  <a:ext uri="{FF2B5EF4-FFF2-40B4-BE49-F238E27FC236}">
                    <a16:creationId xmlns:a16="http://schemas.microsoft.com/office/drawing/2014/main" id="{A4FCE00B-0FEE-AE48-A184-35E79873197B}"/>
                  </a:ext>
                </a:extLst>
              </p:cNvPr>
              <p:cNvSpPr/>
              <p:nvPr/>
            </p:nvSpPr>
            <p:spPr bwMode="auto">
              <a:xfrm rot="18015089">
                <a:off x="1716757" y="3960076"/>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59" name="Group 258">
              <a:extLst>
                <a:ext uri="{FF2B5EF4-FFF2-40B4-BE49-F238E27FC236}">
                  <a16:creationId xmlns:a16="http://schemas.microsoft.com/office/drawing/2014/main" id="{FD826017-938E-C249-98DB-C1E173D1B47C}"/>
                </a:ext>
              </a:extLst>
            </p:cNvPr>
            <p:cNvGrpSpPr/>
            <p:nvPr/>
          </p:nvGrpSpPr>
          <p:grpSpPr>
            <a:xfrm rot="13885506">
              <a:off x="1172789" y="5505169"/>
              <a:ext cx="77515" cy="61136"/>
              <a:chOff x="1691629" y="3955314"/>
              <a:chExt cx="77515" cy="61136"/>
            </a:xfrm>
          </p:grpSpPr>
          <p:sp>
            <p:nvSpPr>
              <p:cNvPr id="260" name="Freeform 259">
                <a:extLst>
                  <a:ext uri="{FF2B5EF4-FFF2-40B4-BE49-F238E27FC236}">
                    <a16:creationId xmlns:a16="http://schemas.microsoft.com/office/drawing/2014/main" id="{E001ACAE-844E-E44E-A709-75BD3F8826C8}"/>
                  </a:ext>
                </a:extLst>
              </p:cNvPr>
              <p:cNvSpPr/>
              <p:nvPr/>
            </p:nvSpPr>
            <p:spPr bwMode="auto">
              <a:xfrm rot="18015089">
                <a:off x="1686867" y="3964062"/>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1" name="Freeform 260">
                <a:extLst>
                  <a:ext uri="{FF2B5EF4-FFF2-40B4-BE49-F238E27FC236}">
                    <a16:creationId xmlns:a16="http://schemas.microsoft.com/office/drawing/2014/main" id="{896B2B63-C098-FD49-9736-3B144746CABD}"/>
                  </a:ext>
                </a:extLst>
              </p:cNvPr>
              <p:cNvSpPr/>
              <p:nvPr/>
            </p:nvSpPr>
            <p:spPr bwMode="auto">
              <a:xfrm rot="18015089">
                <a:off x="1716757" y="3960076"/>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62" name="Group 261">
              <a:extLst>
                <a:ext uri="{FF2B5EF4-FFF2-40B4-BE49-F238E27FC236}">
                  <a16:creationId xmlns:a16="http://schemas.microsoft.com/office/drawing/2014/main" id="{2D583B7F-294B-1C4C-9DC3-97046F2AE5B5}"/>
                </a:ext>
              </a:extLst>
            </p:cNvPr>
            <p:cNvGrpSpPr/>
            <p:nvPr/>
          </p:nvGrpSpPr>
          <p:grpSpPr>
            <a:xfrm rot="527821">
              <a:off x="2437325" y="5545300"/>
              <a:ext cx="77515" cy="61136"/>
              <a:chOff x="1691629" y="3955314"/>
              <a:chExt cx="77515" cy="61136"/>
            </a:xfrm>
          </p:grpSpPr>
          <p:sp>
            <p:nvSpPr>
              <p:cNvPr id="263" name="Freeform 262">
                <a:extLst>
                  <a:ext uri="{FF2B5EF4-FFF2-40B4-BE49-F238E27FC236}">
                    <a16:creationId xmlns:a16="http://schemas.microsoft.com/office/drawing/2014/main" id="{3ABE65F6-045D-FA48-A0EF-A44BEDB64B19}"/>
                  </a:ext>
                </a:extLst>
              </p:cNvPr>
              <p:cNvSpPr/>
              <p:nvPr/>
            </p:nvSpPr>
            <p:spPr bwMode="auto">
              <a:xfrm rot="18015089">
                <a:off x="1686867" y="3964062"/>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4" name="Freeform 263">
                <a:extLst>
                  <a:ext uri="{FF2B5EF4-FFF2-40B4-BE49-F238E27FC236}">
                    <a16:creationId xmlns:a16="http://schemas.microsoft.com/office/drawing/2014/main" id="{C3D2CFA3-7E70-864F-B9E4-60BDF1A5FFF9}"/>
                  </a:ext>
                </a:extLst>
              </p:cNvPr>
              <p:cNvSpPr/>
              <p:nvPr/>
            </p:nvSpPr>
            <p:spPr bwMode="auto">
              <a:xfrm rot="18015089">
                <a:off x="1716757" y="3960076"/>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6" name="Freeform 115">
              <a:extLst>
                <a:ext uri="{FF2B5EF4-FFF2-40B4-BE49-F238E27FC236}">
                  <a16:creationId xmlns:a16="http://schemas.microsoft.com/office/drawing/2014/main" id="{60286FBE-AD68-7D41-8A57-4D2EF7BAA0D0}"/>
                </a:ext>
              </a:extLst>
            </p:cNvPr>
            <p:cNvSpPr/>
            <p:nvPr/>
          </p:nvSpPr>
          <p:spPr bwMode="auto">
            <a:xfrm>
              <a:off x="2574925" y="5597525"/>
              <a:ext cx="298450" cy="292100"/>
            </a:xfrm>
            <a:custGeom>
              <a:avLst/>
              <a:gdLst>
                <a:gd name="connsiteX0" fmla="*/ 76200 w 298450"/>
                <a:gd name="connsiteY0" fmla="*/ 31750 h 292100"/>
                <a:gd name="connsiteX1" fmla="*/ 142875 w 298450"/>
                <a:gd name="connsiteY1" fmla="*/ 0 h 292100"/>
                <a:gd name="connsiteX2" fmla="*/ 298450 w 298450"/>
                <a:gd name="connsiteY2" fmla="*/ 69850 h 292100"/>
                <a:gd name="connsiteX3" fmla="*/ 292100 w 298450"/>
                <a:gd name="connsiteY3" fmla="*/ 222250 h 292100"/>
                <a:gd name="connsiteX4" fmla="*/ 149225 w 298450"/>
                <a:gd name="connsiteY4" fmla="*/ 292100 h 292100"/>
                <a:gd name="connsiteX5" fmla="*/ 0 w 298450"/>
                <a:gd name="connsiteY5" fmla="*/ 215900 h 292100"/>
                <a:gd name="connsiteX6" fmla="*/ 3175 w 298450"/>
                <a:gd name="connsiteY6" fmla="*/ 14922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450" h="292100">
                  <a:moveTo>
                    <a:pt x="76200" y="31750"/>
                  </a:moveTo>
                  <a:lnTo>
                    <a:pt x="142875" y="0"/>
                  </a:lnTo>
                  <a:lnTo>
                    <a:pt x="298450" y="69850"/>
                  </a:lnTo>
                  <a:lnTo>
                    <a:pt x="292100" y="222250"/>
                  </a:lnTo>
                  <a:lnTo>
                    <a:pt x="149225" y="292100"/>
                  </a:lnTo>
                  <a:lnTo>
                    <a:pt x="0" y="215900"/>
                  </a:lnTo>
                  <a:lnTo>
                    <a:pt x="3175" y="149225"/>
                  </a:lnTo>
                </a:path>
              </a:pathLst>
            </a:custGeom>
            <a:noFill/>
            <a:ln w="19050">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7" name="Freeform 116">
              <a:extLst>
                <a:ext uri="{FF2B5EF4-FFF2-40B4-BE49-F238E27FC236}">
                  <a16:creationId xmlns:a16="http://schemas.microsoft.com/office/drawing/2014/main" id="{F620CFA1-EA2F-0B48-A155-EDC39FC776C2}"/>
                </a:ext>
              </a:extLst>
            </p:cNvPr>
            <p:cNvSpPr/>
            <p:nvPr/>
          </p:nvSpPr>
          <p:spPr bwMode="auto">
            <a:xfrm>
              <a:off x="2974975" y="5794375"/>
              <a:ext cx="288925" cy="292100"/>
            </a:xfrm>
            <a:custGeom>
              <a:avLst/>
              <a:gdLst>
                <a:gd name="connsiteX0" fmla="*/ 69850 w 288925"/>
                <a:gd name="connsiteY0" fmla="*/ 31750 h 292100"/>
                <a:gd name="connsiteX1" fmla="*/ 139700 w 288925"/>
                <a:gd name="connsiteY1" fmla="*/ 0 h 292100"/>
                <a:gd name="connsiteX2" fmla="*/ 288925 w 288925"/>
                <a:gd name="connsiteY2" fmla="*/ 73025 h 292100"/>
                <a:gd name="connsiteX3" fmla="*/ 285750 w 288925"/>
                <a:gd name="connsiteY3" fmla="*/ 222250 h 292100"/>
                <a:gd name="connsiteX4" fmla="*/ 149225 w 288925"/>
                <a:gd name="connsiteY4" fmla="*/ 292100 h 292100"/>
                <a:gd name="connsiteX5" fmla="*/ 6350 w 288925"/>
                <a:gd name="connsiteY5" fmla="*/ 231775 h 292100"/>
                <a:gd name="connsiteX6" fmla="*/ 0 w 288925"/>
                <a:gd name="connsiteY6" fmla="*/ 1524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25" h="292100">
                  <a:moveTo>
                    <a:pt x="69850" y="31750"/>
                  </a:moveTo>
                  <a:lnTo>
                    <a:pt x="139700" y="0"/>
                  </a:lnTo>
                  <a:lnTo>
                    <a:pt x="288925" y="73025"/>
                  </a:lnTo>
                  <a:cubicBezTo>
                    <a:pt x="287867" y="122767"/>
                    <a:pt x="286808" y="172508"/>
                    <a:pt x="285750" y="222250"/>
                  </a:cubicBezTo>
                  <a:lnTo>
                    <a:pt x="149225" y="292100"/>
                  </a:lnTo>
                  <a:lnTo>
                    <a:pt x="6350" y="231775"/>
                  </a:lnTo>
                  <a:lnTo>
                    <a:pt x="0" y="152400"/>
                  </a:lnTo>
                </a:path>
              </a:pathLst>
            </a:custGeom>
            <a:noFill/>
            <a:ln w="19050">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9" name="Freeform 118">
              <a:extLst>
                <a:ext uri="{FF2B5EF4-FFF2-40B4-BE49-F238E27FC236}">
                  <a16:creationId xmlns:a16="http://schemas.microsoft.com/office/drawing/2014/main" id="{192D0009-A814-2E41-BFA5-8168567094F7}"/>
                </a:ext>
              </a:extLst>
            </p:cNvPr>
            <p:cNvSpPr/>
            <p:nvPr/>
          </p:nvSpPr>
          <p:spPr bwMode="auto">
            <a:xfrm>
              <a:off x="2860675" y="5813425"/>
              <a:ext cx="76200" cy="41275"/>
            </a:xfrm>
            <a:custGeom>
              <a:avLst/>
              <a:gdLst>
                <a:gd name="connsiteX0" fmla="*/ 0 w 76200"/>
                <a:gd name="connsiteY0" fmla="*/ 0 h 41275"/>
                <a:gd name="connsiteX1" fmla="*/ 76200 w 76200"/>
                <a:gd name="connsiteY1" fmla="*/ 41275 h 41275"/>
              </a:gdLst>
              <a:ahLst/>
              <a:cxnLst>
                <a:cxn ang="0">
                  <a:pos x="connsiteX0" y="connsiteY0"/>
                </a:cxn>
                <a:cxn ang="0">
                  <a:pos x="connsiteX1" y="connsiteY1"/>
                </a:cxn>
              </a:cxnLst>
              <a:rect l="l" t="t" r="r" b="b"/>
              <a:pathLst>
                <a:path w="76200" h="41275">
                  <a:moveTo>
                    <a:pt x="0" y="0"/>
                  </a:moveTo>
                  <a:lnTo>
                    <a:pt x="76200" y="41275"/>
                  </a:lnTo>
                </a:path>
              </a:pathLst>
            </a:custGeom>
            <a:noFill/>
            <a:ln w="19050">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a:extLst>
                <a:ext uri="{FF2B5EF4-FFF2-40B4-BE49-F238E27FC236}">
                  <a16:creationId xmlns:a16="http://schemas.microsoft.com/office/drawing/2014/main" id="{9906F3B5-097E-194E-928D-846DB01D5CA6}"/>
                </a:ext>
              </a:extLst>
            </p:cNvPr>
            <p:cNvSpPr/>
            <p:nvPr/>
          </p:nvSpPr>
          <p:spPr bwMode="auto">
            <a:xfrm>
              <a:off x="2425700" y="5603875"/>
              <a:ext cx="117475" cy="28575"/>
            </a:xfrm>
            <a:custGeom>
              <a:avLst/>
              <a:gdLst>
                <a:gd name="connsiteX0" fmla="*/ 117475 w 117475"/>
                <a:gd name="connsiteY0" fmla="*/ 28575 h 28575"/>
                <a:gd name="connsiteX1" fmla="*/ 53975 w 117475"/>
                <a:gd name="connsiteY1" fmla="*/ 0 h 28575"/>
                <a:gd name="connsiteX2" fmla="*/ 0 w 117475"/>
                <a:gd name="connsiteY2" fmla="*/ 19050 h 28575"/>
              </a:gdLst>
              <a:ahLst/>
              <a:cxnLst>
                <a:cxn ang="0">
                  <a:pos x="connsiteX0" y="connsiteY0"/>
                </a:cxn>
                <a:cxn ang="0">
                  <a:pos x="connsiteX1" y="connsiteY1"/>
                </a:cxn>
                <a:cxn ang="0">
                  <a:pos x="connsiteX2" y="connsiteY2"/>
                </a:cxn>
              </a:cxnLst>
              <a:rect l="l" t="t" r="r" b="b"/>
              <a:pathLst>
                <a:path w="117475" h="28575">
                  <a:moveTo>
                    <a:pt x="117475" y="28575"/>
                  </a:moveTo>
                  <a:lnTo>
                    <a:pt x="53975" y="0"/>
                  </a:lnTo>
                  <a:lnTo>
                    <a:pt x="0" y="19050"/>
                  </a:lnTo>
                </a:path>
              </a:pathLst>
            </a:custGeom>
            <a:noFill/>
            <a:ln w="19050">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959AAB70-B69D-2B47-A109-EC5E24ABF49D}"/>
                </a:ext>
              </a:extLst>
            </p:cNvPr>
            <p:cNvSpPr/>
            <p:nvPr/>
          </p:nvSpPr>
          <p:spPr bwMode="auto">
            <a:xfrm rot="263922">
              <a:off x="2389859" y="5612323"/>
              <a:ext cx="57150" cy="25400"/>
            </a:xfrm>
            <a:custGeom>
              <a:avLst/>
              <a:gdLst>
                <a:gd name="connsiteX0" fmla="*/ 0 w 57150"/>
                <a:gd name="connsiteY0" fmla="*/ 25400 h 25400"/>
                <a:gd name="connsiteX1" fmla="*/ 57150 w 57150"/>
                <a:gd name="connsiteY1" fmla="*/ 0 h 25400"/>
              </a:gdLst>
              <a:ahLst/>
              <a:cxnLst>
                <a:cxn ang="0">
                  <a:pos x="connsiteX0" y="connsiteY0"/>
                </a:cxn>
                <a:cxn ang="0">
                  <a:pos x="connsiteX1" y="connsiteY1"/>
                </a:cxn>
              </a:cxnLst>
              <a:rect l="l" t="t" r="r" b="b"/>
              <a:pathLst>
                <a:path w="57150" h="25400">
                  <a:moveTo>
                    <a:pt x="0" y="25400"/>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FC0BD925-E592-D544-9E25-7780B0EF9C30}"/>
                </a:ext>
              </a:extLst>
            </p:cNvPr>
            <p:cNvSpPr/>
            <p:nvPr/>
          </p:nvSpPr>
          <p:spPr bwMode="auto">
            <a:xfrm>
              <a:off x="2212975" y="5597525"/>
              <a:ext cx="82550" cy="44450"/>
            </a:xfrm>
            <a:custGeom>
              <a:avLst/>
              <a:gdLst>
                <a:gd name="connsiteX0" fmla="*/ 0 w 82550"/>
                <a:gd name="connsiteY0" fmla="*/ 0 h 44450"/>
                <a:gd name="connsiteX1" fmla="*/ 82550 w 82550"/>
                <a:gd name="connsiteY1" fmla="*/ 44450 h 44450"/>
              </a:gdLst>
              <a:ahLst/>
              <a:cxnLst>
                <a:cxn ang="0">
                  <a:pos x="connsiteX0" y="connsiteY0"/>
                </a:cxn>
                <a:cxn ang="0">
                  <a:pos x="connsiteX1" y="connsiteY1"/>
                </a:cxn>
              </a:cxnLst>
              <a:rect l="l" t="t" r="r" b="b"/>
              <a:pathLst>
                <a:path w="82550" h="44450">
                  <a:moveTo>
                    <a:pt x="0" y="0"/>
                  </a:moveTo>
                  <a:lnTo>
                    <a:pt x="82550" y="444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 name="Freeform 122">
              <a:extLst>
                <a:ext uri="{FF2B5EF4-FFF2-40B4-BE49-F238E27FC236}">
                  <a16:creationId xmlns:a16="http://schemas.microsoft.com/office/drawing/2014/main" id="{8CAC0C86-D390-E940-B2D5-49D5F9136484}"/>
                </a:ext>
              </a:extLst>
            </p:cNvPr>
            <p:cNvSpPr/>
            <p:nvPr/>
          </p:nvSpPr>
          <p:spPr bwMode="auto">
            <a:xfrm>
              <a:off x="958850" y="5133975"/>
              <a:ext cx="301625" cy="254000"/>
            </a:xfrm>
            <a:custGeom>
              <a:avLst/>
              <a:gdLst>
                <a:gd name="connsiteX0" fmla="*/ 19050 w 301625"/>
                <a:gd name="connsiteY0" fmla="*/ 57150 h 254000"/>
                <a:gd name="connsiteX1" fmla="*/ 63500 w 301625"/>
                <a:gd name="connsiteY1" fmla="*/ 0 h 254000"/>
                <a:gd name="connsiteX2" fmla="*/ 222250 w 301625"/>
                <a:gd name="connsiteY2" fmla="*/ 3175 h 254000"/>
                <a:gd name="connsiteX3" fmla="*/ 301625 w 301625"/>
                <a:gd name="connsiteY3" fmla="*/ 136525 h 254000"/>
                <a:gd name="connsiteX4" fmla="*/ 206375 w 301625"/>
                <a:gd name="connsiteY4" fmla="*/ 254000 h 254000"/>
                <a:gd name="connsiteX5" fmla="*/ 41275 w 301625"/>
                <a:gd name="connsiteY5" fmla="*/ 238125 h 254000"/>
                <a:gd name="connsiteX6" fmla="*/ 0 w 301625"/>
                <a:gd name="connsiteY6" fmla="*/ 174625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254000">
                  <a:moveTo>
                    <a:pt x="19050" y="57150"/>
                  </a:moveTo>
                  <a:lnTo>
                    <a:pt x="63500" y="0"/>
                  </a:lnTo>
                  <a:lnTo>
                    <a:pt x="222250" y="3175"/>
                  </a:lnTo>
                  <a:lnTo>
                    <a:pt x="301625" y="136525"/>
                  </a:lnTo>
                  <a:lnTo>
                    <a:pt x="206375" y="254000"/>
                  </a:lnTo>
                  <a:lnTo>
                    <a:pt x="41275" y="238125"/>
                  </a:lnTo>
                  <a:lnTo>
                    <a:pt x="0" y="17462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4" name="Freeform 123">
              <a:extLst>
                <a:ext uri="{FF2B5EF4-FFF2-40B4-BE49-F238E27FC236}">
                  <a16:creationId xmlns:a16="http://schemas.microsoft.com/office/drawing/2014/main" id="{671DD3FF-8639-3847-9800-4E3A6EE4F4D5}"/>
                </a:ext>
              </a:extLst>
            </p:cNvPr>
            <p:cNvSpPr/>
            <p:nvPr/>
          </p:nvSpPr>
          <p:spPr bwMode="auto">
            <a:xfrm>
              <a:off x="1165225" y="5381625"/>
              <a:ext cx="158750" cy="139700"/>
            </a:xfrm>
            <a:custGeom>
              <a:avLst/>
              <a:gdLst>
                <a:gd name="connsiteX0" fmla="*/ 0 w 158750"/>
                <a:gd name="connsiteY0" fmla="*/ 0 h 139700"/>
                <a:gd name="connsiteX1" fmla="*/ 66675 w 158750"/>
                <a:gd name="connsiteY1" fmla="*/ 133350 h 139700"/>
                <a:gd name="connsiteX2" fmla="*/ 158750 w 158750"/>
                <a:gd name="connsiteY2" fmla="*/ 139700 h 139700"/>
              </a:gdLst>
              <a:ahLst/>
              <a:cxnLst>
                <a:cxn ang="0">
                  <a:pos x="connsiteX0" y="connsiteY0"/>
                </a:cxn>
                <a:cxn ang="0">
                  <a:pos x="connsiteX1" y="connsiteY1"/>
                </a:cxn>
                <a:cxn ang="0">
                  <a:pos x="connsiteX2" y="connsiteY2"/>
                </a:cxn>
              </a:cxnLst>
              <a:rect l="l" t="t" r="r" b="b"/>
              <a:pathLst>
                <a:path w="158750" h="139700">
                  <a:moveTo>
                    <a:pt x="0" y="0"/>
                  </a:moveTo>
                  <a:lnTo>
                    <a:pt x="66675" y="133350"/>
                  </a:lnTo>
                  <a:lnTo>
                    <a:pt x="158750" y="1397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5" name="Freeform 134">
              <a:extLst>
                <a:ext uri="{FF2B5EF4-FFF2-40B4-BE49-F238E27FC236}">
                  <a16:creationId xmlns:a16="http://schemas.microsoft.com/office/drawing/2014/main" id="{CA713F0A-3B53-D044-BC02-6BB41C35D3EE}"/>
                </a:ext>
              </a:extLst>
            </p:cNvPr>
            <p:cNvSpPr/>
            <p:nvPr/>
          </p:nvSpPr>
          <p:spPr bwMode="auto">
            <a:xfrm>
              <a:off x="1254125" y="5270500"/>
              <a:ext cx="247650" cy="209550"/>
            </a:xfrm>
            <a:custGeom>
              <a:avLst/>
              <a:gdLst>
                <a:gd name="connsiteX0" fmla="*/ 0 w 247650"/>
                <a:gd name="connsiteY0" fmla="*/ 0 h 209550"/>
                <a:gd name="connsiteX1" fmla="*/ 180975 w 247650"/>
                <a:gd name="connsiteY1" fmla="*/ 12700 h 209550"/>
                <a:gd name="connsiteX2" fmla="*/ 247650 w 247650"/>
                <a:gd name="connsiteY2" fmla="*/ 139700 h 209550"/>
                <a:gd name="connsiteX3" fmla="*/ 193675 w 24765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47650" h="209550">
                  <a:moveTo>
                    <a:pt x="0" y="0"/>
                  </a:moveTo>
                  <a:lnTo>
                    <a:pt x="180975" y="12700"/>
                  </a:lnTo>
                  <a:lnTo>
                    <a:pt x="247650" y="139700"/>
                  </a:lnTo>
                  <a:lnTo>
                    <a:pt x="193675" y="2095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6" name="Freeform 135">
              <a:extLst>
                <a:ext uri="{FF2B5EF4-FFF2-40B4-BE49-F238E27FC236}">
                  <a16:creationId xmlns:a16="http://schemas.microsoft.com/office/drawing/2014/main" id="{AE1A3760-D365-4F47-BAB4-ADC29F9772C2}"/>
                </a:ext>
              </a:extLst>
            </p:cNvPr>
            <p:cNvSpPr/>
            <p:nvPr/>
          </p:nvSpPr>
          <p:spPr bwMode="auto">
            <a:xfrm>
              <a:off x="1441450" y="5410200"/>
              <a:ext cx="206375" cy="244475"/>
            </a:xfrm>
            <a:custGeom>
              <a:avLst/>
              <a:gdLst>
                <a:gd name="connsiteX0" fmla="*/ 0 w 206375"/>
                <a:gd name="connsiteY0" fmla="*/ 165100 h 244475"/>
                <a:gd name="connsiteX1" fmla="*/ 63500 w 206375"/>
                <a:gd name="connsiteY1" fmla="*/ 244475 h 244475"/>
                <a:gd name="connsiteX2" fmla="*/ 206375 w 206375"/>
                <a:gd name="connsiteY2" fmla="*/ 200025 h 244475"/>
                <a:gd name="connsiteX3" fmla="*/ 203200 w 206375"/>
                <a:gd name="connsiteY3" fmla="*/ 41275 h 244475"/>
                <a:gd name="connsiteX4" fmla="*/ 57150 w 2063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5" h="244475">
                  <a:moveTo>
                    <a:pt x="0" y="165100"/>
                  </a:moveTo>
                  <a:lnTo>
                    <a:pt x="63500" y="244475"/>
                  </a:lnTo>
                  <a:lnTo>
                    <a:pt x="206375" y="200025"/>
                  </a:lnTo>
                  <a:cubicBezTo>
                    <a:pt x="205317" y="147108"/>
                    <a:pt x="204258" y="94192"/>
                    <a:pt x="203200" y="41275"/>
                  </a:cubicBez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7" name="Freeform 136">
              <a:extLst>
                <a:ext uri="{FF2B5EF4-FFF2-40B4-BE49-F238E27FC236}">
                  <a16:creationId xmlns:a16="http://schemas.microsoft.com/office/drawing/2014/main" id="{49DD9CB5-FA37-FD47-8CA2-D41614271FB1}"/>
                </a:ext>
              </a:extLst>
            </p:cNvPr>
            <p:cNvSpPr/>
            <p:nvPr/>
          </p:nvSpPr>
          <p:spPr bwMode="auto">
            <a:xfrm>
              <a:off x="1638300" y="5603875"/>
              <a:ext cx="307975" cy="69850"/>
            </a:xfrm>
            <a:custGeom>
              <a:avLst/>
              <a:gdLst>
                <a:gd name="connsiteX0" fmla="*/ 0 w 307975"/>
                <a:gd name="connsiteY0" fmla="*/ 6350 h 69850"/>
                <a:gd name="connsiteX1" fmla="*/ 0 w 307975"/>
                <a:gd name="connsiteY1" fmla="*/ 6350 h 69850"/>
                <a:gd name="connsiteX2" fmla="*/ 152400 w 307975"/>
                <a:gd name="connsiteY2" fmla="*/ 69850 h 69850"/>
                <a:gd name="connsiteX3" fmla="*/ 307975 w 307975"/>
                <a:gd name="connsiteY3" fmla="*/ 0 h 69850"/>
              </a:gdLst>
              <a:ahLst/>
              <a:cxnLst>
                <a:cxn ang="0">
                  <a:pos x="connsiteX0" y="connsiteY0"/>
                </a:cxn>
                <a:cxn ang="0">
                  <a:pos x="connsiteX1" y="connsiteY1"/>
                </a:cxn>
                <a:cxn ang="0">
                  <a:pos x="connsiteX2" y="connsiteY2"/>
                </a:cxn>
                <a:cxn ang="0">
                  <a:pos x="connsiteX3" y="connsiteY3"/>
                </a:cxn>
              </a:cxnLst>
              <a:rect l="l" t="t" r="r" b="b"/>
              <a:pathLst>
                <a:path w="307975" h="69850">
                  <a:moveTo>
                    <a:pt x="0" y="6350"/>
                  </a:moveTo>
                  <a:lnTo>
                    <a:pt x="0" y="6350"/>
                  </a:lnTo>
                  <a:lnTo>
                    <a:pt x="152400" y="69850"/>
                  </a:lnTo>
                  <a:lnTo>
                    <a:pt x="30797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 name="Freeform 137">
              <a:extLst>
                <a:ext uri="{FF2B5EF4-FFF2-40B4-BE49-F238E27FC236}">
                  <a16:creationId xmlns:a16="http://schemas.microsoft.com/office/drawing/2014/main" id="{217F684F-B222-5144-9251-34EC1FFD9BFA}"/>
                </a:ext>
              </a:extLst>
            </p:cNvPr>
            <p:cNvSpPr/>
            <p:nvPr/>
          </p:nvSpPr>
          <p:spPr bwMode="auto">
            <a:xfrm>
              <a:off x="1644650" y="5413375"/>
              <a:ext cx="76200" cy="31750"/>
            </a:xfrm>
            <a:custGeom>
              <a:avLst/>
              <a:gdLst>
                <a:gd name="connsiteX0" fmla="*/ 0 w 76200"/>
                <a:gd name="connsiteY0" fmla="*/ 31750 h 31750"/>
                <a:gd name="connsiteX1" fmla="*/ 76200 w 76200"/>
                <a:gd name="connsiteY1" fmla="*/ 0 h 31750"/>
              </a:gdLst>
              <a:ahLst/>
              <a:cxnLst>
                <a:cxn ang="0">
                  <a:pos x="connsiteX0" y="connsiteY0"/>
                </a:cxn>
                <a:cxn ang="0">
                  <a:pos x="connsiteX1" y="connsiteY1"/>
                </a:cxn>
              </a:cxnLst>
              <a:rect l="l" t="t" r="r" b="b"/>
              <a:pathLst>
                <a:path w="76200" h="31750">
                  <a:moveTo>
                    <a:pt x="0" y="31750"/>
                  </a:moveTo>
                  <a:lnTo>
                    <a:pt x="7620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9" name="Freeform 138">
              <a:extLst>
                <a:ext uri="{FF2B5EF4-FFF2-40B4-BE49-F238E27FC236}">
                  <a16:creationId xmlns:a16="http://schemas.microsoft.com/office/drawing/2014/main" id="{9861EFFE-6F0A-514E-A413-3D8A98FBE924}"/>
                </a:ext>
              </a:extLst>
            </p:cNvPr>
            <p:cNvSpPr/>
            <p:nvPr/>
          </p:nvSpPr>
          <p:spPr bwMode="auto">
            <a:xfrm rot="583470">
              <a:off x="1860550" y="5416550"/>
              <a:ext cx="88900" cy="38100"/>
            </a:xfrm>
            <a:custGeom>
              <a:avLst/>
              <a:gdLst>
                <a:gd name="connsiteX0" fmla="*/ 88900 w 88900"/>
                <a:gd name="connsiteY0" fmla="*/ 38100 h 38100"/>
                <a:gd name="connsiteX1" fmla="*/ 0 w 88900"/>
                <a:gd name="connsiteY1" fmla="*/ 0 h 38100"/>
              </a:gdLst>
              <a:ahLst/>
              <a:cxnLst>
                <a:cxn ang="0">
                  <a:pos x="connsiteX0" y="connsiteY0"/>
                </a:cxn>
                <a:cxn ang="0">
                  <a:pos x="connsiteX1" y="connsiteY1"/>
                </a:cxn>
              </a:cxnLst>
              <a:rect l="l" t="t" r="r" b="b"/>
              <a:pathLst>
                <a:path w="88900" h="38100">
                  <a:moveTo>
                    <a:pt x="88900" y="38100"/>
                  </a:moveTo>
                  <a:lnTo>
                    <a:pt x="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 name="Freeform 139">
              <a:extLst>
                <a:ext uri="{FF2B5EF4-FFF2-40B4-BE49-F238E27FC236}">
                  <a16:creationId xmlns:a16="http://schemas.microsoft.com/office/drawing/2014/main" id="{6CE0266E-D467-1142-A5CE-042009DE85A6}"/>
                </a:ext>
              </a:extLst>
            </p:cNvPr>
            <p:cNvSpPr/>
            <p:nvPr/>
          </p:nvSpPr>
          <p:spPr bwMode="auto">
            <a:xfrm>
              <a:off x="1666875" y="5667375"/>
              <a:ext cx="123825" cy="203200"/>
            </a:xfrm>
            <a:custGeom>
              <a:avLst/>
              <a:gdLst>
                <a:gd name="connsiteX0" fmla="*/ 123825 w 123825"/>
                <a:gd name="connsiteY0" fmla="*/ 0 h 203200"/>
                <a:gd name="connsiteX1" fmla="*/ 120650 w 123825"/>
                <a:gd name="connsiteY1" fmla="*/ 127000 h 203200"/>
                <a:gd name="connsiteX2" fmla="*/ 0 w 123825"/>
                <a:gd name="connsiteY2" fmla="*/ 203200 h 203200"/>
              </a:gdLst>
              <a:ahLst/>
              <a:cxnLst>
                <a:cxn ang="0">
                  <a:pos x="connsiteX0" y="connsiteY0"/>
                </a:cxn>
                <a:cxn ang="0">
                  <a:pos x="connsiteX1" y="connsiteY1"/>
                </a:cxn>
                <a:cxn ang="0">
                  <a:pos x="connsiteX2" y="connsiteY2"/>
                </a:cxn>
              </a:cxnLst>
              <a:rect l="l" t="t" r="r" b="b"/>
              <a:pathLst>
                <a:path w="123825" h="203200">
                  <a:moveTo>
                    <a:pt x="123825" y="0"/>
                  </a:moveTo>
                  <a:cubicBezTo>
                    <a:pt x="122767" y="42333"/>
                    <a:pt x="121708" y="84667"/>
                    <a:pt x="120650" y="127000"/>
                  </a:cubicBezTo>
                  <a:lnTo>
                    <a:pt x="0" y="2032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1" name="Freeform 140">
              <a:extLst>
                <a:ext uri="{FF2B5EF4-FFF2-40B4-BE49-F238E27FC236}">
                  <a16:creationId xmlns:a16="http://schemas.microsoft.com/office/drawing/2014/main" id="{51EE6820-8273-AF44-AC42-5EFD9DDCD2ED}"/>
                </a:ext>
              </a:extLst>
            </p:cNvPr>
            <p:cNvSpPr/>
            <p:nvPr/>
          </p:nvSpPr>
          <p:spPr bwMode="auto">
            <a:xfrm rot="21352831">
              <a:off x="1203325" y="5308600"/>
              <a:ext cx="73025" cy="79375"/>
            </a:xfrm>
            <a:custGeom>
              <a:avLst/>
              <a:gdLst>
                <a:gd name="connsiteX0" fmla="*/ 0 w 73025"/>
                <a:gd name="connsiteY0" fmla="*/ 79375 h 79375"/>
                <a:gd name="connsiteX1" fmla="*/ 73025 w 73025"/>
                <a:gd name="connsiteY1" fmla="*/ 0 h 79375"/>
              </a:gdLst>
              <a:ahLst/>
              <a:cxnLst>
                <a:cxn ang="0">
                  <a:pos x="connsiteX0" y="connsiteY0"/>
                </a:cxn>
                <a:cxn ang="0">
                  <a:pos x="connsiteX1" y="connsiteY1"/>
                </a:cxn>
              </a:cxnLst>
              <a:rect l="l" t="t" r="r" b="b"/>
              <a:pathLst>
                <a:path w="73025" h="79375">
                  <a:moveTo>
                    <a:pt x="0" y="79375"/>
                  </a:moveTo>
                  <a:lnTo>
                    <a:pt x="7302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 name="Freeform 141">
              <a:extLst>
                <a:ext uri="{FF2B5EF4-FFF2-40B4-BE49-F238E27FC236}">
                  <a16:creationId xmlns:a16="http://schemas.microsoft.com/office/drawing/2014/main" id="{33F21B7F-0887-8643-AEF1-72A5EC36598A}"/>
                </a:ext>
              </a:extLst>
            </p:cNvPr>
            <p:cNvSpPr/>
            <p:nvPr/>
          </p:nvSpPr>
          <p:spPr bwMode="auto">
            <a:xfrm>
              <a:off x="1406525" y="5314950"/>
              <a:ext cx="47625" cy="92075"/>
            </a:xfrm>
            <a:custGeom>
              <a:avLst/>
              <a:gdLst>
                <a:gd name="connsiteX0" fmla="*/ 47625 w 47625"/>
                <a:gd name="connsiteY0" fmla="*/ 92075 h 92075"/>
                <a:gd name="connsiteX1" fmla="*/ 0 w 47625"/>
                <a:gd name="connsiteY1" fmla="*/ 0 h 92075"/>
              </a:gdLst>
              <a:ahLst/>
              <a:cxnLst>
                <a:cxn ang="0">
                  <a:pos x="connsiteX0" y="connsiteY0"/>
                </a:cxn>
                <a:cxn ang="0">
                  <a:pos x="connsiteX1" y="connsiteY1"/>
                </a:cxn>
              </a:cxnLst>
              <a:rect l="l" t="t" r="r" b="b"/>
              <a:pathLst>
                <a:path w="47625" h="92075">
                  <a:moveTo>
                    <a:pt x="47625" y="92075"/>
                  </a:moveTo>
                  <a:lnTo>
                    <a:pt x="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 name="Freeform 142">
              <a:extLst>
                <a:ext uri="{FF2B5EF4-FFF2-40B4-BE49-F238E27FC236}">
                  <a16:creationId xmlns:a16="http://schemas.microsoft.com/office/drawing/2014/main" id="{70F39759-A6D4-8D46-A001-DDD8298CBBC2}"/>
                </a:ext>
              </a:extLst>
            </p:cNvPr>
            <p:cNvSpPr/>
            <p:nvPr/>
          </p:nvSpPr>
          <p:spPr bwMode="auto">
            <a:xfrm>
              <a:off x="1685925" y="5591175"/>
              <a:ext cx="111125" cy="47625"/>
            </a:xfrm>
            <a:custGeom>
              <a:avLst/>
              <a:gdLst>
                <a:gd name="connsiteX0" fmla="*/ 0 w 111125"/>
                <a:gd name="connsiteY0" fmla="*/ 0 h 47625"/>
                <a:gd name="connsiteX1" fmla="*/ 111125 w 111125"/>
                <a:gd name="connsiteY1" fmla="*/ 47625 h 47625"/>
              </a:gdLst>
              <a:ahLst/>
              <a:cxnLst>
                <a:cxn ang="0">
                  <a:pos x="connsiteX0" y="connsiteY0"/>
                </a:cxn>
                <a:cxn ang="0">
                  <a:pos x="connsiteX1" y="connsiteY1"/>
                </a:cxn>
              </a:cxnLst>
              <a:rect l="l" t="t" r="r" b="b"/>
              <a:pathLst>
                <a:path w="111125" h="47625">
                  <a:moveTo>
                    <a:pt x="0" y="0"/>
                  </a:moveTo>
                  <a:lnTo>
                    <a:pt x="111125" y="4762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 name="Freeform 143">
              <a:extLst>
                <a:ext uri="{FF2B5EF4-FFF2-40B4-BE49-F238E27FC236}">
                  <a16:creationId xmlns:a16="http://schemas.microsoft.com/office/drawing/2014/main" id="{7A0F2503-E387-9F44-BFC1-461848D2A658}"/>
                </a:ext>
              </a:extLst>
            </p:cNvPr>
            <p:cNvSpPr/>
            <p:nvPr/>
          </p:nvSpPr>
          <p:spPr bwMode="auto">
            <a:xfrm>
              <a:off x="1673225" y="5451475"/>
              <a:ext cx="60325" cy="19050"/>
            </a:xfrm>
            <a:custGeom>
              <a:avLst/>
              <a:gdLst>
                <a:gd name="connsiteX0" fmla="*/ 0 w 60325"/>
                <a:gd name="connsiteY0" fmla="*/ 19050 h 19050"/>
                <a:gd name="connsiteX1" fmla="*/ 60325 w 60325"/>
                <a:gd name="connsiteY1" fmla="*/ 0 h 19050"/>
              </a:gdLst>
              <a:ahLst/>
              <a:cxnLst>
                <a:cxn ang="0">
                  <a:pos x="connsiteX0" y="connsiteY0"/>
                </a:cxn>
                <a:cxn ang="0">
                  <a:pos x="connsiteX1" y="connsiteY1"/>
                </a:cxn>
              </a:cxnLst>
              <a:rect l="l" t="t" r="r" b="b"/>
              <a:pathLst>
                <a:path w="60325" h="19050">
                  <a:moveTo>
                    <a:pt x="0" y="19050"/>
                  </a:moveTo>
                  <a:lnTo>
                    <a:pt x="6032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3" name="Freeform 282">
              <a:extLst>
                <a:ext uri="{FF2B5EF4-FFF2-40B4-BE49-F238E27FC236}">
                  <a16:creationId xmlns:a16="http://schemas.microsoft.com/office/drawing/2014/main" id="{1ECC13D2-1536-D64F-B38F-99E162F10467}"/>
                </a:ext>
              </a:extLst>
            </p:cNvPr>
            <p:cNvSpPr/>
            <p:nvPr/>
          </p:nvSpPr>
          <p:spPr bwMode="auto">
            <a:xfrm rot="10800000">
              <a:off x="930274" y="4846329"/>
              <a:ext cx="2384425" cy="79375"/>
            </a:xfrm>
            <a:custGeom>
              <a:avLst/>
              <a:gdLst>
                <a:gd name="connsiteX0" fmla="*/ 0 w 1416050"/>
                <a:gd name="connsiteY0" fmla="*/ 0 h 79375"/>
                <a:gd name="connsiteX1" fmla="*/ 0 w 1416050"/>
                <a:gd name="connsiteY1" fmla="*/ 79375 h 79375"/>
                <a:gd name="connsiteX2" fmla="*/ 1416050 w 1416050"/>
                <a:gd name="connsiteY2" fmla="*/ 79375 h 79375"/>
                <a:gd name="connsiteX3" fmla="*/ 1416050 w 1416050"/>
                <a:gd name="connsiteY3" fmla="*/ 3175 h 79375"/>
              </a:gdLst>
              <a:ahLst/>
              <a:cxnLst>
                <a:cxn ang="0">
                  <a:pos x="connsiteX0" y="connsiteY0"/>
                </a:cxn>
                <a:cxn ang="0">
                  <a:pos x="connsiteX1" y="connsiteY1"/>
                </a:cxn>
                <a:cxn ang="0">
                  <a:pos x="connsiteX2" y="connsiteY2"/>
                </a:cxn>
                <a:cxn ang="0">
                  <a:pos x="connsiteX3" y="connsiteY3"/>
                </a:cxn>
              </a:cxnLst>
              <a:rect l="l" t="t" r="r" b="b"/>
              <a:pathLst>
                <a:path w="1416050" h="79375">
                  <a:moveTo>
                    <a:pt x="0" y="0"/>
                  </a:moveTo>
                  <a:lnTo>
                    <a:pt x="0" y="79375"/>
                  </a:lnTo>
                  <a:lnTo>
                    <a:pt x="1416050" y="79375"/>
                  </a:lnTo>
                  <a:lnTo>
                    <a:pt x="1416050" y="3175"/>
                  </a:lnTo>
                </a:path>
              </a:pathLst>
            </a:custGeom>
            <a:noFill/>
            <a:ln w="19050">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5" name="Freeform 144">
              <a:extLst>
                <a:ext uri="{FF2B5EF4-FFF2-40B4-BE49-F238E27FC236}">
                  <a16:creationId xmlns:a16="http://schemas.microsoft.com/office/drawing/2014/main" id="{FC7E9024-1BB7-1942-A748-CFF8702FD048}"/>
                </a:ext>
              </a:extLst>
            </p:cNvPr>
            <p:cNvSpPr/>
            <p:nvPr/>
          </p:nvSpPr>
          <p:spPr bwMode="auto">
            <a:xfrm>
              <a:off x="1183977" y="5066850"/>
              <a:ext cx="34925" cy="50800"/>
            </a:xfrm>
            <a:custGeom>
              <a:avLst/>
              <a:gdLst>
                <a:gd name="connsiteX0" fmla="*/ 0 w 34925"/>
                <a:gd name="connsiteY0" fmla="*/ 50800 h 50800"/>
                <a:gd name="connsiteX1" fmla="*/ 0 w 34925"/>
                <a:gd name="connsiteY1" fmla="*/ 0 h 50800"/>
                <a:gd name="connsiteX2" fmla="*/ 34925 w 34925"/>
                <a:gd name="connsiteY2" fmla="*/ 0 h 50800"/>
                <a:gd name="connsiteX3" fmla="*/ 0 w 34925"/>
                <a:gd name="connsiteY3" fmla="*/ 50800 h 50800"/>
              </a:gdLst>
              <a:ahLst/>
              <a:cxnLst>
                <a:cxn ang="0">
                  <a:pos x="connsiteX0" y="connsiteY0"/>
                </a:cxn>
                <a:cxn ang="0">
                  <a:pos x="connsiteX1" y="connsiteY1"/>
                </a:cxn>
                <a:cxn ang="0">
                  <a:pos x="connsiteX2" y="connsiteY2"/>
                </a:cxn>
                <a:cxn ang="0">
                  <a:pos x="connsiteX3" y="connsiteY3"/>
                </a:cxn>
              </a:cxnLst>
              <a:rect l="l" t="t" r="r" b="b"/>
              <a:pathLst>
                <a:path w="34925" h="50800">
                  <a:moveTo>
                    <a:pt x="0" y="50800"/>
                  </a:moveTo>
                  <a:lnTo>
                    <a:pt x="0" y="0"/>
                  </a:lnTo>
                  <a:lnTo>
                    <a:pt x="34925" y="0"/>
                  </a:lnTo>
                  <a:lnTo>
                    <a:pt x="0" y="50800"/>
                  </a:lnTo>
                  <a:close/>
                </a:path>
              </a:pathLst>
            </a:cu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6" name="Rectangle 225">
              <a:extLst>
                <a:ext uri="{FF2B5EF4-FFF2-40B4-BE49-F238E27FC236}">
                  <a16:creationId xmlns:a16="http://schemas.microsoft.com/office/drawing/2014/main" id="{0371DE83-B64E-4142-B9C5-2B8A11277CD5}"/>
                </a:ext>
              </a:extLst>
            </p:cNvPr>
            <p:cNvSpPr/>
            <p:nvPr/>
          </p:nvSpPr>
          <p:spPr>
            <a:xfrm>
              <a:off x="1386629" y="6074117"/>
              <a:ext cx="503343" cy="246221"/>
            </a:xfrm>
            <a:prstGeom prst="rect">
              <a:avLst/>
            </a:prstGeom>
            <a:noFill/>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Calibri" panose="020F0502020204030204" pitchFamily="34" charset="0"/>
                </a:rPr>
                <a:t>SN-38</a:t>
              </a:r>
            </a:p>
          </p:txBody>
        </p:sp>
      </p:grpSp>
      <p:pic>
        <p:nvPicPr>
          <p:cNvPr id="14" name="Picture 13">
            <a:extLst>
              <a:ext uri="{FF2B5EF4-FFF2-40B4-BE49-F238E27FC236}">
                <a16:creationId xmlns:a16="http://schemas.microsoft.com/office/drawing/2014/main" id="{65EBAFD5-DB8D-AE3B-5FFA-3601142D7353}"/>
              </a:ext>
            </a:extLst>
          </p:cNvPr>
          <p:cNvPicPr>
            <a:picLocks noChangeAspect="1"/>
          </p:cNvPicPr>
          <p:nvPr/>
        </p:nvPicPr>
        <p:blipFill>
          <a:blip r:embed="rId4"/>
          <a:stretch>
            <a:fillRect/>
          </a:stretch>
        </p:blipFill>
        <p:spPr>
          <a:xfrm>
            <a:off x="4531583" y="659625"/>
            <a:ext cx="7660417" cy="2445669"/>
          </a:xfrm>
          <a:prstGeom prst="rect">
            <a:avLst/>
          </a:prstGeom>
        </p:spPr>
      </p:pic>
      <p:sp>
        <p:nvSpPr>
          <p:cNvPr id="15" name="TextBox 14">
            <a:extLst>
              <a:ext uri="{FF2B5EF4-FFF2-40B4-BE49-F238E27FC236}">
                <a16:creationId xmlns:a16="http://schemas.microsoft.com/office/drawing/2014/main" id="{49E2E8FF-A6CD-3D4C-E6A8-40424E6B09A6}"/>
              </a:ext>
            </a:extLst>
          </p:cNvPr>
          <p:cNvSpPr txBox="1"/>
          <p:nvPr/>
        </p:nvSpPr>
        <p:spPr>
          <a:xfrm>
            <a:off x="5989990" y="104983"/>
            <a:ext cx="437587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Sacituzumab tirumotecan (sac-TMT)</a:t>
            </a:r>
          </a:p>
        </p:txBody>
      </p:sp>
      <p:sp>
        <p:nvSpPr>
          <p:cNvPr id="17" name="TextBox 16">
            <a:extLst>
              <a:ext uri="{FF2B5EF4-FFF2-40B4-BE49-F238E27FC236}">
                <a16:creationId xmlns:a16="http://schemas.microsoft.com/office/drawing/2014/main" id="{5207A7C3-E5E6-4B02-106D-DE14266D2D47}"/>
              </a:ext>
            </a:extLst>
          </p:cNvPr>
          <p:cNvSpPr txBox="1"/>
          <p:nvPr/>
        </p:nvSpPr>
        <p:spPr>
          <a:xfrm>
            <a:off x="409607" y="2080575"/>
            <a:ext cx="384804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Sacituzumab </a:t>
            </a:r>
            <a:r>
              <a:rPr kumimoji="0" lang="en-US" sz="2000" b="1" i="0" u="none" strike="noStrike" kern="1200" cap="none" spc="0" normalizeH="0" baseline="0" noProof="0" dirty="0" err="1">
                <a:ln>
                  <a:noFill/>
                </a:ln>
                <a:solidFill>
                  <a:srgbClr val="156082"/>
                </a:solidFill>
                <a:effectLst/>
                <a:uLnTx/>
                <a:uFillTx/>
                <a:latin typeface="Aptos" panose="02110004020202020204"/>
                <a:ea typeface="+mn-ea"/>
                <a:cs typeface="+mn-cs"/>
              </a:rPr>
              <a:t>Govitecan</a:t>
            </a: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 (sac-G)</a:t>
            </a:r>
          </a:p>
        </p:txBody>
      </p:sp>
      <p:sp>
        <p:nvSpPr>
          <p:cNvPr id="18" name="Title 1">
            <a:extLst>
              <a:ext uri="{FF2B5EF4-FFF2-40B4-BE49-F238E27FC236}">
                <a16:creationId xmlns:a16="http://schemas.microsoft.com/office/drawing/2014/main" id="{ADB4A9F6-C0B7-3C64-FC32-3F24EA2422CF}"/>
              </a:ext>
            </a:extLst>
          </p:cNvPr>
          <p:cNvSpPr>
            <a:spLocks noGrp="1"/>
          </p:cNvSpPr>
          <p:nvPr>
            <p:ph type="title"/>
          </p:nvPr>
        </p:nvSpPr>
        <p:spPr>
          <a:xfrm>
            <a:off x="135671" y="209285"/>
            <a:ext cx="10515600" cy="1325563"/>
          </a:xfrm>
        </p:spPr>
        <p:txBody>
          <a:bodyPr/>
          <a:lstStyle/>
          <a:p>
            <a:r>
              <a:rPr lang="en-US" dirty="0"/>
              <a:t>Targeting TROP2</a:t>
            </a:r>
          </a:p>
        </p:txBody>
      </p:sp>
      <p:sp>
        <p:nvSpPr>
          <p:cNvPr id="19" name="TextBox 18">
            <a:extLst>
              <a:ext uri="{FF2B5EF4-FFF2-40B4-BE49-F238E27FC236}">
                <a16:creationId xmlns:a16="http://schemas.microsoft.com/office/drawing/2014/main" id="{00006C17-5784-694A-2E87-6294D704B3C4}"/>
              </a:ext>
            </a:extLst>
          </p:cNvPr>
          <p:cNvSpPr txBox="1"/>
          <p:nvPr/>
        </p:nvSpPr>
        <p:spPr>
          <a:xfrm>
            <a:off x="7743463" y="3105294"/>
            <a:ext cx="43057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Xu B et al. Presented at: American Society of Clinical Oncology Annual Meeting; 31 May – 4 June 2024; Chicago, IL. Abstract 104</a:t>
            </a:r>
            <a:endParaRPr kumimoji="0" lang="en-US" sz="120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8927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4B24-711D-4574-F553-94D7D305E4F3}"/>
              </a:ext>
            </a:extLst>
          </p:cNvPr>
          <p:cNvSpPr>
            <a:spLocks noGrp="1"/>
          </p:cNvSpPr>
          <p:nvPr>
            <p:ph type="title"/>
          </p:nvPr>
        </p:nvSpPr>
        <p:spPr/>
        <p:txBody>
          <a:bodyPr>
            <a:noAutofit/>
          </a:bodyPr>
          <a:lstStyle/>
          <a:p>
            <a:r>
              <a:rPr lang="en-US" sz="3600" dirty="0"/>
              <a:t>Efficacy and Safety of Sacituzumab </a:t>
            </a:r>
            <a:r>
              <a:rPr lang="en-US" sz="3600" dirty="0" err="1"/>
              <a:t>Govitecan</a:t>
            </a:r>
            <a:r>
              <a:rPr lang="en-US" sz="3600" dirty="0"/>
              <a:t> in Patients With Advanced Solid Tumors (TROPiCS-03): Analysis in Patients With Advanced Endometrial Cancer</a:t>
            </a:r>
          </a:p>
        </p:txBody>
      </p:sp>
      <p:sp>
        <p:nvSpPr>
          <p:cNvPr id="4" name="TextBox 3">
            <a:extLst>
              <a:ext uri="{FF2B5EF4-FFF2-40B4-BE49-F238E27FC236}">
                <a16:creationId xmlns:a16="http://schemas.microsoft.com/office/drawing/2014/main" id="{A863DA25-1AD5-5E93-BE2A-DB6017483DB1}"/>
              </a:ext>
            </a:extLst>
          </p:cNvPr>
          <p:cNvSpPr txBox="1"/>
          <p:nvPr/>
        </p:nvSpPr>
        <p:spPr>
          <a:xfrm>
            <a:off x="838200" y="6488668"/>
            <a:ext cx="74918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Santin AD et al J Clin Oncol . 2024 Oct 10;42(29):3421-3429. </a:t>
            </a:r>
          </a:p>
        </p:txBody>
      </p:sp>
      <p:pic>
        <p:nvPicPr>
          <p:cNvPr id="5" name="Picture 4">
            <a:extLst>
              <a:ext uri="{FF2B5EF4-FFF2-40B4-BE49-F238E27FC236}">
                <a16:creationId xmlns:a16="http://schemas.microsoft.com/office/drawing/2014/main" id="{FB9E16C6-04F5-2296-F915-5168437583A0}"/>
              </a:ext>
            </a:extLst>
          </p:cNvPr>
          <p:cNvPicPr>
            <a:picLocks noChangeAspect="1"/>
          </p:cNvPicPr>
          <p:nvPr/>
        </p:nvPicPr>
        <p:blipFill>
          <a:blip r:embed="rId3"/>
          <a:stretch>
            <a:fillRect/>
          </a:stretch>
        </p:blipFill>
        <p:spPr>
          <a:xfrm>
            <a:off x="770552" y="1927630"/>
            <a:ext cx="9211648" cy="3558770"/>
          </a:xfrm>
          <a:prstGeom prst="rect">
            <a:avLst/>
          </a:prstGeom>
        </p:spPr>
      </p:pic>
      <p:sp>
        <p:nvSpPr>
          <p:cNvPr id="6" name="TextBox 5">
            <a:extLst>
              <a:ext uri="{FF2B5EF4-FFF2-40B4-BE49-F238E27FC236}">
                <a16:creationId xmlns:a16="http://schemas.microsoft.com/office/drawing/2014/main" id="{2A6FAA61-FD59-D2D4-FB7F-D80D72B9B4CB}"/>
              </a:ext>
            </a:extLst>
          </p:cNvPr>
          <p:cNvSpPr txBox="1"/>
          <p:nvPr/>
        </p:nvSpPr>
        <p:spPr>
          <a:xfrm>
            <a:off x="647336" y="5400176"/>
            <a:ext cx="856778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10 mg/kg of SG via intravenous infusion once on day 1 and day 8 of a 21-day cycle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Not NCCN recommended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2179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l="9324" t="12975" r="14562" b="11024"/>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7A12-7BE8-14B7-3740-95510D4C52CD}"/>
            </a:ext>
          </a:extLst>
        </p:cNvPr>
        <p:cNvGrpSpPr/>
        <p:nvPr/>
      </p:nvGrpSpPr>
      <p:grpSpPr>
        <a:xfrm>
          <a:off x="0" y="0"/>
          <a:ext cx="0" cy="0"/>
          <a:chOff x="0" y="0"/>
          <a:chExt cx="0" cy="0"/>
        </a:xfrm>
      </p:grpSpPr>
      <p:sp>
        <p:nvSpPr>
          <p:cNvPr id="1299" name="Title 1298">
            <a:extLst>
              <a:ext uri="{FF2B5EF4-FFF2-40B4-BE49-F238E27FC236}">
                <a16:creationId xmlns:a16="http://schemas.microsoft.com/office/drawing/2014/main" id="{79F8A56B-D6A8-20AC-BD06-3FA17719A189}"/>
              </a:ext>
            </a:extLst>
          </p:cNvPr>
          <p:cNvSpPr>
            <a:spLocks noGrp="1"/>
          </p:cNvSpPr>
          <p:nvPr>
            <p:ph type="title"/>
          </p:nvPr>
        </p:nvSpPr>
        <p:spPr/>
        <p:txBody>
          <a:bodyPr/>
          <a:lstStyle/>
          <a:p>
            <a:r>
              <a:rPr lang="en-US" dirty="0"/>
              <a:t>Sacituzumab </a:t>
            </a:r>
            <a:r>
              <a:rPr lang="en-US" dirty="0" err="1"/>
              <a:t>tirumotecan</a:t>
            </a:r>
            <a:r>
              <a:rPr lang="en-US" dirty="0"/>
              <a:t> (sac-TMT)</a:t>
            </a:r>
          </a:p>
        </p:txBody>
      </p:sp>
      <p:sp>
        <p:nvSpPr>
          <p:cNvPr id="2323" name="Text Placeholder 149">
            <a:extLst>
              <a:ext uri="{FF2B5EF4-FFF2-40B4-BE49-F238E27FC236}">
                <a16:creationId xmlns:a16="http://schemas.microsoft.com/office/drawing/2014/main" id="{887ADDD4-5338-3BD4-59DF-83BF650D32C9}"/>
              </a:ext>
            </a:extLst>
          </p:cNvPr>
          <p:cNvSpPr txBox="1">
            <a:spLocks/>
          </p:cNvSpPr>
          <p:nvPr/>
        </p:nvSpPr>
        <p:spPr>
          <a:xfrm>
            <a:off x="464426" y="6331578"/>
            <a:ext cx="9928225" cy="455944"/>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03BD456B-25EA-B81A-9B9E-7B7F228C0CCF}"/>
              </a:ext>
            </a:extLst>
          </p:cNvPr>
          <p:cNvGrpSpPr/>
          <p:nvPr/>
        </p:nvGrpSpPr>
        <p:grpSpPr>
          <a:xfrm>
            <a:off x="528262" y="846710"/>
            <a:ext cx="11663738" cy="4478571"/>
            <a:chOff x="378790" y="1170073"/>
            <a:chExt cx="11663738" cy="4478571"/>
          </a:xfrm>
        </p:grpSpPr>
        <p:sp>
          <p:nvSpPr>
            <p:cNvPr id="4" name="TextBox 3">
              <a:extLst>
                <a:ext uri="{FF2B5EF4-FFF2-40B4-BE49-F238E27FC236}">
                  <a16:creationId xmlns:a16="http://schemas.microsoft.com/office/drawing/2014/main" id="{25359154-2CBC-9529-BB82-37EAEE0F690A}"/>
                </a:ext>
              </a:extLst>
            </p:cNvPr>
            <p:cNvSpPr txBox="1"/>
            <p:nvPr/>
          </p:nvSpPr>
          <p:spPr>
            <a:xfrm>
              <a:off x="382962" y="1499025"/>
              <a:ext cx="3668921" cy="2255520"/>
            </a:xfrm>
            <a:prstGeom prst="rect">
              <a:avLst/>
            </a:prstGeom>
            <a:solidFill>
              <a:srgbClr val="0C2340">
                <a:lumMod val="10000"/>
                <a:lumOff val="90000"/>
              </a:srgbClr>
            </a:solidFill>
            <a:ln>
              <a:solidFill>
                <a:srgbClr val="688CE8"/>
              </a:solidFill>
            </a:ln>
          </p:spPr>
          <p:txBody>
            <a:bodyPr wrap="square" lIns="144000" tIns="144000" rIns="144000" bIns="144000" rtlCol="0" anchor="t" anchorCtr="0">
              <a:noAutofit/>
            </a:bodyPr>
            <a:lstStyle/>
            <a:p>
              <a:pPr marL="129600" marR="0" lvl="0" indent="-129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C2340"/>
                  </a:solidFill>
                  <a:effectLst/>
                  <a:uLnTx/>
                  <a:uFillTx/>
                  <a:latin typeface="Invention"/>
                  <a:ea typeface="+mn-ea"/>
                  <a:cs typeface="+mn-cs"/>
                </a:rPr>
                <a:t>Sac-TMT employs the same anti–TROP2 antibody as SG, hRS7</a:t>
              </a:r>
              <a:r>
                <a:rPr kumimoji="0" lang="en-US" sz="1600" b="0" i="0" u="none" strike="noStrike" kern="0" cap="none" spc="0" normalizeH="0" baseline="30000" noProof="0">
                  <a:ln>
                    <a:noFill/>
                  </a:ln>
                  <a:solidFill>
                    <a:srgbClr val="0C2340"/>
                  </a:solidFill>
                  <a:effectLst/>
                  <a:uLnTx/>
                  <a:uFillTx/>
                  <a:latin typeface="Invention"/>
                  <a:ea typeface="+mn-ea"/>
                  <a:cs typeface="+mn-cs"/>
                </a:rPr>
                <a:t>1,2</a:t>
              </a:r>
            </a:p>
            <a:p>
              <a:pPr marL="129600" marR="0" lvl="0" indent="-129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1" i="0" u="none" strike="noStrike" kern="0" cap="none" spc="0" normalizeH="0" baseline="0" noProof="0">
                  <a:ln>
                    <a:noFill/>
                  </a:ln>
                  <a:solidFill>
                    <a:srgbClr val="0C2340"/>
                  </a:solidFill>
                  <a:effectLst/>
                  <a:uLnTx/>
                  <a:uFillTx/>
                  <a:latin typeface="Invention"/>
                  <a:ea typeface="+mn-ea"/>
                  <a:cs typeface="+mn-cs"/>
                </a:rPr>
                <a:t>Linker was designed to have higher stability </a:t>
              </a:r>
              <a:r>
                <a:rPr kumimoji="0" lang="en-US" sz="1600" b="0" i="0" u="none" strike="noStrike" kern="0" cap="none" spc="0" normalizeH="0" baseline="0" noProof="0">
                  <a:ln>
                    <a:noFill/>
                  </a:ln>
                  <a:solidFill>
                    <a:srgbClr val="0C2340"/>
                  </a:solidFill>
                  <a:effectLst/>
                  <a:uLnTx/>
                  <a:uFillTx/>
                  <a:latin typeface="Invention"/>
                  <a:ea typeface="+mn-ea"/>
                  <a:cs typeface="+mn-cs"/>
                </a:rPr>
                <a:t>than SG</a:t>
              </a:r>
              <a:r>
                <a:rPr kumimoji="0" lang="en-US" sz="1600" b="0" i="0" u="none" strike="noStrike" kern="0" cap="none" spc="0" normalizeH="0" baseline="30000" noProof="0">
                  <a:ln>
                    <a:noFill/>
                  </a:ln>
                  <a:solidFill>
                    <a:srgbClr val="0C2340"/>
                  </a:solidFill>
                  <a:effectLst/>
                  <a:uLnTx/>
                  <a:uFillTx/>
                  <a:latin typeface="Invention"/>
                  <a:ea typeface="+mn-ea"/>
                  <a:cs typeface="+mn-cs"/>
                </a:rPr>
                <a:t>1</a:t>
              </a:r>
            </a:p>
            <a:p>
              <a:pPr marL="129600" marR="0" lvl="0" indent="-129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C2340"/>
                  </a:solidFill>
                  <a:effectLst/>
                  <a:uLnTx/>
                  <a:uFillTx/>
                  <a:latin typeface="Invention"/>
                  <a:ea typeface="+mn-ea"/>
                  <a:cs typeface="+mn-cs"/>
                </a:rPr>
                <a:t>Novel Topo 1 inhibitor payload (belotecan) with similar activity to SN-38 (the payload for SG)</a:t>
              </a:r>
              <a:r>
                <a:rPr kumimoji="0" lang="en-US" sz="1600" b="0" i="0" u="none" strike="noStrike" kern="0" cap="none" spc="0" normalizeH="0" baseline="30000" noProof="0">
                  <a:ln>
                    <a:noFill/>
                  </a:ln>
                  <a:solidFill>
                    <a:srgbClr val="0C2340"/>
                  </a:solidFill>
                  <a:effectLst/>
                  <a:uLnTx/>
                  <a:uFillTx/>
                  <a:latin typeface="Invention"/>
                  <a:ea typeface="+mn-ea"/>
                  <a:cs typeface="+mn-cs"/>
                </a:rPr>
                <a:t> 1</a:t>
              </a:r>
              <a:endParaRPr kumimoji="0" lang="en-US" sz="1600" b="0" i="0" u="none" strike="noStrike" kern="0" cap="none" spc="0" normalizeH="0" baseline="0" noProof="0">
                <a:ln>
                  <a:noFill/>
                </a:ln>
                <a:solidFill>
                  <a:srgbClr val="0C2340"/>
                </a:solidFill>
                <a:effectLst/>
                <a:uLnTx/>
                <a:uFillTx/>
                <a:latin typeface="Invention"/>
                <a:ea typeface="+mn-ea"/>
                <a:cs typeface="+mn-cs"/>
              </a:endParaRPr>
            </a:p>
          </p:txBody>
        </p:sp>
        <p:sp>
          <p:nvSpPr>
            <p:cNvPr id="8" name="TextBox 7">
              <a:extLst>
                <a:ext uri="{FF2B5EF4-FFF2-40B4-BE49-F238E27FC236}">
                  <a16:creationId xmlns:a16="http://schemas.microsoft.com/office/drawing/2014/main" id="{6A982972-6711-1E90-37B6-F7389813B0F9}"/>
                </a:ext>
              </a:extLst>
            </p:cNvPr>
            <p:cNvSpPr txBox="1"/>
            <p:nvPr/>
          </p:nvSpPr>
          <p:spPr>
            <a:xfrm>
              <a:off x="4150582" y="1170073"/>
              <a:ext cx="7485636" cy="422405"/>
            </a:xfrm>
            <a:prstGeom prst="rect">
              <a:avLst/>
            </a:prstGeom>
            <a:solidFill>
              <a:srgbClr val="00857C"/>
            </a:solidFill>
          </p:spPr>
          <p:txBody>
            <a:bodyPr wrap="squar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Invention"/>
                  <a:ea typeface="+mn-ea"/>
                  <a:cs typeface="+mn-cs"/>
                </a:rPr>
                <a:t>Components of sac-TMT</a:t>
              </a:r>
              <a:r>
                <a:rPr kumimoji="0" lang="en-GB" sz="1800" b="1" i="0" u="none" strike="noStrike" kern="0" cap="none" spc="0" normalizeH="0" baseline="30000" noProof="0">
                  <a:ln>
                    <a:noFill/>
                  </a:ln>
                  <a:solidFill>
                    <a:prstClr val="white"/>
                  </a:solidFill>
                  <a:effectLst/>
                  <a:uLnTx/>
                  <a:uFillTx/>
                  <a:latin typeface="Invention"/>
                  <a:ea typeface="+mn-ea"/>
                  <a:cs typeface="+mn-cs"/>
                </a:rPr>
                <a:t>2</a:t>
              </a:r>
            </a:p>
          </p:txBody>
        </p:sp>
        <p:sp>
          <p:nvSpPr>
            <p:cNvPr id="9" name="TextBox 8">
              <a:extLst>
                <a:ext uri="{FF2B5EF4-FFF2-40B4-BE49-F238E27FC236}">
                  <a16:creationId xmlns:a16="http://schemas.microsoft.com/office/drawing/2014/main" id="{597896FB-BA95-4D14-4F33-BB1D4E2DAC41}"/>
                </a:ext>
              </a:extLst>
            </p:cNvPr>
            <p:cNvSpPr txBox="1"/>
            <p:nvPr/>
          </p:nvSpPr>
          <p:spPr>
            <a:xfrm>
              <a:off x="378790" y="4219058"/>
              <a:ext cx="11426249" cy="1429586"/>
            </a:xfrm>
            <a:prstGeom prst="rect">
              <a:avLst/>
            </a:prstGeom>
            <a:solidFill>
              <a:srgbClr val="6ECEB2">
                <a:lumMod val="20000"/>
                <a:lumOff val="80000"/>
              </a:srgbClr>
            </a:solidFill>
            <a:ln>
              <a:solidFill>
                <a:srgbClr val="6ECEB2"/>
              </a:solidFill>
            </a:ln>
          </p:spPr>
          <p:txBody>
            <a:bodyPr wrap="square" lIns="144000" tIns="144000" rIns="144000" bIns="144000" anchor="ctr" anchorCtr="0">
              <a:spAutoFit/>
            </a:bodyPr>
            <a:lstStyle/>
            <a:p>
              <a:pPr marL="129540" marR="0" lvl="0" indent="-1295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C2340"/>
                  </a:solidFill>
                  <a:effectLst/>
                  <a:uLnTx/>
                  <a:uFillTx/>
                  <a:latin typeface="Invention"/>
                  <a:ea typeface="+mn-ea"/>
                  <a:cs typeface="+mn-cs"/>
                </a:rPr>
                <a:t>Sac-TMT is an investigational ADC being evaluated in late-stage clinical trials for various cancers</a:t>
              </a:r>
              <a:r>
                <a:rPr kumimoji="0" lang="en-US" sz="1600" b="0" i="0" u="none" strike="noStrike" kern="0" cap="none" spc="0" normalizeH="0" baseline="30000" noProof="0" dirty="0">
                  <a:ln>
                    <a:noFill/>
                  </a:ln>
                  <a:solidFill>
                    <a:srgbClr val="0C2340"/>
                  </a:solidFill>
                  <a:effectLst/>
                  <a:uLnTx/>
                  <a:uFillTx/>
                  <a:latin typeface="Invention"/>
                  <a:ea typeface="+mn-ea"/>
                  <a:cs typeface="+mn-cs"/>
                </a:rPr>
                <a:t>3–8</a:t>
              </a:r>
              <a:endParaRPr kumimoji="0" lang="en-US" sz="1600" b="0" i="0" u="none" strike="noStrike" kern="0" cap="none" spc="0" normalizeH="0" baseline="0" noProof="0" dirty="0">
                <a:ln>
                  <a:noFill/>
                </a:ln>
                <a:solidFill>
                  <a:srgbClr val="0C2340"/>
                </a:solidFill>
                <a:effectLst/>
                <a:uLnTx/>
                <a:uFillTx/>
                <a:latin typeface="Invention"/>
                <a:ea typeface="+mn-ea"/>
                <a:cs typeface="+mn-cs"/>
              </a:endParaRPr>
            </a:p>
            <a:p>
              <a:pPr marL="129540" marR="0" lvl="0" indent="-12954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C2340"/>
                  </a:solidFill>
                  <a:effectLst/>
                  <a:uLnTx/>
                  <a:uFillTx/>
                  <a:latin typeface="Invention"/>
                  <a:ea typeface="+mn-ea"/>
                  <a:cs typeface="+mn-cs"/>
                </a:rPr>
                <a:t>Sac-TMT showed encouraging antitumor activity and manageable toxicity in phase 1/2 studies of patients with solid tumors,</a:t>
              </a:r>
              <a:r>
                <a:rPr kumimoji="0" lang="en-US" sz="1600" b="0" i="0" u="none" strike="noStrike" kern="0" cap="none" spc="0" normalizeH="0" baseline="30000" noProof="0" dirty="0">
                  <a:ln>
                    <a:noFill/>
                  </a:ln>
                  <a:solidFill>
                    <a:srgbClr val="0C2340"/>
                  </a:solidFill>
                  <a:effectLst/>
                  <a:uLnTx/>
                  <a:uFillTx/>
                  <a:latin typeface="Invention"/>
                  <a:ea typeface="+mn-ea"/>
                  <a:cs typeface="+mn-cs"/>
                </a:rPr>
                <a:t>9,10</a:t>
              </a:r>
              <a:r>
                <a:rPr kumimoji="0" lang="en-US" sz="1600" b="0" i="0" u="none" strike="noStrike" kern="0" cap="none" spc="0" normalizeH="0" baseline="0" noProof="0" dirty="0">
                  <a:ln>
                    <a:noFill/>
                  </a:ln>
                  <a:solidFill>
                    <a:srgbClr val="0C2340"/>
                  </a:solidFill>
                  <a:effectLst/>
                  <a:uLnTx/>
                  <a:uFillTx/>
                  <a:latin typeface="Invention"/>
                  <a:ea typeface="+mn-ea"/>
                  <a:cs typeface="+mn-cs"/>
                </a:rPr>
                <a:t> and demonstrated statistically significant and clinically meaningful improvements in both PFS and OS vs chemotherapy in the phase 3 OptiTROP-Breast01 study in recurrent or metastatic TNBC</a:t>
              </a:r>
              <a:r>
                <a:rPr kumimoji="0" lang="en-US" sz="1600" b="0" i="0" u="none" strike="noStrike" kern="0" cap="none" spc="0" normalizeH="0" baseline="30000" noProof="0" dirty="0">
                  <a:ln>
                    <a:noFill/>
                  </a:ln>
                  <a:solidFill>
                    <a:srgbClr val="0C2340"/>
                  </a:solidFill>
                  <a:effectLst/>
                  <a:uLnTx/>
                  <a:uFillTx/>
                  <a:latin typeface="Invention"/>
                  <a:ea typeface="+mn-ea"/>
                  <a:cs typeface="+mn-cs"/>
                </a:rPr>
                <a:t>2 </a:t>
              </a:r>
              <a:r>
                <a:rPr kumimoji="0" lang="en-US" sz="1600" b="0" i="0" u="none" strike="noStrike" kern="0" cap="none" spc="0" normalizeH="0" baseline="0" noProof="0" dirty="0">
                  <a:ln>
                    <a:noFill/>
                  </a:ln>
                  <a:solidFill>
                    <a:srgbClr val="0C2340"/>
                  </a:solidFill>
                  <a:effectLst/>
                  <a:uLnTx/>
                  <a:uFillTx/>
                  <a:latin typeface="Invention"/>
                  <a:ea typeface="+mn-ea"/>
                  <a:cs typeface="+mn-cs"/>
                </a:rPr>
                <a:t>and in the phase 3 </a:t>
              </a:r>
              <a:r>
                <a:rPr kumimoji="0" lang="en-US" sz="1600" b="0" i="0" u="none" strike="noStrike" kern="0" cap="none" spc="0" normalizeH="0" baseline="0" noProof="0" dirty="0">
                  <a:ln>
                    <a:noFill/>
                  </a:ln>
                  <a:solidFill>
                    <a:srgbClr val="0C2340"/>
                  </a:solidFill>
                  <a:effectLst/>
                  <a:uLnTx/>
                  <a:uFillTx/>
                  <a:latin typeface="Invention"/>
                  <a:ea typeface="+mn-lt"/>
                  <a:cs typeface="+mn-lt"/>
                </a:rPr>
                <a:t>OptiTROP-Lung04 in EGFRm lung cancer</a:t>
              </a:r>
              <a:r>
                <a:rPr kumimoji="0" lang="en-US" sz="1600" b="0" i="0" u="none" strike="noStrike" kern="0" cap="none" spc="0" normalizeH="0" baseline="30000" noProof="0" dirty="0">
                  <a:ln>
                    <a:noFill/>
                  </a:ln>
                  <a:solidFill>
                    <a:srgbClr val="0C2340"/>
                  </a:solidFill>
                  <a:effectLst/>
                  <a:uLnTx/>
                  <a:uFillTx/>
                  <a:latin typeface="Invention"/>
                  <a:ea typeface="+mn-lt"/>
                  <a:cs typeface="+mn-lt"/>
                </a:rPr>
                <a:t>11</a:t>
              </a:r>
            </a:p>
          </p:txBody>
        </p:sp>
        <p:grpSp>
          <p:nvGrpSpPr>
            <p:cNvPr id="10" name="Group 9">
              <a:extLst>
                <a:ext uri="{FF2B5EF4-FFF2-40B4-BE49-F238E27FC236}">
                  <a16:creationId xmlns:a16="http://schemas.microsoft.com/office/drawing/2014/main" id="{5BC1DF2F-0341-05CD-5634-B03D52E3A319}"/>
                </a:ext>
              </a:extLst>
            </p:cNvPr>
            <p:cNvGrpSpPr/>
            <p:nvPr/>
          </p:nvGrpSpPr>
          <p:grpSpPr>
            <a:xfrm>
              <a:off x="4150582" y="1686295"/>
              <a:ext cx="7891946" cy="2488721"/>
              <a:chOff x="4236428" y="1686295"/>
              <a:chExt cx="7891946" cy="2488721"/>
            </a:xfrm>
          </p:grpSpPr>
          <p:sp>
            <p:nvSpPr>
              <p:cNvPr id="11" name="TextBox 10">
                <a:extLst>
                  <a:ext uri="{FF2B5EF4-FFF2-40B4-BE49-F238E27FC236}">
                    <a16:creationId xmlns:a16="http://schemas.microsoft.com/office/drawing/2014/main" id="{73DFF13D-6EB6-02D6-AC69-0BD9A6BC2A5C}"/>
                  </a:ext>
                </a:extLst>
              </p:cNvPr>
              <p:cNvSpPr txBox="1"/>
              <p:nvPr/>
            </p:nvSpPr>
            <p:spPr>
              <a:xfrm>
                <a:off x="9654340" y="3979202"/>
                <a:ext cx="2474034" cy="195814"/>
              </a:xfrm>
              <a:prstGeom prst="rect">
                <a:avLst/>
              </a:prstGeom>
              <a:noFill/>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0" cap="none" spc="0" normalizeH="0" baseline="0" noProof="0" dirty="0">
                    <a:ln>
                      <a:noFill/>
                    </a:ln>
                    <a:solidFill>
                      <a:srgbClr val="0C2340"/>
                    </a:solidFill>
                    <a:effectLst/>
                    <a:uLnTx/>
                    <a:uFillTx/>
                    <a:latin typeface="Invention"/>
                    <a:ea typeface="+mn-ea"/>
                    <a:cs typeface="+mn-cs"/>
                  </a:rPr>
                  <a:t>Figure used with permission from: Xu et al. 2024.</a:t>
                </a:r>
              </a:p>
            </p:txBody>
          </p:sp>
          <p:pic>
            <p:nvPicPr>
              <p:cNvPr id="14" name="Picture 13">
                <a:extLst>
                  <a:ext uri="{FF2B5EF4-FFF2-40B4-BE49-F238E27FC236}">
                    <a16:creationId xmlns:a16="http://schemas.microsoft.com/office/drawing/2014/main" id="{8E249D5B-FC85-769B-4524-FD08C3317BEA}"/>
                  </a:ext>
                </a:extLst>
              </p:cNvPr>
              <p:cNvPicPr>
                <a:picLocks noChangeAspect="1"/>
              </p:cNvPicPr>
              <p:nvPr/>
            </p:nvPicPr>
            <p:blipFill>
              <a:blip r:embed="rId3"/>
              <a:stretch>
                <a:fillRect/>
              </a:stretch>
            </p:blipFill>
            <p:spPr>
              <a:xfrm>
                <a:off x="4236428" y="1686295"/>
                <a:ext cx="7660417" cy="2445669"/>
              </a:xfrm>
              <a:prstGeom prst="rect">
                <a:avLst/>
              </a:prstGeom>
            </p:spPr>
          </p:pic>
        </p:grpSp>
      </p:grpSp>
      <p:sp>
        <p:nvSpPr>
          <p:cNvPr id="16" name="Text Placeholder 2">
            <a:extLst>
              <a:ext uri="{FF2B5EF4-FFF2-40B4-BE49-F238E27FC236}">
                <a16:creationId xmlns:a16="http://schemas.microsoft.com/office/drawing/2014/main" id="{670CEF14-62BF-D54A-D84C-CEC1FA63E0D0}"/>
              </a:ext>
            </a:extLst>
          </p:cNvPr>
          <p:cNvSpPr txBox="1">
            <a:spLocks/>
          </p:cNvSpPr>
          <p:nvPr/>
        </p:nvSpPr>
        <p:spPr>
          <a:xfrm>
            <a:off x="528262" y="6331578"/>
            <a:ext cx="11577469" cy="669489"/>
          </a:xfrm>
          <a:prstGeom prst="rect">
            <a:avLst/>
          </a:prstGeom>
        </p:spPr>
        <p:txBody>
          <a:bodyPr vert="horz" lIns="0" tIns="0" rIns="0" bIns="0" rtlCol="0" anchor="b">
            <a:noAutofit/>
          </a:bodyPr>
          <a:lstStyle>
            <a:lvl1pPr marL="144000" indent="-144000" algn="l" defTabSz="914400" rtl="0" eaLnBrk="1" latinLnBrk="0" hangingPunct="1">
              <a:lnSpc>
                <a:spcPct val="100000"/>
              </a:lnSpc>
              <a:spcBef>
                <a:spcPts val="1200"/>
              </a:spcBef>
              <a:spcAft>
                <a:spcPts val="0"/>
              </a:spcAft>
              <a:buFont typeface="Arial" panose="020B0604020202020204" pitchFamily="34" charset="0"/>
              <a:buChar char="•"/>
              <a:tabLst/>
              <a:defRPr lang="en-US" sz="1800" kern="1200">
                <a:solidFill>
                  <a:schemeClr val="accent4"/>
                </a:solidFill>
                <a:latin typeface="+mn-lt"/>
                <a:ea typeface="+mn-ea"/>
                <a:cs typeface="+mn-cs"/>
              </a:defRPr>
            </a:lvl1pPr>
            <a:lvl2pPr marL="288000" indent="-144000" algn="l" defTabSz="914400" rtl="0" eaLnBrk="1" latinLnBrk="0" hangingPunct="1">
              <a:lnSpc>
                <a:spcPct val="100000"/>
              </a:lnSpc>
              <a:spcBef>
                <a:spcPts val="400"/>
              </a:spcBef>
              <a:spcAft>
                <a:spcPts val="0"/>
              </a:spcAft>
              <a:buFont typeface="System Font Regular"/>
              <a:buChar char="–"/>
              <a:tabLst/>
              <a:defRPr lang="en-US" sz="1800" b="0" kern="1200">
                <a:solidFill>
                  <a:schemeClr val="accent4"/>
                </a:solidFill>
                <a:latin typeface="+mn-lt"/>
                <a:ea typeface="+mn-ea"/>
                <a:cs typeface="+mn-cs"/>
              </a:defRPr>
            </a:lvl2pPr>
            <a:lvl3pPr marL="432000" indent="-144000" algn="l" defTabSz="914400" rtl="0" eaLnBrk="1" latinLnBrk="0" hangingPunct="1">
              <a:lnSpc>
                <a:spcPct val="100000"/>
              </a:lnSpc>
              <a:spcBef>
                <a:spcPts val="300"/>
              </a:spcBef>
              <a:spcAft>
                <a:spcPts val="0"/>
              </a:spcAft>
              <a:buFont typeface="Arial" panose="020B0604020202020204" pitchFamily="34" charset="0"/>
              <a:buChar char="•"/>
              <a:tabLst/>
              <a:defRPr lang="en-US" sz="1600" b="0" kern="1200">
                <a:solidFill>
                  <a:schemeClr val="accent4"/>
                </a:solidFill>
                <a:latin typeface="+mn-lt"/>
                <a:ea typeface="+mn-ea"/>
                <a:cs typeface="+mn-cs"/>
              </a:defRPr>
            </a:lvl3pPr>
            <a:lvl4pPr marL="576000" indent="-144000" algn="l" defTabSz="914400" rtl="0" eaLnBrk="1" latinLnBrk="0" hangingPunct="1">
              <a:lnSpc>
                <a:spcPct val="100000"/>
              </a:lnSpc>
              <a:spcBef>
                <a:spcPts val="300"/>
              </a:spcBef>
              <a:spcAft>
                <a:spcPts val="0"/>
              </a:spcAft>
              <a:buFont typeface="System Font Regular"/>
              <a:buChar char="–"/>
              <a:tabLst/>
              <a:defRPr lang="en-US" sz="1100" b="0" kern="1200">
                <a:solidFill>
                  <a:schemeClr val="accent4"/>
                </a:solidFill>
                <a:latin typeface="+mn-lt"/>
                <a:ea typeface="+mn-ea"/>
                <a:cs typeface="+mn-cs"/>
              </a:defRPr>
            </a:lvl4pPr>
            <a:lvl5pPr marL="630238" marR="0" indent="-17145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lang="en-US" sz="1800" b="1" kern="1200" dirty="0" smtClean="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100"/>
              </a:spcBef>
              <a:spcAft>
                <a:spcPts val="100"/>
              </a:spcAft>
              <a:buClr>
                <a:srgbClr val="37424A"/>
              </a:buClr>
              <a:buSzTx/>
              <a:buFont typeface="Arial" panose="020B0604020202020204" pitchFamily="34" charset="0"/>
              <a:buNone/>
              <a:tabLst/>
              <a:defRPr/>
            </a:pPr>
            <a:r>
              <a:rPr kumimoji="0" lang="en-US" sz="1050" b="0" i="0" u="none" strike="noStrike" kern="0" cap="none" spc="0" normalizeH="0" baseline="0" noProof="0" dirty="0">
                <a:ln>
                  <a:noFill/>
                </a:ln>
                <a:solidFill>
                  <a:srgbClr val="0C2340"/>
                </a:solidFill>
                <a:effectLst/>
                <a:uLnTx/>
                <a:uFillTx/>
                <a:latin typeface="Invention"/>
                <a:ea typeface="+mn-ea"/>
                <a:cs typeface="+mn-cs"/>
              </a:rPr>
              <a:t>ADC, antibody–drug conjugate; DAR, drug-to-antibody ratio; OS, overall survival; PFS, progression-free survival; sac-TMT, </a:t>
            </a:r>
            <a:r>
              <a:rPr kumimoji="0" lang="en-US" altLang="es-CO" sz="1050" b="0" i="0" u="none" strike="noStrike" kern="1200" cap="none" spc="0" normalizeH="0" baseline="0" noProof="0" dirty="0" err="1">
                <a:ln>
                  <a:noFill/>
                </a:ln>
                <a:solidFill>
                  <a:srgbClr val="0C2340"/>
                </a:solidFill>
                <a:effectLst/>
                <a:uLnTx/>
                <a:uFillTx/>
                <a:latin typeface="Invention"/>
                <a:ea typeface="+mn-ea"/>
                <a:cs typeface="+mn-cs"/>
              </a:rPr>
              <a:t>sacituzumab</a:t>
            </a:r>
            <a:r>
              <a:rPr kumimoji="0" lang="en-US" altLang="es-CO" sz="1050" b="0" i="0" u="none" strike="noStrike" kern="1200" cap="none" spc="0" normalizeH="0" baseline="0" noProof="0" dirty="0">
                <a:ln>
                  <a:noFill/>
                </a:ln>
                <a:solidFill>
                  <a:srgbClr val="0C2340"/>
                </a:solidFill>
                <a:effectLst/>
                <a:uLnTx/>
                <a:uFillTx/>
                <a:latin typeface="Invention"/>
                <a:ea typeface="+mn-ea"/>
                <a:cs typeface="+mn-cs"/>
              </a:rPr>
              <a:t> </a:t>
            </a:r>
            <a:r>
              <a:rPr kumimoji="0" lang="en-US" altLang="es-CO" sz="1050" b="0" i="0" u="none" strike="noStrike" kern="1200" cap="none" spc="0" normalizeH="0" baseline="0" noProof="0" dirty="0" err="1">
                <a:ln>
                  <a:noFill/>
                </a:ln>
                <a:solidFill>
                  <a:srgbClr val="0C2340"/>
                </a:solidFill>
                <a:effectLst/>
                <a:uLnTx/>
                <a:uFillTx/>
                <a:latin typeface="Invention"/>
                <a:ea typeface="+mn-ea"/>
                <a:cs typeface="+mn-cs"/>
              </a:rPr>
              <a:t>tirumotecan</a:t>
            </a:r>
            <a:r>
              <a:rPr kumimoji="0" lang="en-US" altLang="es-CO" sz="1050" b="0" i="0" u="none" strike="noStrike" kern="120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rPr>
              <a:t>SG,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sacituzumab</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govitecan</a:t>
            </a:r>
            <a:r>
              <a:rPr kumimoji="0" lang="en-US" sz="1050" b="0" i="0" u="none" strike="noStrike" kern="0" cap="none" spc="0" normalizeH="0" baseline="0" noProof="0" dirty="0">
                <a:ln>
                  <a:noFill/>
                </a:ln>
                <a:solidFill>
                  <a:srgbClr val="0C2340"/>
                </a:solidFill>
                <a:effectLst/>
                <a:uLnTx/>
                <a:uFillTx/>
                <a:latin typeface="Invention"/>
                <a:ea typeface="+mn-ea"/>
                <a:cs typeface="+mn-cs"/>
              </a:rPr>
              <a:t>; Topo I, topoisomerase I; TME, tumor microenvironment; TNBC, triple-negative breast cancer; </a:t>
            </a:r>
            <a:br>
              <a:rPr kumimoji="0" lang="en-US" sz="1050" b="0" i="0" u="none" strike="noStrike" kern="0" cap="none" spc="0" normalizeH="0" baseline="0" noProof="0" dirty="0">
                <a:ln>
                  <a:noFill/>
                </a:ln>
                <a:solidFill>
                  <a:srgbClr val="0C2340"/>
                </a:solidFill>
                <a:effectLst/>
                <a:uLnTx/>
                <a:uFillTx/>
                <a:latin typeface="Invention"/>
                <a:ea typeface="+mn-ea"/>
                <a:cs typeface="+mn-cs"/>
              </a:rPr>
            </a:br>
            <a:r>
              <a:rPr kumimoji="0" lang="en-GB" sz="1050" b="0" i="0" u="none" strike="noStrike" kern="1200" cap="none" spc="0" normalizeH="0" baseline="0" noProof="0" dirty="0">
                <a:ln>
                  <a:noFill/>
                </a:ln>
                <a:solidFill>
                  <a:srgbClr val="0C2340"/>
                </a:solidFill>
                <a:effectLst/>
                <a:uLnTx/>
                <a:uFillTx/>
                <a:latin typeface="Invention"/>
                <a:ea typeface="+mn-ea"/>
                <a:cs typeface="+mn-cs"/>
              </a:rPr>
              <a:t>TROP2, trophoblast cell-surface antigen 2</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p>
          <a:p>
            <a:pPr marL="0" marR="0" lvl="0" indent="0" algn="l" defTabSz="228600" rtl="0" eaLnBrk="1" fontAlgn="auto" latinLnBrk="0" hangingPunct="1">
              <a:lnSpc>
                <a:spcPct val="100000"/>
              </a:lnSpc>
              <a:spcBef>
                <a:spcPts val="100"/>
              </a:spcBef>
              <a:spcAft>
                <a:spcPts val="100"/>
              </a:spcAft>
              <a:buClr>
                <a:srgbClr val="37424A"/>
              </a:buClr>
              <a:buSzTx/>
              <a:buFont typeface="Arial" panose="020B0604020202020204" pitchFamily="34" charset="0"/>
              <a:buNone/>
              <a:tabLst/>
              <a:defRPr/>
            </a:pPr>
            <a:r>
              <a:rPr kumimoji="0" lang="en-US" sz="1050" b="0" i="0" u="none" strike="noStrike" kern="0" cap="none" spc="0" normalizeH="0" baseline="0" noProof="0" dirty="0">
                <a:ln>
                  <a:noFill/>
                </a:ln>
                <a:solidFill>
                  <a:srgbClr val="0C2340"/>
                </a:solidFill>
                <a:effectLst/>
                <a:uLnTx/>
                <a:uFillTx/>
                <a:latin typeface="Invention"/>
                <a:ea typeface="+mn-ea"/>
                <a:cs typeface="+mn-cs"/>
              </a:rPr>
              <a:t>1. Cheng Y et al. </a:t>
            </a:r>
            <a:r>
              <a:rPr kumimoji="0" lang="en-US" sz="1050" b="0" i="1" u="none" strike="noStrike" kern="0" cap="none" spc="0" normalizeH="0" baseline="0" noProof="0" dirty="0">
                <a:ln>
                  <a:noFill/>
                </a:ln>
                <a:solidFill>
                  <a:srgbClr val="0C2340"/>
                </a:solidFill>
                <a:effectLst/>
                <a:uLnTx/>
                <a:uFillTx/>
                <a:latin typeface="Invention"/>
                <a:ea typeface="+mn-ea"/>
                <a:cs typeface="+mn-cs"/>
              </a:rPr>
              <a:t>Front Oncol. </a:t>
            </a:r>
            <a:r>
              <a:rPr kumimoji="0" lang="en-US" sz="1050" b="0" i="0" u="none" strike="noStrike" kern="0" cap="none" spc="0" normalizeH="0" baseline="0" noProof="0" dirty="0">
                <a:ln>
                  <a:noFill/>
                </a:ln>
                <a:solidFill>
                  <a:srgbClr val="0C2340"/>
                </a:solidFill>
                <a:effectLst/>
                <a:uLnTx/>
                <a:uFillTx/>
                <a:latin typeface="Invention"/>
                <a:ea typeface="+mn-ea"/>
                <a:cs typeface="+mn-cs"/>
              </a:rPr>
              <a:t>2022;12:951589. 2. </a:t>
            </a:r>
            <a:r>
              <a:rPr kumimoji="0" lang="en-GB" sz="1050" b="0" i="0" u="none" strike="noStrike" kern="0" cap="none" spc="0" normalizeH="0" baseline="0" noProof="0" dirty="0">
                <a:ln>
                  <a:noFill/>
                </a:ln>
                <a:solidFill>
                  <a:srgbClr val="0C2340"/>
                </a:solidFill>
                <a:effectLst/>
                <a:uLnTx/>
                <a:uFillTx/>
                <a:latin typeface="Invention"/>
                <a:ea typeface="+mn-ea"/>
                <a:cs typeface="+mn-cs"/>
              </a:rPr>
              <a:t>Xu B et al. Presented at: American Society of Clinical Oncology Annual Meeting; 31 May – 4 June 2024; Chicago, IL. Abstract 104</a:t>
            </a:r>
            <a:r>
              <a:rPr kumimoji="0" lang="en-US" sz="1050" b="0" i="0" u="none" strike="noStrike" kern="0" cap="none" spc="0" normalizeH="0" baseline="0" noProof="0" dirty="0">
                <a:ln>
                  <a:noFill/>
                </a:ln>
                <a:solidFill>
                  <a:srgbClr val="0C2340"/>
                </a:solidFill>
                <a:effectLst/>
                <a:uLnTx/>
                <a:uFillTx/>
                <a:latin typeface="Invention"/>
                <a:ea typeface="+mn-ea"/>
                <a:cs typeface="+mn-cs"/>
              </a:rPr>
              <a:t>. 3.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4"/>
              </a:rPr>
              <a:t>https://clinicaltrials.gov/study/NCT06074588</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4.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5"/>
              </a:rPr>
              <a:t>https://clinicaltrials.gov/study/NCT06132958</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5.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6"/>
              </a:rPr>
              <a:t>https://clinicaltrials.gov/study/NCT06356311</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6.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7"/>
              </a:rPr>
              <a:t>https://clinicaltrials.gov/study/NCT06312176</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7.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8"/>
              </a:rPr>
              <a:t>https://clinicaltrials.gov/study/NCT06393374</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8. </a:t>
            </a:r>
            <a:r>
              <a:rPr kumimoji="0" lang="en-US" sz="1050" b="0" i="0" u="none" strike="noStrike" kern="0" cap="none" spc="0" normalizeH="0" baseline="0" noProof="0" dirty="0" err="1">
                <a:ln>
                  <a:noFill/>
                </a:ln>
                <a:solidFill>
                  <a:srgbClr val="0C2340"/>
                </a:solidFill>
                <a:effectLst/>
                <a:uLnTx/>
                <a:uFillTx/>
                <a:latin typeface="Invention"/>
                <a:ea typeface="+mn-ea"/>
                <a:cs typeface="+mn-cs"/>
              </a:rPr>
              <a:t>Clinicaltrials.gov</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0" noProof="0" dirty="0">
                <a:ln>
                  <a:noFill/>
                </a:ln>
                <a:solidFill>
                  <a:srgbClr val="0C2340"/>
                </a:solidFill>
                <a:effectLst/>
                <a:uLnTx/>
                <a:uFillTx/>
                <a:latin typeface="Invention"/>
                <a:ea typeface="+mn-ea"/>
                <a:cs typeface="+mn-cs"/>
                <a:hlinkClick r:id="rId9"/>
              </a:rPr>
              <a:t>https://clinicaltrials.gov/study/NCT06459180</a:t>
            </a:r>
            <a:r>
              <a:rPr kumimoji="0" lang="en-US" sz="1050" b="0" i="0" u="none" strike="noStrike" kern="0" cap="none" spc="0" normalizeH="0" baseline="0" noProof="0" dirty="0">
                <a:ln>
                  <a:noFill/>
                </a:ln>
                <a:solidFill>
                  <a:srgbClr val="0C2340"/>
                </a:solidFill>
                <a:effectLst/>
                <a:uLnTx/>
                <a:uFillTx/>
                <a:latin typeface="Invention"/>
                <a:ea typeface="+mn-ea"/>
                <a:cs typeface="+mn-cs"/>
              </a:rPr>
              <a:t>. Accessed: 5 July 2024. 9. Yin Y et al. Presented at: San Antonio Breast Cancer Symposium; 5–9 December 2023; San Antonio, TX. </a:t>
            </a:r>
            <a:br>
              <a:rPr kumimoji="0" lang="en-US" sz="1050" b="0" i="0" u="none" strike="noStrike" kern="0" cap="none" spc="0" normalizeH="0" baseline="0" noProof="0" dirty="0">
                <a:ln>
                  <a:noFill/>
                </a:ln>
                <a:solidFill>
                  <a:srgbClr val="0C2340"/>
                </a:solidFill>
                <a:effectLst/>
                <a:uLnTx/>
                <a:uFillTx/>
                <a:latin typeface="Invention"/>
                <a:ea typeface="+mn-ea"/>
                <a:cs typeface="+mn-cs"/>
              </a:rPr>
            </a:br>
            <a:r>
              <a:rPr kumimoji="0" lang="en-US" sz="1050" b="0" i="0" u="none" strike="noStrike" kern="0" cap="none" spc="0" normalizeH="0" baseline="0" noProof="0" dirty="0">
                <a:ln>
                  <a:noFill/>
                </a:ln>
                <a:solidFill>
                  <a:srgbClr val="0C2340"/>
                </a:solidFill>
                <a:effectLst/>
                <a:uLnTx/>
                <a:uFillTx/>
                <a:latin typeface="Invention"/>
                <a:ea typeface="+mn-ea"/>
                <a:cs typeface="+mn-cs"/>
              </a:rPr>
              <a:t>Abstract PSO8-08. 10. Fang W et al. </a:t>
            </a:r>
            <a:r>
              <a:rPr kumimoji="0" lang="en-GB" sz="1050" b="0" i="0" u="none" strike="noStrike" kern="0" cap="none" spc="0" normalizeH="0" baseline="0" noProof="0" dirty="0">
                <a:ln>
                  <a:noFill/>
                </a:ln>
                <a:solidFill>
                  <a:srgbClr val="0C2340"/>
                </a:solidFill>
                <a:effectLst/>
                <a:uLnTx/>
                <a:uFillTx/>
                <a:latin typeface="Invention"/>
                <a:ea typeface="+mn-ea"/>
                <a:cs typeface="+mn-cs"/>
              </a:rPr>
              <a:t>Presented at: American Society of Clinical Oncology Annual Meeting; 2–6 June 2023; Chicago, IL. Abstract 8520</a:t>
            </a:r>
            <a:r>
              <a:rPr kumimoji="0" lang="en-US" sz="1050" b="0" i="0" u="none" strike="noStrike" kern="0" cap="none" spc="0" normalizeH="0" baseline="0" noProof="0" dirty="0">
                <a:ln>
                  <a:noFill/>
                </a:ln>
                <a:solidFill>
                  <a:srgbClr val="0C2340"/>
                </a:solidFill>
                <a:effectLst/>
                <a:uLnTx/>
                <a:uFillTx/>
                <a:latin typeface="Invention"/>
                <a:ea typeface="+mn-ea"/>
                <a:cs typeface="+mn-cs"/>
              </a:rPr>
              <a:t>. </a:t>
            </a:r>
            <a:r>
              <a:rPr kumimoji="0" lang="en-US" sz="1050" b="0" i="0" u="none" strike="noStrike" kern="0" cap="none" spc="0" normalizeH="0" baseline="30000" noProof="0" dirty="0">
                <a:ln>
                  <a:noFill/>
                </a:ln>
                <a:solidFill>
                  <a:srgbClr val="0C2340"/>
                </a:solidFill>
                <a:effectLst/>
                <a:uLnTx/>
                <a:uFillTx/>
                <a:latin typeface="Invention"/>
                <a:ea typeface="+mn-ea"/>
                <a:cs typeface="+mn-cs"/>
              </a:rPr>
              <a:t>11 </a:t>
            </a:r>
            <a:r>
              <a:rPr kumimoji="0" lang="en-US" sz="1050" b="0" i="0" u="none" strike="noStrike" kern="0" cap="none" spc="0" normalizeH="0" baseline="0" noProof="0" dirty="0">
                <a:ln>
                  <a:noFill/>
                </a:ln>
                <a:solidFill>
                  <a:srgbClr val="0C2340"/>
                </a:solidFill>
                <a:effectLst/>
                <a:uLnTx/>
                <a:uFillTx/>
                <a:latin typeface="Invention"/>
                <a:ea typeface="+mn-ea"/>
                <a:cs typeface="+mn-cs"/>
              </a:rPr>
              <a:t>Fang et al NEJM 2025; DOI: 10.1056/NEJMoa2512071</a:t>
            </a:r>
          </a:p>
          <a:p>
            <a:pPr marL="0" marR="0" lvl="0" indent="0" algn="l" defTabSz="228600" rtl="0" eaLnBrk="1" fontAlgn="auto" latinLnBrk="0" hangingPunct="1">
              <a:lnSpc>
                <a:spcPct val="100000"/>
              </a:lnSpc>
              <a:spcBef>
                <a:spcPts val="100"/>
              </a:spcBef>
              <a:spcAft>
                <a:spcPts val="100"/>
              </a:spcAft>
              <a:buClr>
                <a:srgbClr val="37424A"/>
              </a:buClr>
              <a:buSzTx/>
              <a:buFont typeface="Arial" panose="020B0604020202020204" pitchFamily="34" charset="0"/>
              <a:buNone/>
              <a:tabLst/>
              <a:defRPr/>
            </a:pPr>
            <a:endParaRPr kumimoji="0" lang="en-US" sz="1050" b="0" i="0" u="none" strike="noStrike" kern="0" cap="none" spc="0" normalizeH="0" baseline="30000" noProof="0" dirty="0">
              <a:ln>
                <a:noFill/>
              </a:ln>
              <a:solidFill>
                <a:srgbClr val="0C2340"/>
              </a:solidFill>
              <a:effectLst/>
              <a:uLnTx/>
              <a:uFillTx/>
              <a:latin typeface="Invention"/>
              <a:ea typeface="+mn-ea"/>
              <a:cs typeface="+mn-cs"/>
            </a:endParaRPr>
          </a:p>
        </p:txBody>
      </p:sp>
    </p:spTree>
    <p:extLst>
      <p:ext uri="{BB962C8B-B14F-4D97-AF65-F5344CB8AC3E}">
        <p14:creationId xmlns:p14="http://schemas.microsoft.com/office/powerpoint/2010/main" val="3859230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D16B-7D75-5610-F079-022EF4C2B407}"/>
            </a:ext>
          </a:extLst>
        </p:cNvPr>
        <p:cNvGrpSpPr/>
        <p:nvPr/>
      </p:nvGrpSpPr>
      <p:grpSpPr>
        <a:xfrm>
          <a:off x="0" y="0"/>
          <a:ext cx="0" cy="0"/>
          <a:chOff x="0" y="0"/>
          <a:chExt cx="0" cy="0"/>
        </a:xfrm>
      </p:grpSpPr>
      <p:sp>
        <p:nvSpPr>
          <p:cNvPr id="1299" name="Title 1298">
            <a:extLst>
              <a:ext uri="{FF2B5EF4-FFF2-40B4-BE49-F238E27FC236}">
                <a16:creationId xmlns:a16="http://schemas.microsoft.com/office/drawing/2014/main" id="{EFB51F88-B62D-1C18-CC83-BE581CC1FC0C}"/>
              </a:ext>
            </a:extLst>
          </p:cNvPr>
          <p:cNvSpPr>
            <a:spLocks noGrp="1"/>
          </p:cNvSpPr>
          <p:nvPr>
            <p:ph type="title"/>
          </p:nvPr>
        </p:nvSpPr>
        <p:spPr>
          <a:xfrm>
            <a:off x="532433" y="309964"/>
            <a:ext cx="11164641" cy="676250"/>
          </a:xfrm>
        </p:spPr>
        <p:txBody>
          <a:bodyPr/>
          <a:lstStyle/>
          <a:p>
            <a:r>
              <a:rPr lang="en-US" dirty="0"/>
              <a:t>sac-TMT – Basket Study Including EC Cohort</a:t>
            </a:r>
          </a:p>
        </p:txBody>
      </p:sp>
      <p:sp>
        <p:nvSpPr>
          <p:cNvPr id="2323" name="Text Placeholder 149">
            <a:extLst>
              <a:ext uri="{FF2B5EF4-FFF2-40B4-BE49-F238E27FC236}">
                <a16:creationId xmlns:a16="http://schemas.microsoft.com/office/drawing/2014/main" id="{05DCEEF2-175F-C554-8DDD-36C6C940E582}"/>
              </a:ext>
            </a:extLst>
          </p:cNvPr>
          <p:cNvSpPr txBox="1">
            <a:spLocks/>
          </p:cNvSpPr>
          <p:nvPr/>
        </p:nvSpPr>
        <p:spPr>
          <a:xfrm>
            <a:off x="325213" y="6229678"/>
            <a:ext cx="9928225" cy="455944"/>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 name="矩形 18"/>
          <p:cNvSpPr/>
          <p:nvPr/>
        </p:nvSpPr>
        <p:spPr>
          <a:xfrm>
            <a:off x="728127" y="1142774"/>
            <a:ext cx="11164641" cy="2031325"/>
          </a:xfrm>
          <a:prstGeom prst="rect">
            <a:avLst/>
          </a:prstGeom>
          <a:noFill/>
        </p:spPr>
        <p:txBody>
          <a:bodyPr wrap="square" lIns="91440" tIns="45720" rIns="91440" bIns="45720" anchor="t">
            <a:spAutoFit/>
          </a:bodyPr>
          <a:lstStyle/>
          <a:p>
            <a:pPr marL="380365" marR="0" lvl="0" indent="-380365" algn="l" defTabSz="1219170" rtl="0" eaLnBrk="1" fontAlgn="auto" latinLnBrk="0" hangingPunct="1">
              <a:lnSpc>
                <a:spcPct val="100000"/>
              </a:lnSpc>
              <a:spcBef>
                <a:spcPts val="0"/>
              </a:spcBef>
              <a:spcAft>
                <a:spcPts val="800"/>
              </a:spcAft>
              <a:buClr>
                <a:srgbClr val="5F5D8E"/>
              </a:buClr>
              <a:buSzTx/>
              <a:buFont typeface="Arial" panose="020B0604020202020204" pitchFamily="34" charset="0"/>
              <a:buChar char="•"/>
              <a:tabLst/>
              <a:defRPr/>
            </a:pP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Preliminary efficacy and safety results for </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endometrial cancer </a:t>
            </a: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is available from the sac-TMT</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 Phase 2 basket study </a:t>
            </a: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(MK2870-001, NCT04152499).</a:t>
            </a:r>
            <a:endParaRPr kumimoji="0" lang="en-US" altLang="zh-CN" sz="1800" b="0" i="0" u="none" strike="noStrike" kern="0" cap="none" spc="0" normalizeH="0" baseline="0" noProof="0">
              <a:ln>
                <a:noFill/>
              </a:ln>
              <a:solidFill>
                <a:srgbClr val="000000"/>
              </a:solidFill>
              <a:effectLst/>
              <a:uLnTx/>
              <a:uFillTx/>
              <a:latin typeface="Invention"/>
              <a:ea typeface="宋体"/>
              <a:cs typeface="Arial"/>
            </a:endParaRPr>
          </a:p>
          <a:p>
            <a:pPr marL="380365" marR="0" lvl="0" indent="-380365" algn="l" defTabSz="1219170" rtl="0" eaLnBrk="1" fontAlgn="auto" latinLnBrk="0" hangingPunct="1">
              <a:lnSpc>
                <a:spcPct val="100000"/>
              </a:lnSpc>
              <a:spcBef>
                <a:spcPts val="0"/>
              </a:spcBef>
              <a:spcAft>
                <a:spcPts val="800"/>
              </a:spcAft>
              <a:buClr>
                <a:srgbClr val="5F5D8E"/>
              </a:buClr>
              <a:buSzTx/>
              <a:buFont typeface="Arial" panose="020B0604020202020204" pitchFamily="34" charset="0"/>
              <a:buChar char="•"/>
              <a:tabLst/>
              <a:defRPr/>
            </a:pP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In the </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EC cohort</a:t>
            </a: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 </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patients with advanced EC were enrolled:</a:t>
            </a:r>
            <a:endParaRPr kumimoji="0" lang="en-US" altLang="zh-CN" sz="1800" b="1" i="0" u="none" strike="noStrike" kern="0" cap="none" spc="0" normalizeH="0" baseline="0" noProof="0">
              <a:ln>
                <a:noFill/>
              </a:ln>
              <a:solidFill>
                <a:srgbClr val="000000"/>
              </a:solidFill>
              <a:effectLst/>
              <a:uLnTx/>
              <a:uFillTx/>
              <a:latin typeface="Invention"/>
              <a:ea typeface="宋体"/>
              <a:cs typeface="Arial"/>
            </a:endParaRPr>
          </a:p>
          <a:p>
            <a:pPr marL="837565" marR="0" lvl="1" indent="-380365" algn="l" defTabSz="1219170" rtl="0" eaLnBrk="1" fontAlgn="auto" latinLnBrk="0" hangingPunct="1">
              <a:lnSpc>
                <a:spcPct val="100000"/>
              </a:lnSpc>
              <a:spcBef>
                <a:spcPts val="0"/>
              </a:spcBef>
              <a:spcAft>
                <a:spcPts val="800"/>
              </a:spcAft>
              <a:buClr>
                <a:srgbClr val="5F5D8E"/>
              </a:buClr>
              <a:buSzTx/>
              <a:buFont typeface="Arial" panose="020B0604020202020204" pitchFamily="34" charset="0"/>
              <a:buChar char="•"/>
              <a:tabLst/>
              <a:defRPr/>
            </a:pP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Initial cohort was treated at </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5 mg/kg monotherapy				</a:t>
            </a:r>
            <a:endParaRPr kumimoji="0" lang="en-US" altLang="zh-CN" sz="1800" b="1" i="0" u="none" strike="noStrike" kern="0" cap="none" spc="0" normalizeH="0" baseline="0" noProof="0">
              <a:ln>
                <a:noFill/>
              </a:ln>
              <a:solidFill>
                <a:srgbClr val="000000"/>
              </a:solidFill>
              <a:effectLst/>
              <a:uLnTx/>
              <a:uFillTx/>
              <a:latin typeface="Invention"/>
              <a:ea typeface="宋体"/>
              <a:cs typeface="Arial"/>
            </a:endParaRPr>
          </a:p>
          <a:p>
            <a:pPr marL="837565" marR="0" lvl="1" indent="-380365" algn="l" defTabSz="1219170" rtl="0" eaLnBrk="1" fontAlgn="auto" latinLnBrk="0" hangingPunct="1">
              <a:lnSpc>
                <a:spcPct val="100000"/>
              </a:lnSpc>
              <a:spcBef>
                <a:spcPts val="0"/>
              </a:spcBef>
              <a:spcAft>
                <a:spcPts val="800"/>
              </a:spcAft>
              <a:buClr>
                <a:srgbClr val="5F5D8E"/>
              </a:buClr>
              <a:buSzTx/>
              <a:buFont typeface="Arial" panose="020B0604020202020204" pitchFamily="34" charset="0"/>
              <a:buChar char="•"/>
              <a:tabLst/>
              <a:defRPr/>
            </a:pPr>
            <a:r>
              <a:rPr kumimoji="0" lang="en-US" altLang="zh-CN" sz="1800" b="0" i="0" u="none" strike="noStrike" kern="0" cap="none" spc="0" normalizeH="0" baseline="0" noProof="0">
                <a:ln>
                  <a:noFill/>
                </a:ln>
                <a:solidFill>
                  <a:srgbClr val="000000"/>
                </a:solidFill>
                <a:effectLst/>
                <a:uLnTx/>
                <a:uFillTx/>
                <a:latin typeface="Invention"/>
                <a:ea typeface="宋体"/>
                <a:cs typeface="Arial"/>
                <a:sym typeface="Arial"/>
              </a:rPr>
              <a:t>Additional pts were treated at </a:t>
            </a:r>
            <a:r>
              <a:rPr kumimoji="0" lang="en-US" altLang="zh-CN" sz="1800" b="1" i="0" u="none" strike="noStrike" kern="0" cap="none" spc="0" normalizeH="0" baseline="0" noProof="0">
                <a:ln>
                  <a:noFill/>
                </a:ln>
                <a:solidFill>
                  <a:srgbClr val="000000"/>
                </a:solidFill>
                <a:effectLst/>
                <a:uLnTx/>
                <a:uFillTx/>
                <a:latin typeface="Invention"/>
                <a:ea typeface="宋体"/>
                <a:cs typeface="Arial"/>
                <a:sym typeface="Arial"/>
              </a:rPr>
              <a:t>4 mg/kg monothera</a:t>
            </a:r>
            <a:r>
              <a:rPr kumimoji="0" lang="en-US" altLang="zh-CN" sz="1600" b="1" i="0" u="none" strike="noStrike" kern="0" cap="none" spc="0" normalizeH="0" baseline="0" noProof="0">
                <a:ln>
                  <a:noFill/>
                </a:ln>
                <a:solidFill>
                  <a:srgbClr val="000000"/>
                </a:solidFill>
                <a:effectLst/>
                <a:uLnTx/>
                <a:uFillTx/>
                <a:latin typeface="Invention"/>
                <a:ea typeface="宋体"/>
                <a:cs typeface="Arial"/>
                <a:sym typeface="Arial"/>
              </a:rPr>
              <a:t>py 	</a:t>
            </a:r>
            <a:r>
              <a:rPr kumimoji="0" lang="en-US" altLang="zh-CN" sz="1600" b="0" i="0" u="none" strike="noStrike" kern="0" cap="none" spc="0" normalizeH="0" baseline="0" noProof="0">
                <a:ln>
                  <a:noFill/>
                </a:ln>
                <a:solidFill>
                  <a:srgbClr val="000000"/>
                </a:solidFill>
                <a:effectLst/>
                <a:uLnTx/>
                <a:uFillTx/>
                <a:latin typeface="Invention"/>
                <a:ea typeface="宋体"/>
                <a:cs typeface="Arial"/>
                <a:sym typeface="Arial"/>
              </a:rPr>
              <a:t>				</a:t>
            </a:r>
            <a:endParaRPr kumimoji="0" lang="en-US" altLang="zh-CN" sz="1600" b="0" i="0" u="none" strike="noStrike" kern="0" cap="none" spc="0" normalizeH="0" baseline="0" noProof="0">
              <a:ln>
                <a:noFill/>
              </a:ln>
              <a:solidFill>
                <a:srgbClr val="000000"/>
              </a:solidFill>
              <a:effectLst/>
              <a:uLnTx/>
              <a:uFillTx/>
              <a:latin typeface="Invention"/>
              <a:ea typeface="宋体"/>
              <a:cs typeface="Arial"/>
            </a:endParaRPr>
          </a:p>
        </p:txBody>
      </p:sp>
      <p:sp>
        <p:nvSpPr>
          <p:cNvPr id="3" name="矩形 15"/>
          <p:cNvSpPr/>
          <p:nvPr/>
        </p:nvSpPr>
        <p:spPr>
          <a:xfrm>
            <a:off x="848642" y="5481527"/>
            <a:ext cx="7694591" cy="830997"/>
          </a:xfrm>
          <a:prstGeom prst="rect">
            <a:avLst/>
          </a:prstGeom>
        </p:spPr>
        <p:txBody>
          <a:bodyPr wrap="square">
            <a:spAutoFit/>
          </a:bodyPr>
          <a:lstStyle/>
          <a:p>
            <a:pPr marL="0" marR="0" lvl="0" indent="0" algn="l" defTabSz="1219170" rtl="0" eaLnBrk="1" fontAlgn="auto" latinLnBrk="0" hangingPunct="1">
              <a:lnSpc>
                <a:spcPct val="100000"/>
              </a:lnSpc>
              <a:spcBef>
                <a:spcPts val="267"/>
              </a:spcBef>
              <a:spcAft>
                <a:spcPts val="0"/>
              </a:spcAft>
              <a:buClr>
                <a:srgbClr val="000000"/>
              </a:buClr>
              <a:buSzTx/>
              <a:buFontTx/>
              <a:buNone/>
              <a:tabLst/>
              <a:defRPr/>
            </a:pPr>
            <a:r>
              <a:rPr kumimoji="0" lang="en-US" altLang="zh-CN" sz="1200" b="0" i="0" u="none" strike="noStrike" kern="0" cap="none" spc="0" normalizeH="0" baseline="0" noProof="0" dirty="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ADC, antibody-drug conjugate; </a:t>
            </a:r>
            <a:r>
              <a:rPr kumimoji="0" lang="en-US" altLang="zh-CN" sz="1200" b="0" i="0" u="none" strike="noStrike" kern="0" cap="none" spc="0" normalizeH="0" baseline="0" noProof="0" dirty="0" err="1">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dMMR</a:t>
            </a:r>
            <a:r>
              <a:rPr kumimoji="0" lang="en-US" altLang="zh-CN" sz="1200" b="0" i="0" u="none" strike="noStrike" kern="0" cap="none" spc="0" normalizeH="0" baseline="0" noProof="0" dirty="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 deficient mismatch repair; </a:t>
            </a:r>
            <a:r>
              <a:rPr kumimoji="0" lang="en-US" altLang="zh-CN" sz="1200" b="0" i="0" u="none" strike="noStrike" kern="0" cap="none" spc="0" normalizeH="0" baseline="0" noProof="0" dirty="0" err="1">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DoR</a:t>
            </a:r>
            <a:r>
              <a:rPr kumimoji="0" lang="en-US" altLang="zh-CN" sz="1200" b="0" i="0" u="none" strike="noStrike" kern="0" cap="none" spc="0" normalizeH="0" baseline="0" noProof="0" dirty="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 duration of response; EC, endometrial cancer; ECOG PS, Eastern Cooperative Oncology Group performance status; MSI-H, microsatellite instability high; ORR, objective response rate; OS, overall survival; PD-1, programmed cell death protein 1; PD-L1, programmed cell death ligand 1; PFS, progression-free survival; pts, patients; Q2W, every 2 weeks; RECIST, Response Evaluation Criteria in Solid Tumors</a:t>
            </a:r>
            <a:r>
              <a:rPr kumimoji="0" lang="en-US" altLang="zh-CN" sz="1200" b="0" i="0" u="none" strike="noStrike" kern="0" cap="none" spc="0" normalizeH="0" baseline="0" noProof="0" dirty="0">
                <a:ln>
                  <a:noFill/>
                </a:ln>
                <a:solidFill>
                  <a:srgbClr val="000000">
                    <a:lumMod val="65000"/>
                    <a:lumOff val="35000"/>
                  </a:srgbClr>
                </a:solidFill>
                <a:effectLst/>
                <a:uLnTx/>
                <a:uFillTx/>
                <a:latin typeface="Invention" panose="020B0503020008020204" pitchFamily="34" charset="0"/>
                <a:ea typeface="宋体" panose="02010600030101010101" pitchFamily="2" charset="-122"/>
                <a:cs typeface="Arial" panose="020B0604020202020204" pitchFamily="34" charset="0"/>
                <a:sym typeface="Arial"/>
              </a:rPr>
              <a:t>.</a:t>
            </a:r>
            <a:endParaRPr kumimoji="0" lang="zh-CN" altLang="zh-CN" sz="1200" b="0" i="0" u="none" strike="noStrike" kern="1000" cap="none" spc="0" normalizeH="0" baseline="0" noProof="0" dirty="0">
              <a:ln>
                <a:noFill/>
              </a:ln>
              <a:solidFill>
                <a:srgbClr val="000000">
                  <a:lumMod val="65000"/>
                  <a:lumOff val="35000"/>
                </a:srgbClr>
              </a:solidFill>
              <a:effectLst/>
              <a:uLnTx/>
              <a:uFillTx/>
              <a:latin typeface="Invention" panose="020B0503020008020204" pitchFamily="34" charset="0"/>
              <a:ea typeface="Times New Roman" panose="02020603050405020304" pitchFamily="18" charset="0"/>
              <a:cs typeface="Arial"/>
              <a:sym typeface="Arial"/>
            </a:endParaRPr>
          </a:p>
        </p:txBody>
      </p:sp>
      <p:grpSp>
        <p:nvGrpSpPr>
          <p:cNvPr id="5" name="组合 2"/>
          <p:cNvGrpSpPr/>
          <p:nvPr/>
        </p:nvGrpSpPr>
        <p:grpSpPr>
          <a:xfrm>
            <a:off x="952785" y="3066136"/>
            <a:ext cx="10939983" cy="2897160"/>
            <a:chOff x="708161" y="2627794"/>
            <a:chExt cx="8204985" cy="1824956"/>
          </a:xfrm>
        </p:grpSpPr>
        <p:sp>
          <p:nvSpPr>
            <p:cNvPr id="6" name="矩形 4"/>
            <p:cNvSpPr/>
            <p:nvPr/>
          </p:nvSpPr>
          <p:spPr>
            <a:xfrm>
              <a:off x="3196648" y="2889211"/>
              <a:ext cx="1836000" cy="8181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Invention" panose="020B0503020008020204" pitchFamily="34" charset="0"/>
                  <a:ea typeface="+mn-ea"/>
                  <a:cs typeface="Times New Roman" panose="02020603050405020304" pitchFamily="18" charset="0"/>
                  <a:sym typeface="Arial"/>
                </a:rPr>
                <a:t>sac-TMT monotherapy</a:t>
              </a:r>
            </a:p>
            <a:p>
              <a:pPr marL="285750" marR="0" lvl="0" indent="-285750" algn="l"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Invention" panose="020B0503020008020204" pitchFamily="34" charset="0"/>
                  <a:ea typeface="+mn-ea"/>
                  <a:cs typeface="Times New Roman" panose="02020603050405020304" pitchFamily="18" charset="0"/>
                  <a:sym typeface="Arial"/>
                </a:rPr>
                <a:t>5 mg/kg, Q2W (n=44)</a:t>
              </a:r>
              <a:endParaRPr kumimoji="0" lang="en-US" sz="1400" b="0" i="0" u="none" strike="noStrike" kern="0" cap="none" spc="0" normalizeH="0" baseline="30000" noProof="0">
                <a:ln>
                  <a:noFill/>
                </a:ln>
                <a:solidFill>
                  <a:srgbClr val="000000"/>
                </a:solidFill>
                <a:effectLst/>
                <a:uLnTx/>
                <a:uFillTx/>
                <a:latin typeface="Invention" panose="020B0503020008020204" pitchFamily="34" charset="0"/>
                <a:ea typeface="+mn-ea"/>
                <a:cs typeface="Times New Roman" panose="02020603050405020304" pitchFamily="18" charset="0"/>
                <a:sym typeface="Arial"/>
              </a:endParaRPr>
            </a:p>
            <a:p>
              <a:pPr marL="285750" marR="0" lvl="0" indent="-285750" algn="l"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Invention" panose="020B0503020008020204" pitchFamily="34" charset="0"/>
                  <a:ea typeface="+mn-ea"/>
                  <a:cs typeface="Times New Roman" panose="02020603050405020304" pitchFamily="18" charset="0"/>
                  <a:sym typeface="Arial"/>
                </a:rPr>
                <a:t>4 mg/kg, Q2W (n=114) </a:t>
              </a:r>
              <a:endParaRPr kumimoji="0" lang="zh-CN" altLang="en-US" sz="1400" b="0"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endParaRPr>
            </a:p>
          </p:txBody>
        </p:sp>
        <p:cxnSp>
          <p:nvCxnSpPr>
            <p:cNvPr id="12" name="直接箭头连接符 10"/>
            <p:cNvCxnSpPr/>
            <p:nvPr/>
          </p:nvCxnSpPr>
          <p:spPr>
            <a:xfrm>
              <a:off x="5032648" y="3302614"/>
              <a:ext cx="216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1"/>
            <p:cNvSpPr/>
            <p:nvPr/>
          </p:nvSpPr>
          <p:spPr>
            <a:xfrm>
              <a:off x="5290213" y="2898487"/>
              <a:ext cx="1462881" cy="8181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400" b="0"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Until disease progression, unacceptable toxicity or withdrawal of consent</a:t>
              </a:r>
              <a:endParaRPr kumimoji="0" lang="zh-CN" altLang="en-US" sz="1400" b="0" i="0" u="none" strike="noStrike" kern="0" cap="none" spc="0" normalizeH="0" baseline="30000" noProof="0">
                <a:ln>
                  <a:noFill/>
                </a:ln>
                <a:solidFill>
                  <a:srgbClr val="000000"/>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endParaRPr>
            </a:p>
          </p:txBody>
        </p:sp>
        <p:cxnSp>
          <p:nvCxnSpPr>
            <p:cNvPr id="15" name="直接箭头连接符 12"/>
            <p:cNvCxnSpPr/>
            <p:nvPr/>
          </p:nvCxnSpPr>
          <p:spPr>
            <a:xfrm>
              <a:off x="6753094" y="3331189"/>
              <a:ext cx="216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4"/>
            <p:cNvSpPr txBox="1"/>
            <p:nvPr/>
          </p:nvSpPr>
          <p:spPr>
            <a:xfrm>
              <a:off x="7005933" y="2860680"/>
              <a:ext cx="1462881" cy="937049"/>
            </a:xfrm>
            <a:prstGeom prst="rect">
              <a:avLst/>
            </a:prstGeom>
            <a:solidFill>
              <a:srgbClr val="052460"/>
            </a:solidFill>
            <a:ln>
              <a:solidFill>
                <a:srgbClr val="5F5D8E"/>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400" b="1" i="0" u="none" strike="noStrike" kern="0" cap="none" spc="0" normalizeH="0" baseline="0" noProof="0" dirty="0">
                  <a:ln>
                    <a:noFill/>
                  </a:ln>
                  <a:solidFill>
                    <a:srgbClr val="FFFFFF"/>
                  </a:solidFill>
                  <a:effectLst/>
                  <a:uLnTx/>
                  <a:uFillTx/>
                  <a:latin typeface="Invention" panose="020B0503020008020204" pitchFamily="34" charset="0"/>
                  <a:ea typeface="微软雅黑" panose="020B0503020204020204" pitchFamily="34" charset="-122"/>
                  <a:cs typeface="Arial"/>
                  <a:sym typeface="Arial"/>
                </a:rPr>
                <a:t>Primary endpoints</a:t>
              </a:r>
              <a:endParaRPr kumimoji="0" lang="en-US" altLang="zh-CN" sz="1400" b="1" i="0" u="sng" strike="noStrike" kern="0" cap="none" spc="0" normalizeH="0" baseline="30000" noProof="0" dirty="0">
                <a:ln>
                  <a:noFill/>
                </a:ln>
                <a:solidFill>
                  <a:srgbClr val="FFFFFF"/>
                </a:solidFill>
                <a:effectLst/>
                <a:uLnTx/>
                <a:uFillTx/>
                <a:latin typeface="Invention" panose="020B0503020008020204" pitchFamily="34" charset="0"/>
                <a:ea typeface="微软雅黑" panose="020B0503020204020204" pitchFamily="34" charset="-122"/>
                <a:cs typeface="Arial"/>
                <a:sym typeface="Arial"/>
              </a:endParaRPr>
            </a:p>
            <a:p>
              <a:pPr marL="287993" marR="0" lvl="0" indent="-287993"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FFFF"/>
                  </a:solidFill>
                  <a:effectLst/>
                  <a:uLnTx/>
                  <a:uFillTx/>
                  <a:latin typeface="Invention" panose="020B0503020008020204" pitchFamily="34" charset="0"/>
                  <a:ea typeface="宋体" panose="02010600030101010101" pitchFamily="2" charset="-122"/>
                  <a:cs typeface="Arial" panose="020B0604020202020204" pitchFamily="34" charset="0"/>
                  <a:sym typeface="Arial"/>
                </a:rPr>
                <a:t>ORR (RECIST v1.1 by investigator)</a:t>
              </a:r>
            </a:p>
            <a:p>
              <a:pPr marL="0" marR="0" lvl="0" indent="0" algn="l" defTabSz="1219170" rtl="0" eaLnBrk="1" fontAlgn="auto" latinLnBrk="0" hangingPunct="1">
                <a:lnSpc>
                  <a:spcPct val="100000"/>
                </a:lnSpc>
                <a:spcBef>
                  <a:spcPts val="800"/>
                </a:spcBef>
                <a:spcAft>
                  <a:spcPts val="0"/>
                </a:spcAft>
                <a:buClr>
                  <a:srgbClr val="000000"/>
                </a:buClr>
                <a:buSzTx/>
                <a:buFontTx/>
                <a:buNone/>
                <a:tabLst/>
                <a:defRPr/>
              </a:pPr>
              <a:r>
                <a:rPr kumimoji="0" lang="en-US" altLang="zh-CN" sz="1400" b="1" i="0" u="none" strike="noStrike" kern="0" cap="none" spc="0" normalizeH="0" baseline="0" noProof="0" dirty="0">
                  <a:ln>
                    <a:noFill/>
                  </a:ln>
                  <a:solidFill>
                    <a:srgbClr val="FFFFFF"/>
                  </a:solidFill>
                  <a:effectLst/>
                  <a:uLnTx/>
                  <a:uFillTx/>
                  <a:latin typeface="Invention" panose="020B0503020008020204" pitchFamily="34" charset="0"/>
                  <a:ea typeface="微软雅黑" panose="020B0503020204020204" pitchFamily="34" charset="-122"/>
                  <a:cs typeface="Arial"/>
                  <a:sym typeface="Arial"/>
                </a:rPr>
                <a:t>Secondary endpoints</a:t>
              </a:r>
            </a:p>
            <a:p>
              <a:pPr marL="304792" marR="0" lvl="0" indent="-304792"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FFFF"/>
                  </a:solidFill>
                  <a:effectLst/>
                  <a:uLnTx/>
                  <a:uFillTx/>
                  <a:latin typeface="Invention" panose="020B0503020008020204" pitchFamily="34" charset="0"/>
                  <a:ea typeface="宋体" panose="02010600030101010101" pitchFamily="2" charset="-122"/>
                  <a:cs typeface="Arial" panose="020B0604020202020204" pitchFamily="34" charset="0"/>
                  <a:sym typeface="Arial"/>
                </a:rPr>
                <a:t>PFS, </a:t>
              </a:r>
              <a:r>
                <a:rPr kumimoji="0" lang="en-US" altLang="zh-CN" sz="1400" b="0" i="0" u="none" strike="noStrike" kern="0" cap="none" spc="0" normalizeH="0" baseline="0" noProof="0" dirty="0" err="1">
                  <a:ln>
                    <a:noFill/>
                  </a:ln>
                  <a:solidFill>
                    <a:srgbClr val="FFFFFF"/>
                  </a:solidFill>
                  <a:effectLst/>
                  <a:uLnTx/>
                  <a:uFillTx/>
                  <a:latin typeface="Invention" panose="020B0503020008020204" pitchFamily="34" charset="0"/>
                  <a:ea typeface="宋体" panose="02010600030101010101" pitchFamily="2" charset="-122"/>
                  <a:cs typeface="Arial" panose="020B0604020202020204" pitchFamily="34" charset="0"/>
                  <a:sym typeface="Arial"/>
                </a:rPr>
                <a:t>DoR</a:t>
              </a:r>
              <a:r>
                <a:rPr kumimoji="0" lang="en-US" altLang="zh-CN" sz="1400" b="0" i="0" u="none" strike="noStrike" kern="0" cap="none" spc="0" normalizeH="0" baseline="0" noProof="0" dirty="0">
                  <a:ln>
                    <a:noFill/>
                  </a:ln>
                  <a:solidFill>
                    <a:srgbClr val="FFFFFF"/>
                  </a:solidFill>
                  <a:effectLst/>
                  <a:uLnTx/>
                  <a:uFillTx/>
                  <a:latin typeface="Invention" panose="020B0503020008020204" pitchFamily="34" charset="0"/>
                  <a:ea typeface="宋体" panose="02010600030101010101" pitchFamily="2" charset="-122"/>
                  <a:cs typeface="Arial" panose="020B0604020202020204" pitchFamily="34" charset="0"/>
                  <a:sym typeface="Arial"/>
                </a:rPr>
                <a:t>, OS</a:t>
              </a:r>
            </a:p>
            <a:p>
              <a:pPr marL="304792" marR="0" lvl="0" indent="-304792"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FFFF"/>
                  </a:solidFill>
                  <a:effectLst/>
                  <a:uLnTx/>
                  <a:uFillTx/>
                  <a:latin typeface="Invention" panose="020B0503020008020204" pitchFamily="34" charset="0"/>
                  <a:ea typeface="宋体" panose="02010600030101010101" pitchFamily="2" charset="-122"/>
                  <a:cs typeface="Arial" panose="020B0604020202020204" pitchFamily="34" charset="0"/>
                  <a:sym typeface="Arial"/>
                </a:rPr>
                <a:t>Safety</a:t>
              </a:r>
            </a:p>
          </p:txBody>
        </p:sp>
        <p:sp>
          <p:nvSpPr>
            <p:cNvPr id="18" name="矩形 16"/>
            <p:cNvSpPr/>
            <p:nvPr/>
          </p:nvSpPr>
          <p:spPr>
            <a:xfrm>
              <a:off x="6476980" y="3851747"/>
              <a:ext cx="2436166" cy="60100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8764"/>
                </a:buClr>
                <a:buSzTx/>
                <a:buFontTx/>
                <a:buNone/>
                <a:tabLst/>
                <a:defRPr/>
              </a:pPr>
              <a:r>
                <a:rPr kumimoji="0" lang="en-US" altLang="zh-CN" sz="1400" b="1"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Tumor assessment:</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Once every 8 weeks for the first 12 months, and every 12 weeks thereafter.</a:t>
              </a:r>
            </a:p>
          </p:txBody>
        </p:sp>
        <p:sp>
          <p:nvSpPr>
            <p:cNvPr id="20" name="矩形 17"/>
            <p:cNvSpPr/>
            <p:nvPr/>
          </p:nvSpPr>
          <p:spPr>
            <a:xfrm>
              <a:off x="708161" y="2885421"/>
              <a:ext cx="2230921" cy="1104001"/>
            </a:xfrm>
            <a:prstGeom prst="rect">
              <a:avLst/>
            </a:prstGeom>
            <a:solidFill>
              <a:srgbClr val="052460">
                <a:alpha val="63922"/>
              </a:srgbClr>
            </a:solidFill>
            <a:ln w="12700" cap="flat" cmpd="sng" algn="ctr">
              <a:solidFill>
                <a:srgbClr val="052460"/>
              </a:solidFill>
              <a:prstDash val="solid"/>
              <a:miter lim="800000"/>
            </a:ln>
            <a:effectLst/>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400" b="1"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Key inclusion criteria</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Received at least 1 prior line of platinum-based therapy</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Prior anti-PD-1/L1 therapy required for MSI-H/dMMR patients  </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ECOG PS 0 or 1</a:t>
              </a:r>
            </a:p>
          </p:txBody>
        </p:sp>
        <p:sp>
          <p:nvSpPr>
            <p:cNvPr id="23" name="矩形 19"/>
            <p:cNvSpPr/>
            <p:nvPr/>
          </p:nvSpPr>
          <p:spPr>
            <a:xfrm>
              <a:off x="708162" y="2627794"/>
              <a:ext cx="2230921" cy="288000"/>
            </a:xfrm>
            <a:prstGeom prst="rect">
              <a:avLst/>
            </a:prstGeom>
            <a:solidFill>
              <a:srgbClr val="052460"/>
            </a:solidFill>
            <a:ln w="12700" cap="flat" cmpd="sng" algn="ctr">
              <a:solidFill>
                <a:srgbClr val="05246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altLang="zh-CN" sz="1467" b="1"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Cohort 8</a:t>
              </a:r>
              <a:r>
                <a:rPr kumimoji="0" lang="en-US" altLang="zh-CN" sz="1467" b="0"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rPr>
                <a:t>: Advanced EC (n=100)</a:t>
              </a:r>
              <a:endParaRPr kumimoji="0" lang="zh-CN" altLang="en-US" sz="1467" b="0" i="0" u="none" strike="noStrike" kern="0" cap="none" spc="0" normalizeH="0" baseline="0" noProof="0">
                <a:ln>
                  <a:noFill/>
                </a:ln>
                <a:solidFill>
                  <a:srgbClr val="FFFFFF"/>
                </a:solidFill>
                <a:effectLst/>
                <a:uLnTx/>
                <a:uFillTx/>
                <a:latin typeface="Invention" panose="020B0503020008020204" pitchFamily="34" charset="0"/>
                <a:ea typeface="宋体" panose="02010600030101010101" pitchFamily="2" charset="-122"/>
                <a:cs typeface="Times New Roman" panose="02020603050405020304" pitchFamily="18" charset="0"/>
                <a:sym typeface="Arial"/>
              </a:endParaRPr>
            </a:p>
          </p:txBody>
        </p:sp>
        <p:cxnSp>
          <p:nvCxnSpPr>
            <p:cNvPr id="2" name="直接箭头连接符 10">
              <a:extLst>
                <a:ext uri="{FF2B5EF4-FFF2-40B4-BE49-F238E27FC236}">
                  <a16:creationId xmlns:a16="http://schemas.microsoft.com/office/drawing/2014/main" id="{7A9C44E5-7C66-1341-B999-BFFA056F92D9}"/>
                </a:ext>
              </a:extLst>
            </p:cNvPr>
            <p:cNvCxnSpPr/>
            <p:nvPr/>
          </p:nvCxnSpPr>
          <p:spPr>
            <a:xfrm>
              <a:off x="2937148" y="3302614"/>
              <a:ext cx="216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B0F25F13-F35C-8C7E-4816-8A1419412BCD}"/>
              </a:ext>
            </a:extLst>
          </p:cNvPr>
          <p:cNvSpPr txBox="1"/>
          <p:nvPr/>
        </p:nvSpPr>
        <p:spPr>
          <a:xfrm>
            <a:off x="4247908" y="4790305"/>
            <a:ext cx="4345399" cy="484748"/>
          </a:xfrm>
          <a:prstGeom prst="rect">
            <a:avLst/>
          </a:prstGeom>
          <a:noFill/>
        </p:spPr>
        <p:txBody>
          <a:bodyPr wrap="square">
            <a:spAutoFit/>
          </a:bodyPr>
          <a:lstStyle/>
          <a:p>
            <a:pPr marL="0" marR="0" lvl="0" indent="0" algn="l" defTabSz="1219170" rtl="0" eaLnBrk="1" fontAlgn="auto" latinLnBrk="0" hangingPunct="1">
              <a:lnSpc>
                <a:spcPct val="100000"/>
              </a:lnSpc>
              <a:spcBef>
                <a:spcPts val="267"/>
              </a:spcBef>
              <a:spcAft>
                <a:spcPts val="0"/>
              </a:spcAft>
              <a:buClr>
                <a:srgbClr val="000000"/>
              </a:buClr>
              <a:buSzTx/>
              <a:buFontTx/>
              <a:buNone/>
              <a:tabLst/>
              <a:defRPr/>
            </a:pPr>
            <a:r>
              <a:rPr kumimoji="0" lang="en-US" altLang="zh-CN" sz="1200" b="1"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Data presented at ESMO 2025 (DCO May 2025)</a:t>
            </a:r>
          </a:p>
          <a:p>
            <a:pPr marL="0" marR="0" lvl="0" indent="0" algn="l" defTabSz="1219170" rtl="0" eaLnBrk="1" fontAlgn="auto" latinLnBrk="0" hangingPunct="1">
              <a:lnSpc>
                <a:spcPct val="100000"/>
              </a:lnSpc>
              <a:spcBef>
                <a:spcPts val="267"/>
              </a:spcBef>
              <a:spcAft>
                <a:spcPts val="0"/>
              </a:spcAft>
              <a:buClr>
                <a:srgbClr val="000000"/>
              </a:buClr>
              <a:buSzTx/>
              <a:buFontTx/>
              <a:buNone/>
              <a:tabLst/>
              <a:defRPr/>
            </a:pPr>
            <a:r>
              <a:rPr kumimoji="0" lang="en-US" altLang="zh-CN" sz="1100" b="1" i="0" u="none" strike="noStrike" kern="0" cap="none" spc="0" normalizeH="0" baseline="0" noProof="0">
                <a:ln>
                  <a:noFill/>
                </a:ln>
                <a:solidFill>
                  <a:srgbClr val="000000"/>
                </a:solidFill>
                <a:effectLst/>
                <a:uLnTx/>
                <a:uFillTx/>
                <a:latin typeface="Invention" panose="020B0503020008020204" pitchFamily="34" charset="0"/>
                <a:ea typeface="宋体" panose="02010600030101010101" pitchFamily="2" charset="-122"/>
                <a:cs typeface="Arial" panose="020B0604020202020204" pitchFamily="34" charset="0"/>
                <a:sym typeface="Arial"/>
              </a:rPr>
              <a:t> </a:t>
            </a:r>
          </a:p>
        </p:txBody>
      </p:sp>
    </p:spTree>
    <p:extLst>
      <p:ext uri="{BB962C8B-B14F-4D97-AF65-F5344CB8AC3E}">
        <p14:creationId xmlns:p14="http://schemas.microsoft.com/office/powerpoint/2010/main" val="235305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C2B6-DBBF-BC88-5157-E073E0FB47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7EDAEFC-BFD4-EF6C-3DF2-17338DC43393}"/>
              </a:ext>
            </a:extLst>
          </p:cNvPr>
          <p:cNvSpPr/>
          <p:nvPr/>
        </p:nvSpPr>
        <p:spPr>
          <a:xfrm>
            <a:off x="282675" y="280336"/>
            <a:ext cx="2777490" cy="62979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table with numbers and symbols&#10;&#10;AI-generated content may be incorrect.">
            <a:extLst>
              <a:ext uri="{FF2B5EF4-FFF2-40B4-BE49-F238E27FC236}">
                <a16:creationId xmlns:a16="http://schemas.microsoft.com/office/drawing/2014/main" id="{09512489-D636-9837-F63B-239D129781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26891" y="50964"/>
            <a:ext cx="9399611" cy="6715596"/>
          </a:xfrm>
          <a:prstGeom prst="rect">
            <a:avLst/>
          </a:prstGeom>
          <a:ln>
            <a:noFill/>
          </a:ln>
        </p:spPr>
      </p:pic>
      <p:sp>
        <p:nvSpPr>
          <p:cNvPr id="4" name="Rectangle 3">
            <a:extLst>
              <a:ext uri="{FF2B5EF4-FFF2-40B4-BE49-F238E27FC236}">
                <a16:creationId xmlns:a16="http://schemas.microsoft.com/office/drawing/2014/main" id="{7FAB7EEB-2FC0-1533-F54D-0515D2C23D24}"/>
              </a:ext>
            </a:extLst>
          </p:cNvPr>
          <p:cNvSpPr/>
          <p:nvPr/>
        </p:nvSpPr>
        <p:spPr>
          <a:xfrm>
            <a:off x="3060165" y="2834640"/>
            <a:ext cx="8637538" cy="285749"/>
          </a:xfrm>
          <a:prstGeom prst="rect">
            <a:avLst/>
          </a:prstGeom>
          <a:solidFill>
            <a:srgbClr val="FFFF00">
              <a:alpha val="25882"/>
            </a:srgbClr>
          </a:solidFill>
          <a:ln w="28575">
            <a:solidFill>
              <a:srgbClr val="03948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cxnSp>
        <p:nvCxnSpPr>
          <p:cNvPr id="6" name="Straight Arrow Connector 5">
            <a:extLst>
              <a:ext uri="{FF2B5EF4-FFF2-40B4-BE49-F238E27FC236}">
                <a16:creationId xmlns:a16="http://schemas.microsoft.com/office/drawing/2014/main" id="{63308F1D-E2C3-D6BF-421C-DF70A878EBA9}"/>
              </a:ext>
            </a:extLst>
          </p:cNvPr>
          <p:cNvCxnSpPr>
            <a:cxnSpLocks/>
          </p:cNvCxnSpPr>
          <p:nvPr/>
        </p:nvCxnSpPr>
        <p:spPr>
          <a:xfrm>
            <a:off x="2221831" y="2960370"/>
            <a:ext cx="686402" cy="0"/>
          </a:xfrm>
          <a:prstGeom prst="straightConnector1">
            <a:avLst/>
          </a:prstGeom>
          <a:ln w="38100">
            <a:solidFill>
              <a:srgbClr val="00988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A98B90-8D79-7E02-4375-FAA01945A529}"/>
              </a:ext>
            </a:extLst>
          </p:cNvPr>
          <p:cNvSpPr txBox="1"/>
          <p:nvPr/>
        </p:nvSpPr>
        <p:spPr>
          <a:xfrm>
            <a:off x="21861" y="2550812"/>
            <a:ext cx="262107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E97132"/>
                </a:solidFill>
                <a:effectLst/>
                <a:uLnTx/>
                <a:uFillTx/>
                <a:latin typeface="Invention"/>
                <a:ea typeface="+mn-ea"/>
                <a:cs typeface="+mn-cs"/>
              </a:rPr>
              <a:t>TF-033 </a:t>
            </a:r>
            <a:endParaRPr kumimoji="0" lang="en-US" sz="2400" b="1" i="0" u="none" strike="noStrike" kern="1200" cap="none" spc="0" normalizeH="0" baseline="0" noProof="0" dirty="0">
              <a:ln>
                <a:noFill/>
              </a:ln>
              <a:solidFill>
                <a:srgbClr val="E97132"/>
              </a:solidFill>
              <a:effectLst/>
              <a:uLnTx/>
              <a:uFillTx/>
              <a:latin typeface="Inventio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E97132"/>
                </a:solidFill>
                <a:effectLst/>
                <a:uLnTx/>
                <a:uFillTx/>
                <a:latin typeface="Invention"/>
                <a:ea typeface="+mn-ea"/>
                <a:cs typeface="+mn-cs"/>
              </a:rPr>
              <a:t>Population</a:t>
            </a:r>
            <a:endParaRPr kumimoji="0" lang="en-US" sz="2400" b="1" i="0" u="none" strike="noStrike" kern="1200" cap="none" spc="0" normalizeH="0" baseline="0" noProof="0" dirty="0">
              <a:ln>
                <a:noFill/>
              </a:ln>
              <a:solidFill>
                <a:srgbClr val="E97132"/>
              </a:solidFill>
              <a:effectLst/>
              <a:uLnTx/>
              <a:uFillTx/>
              <a:latin typeface="Invention"/>
              <a:ea typeface="+mn-ea"/>
              <a:cs typeface="+mn-cs"/>
            </a:endParaRPr>
          </a:p>
        </p:txBody>
      </p:sp>
      <p:sp>
        <p:nvSpPr>
          <p:cNvPr id="9" name="TextBox 8">
            <a:extLst>
              <a:ext uri="{FF2B5EF4-FFF2-40B4-BE49-F238E27FC236}">
                <a16:creationId xmlns:a16="http://schemas.microsoft.com/office/drawing/2014/main" id="{6E9EA9B4-B54E-D9B3-261A-38367CFC2F49}"/>
              </a:ext>
            </a:extLst>
          </p:cNvPr>
          <p:cNvSpPr txBox="1"/>
          <p:nvPr/>
        </p:nvSpPr>
        <p:spPr>
          <a:xfrm>
            <a:off x="-18244" y="268824"/>
            <a:ext cx="2625088" cy="15696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E97132"/>
                </a:solidFill>
                <a:effectLst/>
                <a:uLnTx/>
                <a:uFillTx/>
                <a:latin typeface="invention"/>
                <a:ea typeface="+mn-ea"/>
                <a:cs typeface="+mn-cs"/>
              </a:rPr>
              <a:t>Updated data presented at IGCS </a:t>
            </a:r>
            <a:endParaRPr kumimoji="0" lang="en-US" sz="2400" b="0" i="0" u="none" strike="noStrike" kern="1200" cap="none" spc="0" normalizeH="0" baseline="0" noProof="0" dirty="0">
              <a:ln>
                <a:noFill/>
              </a:ln>
              <a:solidFill>
                <a:srgbClr val="E97132"/>
              </a:solidFill>
              <a:effectLst/>
              <a:uLnTx/>
              <a:uFillTx/>
              <a:latin typeface="invention"/>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E97132"/>
                </a:solidFill>
                <a:effectLst/>
                <a:uLnTx/>
                <a:uFillTx/>
                <a:latin typeface="invention"/>
                <a:ea typeface="+mn-ea"/>
                <a:cs typeface="+mn-cs"/>
              </a:rPr>
              <a:t>(</a:t>
            </a:r>
            <a:r>
              <a:rPr kumimoji="0" lang="de-DE" sz="2400" b="0" i="1" u="none" strike="noStrike" kern="1200" cap="none" spc="0" normalizeH="0" baseline="0" noProof="0" dirty="0">
                <a:ln>
                  <a:noFill/>
                </a:ln>
                <a:solidFill>
                  <a:srgbClr val="E97132"/>
                </a:solidFill>
                <a:effectLst/>
                <a:uLnTx/>
                <a:uFillTx/>
                <a:latin typeface="invention"/>
                <a:ea typeface="+mn-ea"/>
                <a:cs typeface="+mn-cs"/>
              </a:rPr>
              <a:t>Wang et al.</a:t>
            </a:r>
            <a:endParaRPr kumimoji="0" lang="en-US" sz="2400" b="0" i="0" u="none" strike="noStrike" kern="1200" cap="none" spc="0" normalizeH="0" baseline="0" noProof="0" dirty="0">
              <a:ln>
                <a:noFill/>
              </a:ln>
              <a:solidFill>
                <a:srgbClr val="E97132"/>
              </a:solidFill>
              <a:effectLst/>
              <a:uLnTx/>
              <a:uFillTx/>
              <a:latin typeface="invention"/>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srgbClr val="E97132"/>
                </a:solidFill>
                <a:effectLst/>
                <a:uLnTx/>
                <a:uFillTx/>
                <a:latin typeface="invention"/>
                <a:ea typeface="+mn-ea"/>
                <a:cs typeface="+mn-cs"/>
              </a:rPr>
              <a:t>IGCS 2025)</a:t>
            </a:r>
            <a:endParaRPr kumimoji="0" lang="en-US" sz="2400" b="0" i="1" u="none" strike="noStrike" kern="1200" cap="none" spc="0" normalizeH="0" baseline="0" noProof="0" dirty="0">
              <a:ln>
                <a:noFill/>
              </a:ln>
              <a:solidFill>
                <a:srgbClr val="E97132"/>
              </a:solidFill>
              <a:effectLst/>
              <a:uLnTx/>
              <a:uFillTx/>
              <a:latin typeface="invention"/>
              <a:ea typeface="+mn-ea"/>
              <a:cs typeface="+mn-cs"/>
            </a:endParaRPr>
          </a:p>
        </p:txBody>
      </p:sp>
      <p:sp>
        <p:nvSpPr>
          <p:cNvPr id="5" name="Rectangle 4">
            <a:extLst>
              <a:ext uri="{FF2B5EF4-FFF2-40B4-BE49-F238E27FC236}">
                <a16:creationId xmlns:a16="http://schemas.microsoft.com/office/drawing/2014/main" id="{E6F5B1FC-DA01-E2DD-D4D7-6D9B3CCCD016}"/>
              </a:ext>
            </a:extLst>
          </p:cNvPr>
          <p:cNvSpPr/>
          <p:nvPr/>
        </p:nvSpPr>
        <p:spPr>
          <a:xfrm>
            <a:off x="11924632" y="-6684"/>
            <a:ext cx="267368" cy="6624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B8106C7-F058-3E6F-D0B5-64D97FD1E523}"/>
              </a:ext>
            </a:extLst>
          </p:cNvPr>
          <p:cNvSpPr/>
          <p:nvPr/>
        </p:nvSpPr>
        <p:spPr>
          <a:xfrm>
            <a:off x="2516785" y="5571136"/>
            <a:ext cx="9502709" cy="285750"/>
          </a:xfrm>
          <a:prstGeom prst="rect">
            <a:avLst/>
          </a:prstGeom>
          <a:solidFill>
            <a:srgbClr val="FFFF00">
              <a:alpha val="25882"/>
            </a:srgbClr>
          </a:solidFill>
          <a:ln w="28575">
            <a:solidFill>
              <a:srgbClr val="03948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49467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9367469B-1DFB-F772-6AB2-A9CD0AB6106C}"/>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ED5802-BFA6-ABCA-4845-B51BD583C144}"/>
              </a:ext>
            </a:extLst>
          </p:cNvPr>
          <p:cNvSpPr txBox="1"/>
          <p:nvPr/>
        </p:nvSpPr>
        <p:spPr>
          <a:xfrm>
            <a:off x="6075045" y="0"/>
            <a:ext cx="6115050" cy="3693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a:ln>
                  <a:noFill/>
                </a:ln>
                <a:solidFill>
                  <a:srgbClr val="039486"/>
                </a:solidFill>
                <a:effectLst/>
                <a:uLnTx/>
                <a:uFillTx/>
                <a:latin typeface="invention"/>
                <a:ea typeface="+mn-ea"/>
                <a:cs typeface="+mn-cs"/>
              </a:rPr>
              <a:t>Wang et al. ESMO 2025</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1480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79AE-8C85-4533-741A-289EB09D6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7708F-577E-0FB3-222C-457F737011EF}"/>
              </a:ext>
            </a:extLst>
          </p:cNvPr>
          <p:cNvSpPr>
            <a:spLocks noGrp="1"/>
          </p:cNvSpPr>
          <p:nvPr>
            <p:ph type="title"/>
          </p:nvPr>
        </p:nvSpPr>
        <p:spPr>
          <a:xfrm>
            <a:off x="912286" y="0"/>
            <a:ext cx="10358967" cy="925286"/>
          </a:xfrm>
        </p:spPr>
        <p:txBody>
          <a:bodyPr/>
          <a:lstStyle/>
          <a:p>
            <a:r>
              <a:rPr lang="en-US" dirty="0"/>
              <a:t>Multifaceted Mechanisms of ADC Resistance</a:t>
            </a:r>
          </a:p>
        </p:txBody>
      </p:sp>
      <p:sp>
        <p:nvSpPr>
          <p:cNvPr id="5" name="TextBox 4">
            <a:extLst>
              <a:ext uri="{FF2B5EF4-FFF2-40B4-BE49-F238E27FC236}">
                <a16:creationId xmlns:a16="http://schemas.microsoft.com/office/drawing/2014/main" id="{B8F5BD49-33F3-CD7D-B2B2-1348E0AD74C8}"/>
              </a:ext>
            </a:extLst>
          </p:cNvPr>
          <p:cNvSpPr txBox="1"/>
          <p:nvPr/>
        </p:nvSpPr>
        <p:spPr>
          <a:xfrm>
            <a:off x="0" y="6534835"/>
            <a:ext cx="444256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Zhou K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Hematol</a:t>
            </a:r>
            <a:r>
              <a:rPr kumimoji="0" lang="en-US" sz="1500" b="0" i="1" u="none" strike="noStrike" kern="1200" cap="none" spc="0" normalizeH="0" baseline="0" noProof="0" dirty="0">
                <a:ln>
                  <a:noFill/>
                </a:ln>
                <a:solidFill>
                  <a:srgbClr val="000000"/>
                </a:solidFill>
                <a:effectLst/>
                <a:uLnTx/>
                <a:uFillTx/>
                <a:latin typeface="Calibri"/>
                <a:ea typeface="+mn-ea"/>
                <a:cs typeface="+mn-cs"/>
              </a:rPr>
              <a:t>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 November 3;18:96.</a:t>
            </a:r>
          </a:p>
        </p:txBody>
      </p:sp>
      <p:pic>
        <p:nvPicPr>
          <p:cNvPr id="3" name="Picture 2">
            <a:extLst>
              <a:ext uri="{FF2B5EF4-FFF2-40B4-BE49-F238E27FC236}">
                <a16:creationId xmlns:a16="http://schemas.microsoft.com/office/drawing/2014/main" id="{5A9F7F06-4677-CB92-051C-C2638BDF6B79}"/>
              </a:ext>
            </a:extLst>
          </p:cNvPr>
          <p:cNvPicPr>
            <a:picLocks noChangeAspect="1"/>
          </p:cNvPicPr>
          <p:nvPr/>
        </p:nvPicPr>
        <p:blipFill>
          <a:blip r:embed="rId2"/>
          <a:stretch>
            <a:fillRect/>
          </a:stretch>
        </p:blipFill>
        <p:spPr>
          <a:xfrm>
            <a:off x="2091213" y="811490"/>
            <a:ext cx="8001112" cy="5601782"/>
          </a:xfrm>
          <a:prstGeom prst="rect">
            <a:avLst/>
          </a:prstGeom>
        </p:spPr>
      </p:pic>
      <p:sp>
        <p:nvSpPr>
          <p:cNvPr id="6" name="TextBox 5">
            <a:extLst>
              <a:ext uri="{FF2B5EF4-FFF2-40B4-BE49-F238E27FC236}">
                <a16:creationId xmlns:a16="http://schemas.microsoft.com/office/drawing/2014/main" id="{C2B2BF36-7F05-F563-698D-A37540C482C8}"/>
              </a:ext>
            </a:extLst>
          </p:cNvPr>
          <p:cNvSpPr txBox="1"/>
          <p:nvPr/>
        </p:nvSpPr>
        <p:spPr>
          <a:xfrm>
            <a:off x="5333997" y="4588719"/>
            <a:ext cx="1632857" cy="40011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898A"/>
                </a:solidFill>
                <a:effectLst/>
                <a:uLnTx/>
                <a:uFillTx/>
                <a:latin typeface="Times New Roman" panose="02020603050405020304" pitchFamily="18" charset="0"/>
                <a:ea typeface="+mn-ea"/>
                <a:cs typeface="Times New Roman" panose="02020603050405020304" pitchFamily="18" charset="0"/>
              </a:rPr>
              <a:t>Tumor Microenvironment</a:t>
            </a:r>
            <a:br>
              <a:rPr kumimoji="0" lang="en-US" sz="1000" b="1" i="0" u="none" strike="noStrike" kern="1200" cap="none" spc="0" normalizeH="0" baseline="0" noProof="0" dirty="0">
                <a:ln>
                  <a:noFill/>
                </a:ln>
                <a:solidFill>
                  <a:srgbClr val="4E898A"/>
                </a:solidFill>
                <a:effectLst/>
                <a:uLnTx/>
                <a:uFillTx/>
                <a:latin typeface="Times New Roman" panose="02020603050405020304" pitchFamily="18" charset="0"/>
                <a:ea typeface="+mn-ea"/>
                <a:cs typeface="Times New Roman" panose="02020603050405020304" pitchFamily="18" charset="0"/>
              </a:rPr>
            </a:br>
            <a:r>
              <a:rPr kumimoji="0" lang="en-US" sz="1000" b="1" i="0" u="none" strike="noStrike" kern="1200" cap="none" spc="0" normalizeH="0" baseline="0" noProof="0" dirty="0">
                <a:ln>
                  <a:noFill/>
                </a:ln>
                <a:solidFill>
                  <a:srgbClr val="4E898A"/>
                </a:solidFill>
                <a:effectLst/>
                <a:uLnTx/>
                <a:uFillTx/>
                <a:latin typeface="Times New Roman" panose="02020603050405020304" pitchFamily="18" charset="0"/>
                <a:ea typeface="+mn-ea"/>
                <a:cs typeface="Times New Roman" panose="02020603050405020304" pitchFamily="18" charset="0"/>
              </a:rPr>
              <a:t>Heterogeneity</a:t>
            </a:r>
          </a:p>
        </p:txBody>
      </p:sp>
    </p:spTree>
    <p:extLst>
      <p:ext uri="{BB962C8B-B14F-4D97-AF65-F5344CB8AC3E}">
        <p14:creationId xmlns:p14="http://schemas.microsoft.com/office/powerpoint/2010/main" val="69346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1E40-9C72-DE09-089A-A9142E56456C}"/>
              </a:ext>
            </a:extLst>
          </p:cNvPr>
          <p:cNvSpPr>
            <a:spLocks noGrp="1"/>
          </p:cNvSpPr>
          <p:nvPr>
            <p:ph type="title"/>
          </p:nvPr>
        </p:nvSpPr>
        <p:spPr>
          <a:xfrm>
            <a:off x="912286" y="106619"/>
            <a:ext cx="10358967" cy="687387"/>
          </a:xfrm>
        </p:spPr>
        <p:txBody>
          <a:bodyPr/>
          <a:lstStyle/>
          <a:p>
            <a:r>
              <a:rPr lang="en-US" dirty="0"/>
              <a:t>Techniques for Overcoming Resistance to ADCs</a:t>
            </a:r>
          </a:p>
        </p:txBody>
      </p:sp>
      <p:pic>
        <p:nvPicPr>
          <p:cNvPr id="1028" name="Picture 4">
            <a:extLst>
              <a:ext uri="{FF2B5EF4-FFF2-40B4-BE49-F238E27FC236}">
                <a16:creationId xmlns:a16="http://schemas.microsoft.com/office/drawing/2014/main" id="{49369D6D-280E-9E8A-F16D-B590EE8DDD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509"/>
          <a:stretch>
            <a:fillRect/>
          </a:stretch>
        </p:blipFill>
        <p:spPr bwMode="auto">
          <a:xfrm>
            <a:off x="2364319" y="794006"/>
            <a:ext cx="7454900" cy="5609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4FB4D2-3776-8962-CA81-D7DFD4B251C3}"/>
              </a:ext>
            </a:extLst>
          </p:cNvPr>
          <p:cNvSpPr txBox="1"/>
          <p:nvPr/>
        </p:nvSpPr>
        <p:spPr>
          <a:xfrm>
            <a:off x="0" y="6534835"/>
            <a:ext cx="444256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Zhou K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Hematol</a:t>
            </a:r>
            <a:r>
              <a:rPr kumimoji="0" lang="en-US" sz="1500" b="0" i="1" u="none" strike="noStrike" kern="1200" cap="none" spc="0" normalizeH="0" baseline="0" noProof="0" dirty="0">
                <a:ln>
                  <a:noFill/>
                </a:ln>
                <a:solidFill>
                  <a:srgbClr val="000000"/>
                </a:solidFill>
                <a:effectLst/>
                <a:uLnTx/>
                <a:uFillTx/>
                <a:latin typeface="Calibri"/>
                <a:ea typeface="+mn-ea"/>
                <a:cs typeface="+mn-cs"/>
              </a:rPr>
              <a:t>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 November 3;18:96.</a:t>
            </a:r>
          </a:p>
        </p:txBody>
      </p:sp>
    </p:spTree>
    <p:extLst>
      <p:ext uri="{BB962C8B-B14F-4D97-AF65-F5344CB8AC3E}">
        <p14:creationId xmlns:p14="http://schemas.microsoft.com/office/powerpoint/2010/main" val="2078118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A18C-2528-EA60-F309-FED8AAF9B5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303ADC-3EA6-EBCD-F851-88A69AD6D0A3}"/>
              </a:ext>
            </a:extLst>
          </p:cNvPr>
          <p:cNvSpPr>
            <a:spLocks noGrp="1"/>
          </p:cNvSpPr>
          <p:nvPr>
            <p:ph type="title"/>
          </p:nvPr>
        </p:nvSpPr>
        <p:spPr>
          <a:xfrm>
            <a:off x="396446" y="-24561"/>
            <a:ext cx="11436349" cy="914660"/>
          </a:xfrm>
        </p:spPr>
        <p:txBody>
          <a:bodyPr>
            <a:normAutofit/>
          </a:bodyPr>
          <a:lstStyle/>
          <a:p>
            <a:r>
              <a:rPr lang="en-US" dirty="0">
                <a:latin typeface="+mj-lt"/>
              </a:rPr>
              <a:t>B-96: </a:t>
            </a:r>
            <a:r>
              <a:rPr lang="en-US" dirty="0">
                <a:solidFill>
                  <a:schemeClr val="accent2"/>
                </a:solidFill>
                <a:latin typeface="+mj-lt"/>
              </a:rPr>
              <a:t>OS in CPS ≥1 Population at Final Analysis</a:t>
            </a:r>
          </a:p>
        </p:txBody>
      </p:sp>
      <p:sp>
        <p:nvSpPr>
          <p:cNvPr id="5" name="Footer Placeholder 3">
            <a:extLst>
              <a:ext uri="{FF2B5EF4-FFF2-40B4-BE49-F238E27FC236}">
                <a16:creationId xmlns:a16="http://schemas.microsoft.com/office/drawing/2014/main" id="{E4078ED2-C231-C547-CCF3-7AD0BF496EF9}"/>
              </a:ext>
            </a:extLst>
          </p:cNvPr>
          <p:cNvSpPr txBox="1">
            <a:spLocks/>
          </p:cNvSpPr>
          <p:nvPr/>
        </p:nvSpPr>
        <p:spPr>
          <a:xfrm>
            <a:off x="-1" y="5189653"/>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(CI) analyzed based on a Cox regression model with treatment as a covariate stratified by the randomization stratification factors. Data cutoff date: September 5, 2025. </a:t>
            </a:r>
          </a:p>
        </p:txBody>
      </p:sp>
      <p:graphicFrame>
        <p:nvGraphicFramePr>
          <p:cNvPr id="9" name="Table 8">
            <a:extLst>
              <a:ext uri="{FF2B5EF4-FFF2-40B4-BE49-F238E27FC236}">
                <a16:creationId xmlns:a16="http://schemas.microsoft.com/office/drawing/2014/main" id="{0ABF398A-8A6D-1F98-D5E4-0C62CE545A24}"/>
              </a:ext>
            </a:extLst>
          </p:cNvPr>
          <p:cNvGraphicFramePr>
            <a:graphicFrameLocks noGrp="1" noChangeAspect="1"/>
          </p:cNvGraphicFramePr>
          <p:nvPr/>
        </p:nvGraphicFramePr>
        <p:xfrm>
          <a:off x="7515621" y="1559064"/>
          <a:ext cx="4296088" cy="1402080"/>
        </p:xfrm>
        <a:graphic>
          <a:graphicData uri="http://schemas.openxmlformats.org/drawingml/2006/table">
            <a:tbl>
              <a:tblPr firstRow="1" bandRow="1"/>
              <a:tblGrid>
                <a:gridCol w="1232609">
                  <a:extLst>
                    <a:ext uri="{9D8B030D-6E8A-4147-A177-3AD203B41FA5}">
                      <a16:colId xmlns:a16="http://schemas.microsoft.com/office/drawing/2014/main" val="20000"/>
                    </a:ext>
                  </a:extLst>
                </a:gridCol>
                <a:gridCol w="844395">
                  <a:extLst>
                    <a:ext uri="{9D8B030D-6E8A-4147-A177-3AD203B41FA5}">
                      <a16:colId xmlns:a16="http://schemas.microsoft.com/office/drawing/2014/main" val="20001"/>
                    </a:ext>
                  </a:extLst>
                </a:gridCol>
                <a:gridCol w="1211525">
                  <a:extLst>
                    <a:ext uri="{9D8B030D-6E8A-4147-A177-3AD203B41FA5}">
                      <a16:colId xmlns:a16="http://schemas.microsoft.com/office/drawing/2014/main" val="2263025175"/>
                    </a:ext>
                  </a:extLst>
                </a:gridCol>
                <a:gridCol w="1007559">
                  <a:extLst>
                    <a:ext uri="{9D8B030D-6E8A-4147-A177-3AD203B41FA5}">
                      <a16:colId xmlns:a16="http://schemas.microsoft.com/office/drawing/2014/main" val="3571271353"/>
                    </a:ext>
                  </a:extLst>
                </a:gridCol>
              </a:tblGrid>
              <a:tr h="467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endParaRPr lang="en-US" sz="1300" b="1" dirty="0">
                        <a:solidFill>
                          <a:schemeClr val="tx1"/>
                        </a:solidFill>
                        <a:latin typeface="Arial" panose="020B0604020202020204" pitchFamily="34" charset="0"/>
                        <a:cs typeface="Arial" panose="020B0604020202020204" pitchFamily="34" charset="0"/>
                      </a:endParaRP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Events</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Median, mo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HR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467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3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74.4%</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18.2</a:t>
                      </a:r>
                    </a:p>
                    <a:p>
                      <a:pPr algn="ctr">
                        <a:lnSpc>
                          <a:spcPct val="100000"/>
                        </a:lnSpc>
                      </a:pPr>
                      <a:r>
                        <a:rPr lang="en-US" sz="1300" b="1" dirty="0">
                          <a:solidFill>
                            <a:srgbClr val="00857C"/>
                          </a:solidFill>
                          <a:latin typeface="Arial" panose="020B0604020202020204" pitchFamily="34" charset="0"/>
                          <a:cs typeface="Arial" panose="020B0604020202020204" pitchFamily="34" charset="0"/>
                        </a:rPr>
                        <a:t>(15.3–21.3)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lnSpc>
                          <a:spcPct val="100000"/>
                        </a:lnSpc>
                      </a:pPr>
                      <a:endParaRPr lang="en-US" sz="1300" b="1" dirty="0">
                        <a:solidFill>
                          <a:srgbClr val="00857C"/>
                        </a:solidFill>
                        <a:latin typeface="Arial" panose="020B0604020202020204" pitchFamily="34" charset="0"/>
                        <a:cs typeface="Arial" panose="020B0604020202020204" pitchFamily="34" charset="0"/>
                      </a:endParaRPr>
                    </a:p>
                    <a:p>
                      <a:pPr algn="ctr">
                        <a:lnSpc>
                          <a:spcPct val="100000"/>
                        </a:lnSpc>
                      </a:pPr>
                      <a:r>
                        <a:rPr lang="en-US" sz="1300" b="1" dirty="0">
                          <a:solidFill>
                            <a:srgbClr val="00857C"/>
                          </a:solidFill>
                          <a:latin typeface="Arial" panose="020B0604020202020204" pitchFamily="34" charset="0"/>
                          <a:cs typeface="Arial" panose="020B0604020202020204" pitchFamily="34" charset="0"/>
                        </a:rPr>
                        <a:t>0.76 </a:t>
                      </a:r>
                      <a:br>
                        <a:rPr lang="en-US" sz="1300" b="1" dirty="0">
                          <a:solidFill>
                            <a:srgbClr val="00857C"/>
                          </a:solidFill>
                          <a:latin typeface="Arial" panose="020B0604020202020204" pitchFamily="34" charset="0"/>
                          <a:cs typeface="Arial" panose="020B0604020202020204" pitchFamily="34" charset="0"/>
                        </a:rPr>
                      </a:br>
                      <a:r>
                        <a:rPr lang="en-US" sz="1300" b="1" dirty="0">
                          <a:solidFill>
                            <a:srgbClr val="00857C"/>
                          </a:solidFill>
                          <a:latin typeface="Arial" panose="020B0604020202020204" pitchFamily="34" charset="0"/>
                          <a:cs typeface="Arial" panose="020B0604020202020204" pitchFamily="34" charset="0"/>
                        </a:rPr>
                        <a:t>(0.62–0.93)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67360">
                <a:tc>
                  <a:txBody>
                    <a:bodyPr/>
                    <a:lstStyle/>
                    <a:p>
                      <a:pPr algn="l">
                        <a:lnSpc>
                          <a:spcPct val="100000"/>
                        </a:lnSpc>
                      </a:pPr>
                      <a:r>
                        <a:rPr lang="en-US" sz="13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82.8%</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14.0</a:t>
                      </a:r>
                      <a:br>
                        <a:rPr lang="en-US" sz="1300" b="1" dirty="0">
                          <a:solidFill>
                            <a:srgbClr val="610F0F"/>
                          </a:solidFill>
                          <a:latin typeface="Arial" panose="020B0604020202020204" pitchFamily="34" charset="0"/>
                          <a:cs typeface="Arial" panose="020B0604020202020204" pitchFamily="34" charset="0"/>
                        </a:rPr>
                      </a:br>
                      <a:r>
                        <a:rPr lang="en-US" sz="1300" b="1" dirty="0">
                          <a:solidFill>
                            <a:srgbClr val="610F0F"/>
                          </a:solidFill>
                          <a:latin typeface="Arial" panose="020B0604020202020204" pitchFamily="34" charset="0"/>
                          <a:cs typeface="Arial" panose="020B0604020202020204" pitchFamily="34" charset="0"/>
                        </a:rPr>
                        <a:t>(12.5–16.1)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100000"/>
                        </a:lnSpc>
                      </a:pPr>
                      <a:endParaRPr lang="en-US" sz="28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grpSp>
        <p:nvGrpSpPr>
          <p:cNvPr id="58" name="Group 57">
            <a:extLst>
              <a:ext uri="{FF2B5EF4-FFF2-40B4-BE49-F238E27FC236}">
                <a16:creationId xmlns:a16="http://schemas.microsoft.com/office/drawing/2014/main" id="{47F732EB-A6BF-CAC4-FC78-5D6D789B8514}"/>
              </a:ext>
            </a:extLst>
          </p:cNvPr>
          <p:cNvGrpSpPr/>
          <p:nvPr/>
        </p:nvGrpSpPr>
        <p:grpSpPr>
          <a:xfrm>
            <a:off x="653488" y="1438854"/>
            <a:ext cx="9513067" cy="4365625"/>
            <a:chOff x="980232" y="2158281"/>
            <a:chExt cx="14269600" cy="6548437"/>
          </a:xfrm>
        </p:grpSpPr>
        <p:graphicFrame>
          <p:nvGraphicFramePr>
            <p:cNvPr id="11" name="Object 10">
              <a:extLst>
                <a:ext uri="{FF2B5EF4-FFF2-40B4-BE49-F238E27FC236}">
                  <a16:creationId xmlns:a16="http://schemas.microsoft.com/office/drawing/2014/main" id="{60E509B6-E264-B9AE-ED9D-CA5F43C497E0}"/>
                </a:ext>
              </a:extLst>
            </p:cNvPr>
            <p:cNvGraphicFramePr>
              <a:graphicFrameLocks noChangeAspect="1"/>
            </p:cNvGraphicFramePr>
            <p:nvPr/>
          </p:nvGraphicFramePr>
          <p:xfrm>
            <a:off x="1751232" y="2158281"/>
            <a:ext cx="13498600" cy="5463901"/>
          </p:xfrm>
          <a:graphic>
            <a:graphicData uri="http://schemas.openxmlformats.org/presentationml/2006/ole">
              <mc:AlternateContent xmlns:mc="http://schemas.openxmlformats.org/markup-compatibility/2006">
                <mc:Choice xmlns:v="urn:schemas-microsoft-com:vml" Requires="v">
                  <p:oleObj name="Prism 10" r:id="rId3" imgW="6404654" imgH="3409218" progId="Prism10.Document">
                    <p:embed/>
                  </p:oleObj>
                </mc:Choice>
                <mc:Fallback>
                  <p:oleObj name="Prism 10" r:id="rId3" imgW="6404654" imgH="3409218" progId="Prism10.Document">
                    <p:embed/>
                    <p:pic>
                      <p:nvPicPr>
                        <p:cNvPr id="11" name="Object 10">
                          <a:extLst>
                            <a:ext uri="{FF2B5EF4-FFF2-40B4-BE49-F238E27FC236}">
                              <a16:creationId xmlns:a16="http://schemas.microsoft.com/office/drawing/2014/main" id="{60E509B6-E264-B9AE-ED9D-CA5F43C497E0}"/>
                            </a:ext>
                          </a:extLst>
                        </p:cNvPr>
                        <p:cNvPicPr/>
                        <p:nvPr/>
                      </p:nvPicPr>
                      <p:blipFill>
                        <a:blip r:embed="rId4"/>
                        <a:stretch>
                          <a:fillRect/>
                        </a:stretch>
                      </p:blipFill>
                      <p:spPr>
                        <a:xfrm>
                          <a:off x="1751232" y="2158281"/>
                          <a:ext cx="13498600" cy="5463901"/>
                        </a:xfrm>
                        <a:prstGeom prst="rect">
                          <a:avLst/>
                        </a:prstGeom>
                      </p:spPr>
                    </p:pic>
                  </p:oleObj>
                </mc:Fallback>
              </mc:AlternateContent>
            </a:graphicData>
          </a:graphic>
        </p:graphicFrame>
        <p:sp>
          <p:nvSpPr>
            <p:cNvPr id="12" name="Rectangle 125">
              <a:extLst>
                <a:ext uri="{FF2B5EF4-FFF2-40B4-BE49-F238E27FC236}">
                  <a16:creationId xmlns:a16="http://schemas.microsoft.com/office/drawing/2014/main" id="{7ECEB683-4FFC-F4EE-D860-E9423D6AEF58}"/>
                </a:ext>
              </a:extLst>
            </p:cNvPr>
            <p:cNvSpPr>
              <a:spLocks noChangeArrowheads="1"/>
            </p:cNvSpPr>
            <p:nvPr/>
          </p:nvSpPr>
          <p:spPr bwMode="auto">
            <a:xfrm>
              <a:off x="7507822" y="7770131"/>
              <a:ext cx="166410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7">
              <a:extLst>
                <a:ext uri="{FF2B5EF4-FFF2-40B4-BE49-F238E27FC236}">
                  <a16:creationId xmlns:a16="http://schemas.microsoft.com/office/drawing/2014/main" id="{E9B497A0-692C-7E20-7075-108F50EAF3B0}"/>
                </a:ext>
              </a:extLst>
            </p:cNvPr>
            <p:cNvSpPr>
              <a:spLocks noChangeArrowheads="1"/>
            </p:cNvSpPr>
            <p:nvPr/>
          </p:nvSpPr>
          <p:spPr bwMode="auto">
            <a:xfrm>
              <a:off x="980232" y="7820363"/>
              <a:ext cx="124312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971">
              <a:extLst>
                <a:ext uri="{FF2B5EF4-FFF2-40B4-BE49-F238E27FC236}">
                  <a16:creationId xmlns:a16="http://schemas.microsoft.com/office/drawing/2014/main" id="{40E2CFEC-FCCC-0A58-609F-6E5ABFF0A3EA}"/>
                </a:ext>
              </a:extLst>
            </p:cNvPr>
            <p:cNvSpPr>
              <a:spLocks noChangeArrowheads="1"/>
            </p:cNvSpPr>
            <p:nvPr/>
          </p:nvSpPr>
          <p:spPr bwMode="auto">
            <a:xfrm>
              <a:off x="2099175"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972">
              <a:extLst>
                <a:ext uri="{FF2B5EF4-FFF2-40B4-BE49-F238E27FC236}">
                  <a16:creationId xmlns:a16="http://schemas.microsoft.com/office/drawing/2014/main" id="{4C54C404-19E4-0DCC-CB87-608F7CD2E172}"/>
                </a:ext>
              </a:extLst>
            </p:cNvPr>
            <p:cNvSpPr>
              <a:spLocks noChangeArrowheads="1"/>
            </p:cNvSpPr>
            <p:nvPr/>
          </p:nvSpPr>
          <p:spPr bwMode="auto">
            <a:xfrm>
              <a:off x="3624526"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973">
              <a:extLst>
                <a:ext uri="{FF2B5EF4-FFF2-40B4-BE49-F238E27FC236}">
                  <a16:creationId xmlns:a16="http://schemas.microsoft.com/office/drawing/2014/main" id="{35438DAC-5100-8EDF-1F06-A552E2D72132}"/>
                </a:ext>
              </a:extLst>
            </p:cNvPr>
            <p:cNvSpPr>
              <a:spLocks noChangeArrowheads="1"/>
            </p:cNvSpPr>
            <p:nvPr/>
          </p:nvSpPr>
          <p:spPr bwMode="auto">
            <a:xfrm>
              <a:off x="5111548" y="7508744"/>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974">
              <a:extLst>
                <a:ext uri="{FF2B5EF4-FFF2-40B4-BE49-F238E27FC236}">
                  <a16:creationId xmlns:a16="http://schemas.microsoft.com/office/drawing/2014/main" id="{AD5028CB-967F-F55D-D75C-F2D5B9B20B6F}"/>
                </a:ext>
              </a:extLst>
            </p:cNvPr>
            <p:cNvSpPr>
              <a:spLocks noChangeArrowheads="1"/>
            </p:cNvSpPr>
            <p:nvPr/>
          </p:nvSpPr>
          <p:spPr bwMode="auto">
            <a:xfrm>
              <a:off x="6659553"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975">
              <a:extLst>
                <a:ext uri="{FF2B5EF4-FFF2-40B4-BE49-F238E27FC236}">
                  <a16:creationId xmlns:a16="http://schemas.microsoft.com/office/drawing/2014/main" id="{CF94A9F0-28A9-6DFE-07D7-1A00E0C87830}"/>
                </a:ext>
              </a:extLst>
            </p:cNvPr>
            <p:cNvSpPr>
              <a:spLocks noChangeArrowheads="1"/>
            </p:cNvSpPr>
            <p:nvPr/>
          </p:nvSpPr>
          <p:spPr bwMode="auto">
            <a:xfrm>
              <a:off x="8207557"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976">
              <a:extLst>
                <a:ext uri="{FF2B5EF4-FFF2-40B4-BE49-F238E27FC236}">
                  <a16:creationId xmlns:a16="http://schemas.microsoft.com/office/drawing/2014/main" id="{BC1F8499-813E-B4CF-5DBA-969D6E2B15A0}"/>
                </a:ext>
              </a:extLst>
            </p:cNvPr>
            <p:cNvSpPr>
              <a:spLocks noChangeArrowheads="1"/>
            </p:cNvSpPr>
            <p:nvPr/>
          </p:nvSpPr>
          <p:spPr bwMode="auto">
            <a:xfrm>
              <a:off x="9757422"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977">
              <a:extLst>
                <a:ext uri="{FF2B5EF4-FFF2-40B4-BE49-F238E27FC236}">
                  <a16:creationId xmlns:a16="http://schemas.microsoft.com/office/drawing/2014/main" id="{6B34F550-633F-FA13-F7A8-DEEC8AF5E84E}"/>
                </a:ext>
              </a:extLst>
            </p:cNvPr>
            <p:cNvSpPr>
              <a:spLocks noChangeArrowheads="1"/>
            </p:cNvSpPr>
            <p:nvPr/>
          </p:nvSpPr>
          <p:spPr bwMode="auto">
            <a:xfrm>
              <a:off x="12836538"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978">
              <a:extLst>
                <a:ext uri="{FF2B5EF4-FFF2-40B4-BE49-F238E27FC236}">
                  <a16:creationId xmlns:a16="http://schemas.microsoft.com/office/drawing/2014/main" id="{7153323C-1484-847D-564F-3007EE7703AA}"/>
                </a:ext>
              </a:extLst>
            </p:cNvPr>
            <p:cNvSpPr>
              <a:spLocks noChangeArrowheads="1"/>
            </p:cNvSpPr>
            <p:nvPr/>
          </p:nvSpPr>
          <p:spPr bwMode="auto">
            <a:xfrm>
              <a:off x="14395041"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980">
              <a:extLst>
                <a:ext uri="{FF2B5EF4-FFF2-40B4-BE49-F238E27FC236}">
                  <a16:creationId xmlns:a16="http://schemas.microsoft.com/office/drawing/2014/main" id="{E398534D-F89C-6C49-5161-E0C812A3833A}"/>
                </a:ext>
              </a:extLst>
            </p:cNvPr>
            <p:cNvSpPr>
              <a:spLocks noChangeArrowheads="1"/>
            </p:cNvSpPr>
            <p:nvPr/>
          </p:nvSpPr>
          <p:spPr bwMode="auto">
            <a:xfrm>
              <a:off x="1774207" y="7124574"/>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981">
              <a:extLst>
                <a:ext uri="{FF2B5EF4-FFF2-40B4-BE49-F238E27FC236}">
                  <a16:creationId xmlns:a16="http://schemas.microsoft.com/office/drawing/2014/main" id="{9A19E4B3-CEC9-93BF-92A0-8956FCB49E91}"/>
                </a:ext>
              </a:extLst>
            </p:cNvPr>
            <p:cNvSpPr>
              <a:spLocks noChangeArrowheads="1"/>
            </p:cNvSpPr>
            <p:nvPr/>
          </p:nvSpPr>
          <p:spPr bwMode="auto">
            <a:xfrm>
              <a:off x="1642084" y="666441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982">
              <a:extLst>
                <a:ext uri="{FF2B5EF4-FFF2-40B4-BE49-F238E27FC236}">
                  <a16:creationId xmlns:a16="http://schemas.microsoft.com/office/drawing/2014/main" id="{C1503D4C-A5CF-335F-D39C-1A38D98FC96D}"/>
                </a:ext>
              </a:extLst>
            </p:cNvPr>
            <p:cNvSpPr>
              <a:spLocks noChangeArrowheads="1"/>
            </p:cNvSpPr>
            <p:nvPr/>
          </p:nvSpPr>
          <p:spPr bwMode="auto">
            <a:xfrm>
              <a:off x="1642084" y="6204263"/>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983">
              <a:extLst>
                <a:ext uri="{FF2B5EF4-FFF2-40B4-BE49-F238E27FC236}">
                  <a16:creationId xmlns:a16="http://schemas.microsoft.com/office/drawing/2014/main" id="{2A697480-3594-7BF8-AF50-065B1E91E7D8}"/>
                </a:ext>
              </a:extLst>
            </p:cNvPr>
            <p:cNvSpPr>
              <a:spLocks noChangeArrowheads="1"/>
            </p:cNvSpPr>
            <p:nvPr/>
          </p:nvSpPr>
          <p:spPr bwMode="auto">
            <a:xfrm>
              <a:off x="1642084" y="574410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984">
              <a:extLst>
                <a:ext uri="{FF2B5EF4-FFF2-40B4-BE49-F238E27FC236}">
                  <a16:creationId xmlns:a16="http://schemas.microsoft.com/office/drawing/2014/main" id="{A1FBCBF6-A651-AC33-71F3-E3E56CD5B794}"/>
                </a:ext>
              </a:extLst>
            </p:cNvPr>
            <p:cNvSpPr>
              <a:spLocks noChangeArrowheads="1"/>
            </p:cNvSpPr>
            <p:nvPr/>
          </p:nvSpPr>
          <p:spPr bwMode="auto">
            <a:xfrm>
              <a:off x="1642084" y="528395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985">
              <a:extLst>
                <a:ext uri="{FF2B5EF4-FFF2-40B4-BE49-F238E27FC236}">
                  <a16:creationId xmlns:a16="http://schemas.microsoft.com/office/drawing/2014/main" id="{F42DF9C4-F7A5-3527-922A-37DB1FEBCE84}"/>
                </a:ext>
              </a:extLst>
            </p:cNvPr>
            <p:cNvSpPr>
              <a:spLocks noChangeArrowheads="1"/>
            </p:cNvSpPr>
            <p:nvPr/>
          </p:nvSpPr>
          <p:spPr bwMode="auto">
            <a:xfrm>
              <a:off x="1642084" y="482379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986">
              <a:extLst>
                <a:ext uri="{FF2B5EF4-FFF2-40B4-BE49-F238E27FC236}">
                  <a16:creationId xmlns:a16="http://schemas.microsoft.com/office/drawing/2014/main" id="{86218C71-1D30-0FB1-3B6E-9CBAA881CF19}"/>
                </a:ext>
              </a:extLst>
            </p:cNvPr>
            <p:cNvSpPr>
              <a:spLocks noChangeArrowheads="1"/>
            </p:cNvSpPr>
            <p:nvPr/>
          </p:nvSpPr>
          <p:spPr bwMode="auto">
            <a:xfrm>
              <a:off x="1642084" y="436364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987">
              <a:extLst>
                <a:ext uri="{FF2B5EF4-FFF2-40B4-BE49-F238E27FC236}">
                  <a16:creationId xmlns:a16="http://schemas.microsoft.com/office/drawing/2014/main" id="{81C41265-8257-3C2A-2C46-05DD95BC298C}"/>
                </a:ext>
              </a:extLst>
            </p:cNvPr>
            <p:cNvSpPr>
              <a:spLocks noChangeArrowheads="1"/>
            </p:cNvSpPr>
            <p:nvPr/>
          </p:nvSpPr>
          <p:spPr bwMode="auto">
            <a:xfrm>
              <a:off x="1642084" y="390348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988">
              <a:extLst>
                <a:ext uri="{FF2B5EF4-FFF2-40B4-BE49-F238E27FC236}">
                  <a16:creationId xmlns:a16="http://schemas.microsoft.com/office/drawing/2014/main" id="{3CA1ADC2-9879-540D-24E9-37B11DB3AE89}"/>
                </a:ext>
              </a:extLst>
            </p:cNvPr>
            <p:cNvSpPr>
              <a:spLocks noChangeArrowheads="1"/>
            </p:cNvSpPr>
            <p:nvPr/>
          </p:nvSpPr>
          <p:spPr bwMode="auto">
            <a:xfrm>
              <a:off x="1642084" y="3443330"/>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989">
              <a:extLst>
                <a:ext uri="{FF2B5EF4-FFF2-40B4-BE49-F238E27FC236}">
                  <a16:creationId xmlns:a16="http://schemas.microsoft.com/office/drawing/2014/main" id="{01CC2A9A-CA1E-86C6-1088-49A6C4C89BF4}"/>
                </a:ext>
              </a:extLst>
            </p:cNvPr>
            <p:cNvSpPr>
              <a:spLocks noChangeArrowheads="1"/>
            </p:cNvSpPr>
            <p:nvPr/>
          </p:nvSpPr>
          <p:spPr bwMode="auto">
            <a:xfrm>
              <a:off x="1642084" y="298317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990">
              <a:extLst>
                <a:ext uri="{FF2B5EF4-FFF2-40B4-BE49-F238E27FC236}">
                  <a16:creationId xmlns:a16="http://schemas.microsoft.com/office/drawing/2014/main" id="{890E0951-0840-E457-330D-AED2666FD5CF}"/>
                </a:ext>
              </a:extLst>
            </p:cNvPr>
            <p:cNvSpPr>
              <a:spLocks noChangeArrowheads="1"/>
            </p:cNvSpPr>
            <p:nvPr/>
          </p:nvSpPr>
          <p:spPr bwMode="auto">
            <a:xfrm>
              <a:off x="1509960" y="2523020"/>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1100">
              <a:extLst>
                <a:ext uri="{FF2B5EF4-FFF2-40B4-BE49-F238E27FC236}">
                  <a16:creationId xmlns:a16="http://schemas.microsoft.com/office/drawing/2014/main" id="{A77991AE-0F58-BEC6-6E17-DE09870F4ECA}"/>
                </a:ext>
              </a:extLst>
            </p:cNvPr>
            <p:cNvSpPr>
              <a:spLocks noChangeArrowheads="1"/>
            </p:cNvSpPr>
            <p:nvPr/>
          </p:nvSpPr>
          <p:spPr bwMode="auto">
            <a:xfrm>
              <a:off x="1957309"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234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1101">
              <a:extLst>
                <a:ext uri="{FF2B5EF4-FFF2-40B4-BE49-F238E27FC236}">
                  <a16:creationId xmlns:a16="http://schemas.microsoft.com/office/drawing/2014/main" id="{FBCCBDC2-B574-BD71-9328-7F642EA438BE}"/>
                </a:ext>
              </a:extLst>
            </p:cNvPr>
            <p:cNvSpPr>
              <a:spLocks noChangeArrowheads="1"/>
            </p:cNvSpPr>
            <p:nvPr/>
          </p:nvSpPr>
          <p:spPr bwMode="auto">
            <a:xfrm>
              <a:off x="3482662"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207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1102">
              <a:extLst>
                <a:ext uri="{FF2B5EF4-FFF2-40B4-BE49-F238E27FC236}">
                  <a16:creationId xmlns:a16="http://schemas.microsoft.com/office/drawing/2014/main" id="{8723FEA5-34DB-7B95-64D5-48BC92856A8E}"/>
                </a:ext>
              </a:extLst>
            </p:cNvPr>
            <p:cNvSpPr>
              <a:spLocks noChangeArrowheads="1"/>
            </p:cNvSpPr>
            <p:nvPr/>
          </p:nvSpPr>
          <p:spPr bwMode="auto">
            <a:xfrm>
              <a:off x="5040618"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1103">
              <a:extLst>
                <a:ext uri="{FF2B5EF4-FFF2-40B4-BE49-F238E27FC236}">
                  <a16:creationId xmlns:a16="http://schemas.microsoft.com/office/drawing/2014/main" id="{FED07BF7-B0CB-2D28-6377-CC3355C27070}"/>
                </a:ext>
              </a:extLst>
            </p:cNvPr>
            <p:cNvSpPr>
              <a:spLocks noChangeArrowheads="1"/>
            </p:cNvSpPr>
            <p:nvPr/>
          </p:nvSpPr>
          <p:spPr bwMode="auto">
            <a:xfrm>
              <a:off x="6598495"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1104">
              <a:extLst>
                <a:ext uri="{FF2B5EF4-FFF2-40B4-BE49-F238E27FC236}">
                  <a16:creationId xmlns:a16="http://schemas.microsoft.com/office/drawing/2014/main" id="{049204CE-101E-F568-0CDB-7263DDD0A993}"/>
                </a:ext>
              </a:extLst>
            </p:cNvPr>
            <p:cNvSpPr>
              <a:spLocks noChangeArrowheads="1"/>
            </p:cNvSpPr>
            <p:nvPr/>
          </p:nvSpPr>
          <p:spPr bwMode="auto">
            <a:xfrm>
              <a:off x="8207557" y="8118372"/>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83</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1105">
              <a:extLst>
                <a:ext uri="{FF2B5EF4-FFF2-40B4-BE49-F238E27FC236}">
                  <a16:creationId xmlns:a16="http://schemas.microsoft.com/office/drawing/2014/main" id="{02B802F3-9EE2-EE6B-C07E-9705A0D0D26B}"/>
                </a:ext>
              </a:extLst>
            </p:cNvPr>
            <p:cNvSpPr>
              <a:spLocks noChangeArrowheads="1"/>
            </p:cNvSpPr>
            <p:nvPr/>
          </p:nvSpPr>
          <p:spPr bwMode="auto">
            <a:xfrm>
              <a:off x="1957309" y="8399036"/>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232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1106">
              <a:extLst>
                <a:ext uri="{FF2B5EF4-FFF2-40B4-BE49-F238E27FC236}">
                  <a16:creationId xmlns:a16="http://schemas.microsoft.com/office/drawing/2014/main" id="{B1BFD670-ABB8-D3A9-049E-527ABE1E44AB}"/>
                </a:ext>
              </a:extLst>
            </p:cNvPr>
            <p:cNvSpPr>
              <a:spLocks noChangeArrowheads="1"/>
            </p:cNvSpPr>
            <p:nvPr/>
          </p:nvSpPr>
          <p:spPr bwMode="auto">
            <a:xfrm>
              <a:off x="3482662"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1107">
              <a:extLst>
                <a:ext uri="{FF2B5EF4-FFF2-40B4-BE49-F238E27FC236}">
                  <a16:creationId xmlns:a16="http://schemas.microsoft.com/office/drawing/2014/main" id="{758B7599-0EB3-5EB7-E229-16C76D53C200}"/>
                </a:ext>
              </a:extLst>
            </p:cNvPr>
            <p:cNvSpPr>
              <a:spLocks noChangeArrowheads="1"/>
            </p:cNvSpPr>
            <p:nvPr/>
          </p:nvSpPr>
          <p:spPr bwMode="auto">
            <a:xfrm>
              <a:off x="5040618"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137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Rectangle 1108">
              <a:extLst>
                <a:ext uri="{FF2B5EF4-FFF2-40B4-BE49-F238E27FC236}">
                  <a16:creationId xmlns:a16="http://schemas.microsoft.com/office/drawing/2014/main" id="{28F4D251-D423-FF76-1EE2-E83DE66B215A}"/>
                </a:ext>
              </a:extLst>
            </p:cNvPr>
            <p:cNvSpPr>
              <a:spLocks noChangeArrowheads="1"/>
            </p:cNvSpPr>
            <p:nvPr/>
          </p:nvSpPr>
          <p:spPr bwMode="auto">
            <a:xfrm>
              <a:off x="6669426"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89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1109">
              <a:extLst>
                <a:ext uri="{FF2B5EF4-FFF2-40B4-BE49-F238E27FC236}">
                  <a16:creationId xmlns:a16="http://schemas.microsoft.com/office/drawing/2014/main" id="{C3ADC8FD-87AF-530C-1207-0ED1AF7576D3}"/>
                </a:ext>
              </a:extLst>
            </p:cNvPr>
            <p:cNvSpPr>
              <a:spLocks noChangeArrowheads="1"/>
            </p:cNvSpPr>
            <p:nvPr/>
          </p:nvSpPr>
          <p:spPr bwMode="auto">
            <a:xfrm>
              <a:off x="8207557"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1110">
              <a:extLst>
                <a:ext uri="{FF2B5EF4-FFF2-40B4-BE49-F238E27FC236}">
                  <a16:creationId xmlns:a16="http://schemas.microsoft.com/office/drawing/2014/main" id="{CDCCB364-8F3D-DD42-3175-353FF3FD9873}"/>
                </a:ext>
              </a:extLst>
            </p:cNvPr>
            <p:cNvSpPr>
              <a:spLocks noChangeArrowheads="1"/>
            </p:cNvSpPr>
            <p:nvPr/>
          </p:nvSpPr>
          <p:spPr bwMode="auto">
            <a:xfrm>
              <a:off x="14465974"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1111">
              <a:extLst>
                <a:ext uri="{FF2B5EF4-FFF2-40B4-BE49-F238E27FC236}">
                  <a16:creationId xmlns:a16="http://schemas.microsoft.com/office/drawing/2014/main" id="{38EFE0F6-51DC-4926-7705-DF5A60DA84E1}"/>
                </a:ext>
              </a:extLst>
            </p:cNvPr>
            <p:cNvSpPr>
              <a:spLocks noChangeArrowheads="1"/>
            </p:cNvSpPr>
            <p:nvPr/>
          </p:nvSpPr>
          <p:spPr bwMode="auto">
            <a:xfrm>
              <a:off x="14465974"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1112">
              <a:extLst>
                <a:ext uri="{FF2B5EF4-FFF2-40B4-BE49-F238E27FC236}">
                  <a16:creationId xmlns:a16="http://schemas.microsoft.com/office/drawing/2014/main" id="{990B9DA6-B5C3-BAAC-6CE7-ED291D374387}"/>
                </a:ext>
              </a:extLst>
            </p:cNvPr>
            <p:cNvSpPr>
              <a:spLocks noChangeArrowheads="1"/>
            </p:cNvSpPr>
            <p:nvPr/>
          </p:nvSpPr>
          <p:spPr bwMode="auto">
            <a:xfrm>
              <a:off x="9757422" y="8118372"/>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35</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Rectangle 1113">
              <a:extLst>
                <a:ext uri="{FF2B5EF4-FFF2-40B4-BE49-F238E27FC236}">
                  <a16:creationId xmlns:a16="http://schemas.microsoft.com/office/drawing/2014/main" id="{E5A9CD86-E54E-0C7D-6185-F63F6D1F099A}"/>
                </a:ext>
              </a:extLst>
            </p:cNvPr>
            <p:cNvSpPr>
              <a:spLocks noChangeArrowheads="1"/>
            </p:cNvSpPr>
            <p:nvPr/>
          </p:nvSpPr>
          <p:spPr bwMode="auto">
            <a:xfrm>
              <a:off x="9757422"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ectangle 1114">
              <a:extLst>
                <a:ext uri="{FF2B5EF4-FFF2-40B4-BE49-F238E27FC236}">
                  <a16:creationId xmlns:a16="http://schemas.microsoft.com/office/drawing/2014/main" id="{FAFEF020-FB18-2282-EBB7-AE48C8EB63E6}"/>
                </a:ext>
              </a:extLst>
            </p:cNvPr>
            <p:cNvSpPr>
              <a:spLocks noChangeArrowheads="1"/>
            </p:cNvSpPr>
            <p:nvPr/>
          </p:nvSpPr>
          <p:spPr bwMode="auto">
            <a:xfrm>
              <a:off x="12907471"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1115">
              <a:extLst>
                <a:ext uri="{FF2B5EF4-FFF2-40B4-BE49-F238E27FC236}">
                  <a16:creationId xmlns:a16="http://schemas.microsoft.com/office/drawing/2014/main" id="{1A3C1CB6-6432-0348-69A5-55DB3B2DA80B}"/>
                </a:ext>
              </a:extLst>
            </p:cNvPr>
            <p:cNvSpPr>
              <a:spLocks noChangeArrowheads="1"/>
            </p:cNvSpPr>
            <p:nvPr/>
          </p:nvSpPr>
          <p:spPr bwMode="auto">
            <a:xfrm>
              <a:off x="12907471"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831FF0D1-DD1C-1F76-ACE8-33D69D2C28C5}"/>
                </a:ext>
              </a:extLst>
            </p:cNvPr>
            <p:cNvSpPr txBox="1"/>
            <p:nvPr/>
          </p:nvSpPr>
          <p:spPr>
            <a:xfrm>
              <a:off x="2343124" y="6247345"/>
              <a:ext cx="7622035" cy="877162"/>
            </a:xfrm>
            <a:prstGeom prst="rect">
              <a:avLst/>
            </a:prstGeom>
            <a:noFill/>
          </p:spPr>
          <p:txBody>
            <a:bodyPr wrap="square">
              <a:spAutoFit/>
            </a:bodyP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Median follow-up:</a:t>
              </a:r>
            </a:p>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32.7 months</a:t>
              </a:r>
            </a:p>
          </p:txBody>
        </p:sp>
        <p:sp>
          <p:nvSpPr>
            <p:cNvPr id="50" name="TextBox 49">
              <a:extLst>
                <a:ext uri="{FF2B5EF4-FFF2-40B4-BE49-F238E27FC236}">
                  <a16:creationId xmlns:a16="http://schemas.microsoft.com/office/drawing/2014/main" id="{045ACECB-9A8A-A547-5D86-80E2FD8C955C}"/>
                </a:ext>
              </a:extLst>
            </p:cNvPr>
            <p:cNvSpPr txBox="1"/>
            <p:nvPr/>
          </p:nvSpPr>
          <p:spPr>
            <a:xfrm>
              <a:off x="6903159"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51.5%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38.9%  </a:t>
              </a:r>
            </a:p>
          </p:txBody>
        </p:sp>
        <p:cxnSp>
          <p:nvCxnSpPr>
            <p:cNvPr id="51" name="Straight Connector 50">
              <a:extLst>
                <a:ext uri="{FF2B5EF4-FFF2-40B4-BE49-F238E27FC236}">
                  <a16:creationId xmlns:a16="http://schemas.microsoft.com/office/drawing/2014/main" id="{2C7037C0-F86B-E026-5315-FE9BCB53C3AE}"/>
                </a:ext>
              </a:extLst>
            </p:cNvPr>
            <p:cNvCxnSpPr>
              <a:cxnSpLocks/>
            </p:cNvCxnSpPr>
            <p:nvPr/>
          </p:nvCxnSpPr>
          <p:spPr>
            <a:xfrm flipV="1">
              <a:off x="6783987" y="2565124"/>
              <a:ext cx="14965"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93CCA9C-ADFC-28EA-8385-81ABB0876492}"/>
                </a:ext>
              </a:extLst>
            </p:cNvPr>
            <p:cNvSpPr txBox="1"/>
            <p:nvPr/>
          </p:nvSpPr>
          <p:spPr>
            <a:xfrm>
              <a:off x="5403526"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69.1%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59.3% </a:t>
              </a:r>
            </a:p>
          </p:txBody>
        </p:sp>
        <p:cxnSp>
          <p:nvCxnSpPr>
            <p:cNvPr id="53" name="Straight Connector 52">
              <a:extLst>
                <a:ext uri="{FF2B5EF4-FFF2-40B4-BE49-F238E27FC236}">
                  <a16:creationId xmlns:a16="http://schemas.microsoft.com/office/drawing/2014/main" id="{4F6244C2-D010-E7F2-226F-DCA8C74644F5}"/>
                </a:ext>
              </a:extLst>
            </p:cNvPr>
            <p:cNvCxnSpPr>
              <a:cxnSpLocks/>
            </p:cNvCxnSpPr>
            <p:nvPr/>
          </p:nvCxnSpPr>
          <p:spPr>
            <a:xfrm flipV="1">
              <a:off x="5240518" y="2574620"/>
              <a:ext cx="14816"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Rectangle 976">
              <a:extLst>
                <a:ext uri="{FF2B5EF4-FFF2-40B4-BE49-F238E27FC236}">
                  <a16:creationId xmlns:a16="http://schemas.microsoft.com/office/drawing/2014/main" id="{77D671DC-24AE-3F3C-5B84-71DC2DA377DF}"/>
                </a:ext>
              </a:extLst>
            </p:cNvPr>
            <p:cNvSpPr>
              <a:spLocks noChangeArrowheads="1"/>
            </p:cNvSpPr>
            <p:nvPr/>
          </p:nvSpPr>
          <p:spPr bwMode="auto">
            <a:xfrm>
              <a:off x="11293138" y="7459971"/>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1112">
              <a:extLst>
                <a:ext uri="{FF2B5EF4-FFF2-40B4-BE49-F238E27FC236}">
                  <a16:creationId xmlns:a16="http://schemas.microsoft.com/office/drawing/2014/main" id="{AFE3E902-F07D-D69E-E74E-22416188B4E6}"/>
                </a:ext>
              </a:extLst>
            </p:cNvPr>
            <p:cNvSpPr>
              <a:spLocks noChangeArrowheads="1"/>
            </p:cNvSpPr>
            <p:nvPr/>
          </p:nvSpPr>
          <p:spPr bwMode="auto">
            <a:xfrm>
              <a:off x="11300209" y="8118372"/>
              <a:ext cx="269593"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1113">
              <a:extLst>
                <a:ext uri="{FF2B5EF4-FFF2-40B4-BE49-F238E27FC236}">
                  <a16:creationId xmlns:a16="http://schemas.microsoft.com/office/drawing/2014/main" id="{6C2BB5F3-6D4C-5C6F-D22F-71410B9AAEBF}"/>
                </a:ext>
              </a:extLst>
            </p:cNvPr>
            <p:cNvSpPr>
              <a:spLocks noChangeArrowheads="1"/>
            </p:cNvSpPr>
            <p:nvPr/>
          </p:nvSpPr>
          <p:spPr bwMode="auto">
            <a:xfrm>
              <a:off x="11364073"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126">
              <a:extLst>
                <a:ext uri="{FF2B5EF4-FFF2-40B4-BE49-F238E27FC236}">
                  <a16:creationId xmlns:a16="http://schemas.microsoft.com/office/drawing/2014/main" id="{6F54C609-908F-BFBE-B8E0-2F0E67835E5A}"/>
                </a:ext>
              </a:extLst>
            </p:cNvPr>
            <p:cNvSpPr>
              <a:spLocks noChangeArrowheads="1"/>
            </p:cNvSpPr>
            <p:nvPr/>
          </p:nvSpPr>
          <p:spPr bwMode="auto">
            <a:xfrm rot="16200000">
              <a:off x="-407113" y="4693417"/>
              <a:ext cx="3224440" cy="4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E66AE6B8-FB26-F1D9-F000-EEF48F8AC693}"/>
              </a:ext>
            </a:extLst>
          </p:cNvPr>
          <p:cNvSpPr txBox="1"/>
          <p:nvPr/>
        </p:nvSpPr>
        <p:spPr>
          <a:xfrm>
            <a:off x="425126" y="6401616"/>
            <a:ext cx="1044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Monk BJ et al</a:t>
            </a:r>
          </a:p>
        </p:txBody>
      </p:sp>
    </p:spTree>
    <p:extLst>
      <p:ext uri="{BB962C8B-B14F-4D97-AF65-F5344CB8AC3E}">
        <p14:creationId xmlns:p14="http://schemas.microsoft.com/office/powerpoint/2010/main" val="1070763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B8D7-580E-048F-D887-0C38427C61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4C4BE5-11A1-BF63-6203-8F70F45EE88C}"/>
              </a:ext>
            </a:extLst>
          </p:cNvPr>
          <p:cNvPicPr>
            <a:picLocks noChangeAspect="1"/>
          </p:cNvPicPr>
          <p:nvPr/>
        </p:nvPicPr>
        <p:blipFill>
          <a:blip r:embed="rId3"/>
          <a:stretch>
            <a:fillRect/>
          </a:stretch>
        </p:blipFill>
        <p:spPr>
          <a:xfrm>
            <a:off x="1822572" y="2266574"/>
            <a:ext cx="7333580" cy="3708316"/>
          </a:xfrm>
          <a:prstGeom prst="rect">
            <a:avLst/>
          </a:prstGeom>
        </p:spPr>
      </p:pic>
      <p:sp>
        <p:nvSpPr>
          <p:cNvPr id="4" name="Text Placeholder 3">
            <a:extLst>
              <a:ext uri="{FF2B5EF4-FFF2-40B4-BE49-F238E27FC236}">
                <a16:creationId xmlns:a16="http://schemas.microsoft.com/office/drawing/2014/main" id="{8CBE67F0-EC72-A351-D9D0-5A8E2EFC7C23}"/>
              </a:ext>
            </a:extLst>
          </p:cNvPr>
          <p:cNvSpPr>
            <a:spLocks noGrp="1"/>
          </p:cNvSpPr>
          <p:nvPr>
            <p:ph type="body" sz="quarter" idx="15"/>
          </p:nvPr>
        </p:nvSpPr>
        <p:spPr>
          <a:xfrm>
            <a:off x="289988" y="6445749"/>
            <a:ext cx="5852160" cy="281354"/>
          </a:xfrm>
        </p:spPr>
        <p:txBody>
          <a:bodyPr/>
          <a:lstStyle/>
          <a:p>
            <a:r>
              <a:rPr lang="en-US" dirty="0">
                <a:solidFill>
                  <a:schemeClr val="tx1"/>
                </a:solidFill>
                <a:latin typeface="Calibri" panose="020F0502020204030204" pitchFamily="34" charset="0"/>
                <a:ea typeface="Lato" panose="020F0502020204030203" pitchFamily="34" charset="0"/>
                <a:cs typeface="Calibri" panose="020F0502020204030204" pitchFamily="34" charset="0"/>
              </a:rPr>
              <a:t>Alexander </a:t>
            </a:r>
            <a:r>
              <a:rPr lang="en-US" dirty="0" err="1">
                <a:solidFill>
                  <a:schemeClr val="tx1"/>
                </a:solidFill>
                <a:latin typeface="Calibri" panose="020F0502020204030204" pitchFamily="34" charset="0"/>
                <a:ea typeface="Lato" panose="020F0502020204030203" pitchFamily="34" charset="0"/>
                <a:cs typeface="Calibri" panose="020F0502020204030204" pitchFamily="34" charset="0"/>
              </a:rPr>
              <a:t>Olawaiye</a:t>
            </a:r>
            <a:r>
              <a:rPr lang="en-US" dirty="0">
                <a:solidFill>
                  <a:schemeClr val="tx1"/>
                </a:solidFill>
                <a:latin typeface="Calibri" panose="020F0502020204030204" pitchFamily="34" charset="0"/>
                <a:ea typeface="Lato" panose="020F0502020204030203" pitchFamily="34" charset="0"/>
                <a:cs typeface="Calibri" panose="020F0502020204030204" pitchFamily="34" charset="0"/>
              </a:rPr>
              <a:t> et al. </a:t>
            </a:r>
            <a:r>
              <a:rPr lang="en-GB" dirty="0">
                <a:solidFill>
                  <a:schemeClr val="tx1"/>
                </a:solidFill>
                <a:latin typeface="Calibri" panose="020F0502020204030204" pitchFamily="34" charset="0"/>
                <a:cs typeface="Calibri" panose="020F0502020204030204" pitchFamily="34" charset="0"/>
              </a:rPr>
              <a:t>Lancet. 2025 Jun 21;405(10496)</a:t>
            </a:r>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endParaRPr>
          </a:p>
        </p:txBody>
      </p:sp>
      <p:sp>
        <p:nvSpPr>
          <p:cNvPr id="2" name="Title 1">
            <a:extLst>
              <a:ext uri="{FF2B5EF4-FFF2-40B4-BE49-F238E27FC236}">
                <a16:creationId xmlns:a16="http://schemas.microsoft.com/office/drawing/2014/main" id="{475A3D2F-1CC9-1409-3541-1F51DDC931E4}"/>
              </a:ext>
            </a:extLst>
          </p:cNvPr>
          <p:cNvSpPr>
            <a:spLocks noGrp="1"/>
          </p:cNvSpPr>
          <p:nvPr>
            <p:ph type="title" idx="4294967295"/>
          </p:nvPr>
        </p:nvSpPr>
        <p:spPr>
          <a:xfrm>
            <a:off x="302418" y="348047"/>
            <a:ext cx="11587163" cy="474662"/>
          </a:xfrm>
        </p:spPr>
        <p:txBody>
          <a:bodyPr>
            <a:noAutofit/>
          </a:bodyPr>
          <a:lstStyle/>
          <a:p>
            <a:pPr>
              <a:lnSpc>
                <a:spcPct val="80000"/>
              </a:lnSpc>
            </a:pPr>
            <a:r>
              <a:rPr lang="en-US" sz="3200" dirty="0">
                <a:cs typeface="Arial Narrow" panose="020B0604020202020204" pitchFamily="34" charset="0"/>
              </a:rPr>
              <a:t>ROSELLA | Relacorilant Improved Overall Survival </a:t>
            </a:r>
            <a:br>
              <a:rPr lang="en-US" sz="3200" dirty="0">
                <a:cs typeface="Arial Narrow" panose="020B0604020202020204" pitchFamily="34" charset="0"/>
              </a:rPr>
            </a:br>
            <a:r>
              <a:rPr lang="en-US" sz="3200" dirty="0">
                <a:cs typeface="Arial Narrow" panose="020B0604020202020204" pitchFamily="34" charset="0"/>
              </a:rPr>
              <a:t>at this Interim Analysis </a:t>
            </a:r>
            <a:r>
              <a:rPr lang="en-US" sz="3200" dirty="0">
                <a:solidFill>
                  <a:schemeClr val="accent2"/>
                </a:solidFill>
                <a:cs typeface="Arial Narrow" panose="020B0604020202020204" pitchFamily="34" charset="0"/>
              </a:rPr>
              <a:t>(all comer)</a:t>
            </a:r>
          </a:p>
        </p:txBody>
      </p:sp>
      <p:sp>
        <p:nvSpPr>
          <p:cNvPr id="9" name="Text Placeholder 4">
            <a:extLst>
              <a:ext uri="{FF2B5EF4-FFF2-40B4-BE49-F238E27FC236}">
                <a16:creationId xmlns:a16="http://schemas.microsoft.com/office/drawing/2014/main" id="{BBE26941-870D-EBDE-4D82-52D1CA00CD56}"/>
              </a:ext>
            </a:extLst>
          </p:cNvPr>
          <p:cNvSpPr txBox="1">
            <a:spLocks/>
          </p:cNvSpPr>
          <p:nvPr/>
        </p:nvSpPr>
        <p:spPr>
          <a:xfrm>
            <a:off x="181767" y="6065448"/>
            <a:ext cx="9845039" cy="397189"/>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75000"/>
              </a:lnSpc>
              <a:spcBef>
                <a:spcPts val="0"/>
              </a:spcBef>
              <a:spcAft>
                <a:spcPts val="300"/>
              </a:spcAft>
              <a:buClrTx/>
              <a:buSzPct val="120000"/>
              <a:buFont typeface="Arial" panose="020B0604020202020204" pitchFamily="34" charset="0"/>
              <a:buNone/>
              <a:tabLst/>
              <a:defRPr/>
            </a:pPr>
            <a:r>
              <a:rPr kumimoji="0" lang="en-US" sz="800" b="1" i="0" u="none" strike="noStrike" kern="0" cap="none" spc="0" normalizeH="0" baseline="0" noProof="0" dirty="0">
                <a:ln>
                  <a:noFill/>
                </a:ln>
                <a:solidFill>
                  <a:srgbClr val="002557"/>
                </a:solidFill>
                <a:effectLst/>
                <a:uLnTx/>
                <a:uFillTx/>
                <a:latin typeface="Aptos Display" panose="02110004020202020204"/>
                <a:ea typeface="Lato"/>
                <a:cs typeface="Lato"/>
                <a:sym typeface="Lato"/>
              </a:rPr>
              <a:t>Median follow-up time: 13.9 months</a:t>
            </a:r>
            <a:r>
              <a:rPr kumimoji="0" lang="en-US" sz="800" b="0" i="0" u="none" strike="noStrike" kern="0" cap="none" spc="0" normalizeH="0" baseline="0" noProof="0" dirty="0">
                <a:ln>
                  <a:noFill/>
                </a:ln>
                <a:solidFill>
                  <a:srgbClr val="002557"/>
                </a:solidFill>
                <a:effectLst/>
                <a:uLnTx/>
                <a:uFillTx/>
                <a:latin typeface="Aptos Display" panose="02110004020202020204"/>
                <a:ea typeface="Lato"/>
                <a:cs typeface="Lato"/>
                <a:sym typeface="Lato"/>
              </a:rPr>
              <a:t>; statistical significance threshold at the interim analysis: P≤0.0001; statistical significance threshold at the final analysis: P≤0.0499. The Kaplan–Meier method was used to estimate the curves, median estimates and the 95% confidence intervals (CI) for overall survival in each treatment arm. The HR and the associated 95% CI were estimated using a Cox regression model with treatment group as the main effect and stratification factors at randomization as covariates. CI, confidence interval; HR, hazard ratio; m, months; NR, not reached; OS, overall survival.</a:t>
            </a:r>
          </a:p>
        </p:txBody>
      </p:sp>
      <p:graphicFrame>
        <p:nvGraphicFramePr>
          <p:cNvPr id="7" name="Table 6">
            <a:extLst>
              <a:ext uri="{FF2B5EF4-FFF2-40B4-BE49-F238E27FC236}">
                <a16:creationId xmlns:a16="http://schemas.microsoft.com/office/drawing/2014/main" id="{83AAFA54-C573-3134-F554-F5272E0ADBCB}"/>
              </a:ext>
            </a:extLst>
          </p:cNvPr>
          <p:cNvGraphicFramePr>
            <a:graphicFrameLocks noGrp="1"/>
          </p:cNvGraphicFramePr>
          <p:nvPr/>
        </p:nvGraphicFramePr>
        <p:xfrm>
          <a:off x="7066156" y="1366819"/>
          <a:ext cx="4837088" cy="1847958"/>
        </p:xfrm>
        <a:graphic>
          <a:graphicData uri="http://schemas.openxmlformats.org/drawingml/2006/table">
            <a:tbl>
              <a:tblPr firstRow="1" bandRow="1">
                <a:tableStyleId>{5940675A-B579-460E-94D1-54222C63F5DA}</a:tableStyleId>
              </a:tblPr>
              <a:tblGrid>
                <a:gridCol w="1850140">
                  <a:extLst>
                    <a:ext uri="{9D8B030D-6E8A-4147-A177-3AD203B41FA5}">
                      <a16:colId xmlns:a16="http://schemas.microsoft.com/office/drawing/2014/main" val="2706910499"/>
                    </a:ext>
                  </a:extLst>
                </a:gridCol>
                <a:gridCol w="1402214">
                  <a:extLst>
                    <a:ext uri="{9D8B030D-6E8A-4147-A177-3AD203B41FA5}">
                      <a16:colId xmlns:a16="http://schemas.microsoft.com/office/drawing/2014/main" val="3340891562"/>
                    </a:ext>
                  </a:extLst>
                </a:gridCol>
                <a:gridCol w="1584734">
                  <a:extLst>
                    <a:ext uri="{9D8B030D-6E8A-4147-A177-3AD203B41FA5}">
                      <a16:colId xmlns:a16="http://schemas.microsoft.com/office/drawing/2014/main" val="1986841803"/>
                    </a:ext>
                  </a:extLst>
                </a:gridCol>
              </a:tblGrid>
              <a:tr h="666146">
                <a:tc>
                  <a:txBody>
                    <a:bodyPr/>
                    <a:lstStyle/>
                    <a:p>
                      <a:pPr algn="ctr"/>
                      <a:endParaRPr lang="en-US" sz="1200"/>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a:solidFill>
                            <a:schemeClr val="bg1"/>
                          </a:solidFill>
                        </a:rPr>
                        <a:t>Relacorilant +</a:t>
                      </a:r>
                      <a:br>
                        <a:rPr lang="en-US" sz="1200" b="1">
                          <a:solidFill>
                            <a:schemeClr val="bg1"/>
                          </a:solidFill>
                        </a:rPr>
                      </a:br>
                      <a:r>
                        <a:rPr lang="en-US" sz="1200" b="1">
                          <a:solidFill>
                            <a:schemeClr val="bg1"/>
                          </a:solidFill>
                        </a:rPr>
                        <a:t>Nab-paclitaxel</a:t>
                      </a:r>
                      <a:br>
                        <a:rPr lang="en-US" sz="1200" b="1">
                          <a:solidFill>
                            <a:schemeClr val="bg1"/>
                          </a:solidFill>
                        </a:rPr>
                      </a:br>
                      <a:r>
                        <a:rPr lang="en-US" sz="1200" b="0">
                          <a:solidFill>
                            <a:schemeClr val="bg1"/>
                          </a:solidFill>
                        </a:rPr>
                        <a:t>N=188</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200" b="1">
                          <a:solidFill>
                            <a:schemeClr val="bg1"/>
                          </a:solidFill>
                        </a:rPr>
                        <a:t>Nab-paclitaxel</a:t>
                      </a:r>
                    </a:p>
                    <a:p>
                      <a:pPr algn="ctr"/>
                      <a:r>
                        <a:rPr lang="en-US" sz="1200">
                          <a:solidFill>
                            <a:schemeClr val="bg1"/>
                          </a:solidFill>
                        </a:rPr>
                        <a:t>N=193</a:t>
                      </a:r>
                    </a:p>
                  </a:txBody>
                  <a:tcPr marL="45720" marR="45720" marT="27432" marB="27432"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262421">
                <a:tc>
                  <a:txBody>
                    <a:bodyPr/>
                    <a:lstStyle/>
                    <a:p>
                      <a:pPr marL="55563" indent="0" algn="ctr"/>
                      <a:r>
                        <a:rPr lang="en-US" sz="1200" b="1">
                          <a:solidFill>
                            <a:srgbClr val="002557"/>
                          </a:solidFill>
                        </a:rPr>
                        <a:t>Events</a:t>
                      </a:r>
                      <a:r>
                        <a:rPr lang="en-US" sz="1200">
                          <a:solidFill>
                            <a:srgbClr val="002557"/>
                          </a:solidFill>
                        </a:rPr>
                        <a:t>, n (%)</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56168"/>
                          </a:solidFill>
                        </a:rPr>
                        <a:t>82 (43.6)</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8C3177"/>
                          </a:solidFill>
                        </a:rPr>
                        <a:t>110 (57.0)</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7222284"/>
                  </a:ext>
                </a:extLst>
              </a:tr>
              <a:tr h="394549">
                <a:tc>
                  <a:txBody>
                    <a:bodyPr/>
                    <a:lstStyle/>
                    <a:p>
                      <a:pPr marL="55563" indent="0" algn="ctr"/>
                      <a:r>
                        <a:rPr lang="en-US" sz="1200" b="1">
                          <a:solidFill>
                            <a:srgbClr val="002557"/>
                          </a:solidFill>
                        </a:rPr>
                        <a:t>Median OS</a:t>
                      </a:r>
                      <a:r>
                        <a:rPr lang="en-US" sz="1200">
                          <a:solidFill>
                            <a:srgbClr val="002557"/>
                          </a:solidFill>
                        </a:rPr>
                        <a:t>, m (95%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a:solidFill>
                            <a:srgbClr val="156168"/>
                          </a:solidFill>
                        </a:rPr>
                        <a:t>15.97</a:t>
                      </a:r>
                      <a:r>
                        <a:rPr lang="en-US" sz="1200">
                          <a:solidFill>
                            <a:srgbClr val="156168"/>
                          </a:solidFill>
                        </a:rPr>
                        <a:t> (13.47–NR)</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rgbClr val="8C3177"/>
                          </a:solidFill>
                        </a:rPr>
                        <a:t>11.50</a:t>
                      </a:r>
                      <a:r>
                        <a:rPr lang="en-US" sz="1200">
                          <a:solidFill>
                            <a:srgbClr val="8C3177"/>
                          </a:solidFill>
                        </a:rPr>
                        <a:t> (10.02–13.57)</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5226786"/>
                  </a:ext>
                </a:extLst>
              </a:tr>
              <a:tr h="262421">
                <a:tc>
                  <a:txBody>
                    <a:bodyPr/>
                    <a:lstStyle/>
                    <a:p>
                      <a:pPr marL="55563" indent="0" algn="ctr"/>
                      <a:r>
                        <a:rPr lang="en-US" sz="1200" b="1" dirty="0">
                          <a:solidFill>
                            <a:srgbClr val="002557"/>
                          </a:solidFill>
                        </a:rPr>
                        <a:t>HR</a:t>
                      </a:r>
                      <a:r>
                        <a:rPr lang="en-US" sz="1200" dirty="0">
                          <a:solidFill>
                            <a:srgbClr val="002557"/>
                          </a:solidFill>
                        </a:rPr>
                        <a:t> (95%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200" b="1">
                          <a:solidFill>
                            <a:srgbClr val="156168"/>
                          </a:solidFill>
                        </a:rPr>
                        <a:t>0.69</a:t>
                      </a:r>
                      <a:r>
                        <a:rPr lang="en-US" sz="1200">
                          <a:solidFill>
                            <a:srgbClr val="156168"/>
                          </a:solidFill>
                        </a:rPr>
                        <a:t> (0.52–0.92)</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26542"/>
                  </a:ext>
                </a:extLst>
              </a:tr>
              <a:tr h="262421">
                <a:tc gridSpan="3">
                  <a:txBody>
                    <a:bodyPr/>
                    <a:lstStyle/>
                    <a:p>
                      <a:pPr marL="55563" indent="0" algn="ctr"/>
                      <a:r>
                        <a:rPr lang="en-US" sz="1200" b="1" dirty="0">
                          <a:solidFill>
                            <a:srgbClr val="002557"/>
                          </a:solidFill>
                        </a:rPr>
                        <a:t>                                               Nominal P=0.0121 (Log-rank Test)</a:t>
                      </a:r>
                      <a:endParaRPr lang="en-US" sz="1200" dirty="0">
                        <a:solidFill>
                          <a:srgbClr val="002557"/>
                        </a:solidFill>
                      </a:endParaRPr>
                    </a:p>
                  </a:txBody>
                  <a:tcPr marL="45720" marR="45720" marT="27432" marB="27432" anchor="ctr">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50">
                        <a:solidFill>
                          <a:srgbClr val="156168"/>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733417"/>
                  </a:ext>
                </a:extLst>
              </a:tr>
            </a:tbl>
          </a:graphicData>
        </a:graphic>
      </p:graphicFrame>
      <p:grpSp>
        <p:nvGrpSpPr>
          <p:cNvPr id="5" name="Group 4">
            <a:extLst>
              <a:ext uri="{FF2B5EF4-FFF2-40B4-BE49-F238E27FC236}">
                <a16:creationId xmlns:a16="http://schemas.microsoft.com/office/drawing/2014/main" id="{3F65B6BB-E42B-0632-CA5B-ECCBFA683D00}"/>
              </a:ext>
            </a:extLst>
          </p:cNvPr>
          <p:cNvGrpSpPr/>
          <p:nvPr/>
        </p:nvGrpSpPr>
        <p:grpSpPr>
          <a:xfrm>
            <a:off x="5750895" y="2076290"/>
            <a:ext cx="691215" cy="2920132"/>
            <a:chOff x="5810529" y="2004611"/>
            <a:chExt cx="691215" cy="2920132"/>
          </a:xfrm>
        </p:grpSpPr>
        <p:cxnSp>
          <p:nvCxnSpPr>
            <p:cNvPr id="8" name="Straight Connector 7">
              <a:extLst>
                <a:ext uri="{FF2B5EF4-FFF2-40B4-BE49-F238E27FC236}">
                  <a16:creationId xmlns:a16="http://schemas.microsoft.com/office/drawing/2014/main" id="{FBF3AB9A-DA81-D09F-9A13-0984A386DDFE}"/>
                </a:ext>
              </a:extLst>
            </p:cNvPr>
            <p:cNvCxnSpPr>
              <a:cxnSpLocks/>
            </p:cNvCxnSpPr>
            <p:nvPr/>
          </p:nvCxnSpPr>
          <p:spPr>
            <a:xfrm flipV="1">
              <a:off x="6189726" y="2235077"/>
              <a:ext cx="12056" cy="2689666"/>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85A262-E150-71EE-EB7F-12B6A2C8ADCF}"/>
                </a:ext>
              </a:extLst>
            </p:cNvPr>
            <p:cNvSpPr txBox="1"/>
            <p:nvPr/>
          </p:nvSpPr>
          <p:spPr>
            <a:xfrm>
              <a:off x="5810529" y="2004611"/>
              <a:ext cx="691215" cy="261610"/>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panose="02110004020202020204"/>
                  <a:ea typeface="+mn-ea"/>
                  <a:cs typeface="+mn-cs"/>
                </a:rPr>
                <a:t>12m OS</a:t>
              </a:r>
            </a:p>
          </p:txBody>
        </p:sp>
        <p:sp>
          <p:nvSpPr>
            <p:cNvPr id="11" name="Rectangle: Rounded Corners 10">
              <a:extLst>
                <a:ext uri="{FF2B5EF4-FFF2-40B4-BE49-F238E27FC236}">
                  <a16:creationId xmlns:a16="http://schemas.microsoft.com/office/drawing/2014/main" id="{8B8A4A83-FFC1-4891-007A-F24934966596}"/>
                </a:ext>
              </a:extLst>
            </p:cNvPr>
            <p:cNvSpPr/>
            <p:nvPr/>
          </p:nvSpPr>
          <p:spPr>
            <a:xfrm>
              <a:off x="5950767" y="2882496"/>
              <a:ext cx="502030" cy="321257"/>
            </a:xfrm>
            <a:prstGeom prst="round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Rounded Corners 11">
              <a:extLst>
                <a:ext uri="{FF2B5EF4-FFF2-40B4-BE49-F238E27FC236}">
                  <a16:creationId xmlns:a16="http://schemas.microsoft.com/office/drawing/2014/main" id="{573539A8-EF31-1C2B-8155-871DB6027F8B}"/>
                </a:ext>
              </a:extLst>
            </p:cNvPr>
            <p:cNvSpPr/>
            <p:nvPr/>
          </p:nvSpPr>
          <p:spPr>
            <a:xfrm>
              <a:off x="5939884" y="3883130"/>
              <a:ext cx="502030" cy="307940"/>
            </a:xfrm>
            <a:prstGeom prst="round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1DA6B120-E43E-51D7-34A3-E27C0B331006}"/>
                </a:ext>
              </a:extLst>
            </p:cNvPr>
            <p:cNvSpPr txBox="1"/>
            <p:nvPr/>
          </p:nvSpPr>
          <p:spPr>
            <a:xfrm>
              <a:off x="5939884" y="2904062"/>
              <a:ext cx="499683"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110004020202020204"/>
                  <a:ea typeface="+mn-ea"/>
                  <a:cs typeface="+mn-cs"/>
                </a:rPr>
                <a:t>60%</a:t>
              </a:r>
            </a:p>
          </p:txBody>
        </p:sp>
        <p:sp>
          <p:nvSpPr>
            <p:cNvPr id="14" name="TextBox 13">
              <a:extLst>
                <a:ext uri="{FF2B5EF4-FFF2-40B4-BE49-F238E27FC236}">
                  <a16:creationId xmlns:a16="http://schemas.microsoft.com/office/drawing/2014/main" id="{614565BC-3F04-C287-FE99-49207C1DEC02}"/>
                </a:ext>
              </a:extLst>
            </p:cNvPr>
            <p:cNvSpPr txBox="1"/>
            <p:nvPr/>
          </p:nvSpPr>
          <p:spPr>
            <a:xfrm>
              <a:off x="5905604" y="3898780"/>
              <a:ext cx="552946"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110004020202020204"/>
                  <a:ea typeface="+mn-ea"/>
                  <a:cs typeface="+mn-cs"/>
                </a:rPr>
                <a:t>49%</a:t>
              </a:r>
            </a:p>
          </p:txBody>
        </p:sp>
      </p:grpSp>
      <p:sp>
        <p:nvSpPr>
          <p:cNvPr id="15" name="TextBox 14">
            <a:extLst>
              <a:ext uri="{FF2B5EF4-FFF2-40B4-BE49-F238E27FC236}">
                <a16:creationId xmlns:a16="http://schemas.microsoft.com/office/drawing/2014/main" id="{B86D3FF1-E440-1DA9-0C41-703EFD8AAA2A}"/>
              </a:ext>
            </a:extLst>
          </p:cNvPr>
          <p:cNvSpPr txBox="1"/>
          <p:nvPr/>
        </p:nvSpPr>
        <p:spPr>
          <a:xfrm>
            <a:off x="9867702" y="5974890"/>
            <a:ext cx="213032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2557"/>
                </a:solidFill>
                <a:effectLst/>
                <a:uLnTx/>
                <a:uFillTx/>
                <a:latin typeface="Aptos Display" panose="02110004020202020204"/>
                <a:ea typeface="+mn-ea"/>
                <a:cs typeface="Arial"/>
                <a:sym typeface="Arial"/>
              </a:rPr>
              <a:t>Data cutoff: Feb 24, 2025</a:t>
            </a:r>
          </a:p>
        </p:txBody>
      </p:sp>
      <p:pic>
        <p:nvPicPr>
          <p:cNvPr id="17" name="Picture 16">
            <a:extLst>
              <a:ext uri="{FF2B5EF4-FFF2-40B4-BE49-F238E27FC236}">
                <a16:creationId xmlns:a16="http://schemas.microsoft.com/office/drawing/2014/main" id="{F0561BAA-5BC6-AEDF-B161-2E544393CBD5}"/>
              </a:ext>
            </a:extLst>
          </p:cNvPr>
          <p:cNvPicPr>
            <a:picLocks noChangeAspect="1"/>
          </p:cNvPicPr>
          <p:nvPr/>
        </p:nvPicPr>
        <p:blipFill>
          <a:blip r:embed="rId4"/>
          <a:stretch>
            <a:fillRect/>
          </a:stretch>
        </p:blipFill>
        <p:spPr>
          <a:xfrm>
            <a:off x="689919" y="1243029"/>
            <a:ext cx="5914233" cy="780384"/>
          </a:xfrm>
          <a:prstGeom prst="rect">
            <a:avLst/>
          </a:prstGeom>
        </p:spPr>
      </p:pic>
    </p:spTree>
    <p:extLst>
      <p:ext uri="{BB962C8B-B14F-4D97-AF65-F5344CB8AC3E}">
        <p14:creationId xmlns:p14="http://schemas.microsoft.com/office/powerpoint/2010/main" val="835262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6E75-4835-DC2F-37F3-E56DAA23E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51CAE-B935-B3B4-75CF-360BE827C1C9}"/>
              </a:ext>
            </a:extLst>
          </p:cNvPr>
          <p:cNvSpPr txBox="1">
            <a:spLocks/>
          </p:cNvSpPr>
          <p:nvPr/>
        </p:nvSpPr>
        <p:spPr>
          <a:xfrm>
            <a:off x="912286" y="27900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400" b="1" i="0" u="none" strike="noStrike" kern="0" cap="none" spc="0" normalizeH="0" baseline="0" noProof="0" dirty="0">
                <a:ln>
                  <a:noFill/>
                </a:ln>
                <a:solidFill>
                  <a:srgbClr val="3333FF"/>
                </a:solidFill>
                <a:effectLst/>
                <a:uLnTx/>
                <a:uFillTx/>
                <a:latin typeface="Calibri"/>
                <a:ea typeface="MS PGothic" pitchFamily="34" charset="-128"/>
                <a:cs typeface="Calibri"/>
              </a:rPr>
              <a:t>Faculty Case Presentations</a:t>
            </a:r>
          </a:p>
        </p:txBody>
      </p:sp>
    </p:spTree>
    <p:extLst>
      <p:ext uri="{BB962C8B-B14F-4D97-AF65-F5344CB8AC3E}">
        <p14:creationId xmlns:p14="http://schemas.microsoft.com/office/powerpoint/2010/main" val="3860799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16F5947-5AD1-4619-B07E-D8CC01574420}"/>
              </a:ext>
            </a:extLst>
          </p:cNvPr>
          <p:cNvCxnSpPr>
            <a:cxnSpLocks/>
          </p:cNvCxnSpPr>
          <p:nvPr/>
        </p:nvCxnSpPr>
        <p:spPr bwMode="auto">
          <a:xfrm flipV="1">
            <a:off x="1173561" y="2827948"/>
            <a:ext cx="0" cy="291293"/>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10" name="Straight Connector 31">
            <a:extLst>
              <a:ext uri="{FF2B5EF4-FFF2-40B4-BE49-F238E27FC236}">
                <a16:creationId xmlns:a16="http://schemas.microsoft.com/office/drawing/2014/main" id="{2FC08D66-F6CC-474A-86C5-D2DC326C323F}"/>
              </a:ext>
            </a:extLst>
          </p:cNvPr>
          <p:cNvCxnSpPr>
            <a:cxnSpLocks/>
          </p:cNvCxnSpPr>
          <p:nvPr/>
        </p:nvCxnSpPr>
        <p:spPr bwMode="auto">
          <a:xfrm>
            <a:off x="3574348" y="3921584"/>
            <a:ext cx="0" cy="288000"/>
          </a:xfrm>
          <a:prstGeom prst="line">
            <a:avLst/>
          </a:prstGeom>
          <a:solidFill>
            <a:srgbClr val="FFFFFF"/>
          </a:solidFill>
          <a:ln w="19050" cap="flat" cmpd="sng" algn="ctr">
            <a:solidFill>
              <a:schemeClr val="accent6">
                <a:lumMod val="40000"/>
                <a:lumOff val="60000"/>
              </a:schemeClr>
            </a:solidFill>
            <a:prstDash val="solid"/>
            <a:round/>
            <a:headEnd type="none" w="med" len="med"/>
            <a:tailEnd type="none" w="med" len="med"/>
          </a:ln>
          <a:effectLst/>
        </p:spPr>
      </p:cxnSp>
      <p:cxnSp>
        <p:nvCxnSpPr>
          <p:cNvPr id="17" name="Straight Connector 23">
            <a:extLst>
              <a:ext uri="{FF2B5EF4-FFF2-40B4-BE49-F238E27FC236}">
                <a16:creationId xmlns:a16="http://schemas.microsoft.com/office/drawing/2014/main" id="{5388F049-39C7-4F9B-863F-531F8E55BBBA}"/>
              </a:ext>
            </a:extLst>
          </p:cNvPr>
          <p:cNvCxnSpPr>
            <a:cxnSpLocks/>
          </p:cNvCxnSpPr>
          <p:nvPr/>
        </p:nvCxnSpPr>
        <p:spPr bwMode="auto">
          <a:xfrm flipV="1">
            <a:off x="6265904" y="2804933"/>
            <a:ext cx="0" cy="582795"/>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18" name="Straight Connector 26">
            <a:extLst>
              <a:ext uri="{FF2B5EF4-FFF2-40B4-BE49-F238E27FC236}">
                <a16:creationId xmlns:a16="http://schemas.microsoft.com/office/drawing/2014/main" id="{B6036E95-650B-4A63-BB76-83DBE5AB105C}"/>
              </a:ext>
            </a:extLst>
          </p:cNvPr>
          <p:cNvCxnSpPr>
            <a:cxnSpLocks/>
          </p:cNvCxnSpPr>
          <p:nvPr/>
        </p:nvCxnSpPr>
        <p:spPr bwMode="auto">
          <a:xfrm>
            <a:off x="3574348" y="3921584"/>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cxnSp>
        <p:nvCxnSpPr>
          <p:cNvPr id="28" name="Straight Connector 19">
            <a:extLst>
              <a:ext uri="{FF2B5EF4-FFF2-40B4-BE49-F238E27FC236}">
                <a16:creationId xmlns:a16="http://schemas.microsoft.com/office/drawing/2014/main" id="{AF2323EA-710B-4D05-855C-89402F9EF5E3}"/>
              </a:ext>
            </a:extLst>
          </p:cNvPr>
          <p:cNvCxnSpPr>
            <a:cxnSpLocks/>
          </p:cNvCxnSpPr>
          <p:nvPr/>
        </p:nvCxnSpPr>
        <p:spPr bwMode="auto">
          <a:xfrm>
            <a:off x="8718104" y="3888336"/>
            <a:ext cx="0" cy="288000"/>
          </a:xfrm>
          <a:prstGeom prst="line">
            <a:avLst/>
          </a:prstGeom>
          <a:solidFill>
            <a:srgbClr val="FFFFFF"/>
          </a:solidFill>
          <a:ln w="19050" cap="flat" cmpd="sng" algn="ctr">
            <a:solidFill>
              <a:schemeClr val="accent6">
                <a:lumMod val="20000"/>
                <a:lumOff val="80000"/>
              </a:schemeClr>
            </a:solidFill>
            <a:prstDash val="solid"/>
            <a:round/>
            <a:headEnd type="none" w="med" len="med"/>
            <a:tailEnd type="none" w="med" len="med"/>
          </a:ln>
          <a:effectLst/>
        </p:spPr>
      </p:cxnSp>
      <p:cxnSp>
        <p:nvCxnSpPr>
          <p:cNvPr id="31" name="Straight Connector 26">
            <a:extLst>
              <a:ext uri="{FF2B5EF4-FFF2-40B4-BE49-F238E27FC236}">
                <a16:creationId xmlns:a16="http://schemas.microsoft.com/office/drawing/2014/main" id="{53A523C4-8113-45A2-958E-F4F4A7294F86}"/>
              </a:ext>
            </a:extLst>
          </p:cNvPr>
          <p:cNvCxnSpPr>
            <a:cxnSpLocks/>
          </p:cNvCxnSpPr>
          <p:nvPr/>
        </p:nvCxnSpPr>
        <p:spPr bwMode="auto">
          <a:xfrm>
            <a:off x="8723269" y="3889052"/>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sp>
        <p:nvSpPr>
          <p:cNvPr id="2" name="Rectangle">
            <a:extLst>
              <a:ext uri="{FF2B5EF4-FFF2-40B4-BE49-F238E27FC236}">
                <a16:creationId xmlns:a16="http://schemas.microsoft.com/office/drawing/2014/main" id="{A0DD7048-74C3-241D-F12F-D6F122CE7255}"/>
              </a:ext>
            </a:extLst>
          </p:cNvPr>
          <p:cNvSpPr/>
          <p:nvPr/>
        </p:nvSpPr>
        <p:spPr>
          <a:xfrm>
            <a:off x="1" y="1"/>
            <a:ext cx="12192001" cy="255185"/>
          </a:xfrm>
          <a:prstGeom prst="rect">
            <a:avLst/>
          </a:prstGeom>
          <a:solidFill>
            <a:srgbClr val="29305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sp>
        <p:nvSpPr>
          <p:cNvPr id="12" name="Arrow: Right 11">
            <a:extLst>
              <a:ext uri="{FF2B5EF4-FFF2-40B4-BE49-F238E27FC236}">
                <a16:creationId xmlns:a16="http://schemas.microsoft.com/office/drawing/2014/main" id="{F7863FF4-8E19-A0C8-6698-F686F3DFE08F}"/>
              </a:ext>
            </a:extLst>
          </p:cNvPr>
          <p:cNvSpPr/>
          <p:nvPr/>
        </p:nvSpPr>
        <p:spPr bwMode="auto">
          <a:xfrm>
            <a:off x="318465" y="3255465"/>
            <a:ext cx="11210692" cy="545171"/>
          </a:xfrm>
          <a:prstGeom prst="rightArrow">
            <a:avLst/>
          </a:prstGeom>
          <a:solidFill>
            <a:srgbClr val="489F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3D106DA0-7F7C-BE13-A332-F9E002732984}"/>
              </a:ext>
            </a:extLst>
          </p:cNvPr>
          <p:cNvSpPr/>
          <p:nvPr/>
        </p:nvSpPr>
        <p:spPr bwMode="auto">
          <a:xfrm>
            <a:off x="741874"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648B9503-8FAE-22CA-F44C-21934E776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593" y="3238971"/>
            <a:ext cx="480000" cy="480000"/>
          </a:xfrm>
          <a:prstGeom prst="rect">
            <a:avLst/>
          </a:prstGeom>
        </p:spPr>
      </p:pic>
      <p:sp>
        <p:nvSpPr>
          <p:cNvPr id="19" name="Oval 4">
            <a:extLst>
              <a:ext uri="{FF2B5EF4-FFF2-40B4-BE49-F238E27FC236}">
                <a16:creationId xmlns:a16="http://schemas.microsoft.com/office/drawing/2014/main" id="{E299E551-5DE1-604B-CF50-365C28FAF71F}"/>
              </a:ext>
            </a:extLst>
          </p:cNvPr>
          <p:cNvSpPr/>
          <p:nvPr/>
        </p:nvSpPr>
        <p:spPr bwMode="auto">
          <a:xfrm>
            <a:off x="3213353" y="3101444"/>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Graphic 2">
            <a:extLst>
              <a:ext uri="{FF2B5EF4-FFF2-40B4-BE49-F238E27FC236}">
                <a16:creationId xmlns:a16="http://schemas.microsoft.com/office/drawing/2014/main" id="{F1F50829-70EB-D7DC-CAA6-E81A1C0FCA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6340" y="3248558"/>
            <a:ext cx="480000" cy="480000"/>
          </a:xfrm>
          <a:prstGeom prst="rect">
            <a:avLst/>
          </a:prstGeom>
        </p:spPr>
      </p:pic>
      <p:sp>
        <p:nvSpPr>
          <p:cNvPr id="29" name="Oval 11">
            <a:extLst>
              <a:ext uri="{FF2B5EF4-FFF2-40B4-BE49-F238E27FC236}">
                <a16:creationId xmlns:a16="http://schemas.microsoft.com/office/drawing/2014/main" id="{80A816F4-5570-D16B-D290-EA52544A4E68}"/>
              </a:ext>
            </a:extLst>
          </p:cNvPr>
          <p:cNvSpPr/>
          <p:nvPr/>
        </p:nvSpPr>
        <p:spPr bwMode="auto">
          <a:xfrm>
            <a:off x="5869886" y="3129348"/>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2" name="Graphic 6">
            <a:extLst>
              <a:ext uri="{FF2B5EF4-FFF2-40B4-BE49-F238E27FC236}">
                <a16:creationId xmlns:a16="http://schemas.microsoft.com/office/drawing/2014/main" id="{422C45F3-2A6B-EC7A-EB45-3C1F1ADFFB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3608" y="3264061"/>
            <a:ext cx="480000" cy="480000"/>
          </a:xfrm>
          <a:prstGeom prst="rect">
            <a:avLst/>
          </a:prstGeom>
        </p:spPr>
      </p:pic>
      <p:sp>
        <p:nvSpPr>
          <p:cNvPr id="33" name="Oval 18">
            <a:extLst>
              <a:ext uri="{FF2B5EF4-FFF2-40B4-BE49-F238E27FC236}">
                <a16:creationId xmlns:a16="http://schemas.microsoft.com/office/drawing/2014/main" id="{05B2C966-0112-91DE-9D72-7EE9890F6C1F}"/>
              </a:ext>
            </a:extLst>
          </p:cNvPr>
          <p:cNvSpPr/>
          <p:nvPr/>
        </p:nvSpPr>
        <p:spPr bwMode="auto">
          <a:xfrm>
            <a:off x="8314800"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Graphic 22">
            <a:extLst>
              <a:ext uri="{FF2B5EF4-FFF2-40B4-BE49-F238E27FC236}">
                <a16:creationId xmlns:a16="http://schemas.microsoft.com/office/drawing/2014/main" id="{265014F8-4799-85F0-0249-4B70CD8D33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74021" y="3254003"/>
            <a:ext cx="480000" cy="480000"/>
          </a:xfrm>
          <a:prstGeom prst="rect">
            <a:avLst/>
          </a:prstGeom>
        </p:spPr>
      </p:pic>
      <p:sp>
        <p:nvSpPr>
          <p:cNvPr id="36" name="Round Single Corner of Rectangle 8">
            <a:extLst>
              <a:ext uri="{FF2B5EF4-FFF2-40B4-BE49-F238E27FC236}">
                <a16:creationId xmlns:a16="http://schemas.microsoft.com/office/drawing/2014/main" id="{D947CC22-261E-275E-28C1-AD1CE06D6A0E}"/>
              </a:ext>
            </a:extLst>
          </p:cNvPr>
          <p:cNvSpPr/>
          <p:nvPr/>
        </p:nvSpPr>
        <p:spPr bwMode="auto">
          <a:xfrm>
            <a:off x="3716165" y="4117358"/>
            <a:ext cx="3525404" cy="1383133"/>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Work up</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Imaging with peritoneal disease, no bowel obstruction, no ascites, but enlarged lymph nodes in the mediastinum</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PS = 1</a:t>
            </a:r>
          </a:p>
        </p:txBody>
      </p:sp>
      <p:sp>
        <p:nvSpPr>
          <p:cNvPr id="37" name="Round Single Corner of Rectangle 8">
            <a:extLst>
              <a:ext uri="{FF2B5EF4-FFF2-40B4-BE49-F238E27FC236}">
                <a16:creationId xmlns:a16="http://schemas.microsoft.com/office/drawing/2014/main" id="{2C49BFDA-FAB9-CFD5-0248-92857E35D95D}"/>
              </a:ext>
            </a:extLst>
          </p:cNvPr>
          <p:cNvSpPr/>
          <p:nvPr/>
        </p:nvSpPr>
        <p:spPr bwMode="auto">
          <a:xfrm>
            <a:off x="318465" y="360871"/>
            <a:ext cx="5551421" cy="2672400"/>
          </a:xfrm>
          <a:prstGeom prst="round1Rect">
            <a:avLst/>
          </a:prstGeom>
          <a:solidFill>
            <a:srgbClr val="FFFFFF"/>
          </a:solidFill>
          <a:ln w="19050" cap="flat" cmpd="sng" algn="ctr">
            <a:solidFill>
              <a:srgbClr val="489F9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Dr Moore: Patient presentation</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75-year-old female  h/o Stage IV high grade endometrioid ovarian cancer in 2020</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Treated with NACT paclitaxel and carboplatin x 3, </a:t>
            </a: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iCRS</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to NGR and then 3 additional cycles of paclitaxel and carboplatin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endPar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Received niraparib maintenance x 1 year with PD.</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and PLD and bevacizumab x 3 cycles with PD.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Now platinum resistant</a:t>
            </a:r>
            <a:endPar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106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5">
            <a:extLst>
              <a:ext uri="{FF2B5EF4-FFF2-40B4-BE49-F238E27FC236}">
                <a16:creationId xmlns:a16="http://schemas.microsoft.com/office/drawing/2014/main" id="{CFA0991B-9D6A-1986-AC80-7DF0DEBDE2CB}"/>
              </a:ext>
            </a:extLst>
          </p:cNvPr>
          <p:cNvSpPr/>
          <p:nvPr/>
        </p:nvSpPr>
        <p:spPr bwMode="auto">
          <a:xfrm>
            <a:off x="5326467" y="5211483"/>
            <a:ext cx="3691032" cy="1050408"/>
          </a:xfrm>
          <a:prstGeom prst="roundRect">
            <a:avLst>
              <a:gd name="adj" fmla="val 50000"/>
            </a:avLst>
          </a:prstGeom>
          <a:solidFill>
            <a:srgbClr val="489F9E"/>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What additional 	testing do you 	order?  What are 	you looking for?</a:t>
            </a:r>
          </a:p>
        </p:txBody>
      </p:sp>
      <p:sp>
        <p:nvSpPr>
          <p:cNvPr id="8" name="Oval 13">
            <a:extLst>
              <a:ext uri="{FF2B5EF4-FFF2-40B4-BE49-F238E27FC236}">
                <a16:creationId xmlns:a16="http://schemas.microsoft.com/office/drawing/2014/main" id="{4A5D1088-A969-04FF-63BF-0DC060E2FB91}"/>
              </a:ext>
            </a:extLst>
          </p:cNvPr>
          <p:cNvSpPr/>
          <p:nvPr/>
        </p:nvSpPr>
        <p:spPr bwMode="auto">
          <a:xfrm>
            <a:off x="5655816" y="5337608"/>
            <a:ext cx="867792" cy="798156"/>
          </a:xfrm>
          <a:prstGeom prst="ellipse">
            <a:avLst/>
          </a:prstGeom>
          <a:solidFill>
            <a:srgbClr val="29305A"/>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92070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27CAE-B119-7B95-A8C9-3EFFB505B8D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566CA4D-F656-618E-B4F5-0D3F24E9A4E6}"/>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D7AE4236-C04F-683B-0FBE-AB05710EEB21}"/>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827D9D23-C398-E105-1809-C26F44848873}"/>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BAFFE2D6-EEE3-0BD4-0B36-DE1B84437574}"/>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E4E2CA7-628A-ABEF-D108-E995AC5FC4D2}"/>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A0FC9211-A41A-E06D-6304-B7D92DB4477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33620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3">
            <a:extLst>
              <a:ext uri="{FF2B5EF4-FFF2-40B4-BE49-F238E27FC236}">
                <a16:creationId xmlns:a16="http://schemas.microsoft.com/office/drawing/2014/main" id="{CDDFE626-71E7-15B0-1D0F-498DB1C7B1A3}"/>
              </a:ext>
            </a:extLst>
          </p:cNvPr>
          <p:cNvCxnSpPr>
            <a:cxnSpLocks/>
          </p:cNvCxnSpPr>
          <p:nvPr/>
        </p:nvCxnSpPr>
        <p:spPr bwMode="auto">
          <a:xfrm flipV="1">
            <a:off x="6254044" y="2915509"/>
            <a:ext cx="0" cy="582795"/>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24" name="Straight Connector 23">
            <a:extLst>
              <a:ext uri="{FF2B5EF4-FFF2-40B4-BE49-F238E27FC236}">
                <a16:creationId xmlns:a16="http://schemas.microsoft.com/office/drawing/2014/main" id="{C16F5947-5AD1-4619-B07E-D8CC01574420}"/>
              </a:ext>
            </a:extLst>
          </p:cNvPr>
          <p:cNvCxnSpPr>
            <a:cxnSpLocks/>
          </p:cNvCxnSpPr>
          <p:nvPr/>
        </p:nvCxnSpPr>
        <p:spPr bwMode="auto">
          <a:xfrm flipV="1">
            <a:off x="1173561" y="2827948"/>
            <a:ext cx="0" cy="291293"/>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10" name="Straight Connector 31">
            <a:extLst>
              <a:ext uri="{FF2B5EF4-FFF2-40B4-BE49-F238E27FC236}">
                <a16:creationId xmlns:a16="http://schemas.microsoft.com/office/drawing/2014/main" id="{2FC08D66-F6CC-474A-86C5-D2DC326C323F}"/>
              </a:ext>
            </a:extLst>
          </p:cNvPr>
          <p:cNvCxnSpPr>
            <a:cxnSpLocks/>
          </p:cNvCxnSpPr>
          <p:nvPr/>
        </p:nvCxnSpPr>
        <p:spPr bwMode="auto">
          <a:xfrm>
            <a:off x="3574348" y="3921584"/>
            <a:ext cx="0" cy="288000"/>
          </a:xfrm>
          <a:prstGeom prst="line">
            <a:avLst/>
          </a:prstGeom>
          <a:solidFill>
            <a:srgbClr val="FFFFFF"/>
          </a:solidFill>
          <a:ln w="19050" cap="flat" cmpd="sng" algn="ctr">
            <a:solidFill>
              <a:schemeClr val="accent6">
                <a:lumMod val="40000"/>
                <a:lumOff val="60000"/>
              </a:schemeClr>
            </a:solidFill>
            <a:prstDash val="solid"/>
            <a:round/>
            <a:headEnd type="none" w="med" len="med"/>
            <a:tailEnd type="none" w="med" len="med"/>
          </a:ln>
          <a:effectLst/>
        </p:spPr>
      </p:cxnSp>
      <p:cxnSp>
        <p:nvCxnSpPr>
          <p:cNvPr id="18" name="Straight Connector 26">
            <a:extLst>
              <a:ext uri="{FF2B5EF4-FFF2-40B4-BE49-F238E27FC236}">
                <a16:creationId xmlns:a16="http://schemas.microsoft.com/office/drawing/2014/main" id="{B6036E95-650B-4A63-BB76-83DBE5AB105C}"/>
              </a:ext>
            </a:extLst>
          </p:cNvPr>
          <p:cNvCxnSpPr>
            <a:cxnSpLocks/>
          </p:cNvCxnSpPr>
          <p:nvPr/>
        </p:nvCxnSpPr>
        <p:spPr bwMode="auto">
          <a:xfrm>
            <a:off x="3574348" y="3921584"/>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sp>
        <p:nvSpPr>
          <p:cNvPr id="27" name="Round Single Corner of Rectangle 8">
            <a:extLst>
              <a:ext uri="{FF2B5EF4-FFF2-40B4-BE49-F238E27FC236}">
                <a16:creationId xmlns:a16="http://schemas.microsoft.com/office/drawing/2014/main" id="{8000D746-ACF6-4989-9A0F-EC65C0B3CC59}"/>
              </a:ext>
            </a:extLst>
          </p:cNvPr>
          <p:cNvSpPr/>
          <p:nvPr/>
        </p:nvSpPr>
        <p:spPr bwMode="auto">
          <a:xfrm>
            <a:off x="8750213" y="4265468"/>
            <a:ext cx="3312934" cy="2046122"/>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What happened?</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Patient was offered weekly paclitaxel vs a novel ADC</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Selected clinical trial with Raludotatug deruxtecan – has a deep PR after 4 cycles</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Presents for cycle 6 with some ground glass opacities on her chest CT, otherwise feels great</a:t>
            </a:r>
          </a:p>
        </p:txBody>
      </p:sp>
      <p:sp>
        <p:nvSpPr>
          <p:cNvPr id="2" name="Rectangle">
            <a:extLst>
              <a:ext uri="{FF2B5EF4-FFF2-40B4-BE49-F238E27FC236}">
                <a16:creationId xmlns:a16="http://schemas.microsoft.com/office/drawing/2014/main" id="{A0DD7048-74C3-241D-F12F-D6F122CE7255}"/>
              </a:ext>
            </a:extLst>
          </p:cNvPr>
          <p:cNvSpPr/>
          <p:nvPr/>
        </p:nvSpPr>
        <p:spPr>
          <a:xfrm>
            <a:off x="1" y="1"/>
            <a:ext cx="12192001" cy="255185"/>
          </a:xfrm>
          <a:prstGeom prst="rect">
            <a:avLst/>
          </a:prstGeom>
          <a:solidFill>
            <a:srgbClr val="29305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sp>
        <p:nvSpPr>
          <p:cNvPr id="12" name="Arrow: Right 11">
            <a:extLst>
              <a:ext uri="{FF2B5EF4-FFF2-40B4-BE49-F238E27FC236}">
                <a16:creationId xmlns:a16="http://schemas.microsoft.com/office/drawing/2014/main" id="{F7863FF4-8E19-A0C8-6698-F686F3DFE08F}"/>
              </a:ext>
            </a:extLst>
          </p:cNvPr>
          <p:cNvSpPr/>
          <p:nvPr/>
        </p:nvSpPr>
        <p:spPr bwMode="auto">
          <a:xfrm>
            <a:off x="318465" y="3255465"/>
            <a:ext cx="11210692" cy="545171"/>
          </a:xfrm>
          <a:prstGeom prst="rightArrow">
            <a:avLst/>
          </a:prstGeom>
          <a:solidFill>
            <a:srgbClr val="489F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3D106DA0-7F7C-BE13-A332-F9E002732984}"/>
              </a:ext>
            </a:extLst>
          </p:cNvPr>
          <p:cNvSpPr/>
          <p:nvPr/>
        </p:nvSpPr>
        <p:spPr bwMode="auto">
          <a:xfrm>
            <a:off x="741874"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648B9503-8FAE-22CA-F44C-21934E776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593" y="3238971"/>
            <a:ext cx="480000" cy="480000"/>
          </a:xfrm>
          <a:prstGeom prst="rect">
            <a:avLst/>
          </a:prstGeom>
        </p:spPr>
      </p:pic>
      <p:sp>
        <p:nvSpPr>
          <p:cNvPr id="19" name="Oval 4">
            <a:extLst>
              <a:ext uri="{FF2B5EF4-FFF2-40B4-BE49-F238E27FC236}">
                <a16:creationId xmlns:a16="http://schemas.microsoft.com/office/drawing/2014/main" id="{E299E551-5DE1-604B-CF50-365C28FAF71F}"/>
              </a:ext>
            </a:extLst>
          </p:cNvPr>
          <p:cNvSpPr/>
          <p:nvPr/>
        </p:nvSpPr>
        <p:spPr bwMode="auto">
          <a:xfrm>
            <a:off x="3213353" y="3101444"/>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Graphic 2">
            <a:extLst>
              <a:ext uri="{FF2B5EF4-FFF2-40B4-BE49-F238E27FC236}">
                <a16:creationId xmlns:a16="http://schemas.microsoft.com/office/drawing/2014/main" id="{F1F50829-70EB-D7DC-CAA6-E81A1C0FCA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6340" y="3248558"/>
            <a:ext cx="480000" cy="480000"/>
          </a:xfrm>
          <a:prstGeom prst="rect">
            <a:avLst/>
          </a:prstGeom>
        </p:spPr>
      </p:pic>
      <p:sp>
        <p:nvSpPr>
          <p:cNvPr id="29" name="Oval 11">
            <a:extLst>
              <a:ext uri="{FF2B5EF4-FFF2-40B4-BE49-F238E27FC236}">
                <a16:creationId xmlns:a16="http://schemas.microsoft.com/office/drawing/2014/main" id="{80A816F4-5570-D16B-D290-EA52544A4E68}"/>
              </a:ext>
            </a:extLst>
          </p:cNvPr>
          <p:cNvSpPr/>
          <p:nvPr/>
        </p:nvSpPr>
        <p:spPr bwMode="auto">
          <a:xfrm>
            <a:off x="5869886" y="3129348"/>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2" name="Graphic 6">
            <a:extLst>
              <a:ext uri="{FF2B5EF4-FFF2-40B4-BE49-F238E27FC236}">
                <a16:creationId xmlns:a16="http://schemas.microsoft.com/office/drawing/2014/main" id="{422C45F3-2A6B-EC7A-EB45-3C1F1ADFFB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3608" y="3264061"/>
            <a:ext cx="480000" cy="480000"/>
          </a:xfrm>
          <a:prstGeom prst="rect">
            <a:avLst/>
          </a:prstGeom>
        </p:spPr>
      </p:pic>
      <p:sp>
        <p:nvSpPr>
          <p:cNvPr id="33" name="Oval 18">
            <a:extLst>
              <a:ext uri="{FF2B5EF4-FFF2-40B4-BE49-F238E27FC236}">
                <a16:creationId xmlns:a16="http://schemas.microsoft.com/office/drawing/2014/main" id="{05B2C966-0112-91DE-9D72-7EE9890F6C1F}"/>
              </a:ext>
            </a:extLst>
          </p:cNvPr>
          <p:cNvSpPr/>
          <p:nvPr/>
        </p:nvSpPr>
        <p:spPr bwMode="auto">
          <a:xfrm>
            <a:off x="8314800"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Graphic 22">
            <a:extLst>
              <a:ext uri="{FF2B5EF4-FFF2-40B4-BE49-F238E27FC236}">
                <a16:creationId xmlns:a16="http://schemas.microsoft.com/office/drawing/2014/main" id="{265014F8-4799-85F0-0249-4B70CD8D33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74021" y="3254003"/>
            <a:ext cx="480000" cy="480000"/>
          </a:xfrm>
          <a:prstGeom prst="rect">
            <a:avLst/>
          </a:prstGeom>
        </p:spPr>
      </p:pic>
      <p:sp>
        <p:nvSpPr>
          <p:cNvPr id="36" name="Round Single Corner of Rectangle 8">
            <a:extLst>
              <a:ext uri="{FF2B5EF4-FFF2-40B4-BE49-F238E27FC236}">
                <a16:creationId xmlns:a16="http://schemas.microsoft.com/office/drawing/2014/main" id="{D947CC22-261E-275E-28C1-AD1CE06D6A0E}"/>
              </a:ext>
            </a:extLst>
          </p:cNvPr>
          <p:cNvSpPr/>
          <p:nvPr/>
        </p:nvSpPr>
        <p:spPr bwMode="auto">
          <a:xfrm>
            <a:off x="3753793" y="4205855"/>
            <a:ext cx="3525404" cy="1383133"/>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Work up</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Imaging with peritoneal disease, no bowel obstruction, no ascites, but enlarged lymph nodes in the mediastinum</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PS = 1</a:t>
            </a:r>
          </a:p>
        </p:txBody>
      </p:sp>
      <p:sp>
        <p:nvSpPr>
          <p:cNvPr id="37" name="Round Single Corner of Rectangle 8">
            <a:extLst>
              <a:ext uri="{FF2B5EF4-FFF2-40B4-BE49-F238E27FC236}">
                <a16:creationId xmlns:a16="http://schemas.microsoft.com/office/drawing/2014/main" id="{2C49BFDA-FAB9-CFD5-0248-92857E35D95D}"/>
              </a:ext>
            </a:extLst>
          </p:cNvPr>
          <p:cNvSpPr/>
          <p:nvPr/>
        </p:nvSpPr>
        <p:spPr bwMode="auto">
          <a:xfrm>
            <a:off x="99225" y="287651"/>
            <a:ext cx="5417270" cy="2427288"/>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lang="en-US" sz="1400" b="0" dirty="0">
                <a:solidFill>
                  <a:srgbClr val="29305A"/>
                </a:solidFill>
                <a:latin typeface="Open Sans" panose="020B0606030504020204" pitchFamily="34" charset="0"/>
                <a:ea typeface="Open Sans" panose="020B0606030504020204" pitchFamily="34" charset="0"/>
                <a:cs typeface="Open Sans" panose="020B0606030504020204" pitchFamily="34" charset="0"/>
              </a:rPr>
              <a:t>Dr Moore</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Patient presentation</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75-year-old female  h/o Stage IV high grade endometrioid ovarian cancer in 2020</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Treated with NACT paclitaxel and carboplatin x 3, </a:t>
            </a: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iCRS</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to NGR and then 3 additional cycles of paclitaxel and carboplatin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endPar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Received niraparib maintenance x 1 year with PD.</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and PLD and bevacizumab x 3 cycles with PD.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Now platinum resistant</a:t>
            </a:r>
            <a:endPar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106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5">
            <a:extLst>
              <a:ext uri="{FF2B5EF4-FFF2-40B4-BE49-F238E27FC236}">
                <a16:creationId xmlns:a16="http://schemas.microsoft.com/office/drawing/2014/main" id="{CFA0991B-9D6A-1986-AC80-7DF0DEBDE2CB}"/>
              </a:ext>
            </a:extLst>
          </p:cNvPr>
          <p:cNvSpPr/>
          <p:nvPr/>
        </p:nvSpPr>
        <p:spPr bwMode="auto">
          <a:xfrm>
            <a:off x="4818091" y="5355725"/>
            <a:ext cx="3691032" cy="773789"/>
          </a:xfrm>
          <a:prstGeom prst="roundRect">
            <a:avLst>
              <a:gd name="adj" fmla="val 50000"/>
            </a:avLst>
          </a:prstGeom>
          <a:solidFill>
            <a:srgbClr val="489F9E"/>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What additional testing do</a:t>
            </a:r>
          </a:p>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you order?  What are you</a:t>
            </a:r>
          </a:p>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looking for?</a:t>
            </a:r>
          </a:p>
        </p:txBody>
      </p:sp>
      <p:sp>
        <p:nvSpPr>
          <p:cNvPr id="8" name="Oval 13">
            <a:extLst>
              <a:ext uri="{FF2B5EF4-FFF2-40B4-BE49-F238E27FC236}">
                <a16:creationId xmlns:a16="http://schemas.microsoft.com/office/drawing/2014/main" id="{4A5D1088-A969-04FF-63BF-0DC060E2FB91}"/>
              </a:ext>
            </a:extLst>
          </p:cNvPr>
          <p:cNvSpPr/>
          <p:nvPr/>
        </p:nvSpPr>
        <p:spPr bwMode="auto">
          <a:xfrm>
            <a:off x="4880319" y="5447899"/>
            <a:ext cx="636176" cy="636176"/>
          </a:xfrm>
          <a:prstGeom prst="ellipse">
            <a:avLst/>
          </a:prstGeom>
          <a:solidFill>
            <a:srgbClr val="29305A"/>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Round Single Corner of Rectangle 8">
            <a:extLst>
              <a:ext uri="{FF2B5EF4-FFF2-40B4-BE49-F238E27FC236}">
                <a16:creationId xmlns:a16="http://schemas.microsoft.com/office/drawing/2014/main" id="{12581A8C-1F66-BAFA-58D3-225B8BC7BA9E}"/>
              </a:ext>
            </a:extLst>
          </p:cNvPr>
          <p:cNvSpPr/>
          <p:nvPr/>
        </p:nvSpPr>
        <p:spPr bwMode="auto">
          <a:xfrm>
            <a:off x="6043608" y="1288669"/>
            <a:ext cx="4113676" cy="1519410"/>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Biomarkers: </a:t>
            </a:r>
            <a:r>
              <a:rPr kumimoji="0" lang="en-US" sz="14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 neg/FR</a:t>
            </a:r>
            <a:r>
              <a:rPr kumimoji="0" lang="el-GR" sz="1400" b="0" i="0" u="none" strike="noStrike" kern="1200" cap="none" spc="0" normalizeH="0" baseline="0" noProof="0" dirty="0">
                <a:ln>
                  <a:noFill/>
                </a:ln>
                <a:solidFill>
                  <a:srgbClr val="29305A"/>
                </a:solidFill>
                <a:effectLst/>
                <a:uLnTx/>
                <a:uFillTx/>
                <a:latin typeface="Calibri" panose="020F0502020204030204" pitchFamily="34" charset="0"/>
                <a:ea typeface="Open Sans" panose="020B0606030504020204" pitchFamily="34" charset="0"/>
                <a:cs typeface="Calibri" panose="020F0502020204030204" pitchFamily="34" charset="0"/>
              </a:rPr>
              <a:t>α</a:t>
            </a:r>
            <a:r>
              <a:rPr kumimoji="0" lang="en-US" sz="1400" b="0" i="0" u="none" strike="noStrike" kern="1200" cap="none" spc="0" normalizeH="0" baseline="0" noProof="0" dirty="0">
                <a:ln>
                  <a:noFill/>
                </a:ln>
                <a:solidFill>
                  <a:srgbClr val="29305A"/>
                </a:solidFill>
                <a:effectLst/>
                <a:uLnTx/>
                <a:uFillTx/>
                <a:latin typeface="Calibri" panose="020F0502020204030204" pitchFamily="34" charset="0"/>
                <a:ea typeface="Open Sans" panose="020B0606030504020204" pitchFamily="34" charset="0"/>
                <a:cs typeface="Calibri" panose="020F0502020204030204" pitchFamily="34" charset="0"/>
              </a:rPr>
              <a:t> low</a:t>
            </a:r>
            <a:endPar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SOC: no biomarkers currently link to FDA approved therapies</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NCCN: FRα expression links to MIRV + BEV</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Trials: No clear biomarker direction </a:t>
            </a:r>
          </a:p>
        </p:txBody>
      </p:sp>
      <p:cxnSp>
        <p:nvCxnSpPr>
          <p:cNvPr id="6" name="Straight Connector 26">
            <a:extLst>
              <a:ext uri="{FF2B5EF4-FFF2-40B4-BE49-F238E27FC236}">
                <a16:creationId xmlns:a16="http://schemas.microsoft.com/office/drawing/2014/main" id="{4020BC6A-7AEC-BEC1-99EC-1A65F6A65A31}"/>
              </a:ext>
            </a:extLst>
          </p:cNvPr>
          <p:cNvCxnSpPr>
            <a:cxnSpLocks/>
          </p:cNvCxnSpPr>
          <p:nvPr/>
        </p:nvCxnSpPr>
        <p:spPr bwMode="auto">
          <a:xfrm>
            <a:off x="8750213" y="3889052"/>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spTree>
    <p:extLst>
      <p:ext uri="{BB962C8B-B14F-4D97-AF65-F5344CB8AC3E}">
        <p14:creationId xmlns:p14="http://schemas.microsoft.com/office/powerpoint/2010/main" val="9710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FC14-B01E-C851-D2E7-D901DFE1D5CC}"/>
            </a:ext>
          </a:extLst>
        </p:cNvPr>
        <p:cNvGrpSpPr/>
        <p:nvPr/>
      </p:nvGrpSpPr>
      <p:grpSpPr>
        <a:xfrm>
          <a:off x="0" y="0"/>
          <a:ext cx="0" cy="0"/>
          <a:chOff x="0" y="0"/>
          <a:chExt cx="0" cy="0"/>
        </a:xfrm>
      </p:grpSpPr>
      <p:cxnSp>
        <p:nvCxnSpPr>
          <p:cNvPr id="3" name="Straight Connector 23">
            <a:extLst>
              <a:ext uri="{FF2B5EF4-FFF2-40B4-BE49-F238E27FC236}">
                <a16:creationId xmlns:a16="http://schemas.microsoft.com/office/drawing/2014/main" id="{396AE207-AD11-4071-D153-273B5FF5193A}"/>
              </a:ext>
            </a:extLst>
          </p:cNvPr>
          <p:cNvCxnSpPr>
            <a:cxnSpLocks/>
          </p:cNvCxnSpPr>
          <p:nvPr/>
        </p:nvCxnSpPr>
        <p:spPr bwMode="auto">
          <a:xfrm flipV="1">
            <a:off x="6254044" y="2915509"/>
            <a:ext cx="0" cy="582795"/>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24" name="Straight Connector 23">
            <a:extLst>
              <a:ext uri="{FF2B5EF4-FFF2-40B4-BE49-F238E27FC236}">
                <a16:creationId xmlns:a16="http://schemas.microsoft.com/office/drawing/2014/main" id="{BAA1A190-4DEE-6340-4200-0B4957BD4220}"/>
              </a:ext>
            </a:extLst>
          </p:cNvPr>
          <p:cNvCxnSpPr>
            <a:cxnSpLocks/>
          </p:cNvCxnSpPr>
          <p:nvPr/>
        </p:nvCxnSpPr>
        <p:spPr bwMode="auto">
          <a:xfrm flipV="1">
            <a:off x="1173561" y="2827948"/>
            <a:ext cx="0" cy="291293"/>
          </a:xfrm>
          <a:prstGeom prst="line">
            <a:avLst/>
          </a:prstGeom>
          <a:solidFill>
            <a:srgbClr val="68D2DF"/>
          </a:solidFill>
          <a:ln w="19050" cap="flat" cmpd="sng" algn="ctr">
            <a:solidFill>
              <a:srgbClr val="29305A"/>
            </a:solidFill>
            <a:prstDash val="solid"/>
            <a:round/>
            <a:headEnd type="none" w="med" len="med"/>
            <a:tailEnd type="oval" w="lg" len="lg"/>
          </a:ln>
          <a:effectLst/>
        </p:spPr>
      </p:cxnSp>
      <p:cxnSp>
        <p:nvCxnSpPr>
          <p:cNvPr id="10" name="Straight Connector 31">
            <a:extLst>
              <a:ext uri="{FF2B5EF4-FFF2-40B4-BE49-F238E27FC236}">
                <a16:creationId xmlns:a16="http://schemas.microsoft.com/office/drawing/2014/main" id="{D0003622-B897-F28D-9099-D6230BBC2379}"/>
              </a:ext>
            </a:extLst>
          </p:cNvPr>
          <p:cNvCxnSpPr>
            <a:cxnSpLocks/>
          </p:cNvCxnSpPr>
          <p:nvPr/>
        </p:nvCxnSpPr>
        <p:spPr bwMode="auto">
          <a:xfrm>
            <a:off x="3574348" y="3921584"/>
            <a:ext cx="0" cy="288000"/>
          </a:xfrm>
          <a:prstGeom prst="line">
            <a:avLst/>
          </a:prstGeom>
          <a:solidFill>
            <a:srgbClr val="FFFFFF"/>
          </a:solidFill>
          <a:ln w="19050" cap="flat" cmpd="sng" algn="ctr">
            <a:solidFill>
              <a:schemeClr val="accent6">
                <a:lumMod val="40000"/>
                <a:lumOff val="60000"/>
              </a:schemeClr>
            </a:solidFill>
            <a:prstDash val="solid"/>
            <a:round/>
            <a:headEnd type="none" w="med" len="med"/>
            <a:tailEnd type="none" w="med" len="med"/>
          </a:ln>
          <a:effectLst/>
        </p:spPr>
      </p:cxnSp>
      <p:cxnSp>
        <p:nvCxnSpPr>
          <p:cNvPr id="18" name="Straight Connector 26">
            <a:extLst>
              <a:ext uri="{FF2B5EF4-FFF2-40B4-BE49-F238E27FC236}">
                <a16:creationId xmlns:a16="http://schemas.microsoft.com/office/drawing/2014/main" id="{7C292176-ECCC-E7CB-B6B2-0E9FCDA4F2E0}"/>
              </a:ext>
            </a:extLst>
          </p:cNvPr>
          <p:cNvCxnSpPr>
            <a:cxnSpLocks/>
          </p:cNvCxnSpPr>
          <p:nvPr/>
        </p:nvCxnSpPr>
        <p:spPr bwMode="auto">
          <a:xfrm>
            <a:off x="3574348" y="3921584"/>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sp>
        <p:nvSpPr>
          <p:cNvPr id="27" name="Round Single Corner of Rectangle 8">
            <a:extLst>
              <a:ext uri="{FF2B5EF4-FFF2-40B4-BE49-F238E27FC236}">
                <a16:creationId xmlns:a16="http://schemas.microsoft.com/office/drawing/2014/main" id="{3198F3E9-29B0-9E24-9FD1-4D701A01D257}"/>
              </a:ext>
            </a:extLst>
          </p:cNvPr>
          <p:cNvSpPr/>
          <p:nvPr/>
        </p:nvSpPr>
        <p:spPr bwMode="auto">
          <a:xfrm>
            <a:off x="8750213" y="4265467"/>
            <a:ext cx="3312934" cy="2300585"/>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What happened?</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Presents for cycle 6 with some ground glass opacities on her chest CT, otherwise feels great</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Seen by pulmonology, steroids started and GGO resolve within 4 weeks</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RDxD</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restarted at a dose modification and is ongoing at cycle 12 with continued PR</a:t>
            </a:r>
          </a:p>
        </p:txBody>
      </p:sp>
      <p:sp>
        <p:nvSpPr>
          <p:cNvPr id="2" name="Rectangle">
            <a:extLst>
              <a:ext uri="{FF2B5EF4-FFF2-40B4-BE49-F238E27FC236}">
                <a16:creationId xmlns:a16="http://schemas.microsoft.com/office/drawing/2014/main" id="{B4ED6C6A-4467-5B85-3819-A3920D6FC4A8}"/>
              </a:ext>
            </a:extLst>
          </p:cNvPr>
          <p:cNvSpPr/>
          <p:nvPr/>
        </p:nvSpPr>
        <p:spPr>
          <a:xfrm>
            <a:off x="1" y="1"/>
            <a:ext cx="12192001" cy="255185"/>
          </a:xfrm>
          <a:prstGeom prst="rect">
            <a:avLst/>
          </a:prstGeom>
          <a:solidFill>
            <a:srgbClr val="29305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sp>
        <p:nvSpPr>
          <p:cNvPr id="12" name="Arrow: Right 11">
            <a:extLst>
              <a:ext uri="{FF2B5EF4-FFF2-40B4-BE49-F238E27FC236}">
                <a16:creationId xmlns:a16="http://schemas.microsoft.com/office/drawing/2014/main" id="{014FD247-7583-6214-BABE-EB7B27A81EC4}"/>
              </a:ext>
            </a:extLst>
          </p:cNvPr>
          <p:cNvSpPr/>
          <p:nvPr/>
        </p:nvSpPr>
        <p:spPr bwMode="auto">
          <a:xfrm>
            <a:off x="318465" y="3255465"/>
            <a:ext cx="11210692" cy="545171"/>
          </a:xfrm>
          <a:prstGeom prst="rightArrow">
            <a:avLst/>
          </a:prstGeom>
          <a:solidFill>
            <a:srgbClr val="489F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A7BB0BE7-A55A-68FD-E110-E58A0CB4773D}"/>
              </a:ext>
            </a:extLst>
          </p:cNvPr>
          <p:cNvSpPr/>
          <p:nvPr/>
        </p:nvSpPr>
        <p:spPr bwMode="auto">
          <a:xfrm>
            <a:off x="741874"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3605E08C-9A51-C69B-0802-E336B9FAEC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593" y="3238971"/>
            <a:ext cx="480000" cy="480000"/>
          </a:xfrm>
          <a:prstGeom prst="rect">
            <a:avLst/>
          </a:prstGeom>
        </p:spPr>
      </p:pic>
      <p:sp>
        <p:nvSpPr>
          <p:cNvPr id="19" name="Oval 4">
            <a:extLst>
              <a:ext uri="{FF2B5EF4-FFF2-40B4-BE49-F238E27FC236}">
                <a16:creationId xmlns:a16="http://schemas.microsoft.com/office/drawing/2014/main" id="{EDC2B62C-AFA9-687D-29E4-52461F853BF7}"/>
              </a:ext>
            </a:extLst>
          </p:cNvPr>
          <p:cNvSpPr/>
          <p:nvPr/>
        </p:nvSpPr>
        <p:spPr bwMode="auto">
          <a:xfrm>
            <a:off x="3213353" y="3101444"/>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Graphic 2">
            <a:extLst>
              <a:ext uri="{FF2B5EF4-FFF2-40B4-BE49-F238E27FC236}">
                <a16:creationId xmlns:a16="http://schemas.microsoft.com/office/drawing/2014/main" id="{617673E1-AD58-827F-9897-0E0EF05D92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6340" y="3248558"/>
            <a:ext cx="480000" cy="480000"/>
          </a:xfrm>
          <a:prstGeom prst="rect">
            <a:avLst/>
          </a:prstGeom>
        </p:spPr>
      </p:pic>
      <p:sp>
        <p:nvSpPr>
          <p:cNvPr id="29" name="Oval 11">
            <a:extLst>
              <a:ext uri="{FF2B5EF4-FFF2-40B4-BE49-F238E27FC236}">
                <a16:creationId xmlns:a16="http://schemas.microsoft.com/office/drawing/2014/main" id="{BCCD48D4-2DE4-6F8B-4B43-2E91016A22FD}"/>
              </a:ext>
            </a:extLst>
          </p:cNvPr>
          <p:cNvSpPr/>
          <p:nvPr/>
        </p:nvSpPr>
        <p:spPr bwMode="auto">
          <a:xfrm>
            <a:off x="5869886" y="3129348"/>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2" name="Graphic 6">
            <a:extLst>
              <a:ext uri="{FF2B5EF4-FFF2-40B4-BE49-F238E27FC236}">
                <a16:creationId xmlns:a16="http://schemas.microsoft.com/office/drawing/2014/main" id="{56720D5D-6847-555B-42BD-B9F411448E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3608" y="3264061"/>
            <a:ext cx="480000" cy="480000"/>
          </a:xfrm>
          <a:prstGeom prst="rect">
            <a:avLst/>
          </a:prstGeom>
        </p:spPr>
      </p:pic>
      <p:sp>
        <p:nvSpPr>
          <p:cNvPr id="33" name="Oval 18">
            <a:extLst>
              <a:ext uri="{FF2B5EF4-FFF2-40B4-BE49-F238E27FC236}">
                <a16:creationId xmlns:a16="http://schemas.microsoft.com/office/drawing/2014/main" id="{EADDE599-20CF-F3BE-EA20-61500C5B4724}"/>
              </a:ext>
            </a:extLst>
          </p:cNvPr>
          <p:cNvSpPr/>
          <p:nvPr/>
        </p:nvSpPr>
        <p:spPr bwMode="auto">
          <a:xfrm>
            <a:off x="8314800" y="3096331"/>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Graphic 22">
            <a:extLst>
              <a:ext uri="{FF2B5EF4-FFF2-40B4-BE49-F238E27FC236}">
                <a16:creationId xmlns:a16="http://schemas.microsoft.com/office/drawing/2014/main" id="{18F40C18-26EF-0EA5-37D4-C1E9EB08A2C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74021" y="3254003"/>
            <a:ext cx="480000" cy="480000"/>
          </a:xfrm>
          <a:prstGeom prst="rect">
            <a:avLst/>
          </a:prstGeom>
        </p:spPr>
      </p:pic>
      <p:sp>
        <p:nvSpPr>
          <p:cNvPr id="36" name="Round Single Corner of Rectangle 8">
            <a:extLst>
              <a:ext uri="{FF2B5EF4-FFF2-40B4-BE49-F238E27FC236}">
                <a16:creationId xmlns:a16="http://schemas.microsoft.com/office/drawing/2014/main" id="{B23EC5F7-5871-1A48-351C-CB67B245D900}"/>
              </a:ext>
            </a:extLst>
          </p:cNvPr>
          <p:cNvSpPr/>
          <p:nvPr/>
        </p:nvSpPr>
        <p:spPr bwMode="auto">
          <a:xfrm>
            <a:off x="3753793" y="4205855"/>
            <a:ext cx="3525404" cy="1383133"/>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Work up</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Imaging with peritoneal disease, no bowel obstruction, no ascites, but enlarged lymph nodes in the mediastinum</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PS = 1</a:t>
            </a:r>
          </a:p>
        </p:txBody>
      </p:sp>
      <p:sp>
        <p:nvSpPr>
          <p:cNvPr id="37" name="Round Single Corner of Rectangle 8">
            <a:extLst>
              <a:ext uri="{FF2B5EF4-FFF2-40B4-BE49-F238E27FC236}">
                <a16:creationId xmlns:a16="http://schemas.microsoft.com/office/drawing/2014/main" id="{E908F042-28E0-60BC-8538-4B2D69D48519}"/>
              </a:ext>
            </a:extLst>
          </p:cNvPr>
          <p:cNvSpPr/>
          <p:nvPr/>
        </p:nvSpPr>
        <p:spPr bwMode="auto">
          <a:xfrm>
            <a:off x="99225" y="287651"/>
            <a:ext cx="5417270" cy="2427288"/>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lang="en-US" sz="1400" b="0" dirty="0">
                <a:solidFill>
                  <a:srgbClr val="29305A"/>
                </a:solidFill>
                <a:latin typeface="Open Sans" panose="020B0606030504020204" pitchFamily="34" charset="0"/>
                <a:ea typeface="Open Sans" panose="020B0606030504020204" pitchFamily="34" charset="0"/>
                <a:cs typeface="Open Sans" panose="020B0606030504020204" pitchFamily="34" charset="0"/>
              </a:rPr>
              <a:t>Dr Moore</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Patient presentation</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75-year-old female  h/o Stage IV high grade endometrioid ovarian cancer in 2020</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Treated with NACT paclitaxel and carboplatin x 3, </a:t>
            </a: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iCRS</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to NGR and then 3 additional cycles of paclitaxel and carboplatin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endPar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Received niraparib maintenance x 1 year with PD.</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and PLD and bevacizumab x 3 cycles with PD.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Now platinum resistant</a:t>
            </a:r>
            <a:endPar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106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5">
            <a:extLst>
              <a:ext uri="{FF2B5EF4-FFF2-40B4-BE49-F238E27FC236}">
                <a16:creationId xmlns:a16="http://schemas.microsoft.com/office/drawing/2014/main" id="{F4B62B96-9EC8-066F-0D20-451BDF8CD89D}"/>
              </a:ext>
            </a:extLst>
          </p:cNvPr>
          <p:cNvSpPr/>
          <p:nvPr/>
        </p:nvSpPr>
        <p:spPr bwMode="auto">
          <a:xfrm>
            <a:off x="4818091" y="5355725"/>
            <a:ext cx="3691032" cy="773789"/>
          </a:xfrm>
          <a:prstGeom prst="roundRect">
            <a:avLst>
              <a:gd name="adj" fmla="val 50000"/>
            </a:avLst>
          </a:prstGeom>
          <a:solidFill>
            <a:srgbClr val="489F9E"/>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What additional testing do</a:t>
            </a:r>
          </a:p>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you order?  What are you</a:t>
            </a:r>
          </a:p>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       looking for?</a:t>
            </a:r>
          </a:p>
        </p:txBody>
      </p:sp>
      <p:sp>
        <p:nvSpPr>
          <p:cNvPr id="8" name="Oval 13">
            <a:extLst>
              <a:ext uri="{FF2B5EF4-FFF2-40B4-BE49-F238E27FC236}">
                <a16:creationId xmlns:a16="http://schemas.microsoft.com/office/drawing/2014/main" id="{CB096223-7D3C-8977-FEC6-D5576EAD0287}"/>
              </a:ext>
            </a:extLst>
          </p:cNvPr>
          <p:cNvSpPr/>
          <p:nvPr/>
        </p:nvSpPr>
        <p:spPr bwMode="auto">
          <a:xfrm>
            <a:off x="4880319" y="5447899"/>
            <a:ext cx="636176" cy="636176"/>
          </a:xfrm>
          <a:prstGeom prst="ellipse">
            <a:avLst/>
          </a:prstGeom>
          <a:solidFill>
            <a:srgbClr val="29305A"/>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Round Single Corner of Rectangle 8">
            <a:extLst>
              <a:ext uri="{FF2B5EF4-FFF2-40B4-BE49-F238E27FC236}">
                <a16:creationId xmlns:a16="http://schemas.microsoft.com/office/drawing/2014/main" id="{3B1E2795-E971-E6F3-D2B5-1988DD4F85F5}"/>
              </a:ext>
            </a:extLst>
          </p:cNvPr>
          <p:cNvSpPr/>
          <p:nvPr/>
        </p:nvSpPr>
        <p:spPr bwMode="auto">
          <a:xfrm>
            <a:off x="6043608" y="1288669"/>
            <a:ext cx="4113676" cy="1519410"/>
          </a:xfrm>
          <a:prstGeom prst="round1Rect">
            <a:avLst/>
          </a:prstGeom>
          <a:solidFill>
            <a:srgbClr val="FFFFFF"/>
          </a:solidFill>
          <a:ln w="19050" cap="flat" cmpd="sng" algn="ctr">
            <a:solidFill>
              <a:srgbClr val="29305A"/>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Biomarkers: </a:t>
            </a:r>
            <a:r>
              <a:rPr kumimoji="0" lang="en-US" sz="14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 neg/FR</a:t>
            </a:r>
            <a:r>
              <a:rPr kumimoji="0" lang="el-GR" sz="1400" b="0" i="0" u="none" strike="noStrike" kern="1200" cap="none" spc="0" normalizeH="0" baseline="0" noProof="0" dirty="0">
                <a:ln>
                  <a:noFill/>
                </a:ln>
                <a:solidFill>
                  <a:srgbClr val="29305A"/>
                </a:solidFill>
                <a:effectLst/>
                <a:uLnTx/>
                <a:uFillTx/>
                <a:latin typeface="Calibri" panose="020F0502020204030204" pitchFamily="34" charset="0"/>
                <a:ea typeface="Open Sans" panose="020B0606030504020204" pitchFamily="34" charset="0"/>
                <a:cs typeface="Calibri" panose="020F0502020204030204" pitchFamily="34" charset="0"/>
              </a:rPr>
              <a:t>α</a:t>
            </a:r>
            <a:r>
              <a:rPr kumimoji="0" lang="en-US" sz="1400" b="0" i="0" u="none" strike="noStrike" kern="1200" cap="none" spc="0" normalizeH="0" baseline="0" noProof="0" dirty="0">
                <a:ln>
                  <a:noFill/>
                </a:ln>
                <a:solidFill>
                  <a:srgbClr val="29305A"/>
                </a:solidFill>
                <a:effectLst/>
                <a:uLnTx/>
                <a:uFillTx/>
                <a:latin typeface="Calibri" panose="020F0502020204030204" pitchFamily="34" charset="0"/>
                <a:ea typeface="Open Sans" panose="020B0606030504020204" pitchFamily="34" charset="0"/>
                <a:cs typeface="Calibri" panose="020F0502020204030204" pitchFamily="34" charset="0"/>
              </a:rPr>
              <a:t> low</a:t>
            </a:r>
            <a:endPar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SOC: no biomarkers currently link to FDA approved therapies</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NCCN: FRα expression links to MIRV + BEV</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Trials: No clear biomarker direction </a:t>
            </a:r>
          </a:p>
        </p:txBody>
      </p:sp>
      <p:cxnSp>
        <p:nvCxnSpPr>
          <p:cNvPr id="6" name="Straight Connector 26">
            <a:extLst>
              <a:ext uri="{FF2B5EF4-FFF2-40B4-BE49-F238E27FC236}">
                <a16:creationId xmlns:a16="http://schemas.microsoft.com/office/drawing/2014/main" id="{59FB8E53-C15D-332B-98E8-5003FEE2E795}"/>
              </a:ext>
            </a:extLst>
          </p:cNvPr>
          <p:cNvCxnSpPr>
            <a:cxnSpLocks/>
          </p:cNvCxnSpPr>
          <p:nvPr/>
        </p:nvCxnSpPr>
        <p:spPr bwMode="auto">
          <a:xfrm>
            <a:off x="8750213" y="3889052"/>
            <a:ext cx="0" cy="288000"/>
          </a:xfrm>
          <a:prstGeom prst="line">
            <a:avLst/>
          </a:prstGeom>
          <a:solidFill>
            <a:schemeClr val="accent1"/>
          </a:solidFill>
          <a:ln w="19050" cap="flat" cmpd="sng" algn="ctr">
            <a:solidFill>
              <a:srgbClr val="29305A"/>
            </a:solidFill>
            <a:prstDash val="solid"/>
            <a:round/>
            <a:headEnd type="none" w="med" len="med"/>
            <a:tailEnd type="oval" w="lg" len="lg"/>
          </a:ln>
          <a:effectLst/>
        </p:spPr>
      </p:cxnSp>
    </p:spTree>
    <p:extLst>
      <p:ext uri="{BB962C8B-B14F-4D97-AF65-F5344CB8AC3E}">
        <p14:creationId xmlns:p14="http://schemas.microsoft.com/office/powerpoint/2010/main" val="98456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B3028-3059-F234-8486-885A1FC349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75A218-1880-42EE-4E14-ED07F34F738A}"/>
              </a:ext>
            </a:extLst>
          </p:cNvPr>
          <p:cNvSpPr txBox="1"/>
          <p:nvPr/>
        </p:nvSpPr>
        <p:spPr>
          <a:xfrm>
            <a:off x="974109" y="1261204"/>
            <a:ext cx="10074891" cy="5326202"/>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does the incidence and severity of ILD with R-DXd compare to that with other ADCs employed in gynecologic cancers, particularly trastuzumab deruxtecan? </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15000"/>
              </a:lnSpc>
              <a:spcBef>
                <a:spcPct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If R-DXd were to reach the clinic, what screening techniques would you employ for early detection of ILD in patients receiving the drug? How would you manage ILD based on grade, and would this differ at all from the paradigm employed with T-DXd? At what grade of ILD would you permanently discontinue R-DXd? </a:t>
            </a:r>
          </a:p>
          <a:p>
            <a:pPr marL="0" marR="0" lvl="0" indent="0" algn="l" defTabSz="455613" rtl="0" eaLnBrk="1" fontAlgn="base" latinLnBrk="0" hangingPunct="1">
              <a:lnSpc>
                <a:spcPct val="115000"/>
              </a:lnSpc>
              <a:spcBef>
                <a:spcPct val="0"/>
              </a:spcBef>
              <a:spcAft>
                <a:spcPts val="80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A971B483-FBB4-8E16-78E5-4095C00FDB38}"/>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422961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6A7EC-46E9-B437-81F4-A0A3DD8004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F1FB91-8E66-C6D2-CD46-16F93911A3DE}"/>
              </a:ext>
            </a:extLst>
          </p:cNvPr>
          <p:cNvSpPr txBox="1"/>
          <p:nvPr/>
        </p:nvSpPr>
        <p:spPr>
          <a:xfrm>
            <a:off x="974109" y="1261204"/>
            <a:ext cx="10074891" cy="3737049"/>
          </a:xfrm>
          <a:prstGeom prst="rect">
            <a:avLst/>
          </a:prstGeom>
          <a:noFill/>
        </p:spPr>
        <p:txBody>
          <a:bodyPr wrap="square">
            <a:spAutoFit/>
          </a:bodyPr>
          <a:lstStyle/>
          <a:p>
            <a:pPr>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Is there any reason to believe that ILD would be more </a:t>
            </a:r>
            <a:r>
              <a:rPr lang="en-US" sz="28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likely </a:t>
            </a:r>
            <a:br>
              <a:rPr lang="en-US" sz="28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br>
            <a:r>
              <a:rPr lang="en-US" sz="28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and</a:t>
            </a: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/or more severe with one of the novel ADCs — R-DXd or a TROP2-targeted agent — in a patient who had developed this AE on prior T-DXd treatment? What about in a patient who had developed immune-related ILD/pneumonitis on prior immune checkpoint inhibition?</a:t>
            </a: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E63D8ED-79DE-9E9A-636E-AF95314ED68A}"/>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3274650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F725-915B-8075-4AD2-B7E4DFBEA2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C20A7A-E084-AF73-DE2F-1EA31D17A93C}"/>
              </a:ext>
            </a:extLst>
          </p:cNvPr>
          <p:cNvSpPr txBox="1"/>
          <p:nvPr/>
        </p:nvSpPr>
        <p:spPr>
          <a:xfrm>
            <a:off x="974109" y="1261204"/>
            <a:ext cx="10074891" cy="4232569"/>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What has been your experience with other toxicity issues with R-DXd? How do you anticipate approaching antiemetic and/or antidiarrheal prophylaxis with this agent? What about monitoring of CBCs and use of growth factors? Have you encountered any AEs with R-DXd that haven’t been reported with any of the other ADCs that are currently employed in gynecologic cancers? </a:t>
            </a: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15000"/>
              </a:lnSpc>
              <a:spcBef>
                <a:spcPct val="0"/>
              </a:spcBef>
              <a:spcAft>
                <a:spcPts val="80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931CA739-E756-E141-79EF-F5B2CCF5F4B1}"/>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73185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32BFE-7753-731E-DB00-99207935E3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78CC75-B6D7-0335-DAD7-EF585E1E2049}"/>
              </a:ext>
            </a:extLst>
          </p:cNvPr>
          <p:cNvSpPr txBox="1"/>
          <p:nvPr/>
        </p:nvSpPr>
        <p:spPr>
          <a:xfrm>
            <a:off x="974109" y="1261204"/>
            <a:ext cx="10074891" cy="4625497"/>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is CDH6 expression measured (</a:t>
            </a:r>
            <a:r>
              <a:rPr lang="en-US" sz="2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ie</a:t>
            </a: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what platform is employed and how are various levels of expression categorized)? If R-DXd were available, would you test for CDH6 expression and use the results as the basis for identifying appropriate candidates? How would you respond to the same questions vis-à-vis TROP2 expression and TROP2-targeted ADCs? Is there any practical reason that clinicians in community-based practice should be testing for these proteins now?</a:t>
            </a: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E878EE01-BC28-40D7-612C-1C0BF76DE1E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1448045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BAD87-29A6-E8B4-37C3-6F5F53AC2FB5}"/>
              </a:ext>
            </a:extLst>
          </p:cNvPr>
          <p:cNvSpPr>
            <a:spLocks noGrp="1"/>
          </p:cNvSpPr>
          <p:nvPr>
            <p:ph idx="1"/>
          </p:nvPr>
        </p:nvSpPr>
        <p:spPr>
          <a:xfrm>
            <a:off x="248190" y="931170"/>
            <a:ext cx="11352109" cy="4028153"/>
          </a:xfrm>
        </p:spPr>
        <p:txBody>
          <a:bodyPr/>
          <a:lstStyle/>
          <a:p>
            <a:r>
              <a:rPr lang="en-US" dirty="0"/>
              <a:t>70 </a:t>
            </a:r>
            <a:r>
              <a:rPr lang="en-US" dirty="0" err="1"/>
              <a:t>yo</a:t>
            </a:r>
            <a:r>
              <a:rPr lang="en-US" dirty="0"/>
              <a:t> otherwise healthy female, who presented with progressive symptoms of abdominal bloating, pain and decreased oral intake as well as postmenopausal vaginal bleeding</a:t>
            </a:r>
          </a:p>
          <a:p>
            <a:r>
              <a:rPr lang="en-US" b="1" dirty="0"/>
              <a:t>EMB 12-2023:</a:t>
            </a:r>
          </a:p>
          <a:p>
            <a:pPr lvl="1"/>
            <a:r>
              <a:rPr lang="en-US" sz="1800" dirty="0"/>
              <a:t>High grade mixed carcinoma with predominantly serous (85%) features</a:t>
            </a:r>
          </a:p>
          <a:p>
            <a:pPr lvl="1"/>
            <a:r>
              <a:rPr lang="en-US" sz="1800" dirty="0"/>
              <a:t>Molecular testing: TP53mut; pMMR; HER2 IHC 2+; ER/PR negative</a:t>
            </a:r>
          </a:p>
          <a:p>
            <a:r>
              <a:rPr lang="en-US" b="1" dirty="0"/>
              <a:t>CT C/A/P 1-5-23:</a:t>
            </a:r>
          </a:p>
          <a:p>
            <a:pPr lvl="1"/>
            <a:r>
              <a:rPr lang="en-US" sz="1800" b="1" dirty="0"/>
              <a:t>Peritoneal carcinomatosis </a:t>
            </a:r>
            <a:r>
              <a:rPr lang="en-US" sz="1800" dirty="0"/>
              <a:t>with small volume </a:t>
            </a:r>
            <a:r>
              <a:rPr lang="en-US" sz="1800" b="1" dirty="0"/>
              <a:t>ascites</a:t>
            </a:r>
            <a:r>
              <a:rPr lang="en-US" sz="1800" dirty="0"/>
              <a:t>. Mass-like enlargement of the bilateral adnexa measuring 3.9 cm on the left and 4.7 cm on the right. Endometrial thickening measuring 2.2 cm. </a:t>
            </a:r>
            <a:r>
              <a:rPr lang="en-US" sz="1800" b="1" dirty="0"/>
              <a:t>Peritoneal and omental nodularity</a:t>
            </a:r>
            <a:r>
              <a:rPr lang="en-US" sz="1800" dirty="0"/>
              <a:t>. For example, a left anterior omental nodule measures 1.3 cm</a:t>
            </a:r>
            <a:r>
              <a:rPr lang="en-US" b="1" dirty="0"/>
              <a:t> </a:t>
            </a:r>
          </a:p>
          <a:p>
            <a:pPr lvl="1"/>
            <a:r>
              <a:rPr lang="en-US" sz="1800" dirty="0" err="1"/>
              <a:t>Subcentimeter</a:t>
            </a:r>
            <a:r>
              <a:rPr lang="en-US" sz="1800" dirty="0"/>
              <a:t> but mildly prominent enhancing </a:t>
            </a:r>
            <a:r>
              <a:rPr lang="en-US" sz="1800" b="1" dirty="0"/>
              <a:t>anterior pericardiophrenic, pericaval and AP window lymph nodes are suspicious for intrathoracic lymph nodal metastases</a:t>
            </a:r>
            <a:endParaRPr lang="en-US" sz="1800" dirty="0"/>
          </a:p>
          <a:p>
            <a:pPr marL="457139" lvl="1" indent="0">
              <a:buNone/>
            </a:pPr>
            <a:endParaRPr lang="en-US" sz="1800" dirty="0"/>
          </a:p>
          <a:p>
            <a:r>
              <a:rPr lang="en-US" b="1" dirty="0"/>
              <a:t>Image guided biopsy of intrathoracic lymph nodes confirmed metastatic high grade endometrial carcinoma</a:t>
            </a:r>
          </a:p>
        </p:txBody>
      </p:sp>
      <p:sp>
        <p:nvSpPr>
          <p:cNvPr id="4" name="Title 3">
            <a:extLst>
              <a:ext uri="{FF2B5EF4-FFF2-40B4-BE49-F238E27FC236}">
                <a16:creationId xmlns:a16="http://schemas.microsoft.com/office/drawing/2014/main" id="{92105DC7-C092-8CA5-E31B-32910395C16F}"/>
              </a:ext>
            </a:extLst>
          </p:cNvPr>
          <p:cNvSpPr>
            <a:spLocks noGrp="1"/>
          </p:cNvSpPr>
          <p:nvPr>
            <p:ph type="title"/>
          </p:nvPr>
        </p:nvSpPr>
        <p:spPr>
          <a:xfrm>
            <a:off x="132281" y="0"/>
            <a:ext cx="11371232" cy="658190"/>
          </a:xfrm>
        </p:spPr>
        <p:txBody>
          <a:bodyPr/>
          <a:lstStyle/>
          <a:p>
            <a:r>
              <a:rPr lang="en-US" b="1" dirty="0"/>
              <a:t>Prof Eskander: Case Presentation </a:t>
            </a:r>
          </a:p>
        </p:txBody>
      </p:sp>
    </p:spTree>
    <p:extLst>
      <p:ext uri="{BB962C8B-B14F-4D97-AF65-F5344CB8AC3E}">
        <p14:creationId xmlns:p14="http://schemas.microsoft.com/office/powerpoint/2010/main" val="288506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74953-1DF3-2D00-3EF2-15460C0967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F28AA6-5B6D-9B25-CFA8-9EE984A29381}"/>
              </a:ext>
            </a:extLst>
          </p:cNvPr>
          <p:cNvSpPr>
            <a:spLocks noGrp="1"/>
          </p:cNvSpPr>
          <p:nvPr>
            <p:ph idx="1"/>
          </p:nvPr>
        </p:nvSpPr>
        <p:spPr>
          <a:xfrm>
            <a:off x="296316" y="1091592"/>
            <a:ext cx="10999869" cy="4028153"/>
          </a:xfrm>
        </p:spPr>
        <p:txBody>
          <a:bodyPr/>
          <a:lstStyle/>
          <a:p>
            <a:r>
              <a:rPr lang="en-US" dirty="0"/>
              <a:t>In the context of </a:t>
            </a:r>
            <a:r>
              <a:rPr lang="en-US" b="1" dirty="0"/>
              <a:t>stage 4B disease</a:t>
            </a:r>
            <a:r>
              <a:rPr lang="en-US" dirty="0"/>
              <a:t>, patient was counseled and started on neoadjuvant systemic therapy</a:t>
            </a:r>
          </a:p>
          <a:p>
            <a:r>
              <a:rPr lang="en-US" b="1" dirty="0"/>
              <a:t>Treatment (carboplatin, paclitaxel, pembrolizumab)</a:t>
            </a:r>
            <a:endParaRPr lang="en-US" dirty="0"/>
          </a:p>
          <a:p>
            <a:pPr lvl="1"/>
            <a:r>
              <a:rPr lang="en-US" sz="1800" b="1" dirty="0"/>
              <a:t>Treated with 3 cycles of neoadjuvant therapy </a:t>
            </a:r>
          </a:p>
          <a:p>
            <a:pPr lvl="1"/>
            <a:r>
              <a:rPr lang="en-US" sz="1800" b="1" dirty="0"/>
              <a:t>CT C/A/P after cycle 3: Decreased conspicuity of peritoneal and omental nodularity</a:t>
            </a:r>
            <a:r>
              <a:rPr lang="en-US" sz="1800" dirty="0"/>
              <a:t>. No enlarging soft tissue nodules. Small volume pelvic ascites has decreased in amount from prior. Persistent endometrial thickening, decreased in thickness from prior. Bilateral adnexal masses have mildly decreased in size noting also changed in morphology and differences in measuring technique. </a:t>
            </a:r>
            <a:r>
              <a:rPr lang="en-US" sz="1800" b="1" dirty="0"/>
              <a:t>Resolution of her intrathoracic nodal disease</a:t>
            </a:r>
          </a:p>
          <a:p>
            <a:r>
              <a:rPr lang="en-US" b="1" dirty="0"/>
              <a:t>Interval surgery:</a:t>
            </a:r>
          </a:p>
          <a:p>
            <a:pPr lvl="1"/>
            <a:r>
              <a:rPr lang="en-US" sz="1800" b="1" dirty="0"/>
              <a:t>RATLH, BSO, infra-colic omentectomy</a:t>
            </a:r>
          </a:p>
        </p:txBody>
      </p:sp>
      <p:sp>
        <p:nvSpPr>
          <p:cNvPr id="4" name="Title 3">
            <a:extLst>
              <a:ext uri="{FF2B5EF4-FFF2-40B4-BE49-F238E27FC236}">
                <a16:creationId xmlns:a16="http://schemas.microsoft.com/office/drawing/2014/main" id="{2DA51D5D-C40B-8424-2566-CBE0DC8B4234}"/>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spTree>
    <p:extLst>
      <p:ext uri="{BB962C8B-B14F-4D97-AF65-F5344CB8AC3E}">
        <p14:creationId xmlns:p14="http://schemas.microsoft.com/office/powerpoint/2010/main" val="820001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0EEF-751A-75A5-C6E9-CAE297807F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3824D8-133C-EDBC-58EB-E5330C46C14A}"/>
              </a:ext>
            </a:extLst>
          </p:cNvPr>
          <p:cNvSpPr>
            <a:spLocks noGrp="1"/>
          </p:cNvSpPr>
          <p:nvPr>
            <p:ph idx="1"/>
          </p:nvPr>
        </p:nvSpPr>
        <p:spPr>
          <a:xfrm>
            <a:off x="419945" y="1087287"/>
            <a:ext cx="11352109" cy="4028153"/>
          </a:xfrm>
        </p:spPr>
        <p:txBody>
          <a:bodyPr/>
          <a:lstStyle/>
          <a:p>
            <a:r>
              <a:rPr lang="en-US" b="1" dirty="0"/>
              <a:t>Surgical pathology and molecular testing:</a:t>
            </a:r>
          </a:p>
          <a:p>
            <a:pPr lvl="1">
              <a:spcBef>
                <a:spcPts val="0"/>
              </a:spcBef>
              <a:spcAft>
                <a:spcPts val="0"/>
              </a:spcAft>
            </a:pPr>
            <a:r>
              <a:rPr lang="en-US" dirty="0"/>
              <a:t>TMB low 5 </a:t>
            </a:r>
            <a:r>
              <a:rPr lang="en-US" dirty="0" err="1"/>
              <a:t>Muts</a:t>
            </a:r>
            <a:r>
              <a:rPr lang="en-US" dirty="0"/>
              <a:t>/Mb</a:t>
            </a:r>
          </a:p>
          <a:p>
            <a:pPr lvl="1">
              <a:spcBef>
                <a:spcPts val="0"/>
              </a:spcBef>
              <a:spcAft>
                <a:spcPts val="0"/>
              </a:spcAft>
            </a:pPr>
            <a:r>
              <a:rPr lang="en-US" dirty="0"/>
              <a:t>MSS</a:t>
            </a:r>
          </a:p>
          <a:p>
            <a:pPr lvl="1">
              <a:spcBef>
                <a:spcPts val="0"/>
              </a:spcBef>
              <a:spcAft>
                <a:spcPts val="0"/>
              </a:spcAft>
            </a:pPr>
            <a:r>
              <a:rPr lang="en-US" dirty="0"/>
              <a:t>PD-L1 negative by TPS score</a:t>
            </a:r>
          </a:p>
          <a:p>
            <a:pPr lvl="1">
              <a:spcBef>
                <a:spcPts val="0"/>
              </a:spcBef>
              <a:spcAft>
                <a:spcPts val="0"/>
              </a:spcAft>
            </a:pPr>
            <a:r>
              <a:rPr lang="en-US" dirty="0"/>
              <a:t>PIK3R1 mutation</a:t>
            </a:r>
          </a:p>
          <a:p>
            <a:pPr lvl="1">
              <a:spcBef>
                <a:spcPts val="0"/>
              </a:spcBef>
              <a:spcAft>
                <a:spcPts val="0"/>
              </a:spcAft>
            </a:pPr>
            <a:r>
              <a:rPr lang="en-US" dirty="0"/>
              <a:t>TP53 mutation</a:t>
            </a:r>
          </a:p>
          <a:p>
            <a:pPr lvl="1">
              <a:spcBef>
                <a:spcPts val="0"/>
              </a:spcBef>
              <a:spcAft>
                <a:spcPts val="0"/>
              </a:spcAft>
            </a:pPr>
            <a:r>
              <a:rPr lang="en-US" dirty="0"/>
              <a:t>PPP2R1A mutation</a:t>
            </a:r>
          </a:p>
          <a:p>
            <a:pPr>
              <a:spcBef>
                <a:spcPts val="0"/>
              </a:spcBef>
              <a:spcAft>
                <a:spcPts val="0"/>
              </a:spcAft>
            </a:pPr>
            <a:endParaRPr lang="en-US" dirty="0"/>
          </a:p>
          <a:p>
            <a:pPr>
              <a:spcBef>
                <a:spcPts val="0"/>
              </a:spcBef>
              <a:spcAft>
                <a:spcPts val="0"/>
              </a:spcAft>
            </a:pPr>
            <a:r>
              <a:rPr lang="en-US" b="1" dirty="0"/>
              <a:t>Pathology</a:t>
            </a:r>
          </a:p>
          <a:p>
            <a:pPr lvl="1"/>
            <a:r>
              <a:rPr lang="en-US" dirty="0"/>
              <a:t>Final pathology: </a:t>
            </a:r>
            <a:r>
              <a:rPr lang="en-US" b="1" dirty="0"/>
              <a:t>uterine carcinosarcoma (epithelial component predominantly serous with small clear cell features)</a:t>
            </a:r>
            <a:r>
              <a:rPr lang="en-US" dirty="0"/>
              <a:t>. Sigmoid colon epiploic nodule, omentum, and peritoneal </a:t>
            </a:r>
            <a:r>
              <a:rPr lang="en-US" dirty="0" err="1"/>
              <a:t>noudle</a:t>
            </a:r>
            <a:r>
              <a:rPr lang="en-US" dirty="0"/>
              <a:t> all involved by disease</a:t>
            </a:r>
            <a:endParaRPr lang="en-US" sz="1800" b="1" dirty="0"/>
          </a:p>
          <a:p>
            <a:r>
              <a:rPr lang="en-US" b="1" dirty="0"/>
              <a:t>Following surgery: </a:t>
            </a:r>
          </a:p>
          <a:p>
            <a:pPr lvl="1"/>
            <a:r>
              <a:rPr lang="en-US" sz="1800" dirty="0"/>
              <a:t>Completed 3 additional cycles of therapy and transitioned onto maintenance pembrolizumab</a:t>
            </a:r>
          </a:p>
          <a:p>
            <a:endParaRPr lang="en-US" dirty="0"/>
          </a:p>
        </p:txBody>
      </p:sp>
      <p:sp>
        <p:nvSpPr>
          <p:cNvPr id="4" name="Title 3">
            <a:extLst>
              <a:ext uri="{FF2B5EF4-FFF2-40B4-BE49-F238E27FC236}">
                <a16:creationId xmlns:a16="http://schemas.microsoft.com/office/drawing/2014/main" id="{A77E615E-965E-5A7E-3223-0FA7AFF5088D}"/>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spTree>
    <p:extLst>
      <p:ext uri="{BB962C8B-B14F-4D97-AF65-F5344CB8AC3E}">
        <p14:creationId xmlns:p14="http://schemas.microsoft.com/office/powerpoint/2010/main" val="4260208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0FBB-4D6A-AD12-BB4B-F5B53B5390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1BDB7B-2DE6-C1D9-7B78-94CE60A16D43}"/>
              </a:ext>
            </a:extLst>
          </p:cNvPr>
          <p:cNvSpPr>
            <a:spLocks noGrp="1"/>
          </p:cNvSpPr>
          <p:nvPr>
            <p:ph idx="1"/>
          </p:nvPr>
        </p:nvSpPr>
        <p:spPr>
          <a:xfrm>
            <a:off x="381034" y="1043600"/>
            <a:ext cx="11122479" cy="4028153"/>
          </a:xfrm>
        </p:spPr>
        <p:txBody>
          <a:bodyPr/>
          <a:lstStyle/>
          <a:p>
            <a:r>
              <a:rPr lang="en-US" b="1" dirty="0"/>
              <a:t>6 months after initiation of maintenance pembrolizumab, </a:t>
            </a:r>
            <a:r>
              <a:rPr lang="en-US" dirty="0"/>
              <a:t>interval imaging was notable for:</a:t>
            </a:r>
          </a:p>
          <a:p>
            <a:pPr lvl="1"/>
            <a:r>
              <a:rPr lang="en-US" sz="1800" b="1" dirty="0"/>
              <a:t>CT C/A/P: </a:t>
            </a:r>
            <a:r>
              <a:rPr lang="en-US" sz="1800" dirty="0"/>
              <a:t>Findings concerning for disease progression with </a:t>
            </a:r>
            <a:r>
              <a:rPr lang="en-US" sz="1800" b="1" dirty="0"/>
              <a:t>new peritoneal carcinomatosis and serosal deposits</a:t>
            </a:r>
            <a:r>
              <a:rPr lang="en-US" sz="1800" dirty="0"/>
              <a:t> along the distal transverse colon, splenic flexure and omentum abutting the ascending colon as described above. </a:t>
            </a:r>
            <a:r>
              <a:rPr lang="en-US" sz="1800" b="1" dirty="0"/>
              <a:t>Additional small volume pelvic ascites and peritoneal enhancement </a:t>
            </a:r>
            <a:r>
              <a:rPr lang="en-US" sz="1800" dirty="0"/>
              <a:t>in the pelvis is also visualized.</a:t>
            </a:r>
          </a:p>
          <a:p>
            <a:pPr lvl="1"/>
            <a:r>
              <a:rPr lang="en-US" sz="1800" dirty="0"/>
              <a:t>A few serosal deposits on bowel loops are now visualized for example the subsequently described new peritoneal conglomerate in the left </a:t>
            </a:r>
            <a:r>
              <a:rPr lang="en-US" sz="1800" dirty="0" err="1"/>
              <a:t>midabdomen</a:t>
            </a:r>
            <a:r>
              <a:rPr lang="en-US" sz="1800" dirty="0"/>
              <a:t> measuring up to 3.2 cm on the splenic flexure and other serosal deposits on the distal transverse colon on series 13, image 55 </a:t>
            </a:r>
          </a:p>
          <a:p>
            <a:r>
              <a:rPr lang="en-US" dirty="0"/>
              <a:t>Image guided biopsy of serosal deposit: </a:t>
            </a:r>
            <a:r>
              <a:rPr lang="en-US" b="1" dirty="0"/>
              <a:t>confirmed recurrent metastatic carcinosarcoma</a:t>
            </a:r>
          </a:p>
          <a:p>
            <a:r>
              <a:rPr lang="en-US" b="1" dirty="0"/>
              <a:t>Treatment considerations:</a:t>
            </a:r>
          </a:p>
          <a:p>
            <a:pPr lvl="1"/>
            <a:r>
              <a:rPr lang="en-US" b="1" dirty="0"/>
              <a:t>Excellent ECOG PS of 0</a:t>
            </a:r>
          </a:p>
          <a:p>
            <a:pPr lvl="1"/>
            <a:r>
              <a:rPr lang="en-US" b="1" dirty="0"/>
              <a:t>Prior carboplatin + paclitaxel with prior checkpoint exposure</a:t>
            </a:r>
          </a:p>
          <a:p>
            <a:pPr lvl="1"/>
            <a:r>
              <a:rPr lang="en-US" b="1" dirty="0"/>
              <a:t>HER2 IHC 0+</a:t>
            </a:r>
          </a:p>
          <a:p>
            <a:pPr lvl="1"/>
            <a:endParaRPr lang="en-US" sz="1800" dirty="0"/>
          </a:p>
        </p:txBody>
      </p:sp>
      <p:sp>
        <p:nvSpPr>
          <p:cNvPr id="4" name="Title 3">
            <a:extLst>
              <a:ext uri="{FF2B5EF4-FFF2-40B4-BE49-F238E27FC236}">
                <a16:creationId xmlns:a16="http://schemas.microsoft.com/office/drawing/2014/main" id="{D61460CF-F9F6-73A5-A42E-7C4212F4A6FB}"/>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spTree>
    <p:extLst>
      <p:ext uri="{BB962C8B-B14F-4D97-AF65-F5344CB8AC3E}">
        <p14:creationId xmlns:p14="http://schemas.microsoft.com/office/powerpoint/2010/main" val="4116391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Advances in Human Cadherin-6-Targeted Antibody-Drug Conjugates (ADCs) in Ovarian and Other Gynecologic Cancers — Dr Moore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Leveraging TROP2-Directed ADCs in Advanced Gynecologic Cancers — Prof Eskander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and Other Practical Considerations with Novel Investigational ADCs in Advanced Gynecologic Cancers — Dr Monk</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E71D-7899-0E43-E7DB-444D06C47E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47CB2-956F-6CB6-49BE-A4572CD59793}"/>
              </a:ext>
            </a:extLst>
          </p:cNvPr>
          <p:cNvSpPr>
            <a:spLocks noGrp="1"/>
          </p:cNvSpPr>
          <p:nvPr>
            <p:ph idx="1"/>
          </p:nvPr>
        </p:nvSpPr>
        <p:spPr>
          <a:xfrm>
            <a:off x="248190" y="892534"/>
            <a:ext cx="11352109" cy="4028153"/>
          </a:xfrm>
        </p:spPr>
        <p:txBody>
          <a:bodyPr/>
          <a:lstStyle/>
          <a:p>
            <a:r>
              <a:rPr lang="en-US" b="1" dirty="0"/>
              <a:t>After counseling and discussion, this patient was interested in enrollment and treatment on a TROP2 ADC phase 3 clinical trial. </a:t>
            </a:r>
          </a:p>
          <a:p>
            <a:r>
              <a:rPr lang="en-US" b="1" dirty="0"/>
              <a:t>ASCENT-GYN-01/GOG-3104: A Randomized, Open-label, Phase 3 Study of Sacituzumab </a:t>
            </a:r>
            <a:r>
              <a:rPr lang="en-US" b="1" dirty="0" err="1"/>
              <a:t>Govitecan</a:t>
            </a:r>
            <a:r>
              <a:rPr lang="en-US" b="1" dirty="0"/>
              <a:t> Versus Treatment of Physician's Choice in Participants With Endometrial Cancer Who Have Received Prior Platinum-based Chemotherapy and Anti-PD-1/PD-L1 Immunotherapy</a:t>
            </a:r>
          </a:p>
          <a:p>
            <a:pPr lvl="1"/>
            <a:endParaRPr lang="en-US" sz="1800" dirty="0"/>
          </a:p>
        </p:txBody>
      </p:sp>
      <p:sp>
        <p:nvSpPr>
          <p:cNvPr id="4" name="Title 3">
            <a:extLst>
              <a:ext uri="{FF2B5EF4-FFF2-40B4-BE49-F238E27FC236}">
                <a16:creationId xmlns:a16="http://schemas.microsoft.com/office/drawing/2014/main" id="{CB8C0C4A-19F5-E4FF-88B4-3C6277C9DC06}"/>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pic>
        <p:nvPicPr>
          <p:cNvPr id="5" name="Picture 4">
            <a:extLst>
              <a:ext uri="{FF2B5EF4-FFF2-40B4-BE49-F238E27FC236}">
                <a16:creationId xmlns:a16="http://schemas.microsoft.com/office/drawing/2014/main" id="{0FE153D3-6373-0736-3737-4382BF94700D}"/>
              </a:ext>
            </a:extLst>
          </p:cNvPr>
          <p:cNvPicPr>
            <a:picLocks noChangeAspect="1"/>
          </p:cNvPicPr>
          <p:nvPr/>
        </p:nvPicPr>
        <p:blipFill>
          <a:blip r:embed="rId2"/>
          <a:stretch>
            <a:fillRect/>
          </a:stretch>
        </p:blipFill>
        <p:spPr>
          <a:xfrm>
            <a:off x="1248060" y="2832410"/>
            <a:ext cx="9695879" cy="3208044"/>
          </a:xfrm>
          <a:prstGeom prst="rect">
            <a:avLst/>
          </a:prstGeom>
        </p:spPr>
      </p:pic>
    </p:spTree>
    <p:extLst>
      <p:ext uri="{BB962C8B-B14F-4D97-AF65-F5344CB8AC3E}">
        <p14:creationId xmlns:p14="http://schemas.microsoft.com/office/powerpoint/2010/main" val="3911035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634F-C494-348D-F19B-FC0163948C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C9AA52-BD2F-0185-40FA-229A7E20B6AA}"/>
              </a:ext>
            </a:extLst>
          </p:cNvPr>
          <p:cNvSpPr>
            <a:spLocks noGrp="1"/>
          </p:cNvSpPr>
          <p:nvPr>
            <p:ph idx="1"/>
          </p:nvPr>
        </p:nvSpPr>
        <p:spPr>
          <a:xfrm>
            <a:off x="522425" y="1204768"/>
            <a:ext cx="10981088" cy="4028153"/>
          </a:xfrm>
        </p:spPr>
        <p:txBody>
          <a:bodyPr/>
          <a:lstStyle/>
          <a:p>
            <a:r>
              <a:rPr lang="en-US" b="1" dirty="0"/>
              <a:t>ASCENT-GYN-01/GOG-3104: </a:t>
            </a:r>
            <a:r>
              <a:rPr lang="en-US" dirty="0"/>
              <a:t>A Randomized, Open-label, Phase 3 Study of Sacituzumab </a:t>
            </a:r>
            <a:r>
              <a:rPr lang="en-US" dirty="0" err="1"/>
              <a:t>Govitecan</a:t>
            </a:r>
            <a:r>
              <a:rPr lang="en-US" dirty="0"/>
              <a:t> Versus Treatment of Physician's Choice in Participants With Endometrial Cancer Who Have Received Prior Platinum-based Chemotherapy and Anti-PD-1/PD-L1 Immunotherapy</a:t>
            </a:r>
            <a:endParaRPr lang="en-US" b="1" dirty="0"/>
          </a:p>
          <a:p>
            <a:r>
              <a:rPr lang="en-US" b="1" dirty="0"/>
              <a:t>Started on study directed therapy in Feb 2025</a:t>
            </a:r>
          </a:p>
          <a:p>
            <a:r>
              <a:rPr lang="en-US" dirty="0"/>
              <a:t>She remains on treatment, most recently receiving cycle 30, with radiographic imaging showing RECIST v1.1 </a:t>
            </a:r>
            <a:r>
              <a:rPr lang="en-US" b="1" dirty="0"/>
              <a:t>complete response (14 months after start of treatment)</a:t>
            </a:r>
            <a:endParaRPr lang="en-US" sz="1800" b="1" dirty="0"/>
          </a:p>
          <a:p>
            <a:r>
              <a:rPr lang="en-US" b="1" dirty="0"/>
              <a:t>On treatment side effects:</a:t>
            </a:r>
          </a:p>
          <a:p>
            <a:pPr lvl="1"/>
            <a:r>
              <a:rPr lang="en-US" dirty="0"/>
              <a:t>Grade 1 fatigue</a:t>
            </a:r>
          </a:p>
          <a:p>
            <a:pPr lvl="1"/>
            <a:r>
              <a:rPr lang="en-US" dirty="0"/>
              <a:t>Grade 1 constipation</a:t>
            </a:r>
          </a:p>
          <a:p>
            <a:pPr lvl="1"/>
            <a:r>
              <a:rPr lang="en-US" dirty="0"/>
              <a:t>Preserved ECOG PS 0</a:t>
            </a:r>
          </a:p>
        </p:txBody>
      </p:sp>
      <p:sp>
        <p:nvSpPr>
          <p:cNvPr id="4" name="Title 3">
            <a:extLst>
              <a:ext uri="{FF2B5EF4-FFF2-40B4-BE49-F238E27FC236}">
                <a16:creationId xmlns:a16="http://schemas.microsoft.com/office/drawing/2014/main" id="{39441CD6-1F0B-84F9-A766-08E1C1A5463E}"/>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spTree>
    <p:extLst>
      <p:ext uri="{BB962C8B-B14F-4D97-AF65-F5344CB8AC3E}">
        <p14:creationId xmlns:p14="http://schemas.microsoft.com/office/powerpoint/2010/main" val="3145444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98C0-A7F5-6A42-36AF-E813109D45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0B4475-66BB-622E-38CA-47A42BA3355E}"/>
              </a:ext>
            </a:extLst>
          </p:cNvPr>
          <p:cNvSpPr txBox="1"/>
          <p:nvPr/>
        </p:nvSpPr>
        <p:spPr>
          <a:xfrm>
            <a:off x="974109" y="1261204"/>
            <a:ext cx="10074891" cy="3737049"/>
          </a:xfrm>
          <a:prstGeom prst="rect">
            <a:avLst/>
          </a:prstGeom>
          <a:noFill/>
        </p:spPr>
        <p:txBody>
          <a:bodyPr wrap="square">
            <a:spAutoFit/>
          </a:bodyPr>
          <a:lstStyle/>
          <a:p>
            <a:pPr marR="0" lvl="0">
              <a:lnSpc>
                <a:spcPct val="115000"/>
              </a:lnSpc>
              <a:spcAft>
                <a:spcPts val="800"/>
              </a:spcAft>
            </a:pPr>
            <a:endPar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Thus far, has the tolerability profile of TROP2-targeted ADCs in patients with advanced gynecologic cancers been consistent with what has been observed with these drugs in other tumor types? Globally, would you say that any one of the TROP2-directed ADCs is better tolerated than the others?</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D55E2D80-5F82-25C2-8605-E02FD94517A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3146563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0918-06C6-6B81-0D68-B6C1167A4A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6FA2C5-A531-3AC5-CDCA-9552C773794F}"/>
              </a:ext>
            </a:extLst>
          </p:cNvPr>
          <p:cNvSpPr txBox="1"/>
          <p:nvPr/>
        </p:nvSpPr>
        <p:spPr>
          <a:xfrm>
            <a:off x="974109" y="1261204"/>
            <a:ext cx="10074891" cy="4625497"/>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typical or atypical is this patient’s experience with sacituzumab govitecan from a tolerability perspective? With proper supportive care, how likely are patients to tolerate this drug without significant issues? What prophylactic measures (</a:t>
            </a:r>
            <a:r>
              <a:rPr lang="en-US" sz="2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eg</a:t>
            </a: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antidiarrheals, G-CSF) do you think are most appropriate to mitigate the risk of GI toxicities and </a:t>
            </a:r>
            <a:r>
              <a:rPr lang="en-US" sz="2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cytopenias</a:t>
            </a: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with sacituzumab govitecan? Do you apply the same approach for Dato-DXd and sac-TMT?</a:t>
            </a:r>
          </a:p>
          <a:p>
            <a:pPr marL="342900" marR="0" lvl="0" indent="-342900" algn="l" defTabSz="455613" rtl="0" eaLnBrk="1" fontAlgn="base" latinLnBrk="0" hangingPunct="1">
              <a:lnSpc>
                <a:spcPct val="115000"/>
              </a:lnSpc>
              <a:spcBef>
                <a:spcPct val="0"/>
              </a:spcBef>
              <a:spcAft>
                <a:spcPts val="800"/>
              </a:spcAft>
              <a:buClrTx/>
              <a:buSzTx/>
              <a:buFont typeface="Symbol" pitchFamily="2" charset="2"/>
              <a:buChar char=""/>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3BA179AA-43B6-D535-CE8A-6A1EFC42D78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1004218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B1857-0DC0-303B-50FA-9577EB3C93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F35F67-4DA6-6C67-3922-77CC4CCFF5AA}"/>
              </a:ext>
            </a:extLst>
          </p:cNvPr>
          <p:cNvSpPr txBox="1"/>
          <p:nvPr/>
        </p:nvSpPr>
        <p:spPr>
          <a:xfrm>
            <a:off x="974109" y="1261204"/>
            <a:ext cx="10074891" cy="5029710"/>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Do you test for homozygous for the UGT1A1*28 allele in your patients about to begin treatment with sacituzumab govitecan? Would you approach AE mitigation, monitoring and/or management any differently in a patient with known reduced UGT1A1 activity?</a:t>
            </a:r>
          </a:p>
          <a:p>
            <a:pPr marR="0" lvl="0">
              <a:lnSpc>
                <a:spcPct val="115000"/>
              </a:lnSpc>
              <a:spcAft>
                <a:spcPts val="800"/>
              </a:spcAft>
            </a:pP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a:p>
            <a:r>
              <a:rPr lang="en-US" sz="28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What is your experience with the tolerability of Dato-DXd and sac-TMT? What prophylactic measures, if any, do you recommend to prevent oral mucositis/stomatitis with these drugs? </a:t>
            </a: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15000"/>
              </a:lnSpc>
              <a:spcBef>
                <a:spcPct val="0"/>
              </a:spcBef>
              <a:spcAft>
                <a:spcPts val="800"/>
              </a:spcAft>
              <a:buClrTx/>
              <a:buSzTx/>
              <a:buFontTx/>
              <a:buNone/>
              <a:tabLst/>
              <a:defRPr/>
            </a:pPr>
            <a:endParaRPr kumimoji="0" lang="en-US" sz="2800" b="1" i="0" u="none" strike="noStrike" kern="100" cap="none" spc="0" normalizeH="0" baseline="0" noProof="0" dirty="0">
              <a:ln>
                <a:noFill/>
              </a:ln>
              <a:solidFill>
                <a:srgbClr val="3333CC"/>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82EB2417-0C4B-DB64-F213-52A016A6FCE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567294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20B6-4CEA-3521-7676-7E0D60211F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DEE7AB-D27C-74D6-5901-D8D2938A02EE}"/>
              </a:ext>
            </a:extLst>
          </p:cNvPr>
          <p:cNvSpPr txBox="1"/>
          <p:nvPr/>
        </p:nvSpPr>
        <p:spPr>
          <a:xfrm>
            <a:off x="974109" y="1261204"/>
            <a:ext cx="10074891" cy="5121017"/>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do ocular toxicities in patients receiving Dato-DXd and sac-TMT compare to those with other ADCs used in gynecologic cancers, such as mirvetuximab soravtansine and tisotumab vedotin, in terms of type(s) and severity? How do you generally screen for ocular toxicities in patients receiving Dato-DXd and sac-TMT? How often do you recommend consultation with an ophthalmologist? How are ocular toxicities best managed when they occur? What is your threshold for dose reducing or holding TROP2-targeted ADCs due to ocular toxicities? </a:t>
            </a:r>
          </a:p>
          <a:p>
            <a:pPr marR="0" lvl="0">
              <a:lnSpc>
                <a:spcPct val="115000"/>
              </a:lnSpc>
              <a:spcAft>
                <a:spcPts val="800"/>
              </a:spcAft>
            </a:pP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1A8F359-EA2B-8F87-3F3B-550DD66EC831}"/>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1340803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EAF51-8840-9FC1-6C16-4785EA0378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EEF2D8-057A-0ADF-5E05-91BE0C2EE6A8}"/>
              </a:ext>
            </a:extLst>
          </p:cNvPr>
          <p:cNvSpPr txBox="1"/>
          <p:nvPr/>
        </p:nvSpPr>
        <p:spPr>
          <a:xfrm>
            <a:off x="974109" y="1261204"/>
            <a:ext cx="10074891" cy="2643416"/>
          </a:xfrm>
          <a:prstGeom prst="rect">
            <a:avLst/>
          </a:prstGeom>
          <a:noFill/>
        </p:spPr>
        <p:txBody>
          <a:bodyPr wrap="square">
            <a:spAutoFit/>
          </a:bodyPr>
          <a:lstStyle/>
          <a:p>
            <a:pPr>
              <a:lnSpc>
                <a:spcPct val="115000"/>
              </a:lnSpc>
              <a:spcAft>
                <a:spcPts val="800"/>
              </a:spcAft>
            </a:pPr>
            <a:endPar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pPr>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do you monitor for pneumonitis in patients receiving Dato-DXd and sac-TMT? How do you manage Grade 1 versus Grade 2 pneumonitis? In which situations will you rechallenge after resolution of symptoms?</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B4E8819-4B22-D17D-6306-E9A3FEAE2CD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530941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43B1-FC8C-6F8C-557B-7D824622DFC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16C5826-9E49-20D8-E4E6-91D9FD3541A4}"/>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747E9980-EE27-05FA-215A-F9BDDC046FDC}"/>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D62BFDC1-3817-2942-4F94-6FF74D4491A4}"/>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BFB5D95-F4DF-EB08-9B67-D88A869F9C92}"/>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8F4FDE08-D2B9-A3E6-5B97-50C8C27B6602}"/>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7E866540-9DC5-2ECC-472B-7D2EB336572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69743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a:t>
            </a:r>
            <a:r>
              <a:rPr lang="en-US" sz="2900" dirty="0" err="1"/>
              <a:t>postmeeting</a:t>
            </a:r>
            <a:r>
              <a:rPr lang="en-US" sz="2900" dirty="0"/>
              <a:t> survey currently available via the corresponding QR code on the printed handout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60839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0505-2191-817B-AE19-C28C82EF5B9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23D795-90C1-CA5F-3A42-940287B779DA}"/>
              </a:ext>
            </a:extLst>
          </p:cNvPr>
          <p:cNvSpPr/>
          <p:nvPr/>
        </p:nvSpPr>
        <p:spPr bwMode="auto">
          <a:xfrm>
            <a:off x="740128" y="1370013"/>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C62A030-1707-F23A-2EC1-298E5D82B3F0}"/>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F99C417-E459-BD90-BCB8-3BA66DFB4AB1}"/>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Advances in Human Cadherin-6-Targeted Antibody-Drug Conjugates (ADCs) in Ovarian and Other Gynecologic Cancers — Dr Moore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Leveraging TROP2-Directed ADCs in Advanced Gynecologic Cancers — Prof Eskander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and Other Practical Considerations with Novel Investigational ADCs in Advanced Gynecologic Cancers — Dr Monk</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841328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9ED7-2F8D-CDEF-A3F8-41156EA48C75}"/>
              </a:ext>
            </a:extLst>
          </p:cNvPr>
          <p:cNvSpPr>
            <a:spLocks noGrp="1"/>
          </p:cNvSpPr>
          <p:nvPr>
            <p:ph type="ctrTitle"/>
          </p:nvPr>
        </p:nvSpPr>
        <p:spPr>
          <a:xfrm>
            <a:off x="1524000" y="310620"/>
            <a:ext cx="9144000" cy="2387600"/>
          </a:xfrm>
        </p:spPr>
        <p:txBody>
          <a:bodyPr>
            <a:normAutofit/>
          </a:bodyPr>
          <a:lstStyle/>
          <a:p>
            <a:r>
              <a:rPr lang="en-US" sz="3600" dirty="0"/>
              <a:t>Antibody Drug Conjugate in Ovarian Cancer: Selection, Sequencing and Strategy</a:t>
            </a:r>
          </a:p>
        </p:txBody>
      </p:sp>
      <p:sp>
        <p:nvSpPr>
          <p:cNvPr id="3" name="Subtitle 2">
            <a:extLst>
              <a:ext uri="{FF2B5EF4-FFF2-40B4-BE49-F238E27FC236}">
                <a16:creationId xmlns:a16="http://schemas.microsoft.com/office/drawing/2014/main" id="{93D8D456-CC8E-D252-237F-CB1151A66055}"/>
              </a:ext>
            </a:extLst>
          </p:cNvPr>
          <p:cNvSpPr>
            <a:spLocks noGrp="1"/>
          </p:cNvSpPr>
          <p:nvPr>
            <p:ph type="subTitle" idx="1"/>
          </p:nvPr>
        </p:nvSpPr>
        <p:spPr>
          <a:xfrm>
            <a:off x="1524000" y="3061355"/>
            <a:ext cx="9144000" cy="1655762"/>
          </a:xfrm>
        </p:spPr>
        <p:txBody>
          <a:bodyPr/>
          <a:lstStyle/>
          <a:p>
            <a:r>
              <a:rPr lang="en-US" dirty="0"/>
              <a:t>Tumor Associated Antigens Including CDH6, TROP2 and FR</a:t>
            </a:r>
            <a:r>
              <a:rPr lang="el-GR" dirty="0">
                <a:latin typeface="Calibri" panose="020F0502020204030204" pitchFamily="34" charset="0"/>
                <a:cs typeface="Calibri" panose="020F0502020204030204" pitchFamily="34" charset="0"/>
              </a:rPr>
              <a:t>α</a:t>
            </a:r>
            <a:endParaRPr lang="en-US" dirty="0"/>
          </a:p>
        </p:txBody>
      </p:sp>
      <p:sp>
        <p:nvSpPr>
          <p:cNvPr id="4" name="TextBox 3">
            <a:extLst>
              <a:ext uri="{FF2B5EF4-FFF2-40B4-BE49-F238E27FC236}">
                <a16:creationId xmlns:a16="http://schemas.microsoft.com/office/drawing/2014/main" id="{C8572A27-5B79-0465-7870-0EC452A089AC}"/>
              </a:ext>
            </a:extLst>
          </p:cNvPr>
          <p:cNvSpPr txBox="1"/>
          <p:nvPr/>
        </p:nvSpPr>
        <p:spPr>
          <a:xfrm>
            <a:off x="2801074" y="4128978"/>
            <a:ext cx="684063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Kathleen N. Moore, MD, MS, FASCO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Deputy Director, Buffett Cancer Center at the University of Nebraska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Professor, Gynecologic Oncology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ASCO BOD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GOG F BOD</a:t>
            </a:r>
          </a:p>
        </p:txBody>
      </p:sp>
      <p:pic>
        <p:nvPicPr>
          <p:cNvPr id="5" name="Picture 4">
            <a:extLst>
              <a:ext uri="{FF2B5EF4-FFF2-40B4-BE49-F238E27FC236}">
                <a16:creationId xmlns:a16="http://schemas.microsoft.com/office/drawing/2014/main" id="{B10060D6-C4EC-34C2-4F68-AB664AECA2FD}"/>
              </a:ext>
            </a:extLst>
          </p:cNvPr>
          <p:cNvPicPr>
            <a:picLocks noChangeAspect="1"/>
          </p:cNvPicPr>
          <p:nvPr/>
        </p:nvPicPr>
        <p:blipFill>
          <a:blip r:embed="rId3"/>
          <a:stretch>
            <a:fillRect/>
          </a:stretch>
        </p:blipFill>
        <p:spPr>
          <a:xfrm>
            <a:off x="10252154" y="6274052"/>
            <a:ext cx="1939846" cy="548640"/>
          </a:xfrm>
          <a:prstGeom prst="rect">
            <a:avLst/>
          </a:prstGeom>
        </p:spPr>
      </p:pic>
    </p:spTree>
    <p:extLst>
      <p:ext uri="{BB962C8B-B14F-4D97-AF65-F5344CB8AC3E}">
        <p14:creationId xmlns:p14="http://schemas.microsoft.com/office/powerpoint/2010/main" val="1298144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5E242-F3BD-526A-5E21-B4D6975A0A38}"/>
              </a:ext>
            </a:extLst>
          </p:cNvPr>
          <p:cNvSpPr txBox="1"/>
          <p:nvPr/>
        </p:nvSpPr>
        <p:spPr>
          <a:xfrm>
            <a:off x="138896" y="162046"/>
            <a:ext cx="115978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With almost 190 ADCS in development, the opportunity for improving outcomes in gynecologic cancer is here</a:t>
            </a:r>
          </a:p>
        </p:txBody>
      </p:sp>
      <p:sp>
        <p:nvSpPr>
          <p:cNvPr id="7" name="TextBox 6">
            <a:extLst>
              <a:ext uri="{FF2B5EF4-FFF2-40B4-BE49-F238E27FC236}">
                <a16:creationId xmlns:a16="http://schemas.microsoft.com/office/drawing/2014/main" id="{B5ECCF59-BD8C-94F2-7A1F-EAF5FA6313F3}"/>
              </a:ext>
            </a:extLst>
          </p:cNvPr>
          <p:cNvSpPr txBox="1"/>
          <p:nvPr/>
        </p:nvSpPr>
        <p:spPr>
          <a:xfrm>
            <a:off x="138896" y="6542065"/>
            <a:ext cx="111927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Colombo R et al. Cancer Discovery 2024; 14:2089-108</a:t>
            </a:r>
          </a:p>
        </p:txBody>
      </p:sp>
      <p:pic>
        <p:nvPicPr>
          <p:cNvPr id="9" name="Picture 8">
            <a:extLst>
              <a:ext uri="{FF2B5EF4-FFF2-40B4-BE49-F238E27FC236}">
                <a16:creationId xmlns:a16="http://schemas.microsoft.com/office/drawing/2014/main" id="{BFF4BF72-223F-DD89-A75C-8462D44711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2435" y="1218032"/>
            <a:ext cx="8449519" cy="5064746"/>
          </a:xfrm>
          <a:prstGeom prst="rect">
            <a:avLst/>
          </a:prstGeom>
        </p:spPr>
      </p:pic>
      <p:sp>
        <p:nvSpPr>
          <p:cNvPr id="10" name="Right Brace 9">
            <a:extLst>
              <a:ext uri="{FF2B5EF4-FFF2-40B4-BE49-F238E27FC236}">
                <a16:creationId xmlns:a16="http://schemas.microsoft.com/office/drawing/2014/main" id="{5FC7F0D2-1164-8466-59B7-71DD425201C3}"/>
              </a:ext>
            </a:extLst>
          </p:cNvPr>
          <p:cNvSpPr/>
          <p:nvPr/>
        </p:nvSpPr>
        <p:spPr>
          <a:xfrm>
            <a:off x="8773610" y="4676172"/>
            <a:ext cx="601884" cy="1145894"/>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ight Brace 10">
            <a:extLst>
              <a:ext uri="{FF2B5EF4-FFF2-40B4-BE49-F238E27FC236}">
                <a16:creationId xmlns:a16="http://schemas.microsoft.com/office/drawing/2014/main" id="{3BC7FD54-5516-C944-830A-8EF10DC648D4}"/>
              </a:ext>
            </a:extLst>
          </p:cNvPr>
          <p:cNvSpPr/>
          <p:nvPr/>
        </p:nvSpPr>
        <p:spPr>
          <a:xfrm>
            <a:off x="9271322" y="2097958"/>
            <a:ext cx="486137" cy="2876309"/>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1328947A-D68C-C28E-2A1F-0A95313B2540}"/>
              </a:ext>
            </a:extLst>
          </p:cNvPr>
          <p:cNvSpPr/>
          <p:nvPr/>
        </p:nvSpPr>
        <p:spPr>
          <a:xfrm>
            <a:off x="8981954" y="983848"/>
            <a:ext cx="2986269" cy="6533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In gynecology, the payloads mainly fall into 2 classes:</a:t>
            </a:r>
          </a:p>
        </p:txBody>
      </p:sp>
      <p:sp>
        <p:nvSpPr>
          <p:cNvPr id="13" name="Rectangle 12">
            <a:extLst>
              <a:ext uri="{FF2B5EF4-FFF2-40B4-BE49-F238E27FC236}">
                <a16:creationId xmlns:a16="http://schemas.microsoft.com/office/drawing/2014/main" id="{202D1034-CCA6-6587-E9AE-3F86AC32753F}"/>
              </a:ext>
            </a:extLst>
          </p:cNvPr>
          <p:cNvSpPr/>
          <p:nvPr/>
        </p:nvSpPr>
        <p:spPr>
          <a:xfrm>
            <a:off x="9664863" y="4842342"/>
            <a:ext cx="1902106" cy="937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Microtubule Toxins</a:t>
            </a:r>
          </a:p>
        </p:txBody>
      </p:sp>
      <p:sp>
        <p:nvSpPr>
          <p:cNvPr id="14" name="Rectangle 13">
            <a:extLst>
              <a:ext uri="{FF2B5EF4-FFF2-40B4-BE49-F238E27FC236}">
                <a16:creationId xmlns:a16="http://schemas.microsoft.com/office/drawing/2014/main" id="{1DF3DE7B-908A-BDED-E8EB-97340FB9A3E2}"/>
              </a:ext>
            </a:extLst>
          </p:cNvPr>
          <p:cNvSpPr/>
          <p:nvPr/>
        </p:nvSpPr>
        <p:spPr>
          <a:xfrm>
            <a:off x="9834623" y="3001375"/>
            <a:ext cx="1902106" cy="937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Camptothecins</a:t>
            </a:r>
          </a:p>
        </p:txBody>
      </p:sp>
    </p:spTree>
    <p:extLst>
      <p:ext uri="{BB962C8B-B14F-4D97-AF65-F5344CB8AC3E}">
        <p14:creationId xmlns:p14="http://schemas.microsoft.com/office/powerpoint/2010/main" val="233983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3" grpId="0" animBg="1"/>
      <p:bldP spid="13" grpId="1"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4D7F-F6D1-EFD6-B95B-CBABB00A7F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9AC85B-801A-6BEE-0493-F6E3C153C2E7}"/>
              </a:ext>
            </a:extLst>
          </p:cNvPr>
          <p:cNvSpPr txBox="1"/>
          <p:nvPr/>
        </p:nvSpPr>
        <p:spPr>
          <a:xfrm>
            <a:off x="138896" y="162046"/>
            <a:ext cx="115978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Opportunities for ADCs across a variety of targets and expanding considerations for the treatment setting demands focus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Selection, Sequencing, Safety and Strategy</a:t>
            </a:r>
          </a:p>
        </p:txBody>
      </p:sp>
      <p:pic>
        <p:nvPicPr>
          <p:cNvPr id="6" name="Picture 5">
            <a:extLst>
              <a:ext uri="{FF2B5EF4-FFF2-40B4-BE49-F238E27FC236}">
                <a16:creationId xmlns:a16="http://schemas.microsoft.com/office/drawing/2014/main" id="{4CF45B87-5CF0-54BC-4EFD-E002F8E465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33042" y="1335134"/>
            <a:ext cx="7209540" cy="5067408"/>
          </a:xfrm>
          <a:prstGeom prst="rect">
            <a:avLst/>
          </a:prstGeom>
        </p:spPr>
      </p:pic>
      <p:sp>
        <p:nvSpPr>
          <p:cNvPr id="7" name="TextBox 6">
            <a:extLst>
              <a:ext uri="{FF2B5EF4-FFF2-40B4-BE49-F238E27FC236}">
                <a16:creationId xmlns:a16="http://schemas.microsoft.com/office/drawing/2014/main" id="{11437B6E-B1A8-0711-1C7F-F5D8AD4C23B1}"/>
              </a:ext>
            </a:extLst>
          </p:cNvPr>
          <p:cNvSpPr txBox="1"/>
          <p:nvPr/>
        </p:nvSpPr>
        <p:spPr>
          <a:xfrm>
            <a:off x="138896" y="6542065"/>
            <a:ext cx="111927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Colombo R et al. Cancer Discovery 2024; 14:2089-108</a:t>
            </a:r>
          </a:p>
        </p:txBody>
      </p:sp>
    </p:spTree>
    <p:extLst>
      <p:ext uri="{BB962C8B-B14F-4D97-AF65-F5344CB8AC3E}">
        <p14:creationId xmlns:p14="http://schemas.microsoft.com/office/powerpoint/2010/main" val="118904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C9C3-4CAB-9B58-34B4-9D7499D147E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1C5E314-4543-1374-2748-9A5EAA9E3E7D}"/>
              </a:ext>
            </a:extLst>
          </p:cNvPr>
          <p:cNvPicPr>
            <a:picLocks noChangeAspect="1"/>
          </p:cNvPicPr>
          <p:nvPr/>
        </p:nvPicPr>
        <p:blipFill>
          <a:blip r:embed="rId3"/>
          <a:stretch>
            <a:fillRect/>
          </a:stretch>
        </p:blipFill>
        <p:spPr>
          <a:xfrm>
            <a:off x="8000408" y="3099793"/>
            <a:ext cx="2723853" cy="3200400"/>
          </a:xfrm>
          <a:prstGeom prst="rect">
            <a:avLst/>
          </a:prstGeom>
        </p:spPr>
      </p:pic>
      <p:pic>
        <p:nvPicPr>
          <p:cNvPr id="19" name="Picture 18">
            <a:extLst>
              <a:ext uri="{FF2B5EF4-FFF2-40B4-BE49-F238E27FC236}">
                <a16:creationId xmlns:a16="http://schemas.microsoft.com/office/drawing/2014/main" id="{23BA6324-230E-4E32-0D11-96C9029BC762}"/>
              </a:ext>
            </a:extLst>
          </p:cNvPr>
          <p:cNvPicPr>
            <a:picLocks noChangeAspect="1"/>
          </p:cNvPicPr>
          <p:nvPr/>
        </p:nvPicPr>
        <p:blipFill>
          <a:blip r:embed="rId4"/>
          <a:stretch>
            <a:fillRect/>
          </a:stretch>
        </p:blipFill>
        <p:spPr>
          <a:xfrm>
            <a:off x="243954" y="3266200"/>
            <a:ext cx="6201814" cy="2926080"/>
          </a:xfrm>
          <a:prstGeom prst="rect">
            <a:avLst/>
          </a:prstGeom>
        </p:spPr>
      </p:pic>
      <p:sp>
        <p:nvSpPr>
          <p:cNvPr id="4" name="Text Placeholder 3">
            <a:extLst>
              <a:ext uri="{FF2B5EF4-FFF2-40B4-BE49-F238E27FC236}">
                <a16:creationId xmlns:a16="http://schemas.microsoft.com/office/drawing/2014/main" id="{98E67342-0A8C-BFC5-F3F9-4631044EA04B}"/>
              </a:ext>
            </a:extLst>
          </p:cNvPr>
          <p:cNvSpPr>
            <a:spLocks noGrp="1"/>
          </p:cNvSpPr>
          <p:nvPr>
            <p:ph type="body" sz="quarter" idx="12"/>
          </p:nvPr>
        </p:nvSpPr>
        <p:spPr>
          <a:xfrm>
            <a:off x="0" y="77726"/>
            <a:ext cx="12192000" cy="952761"/>
          </a:xfrm>
        </p:spPr>
        <p:txBody>
          <a:bodyPr/>
          <a:lstStyle/>
          <a:p>
            <a:pPr algn="l"/>
            <a:r>
              <a:rPr lang="en-US" sz="3200" b="0" dirty="0">
                <a:solidFill>
                  <a:schemeClr val="tx1">
                    <a:lumMod val="95000"/>
                    <a:lumOff val="5000"/>
                  </a:schemeClr>
                </a:solidFill>
                <a:latin typeface="+mn-lt"/>
              </a:rPr>
              <a:t>Targeting Cadherin 6 (CDH6): Raludotatug deruxtecan</a:t>
            </a:r>
          </a:p>
        </p:txBody>
      </p:sp>
      <p:sp>
        <p:nvSpPr>
          <p:cNvPr id="12" name="TextBox 11">
            <a:extLst>
              <a:ext uri="{FF2B5EF4-FFF2-40B4-BE49-F238E27FC236}">
                <a16:creationId xmlns:a16="http://schemas.microsoft.com/office/drawing/2014/main" id="{61E243A6-CD26-2C4D-871A-3DC9613AADD9}"/>
              </a:ext>
            </a:extLst>
          </p:cNvPr>
          <p:cNvSpPr txBox="1"/>
          <p:nvPr/>
        </p:nvSpPr>
        <p:spPr>
          <a:xfrm>
            <a:off x="2149841" y="6408106"/>
            <a:ext cx="586214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1. Moore K, et al. Presented at European Society for Medical Oncology (ESMO) Annual Meeting; 20-24 October 2023; Madrid, Spain.;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2. NCT04707248. Accessed from: https://</a:t>
            </a:r>
            <a:r>
              <a:rPr kumimoji="0" lang="en-US" sz="800" b="0" i="0" u="none" strike="noStrike" kern="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clinicaltrials.gov</a:t>
            </a:r>
            <a:r>
              <a:rPr kumimoji="0" lang="en-US" sz="800" b="0"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/study/NCT04707248?cond=NCT04707248&amp;rank=1.</a:t>
            </a:r>
            <a:endParaRPr kumimoji="0" lang="en-GB" sz="1867" b="0"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endParaRPr>
          </a:p>
        </p:txBody>
      </p:sp>
      <p:pic>
        <p:nvPicPr>
          <p:cNvPr id="18" name="Picture 17">
            <a:extLst>
              <a:ext uri="{FF2B5EF4-FFF2-40B4-BE49-F238E27FC236}">
                <a16:creationId xmlns:a16="http://schemas.microsoft.com/office/drawing/2014/main" id="{71E2AAD5-07AF-3119-4BE1-8BE979FE4DAB}"/>
              </a:ext>
            </a:extLst>
          </p:cNvPr>
          <p:cNvPicPr>
            <a:picLocks noChangeAspect="1"/>
          </p:cNvPicPr>
          <p:nvPr/>
        </p:nvPicPr>
        <p:blipFill>
          <a:blip r:embed="rId5"/>
          <a:stretch>
            <a:fillRect/>
          </a:stretch>
        </p:blipFill>
        <p:spPr>
          <a:xfrm>
            <a:off x="8000408" y="6231634"/>
            <a:ext cx="1939846" cy="548640"/>
          </a:xfrm>
          <a:prstGeom prst="rect">
            <a:avLst/>
          </a:prstGeom>
        </p:spPr>
      </p:pic>
      <p:graphicFrame>
        <p:nvGraphicFramePr>
          <p:cNvPr id="16" name="Table 15">
            <a:extLst>
              <a:ext uri="{FF2B5EF4-FFF2-40B4-BE49-F238E27FC236}">
                <a16:creationId xmlns:a16="http://schemas.microsoft.com/office/drawing/2014/main" id="{3152343D-8A58-EB24-D449-B6F90BC09B5F}"/>
              </a:ext>
            </a:extLst>
          </p:cNvPr>
          <p:cNvGraphicFramePr>
            <a:graphicFrameLocks noGrp="1"/>
          </p:cNvGraphicFramePr>
          <p:nvPr/>
        </p:nvGraphicFramePr>
        <p:xfrm>
          <a:off x="338829" y="844281"/>
          <a:ext cx="4128962" cy="2438400"/>
        </p:xfrm>
        <a:graphic>
          <a:graphicData uri="http://schemas.openxmlformats.org/drawingml/2006/table">
            <a:tbl>
              <a:tblPr firstRow="1" bandRow="1"/>
              <a:tblGrid>
                <a:gridCol w="1000195">
                  <a:extLst>
                    <a:ext uri="{9D8B030D-6E8A-4147-A177-3AD203B41FA5}">
                      <a16:colId xmlns:a16="http://schemas.microsoft.com/office/drawing/2014/main" val="3562623238"/>
                    </a:ext>
                  </a:extLst>
                </a:gridCol>
                <a:gridCol w="3128767">
                  <a:extLst>
                    <a:ext uri="{9D8B030D-6E8A-4147-A177-3AD203B41FA5}">
                      <a16:colId xmlns:a16="http://schemas.microsoft.com/office/drawing/2014/main" val="866967539"/>
                    </a:ext>
                  </a:extLst>
                </a:gridCol>
              </a:tblGrid>
              <a:tr h="762000">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endParaRPr lang="en-US" sz="15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a:solidFill>
                            <a:schemeClr val="bg1"/>
                          </a:solidFill>
                          <a:effectLst/>
                        </a:rPr>
                        <a:t>Raludotatug deruxtecan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a:solidFill>
                            <a:schemeClr val="bg1"/>
                          </a:solidFill>
                          <a:effectLst/>
                        </a:rPr>
                        <a:t>(DS-6000)</a:t>
                      </a:r>
                      <a:r>
                        <a:rPr lang="en-US" sz="1500" b="0" kern="1200" baseline="30000">
                          <a:solidFill>
                            <a:schemeClr val="bg1"/>
                          </a:solidFill>
                          <a:effectLst/>
                        </a:rPr>
                        <a:t>1,2</a:t>
                      </a:r>
                      <a:endParaRPr lang="en-US" sz="1500" b="0" baseline="30000">
                        <a:solidFill>
                          <a:schemeClr val="bg1"/>
                        </a:solidFill>
                        <a:latin typeface="+mn-lt"/>
                      </a:endParaRPr>
                    </a:p>
                    <a:p>
                      <a:endParaRPr lang="en-US" sz="15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3256725774"/>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Payload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Topoisomerase 1 inhibitor (</a:t>
                      </a:r>
                      <a:r>
                        <a:rPr lang="en-US" sz="1500" err="1"/>
                        <a:t>DXd</a:t>
                      </a:r>
                      <a:r>
                        <a:rPr lang="en-US" sz="150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1190536308"/>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DAR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4213496780"/>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Cleavable tetrapeptide based 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979550296"/>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Trial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b="1" dirty="0"/>
                        <a:t>NCT04707248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342880047"/>
                  </a:ext>
                </a:extLst>
              </a:tr>
            </a:tbl>
          </a:graphicData>
        </a:graphic>
      </p:graphicFrame>
      <p:pic>
        <p:nvPicPr>
          <p:cNvPr id="17" name="Picture 16">
            <a:extLst>
              <a:ext uri="{FF2B5EF4-FFF2-40B4-BE49-F238E27FC236}">
                <a16:creationId xmlns:a16="http://schemas.microsoft.com/office/drawing/2014/main" id="{D1EE8803-65D6-59B6-8330-067B7044388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693831" y="833130"/>
            <a:ext cx="7302875" cy="2228965"/>
          </a:xfrm>
          <a:prstGeom prst="rect">
            <a:avLst/>
          </a:prstGeom>
        </p:spPr>
      </p:pic>
      <p:grpSp>
        <p:nvGrpSpPr>
          <p:cNvPr id="6" name="Group 5">
            <a:extLst>
              <a:ext uri="{FF2B5EF4-FFF2-40B4-BE49-F238E27FC236}">
                <a16:creationId xmlns:a16="http://schemas.microsoft.com/office/drawing/2014/main" id="{96DE4AE8-F8A6-BD2C-C939-E3DDF218164D}"/>
              </a:ext>
            </a:extLst>
          </p:cNvPr>
          <p:cNvGrpSpPr/>
          <p:nvPr/>
        </p:nvGrpSpPr>
        <p:grpSpPr>
          <a:xfrm>
            <a:off x="1725588" y="2416123"/>
            <a:ext cx="7475722" cy="2438400"/>
            <a:chOff x="1725588" y="2416123"/>
            <a:chExt cx="7475722" cy="2438400"/>
          </a:xfrm>
        </p:grpSpPr>
        <p:pic>
          <p:nvPicPr>
            <p:cNvPr id="3" name="Picture 2">
              <a:extLst>
                <a:ext uri="{FF2B5EF4-FFF2-40B4-BE49-F238E27FC236}">
                  <a16:creationId xmlns:a16="http://schemas.microsoft.com/office/drawing/2014/main" id="{A926A242-5FAD-00CE-9811-156D91B48C66}"/>
                </a:ext>
              </a:extLst>
            </p:cNvPr>
            <p:cNvPicPr>
              <a:picLocks noChangeAspect="1"/>
            </p:cNvPicPr>
            <p:nvPr/>
          </p:nvPicPr>
          <p:blipFill>
            <a:blip r:embed="rId8"/>
            <a:stretch>
              <a:fillRect/>
            </a:stretch>
          </p:blipFill>
          <p:spPr>
            <a:xfrm>
              <a:off x="1725588" y="2416123"/>
              <a:ext cx="7475722" cy="2438400"/>
            </a:xfrm>
            <a:prstGeom prst="rect">
              <a:avLst/>
            </a:prstGeom>
            <a:ln w="57150">
              <a:solidFill>
                <a:srgbClr val="FF0000"/>
              </a:solidFill>
            </a:ln>
          </p:spPr>
        </p:pic>
        <p:pic>
          <p:nvPicPr>
            <p:cNvPr id="2" name="Picture 1">
              <a:extLst>
                <a:ext uri="{FF2B5EF4-FFF2-40B4-BE49-F238E27FC236}">
                  <a16:creationId xmlns:a16="http://schemas.microsoft.com/office/drawing/2014/main" id="{776DEA2A-35BC-6813-8797-4041D4B3D510}"/>
                </a:ext>
              </a:extLst>
            </p:cNvPr>
            <p:cNvPicPr>
              <a:picLocks noChangeAspect="1"/>
            </p:cNvPicPr>
            <p:nvPr/>
          </p:nvPicPr>
          <p:blipFill>
            <a:blip r:embed="rId9"/>
            <a:stretch>
              <a:fillRect/>
            </a:stretch>
          </p:blipFill>
          <p:spPr>
            <a:xfrm>
              <a:off x="1752603" y="4202287"/>
              <a:ext cx="7374464" cy="606779"/>
            </a:xfrm>
            <a:prstGeom prst="rect">
              <a:avLst/>
            </a:prstGeom>
          </p:spPr>
        </p:pic>
      </p:grpSp>
    </p:spTree>
    <p:extLst>
      <p:ext uri="{BB962C8B-B14F-4D97-AF65-F5344CB8AC3E}">
        <p14:creationId xmlns:p14="http://schemas.microsoft.com/office/powerpoint/2010/main" val="122406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3744-9974-BBBA-FF93-CFA71A64E1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CD996F-3683-A8EE-2C60-08B90E065F98}"/>
              </a:ext>
            </a:extLst>
          </p:cNvPr>
          <p:cNvSpPr>
            <a:spLocks noGrp="1"/>
          </p:cNvSpPr>
          <p:nvPr>
            <p:ph type="body" sz="quarter" idx="12"/>
          </p:nvPr>
        </p:nvSpPr>
        <p:spPr>
          <a:xfrm>
            <a:off x="0" y="185013"/>
            <a:ext cx="12192000" cy="952761"/>
          </a:xfrm>
        </p:spPr>
        <p:txBody>
          <a:bodyPr/>
          <a:lstStyle/>
          <a:p>
            <a:pPr algn="l"/>
            <a:r>
              <a:rPr lang="en-US" sz="2800" b="0" dirty="0">
                <a:latin typeface="+mn-lt"/>
              </a:rPr>
              <a:t>REJOICE-Ovarian01/GOG-3096: Phase 2/3 Randomized Study of R-</a:t>
            </a:r>
            <a:r>
              <a:rPr lang="en-US" sz="2800" b="0" dirty="0" err="1">
                <a:latin typeface="+mn-lt"/>
              </a:rPr>
              <a:t>DXd</a:t>
            </a:r>
            <a:r>
              <a:rPr lang="en-US" sz="2800" b="0" dirty="0">
                <a:latin typeface="+mn-lt"/>
              </a:rPr>
              <a:t> in Platinum-Resistant EOC</a:t>
            </a:r>
          </a:p>
        </p:txBody>
      </p:sp>
      <p:pic>
        <p:nvPicPr>
          <p:cNvPr id="18" name="Picture 17">
            <a:extLst>
              <a:ext uri="{FF2B5EF4-FFF2-40B4-BE49-F238E27FC236}">
                <a16:creationId xmlns:a16="http://schemas.microsoft.com/office/drawing/2014/main" id="{516CCE67-ABAC-C62E-10CF-819C673BBF2A}"/>
              </a:ext>
            </a:extLst>
          </p:cNvPr>
          <p:cNvPicPr>
            <a:picLocks noChangeAspect="1"/>
          </p:cNvPicPr>
          <p:nvPr/>
        </p:nvPicPr>
        <p:blipFill>
          <a:blip r:embed="rId3"/>
          <a:stretch>
            <a:fillRect/>
          </a:stretch>
        </p:blipFill>
        <p:spPr>
          <a:xfrm>
            <a:off x="9444190" y="6181157"/>
            <a:ext cx="1939846" cy="548640"/>
          </a:xfrm>
          <a:prstGeom prst="rect">
            <a:avLst/>
          </a:prstGeom>
        </p:spPr>
      </p:pic>
      <p:sp>
        <p:nvSpPr>
          <p:cNvPr id="52" name="Rectangle: Single Corner Rounded 51">
            <a:extLst>
              <a:ext uri="{FF2B5EF4-FFF2-40B4-BE49-F238E27FC236}">
                <a16:creationId xmlns:a16="http://schemas.microsoft.com/office/drawing/2014/main" id="{70A127C9-43E7-CB9B-FFD3-129F13DEC6EA}"/>
              </a:ext>
            </a:extLst>
          </p:cNvPr>
          <p:cNvSpPr/>
          <p:nvPr/>
        </p:nvSpPr>
        <p:spPr>
          <a:xfrm>
            <a:off x="7655862" y="1568621"/>
            <a:ext cx="4017479" cy="3015508"/>
          </a:xfrm>
          <a:prstGeom prst="round1Rect">
            <a:avLst>
              <a:gd name="adj" fmla="val 7360"/>
            </a:avLst>
          </a:prstGeom>
          <a:solidFill>
            <a:srgbClr val="8795A0">
              <a:lumMod val="20000"/>
              <a:lumOff val="80000"/>
              <a:alpha val="50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Single Corner Rounded 52">
            <a:extLst>
              <a:ext uri="{FF2B5EF4-FFF2-40B4-BE49-F238E27FC236}">
                <a16:creationId xmlns:a16="http://schemas.microsoft.com/office/drawing/2014/main" id="{BD503262-594F-A9DD-34D9-671714D3B6A8}"/>
              </a:ext>
            </a:extLst>
          </p:cNvPr>
          <p:cNvSpPr/>
          <p:nvPr/>
        </p:nvSpPr>
        <p:spPr>
          <a:xfrm>
            <a:off x="3304497" y="1568621"/>
            <a:ext cx="4017479" cy="3015508"/>
          </a:xfrm>
          <a:prstGeom prst="round1Rect">
            <a:avLst>
              <a:gd name="adj" fmla="val 7821"/>
            </a:avLst>
          </a:prstGeom>
          <a:solidFill>
            <a:srgbClr val="FFFFFF">
              <a:lumMod val="95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54" name="Group 53">
            <a:extLst>
              <a:ext uri="{FF2B5EF4-FFF2-40B4-BE49-F238E27FC236}">
                <a16:creationId xmlns:a16="http://schemas.microsoft.com/office/drawing/2014/main" id="{3349B051-A584-1254-2250-D1623BC9598B}"/>
              </a:ext>
            </a:extLst>
          </p:cNvPr>
          <p:cNvGrpSpPr/>
          <p:nvPr/>
        </p:nvGrpSpPr>
        <p:grpSpPr>
          <a:xfrm>
            <a:off x="2776852" y="2585269"/>
            <a:ext cx="1446352" cy="1252981"/>
            <a:chOff x="7122106" y="742714"/>
            <a:chExt cx="1446352" cy="1252981"/>
          </a:xfrm>
        </p:grpSpPr>
        <p:cxnSp>
          <p:nvCxnSpPr>
            <p:cNvPr id="55" name="Connector: Elbow 54">
              <a:extLst>
                <a:ext uri="{FF2B5EF4-FFF2-40B4-BE49-F238E27FC236}">
                  <a16:creationId xmlns:a16="http://schemas.microsoft.com/office/drawing/2014/main" id="{4870A645-2A40-F8B3-C5B4-3B3B944EC435}"/>
                </a:ext>
              </a:extLst>
            </p:cNvPr>
            <p:cNvCxnSpPr>
              <a:cxnSpLocks/>
            </p:cNvCxnSpPr>
            <p:nvPr/>
          </p:nvCxnSpPr>
          <p:spPr>
            <a:xfrm>
              <a:off x="7122106" y="1359445"/>
              <a:ext cx="1429187" cy="636250"/>
            </a:xfrm>
            <a:prstGeom prst="bentConnector3">
              <a:avLst>
                <a:gd name="adj1" fmla="val 69004"/>
              </a:avLst>
            </a:prstGeom>
            <a:noFill/>
            <a:ln w="19050" cap="flat" cmpd="sng" algn="ctr">
              <a:solidFill>
                <a:srgbClr val="000000">
                  <a:shade val="95000"/>
                  <a:satMod val="105000"/>
                </a:srgbClr>
              </a:solidFill>
              <a:prstDash val="solid"/>
              <a:tailEnd type="triangle"/>
            </a:ln>
            <a:effectLst/>
          </p:spPr>
        </p:cxnSp>
        <p:cxnSp>
          <p:nvCxnSpPr>
            <p:cNvPr id="56" name="Straight Arrow Connector 55">
              <a:extLst>
                <a:ext uri="{FF2B5EF4-FFF2-40B4-BE49-F238E27FC236}">
                  <a16:creationId xmlns:a16="http://schemas.microsoft.com/office/drawing/2014/main" id="{5B2485BF-D282-120C-8CCF-8EF3E2510283}"/>
                </a:ext>
              </a:extLst>
            </p:cNvPr>
            <p:cNvCxnSpPr>
              <a:cxnSpLocks/>
            </p:cNvCxnSpPr>
            <p:nvPr/>
          </p:nvCxnSpPr>
          <p:spPr>
            <a:xfrm>
              <a:off x="7878467" y="1358072"/>
              <a:ext cx="676829"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57" name="Connector: Elbow 56">
              <a:extLst>
                <a:ext uri="{FF2B5EF4-FFF2-40B4-BE49-F238E27FC236}">
                  <a16:creationId xmlns:a16="http://schemas.microsoft.com/office/drawing/2014/main" id="{F303A4FD-0FB3-5AA1-346B-71E4F2532D43}"/>
                </a:ext>
              </a:extLst>
            </p:cNvPr>
            <p:cNvCxnSpPr>
              <a:cxnSpLocks/>
            </p:cNvCxnSpPr>
            <p:nvPr/>
          </p:nvCxnSpPr>
          <p:spPr>
            <a:xfrm flipV="1">
              <a:off x="7125272" y="742714"/>
              <a:ext cx="1443186" cy="612000"/>
            </a:xfrm>
            <a:prstGeom prst="bentConnector3">
              <a:avLst>
                <a:gd name="adj1" fmla="val 68192"/>
              </a:avLst>
            </a:prstGeom>
            <a:noFill/>
            <a:ln w="19050" cap="flat" cmpd="sng" algn="ctr">
              <a:solidFill>
                <a:srgbClr val="000000">
                  <a:shade val="95000"/>
                  <a:satMod val="105000"/>
                </a:srgbClr>
              </a:solidFill>
              <a:prstDash val="solid"/>
              <a:tailEnd type="triangle"/>
            </a:ln>
            <a:effectLst/>
          </p:spPr>
        </p:cxnSp>
      </p:grpSp>
      <p:cxnSp>
        <p:nvCxnSpPr>
          <p:cNvPr id="58" name="Connector: Elbow 57">
            <a:extLst>
              <a:ext uri="{FF2B5EF4-FFF2-40B4-BE49-F238E27FC236}">
                <a16:creationId xmlns:a16="http://schemas.microsoft.com/office/drawing/2014/main" id="{38B6D24F-9D39-0096-2F0B-24040235345F}"/>
              </a:ext>
            </a:extLst>
          </p:cNvPr>
          <p:cNvCxnSpPr>
            <a:cxnSpLocks/>
            <a:endCxn id="67" idx="2"/>
          </p:cNvCxnSpPr>
          <p:nvPr/>
        </p:nvCxnSpPr>
        <p:spPr>
          <a:xfrm rot="5400000" flipH="1" flipV="1">
            <a:off x="8147758" y="2813628"/>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59" name="Group 58">
            <a:extLst>
              <a:ext uri="{FF2B5EF4-FFF2-40B4-BE49-F238E27FC236}">
                <a16:creationId xmlns:a16="http://schemas.microsoft.com/office/drawing/2014/main" id="{8EC2AC85-0B6B-C358-3421-6F9F8900B728}"/>
              </a:ext>
            </a:extLst>
          </p:cNvPr>
          <p:cNvGrpSpPr/>
          <p:nvPr/>
        </p:nvGrpSpPr>
        <p:grpSpPr>
          <a:xfrm>
            <a:off x="3494041" y="2977424"/>
            <a:ext cx="471563" cy="457769"/>
            <a:chOff x="2342320" y="1670357"/>
            <a:chExt cx="471562" cy="457769"/>
          </a:xfrm>
        </p:grpSpPr>
        <p:sp>
          <p:nvSpPr>
            <p:cNvPr id="60" name="Oval 59">
              <a:extLst>
                <a:ext uri="{FF2B5EF4-FFF2-40B4-BE49-F238E27FC236}">
                  <a16:creationId xmlns:a16="http://schemas.microsoft.com/office/drawing/2014/main" id="{DC5E9418-2216-A0AA-DD41-43558BE0F7F7}"/>
                </a:ext>
              </a:extLst>
            </p:cNvPr>
            <p:cNvSpPr/>
            <p:nvPr/>
          </p:nvSpPr>
          <p:spPr>
            <a:xfrm>
              <a:off x="2342320" y="1670357"/>
              <a:ext cx="471562" cy="457769"/>
            </a:xfrm>
            <a:prstGeom prst="ellipse">
              <a:avLst/>
            </a:prstGeom>
            <a:solidFill>
              <a:srgbClr val="1E325F"/>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TextBox 60">
              <a:extLst>
                <a:ext uri="{FF2B5EF4-FFF2-40B4-BE49-F238E27FC236}">
                  <a16:creationId xmlns:a16="http://schemas.microsoft.com/office/drawing/2014/main" id="{D73AD632-37DF-6843-AE41-2C9888EDECFD}"/>
                </a:ext>
              </a:extLst>
            </p:cNvPr>
            <p:cNvSpPr txBox="1"/>
            <p:nvPr/>
          </p:nvSpPr>
          <p:spPr>
            <a:xfrm>
              <a:off x="2366959" y="1681023"/>
              <a:ext cx="446923" cy="419190"/>
            </a:xfrm>
            <a:prstGeom prst="rect">
              <a:avLst/>
            </a:prstGeom>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1:1:1</a:t>
              </a:r>
            </a:p>
          </p:txBody>
        </p:sp>
      </p:grpSp>
      <p:grpSp>
        <p:nvGrpSpPr>
          <p:cNvPr id="62" name="Group 61">
            <a:extLst>
              <a:ext uri="{FF2B5EF4-FFF2-40B4-BE49-F238E27FC236}">
                <a16:creationId xmlns:a16="http://schemas.microsoft.com/office/drawing/2014/main" id="{F0EF952B-E470-84AD-BC46-F40F9729A678}"/>
              </a:ext>
            </a:extLst>
          </p:cNvPr>
          <p:cNvGrpSpPr/>
          <p:nvPr/>
        </p:nvGrpSpPr>
        <p:grpSpPr>
          <a:xfrm>
            <a:off x="4247937" y="2416376"/>
            <a:ext cx="1588339" cy="1608143"/>
            <a:chOff x="-261594" y="1831727"/>
            <a:chExt cx="2757610" cy="856805"/>
          </a:xfrm>
          <a:solidFill>
            <a:srgbClr val="1E325F"/>
          </a:solidFill>
        </p:grpSpPr>
        <p:sp>
          <p:nvSpPr>
            <p:cNvPr id="63" name="Rectangle: Rounded Corners 52">
              <a:extLst>
                <a:ext uri="{FF2B5EF4-FFF2-40B4-BE49-F238E27FC236}">
                  <a16:creationId xmlns:a16="http://schemas.microsoft.com/office/drawing/2014/main" id="{212D9843-CB99-98F0-B3BE-2B28757E4CA2}"/>
                </a:ext>
              </a:extLst>
            </p:cNvPr>
            <p:cNvSpPr/>
            <p:nvPr/>
          </p:nvSpPr>
          <p:spPr>
            <a:xfrm>
              <a:off x="-261594" y="183172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4.8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4" name="Rectangle: Rounded Corners 53">
              <a:extLst>
                <a:ext uri="{FF2B5EF4-FFF2-40B4-BE49-F238E27FC236}">
                  <a16:creationId xmlns:a16="http://schemas.microsoft.com/office/drawing/2014/main" id="{1A880201-1CA5-FBC7-3AE3-6FCD405C5112}"/>
                </a:ext>
              </a:extLst>
            </p:cNvPr>
            <p:cNvSpPr/>
            <p:nvPr/>
          </p:nvSpPr>
          <p:spPr>
            <a:xfrm>
              <a:off x="-261594" y="216264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5.6 mg/kg </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5" name="Rectangle: Rounded Corners 54">
              <a:extLst>
                <a:ext uri="{FF2B5EF4-FFF2-40B4-BE49-F238E27FC236}">
                  <a16:creationId xmlns:a16="http://schemas.microsoft.com/office/drawing/2014/main" id="{459C1601-049D-EC93-D161-D864BEEEBAB5}"/>
                </a:ext>
              </a:extLst>
            </p:cNvPr>
            <p:cNvSpPr/>
            <p:nvPr/>
          </p:nvSpPr>
          <p:spPr>
            <a:xfrm>
              <a:off x="-261594" y="249995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6.4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grpSp>
        <p:nvGrpSpPr>
          <p:cNvPr id="66" name="Group 65">
            <a:extLst>
              <a:ext uri="{FF2B5EF4-FFF2-40B4-BE49-F238E27FC236}">
                <a16:creationId xmlns:a16="http://schemas.microsoft.com/office/drawing/2014/main" id="{13DEC510-E28C-D3D2-7B12-FE60F3001ECA}"/>
              </a:ext>
            </a:extLst>
          </p:cNvPr>
          <p:cNvGrpSpPr/>
          <p:nvPr/>
        </p:nvGrpSpPr>
        <p:grpSpPr>
          <a:xfrm>
            <a:off x="8629405" y="2460820"/>
            <a:ext cx="1723056" cy="1555501"/>
            <a:chOff x="8629405" y="2297905"/>
            <a:chExt cx="1723056" cy="1555501"/>
          </a:xfrm>
        </p:grpSpPr>
        <p:sp>
          <p:nvSpPr>
            <p:cNvPr id="67" name="Rectangle: Rounded Corners 52">
              <a:extLst>
                <a:ext uri="{FF2B5EF4-FFF2-40B4-BE49-F238E27FC236}">
                  <a16:creationId xmlns:a16="http://schemas.microsoft.com/office/drawing/2014/main" id="{72BDAF1D-43CB-F100-BCE3-44EBEB13F7CF}"/>
                </a:ext>
              </a:extLst>
            </p:cNvPr>
            <p:cNvSpPr/>
            <p:nvPr/>
          </p:nvSpPr>
          <p:spPr>
            <a:xfrm>
              <a:off x="8629406" y="2297905"/>
              <a:ext cx="1710299" cy="696475"/>
            </a:xfrm>
            <a:prstGeom prst="rect">
              <a:avLst/>
            </a:prstGeom>
            <a:solidFill>
              <a:srgbClr val="8795A0"/>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R-</a:t>
              </a:r>
              <a:r>
                <a:rPr kumimoji="0" lang="en-GB" sz="1300" b="1" i="0" u="none" strike="noStrike" kern="0" cap="none" spc="0" normalizeH="0" baseline="0" noProof="0" err="1">
                  <a:ln>
                    <a:noFill/>
                  </a:ln>
                  <a:solidFill>
                    <a:srgbClr val="FFFFFF"/>
                  </a:solidFill>
                  <a:effectLst/>
                  <a:uLnTx/>
                  <a:uFillTx/>
                  <a:latin typeface="Arial"/>
                  <a:ea typeface="+mn-ea"/>
                  <a:cs typeface="+mn-cs"/>
                  <a:sym typeface="Arial"/>
                </a:rPr>
                <a:t>DXd</a:t>
              </a:r>
              <a:r>
                <a:rPr kumimoji="0" lang="en-GB" sz="1300" b="1" i="0" u="none" strike="noStrike" kern="0" cap="none" spc="0" normalizeH="0" baseline="0" noProof="0">
                  <a:ln>
                    <a:noFill/>
                  </a:ln>
                  <a:solidFill>
                    <a:srgbClr val="FFFFFF"/>
                  </a:solidFill>
                  <a:effectLst/>
                  <a:uLnTx/>
                  <a:uFillTx/>
                  <a:latin typeface="Arial"/>
                  <a:ea typeface="+mn-ea"/>
                  <a:cs typeface="+mn-cs"/>
                  <a:sym typeface="Arial"/>
                </a:rPr>
                <a:t> at RP3D</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68" name="Rectangle: Rounded Corners 53">
              <a:extLst>
                <a:ext uri="{FF2B5EF4-FFF2-40B4-BE49-F238E27FC236}">
                  <a16:creationId xmlns:a16="http://schemas.microsoft.com/office/drawing/2014/main" id="{FBA75D07-C5EB-81FD-0810-3E8D7D1B3550}"/>
                </a:ext>
              </a:extLst>
            </p:cNvPr>
            <p:cNvSpPr/>
            <p:nvPr/>
          </p:nvSpPr>
          <p:spPr>
            <a:xfrm>
              <a:off x="8629405" y="3121754"/>
              <a:ext cx="1723056" cy="731652"/>
            </a:xfrm>
            <a:prstGeom prst="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TPC </a:t>
              </a:r>
              <a:br>
                <a:rPr kumimoji="0" lang="en-GB" sz="1300" b="1" i="0" u="none" strike="noStrike" kern="0" cap="none" spc="0" normalizeH="0" baseline="0" noProof="0">
                  <a:ln>
                    <a:noFill/>
                  </a:ln>
                  <a:solidFill>
                    <a:srgbClr val="FFFFFF"/>
                  </a:solidFill>
                  <a:effectLst/>
                  <a:uLnTx/>
                  <a:uFillTx/>
                  <a:latin typeface="Arial"/>
                  <a:ea typeface="+mn-ea"/>
                  <a:cs typeface="+mn-cs"/>
                  <a:sym typeface="Arial"/>
                </a:rPr>
              </a:br>
              <a:r>
                <a:rPr kumimoji="0" lang="en-GB" sz="1100" b="0" i="0" u="none" strike="noStrike" kern="0" cap="none" spc="0" normalizeH="0" baseline="0" noProof="0">
                  <a:ln>
                    <a:noFill/>
                  </a:ln>
                  <a:solidFill>
                    <a:srgbClr val="FFFFFF"/>
                  </a:solidFill>
                  <a:effectLst/>
                  <a:uLnTx/>
                  <a:uFillTx/>
                  <a:latin typeface="Arial"/>
                  <a:ea typeface="+mn-ea"/>
                  <a:cs typeface="+mn-cs"/>
                  <a:sym typeface="Arial"/>
                </a:rPr>
                <a:t>(gemcitabine, PLD, topotecan, paclitaxel)</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sp>
        <p:nvSpPr>
          <p:cNvPr id="69" name="TextBox 68">
            <a:extLst>
              <a:ext uri="{FF2B5EF4-FFF2-40B4-BE49-F238E27FC236}">
                <a16:creationId xmlns:a16="http://schemas.microsoft.com/office/drawing/2014/main" id="{C326AD88-6642-11C6-C642-1D8434CCB7FB}"/>
              </a:ext>
            </a:extLst>
          </p:cNvPr>
          <p:cNvSpPr txBox="1"/>
          <p:nvPr/>
        </p:nvSpPr>
        <p:spPr>
          <a:xfrm>
            <a:off x="3986884" y="4059465"/>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70" name="Rectangle: Rounded Corners 49">
            <a:extLst>
              <a:ext uri="{FF2B5EF4-FFF2-40B4-BE49-F238E27FC236}">
                <a16:creationId xmlns:a16="http://schemas.microsoft.com/office/drawing/2014/main" id="{A7B4D618-00E8-59B9-045E-6F94606F7540}"/>
              </a:ext>
            </a:extLst>
          </p:cNvPr>
          <p:cNvSpPr/>
          <p:nvPr/>
        </p:nvSpPr>
        <p:spPr>
          <a:xfrm>
            <a:off x="297724" y="4771631"/>
            <a:ext cx="2675833"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TPC (paclitaxel vs others; </a:t>
            </a:r>
            <a:r>
              <a:rPr kumimoji="0" lang="en-GB" sz="1100" b="0" i="1" u="none" strike="noStrike" kern="0" cap="none" spc="0" normalizeH="0" baseline="0" noProof="0">
                <a:ln>
                  <a:noFill/>
                </a:ln>
                <a:solidFill>
                  <a:srgbClr val="00B4ED"/>
                </a:solidFill>
                <a:effectLst/>
                <a:uLnTx/>
                <a:uFillTx/>
                <a:latin typeface="Arial"/>
                <a:ea typeface="+mn-ea"/>
                <a:cs typeface="Arial" pitchFamily="34" charset="0"/>
                <a:sym typeface="Arial"/>
              </a:rPr>
              <a:t>Ph 3 only</a:t>
            </a: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a:t>
            </a:r>
          </a:p>
        </p:txBody>
      </p:sp>
      <p:sp>
        <p:nvSpPr>
          <p:cNvPr id="71" name="TextBox 70">
            <a:extLst>
              <a:ext uri="{FF2B5EF4-FFF2-40B4-BE49-F238E27FC236}">
                <a16:creationId xmlns:a16="http://schemas.microsoft.com/office/drawing/2014/main" id="{1F18DB5E-7CAE-7EB2-11B8-9BF27EA567D0}"/>
              </a:ext>
            </a:extLst>
          </p:cNvPr>
          <p:cNvSpPr txBox="1"/>
          <p:nvPr/>
        </p:nvSpPr>
        <p:spPr>
          <a:xfrm>
            <a:off x="3414471" y="1702542"/>
            <a:ext cx="2772000" cy="360000"/>
          </a:xfrm>
          <a:prstGeom prst="homePlate">
            <a:avLst/>
          </a:prstGeom>
          <a:solidFill>
            <a:srgbClr val="FFFFFF"/>
          </a:solidFill>
          <a:ln w="19050">
            <a:solidFill>
              <a:srgbClr val="1E325F"/>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2</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72" name="TextBox 71">
            <a:extLst>
              <a:ext uri="{FF2B5EF4-FFF2-40B4-BE49-F238E27FC236}">
                <a16:creationId xmlns:a16="http://schemas.microsoft.com/office/drawing/2014/main" id="{962EB0EF-71A9-2BAC-CEB4-FCD4E2289142}"/>
              </a:ext>
            </a:extLst>
          </p:cNvPr>
          <p:cNvSpPr txBox="1"/>
          <p:nvPr/>
        </p:nvSpPr>
        <p:spPr>
          <a:xfrm>
            <a:off x="297722" y="1559002"/>
            <a:ext cx="2672887" cy="3090187"/>
          </a:xfrm>
          <a:prstGeom prst="roundRect">
            <a:avLst>
              <a:gd name="adj" fmla="val 7380"/>
            </a:avLst>
          </a:prstGeom>
          <a:solidFill>
            <a:srgbClr val="FFFFFF"/>
          </a:solidFill>
          <a:ln w="28575" cap="flat" cmpd="sng" algn="ctr">
            <a:solidFill>
              <a:srgbClr val="32502D">
                <a:lumMod val="50000"/>
              </a:srgbClr>
            </a:solidFill>
            <a:prstDash val="solid"/>
          </a:ln>
          <a:effectLst/>
        </p:spPr>
        <p:txBody>
          <a:bodyPr wrap="square" lIns="36000" rIns="0" rtlCol="0" anchor="ctr">
            <a:noAutofit/>
          </a:bodyPr>
          <a:lstStyle/>
          <a:p>
            <a:pPr marL="143996" marR="0" lvl="0" indent="-143996" algn="l" defTabSz="685755" rtl="0" eaLnBrk="1" fontAlgn="auto" latinLnBrk="0" hangingPunct="1">
              <a:lnSpc>
                <a:spcPct val="108000"/>
              </a:lnSpc>
              <a:spcBef>
                <a:spcPts val="0"/>
              </a:spcBef>
              <a:spcAft>
                <a:spcPts val="600"/>
              </a:spcAft>
              <a:buClr>
                <a:srgbClr val="2CC8FF">
                  <a:lumMod val="50000"/>
                </a:srgbClr>
              </a:buClr>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Arial" pitchFamily="34" charset="0"/>
                <a:sym typeface="Arial"/>
              </a:rPr>
              <a:t>Key eligibility criteria:</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1−3 prior LOT (inc. bevacizumab)</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Prior MIRV if high FR</a:t>
            </a:r>
            <a:r>
              <a:rPr kumimoji="0" lang="el-GR" sz="1151" b="0" i="0" u="none" strike="noStrike" kern="0" cap="none" spc="0" normalizeH="0" baseline="0" noProof="0">
                <a:ln>
                  <a:noFill/>
                </a:ln>
                <a:solidFill>
                  <a:srgbClr val="000000"/>
                </a:solidFill>
                <a:effectLst/>
                <a:uLnTx/>
                <a:uFillTx/>
                <a:latin typeface="Arial"/>
                <a:ea typeface="+mn-ea"/>
                <a:cs typeface="Arial" pitchFamily="34" charset="0"/>
                <a:sym typeface="Arial"/>
              </a:rPr>
              <a:t>α</a:t>
            </a:r>
            <a:r>
              <a:rPr kumimoji="0" lang="en-GB" sz="1151" b="0" i="0" u="none" strike="noStrike" kern="0" cap="none" spc="0" normalizeH="0" baseline="30000" noProof="0">
                <a:ln>
                  <a:noFill/>
                </a:ln>
                <a:solidFill>
                  <a:srgbClr val="000000"/>
                </a:solidFill>
                <a:effectLst/>
                <a:uLnTx/>
                <a:uFillTx/>
                <a:latin typeface="Arial"/>
                <a:ea typeface="+mn-ea"/>
                <a:cs typeface="Arial" pitchFamily="34" charset="0"/>
                <a:sym typeface="Arial"/>
              </a:rPr>
              <a:t>a</a:t>
            </a:r>
            <a:endPar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Patients with primary platinum-refractory disease are not eligible</a:t>
            </a:r>
            <a:endParaRPr kumimoji="0" lang="en-GB" sz="1151" b="0" i="0" u="none" strike="noStrike" kern="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73" name="TextBox 72">
            <a:extLst>
              <a:ext uri="{FF2B5EF4-FFF2-40B4-BE49-F238E27FC236}">
                <a16:creationId xmlns:a16="http://schemas.microsoft.com/office/drawing/2014/main" id="{7FA600AB-7663-345B-81C7-A3ED29216CF6}"/>
              </a:ext>
            </a:extLst>
          </p:cNvPr>
          <p:cNvSpPr txBox="1"/>
          <p:nvPr/>
        </p:nvSpPr>
        <p:spPr>
          <a:xfrm>
            <a:off x="8680251" y="2211068"/>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TextBox 73">
            <a:extLst>
              <a:ext uri="{FF2B5EF4-FFF2-40B4-BE49-F238E27FC236}">
                <a16:creationId xmlns:a16="http://schemas.microsoft.com/office/drawing/2014/main" id="{60448421-E0F2-C94A-6E4C-CA926FC807BB}"/>
              </a:ext>
            </a:extLst>
          </p:cNvPr>
          <p:cNvSpPr txBox="1"/>
          <p:nvPr/>
        </p:nvSpPr>
        <p:spPr>
          <a:xfrm>
            <a:off x="7829955" y="1699069"/>
            <a:ext cx="2736000" cy="360000"/>
          </a:xfrm>
          <a:prstGeom prst="homePlate">
            <a:avLst/>
          </a:prstGeom>
          <a:solidFill>
            <a:srgbClr val="FFFFFF"/>
          </a:solidFill>
          <a:ln w="19050">
            <a:solidFill>
              <a:srgbClr val="8795A0"/>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3</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75" name="TextBox 74">
            <a:extLst>
              <a:ext uri="{FF2B5EF4-FFF2-40B4-BE49-F238E27FC236}">
                <a16:creationId xmlns:a16="http://schemas.microsoft.com/office/drawing/2014/main" id="{A9AEBB64-A4D4-9D75-787F-BACBE5B803C9}"/>
              </a:ext>
            </a:extLst>
          </p:cNvPr>
          <p:cNvSpPr txBox="1"/>
          <p:nvPr/>
        </p:nvSpPr>
        <p:spPr>
          <a:xfrm>
            <a:off x="8425084" y="4068519"/>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5748A456-D69D-E3BB-649D-F828E9EFBE62}"/>
              </a:ext>
            </a:extLst>
          </p:cNvPr>
          <p:cNvSpPr txBox="1"/>
          <p:nvPr/>
        </p:nvSpPr>
        <p:spPr>
          <a:xfrm>
            <a:off x="4270843" y="2163593"/>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77" name="Connector: Elbow 76">
            <a:extLst>
              <a:ext uri="{FF2B5EF4-FFF2-40B4-BE49-F238E27FC236}">
                <a16:creationId xmlns:a16="http://schemas.microsoft.com/office/drawing/2014/main" id="{E8328646-2773-AAD2-989D-1E9A89323A96}"/>
              </a:ext>
            </a:extLst>
          </p:cNvPr>
          <p:cNvCxnSpPr>
            <a:cxnSpLocks/>
          </p:cNvCxnSpPr>
          <p:nvPr/>
        </p:nvCxnSpPr>
        <p:spPr>
          <a:xfrm rot="16200000" flipH="1">
            <a:off x="8147757" y="3075745"/>
            <a:ext cx="486220" cy="477079"/>
          </a:xfrm>
          <a:prstGeom prst="bentConnector2">
            <a:avLst/>
          </a:prstGeom>
          <a:noFill/>
          <a:ln w="19050" cap="flat" cmpd="sng" algn="ctr">
            <a:solidFill>
              <a:srgbClr val="000000">
                <a:shade val="95000"/>
                <a:satMod val="105000"/>
              </a:srgbClr>
            </a:solidFill>
            <a:prstDash val="solid"/>
            <a:tailEnd type="triangle"/>
          </a:ln>
          <a:effectLst/>
        </p:spPr>
      </p:cxnSp>
      <p:sp>
        <p:nvSpPr>
          <p:cNvPr id="78" name="Rectangle: Single Corner Rounded 77">
            <a:extLst>
              <a:ext uri="{FF2B5EF4-FFF2-40B4-BE49-F238E27FC236}">
                <a16:creationId xmlns:a16="http://schemas.microsoft.com/office/drawing/2014/main" id="{FD8C8E70-8E03-C76E-F93B-9D1AD1E487BB}"/>
              </a:ext>
            </a:extLst>
          </p:cNvPr>
          <p:cNvSpPr/>
          <p:nvPr/>
        </p:nvSpPr>
        <p:spPr>
          <a:xfrm>
            <a:off x="6270367" y="1684208"/>
            <a:ext cx="900000" cy="2781455"/>
          </a:xfrm>
          <a:prstGeom prst="round1Rect">
            <a:avLst/>
          </a:prstGeom>
          <a:solidFill>
            <a:srgbClr val="32502D">
              <a:lumMod val="75000"/>
            </a:srgbClr>
          </a:solidFill>
          <a:ln w="25400" cap="flat" cmpd="sng" algn="ctr">
            <a:solidFill>
              <a:srgbClr val="EEECE1"/>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79" name="TextBox 78">
            <a:extLst>
              <a:ext uri="{FF2B5EF4-FFF2-40B4-BE49-F238E27FC236}">
                <a16:creationId xmlns:a16="http://schemas.microsoft.com/office/drawing/2014/main" id="{660E4282-10A2-0409-F5D3-6DEBC20C06DB}"/>
              </a:ext>
            </a:extLst>
          </p:cNvPr>
          <p:cNvSpPr txBox="1"/>
          <p:nvPr/>
        </p:nvSpPr>
        <p:spPr>
          <a:xfrm>
            <a:off x="6210155" y="1742523"/>
            <a:ext cx="1021055" cy="5950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Rectangle: Single Corner Rounded 79">
            <a:extLst>
              <a:ext uri="{FF2B5EF4-FFF2-40B4-BE49-F238E27FC236}">
                <a16:creationId xmlns:a16="http://schemas.microsoft.com/office/drawing/2014/main" id="{B6F8E43F-FB6E-8E96-B1DA-F5908C8F20B5}"/>
              </a:ext>
            </a:extLst>
          </p:cNvPr>
          <p:cNvSpPr/>
          <p:nvPr/>
        </p:nvSpPr>
        <p:spPr>
          <a:xfrm>
            <a:off x="10660111" y="1684207"/>
            <a:ext cx="900000" cy="2781455"/>
          </a:xfrm>
          <a:prstGeom prst="round1Rect">
            <a:avLst/>
          </a:prstGeom>
          <a:solidFill>
            <a:srgbClr val="32502D">
              <a:lumMod val="75000"/>
            </a:srgbClr>
          </a:solidFill>
          <a:ln w="25400" cap="flat" cmpd="sng" algn="ctr">
            <a:solidFill>
              <a:srgbClr val="1E325F">
                <a:shade val="1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81" name="TextBox 80">
            <a:extLst>
              <a:ext uri="{FF2B5EF4-FFF2-40B4-BE49-F238E27FC236}">
                <a16:creationId xmlns:a16="http://schemas.microsoft.com/office/drawing/2014/main" id="{9D4CC3BD-CE91-41DA-3F2D-A01B17304740}"/>
              </a:ext>
            </a:extLst>
          </p:cNvPr>
          <p:cNvSpPr txBox="1"/>
          <p:nvPr/>
        </p:nvSpPr>
        <p:spPr>
          <a:xfrm>
            <a:off x="10580587" y="1766681"/>
            <a:ext cx="1076724"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82" name="Group 81">
            <a:extLst>
              <a:ext uri="{FF2B5EF4-FFF2-40B4-BE49-F238E27FC236}">
                <a16:creationId xmlns:a16="http://schemas.microsoft.com/office/drawing/2014/main" id="{CF91403C-32A8-ECD1-238D-BAECC0DE2000}"/>
              </a:ext>
            </a:extLst>
          </p:cNvPr>
          <p:cNvGrpSpPr/>
          <p:nvPr/>
        </p:nvGrpSpPr>
        <p:grpSpPr>
          <a:xfrm>
            <a:off x="3304497" y="4545108"/>
            <a:ext cx="4147547" cy="987650"/>
            <a:chOff x="3564617" y="4404149"/>
            <a:chExt cx="4147547" cy="987651"/>
          </a:xfrm>
          <a:noFill/>
        </p:grpSpPr>
        <p:sp>
          <p:nvSpPr>
            <p:cNvPr id="83" name="TextBox 82">
              <a:extLst>
                <a:ext uri="{FF2B5EF4-FFF2-40B4-BE49-F238E27FC236}">
                  <a16:creationId xmlns:a16="http://schemas.microsoft.com/office/drawing/2014/main" id="{E37E86BC-3DD1-D784-365A-05CCF0955390}"/>
                </a:ext>
              </a:extLst>
            </p:cNvPr>
            <p:cNvSpPr txBox="1"/>
            <p:nvPr/>
          </p:nvSpPr>
          <p:spPr>
            <a:xfrm>
              <a:off x="6337285" y="4404149"/>
              <a:ext cx="606391" cy="568762"/>
            </a:xfrm>
            <a:prstGeom prst="rect">
              <a:avLst/>
            </a:prstGeom>
            <a:grp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a:t>
              </a:r>
            </a:p>
          </p:txBody>
        </p:sp>
        <p:grpSp>
          <p:nvGrpSpPr>
            <p:cNvPr id="84" name="Group 83">
              <a:extLst>
                <a:ext uri="{FF2B5EF4-FFF2-40B4-BE49-F238E27FC236}">
                  <a16:creationId xmlns:a16="http://schemas.microsoft.com/office/drawing/2014/main" id="{E90A9089-FD3A-9998-B4B9-7C223DAAE0C1}"/>
                </a:ext>
              </a:extLst>
            </p:cNvPr>
            <p:cNvGrpSpPr/>
            <p:nvPr/>
          </p:nvGrpSpPr>
          <p:grpSpPr>
            <a:xfrm>
              <a:off x="3564617" y="4623486"/>
              <a:ext cx="4147547" cy="768314"/>
              <a:chOff x="9334632" y="3214260"/>
              <a:chExt cx="4147547" cy="795414"/>
            </a:xfrm>
            <a:grpFill/>
          </p:grpSpPr>
          <p:sp>
            <p:nvSpPr>
              <p:cNvPr id="86" name="Rectangle 85">
                <a:extLst>
                  <a:ext uri="{FF2B5EF4-FFF2-40B4-BE49-F238E27FC236}">
                    <a16:creationId xmlns:a16="http://schemas.microsoft.com/office/drawing/2014/main" id="{0CD95370-62AE-21EF-C720-CF5761122E4B}"/>
                  </a:ext>
                </a:extLst>
              </p:cNvPr>
              <p:cNvSpPr/>
              <p:nvPr/>
            </p:nvSpPr>
            <p:spPr>
              <a:xfrm>
                <a:off x="9334632" y="3214260"/>
                <a:ext cx="4017478" cy="795414"/>
              </a:xfrm>
              <a:prstGeom prst="rect">
                <a:avLst/>
              </a:prstGeom>
              <a:grpFill/>
              <a:ln w="19050" cap="flat" cmpd="sng" algn="ctr">
                <a:solidFill>
                  <a:srgbClr val="1E325F"/>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7" name="Rectangle: Rounded Corners 50">
                <a:extLst>
                  <a:ext uri="{FF2B5EF4-FFF2-40B4-BE49-F238E27FC236}">
                    <a16:creationId xmlns:a16="http://schemas.microsoft.com/office/drawing/2014/main" id="{7E0C9F31-68A6-41FA-A9B0-62DE32AF7BA0}"/>
                  </a:ext>
                </a:extLst>
              </p:cNvPr>
              <p:cNvSpPr/>
              <p:nvPr/>
            </p:nvSpPr>
            <p:spPr>
              <a:xfrm>
                <a:off x="9388889" y="3309987"/>
                <a:ext cx="1867085" cy="473169"/>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Primary endpoints:</a:t>
                </a:r>
              </a:p>
              <a:p>
                <a:pPr marL="143996" marR="0" lvl="0" indent="-143996" algn="l" defTabSz="685755"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sp>
            <p:nvSpPr>
              <p:cNvPr id="88" name="Rectangle: Rounded Corners 50">
                <a:extLst>
                  <a:ext uri="{FF2B5EF4-FFF2-40B4-BE49-F238E27FC236}">
                    <a16:creationId xmlns:a16="http://schemas.microsoft.com/office/drawing/2014/main" id="{16CB338F-091B-C6B5-5D76-B04B0AB1BBB9}"/>
                  </a:ext>
                </a:extLst>
              </p:cNvPr>
              <p:cNvSpPr/>
              <p:nvPr/>
            </p:nvSpPr>
            <p:spPr>
              <a:xfrm>
                <a:off x="11278701" y="3305934"/>
                <a:ext cx="2203478" cy="618745"/>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Key s</a:t>
                </a:r>
                <a:r>
                  <a:rPr kumimoji="0" lang="en-GB" sz="1200" b="1" i="0" u="none" strike="noStrike" kern="0" cap="none" spc="0" normalizeH="0" baseline="0" noProof="0" err="1">
                    <a:ln>
                      <a:noFill/>
                    </a:ln>
                    <a:solidFill>
                      <a:srgbClr val="000000"/>
                    </a:solidFill>
                    <a:effectLst/>
                    <a:uLnTx/>
                    <a:uFillTx/>
                    <a:latin typeface="Arial" pitchFamily="34" charset="0"/>
                    <a:ea typeface="+mn-ea"/>
                    <a:cs typeface="Arial" pitchFamily="34" charset="0"/>
                    <a:sym typeface="Arial"/>
                  </a:rPr>
                  <a:t>econdary</a:t>
                </a: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 endpoints:</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inv</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DOR</a:t>
                </a:r>
              </a:p>
            </p:txBody>
          </p:sp>
        </p:grpSp>
        <p:cxnSp>
          <p:nvCxnSpPr>
            <p:cNvPr id="85" name="Straight Connector 84">
              <a:extLst>
                <a:ext uri="{FF2B5EF4-FFF2-40B4-BE49-F238E27FC236}">
                  <a16:creationId xmlns:a16="http://schemas.microsoft.com/office/drawing/2014/main" id="{4BE021F7-EA1E-253C-04DB-845F6E56EF4F}"/>
                </a:ext>
              </a:extLst>
            </p:cNvPr>
            <p:cNvCxnSpPr>
              <a:cxnSpLocks/>
            </p:cNvCxnSpPr>
            <p:nvPr/>
          </p:nvCxnSpPr>
          <p:spPr>
            <a:xfrm>
              <a:off x="5485960" y="4695817"/>
              <a:ext cx="0" cy="612000"/>
            </a:xfrm>
            <a:prstGeom prst="line">
              <a:avLst/>
            </a:prstGeom>
            <a:grpFill/>
            <a:ln w="19050" cap="flat" cmpd="sng" algn="ctr">
              <a:solidFill>
                <a:srgbClr val="FFFFFF">
                  <a:lumMod val="50000"/>
                </a:srgbClr>
              </a:solidFill>
              <a:prstDash val="solid"/>
            </a:ln>
            <a:effectLst/>
          </p:spPr>
        </p:cxnSp>
      </p:grpSp>
      <p:cxnSp>
        <p:nvCxnSpPr>
          <p:cNvPr id="89" name="Straight Connector 88">
            <a:extLst>
              <a:ext uri="{FF2B5EF4-FFF2-40B4-BE49-F238E27FC236}">
                <a16:creationId xmlns:a16="http://schemas.microsoft.com/office/drawing/2014/main" id="{99C09A40-09E1-49B7-829A-690C866E10CC}"/>
              </a:ext>
            </a:extLst>
          </p:cNvPr>
          <p:cNvCxnSpPr>
            <a:cxnSpLocks/>
          </p:cNvCxnSpPr>
          <p:nvPr/>
        </p:nvCxnSpPr>
        <p:spPr>
          <a:xfrm flipH="1" flipV="1">
            <a:off x="7658835" y="3202561"/>
            <a:ext cx="288000" cy="0"/>
          </a:xfrm>
          <a:prstGeom prst="line">
            <a:avLst/>
          </a:prstGeom>
          <a:noFill/>
          <a:ln w="19050" cap="flat" cmpd="sng" algn="ctr">
            <a:solidFill>
              <a:srgbClr val="000000"/>
            </a:solidFill>
            <a:prstDash val="solid"/>
          </a:ln>
          <a:effectLst/>
        </p:spPr>
      </p:cxnSp>
      <p:grpSp>
        <p:nvGrpSpPr>
          <p:cNvPr id="90" name="Group 89">
            <a:extLst>
              <a:ext uri="{FF2B5EF4-FFF2-40B4-BE49-F238E27FC236}">
                <a16:creationId xmlns:a16="http://schemas.microsoft.com/office/drawing/2014/main" id="{EBDCDA1A-EF9C-8276-0CAD-6D5527E1B182}"/>
              </a:ext>
            </a:extLst>
          </p:cNvPr>
          <p:cNvGrpSpPr/>
          <p:nvPr/>
        </p:nvGrpSpPr>
        <p:grpSpPr>
          <a:xfrm>
            <a:off x="7904936" y="2954371"/>
            <a:ext cx="471563" cy="457769"/>
            <a:chOff x="2342320" y="1670357"/>
            <a:chExt cx="471562" cy="457769"/>
          </a:xfrm>
          <a:solidFill>
            <a:srgbClr val="8795A0"/>
          </a:solidFill>
        </p:grpSpPr>
        <p:sp>
          <p:nvSpPr>
            <p:cNvPr id="91" name="Oval 90">
              <a:extLst>
                <a:ext uri="{FF2B5EF4-FFF2-40B4-BE49-F238E27FC236}">
                  <a16:creationId xmlns:a16="http://schemas.microsoft.com/office/drawing/2014/main" id="{0561CDC1-0BE3-6AD7-5121-B78E62B0812F}"/>
                </a:ext>
              </a:extLst>
            </p:cNvPr>
            <p:cNvSpPr/>
            <p:nvPr/>
          </p:nvSpPr>
          <p:spPr>
            <a:xfrm>
              <a:off x="2342320" y="1670357"/>
              <a:ext cx="471562" cy="457769"/>
            </a:xfrm>
            <a:prstGeom prst="ellipse">
              <a:avLst/>
            </a:prstGeom>
            <a:grp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TextBox 91">
              <a:extLst>
                <a:ext uri="{FF2B5EF4-FFF2-40B4-BE49-F238E27FC236}">
                  <a16:creationId xmlns:a16="http://schemas.microsoft.com/office/drawing/2014/main" id="{7A96721A-EF65-E04F-3C4F-0A59343423A2}"/>
                </a:ext>
              </a:extLst>
            </p:cNvPr>
            <p:cNvSpPr txBox="1"/>
            <p:nvPr/>
          </p:nvSpPr>
          <p:spPr>
            <a:xfrm>
              <a:off x="2347909" y="1681023"/>
              <a:ext cx="446923" cy="419190"/>
            </a:xfrm>
            <a:prstGeom prst="rect">
              <a:avLst/>
            </a:prstGeom>
            <a:no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a:t>
              </a:r>
            </a:p>
          </p:txBody>
        </p:sp>
      </p:grpSp>
      <p:grpSp>
        <p:nvGrpSpPr>
          <p:cNvPr id="93" name="Group 92">
            <a:extLst>
              <a:ext uri="{FF2B5EF4-FFF2-40B4-BE49-F238E27FC236}">
                <a16:creationId xmlns:a16="http://schemas.microsoft.com/office/drawing/2014/main" id="{0095E73D-53E3-5E77-C48D-369BF999DDFA}"/>
              </a:ext>
            </a:extLst>
          </p:cNvPr>
          <p:cNvGrpSpPr/>
          <p:nvPr/>
        </p:nvGrpSpPr>
        <p:grpSpPr>
          <a:xfrm>
            <a:off x="7652916" y="4764452"/>
            <a:ext cx="4170289" cy="900743"/>
            <a:chOff x="7336436" y="4710402"/>
            <a:chExt cx="4170289" cy="900742"/>
          </a:xfrm>
          <a:noFill/>
        </p:grpSpPr>
        <p:grpSp>
          <p:nvGrpSpPr>
            <p:cNvPr id="94" name="Group 93">
              <a:extLst>
                <a:ext uri="{FF2B5EF4-FFF2-40B4-BE49-F238E27FC236}">
                  <a16:creationId xmlns:a16="http://schemas.microsoft.com/office/drawing/2014/main" id="{FCEC14C8-706D-FBAE-D7B0-32CEA2EF99E4}"/>
                </a:ext>
              </a:extLst>
            </p:cNvPr>
            <p:cNvGrpSpPr/>
            <p:nvPr/>
          </p:nvGrpSpPr>
          <p:grpSpPr>
            <a:xfrm>
              <a:off x="7336436" y="4710402"/>
              <a:ext cx="4170289" cy="900742"/>
              <a:chOff x="9334632" y="3214259"/>
              <a:chExt cx="4170289" cy="932513"/>
            </a:xfrm>
            <a:grpFill/>
          </p:grpSpPr>
          <p:sp>
            <p:nvSpPr>
              <p:cNvPr id="96" name="Rectangle 95">
                <a:extLst>
                  <a:ext uri="{FF2B5EF4-FFF2-40B4-BE49-F238E27FC236}">
                    <a16:creationId xmlns:a16="http://schemas.microsoft.com/office/drawing/2014/main" id="{20C64F02-8060-84B0-C081-22C21C9D1782}"/>
                  </a:ext>
                </a:extLst>
              </p:cNvPr>
              <p:cNvSpPr/>
              <p:nvPr/>
            </p:nvSpPr>
            <p:spPr>
              <a:xfrm>
                <a:off x="9334632" y="3214259"/>
                <a:ext cx="4017478" cy="793847"/>
              </a:xfrm>
              <a:prstGeom prst="rect">
                <a:avLst/>
              </a:prstGeom>
              <a:grpFill/>
              <a:ln w="19050" cap="flat" cmpd="sng" algn="ctr">
                <a:solidFill>
                  <a:srgbClr val="8795A0"/>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7" name="Rectangle: Rounded Corners 50">
                <a:extLst>
                  <a:ext uri="{FF2B5EF4-FFF2-40B4-BE49-F238E27FC236}">
                    <a16:creationId xmlns:a16="http://schemas.microsoft.com/office/drawing/2014/main" id="{2B251D14-846F-6002-18EA-4A9CAFC138B6}"/>
                  </a:ext>
                </a:extLst>
              </p:cNvPr>
              <p:cNvSpPr/>
              <p:nvPr/>
            </p:nvSpPr>
            <p:spPr>
              <a:xfrm>
                <a:off x="9388889" y="3309625"/>
                <a:ext cx="1737017" cy="668531"/>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Primary endpoints: </a:t>
                </a: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PFS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sp>
            <p:nvSpPr>
              <p:cNvPr id="98" name="Rectangle: Rounded Corners 50">
                <a:extLst>
                  <a:ext uri="{FF2B5EF4-FFF2-40B4-BE49-F238E27FC236}">
                    <a16:creationId xmlns:a16="http://schemas.microsoft.com/office/drawing/2014/main" id="{30418BEC-C907-D7AA-CA76-26D7A2F66F7A}"/>
                  </a:ext>
                </a:extLst>
              </p:cNvPr>
              <p:cNvSpPr/>
              <p:nvPr/>
            </p:nvSpPr>
            <p:spPr>
              <a:xfrm>
                <a:off x="11255976" y="3298945"/>
                <a:ext cx="2248945" cy="847827"/>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Key s</a:t>
                </a:r>
                <a:r>
                  <a:rPr kumimoji="0" lang="en-GB" sz="1200" b="1" i="0" u="none" strike="noStrike" kern="0" cap="none" spc="0" normalizeH="0" baseline="0" noProof="0" err="1">
                    <a:ln>
                      <a:noFill/>
                    </a:ln>
                    <a:solidFill>
                      <a:srgbClr val="000000"/>
                    </a:solidFill>
                    <a:effectLst/>
                    <a:uLnTx/>
                    <a:uFillTx/>
                    <a:latin typeface="Arial" pitchFamily="34" charset="0"/>
                    <a:ea typeface="+mn-ea"/>
                    <a:cs typeface="Arial" pitchFamily="34" charset="0"/>
                    <a:sym typeface="Arial"/>
                  </a:rPr>
                  <a:t>econdary</a:t>
                </a: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 endpoints: </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OS</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QOL</a:t>
                </a:r>
              </a:p>
              <a:p>
                <a:pPr marL="36974" marR="0" lvl="0" indent="0" algn="l" defTabSz="685755" rtl="0" eaLnBrk="1" fontAlgn="auto" latinLnBrk="0" hangingPunct="1">
                  <a:lnSpc>
                    <a:spcPct val="108000"/>
                  </a:lnSpc>
                  <a:spcBef>
                    <a:spcPts val="0"/>
                  </a:spcBef>
                  <a:spcAft>
                    <a:spcPts val="0"/>
                  </a:spcAft>
                  <a:buClr>
                    <a:srgbClr val="005BAA"/>
                  </a:buClr>
                  <a:buSzTx/>
                  <a:buFontTx/>
                  <a:buNone/>
                  <a:tabLst/>
                  <a:defRPr/>
                </a:pP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grpSp>
        <p:cxnSp>
          <p:nvCxnSpPr>
            <p:cNvPr id="95" name="Straight Connector 94">
              <a:extLst>
                <a:ext uri="{FF2B5EF4-FFF2-40B4-BE49-F238E27FC236}">
                  <a16:creationId xmlns:a16="http://schemas.microsoft.com/office/drawing/2014/main" id="{EB54154C-521D-ED35-D3B4-788C0D31A193}"/>
                </a:ext>
              </a:extLst>
            </p:cNvPr>
            <p:cNvCxnSpPr>
              <a:cxnSpLocks/>
            </p:cNvCxnSpPr>
            <p:nvPr/>
          </p:nvCxnSpPr>
          <p:spPr>
            <a:xfrm>
              <a:off x="9257779" y="4782734"/>
              <a:ext cx="0" cy="612000"/>
            </a:xfrm>
            <a:prstGeom prst="line">
              <a:avLst/>
            </a:prstGeom>
            <a:grpFill/>
            <a:ln w="19050" cap="flat" cmpd="sng" algn="ctr">
              <a:solidFill>
                <a:srgbClr val="FFFFFF">
                  <a:lumMod val="50000"/>
                </a:srgbClr>
              </a:solidFill>
              <a:prstDash val="solid"/>
            </a:ln>
            <a:effectLst/>
          </p:spPr>
        </p:cxnSp>
      </p:grpSp>
      <p:sp>
        <p:nvSpPr>
          <p:cNvPr id="3" name="TextBox 2">
            <a:extLst>
              <a:ext uri="{FF2B5EF4-FFF2-40B4-BE49-F238E27FC236}">
                <a16:creationId xmlns:a16="http://schemas.microsoft.com/office/drawing/2014/main" id="{CE42C868-6143-CBFC-17BC-50AB1A4C8522}"/>
              </a:ext>
            </a:extLst>
          </p:cNvPr>
          <p:cNvSpPr txBox="1"/>
          <p:nvPr/>
        </p:nvSpPr>
        <p:spPr>
          <a:xfrm>
            <a:off x="134759" y="5889262"/>
            <a:ext cx="154343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NCT06161025</a:t>
            </a:r>
          </a:p>
        </p:txBody>
      </p:sp>
      <p:sp>
        <p:nvSpPr>
          <p:cNvPr id="2" name="TextBox 1">
            <a:extLst>
              <a:ext uri="{FF2B5EF4-FFF2-40B4-BE49-F238E27FC236}">
                <a16:creationId xmlns:a16="http://schemas.microsoft.com/office/drawing/2014/main" id="{7FD50A3E-A0A6-3331-2E65-2BDBBA2AA343}"/>
              </a:ext>
            </a:extLst>
          </p:cNvPr>
          <p:cNvSpPr txBox="1"/>
          <p:nvPr/>
        </p:nvSpPr>
        <p:spPr>
          <a:xfrm>
            <a:off x="2066673" y="6485537"/>
            <a:ext cx="5586243" cy="346894"/>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prstClr val="white">
                    <a:lumMod val="50000"/>
                  </a:prstClr>
                </a:solidFill>
                <a:effectLst/>
                <a:uLnTx/>
                <a:uFillTx/>
                <a:latin typeface="Arial"/>
                <a:ea typeface="+mn-ea"/>
                <a:cs typeface="Arial"/>
                <a:sym typeface="Arial"/>
              </a:rPr>
              <a:t>NCT06161025. Accessed from: https://clinicaltrials.gov/study/NCT06161025?term=NCT06161025&amp;rank=1.</a:t>
            </a:r>
          </a:p>
        </p:txBody>
      </p:sp>
    </p:spTree>
    <p:extLst>
      <p:ext uri="{BB962C8B-B14F-4D97-AF65-F5344CB8AC3E}">
        <p14:creationId xmlns:p14="http://schemas.microsoft.com/office/powerpoint/2010/main" val="188469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873023" y="1153839"/>
            <a:ext cx="43434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Ramez N Eskander,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Julie St John Endowed Chair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Department of Obstetrics, Gynecology and Reproductive Sciences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Clinical Trials Office Medical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Fellowship Director –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UC San Diego Health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Rebecca and John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Moores</a:t>
            </a:r>
            <a:r>
              <a:rPr lang="en-US" sz="1600" b="0" dirty="0">
                <a:solidFill>
                  <a:srgbClr val="000000"/>
                </a:solidFill>
                <a:latin typeface="Calibri" panose="020F0502020204030204" pitchFamily="34" charset="0"/>
                <a:ea typeface="ＭＳ Ｐゴシック" charset="0"/>
                <a:cs typeface="Calibri" panose="020F0502020204030204" pitchFamily="34" charset="0"/>
              </a:rPr>
              <a:t> NCI-Designated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San Diego,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153839"/>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8209727" y="1153839"/>
            <a:ext cx="3430889"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600" dirty="0">
                <a:solidFill>
                  <a:srgbClr val="000000"/>
                </a:solidFill>
                <a:latin typeface="Calibri" pitchFamily="-72" charset="0"/>
              </a:rPr>
              <a:t>Kathleen N Moore, MD, MS</a:t>
            </a:r>
          </a:p>
          <a:p>
            <a:pPr lvl="0">
              <a:spcBef>
                <a:spcPts val="0"/>
              </a:spcBef>
              <a:spcAft>
                <a:spcPts val="0"/>
              </a:spcAft>
              <a:buClr>
                <a:srgbClr val="000000"/>
              </a:buClr>
              <a:buSzPct val="100000"/>
              <a:defRPr/>
            </a:pPr>
            <a:r>
              <a:rPr lang="en-US" sz="1600" b="0" dirty="0">
                <a:solidFill>
                  <a:srgbClr val="000000"/>
                </a:solidFill>
                <a:latin typeface="Calibri" pitchFamily="-72" charset="0"/>
              </a:rPr>
              <a:t>Deputy Director and </a:t>
            </a:r>
            <a:br>
              <a:rPr lang="en-US" sz="1600" b="0" dirty="0">
                <a:solidFill>
                  <a:srgbClr val="000000"/>
                </a:solidFill>
                <a:latin typeface="Calibri" pitchFamily="-72" charset="0"/>
              </a:rPr>
            </a:br>
            <a:r>
              <a:rPr lang="en-US" sz="1600" b="0" dirty="0">
                <a:solidFill>
                  <a:srgbClr val="000000"/>
                </a:solidFill>
                <a:latin typeface="Calibri" pitchFamily="-72" charset="0"/>
              </a:rPr>
              <a:t>Director, Phase 1 Clinical Trials</a:t>
            </a:r>
          </a:p>
          <a:p>
            <a:pPr lvl="0">
              <a:spcBef>
                <a:spcPts val="0"/>
              </a:spcBef>
              <a:spcAft>
                <a:spcPts val="0"/>
              </a:spcAft>
              <a:buClr>
                <a:srgbClr val="000000"/>
              </a:buClr>
              <a:buSzPct val="100000"/>
              <a:defRPr/>
            </a:pPr>
            <a:r>
              <a:rPr lang="en-US" sz="1600" b="0" dirty="0">
                <a:solidFill>
                  <a:srgbClr val="000000"/>
                </a:solidFill>
                <a:latin typeface="Calibri" pitchFamily="-72" charset="0"/>
              </a:rPr>
              <a:t>Fred and Pamela Buffett Cancer Center</a:t>
            </a:r>
          </a:p>
          <a:p>
            <a:pPr lvl="0">
              <a:spcBef>
                <a:spcPts val="0"/>
              </a:spcBef>
              <a:spcAft>
                <a:spcPts val="0"/>
              </a:spcAft>
              <a:buClr>
                <a:srgbClr val="000000"/>
              </a:buClr>
              <a:buSzPct val="100000"/>
              <a:defRPr/>
            </a:pPr>
            <a:r>
              <a:rPr lang="en-US" sz="1600" b="0" dirty="0">
                <a:solidFill>
                  <a:srgbClr val="000000"/>
                </a:solidFill>
                <a:latin typeface="Calibri" pitchFamily="-72" charset="0"/>
              </a:rPr>
              <a:t>at the University of Nebraska</a:t>
            </a:r>
          </a:p>
          <a:p>
            <a:pPr lvl="0">
              <a:spcBef>
                <a:spcPts val="0"/>
              </a:spcBef>
              <a:spcAft>
                <a:spcPts val="0"/>
              </a:spcAft>
              <a:buClr>
                <a:srgbClr val="000000"/>
              </a:buClr>
              <a:buSzPct val="100000"/>
              <a:defRPr/>
            </a:pPr>
            <a:r>
              <a:rPr lang="en-US" sz="1600" b="0" dirty="0">
                <a:solidFill>
                  <a:srgbClr val="000000"/>
                </a:solidFill>
                <a:latin typeface="Calibri" pitchFamily="-72" charset="0"/>
              </a:rPr>
              <a:t>Omaha, Nebraska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88088" y="1153839"/>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873022" y="4271470"/>
            <a:ext cx="5591129"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Bradley J Monk,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Director, Late-Phase Research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Florida Cancer Specialists &amp; 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at the University of Central Florida College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Vice President and Member, Board of Directors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GOG Foundation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Co-Director, GOG Partners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West Palm Beach, Florida</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4271470"/>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89FCF38-B91F-9FA6-9DF6-96C7A6903B85}"/>
            </a:ext>
          </a:extLst>
        </p:cNvPr>
        <p:cNvGrpSpPr/>
        <p:nvPr/>
      </p:nvGrpSpPr>
      <p:grpSpPr>
        <a:xfrm>
          <a:off x="0" y="0"/>
          <a:ext cx="0" cy="0"/>
          <a:chOff x="0" y="0"/>
          <a:chExt cx="0" cy="0"/>
        </a:xfrm>
      </p:grpSpPr>
      <p:sp useBgFill="1">
        <p:nvSpPr>
          <p:cNvPr id="2" name="Text Placeholder 1">
            <a:extLst>
              <a:ext uri="{FF2B5EF4-FFF2-40B4-BE49-F238E27FC236}">
                <a16:creationId xmlns:a16="http://schemas.microsoft.com/office/drawing/2014/main" id="{30601F89-4324-60CD-962E-633784EBB08B}"/>
              </a:ext>
            </a:extLst>
          </p:cNvPr>
          <p:cNvSpPr>
            <a:spLocks noGrp="1"/>
          </p:cNvSpPr>
          <p:nvPr>
            <p:ph type="body" sz="quarter" idx="10"/>
          </p:nvPr>
        </p:nvSpPr>
        <p:spPr>
          <a:xfrm>
            <a:off x="712602" y="319047"/>
            <a:ext cx="9565683" cy="670052"/>
          </a:xfrm>
        </p:spPr>
        <p:txBody>
          <a:bodyPr/>
          <a:lstStyle/>
          <a:p>
            <a:r>
              <a:rPr lang="en-US" dirty="0">
                <a:solidFill>
                  <a:schemeClr val="tx1"/>
                </a:solidFill>
                <a:latin typeface="Aptos" panose="020B0004020202020204" pitchFamily="34" charset="0"/>
              </a:rPr>
              <a:t>REJOICE 01: Phase 2</a:t>
            </a:r>
            <a:endParaRPr lang="x-none" dirty="0">
              <a:solidFill>
                <a:schemeClr val="tx1"/>
              </a:solidFill>
              <a:latin typeface="Aptos" panose="020B0004020202020204" pitchFamily="34" charset="0"/>
            </a:endParaRPr>
          </a:p>
        </p:txBody>
      </p:sp>
      <p:sp>
        <p:nvSpPr>
          <p:cNvPr id="3" name="Text Placeholder 2">
            <a:extLst>
              <a:ext uri="{FF2B5EF4-FFF2-40B4-BE49-F238E27FC236}">
                <a16:creationId xmlns:a16="http://schemas.microsoft.com/office/drawing/2014/main" id="{82CA8C18-DE1E-7222-1F51-52428717A609}"/>
              </a:ext>
            </a:extLst>
          </p:cNvPr>
          <p:cNvSpPr>
            <a:spLocks noGrp="1"/>
          </p:cNvSpPr>
          <p:nvPr>
            <p:ph type="body" sz="quarter" idx="11"/>
          </p:nvPr>
        </p:nvSpPr>
        <p:spPr>
          <a:xfrm>
            <a:off x="733432" y="857106"/>
            <a:ext cx="10796866" cy="448805"/>
          </a:xfrm>
        </p:spPr>
        <p:txBody>
          <a:bodyPr/>
          <a:lstStyle/>
          <a:p>
            <a:r>
              <a:rPr lang="en-US" dirty="0">
                <a:solidFill>
                  <a:schemeClr val="tx1"/>
                </a:solidFill>
              </a:rPr>
              <a:t>Raludotatug deruxtecan</a:t>
            </a:r>
            <a:endParaRPr lang="x-none" dirty="0">
              <a:solidFill>
                <a:schemeClr val="tx1"/>
              </a:solidFill>
              <a:latin typeface="Arial Narrow" panose="020B0606020202030204" pitchFamily="34" charset="0"/>
            </a:endParaRPr>
          </a:p>
        </p:txBody>
      </p:sp>
      <p:sp>
        <p:nvSpPr>
          <p:cNvPr id="8" name="TextBox 7">
            <a:extLst>
              <a:ext uri="{FF2B5EF4-FFF2-40B4-BE49-F238E27FC236}">
                <a16:creationId xmlns:a16="http://schemas.microsoft.com/office/drawing/2014/main" id="{A16ED35D-522B-6437-2583-EF737676137D}"/>
              </a:ext>
            </a:extLst>
          </p:cNvPr>
          <p:cNvSpPr txBox="1"/>
          <p:nvPr/>
        </p:nvSpPr>
        <p:spPr>
          <a:xfrm>
            <a:off x="31261" y="6363612"/>
            <a:ext cx="109521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Ray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Couquad</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et al. ESMO 2025;</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Abstract LBA42 </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1BC81FBC-A4A5-F1F7-593F-B4FB99EFBFF6}"/>
              </a:ext>
            </a:extLst>
          </p:cNvPr>
          <p:cNvGrpSpPr/>
          <p:nvPr/>
        </p:nvGrpSpPr>
        <p:grpSpPr>
          <a:xfrm>
            <a:off x="1349975" y="1562339"/>
            <a:ext cx="9492049" cy="4228033"/>
            <a:chOff x="610720" y="1425792"/>
            <a:chExt cx="10970560" cy="4680000"/>
          </a:xfrm>
        </p:grpSpPr>
        <p:sp>
          <p:nvSpPr>
            <p:cNvPr id="9" name="TextBox 17">
              <a:extLst>
                <a:ext uri="{FF2B5EF4-FFF2-40B4-BE49-F238E27FC236}">
                  <a16:creationId xmlns:a16="http://schemas.microsoft.com/office/drawing/2014/main" id="{2C29D3C0-36E4-7ABE-D13F-9CA18D931E18}"/>
                </a:ext>
              </a:extLst>
            </p:cNvPr>
            <p:cNvSpPr txBox="1"/>
            <p:nvPr/>
          </p:nvSpPr>
          <p:spPr>
            <a:xfrm rot="16200000">
              <a:off x="-1149020" y="3568310"/>
              <a:ext cx="4124439" cy="271868"/>
            </a:xfrm>
            <a:prstGeom prst="rect">
              <a:avLst/>
            </a:prstGeom>
            <a:noFill/>
          </p:spPr>
          <p:txBody>
            <a:bodyPr wrap="square">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GB" sz="800" b="1"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Best change in sum of diameters from baseline (%)</a:t>
              </a:r>
              <a:endParaRPr kumimoji="0" lang="en-GB" sz="800" b="1" i="0" u="none" strike="noStrike" kern="0" cap="none" spc="0" normalizeH="0" baseline="30000" noProof="0">
                <a:ln>
                  <a:noFill/>
                </a:ln>
                <a:solidFill>
                  <a:srgbClr val="000000"/>
                </a:solidFill>
                <a:effectLst/>
                <a:uLnTx/>
                <a:uFillTx/>
                <a:latin typeface="Arial Narrow" panose="020B0606020202030204" pitchFamily="34" charset="0"/>
                <a:ea typeface="+mn-ea"/>
                <a:cs typeface="Arial"/>
                <a:sym typeface="Arial"/>
              </a:endParaRPr>
            </a:p>
          </p:txBody>
        </p:sp>
        <p:grpSp>
          <p:nvGrpSpPr>
            <p:cNvPr id="10" name="Group 9">
              <a:extLst>
                <a:ext uri="{FF2B5EF4-FFF2-40B4-BE49-F238E27FC236}">
                  <a16:creationId xmlns:a16="http://schemas.microsoft.com/office/drawing/2014/main" id="{0DAC268B-173F-3C34-049E-5EFD55B349BA}"/>
                </a:ext>
              </a:extLst>
            </p:cNvPr>
            <p:cNvGrpSpPr/>
            <p:nvPr/>
          </p:nvGrpSpPr>
          <p:grpSpPr>
            <a:xfrm>
              <a:off x="610720" y="1425792"/>
              <a:ext cx="10970560" cy="4680000"/>
              <a:chOff x="610720" y="1425792"/>
              <a:chExt cx="10970560" cy="4680000"/>
            </a:xfrm>
          </p:grpSpPr>
          <p:graphicFrame>
            <p:nvGraphicFramePr>
              <p:cNvPr id="22" name="Chart 21">
                <a:extLst>
                  <a:ext uri="{FF2B5EF4-FFF2-40B4-BE49-F238E27FC236}">
                    <a16:creationId xmlns:a16="http://schemas.microsoft.com/office/drawing/2014/main" id="{1DC834AE-CB0F-4BDF-9390-91D65BE9636E}"/>
                  </a:ext>
                </a:extLst>
              </p:cNvPr>
              <p:cNvGraphicFramePr>
                <a:graphicFrameLocks/>
              </p:cNvGraphicFramePr>
              <p:nvPr/>
            </p:nvGraphicFramePr>
            <p:xfrm>
              <a:off x="610720" y="1425792"/>
              <a:ext cx="10970560" cy="468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Connector 22">
                <a:extLst>
                  <a:ext uri="{FF2B5EF4-FFF2-40B4-BE49-F238E27FC236}">
                    <a16:creationId xmlns:a16="http://schemas.microsoft.com/office/drawing/2014/main" id="{2B28830E-AD18-B633-AFFA-99FF557FB552}"/>
                  </a:ext>
                </a:extLst>
              </p:cNvPr>
              <p:cNvCxnSpPr/>
              <p:nvPr/>
            </p:nvCxnSpPr>
            <p:spPr>
              <a:xfrm>
                <a:off x="1470025" y="3317301"/>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139F0F-5A7F-CDDC-BC44-376B80874461}"/>
                  </a:ext>
                </a:extLst>
              </p:cNvPr>
              <p:cNvCxnSpPr/>
              <p:nvPr/>
            </p:nvCxnSpPr>
            <p:spPr>
              <a:xfrm>
                <a:off x="1466850" y="4412676"/>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F3781E3-01A5-00D9-AEC2-57E32C3DDFF3}"/>
                </a:ext>
              </a:extLst>
            </p:cNvPr>
            <p:cNvGrpSpPr/>
            <p:nvPr/>
          </p:nvGrpSpPr>
          <p:grpSpPr>
            <a:xfrm>
              <a:off x="2268525" y="1892572"/>
              <a:ext cx="2627939" cy="941831"/>
              <a:chOff x="2860710" y="2055610"/>
              <a:chExt cx="5839175" cy="1203459"/>
            </a:xfrm>
            <a:effectLst>
              <a:outerShdw blurRad="50800" dist="38100" dir="2700000" algn="tl" rotWithShape="0">
                <a:prstClr val="black">
                  <a:alpha val="40000"/>
                </a:prstClr>
              </a:outerShdw>
            </a:effectLst>
          </p:grpSpPr>
          <p:sp>
            <p:nvSpPr>
              <p:cNvPr id="20" name="Rectangle 19">
                <a:extLst>
                  <a:ext uri="{FF2B5EF4-FFF2-40B4-BE49-F238E27FC236}">
                    <a16:creationId xmlns:a16="http://schemas.microsoft.com/office/drawing/2014/main" id="{B9DB0F4F-E815-3D1F-9698-08D63433035A}"/>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44.4% (95% CI, 27.9–61.9)</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75.0% (95% CI, 57.8–87.9)</a:t>
                </a:r>
                <a:r>
                  <a:rPr kumimoji="0" lang="en-GB" sz="933" b="0" i="0" u="none" strike="noStrike" kern="1200" cap="none" spc="0" normalizeH="0" baseline="30000" noProof="0">
                    <a:ln>
                      <a:noFill/>
                    </a:ln>
                    <a:solidFill>
                      <a:srgbClr val="0C1618"/>
                    </a:solidFill>
                    <a:effectLst/>
                    <a:uLnTx/>
                    <a:uFillTx/>
                    <a:latin typeface="Arial Narrow" panose="020B0606020202030204" pitchFamily="34" charset="0"/>
                    <a:ea typeface="+mn-ea"/>
                    <a:cs typeface="+mn-cs"/>
                  </a:rPr>
                  <a:t>b</a:t>
                </a:r>
                <a:endParaRPr kumimoji="0" lang="en-US" sz="933"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 name="Rectangle: Single Corner Rounded 20">
                <a:extLst>
                  <a:ext uri="{FF2B5EF4-FFF2-40B4-BE49-F238E27FC236}">
                    <a16:creationId xmlns:a16="http://schemas.microsoft.com/office/drawing/2014/main" id="{9949C932-7995-6618-6DE8-D6F73E71BA51}"/>
                  </a:ext>
                </a:extLst>
              </p:cNvPr>
              <p:cNvSpPr/>
              <p:nvPr/>
            </p:nvSpPr>
            <p:spPr>
              <a:xfrm>
                <a:off x="2860710" y="2055610"/>
                <a:ext cx="5826090" cy="421866"/>
              </a:xfrm>
              <a:prstGeom prst="round1Rect">
                <a:avLst/>
              </a:prstGeom>
              <a:solidFill>
                <a:schemeClr val="accent3">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GB" sz="1067"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R-</a:t>
                </a:r>
                <a:r>
                  <a:rPr kumimoji="0" lang="en-GB" sz="1067"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DXd</a:t>
                </a:r>
                <a:r>
                  <a:rPr kumimoji="0" lang="en-GB" sz="1067"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4.8 mg/kg, n=36</a:t>
                </a:r>
              </a:p>
            </p:txBody>
          </p:sp>
        </p:grpSp>
        <p:grpSp>
          <p:nvGrpSpPr>
            <p:cNvPr id="12" name="Group 11">
              <a:extLst>
                <a:ext uri="{FF2B5EF4-FFF2-40B4-BE49-F238E27FC236}">
                  <a16:creationId xmlns:a16="http://schemas.microsoft.com/office/drawing/2014/main" id="{C89BAEC1-D969-AA7E-547E-69D749D8BA25}"/>
                </a:ext>
              </a:extLst>
            </p:cNvPr>
            <p:cNvGrpSpPr/>
            <p:nvPr/>
          </p:nvGrpSpPr>
          <p:grpSpPr>
            <a:xfrm>
              <a:off x="5350853" y="1892572"/>
              <a:ext cx="2627939" cy="941831"/>
              <a:chOff x="2860710" y="2055610"/>
              <a:chExt cx="5839175" cy="1203459"/>
            </a:xfrm>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EE243BF2-53D4-325E-093B-C4C362BE4A04}"/>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50.0%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32.9–67.1)</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80.6%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64.0–91.8)</a:t>
                </a:r>
                <a:r>
                  <a:rPr kumimoji="0" lang="en-GB" sz="933" b="0" i="0" u="none" strike="noStrike" kern="1200" cap="none" spc="0" normalizeH="0" baseline="30000" noProof="0">
                    <a:ln>
                      <a:noFill/>
                    </a:ln>
                    <a:solidFill>
                      <a:srgbClr val="0C1618"/>
                    </a:solidFill>
                    <a:effectLst/>
                    <a:uLnTx/>
                    <a:uFillTx/>
                    <a:latin typeface="Arial Narrow Regular"/>
                    <a:ea typeface="+mn-ea"/>
                    <a:cs typeface="+mn-cs"/>
                  </a:rPr>
                  <a:t>b</a:t>
                </a:r>
                <a:endParaRPr kumimoji="0" lang="en-US" sz="933"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 name="Rectangle: Single Corner Rounded 17">
                <a:extLst>
                  <a:ext uri="{FF2B5EF4-FFF2-40B4-BE49-F238E27FC236}">
                    <a16:creationId xmlns:a16="http://schemas.microsoft.com/office/drawing/2014/main" id="{E4160FF1-D5B5-F400-C610-F0CB384AC34F}"/>
                  </a:ext>
                </a:extLst>
              </p:cNvPr>
              <p:cNvSpPr/>
              <p:nvPr/>
            </p:nvSpPr>
            <p:spPr>
              <a:xfrm>
                <a:off x="2860710" y="2055610"/>
                <a:ext cx="5826090" cy="421866"/>
              </a:xfrm>
              <a:prstGeom prst="round1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white"/>
                    </a:solidFill>
                    <a:effectLst/>
                    <a:uLnTx/>
                    <a:uFillTx/>
                    <a:latin typeface="Arial Narrow Regular"/>
                    <a:ea typeface="+mn-ea"/>
                    <a:cs typeface="+mn-cs"/>
                  </a:rPr>
                  <a:t>R-</a:t>
                </a:r>
                <a:r>
                  <a:rPr kumimoji="0" lang="en-GB" sz="1067" b="1" i="0" u="none" strike="noStrike" kern="1200" cap="none" spc="0" normalizeH="0" baseline="0" noProof="0" err="1">
                    <a:ln>
                      <a:noFill/>
                    </a:ln>
                    <a:solidFill>
                      <a:prstClr val="white"/>
                    </a:solidFill>
                    <a:effectLst/>
                    <a:uLnTx/>
                    <a:uFillTx/>
                    <a:latin typeface="Arial Narrow Regular"/>
                    <a:ea typeface="+mn-ea"/>
                    <a:cs typeface="+mn-cs"/>
                  </a:rPr>
                  <a:t>DXd</a:t>
                </a:r>
                <a:r>
                  <a:rPr kumimoji="0" lang="en-GB" sz="1067" b="1" i="0" u="none" strike="noStrike" kern="1200" cap="none" spc="0" normalizeH="0" baseline="0" noProof="0">
                    <a:ln>
                      <a:noFill/>
                    </a:ln>
                    <a:solidFill>
                      <a:prstClr val="white"/>
                    </a:solidFill>
                    <a:effectLst/>
                    <a:uLnTx/>
                    <a:uFillTx/>
                    <a:latin typeface="Arial Narrow Regular"/>
                    <a:ea typeface="+mn-ea"/>
                    <a:cs typeface="+mn-cs"/>
                  </a:rPr>
                  <a:t> 5.6 mg/kg, n=36</a:t>
                </a:r>
              </a:p>
            </p:txBody>
          </p:sp>
        </p:grpSp>
        <p:grpSp>
          <p:nvGrpSpPr>
            <p:cNvPr id="13" name="Group 12">
              <a:extLst>
                <a:ext uri="{FF2B5EF4-FFF2-40B4-BE49-F238E27FC236}">
                  <a16:creationId xmlns:a16="http://schemas.microsoft.com/office/drawing/2014/main" id="{6052A960-6766-AD4E-0A29-DD205876FE7E}"/>
                </a:ext>
              </a:extLst>
            </p:cNvPr>
            <p:cNvGrpSpPr/>
            <p:nvPr/>
          </p:nvGrpSpPr>
          <p:grpSpPr>
            <a:xfrm>
              <a:off x="8433181" y="1892572"/>
              <a:ext cx="2627939" cy="941831"/>
              <a:chOff x="2860710" y="2055610"/>
              <a:chExt cx="5839175" cy="1203459"/>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5F72273B-FEF7-B3D5-7284-2FF658E00DEF}"/>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57.1%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39.4–73.7</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77.1% (</a:t>
                </a:r>
                <a:r>
                  <a:rPr kumimoji="0" lang="en-GB" sz="933"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a:ln>
                      <a:noFill/>
                    </a:ln>
                    <a:solidFill>
                      <a:srgbClr val="0C1618"/>
                    </a:solidFill>
                    <a:effectLst/>
                    <a:uLnTx/>
                    <a:uFillTx/>
                    <a:latin typeface="Arial Narrow Regular"/>
                    <a:ea typeface="+mn-ea"/>
                    <a:cs typeface="+mn-cs"/>
                  </a:rPr>
                  <a:t>59.9–89.6)</a:t>
                </a:r>
                <a:r>
                  <a:rPr kumimoji="0" lang="en-GB" sz="933" b="0" i="0" u="none" strike="noStrike" kern="1200" cap="none" spc="0" normalizeH="0" baseline="30000" noProof="0">
                    <a:ln>
                      <a:noFill/>
                    </a:ln>
                    <a:solidFill>
                      <a:srgbClr val="0C1618"/>
                    </a:solidFill>
                    <a:effectLst/>
                    <a:uLnTx/>
                    <a:uFillTx/>
                    <a:latin typeface="Arial Narrow Regular"/>
                    <a:ea typeface="+mn-ea"/>
                    <a:cs typeface="+mn-cs"/>
                  </a:rPr>
                  <a:t>b</a:t>
                </a:r>
                <a:endParaRPr kumimoji="0" lang="en-US" sz="933"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 name="Rectangle: Single Corner Rounded 14">
                <a:extLst>
                  <a:ext uri="{FF2B5EF4-FFF2-40B4-BE49-F238E27FC236}">
                    <a16:creationId xmlns:a16="http://schemas.microsoft.com/office/drawing/2014/main" id="{DC4EDD24-AF62-0C84-6DDD-352D42136E1F}"/>
                  </a:ext>
                </a:extLst>
              </p:cNvPr>
              <p:cNvSpPr/>
              <p:nvPr/>
            </p:nvSpPr>
            <p:spPr>
              <a:xfrm>
                <a:off x="2860710" y="2055610"/>
                <a:ext cx="5826090" cy="421866"/>
              </a:xfrm>
              <a:prstGeom prst="round1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GB" sz="1067" b="1" i="0" u="none" strike="noStrike" kern="1200" cap="none" spc="0" normalizeH="0" baseline="0" noProof="0">
                    <a:ln>
                      <a:noFill/>
                    </a:ln>
                    <a:solidFill>
                      <a:prstClr val="white"/>
                    </a:solidFill>
                    <a:effectLst/>
                    <a:uLnTx/>
                    <a:uFillTx/>
                    <a:latin typeface="Arial Narrow Regular"/>
                    <a:ea typeface="+mn-ea"/>
                    <a:cs typeface="+mn-cs"/>
                  </a:rPr>
                  <a:t>R-</a:t>
                </a:r>
                <a:r>
                  <a:rPr kumimoji="0" lang="en-GB" sz="1067" b="1" i="0" u="none" strike="noStrike" kern="1200" cap="none" spc="0" normalizeH="0" baseline="0" noProof="0" err="1">
                    <a:ln>
                      <a:noFill/>
                    </a:ln>
                    <a:solidFill>
                      <a:prstClr val="white"/>
                    </a:solidFill>
                    <a:effectLst/>
                    <a:uLnTx/>
                    <a:uFillTx/>
                    <a:latin typeface="Arial Narrow Regular"/>
                    <a:ea typeface="+mn-ea"/>
                    <a:cs typeface="+mn-cs"/>
                  </a:rPr>
                  <a:t>DXd</a:t>
                </a:r>
                <a:r>
                  <a:rPr kumimoji="0" lang="en-GB" sz="1067" b="1" i="0" u="none" strike="noStrike" kern="1200" cap="none" spc="0" normalizeH="0" baseline="0" noProof="0">
                    <a:ln>
                      <a:noFill/>
                    </a:ln>
                    <a:solidFill>
                      <a:prstClr val="white"/>
                    </a:solidFill>
                    <a:effectLst/>
                    <a:uLnTx/>
                    <a:uFillTx/>
                    <a:latin typeface="Arial Narrow Regular"/>
                    <a:ea typeface="+mn-ea"/>
                    <a:cs typeface="+mn-cs"/>
                  </a:rPr>
                  <a:t> 6.4 mg/kg, n=35</a:t>
                </a:r>
              </a:p>
            </p:txBody>
          </p:sp>
        </p:grpSp>
      </p:grpSp>
      <p:pic>
        <p:nvPicPr>
          <p:cNvPr id="7" name="Picture 6">
            <a:extLst>
              <a:ext uri="{FF2B5EF4-FFF2-40B4-BE49-F238E27FC236}">
                <a16:creationId xmlns:a16="http://schemas.microsoft.com/office/drawing/2014/main" id="{82CAFCAD-8B85-6633-F7EF-6FE1E485CAB1}"/>
              </a:ext>
            </a:extLst>
          </p:cNvPr>
          <p:cNvPicPr>
            <a:picLocks noChangeAspect="1"/>
          </p:cNvPicPr>
          <p:nvPr/>
        </p:nvPicPr>
        <p:blipFill>
          <a:blip r:embed="rId4"/>
          <a:stretch>
            <a:fillRect/>
          </a:stretch>
        </p:blipFill>
        <p:spPr>
          <a:xfrm>
            <a:off x="9444190" y="6181157"/>
            <a:ext cx="1939846" cy="548640"/>
          </a:xfrm>
          <a:prstGeom prst="rect">
            <a:avLst/>
          </a:prstGeom>
        </p:spPr>
      </p:pic>
    </p:spTree>
    <p:extLst>
      <p:ext uri="{BB962C8B-B14F-4D97-AF65-F5344CB8AC3E}">
        <p14:creationId xmlns:p14="http://schemas.microsoft.com/office/powerpoint/2010/main" val="3521986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1DCE5D-16F9-E4F0-2872-09ED0BF7F812}"/>
              </a:ext>
            </a:extLst>
          </p:cNvPr>
          <p:cNvSpPr>
            <a:spLocks noGrp="1"/>
          </p:cNvSpPr>
          <p:nvPr>
            <p:ph type="ftr" sz="quarter" idx="11"/>
          </p:nvPr>
        </p:nvSpPr>
        <p:spPr>
          <a:xfrm>
            <a:off x="166000" y="6066148"/>
            <a:ext cx="9751688" cy="701384"/>
          </a:xfrm>
        </p:spPr>
        <p:txBody>
          <a:bodyPr/>
          <a:lstStyle/>
          <a:p>
            <a:pPr marL="0" marR="0" lvl="0" indent="0" algn="l" defTabSz="914446" rtl="0" eaLnBrk="1" fontAlgn="base" latinLnBrk="0" hangingPunct="1">
              <a:lnSpc>
                <a:spcPct val="100000"/>
              </a:lnSpc>
              <a:spcBef>
                <a:spcPct val="0"/>
              </a:spcBef>
              <a:spcAft>
                <a:spcPct val="0"/>
              </a:spcAft>
              <a:buClrTx/>
              <a:buSzTx/>
              <a:buFontTx/>
              <a:buNone/>
              <a:tabLst/>
              <a:defRPr/>
            </a:pPr>
            <a:b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br>
            <a:r>
              <a:rPr kumimoji="0" lang="en-US" sz="9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Data cutoff: February 26, 2025. </a:t>
            </a:r>
            <a:r>
              <a:rPr kumimoji="0" lang="en-GB" sz="9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The median follow-up for 4.8-mg/kg, 5.6-mg/kg, and 6.4-mg/kg cohorts was 5.6 months (95% CI, 4.7–6.3), 5.6 months (95% CI, 4.6–5.8), and 5.2 months (95% CI, 4.9–5.8), respectively.</a:t>
            </a:r>
            <a:b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br>
            <a:r>
              <a:rPr kumimoji="0" lang="en-US" sz="900"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Times New Roman"/>
              </a:rPr>
              <a:t>a</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Antitumor response assessed by BICR per RECIST 1.1. Only patients with measurable disease at baseline and</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≥1 </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post-baseline </a:t>
            </a:r>
            <a:r>
              <a:rPr kumimoji="0" lang="en-GB"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tumor</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scan, both by BICR, were included in the spider plots (n=100). Six patients (R-</a:t>
            </a:r>
            <a:r>
              <a:rPr kumimoji="0" lang="en-GB"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DXd</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4.8 mg/kg [n=5]; 6.4 mg/kg [n=1]) did not have measurable disease at baseline and one patient (R-</a:t>
            </a:r>
            <a:r>
              <a:rPr kumimoji="0" lang="en-GB"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DXd</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5.6 mg/kg) had no adequate post-baseline </a:t>
            </a:r>
            <a:r>
              <a:rPr kumimoji="0" lang="en-GB"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tumor</a:t>
            </a: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assessment. </a:t>
            </a:r>
            <a:r>
              <a:rPr kumimoji="0" lang="en-US" sz="900" b="0" i="0" u="none" strike="noStrike" kern="1200" cap="none" spc="0" normalizeH="0" baseline="30000" noProof="0" dirty="0" err="1">
                <a:ln>
                  <a:noFill/>
                </a:ln>
                <a:solidFill>
                  <a:srgbClr val="0C1618"/>
                </a:solidFill>
                <a:effectLst/>
                <a:uLnTx/>
                <a:uFillTx/>
                <a:latin typeface="Arial Narrow" panose="020B0606020202030204" pitchFamily="34" charset="0"/>
                <a:ea typeface="+mn-ea"/>
                <a:cs typeface="Times New Roman"/>
              </a:rPr>
              <a:t>b</a:t>
            </a:r>
            <a:r>
              <a:rPr kumimoji="0" lang="en-US"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a:rPr>
              <a:t>By</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 BICR per RECIST 1.1. Overall median TTR was 7.1 weeks (range, 5.1–19.1).</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 </a:t>
            </a:r>
            <a:b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br>
            <a:r>
              <a:rPr kumimoji="0" lang="en-GB"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BICR, blinded independent central review; </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CI, confidence interval; </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RECIST 1.1, Response Evaluation Criteria in Solid </a:t>
            </a:r>
            <a:r>
              <a:rPr kumimoji="0" lang="en-US" sz="9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panose="020B0604020202020204" pitchFamily="34" charset="0"/>
              </a:rPr>
              <a:t>Tumours</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 version 1.1;</a:t>
            </a:r>
            <a:r>
              <a:rPr kumimoji="0" lang="en-US" sz="9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 TTR, time to response. </a:t>
            </a:r>
          </a:p>
        </p:txBody>
      </p:sp>
      <p:sp>
        <p:nvSpPr>
          <p:cNvPr id="229" name="Title 9">
            <a:extLst>
              <a:ext uri="{FF2B5EF4-FFF2-40B4-BE49-F238E27FC236}">
                <a16:creationId xmlns:a16="http://schemas.microsoft.com/office/drawing/2014/main" id="{948A4E6E-B709-096D-3DC3-15CDEB4A76EC}"/>
              </a:ext>
            </a:extLst>
          </p:cNvPr>
          <p:cNvSpPr>
            <a:spLocks noGrp="1"/>
          </p:cNvSpPr>
          <p:nvPr>
            <p:ph type="title"/>
          </p:nvPr>
        </p:nvSpPr>
        <p:spPr>
          <a:xfrm>
            <a:off x="621470" y="365125"/>
            <a:ext cx="10732330" cy="1325563"/>
          </a:xfrm>
        </p:spPr>
        <p:txBody>
          <a:bodyPr>
            <a:normAutofit fontScale="90000"/>
          </a:bodyPr>
          <a:lstStyle/>
          <a:p>
            <a:r>
              <a:rPr lang="en-GB" sz="3200" dirty="0">
                <a:solidFill>
                  <a:schemeClr val="tx1"/>
                </a:solidFill>
                <a:latin typeface="Aptos" panose="020B0004020202020204" pitchFamily="34" charset="0"/>
              </a:rPr>
              <a:t>R-</a:t>
            </a:r>
            <a:r>
              <a:rPr lang="en-GB" sz="3200" dirty="0" err="1">
                <a:solidFill>
                  <a:schemeClr val="tx1"/>
                </a:solidFill>
                <a:latin typeface="Aptos" panose="020B0004020202020204" pitchFamily="34" charset="0"/>
              </a:rPr>
              <a:t>DXd</a:t>
            </a:r>
            <a:r>
              <a:rPr lang="en-GB" sz="3200" dirty="0">
                <a:solidFill>
                  <a:schemeClr val="tx1"/>
                </a:solidFill>
                <a:latin typeface="Aptos" panose="020B0004020202020204" pitchFamily="34" charset="0"/>
              </a:rPr>
              <a:t> treatment was associated with rapid responses at all doses</a:t>
            </a:r>
            <a:br>
              <a:rPr lang="en-GB" sz="3200" dirty="0">
                <a:solidFill>
                  <a:schemeClr val="tx1"/>
                </a:solidFill>
                <a:latin typeface="Aptos" panose="020B0004020202020204" pitchFamily="34" charset="0"/>
              </a:rPr>
            </a:br>
            <a:endParaRPr lang="en-GB" sz="3200" dirty="0">
              <a:latin typeface="Aptos" panose="020B0004020202020204" pitchFamily="34" charset="0"/>
            </a:endParaRPr>
          </a:p>
        </p:txBody>
      </p:sp>
      <p:graphicFrame>
        <p:nvGraphicFramePr>
          <p:cNvPr id="4" name="Chart 3">
            <a:extLst>
              <a:ext uri="{FF2B5EF4-FFF2-40B4-BE49-F238E27FC236}">
                <a16:creationId xmlns:a16="http://schemas.microsoft.com/office/drawing/2014/main" id="{FD6F7623-B7EB-1C2B-D415-86024140D0E3}"/>
              </a:ext>
            </a:extLst>
          </p:cNvPr>
          <p:cNvGraphicFramePr>
            <a:graphicFrameLocks/>
          </p:cNvGraphicFramePr>
          <p:nvPr/>
        </p:nvGraphicFramePr>
        <p:xfrm>
          <a:off x="311400" y="1191581"/>
          <a:ext cx="4032000" cy="381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51">
            <a:extLst>
              <a:ext uri="{FF2B5EF4-FFF2-40B4-BE49-F238E27FC236}">
                <a16:creationId xmlns:a16="http://schemas.microsoft.com/office/drawing/2014/main" id="{24905D30-813F-490A-8E43-88F162DEFB5F}"/>
              </a:ext>
            </a:extLst>
          </p:cNvPr>
          <p:cNvGraphicFramePr>
            <a:graphicFrameLocks/>
          </p:cNvGraphicFramePr>
          <p:nvPr/>
        </p:nvGraphicFramePr>
        <p:xfrm>
          <a:off x="4244523" y="1173055"/>
          <a:ext cx="4059939" cy="38192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3" name="Chart 72">
            <a:extLst>
              <a:ext uri="{FF2B5EF4-FFF2-40B4-BE49-F238E27FC236}">
                <a16:creationId xmlns:a16="http://schemas.microsoft.com/office/drawing/2014/main" id="{17836941-1D43-4E07-A3E3-9C02017C3CBA}"/>
              </a:ext>
            </a:extLst>
          </p:cNvPr>
          <p:cNvGraphicFramePr>
            <a:graphicFrameLocks/>
          </p:cNvGraphicFramePr>
          <p:nvPr/>
        </p:nvGraphicFramePr>
        <p:xfrm>
          <a:off x="8257213" y="1233380"/>
          <a:ext cx="3895648" cy="3771210"/>
        </p:xfrm>
        <a:graphic>
          <a:graphicData uri="http://schemas.openxmlformats.org/drawingml/2006/chart">
            <c:chart xmlns:c="http://schemas.openxmlformats.org/drawingml/2006/chart" xmlns:r="http://schemas.openxmlformats.org/officeDocument/2006/relationships" r:id="rId5"/>
          </a:graphicData>
        </a:graphic>
      </p:graphicFrame>
      <p:grpSp>
        <p:nvGrpSpPr>
          <p:cNvPr id="174" name="Group 173">
            <a:extLst>
              <a:ext uri="{FF2B5EF4-FFF2-40B4-BE49-F238E27FC236}">
                <a16:creationId xmlns:a16="http://schemas.microsoft.com/office/drawing/2014/main" id="{DBBC5448-4145-3805-94CB-E033BC68B9C6}"/>
              </a:ext>
            </a:extLst>
          </p:cNvPr>
          <p:cNvGrpSpPr/>
          <p:nvPr/>
        </p:nvGrpSpPr>
        <p:grpSpPr>
          <a:xfrm>
            <a:off x="4554544" y="1243952"/>
            <a:ext cx="3607038" cy="3932472"/>
            <a:chOff x="4546435" y="1688878"/>
            <a:chExt cx="3607038" cy="3932472"/>
          </a:xfrm>
        </p:grpSpPr>
        <p:grpSp>
          <p:nvGrpSpPr>
            <p:cNvPr id="108" name="Group 107">
              <a:extLst>
                <a:ext uri="{FF2B5EF4-FFF2-40B4-BE49-F238E27FC236}">
                  <a16:creationId xmlns:a16="http://schemas.microsoft.com/office/drawing/2014/main" id="{B3721487-CAA2-D8BC-5B4F-C327236A07C7}"/>
                </a:ext>
              </a:extLst>
            </p:cNvPr>
            <p:cNvGrpSpPr/>
            <p:nvPr/>
          </p:nvGrpSpPr>
          <p:grpSpPr>
            <a:xfrm>
              <a:off x="4686455" y="3174144"/>
              <a:ext cx="3467018" cy="879475"/>
              <a:chOff x="1572168" y="3169920"/>
              <a:chExt cx="3384000" cy="879475"/>
            </a:xfrm>
          </p:grpSpPr>
          <p:cxnSp>
            <p:nvCxnSpPr>
              <p:cNvPr id="118" name="Straight Connector 117">
                <a:extLst>
                  <a:ext uri="{FF2B5EF4-FFF2-40B4-BE49-F238E27FC236}">
                    <a16:creationId xmlns:a16="http://schemas.microsoft.com/office/drawing/2014/main" id="{A42816B2-C31F-1FD3-E134-C473ED2056B8}"/>
                  </a:ext>
                </a:extLst>
              </p:cNvPr>
              <p:cNvCxnSpPr/>
              <p:nvPr/>
            </p:nvCxnSpPr>
            <p:spPr>
              <a:xfrm flipV="1">
                <a:off x="1572168" y="3169920"/>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6C06CD4-FC47-7EDF-B1ED-D9AFAB1435D6}"/>
                  </a:ext>
                </a:extLst>
              </p:cNvPr>
              <p:cNvCxnSpPr/>
              <p:nvPr/>
            </p:nvCxnSpPr>
            <p:spPr>
              <a:xfrm flipV="1">
                <a:off x="1572168" y="4049395"/>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06CA5A76-8654-6996-D281-04A775B93906}"/>
                </a:ext>
              </a:extLst>
            </p:cNvPr>
            <p:cNvGrpSpPr/>
            <p:nvPr/>
          </p:nvGrpSpPr>
          <p:grpSpPr>
            <a:xfrm>
              <a:off x="4546435" y="1688878"/>
              <a:ext cx="3591568" cy="3932472"/>
              <a:chOff x="4546435" y="1688878"/>
              <a:chExt cx="3591568" cy="3932472"/>
            </a:xfrm>
          </p:grpSpPr>
          <p:grpSp>
            <p:nvGrpSpPr>
              <p:cNvPr id="141" name="Group 140">
                <a:extLst>
                  <a:ext uri="{FF2B5EF4-FFF2-40B4-BE49-F238E27FC236}">
                    <a16:creationId xmlns:a16="http://schemas.microsoft.com/office/drawing/2014/main" id="{81FE12A6-9A6D-9207-07E7-C564FB7C5494}"/>
                  </a:ext>
                </a:extLst>
              </p:cNvPr>
              <p:cNvGrpSpPr/>
              <p:nvPr/>
            </p:nvGrpSpPr>
            <p:grpSpPr>
              <a:xfrm>
                <a:off x="4546435" y="5378834"/>
                <a:ext cx="3397641" cy="242516"/>
                <a:chOff x="1419152" y="5171268"/>
                <a:chExt cx="3397641" cy="242516"/>
              </a:xfrm>
            </p:grpSpPr>
            <p:sp>
              <p:nvSpPr>
                <p:cNvPr id="142" name="TextBox 1">
                  <a:extLst>
                    <a:ext uri="{FF2B5EF4-FFF2-40B4-BE49-F238E27FC236}">
                      <a16:creationId xmlns:a16="http://schemas.microsoft.com/office/drawing/2014/main" id="{683820E6-8D79-B6C5-3B53-4E6A9EF9E9EE}"/>
                    </a:ext>
                  </a:extLst>
                </p:cNvPr>
                <p:cNvSpPr txBox="1"/>
                <p:nvPr/>
              </p:nvSpPr>
              <p:spPr>
                <a:xfrm>
                  <a:off x="141915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0</a:t>
                  </a:r>
                </a:p>
              </p:txBody>
            </p:sp>
            <p:sp>
              <p:nvSpPr>
                <p:cNvPr id="143" name="TextBox 2">
                  <a:extLst>
                    <a:ext uri="{FF2B5EF4-FFF2-40B4-BE49-F238E27FC236}">
                      <a16:creationId xmlns:a16="http://schemas.microsoft.com/office/drawing/2014/main" id="{335F480E-DBA5-53C5-F98A-2BA12FA82B2D}"/>
                    </a:ext>
                  </a:extLst>
                </p:cNvPr>
                <p:cNvSpPr txBox="1"/>
                <p:nvPr/>
              </p:nvSpPr>
              <p:spPr>
                <a:xfrm>
                  <a:off x="193350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6</a:t>
                  </a:r>
                </a:p>
              </p:txBody>
            </p:sp>
            <p:sp>
              <p:nvSpPr>
                <p:cNvPr id="144" name="TextBox 3">
                  <a:extLst>
                    <a:ext uri="{FF2B5EF4-FFF2-40B4-BE49-F238E27FC236}">
                      <a16:creationId xmlns:a16="http://schemas.microsoft.com/office/drawing/2014/main" id="{76910059-FFE6-FB16-81F1-0CA879FA705A}"/>
                    </a:ext>
                  </a:extLst>
                </p:cNvPr>
                <p:cNvSpPr txBox="1"/>
                <p:nvPr/>
              </p:nvSpPr>
              <p:spPr>
                <a:xfrm>
                  <a:off x="290226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18</a:t>
                  </a:r>
                </a:p>
              </p:txBody>
            </p:sp>
            <p:sp>
              <p:nvSpPr>
                <p:cNvPr id="145" name="TextBox 4">
                  <a:extLst>
                    <a:ext uri="{FF2B5EF4-FFF2-40B4-BE49-F238E27FC236}">
                      <a16:creationId xmlns:a16="http://schemas.microsoft.com/office/drawing/2014/main" id="{951FAEB6-A151-B637-2AD7-63A0A3086199}"/>
                    </a:ext>
                  </a:extLst>
                </p:cNvPr>
                <p:cNvSpPr txBox="1"/>
                <p:nvPr/>
              </p:nvSpPr>
              <p:spPr>
                <a:xfrm>
                  <a:off x="341661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24</a:t>
                  </a:r>
                </a:p>
              </p:txBody>
            </p:sp>
            <p:sp>
              <p:nvSpPr>
                <p:cNvPr id="146" name="TextBox 5">
                  <a:extLst>
                    <a:ext uri="{FF2B5EF4-FFF2-40B4-BE49-F238E27FC236}">
                      <a16:creationId xmlns:a16="http://schemas.microsoft.com/office/drawing/2014/main" id="{8A55542B-9C59-94DB-C621-41D9E780F525}"/>
                    </a:ext>
                  </a:extLst>
                </p:cNvPr>
                <p:cNvSpPr txBox="1"/>
                <p:nvPr/>
              </p:nvSpPr>
              <p:spPr>
                <a:xfrm>
                  <a:off x="3927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30</a:t>
                  </a:r>
                </a:p>
              </p:txBody>
            </p:sp>
            <p:sp>
              <p:nvSpPr>
                <p:cNvPr id="147" name="TextBox 6">
                  <a:extLst>
                    <a:ext uri="{FF2B5EF4-FFF2-40B4-BE49-F238E27FC236}">
                      <a16:creationId xmlns:a16="http://schemas.microsoft.com/office/drawing/2014/main" id="{E27A9669-3E45-C822-90F8-93A3C1903F25}"/>
                    </a:ext>
                  </a:extLst>
                </p:cNvPr>
                <p:cNvSpPr txBox="1"/>
                <p:nvPr/>
              </p:nvSpPr>
              <p:spPr>
                <a:xfrm>
                  <a:off x="4435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36</a:t>
                  </a:r>
                </a:p>
              </p:txBody>
            </p:sp>
            <p:sp>
              <p:nvSpPr>
                <p:cNvPr id="148" name="TextBox 7">
                  <a:extLst>
                    <a:ext uri="{FF2B5EF4-FFF2-40B4-BE49-F238E27FC236}">
                      <a16:creationId xmlns:a16="http://schemas.microsoft.com/office/drawing/2014/main" id="{6C7CD6DD-1327-04F2-958E-461545899AF5}"/>
                    </a:ext>
                  </a:extLst>
                </p:cNvPr>
                <p:cNvSpPr txBox="1"/>
                <p:nvPr/>
              </p:nvSpPr>
              <p:spPr>
                <a:xfrm>
                  <a:off x="239744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12</a:t>
                  </a:r>
                </a:p>
              </p:txBody>
            </p:sp>
          </p:grpSp>
          <p:grpSp>
            <p:nvGrpSpPr>
              <p:cNvPr id="172" name="Group 171">
                <a:extLst>
                  <a:ext uri="{FF2B5EF4-FFF2-40B4-BE49-F238E27FC236}">
                    <a16:creationId xmlns:a16="http://schemas.microsoft.com/office/drawing/2014/main" id="{C3E094E0-1DBF-591E-43AF-C994ADD2C93D}"/>
                  </a:ext>
                </a:extLst>
              </p:cNvPr>
              <p:cNvGrpSpPr/>
              <p:nvPr/>
            </p:nvGrpSpPr>
            <p:grpSpPr>
              <a:xfrm>
                <a:off x="4669477" y="1688878"/>
                <a:ext cx="3468526" cy="3724751"/>
                <a:chOff x="4669477" y="1688878"/>
                <a:chExt cx="3468526" cy="3724751"/>
              </a:xfrm>
            </p:grpSpPr>
            <p:sp>
              <p:nvSpPr>
                <p:cNvPr id="111" name="Rectangle 110">
                  <a:extLst>
                    <a:ext uri="{FF2B5EF4-FFF2-40B4-BE49-F238E27FC236}">
                      <a16:creationId xmlns:a16="http://schemas.microsoft.com/office/drawing/2014/main" id="{6B7BD237-AF9A-280C-E71D-A8E4FF0F78F3}"/>
                    </a:ext>
                  </a:extLst>
                </p:cNvPr>
                <p:cNvSpPr/>
                <p:nvPr/>
              </p:nvSpPr>
              <p:spPr>
                <a:xfrm>
                  <a:off x="4669477" y="1688878"/>
                  <a:ext cx="3468526" cy="366984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1" name="Group 170">
                  <a:extLst>
                    <a:ext uri="{FF2B5EF4-FFF2-40B4-BE49-F238E27FC236}">
                      <a16:creationId xmlns:a16="http://schemas.microsoft.com/office/drawing/2014/main" id="{9E66A406-379D-0D37-0A01-630F73C7210C}"/>
                    </a:ext>
                  </a:extLst>
                </p:cNvPr>
                <p:cNvGrpSpPr/>
                <p:nvPr/>
              </p:nvGrpSpPr>
              <p:grpSpPr>
                <a:xfrm>
                  <a:off x="4669477" y="5358720"/>
                  <a:ext cx="3039587" cy="54909"/>
                  <a:chOff x="4669477" y="5358720"/>
                  <a:chExt cx="3039587" cy="54909"/>
                </a:xfrm>
              </p:grpSpPr>
              <p:cxnSp>
                <p:nvCxnSpPr>
                  <p:cNvPr id="112" name="Straight Connector 111">
                    <a:extLst>
                      <a:ext uri="{FF2B5EF4-FFF2-40B4-BE49-F238E27FC236}">
                        <a16:creationId xmlns:a16="http://schemas.microsoft.com/office/drawing/2014/main" id="{A7054EBE-FBF4-FD2F-32F3-DF115C3CA159}"/>
                      </a:ext>
                    </a:extLst>
                  </p:cNvPr>
                  <p:cNvCxnSpPr>
                    <a:cxnSpLocks/>
                  </p:cNvCxnSpPr>
                  <p:nvPr/>
                </p:nvCxnSpPr>
                <p:spPr>
                  <a:xfrm>
                    <a:off x="770906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E988FD8-A112-ACBA-F2DF-8563E8F84D1F}"/>
                      </a:ext>
                    </a:extLst>
                  </p:cNvPr>
                  <p:cNvCxnSpPr>
                    <a:cxnSpLocks/>
                  </p:cNvCxnSpPr>
                  <p:nvPr/>
                </p:nvCxnSpPr>
                <p:spPr>
                  <a:xfrm>
                    <a:off x="719987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F6DC5AB-C3D0-7FCF-3636-131FD32AC976}"/>
                      </a:ext>
                    </a:extLst>
                  </p:cNvPr>
                  <p:cNvCxnSpPr>
                    <a:cxnSpLocks/>
                  </p:cNvCxnSpPr>
                  <p:nvPr/>
                </p:nvCxnSpPr>
                <p:spPr>
                  <a:xfrm>
                    <a:off x="6181492"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808458D-F686-E074-89B5-3302F0CE1C6B}"/>
                      </a:ext>
                    </a:extLst>
                  </p:cNvPr>
                  <p:cNvCxnSpPr>
                    <a:cxnSpLocks/>
                  </p:cNvCxnSpPr>
                  <p:nvPr/>
                </p:nvCxnSpPr>
                <p:spPr>
                  <a:xfrm>
                    <a:off x="6690683"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D7454B7-3D37-2F56-E14E-830D3EA9A0DF}"/>
                      </a:ext>
                    </a:extLst>
                  </p:cNvPr>
                  <p:cNvCxnSpPr>
                    <a:cxnSpLocks/>
                  </p:cNvCxnSpPr>
                  <p:nvPr/>
                </p:nvCxnSpPr>
                <p:spPr>
                  <a:xfrm>
                    <a:off x="5672301"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6EC04CC-D07B-6206-D7AF-0036C8EA983A}"/>
                      </a:ext>
                    </a:extLst>
                  </p:cNvPr>
                  <p:cNvCxnSpPr>
                    <a:cxnSpLocks/>
                  </p:cNvCxnSpPr>
                  <p:nvPr/>
                </p:nvCxnSpPr>
                <p:spPr>
                  <a:xfrm>
                    <a:off x="5163110"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20BDC8A-7AF1-0190-11F8-F60C2D8925FF}"/>
                      </a:ext>
                    </a:extLst>
                  </p:cNvPr>
                  <p:cNvCxnSpPr>
                    <a:cxnSpLocks/>
                  </p:cNvCxnSpPr>
                  <p:nvPr/>
                </p:nvCxnSpPr>
                <p:spPr>
                  <a:xfrm>
                    <a:off x="4669477" y="5358720"/>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5" name="Group 174">
            <a:extLst>
              <a:ext uri="{FF2B5EF4-FFF2-40B4-BE49-F238E27FC236}">
                <a16:creationId xmlns:a16="http://schemas.microsoft.com/office/drawing/2014/main" id="{443AF3AB-6D50-B933-F3EF-8C6B5A47456C}"/>
              </a:ext>
            </a:extLst>
          </p:cNvPr>
          <p:cNvGrpSpPr/>
          <p:nvPr/>
        </p:nvGrpSpPr>
        <p:grpSpPr>
          <a:xfrm>
            <a:off x="621470" y="1244201"/>
            <a:ext cx="3607038" cy="3932472"/>
            <a:chOff x="4546435" y="1688878"/>
            <a:chExt cx="3607038" cy="3932472"/>
          </a:xfrm>
        </p:grpSpPr>
        <p:grpSp>
          <p:nvGrpSpPr>
            <p:cNvPr id="176" name="Group 175">
              <a:extLst>
                <a:ext uri="{FF2B5EF4-FFF2-40B4-BE49-F238E27FC236}">
                  <a16:creationId xmlns:a16="http://schemas.microsoft.com/office/drawing/2014/main" id="{34145476-5453-A64B-F999-73E6E11B81D9}"/>
                </a:ext>
              </a:extLst>
            </p:cNvPr>
            <p:cNvGrpSpPr/>
            <p:nvPr/>
          </p:nvGrpSpPr>
          <p:grpSpPr>
            <a:xfrm>
              <a:off x="4686455" y="3191924"/>
              <a:ext cx="3467018" cy="879475"/>
              <a:chOff x="1572168" y="3187700"/>
              <a:chExt cx="3384000" cy="879475"/>
            </a:xfrm>
          </p:grpSpPr>
          <p:cxnSp>
            <p:nvCxnSpPr>
              <p:cNvPr id="196" name="Straight Connector 195">
                <a:extLst>
                  <a:ext uri="{FF2B5EF4-FFF2-40B4-BE49-F238E27FC236}">
                    <a16:creationId xmlns:a16="http://schemas.microsoft.com/office/drawing/2014/main" id="{89C52D9E-CC77-B5F0-72CE-1907B02D51F3}"/>
                  </a:ext>
                </a:extLst>
              </p:cNvPr>
              <p:cNvCxnSpPr/>
              <p:nvPr/>
            </p:nvCxnSpPr>
            <p:spPr>
              <a:xfrm flipV="1">
                <a:off x="1572168" y="3187700"/>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7862C48-D6B0-D4DF-4058-17B867323682}"/>
                  </a:ext>
                </a:extLst>
              </p:cNvPr>
              <p:cNvCxnSpPr/>
              <p:nvPr/>
            </p:nvCxnSpPr>
            <p:spPr>
              <a:xfrm flipV="1">
                <a:off x="1572168" y="4067175"/>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91CD4216-96C5-4F6C-11CF-C56902EE598D}"/>
                </a:ext>
              </a:extLst>
            </p:cNvPr>
            <p:cNvGrpSpPr/>
            <p:nvPr/>
          </p:nvGrpSpPr>
          <p:grpSpPr>
            <a:xfrm>
              <a:off x="4546435" y="1688878"/>
              <a:ext cx="3591568" cy="3932472"/>
              <a:chOff x="4546435" y="1688878"/>
              <a:chExt cx="3591568" cy="3932472"/>
            </a:xfrm>
          </p:grpSpPr>
          <p:grpSp>
            <p:nvGrpSpPr>
              <p:cNvPr id="178" name="Group 177">
                <a:extLst>
                  <a:ext uri="{FF2B5EF4-FFF2-40B4-BE49-F238E27FC236}">
                    <a16:creationId xmlns:a16="http://schemas.microsoft.com/office/drawing/2014/main" id="{E2061014-D3DB-775E-CBC0-B7CB98D5F220}"/>
                  </a:ext>
                </a:extLst>
              </p:cNvPr>
              <p:cNvGrpSpPr/>
              <p:nvPr/>
            </p:nvGrpSpPr>
            <p:grpSpPr>
              <a:xfrm>
                <a:off x="4546435" y="5378834"/>
                <a:ext cx="3397641" cy="242516"/>
                <a:chOff x="1419152" y="5171268"/>
                <a:chExt cx="3397641" cy="242516"/>
              </a:xfrm>
            </p:grpSpPr>
            <p:sp>
              <p:nvSpPr>
                <p:cNvPr id="189" name="TextBox 1">
                  <a:extLst>
                    <a:ext uri="{FF2B5EF4-FFF2-40B4-BE49-F238E27FC236}">
                      <a16:creationId xmlns:a16="http://schemas.microsoft.com/office/drawing/2014/main" id="{7B1787B0-B1B6-F4F9-275D-812B845DF87F}"/>
                    </a:ext>
                  </a:extLst>
                </p:cNvPr>
                <p:cNvSpPr txBox="1"/>
                <p:nvPr/>
              </p:nvSpPr>
              <p:spPr>
                <a:xfrm>
                  <a:off x="141915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0</a:t>
                  </a:r>
                </a:p>
              </p:txBody>
            </p:sp>
            <p:sp>
              <p:nvSpPr>
                <p:cNvPr id="190" name="TextBox 2">
                  <a:extLst>
                    <a:ext uri="{FF2B5EF4-FFF2-40B4-BE49-F238E27FC236}">
                      <a16:creationId xmlns:a16="http://schemas.microsoft.com/office/drawing/2014/main" id="{7CE033FF-45D9-190F-DB79-926781832273}"/>
                    </a:ext>
                  </a:extLst>
                </p:cNvPr>
                <p:cNvSpPr txBox="1"/>
                <p:nvPr/>
              </p:nvSpPr>
              <p:spPr>
                <a:xfrm>
                  <a:off x="193350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6</a:t>
                  </a:r>
                </a:p>
              </p:txBody>
            </p:sp>
            <p:sp>
              <p:nvSpPr>
                <p:cNvPr id="191" name="TextBox 3">
                  <a:extLst>
                    <a:ext uri="{FF2B5EF4-FFF2-40B4-BE49-F238E27FC236}">
                      <a16:creationId xmlns:a16="http://schemas.microsoft.com/office/drawing/2014/main" id="{95FCBEB5-A426-D72D-9358-F76CF090B12A}"/>
                    </a:ext>
                  </a:extLst>
                </p:cNvPr>
                <p:cNvSpPr txBox="1"/>
                <p:nvPr/>
              </p:nvSpPr>
              <p:spPr>
                <a:xfrm>
                  <a:off x="290226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18</a:t>
                  </a:r>
                </a:p>
              </p:txBody>
            </p:sp>
            <p:sp>
              <p:nvSpPr>
                <p:cNvPr id="192" name="TextBox 4">
                  <a:extLst>
                    <a:ext uri="{FF2B5EF4-FFF2-40B4-BE49-F238E27FC236}">
                      <a16:creationId xmlns:a16="http://schemas.microsoft.com/office/drawing/2014/main" id="{94D75D6A-C353-65A1-D20A-A68FC1A8B6A7}"/>
                    </a:ext>
                  </a:extLst>
                </p:cNvPr>
                <p:cNvSpPr txBox="1"/>
                <p:nvPr/>
              </p:nvSpPr>
              <p:spPr>
                <a:xfrm>
                  <a:off x="341661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24</a:t>
                  </a:r>
                </a:p>
              </p:txBody>
            </p:sp>
            <p:sp>
              <p:nvSpPr>
                <p:cNvPr id="193" name="TextBox 5">
                  <a:extLst>
                    <a:ext uri="{FF2B5EF4-FFF2-40B4-BE49-F238E27FC236}">
                      <a16:creationId xmlns:a16="http://schemas.microsoft.com/office/drawing/2014/main" id="{5E6FD788-452B-E42B-A1C1-DA0589224CA6}"/>
                    </a:ext>
                  </a:extLst>
                </p:cNvPr>
                <p:cNvSpPr txBox="1"/>
                <p:nvPr/>
              </p:nvSpPr>
              <p:spPr>
                <a:xfrm>
                  <a:off x="3927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30</a:t>
                  </a:r>
                </a:p>
              </p:txBody>
            </p:sp>
            <p:sp>
              <p:nvSpPr>
                <p:cNvPr id="194" name="TextBox 6">
                  <a:extLst>
                    <a:ext uri="{FF2B5EF4-FFF2-40B4-BE49-F238E27FC236}">
                      <a16:creationId xmlns:a16="http://schemas.microsoft.com/office/drawing/2014/main" id="{3430071C-5104-21EC-9DAD-AD05BA4620BA}"/>
                    </a:ext>
                  </a:extLst>
                </p:cNvPr>
                <p:cNvSpPr txBox="1"/>
                <p:nvPr/>
              </p:nvSpPr>
              <p:spPr>
                <a:xfrm>
                  <a:off x="4435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36</a:t>
                  </a:r>
                </a:p>
              </p:txBody>
            </p:sp>
            <p:sp>
              <p:nvSpPr>
                <p:cNvPr id="195" name="TextBox 7">
                  <a:extLst>
                    <a:ext uri="{FF2B5EF4-FFF2-40B4-BE49-F238E27FC236}">
                      <a16:creationId xmlns:a16="http://schemas.microsoft.com/office/drawing/2014/main" id="{6151BDCA-F42E-BBE6-B9CC-49D65649DA81}"/>
                    </a:ext>
                  </a:extLst>
                </p:cNvPr>
                <p:cNvSpPr txBox="1"/>
                <p:nvPr/>
              </p:nvSpPr>
              <p:spPr>
                <a:xfrm>
                  <a:off x="239744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12</a:t>
                  </a:r>
                </a:p>
              </p:txBody>
            </p:sp>
          </p:grpSp>
          <p:grpSp>
            <p:nvGrpSpPr>
              <p:cNvPr id="179" name="Group 178">
                <a:extLst>
                  <a:ext uri="{FF2B5EF4-FFF2-40B4-BE49-F238E27FC236}">
                    <a16:creationId xmlns:a16="http://schemas.microsoft.com/office/drawing/2014/main" id="{ACD26C3C-6839-EFEA-27F6-DEB5FC658C44}"/>
                  </a:ext>
                </a:extLst>
              </p:cNvPr>
              <p:cNvGrpSpPr/>
              <p:nvPr/>
            </p:nvGrpSpPr>
            <p:grpSpPr>
              <a:xfrm>
                <a:off x="4669477" y="1688878"/>
                <a:ext cx="3468526" cy="3724751"/>
                <a:chOff x="4669477" y="1688878"/>
                <a:chExt cx="3468526" cy="3724751"/>
              </a:xfrm>
            </p:grpSpPr>
            <p:sp>
              <p:nvSpPr>
                <p:cNvPr id="180" name="Rectangle 179">
                  <a:extLst>
                    <a:ext uri="{FF2B5EF4-FFF2-40B4-BE49-F238E27FC236}">
                      <a16:creationId xmlns:a16="http://schemas.microsoft.com/office/drawing/2014/main" id="{21C2CE04-B436-B184-F9EF-EF8EAB1F5200}"/>
                    </a:ext>
                  </a:extLst>
                </p:cNvPr>
                <p:cNvSpPr/>
                <p:nvPr/>
              </p:nvSpPr>
              <p:spPr>
                <a:xfrm>
                  <a:off x="4669477" y="1688878"/>
                  <a:ext cx="3468526" cy="366984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1" name="Group 180">
                  <a:extLst>
                    <a:ext uri="{FF2B5EF4-FFF2-40B4-BE49-F238E27FC236}">
                      <a16:creationId xmlns:a16="http://schemas.microsoft.com/office/drawing/2014/main" id="{2A010A65-474A-6EA8-2CA4-7E6FDC4B55D7}"/>
                    </a:ext>
                  </a:extLst>
                </p:cNvPr>
                <p:cNvGrpSpPr/>
                <p:nvPr/>
              </p:nvGrpSpPr>
              <p:grpSpPr>
                <a:xfrm>
                  <a:off x="4669477" y="5358720"/>
                  <a:ext cx="3039587" cy="54909"/>
                  <a:chOff x="4669477" y="5358720"/>
                  <a:chExt cx="3039587" cy="54909"/>
                </a:xfrm>
              </p:grpSpPr>
              <p:cxnSp>
                <p:nvCxnSpPr>
                  <p:cNvPr id="182" name="Straight Connector 181">
                    <a:extLst>
                      <a:ext uri="{FF2B5EF4-FFF2-40B4-BE49-F238E27FC236}">
                        <a16:creationId xmlns:a16="http://schemas.microsoft.com/office/drawing/2014/main" id="{4E2FB6A4-A5EF-B8AF-0F0F-424AC18B1F77}"/>
                      </a:ext>
                    </a:extLst>
                  </p:cNvPr>
                  <p:cNvCxnSpPr>
                    <a:cxnSpLocks/>
                  </p:cNvCxnSpPr>
                  <p:nvPr/>
                </p:nvCxnSpPr>
                <p:spPr>
                  <a:xfrm>
                    <a:off x="770906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B8A4AD7-CD30-9922-771C-FD4C053E1E2C}"/>
                      </a:ext>
                    </a:extLst>
                  </p:cNvPr>
                  <p:cNvCxnSpPr>
                    <a:cxnSpLocks/>
                  </p:cNvCxnSpPr>
                  <p:nvPr/>
                </p:nvCxnSpPr>
                <p:spPr>
                  <a:xfrm>
                    <a:off x="719987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8437634-C116-21C7-6EC4-EAC9E83EABBF}"/>
                      </a:ext>
                    </a:extLst>
                  </p:cNvPr>
                  <p:cNvCxnSpPr>
                    <a:cxnSpLocks/>
                  </p:cNvCxnSpPr>
                  <p:nvPr/>
                </p:nvCxnSpPr>
                <p:spPr>
                  <a:xfrm>
                    <a:off x="6181492"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F013E57-74CA-E2EB-1E6B-BDB4ECAF1608}"/>
                      </a:ext>
                    </a:extLst>
                  </p:cNvPr>
                  <p:cNvCxnSpPr>
                    <a:cxnSpLocks/>
                  </p:cNvCxnSpPr>
                  <p:nvPr/>
                </p:nvCxnSpPr>
                <p:spPr>
                  <a:xfrm>
                    <a:off x="6690683"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536ACA-EB0F-0224-2455-F77CFB682BD0}"/>
                      </a:ext>
                    </a:extLst>
                  </p:cNvPr>
                  <p:cNvCxnSpPr>
                    <a:cxnSpLocks/>
                  </p:cNvCxnSpPr>
                  <p:nvPr/>
                </p:nvCxnSpPr>
                <p:spPr>
                  <a:xfrm>
                    <a:off x="5672301"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FB3D730-BAC0-1FE1-8132-E746D2A6532D}"/>
                      </a:ext>
                    </a:extLst>
                  </p:cNvPr>
                  <p:cNvCxnSpPr>
                    <a:cxnSpLocks/>
                  </p:cNvCxnSpPr>
                  <p:nvPr/>
                </p:nvCxnSpPr>
                <p:spPr>
                  <a:xfrm>
                    <a:off x="5163110"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88FCBA2-FC6C-916C-DB57-976862BE51AE}"/>
                      </a:ext>
                    </a:extLst>
                  </p:cNvPr>
                  <p:cNvCxnSpPr>
                    <a:cxnSpLocks/>
                  </p:cNvCxnSpPr>
                  <p:nvPr/>
                </p:nvCxnSpPr>
                <p:spPr>
                  <a:xfrm>
                    <a:off x="4669477" y="5358720"/>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99" name="Group 198">
            <a:extLst>
              <a:ext uri="{FF2B5EF4-FFF2-40B4-BE49-F238E27FC236}">
                <a16:creationId xmlns:a16="http://schemas.microsoft.com/office/drawing/2014/main" id="{A0FC69B8-DF15-1D26-0EBF-887D5FF98636}"/>
              </a:ext>
            </a:extLst>
          </p:cNvPr>
          <p:cNvGrpSpPr/>
          <p:nvPr/>
        </p:nvGrpSpPr>
        <p:grpSpPr>
          <a:xfrm>
            <a:off x="8507796" y="1243952"/>
            <a:ext cx="3607038" cy="3932472"/>
            <a:chOff x="4546435" y="1688878"/>
            <a:chExt cx="3607038" cy="3932472"/>
          </a:xfrm>
        </p:grpSpPr>
        <p:grpSp>
          <p:nvGrpSpPr>
            <p:cNvPr id="200" name="Group 199">
              <a:extLst>
                <a:ext uri="{FF2B5EF4-FFF2-40B4-BE49-F238E27FC236}">
                  <a16:creationId xmlns:a16="http://schemas.microsoft.com/office/drawing/2014/main" id="{5D973C2F-D36D-6F99-0A98-42B1A1AD3317}"/>
                </a:ext>
              </a:extLst>
            </p:cNvPr>
            <p:cNvGrpSpPr/>
            <p:nvPr/>
          </p:nvGrpSpPr>
          <p:grpSpPr>
            <a:xfrm>
              <a:off x="4686455" y="3174144"/>
              <a:ext cx="3467018" cy="879475"/>
              <a:chOff x="1572168" y="3169920"/>
              <a:chExt cx="3384000" cy="879475"/>
            </a:xfrm>
          </p:grpSpPr>
          <p:cxnSp>
            <p:nvCxnSpPr>
              <p:cNvPr id="220" name="Straight Connector 219">
                <a:extLst>
                  <a:ext uri="{FF2B5EF4-FFF2-40B4-BE49-F238E27FC236}">
                    <a16:creationId xmlns:a16="http://schemas.microsoft.com/office/drawing/2014/main" id="{41ED330E-8636-4239-4B06-8F7FC83CDF5C}"/>
                  </a:ext>
                </a:extLst>
              </p:cNvPr>
              <p:cNvCxnSpPr/>
              <p:nvPr/>
            </p:nvCxnSpPr>
            <p:spPr>
              <a:xfrm flipV="1">
                <a:off x="1572168" y="3169920"/>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02FEFD80-A8EB-3B2B-2E6B-7EE7CC1133BE}"/>
                  </a:ext>
                </a:extLst>
              </p:cNvPr>
              <p:cNvCxnSpPr/>
              <p:nvPr/>
            </p:nvCxnSpPr>
            <p:spPr>
              <a:xfrm flipV="1">
                <a:off x="1572168" y="4049395"/>
                <a:ext cx="338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35EF7DA4-3DE1-A420-1775-2D03CC9A5C35}"/>
                </a:ext>
              </a:extLst>
            </p:cNvPr>
            <p:cNvGrpSpPr/>
            <p:nvPr/>
          </p:nvGrpSpPr>
          <p:grpSpPr>
            <a:xfrm>
              <a:off x="4546435" y="1688878"/>
              <a:ext cx="3591568" cy="3932472"/>
              <a:chOff x="4546435" y="1688878"/>
              <a:chExt cx="3591568" cy="3932472"/>
            </a:xfrm>
          </p:grpSpPr>
          <p:grpSp>
            <p:nvGrpSpPr>
              <p:cNvPr id="202" name="Group 201">
                <a:extLst>
                  <a:ext uri="{FF2B5EF4-FFF2-40B4-BE49-F238E27FC236}">
                    <a16:creationId xmlns:a16="http://schemas.microsoft.com/office/drawing/2014/main" id="{528712F6-25DB-CE4C-C4FC-875C60011FE1}"/>
                  </a:ext>
                </a:extLst>
              </p:cNvPr>
              <p:cNvGrpSpPr/>
              <p:nvPr/>
            </p:nvGrpSpPr>
            <p:grpSpPr>
              <a:xfrm>
                <a:off x="4546435" y="5378834"/>
                <a:ext cx="3397641" cy="242516"/>
                <a:chOff x="1419152" y="5171268"/>
                <a:chExt cx="3397641" cy="242516"/>
              </a:xfrm>
            </p:grpSpPr>
            <p:sp>
              <p:nvSpPr>
                <p:cNvPr id="213" name="TextBox 1">
                  <a:extLst>
                    <a:ext uri="{FF2B5EF4-FFF2-40B4-BE49-F238E27FC236}">
                      <a16:creationId xmlns:a16="http://schemas.microsoft.com/office/drawing/2014/main" id="{81AE86A7-A56E-D8D0-780D-7BF2E8243C94}"/>
                    </a:ext>
                  </a:extLst>
                </p:cNvPr>
                <p:cNvSpPr txBox="1"/>
                <p:nvPr/>
              </p:nvSpPr>
              <p:spPr>
                <a:xfrm>
                  <a:off x="141915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0</a:t>
                  </a:r>
                </a:p>
              </p:txBody>
            </p:sp>
            <p:sp>
              <p:nvSpPr>
                <p:cNvPr id="214" name="TextBox 2">
                  <a:extLst>
                    <a:ext uri="{FF2B5EF4-FFF2-40B4-BE49-F238E27FC236}">
                      <a16:creationId xmlns:a16="http://schemas.microsoft.com/office/drawing/2014/main" id="{889BCA8F-8FE7-294E-5C74-5C2EE17927B6}"/>
                    </a:ext>
                  </a:extLst>
                </p:cNvPr>
                <p:cNvSpPr txBox="1"/>
                <p:nvPr/>
              </p:nvSpPr>
              <p:spPr>
                <a:xfrm>
                  <a:off x="1933502" y="5171268"/>
                  <a:ext cx="228592"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6</a:t>
                  </a:r>
                </a:p>
              </p:txBody>
            </p:sp>
            <p:sp>
              <p:nvSpPr>
                <p:cNvPr id="215" name="TextBox 3">
                  <a:extLst>
                    <a:ext uri="{FF2B5EF4-FFF2-40B4-BE49-F238E27FC236}">
                      <a16:creationId xmlns:a16="http://schemas.microsoft.com/office/drawing/2014/main" id="{2A0EB01D-DC0C-9892-3A5C-F7177A89D1BE}"/>
                    </a:ext>
                  </a:extLst>
                </p:cNvPr>
                <p:cNvSpPr txBox="1"/>
                <p:nvPr/>
              </p:nvSpPr>
              <p:spPr>
                <a:xfrm>
                  <a:off x="290226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18</a:t>
                  </a:r>
                </a:p>
              </p:txBody>
            </p:sp>
            <p:sp>
              <p:nvSpPr>
                <p:cNvPr id="216" name="TextBox 4">
                  <a:extLst>
                    <a:ext uri="{FF2B5EF4-FFF2-40B4-BE49-F238E27FC236}">
                      <a16:creationId xmlns:a16="http://schemas.microsoft.com/office/drawing/2014/main" id="{488AE8BD-6FC9-ABFE-4107-F9D6F67301F1}"/>
                    </a:ext>
                  </a:extLst>
                </p:cNvPr>
                <p:cNvSpPr txBox="1"/>
                <p:nvPr/>
              </p:nvSpPr>
              <p:spPr>
                <a:xfrm>
                  <a:off x="3416619"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24</a:t>
                  </a:r>
                </a:p>
              </p:txBody>
            </p:sp>
            <p:sp>
              <p:nvSpPr>
                <p:cNvPr id="217" name="TextBox 5">
                  <a:extLst>
                    <a:ext uri="{FF2B5EF4-FFF2-40B4-BE49-F238E27FC236}">
                      <a16:creationId xmlns:a16="http://schemas.microsoft.com/office/drawing/2014/main" id="{DBAAD16D-6D66-3FAF-678B-A7E1361E6E04}"/>
                    </a:ext>
                  </a:extLst>
                </p:cNvPr>
                <p:cNvSpPr txBox="1"/>
                <p:nvPr/>
              </p:nvSpPr>
              <p:spPr>
                <a:xfrm>
                  <a:off x="3927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30</a:t>
                  </a:r>
                </a:p>
              </p:txBody>
            </p:sp>
            <p:sp>
              <p:nvSpPr>
                <p:cNvPr id="218" name="TextBox 6">
                  <a:extLst>
                    <a:ext uri="{FF2B5EF4-FFF2-40B4-BE49-F238E27FC236}">
                      <a16:creationId xmlns:a16="http://schemas.microsoft.com/office/drawing/2014/main" id="{E3BBAAFD-9F2E-6CAA-C528-41F7BC326D3B}"/>
                    </a:ext>
                  </a:extLst>
                </p:cNvPr>
                <p:cNvSpPr txBox="1"/>
                <p:nvPr/>
              </p:nvSpPr>
              <p:spPr>
                <a:xfrm>
                  <a:off x="443579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36</a:t>
                  </a:r>
                </a:p>
              </p:txBody>
            </p:sp>
            <p:sp>
              <p:nvSpPr>
                <p:cNvPr id="219" name="TextBox 7">
                  <a:extLst>
                    <a:ext uri="{FF2B5EF4-FFF2-40B4-BE49-F238E27FC236}">
                      <a16:creationId xmlns:a16="http://schemas.microsoft.com/office/drawing/2014/main" id="{41240F9A-1222-1C81-F5CD-9829F68121D8}"/>
                    </a:ext>
                  </a:extLst>
                </p:cNvPr>
                <p:cNvSpPr txBox="1"/>
                <p:nvPr/>
              </p:nvSpPr>
              <p:spPr>
                <a:xfrm>
                  <a:off x="2397444" y="5171268"/>
                  <a:ext cx="380999" cy="242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C1618"/>
                      </a:solidFill>
                      <a:effectLst/>
                      <a:uLnTx/>
                      <a:uFillTx/>
                      <a:latin typeface="Arial Narrow" panose="020B0606020202030204" pitchFamily="34" charset="0"/>
                      <a:ea typeface="+mn-ea"/>
                      <a:cs typeface="+mn-cs"/>
                    </a:rPr>
                    <a:t>12</a:t>
                  </a:r>
                </a:p>
              </p:txBody>
            </p:sp>
          </p:grpSp>
          <p:grpSp>
            <p:nvGrpSpPr>
              <p:cNvPr id="203" name="Group 202">
                <a:extLst>
                  <a:ext uri="{FF2B5EF4-FFF2-40B4-BE49-F238E27FC236}">
                    <a16:creationId xmlns:a16="http://schemas.microsoft.com/office/drawing/2014/main" id="{1B5F926E-0C72-CA7F-E0A1-F5846FE028C1}"/>
                  </a:ext>
                </a:extLst>
              </p:cNvPr>
              <p:cNvGrpSpPr/>
              <p:nvPr/>
            </p:nvGrpSpPr>
            <p:grpSpPr>
              <a:xfrm>
                <a:off x="4669477" y="1688878"/>
                <a:ext cx="3468526" cy="3724751"/>
                <a:chOff x="4669477" y="1688878"/>
                <a:chExt cx="3468526" cy="3724751"/>
              </a:xfrm>
            </p:grpSpPr>
            <p:sp>
              <p:nvSpPr>
                <p:cNvPr id="204" name="Rectangle 203">
                  <a:extLst>
                    <a:ext uri="{FF2B5EF4-FFF2-40B4-BE49-F238E27FC236}">
                      <a16:creationId xmlns:a16="http://schemas.microsoft.com/office/drawing/2014/main" id="{93B36468-A3AF-4B1A-085B-F8836077A2E5}"/>
                    </a:ext>
                  </a:extLst>
                </p:cNvPr>
                <p:cNvSpPr/>
                <p:nvPr/>
              </p:nvSpPr>
              <p:spPr>
                <a:xfrm>
                  <a:off x="4669477" y="1688878"/>
                  <a:ext cx="3468526" cy="366984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5" name="Group 204">
                  <a:extLst>
                    <a:ext uri="{FF2B5EF4-FFF2-40B4-BE49-F238E27FC236}">
                      <a16:creationId xmlns:a16="http://schemas.microsoft.com/office/drawing/2014/main" id="{E4D84031-2FB0-1B51-1188-9C48A8AE3069}"/>
                    </a:ext>
                  </a:extLst>
                </p:cNvPr>
                <p:cNvGrpSpPr/>
                <p:nvPr/>
              </p:nvGrpSpPr>
              <p:grpSpPr>
                <a:xfrm>
                  <a:off x="4669477" y="5358720"/>
                  <a:ext cx="3039587" cy="54909"/>
                  <a:chOff x="4669477" y="5358720"/>
                  <a:chExt cx="3039587" cy="54909"/>
                </a:xfrm>
              </p:grpSpPr>
              <p:cxnSp>
                <p:nvCxnSpPr>
                  <p:cNvPr id="206" name="Straight Connector 205">
                    <a:extLst>
                      <a:ext uri="{FF2B5EF4-FFF2-40B4-BE49-F238E27FC236}">
                        <a16:creationId xmlns:a16="http://schemas.microsoft.com/office/drawing/2014/main" id="{8BCE8D3A-79DB-0D5A-F79E-8FE07889C6DC}"/>
                      </a:ext>
                    </a:extLst>
                  </p:cNvPr>
                  <p:cNvCxnSpPr>
                    <a:cxnSpLocks/>
                  </p:cNvCxnSpPr>
                  <p:nvPr/>
                </p:nvCxnSpPr>
                <p:spPr>
                  <a:xfrm>
                    <a:off x="770906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18AEDCD-40C4-60B7-1211-E030E7D671A7}"/>
                      </a:ext>
                    </a:extLst>
                  </p:cNvPr>
                  <p:cNvCxnSpPr>
                    <a:cxnSpLocks/>
                  </p:cNvCxnSpPr>
                  <p:nvPr/>
                </p:nvCxnSpPr>
                <p:spPr>
                  <a:xfrm>
                    <a:off x="7199874"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5E03D13-B11E-0C0F-CF11-2FF904A3BCB2}"/>
                      </a:ext>
                    </a:extLst>
                  </p:cNvPr>
                  <p:cNvCxnSpPr>
                    <a:cxnSpLocks/>
                  </p:cNvCxnSpPr>
                  <p:nvPr/>
                </p:nvCxnSpPr>
                <p:spPr>
                  <a:xfrm>
                    <a:off x="6181492"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3CD3F16-F1A9-815C-158E-5EDBD9DE1FDA}"/>
                      </a:ext>
                    </a:extLst>
                  </p:cNvPr>
                  <p:cNvCxnSpPr>
                    <a:cxnSpLocks/>
                  </p:cNvCxnSpPr>
                  <p:nvPr/>
                </p:nvCxnSpPr>
                <p:spPr>
                  <a:xfrm>
                    <a:off x="6690683"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F658688-86F9-87DA-F3AD-22114064C4C7}"/>
                      </a:ext>
                    </a:extLst>
                  </p:cNvPr>
                  <p:cNvCxnSpPr>
                    <a:cxnSpLocks/>
                  </p:cNvCxnSpPr>
                  <p:nvPr/>
                </p:nvCxnSpPr>
                <p:spPr>
                  <a:xfrm>
                    <a:off x="5672301"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8D655E5-9E7C-8DA1-B017-26993439F922}"/>
                      </a:ext>
                    </a:extLst>
                  </p:cNvPr>
                  <p:cNvCxnSpPr>
                    <a:cxnSpLocks/>
                  </p:cNvCxnSpPr>
                  <p:nvPr/>
                </p:nvCxnSpPr>
                <p:spPr>
                  <a:xfrm>
                    <a:off x="5163110" y="5359629"/>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19CE0131-02DC-44F9-A39E-072245430E19}"/>
                      </a:ext>
                    </a:extLst>
                  </p:cNvPr>
                  <p:cNvCxnSpPr>
                    <a:cxnSpLocks/>
                  </p:cNvCxnSpPr>
                  <p:nvPr/>
                </p:nvCxnSpPr>
                <p:spPr>
                  <a:xfrm>
                    <a:off x="4669477" y="5358720"/>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sp>
        <p:nvSpPr>
          <p:cNvPr id="222" name="Rectangle: Rounded Corners 221">
            <a:extLst>
              <a:ext uri="{FF2B5EF4-FFF2-40B4-BE49-F238E27FC236}">
                <a16:creationId xmlns:a16="http://schemas.microsoft.com/office/drawing/2014/main" id="{C9A7470A-A662-7272-48F5-A31C8372AAB3}"/>
              </a:ext>
            </a:extLst>
          </p:cNvPr>
          <p:cNvSpPr/>
          <p:nvPr/>
        </p:nvSpPr>
        <p:spPr>
          <a:xfrm>
            <a:off x="744512" y="5575690"/>
            <a:ext cx="3468526" cy="534259"/>
          </a:xfrm>
          <a:prstGeom prst="roundRect">
            <a:avLst>
              <a:gd name="adj" fmla="val 12733"/>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lIns="0" tIns="72000" rIns="0" bIns="72000" rtlCol="0" anchor="ctr"/>
          <a:lstStyle/>
          <a:p>
            <a:pPr marL="0" marR="0" lvl="0" indent="0" algn="ctr" defTabSz="914446" rtl="0" eaLnBrk="1" fontAlgn="auto" latinLnBrk="0" hangingPunct="1">
              <a:lnSpc>
                <a:spcPct val="90000"/>
              </a:lnSpc>
              <a:spcBef>
                <a:spcPts val="0"/>
              </a:spcBef>
              <a:spcAft>
                <a:spcPts val="400"/>
              </a:spcAft>
              <a:buClr>
                <a:srgbClr val="000000"/>
              </a:buClr>
              <a:buSzTx/>
              <a:buFontTx/>
              <a:buNone/>
              <a:tabLst/>
              <a:defRPr/>
            </a:pPr>
            <a:r>
              <a:rPr kumimoji="0" lang="en-GB" sz="1400" b="1" i="0" u="none" strike="noStrike" kern="1200" cap="none" spc="0" normalizeH="0" baseline="0" noProof="0">
                <a:ln>
                  <a:noFill/>
                </a:ln>
                <a:solidFill>
                  <a:prstClr val="white"/>
                </a:solidFill>
                <a:effectLst/>
                <a:uLnTx/>
                <a:uFillTx/>
                <a:latin typeface="Arial Narrow Regular"/>
                <a:ea typeface="+mn-ea"/>
                <a:cs typeface="+mn-cs"/>
              </a:rPr>
              <a:t>Median </a:t>
            </a:r>
            <a:r>
              <a:rPr kumimoji="0" lang="en-GB" sz="1400" b="1" i="0" u="none" strike="noStrike" kern="1200" cap="none" spc="0" normalizeH="0" baseline="0" noProof="0" err="1">
                <a:ln>
                  <a:noFill/>
                </a:ln>
                <a:solidFill>
                  <a:prstClr val="white"/>
                </a:solidFill>
                <a:effectLst/>
                <a:uLnTx/>
                <a:uFillTx/>
                <a:latin typeface="Arial Narrow Regular"/>
                <a:ea typeface="+mn-ea"/>
                <a:cs typeface="+mn-cs"/>
              </a:rPr>
              <a:t>TTR:</a:t>
            </a:r>
            <a:r>
              <a:rPr kumimoji="0" lang="en-GB" sz="1400" b="1" i="0" u="none" strike="noStrike" kern="1200" cap="none" spc="0" normalizeH="0" baseline="30000" noProof="0" err="1">
                <a:ln>
                  <a:noFill/>
                </a:ln>
                <a:solidFill>
                  <a:prstClr val="white"/>
                </a:solidFill>
                <a:effectLst/>
                <a:uLnTx/>
                <a:uFillTx/>
                <a:latin typeface="Arial Narrow Regular"/>
                <a:ea typeface="+mn-ea"/>
                <a:cs typeface="+mn-cs"/>
              </a:rPr>
              <a:t>b</a:t>
            </a:r>
            <a:r>
              <a:rPr kumimoji="0" lang="en-GB" sz="1400" b="1" i="0" u="none" strike="noStrike" kern="1200" cap="none" spc="0" normalizeH="0" baseline="0" noProof="0">
                <a:ln>
                  <a:noFill/>
                </a:ln>
                <a:solidFill>
                  <a:prstClr val="white"/>
                </a:solidFill>
                <a:effectLst/>
                <a:uLnTx/>
                <a:uFillTx/>
                <a:latin typeface="Arial Narrow Regular"/>
                <a:ea typeface="+mn-ea"/>
                <a:cs typeface="+mn-cs"/>
              </a:rPr>
              <a:t> </a:t>
            </a:r>
            <a:r>
              <a:rPr kumimoji="0" lang="en-GB" sz="1400" b="0" i="0" u="none" strike="noStrike" kern="1200" cap="none" spc="0" normalizeH="0" baseline="0" noProof="0">
                <a:ln>
                  <a:noFill/>
                </a:ln>
                <a:solidFill>
                  <a:prstClr val="white"/>
                </a:solidFill>
                <a:effectLst/>
                <a:uLnTx/>
                <a:uFillTx/>
                <a:latin typeface="Arial Narrow Regular"/>
                <a:ea typeface="+mn-ea"/>
                <a:cs typeface="+mn-cs"/>
              </a:rPr>
              <a:t>7.1 weeks (range, 5.4–18.7)</a:t>
            </a:r>
          </a:p>
        </p:txBody>
      </p:sp>
      <p:sp>
        <p:nvSpPr>
          <p:cNvPr id="225" name="TextBox 224">
            <a:extLst>
              <a:ext uri="{FF2B5EF4-FFF2-40B4-BE49-F238E27FC236}">
                <a16:creationId xmlns:a16="http://schemas.microsoft.com/office/drawing/2014/main" id="{0F02B0CF-EFE0-F24D-E208-8ACDC12F5671}"/>
              </a:ext>
            </a:extLst>
          </p:cNvPr>
          <p:cNvSpPr txBox="1"/>
          <p:nvPr/>
        </p:nvSpPr>
        <p:spPr>
          <a:xfrm>
            <a:off x="718724" y="5195879"/>
            <a:ext cx="3423379" cy="284803"/>
          </a:xfrm>
          <a:prstGeom prst="rect">
            <a:avLst/>
          </a:prstGeom>
          <a:noFill/>
        </p:spPr>
        <p:txBody>
          <a:bodyPr wrap="square" lIns="0" tIns="0" rIns="0" bIns="0" rtlCol="0">
            <a:noAutofit/>
          </a:bodyPr>
          <a:lstStyle/>
          <a:p>
            <a:pPr marL="0" marR="0" lvl="0" indent="0" algn="ctr" defTabSz="914446" rtl="0" eaLnBrk="1" fontAlgn="base" latinLnBrk="0" hangingPunct="1">
              <a:lnSpc>
                <a:spcPct val="110000"/>
              </a:lnSpc>
              <a:spcBef>
                <a:spcPts val="1000"/>
              </a:spcBef>
              <a:spcAft>
                <a:spcPct val="0"/>
              </a:spcAft>
              <a:buClrTx/>
              <a:buSzTx/>
              <a:buFontTx/>
              <a:buNone/>
              <a:tabLst/>
              <a:defRPr/>
            </a:pP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Time from </a:t>
            </a:r>
            <a:r>
              <a:rPr kumimoji="0" lang="en-GB" sz="12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enrollment</a:t>
            </a: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(weeks)</a:t>
            </a:r>
          </a:p>
        </p:txBody>
      </p:sp>
      <p:sp>
        <p:nvSpPr>
          <p:cNvPr id="226" name="TextBox 225">
            <a:extLst>
              <a:ext uri="{FF2B5EF4-FFF2-40B4-BE49-F238E27FC236}">
                <a16:creationId xmlns:a16="http://schemas.microsoft.com/office/drawing/2014/main" id="{F0F842EC-9D52-7B8C-2227-C7EBC5991F62}"/>
              </a:ext>
            </a:extLst>
          </p:cNvPr>
          <p:cNvSpPr txBox="1"/>
          <p:nvPr/>
        </p:nvSpPr>
        <p:spPr>
          <a:xfrm>
            <a:off x="4674900" y="5195879"/>
            <a:ext cx="3423379" cy="284803"/>
          </a:xfrm>
          <a:prstGeom prst="rect">
            <a:avLst/>
          </a:prstGeom>
          <a:noFill/>
        </p:spPr>
        <p:txBody>
          <a:bodyPr wrap="square" lIns="0" tIns="0" rIns="0" bIns="0" rtlCol="0">
            <a:noAutofit/>
          </a:bodyPr>
          <a:lstStyle/>
          <a:p>
            <a:pPr marL="0" marR="0" lvl="0" indent="0" algn="ctr" defTabSz="914446" rtl="0" eaLnBrk="1" fontAlgn="base" latinLnBrk="0" hangingPunct="1">
              <a:lnSpc>
                <a:spcPct val="110000"/>
              </a:lnSpc>
              <a:spcBef>
                <a:spcPts val="1000"/>
              </a:spcBef>
              <a:spcAft>
                <a:spcPct val="0"/>
              </a:spcAft>
              <a:buClrTx/>
              <a:buSzTx/>
              <a:buFontTx/>
              <a:buNone/>
              <a:tabLst/>
              <a:defRPr/>
            </a:pP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Time from </a:t>
            </a:r>
            <a:r>
              <a:rPr kumimoji="0" lang="en-GB" sz="12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enrollment</a:t>
            </a: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(weeks)</a:t>
            </a:r>
          </a:p>
        </p:txBody>
      </p:sp>
      <p:sp>
        <p:nvSpPr>
          <p:cNvPr id="227" name="TextBox 226">
            <a:extLst>
              <a:ext uri="{FF2B5EF4-FFF2-40B4-BE49-F238E27FC236}">
                <a16:creationId xmlns:a16="http://schemas.microsoft.com/office/drawing/2014/main" id="{BB018573-C158-18D7-C8F7-DDF42E3F80C5}"/>
              </a:ext>
            </a:extLst>
          </p:cNvPr>
          <p:cNvSpPr txBox="1"/>
          <p:nvPr/>
        </p:nvSpPr>
        <p:spPr>
          <a:xfrm>
            <a:off x="8630839" y="5195879"/>
            <a:ext cx="3423379" cy="284803"/>
          </a:xfrm>
          <a:prstGeom prst="rect">
            <a:avLst/>
          </a:prstGeom>
          <a:noFill/>
        </p:spPr>
        <p:txBody>
          <a:bodyPr wrap="square" lIns="0" tIns="0" rIns="0" bIns="0" rtlCol="0">
            <a:noAutofit/>
          </a:bodyPr>
          <a:lstStyle/>
          <a:p>
            <a:pPr marL="0" marR="0" lvl="0" indent="0" algn="ctr" defTabSz="914446" rtl="0" eaLnBrk="1" fontAlgn="base" latinLnBrk="0" hangingPunct="1">
              <a:lnSpc>
                <a:spcPct val="110000"/>
              </a:lnSpc>
              <a:spcBef>
                <a:spcPts val="1000"/>
              </a:spcBef>
              <a:spcAft>
                <a:spcPct val="0"/>
              </a:spcAft>
              <a:buClrTx/>
              <a:buSzTx/>
              <a:buFontTx/>
              <a:buNone/>
              <a:tabLst/>
              <a:defRPr/>
            </a:pP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Time from </a:t>
            </a:r>
            <a:r>
              <a:rPr kumimoji="0" lang="en-GB" sz="12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enrollment</a:t>
            </a:r>
            <a:r>
              <a:rPr kumimoji="0" lang="en-GB" sz="12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(weeks)</a:t>
            </a:r>
          </a:p>
        </p:txBody>
      </p:sp>
      <p:sp>
        <p:nvSpPr>
          <p:cNvPr id="228" name="TextBox 227">
            <a:extLst>
              <a:ext uri="{FF2B5EF4-FFF2-40B4-BE49-F238E27FC236}">
                <a16:creationId xmlns:a16="http://schemas.microsoft.com/office/drawing/2014/main" id="{A5E8D18D-7F14-AE65-1A75-88286465EE50}"/>
              </a:ext>
            </a:extLst>
          </p:cNvPr>
          <p:cNvSpPr txBox="1"/>
          <p:nvPr/>
        </p:nvSpPr>
        <p:spPr>
          <a:xfrm rot="16200000">
            <a:off x="-1697184" y="2980485"/>
            <a:ext cx="4003369" cy="276999"/>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Change from baseline in sum of diameters in target lesions (%)</a:t>
            </a:r>
            <a:endParaRPr kumimoji="0" lang="en-GB" sz="1200" b="1" i="0" u="none" strike="noStrike" kern="0" cap="none" spc="0" normalizeH="0" baseline="30000" noProof="0">
              <a:ln>
                <a:noFill/>
              </a:ln>
              <a:solidFill>
                <a:srgbClr val="000000"/>
              </a:solidFill>
              <a:effectLst/>
              <a:uLnTx/>
              <a:uFillTx/>
              <a:latin typeface="Arial Narrow" panose="020B0606020202030204" pitchFamily="34" charset="0"/>
              <a:ea typeface="+mn-ea"/>
              <a:cs typeface="Arial"/>
              <a:sym typeface="Arial"/>
            </a:endParaRPr>
          </a:p>
        </p:txBody>
      </p:sp>
      <p:sp>
        <p:nvSpPr>
          <p:cNvPr id="230" name="TextBox 229">
            <a:extLst>
              <a:ext uri="{FF2B5EF4-FFF2-40B4-BE49-F238E27FC236}">
                <a16:creationId xmlns:a16="http://schemas.microsoft.com/office/drawing/2014/main" id="{C9FA062B-7B55-889F-43D4-64AF28D403AB}"/>
              </a:ext>
            </a:extLst>
          </p:cNvPr>
          <p:cNvSpPr txBox="1"/>
          <p:nvPr/>
        </p:nvSpPr>
        <p:spPr>
          <a:xfrm>
            <a:off x="1416468" y="1290651"/>
            <a:ext cx="2343248" cy="584775"/>
          </a:xfrm>
          <a:prstGeom prst="rect">
            <a:avLst/>
          </a:prstGeom>
          <a:noFill/>
        </p:spPr>
        <p:txBody>
          <a:bodyPr wrap="square" rtlCol="0">
            <a:spAutoFit/>
          </a:body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R-</a:t>
            </a:r>
            <a:r>
              <a:rPr kumimoji="0" lang="en-GB" sz="16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DXd</a:t>
            </a: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4.8 mg/kg</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n=31</a:t>
            </a:r>
            <a:r>
              <a:rPr kumimoji="0" lang="en-GB" sz="1600" b="1" i="0" u="none" strike="noStrike" kern="1200" cap="none" spc="0" normalizeH="0" baseline="30000" noProof="0">
                <a:ln>
                  <a:noFill/>
                </a:ln>
                <a:solidFill>
                  <a:srgbClr val="0C1618"/>
                </a:solidFill>
                <a:effectLst/>
                <a:uLnTx/>
                <a:uFillTx/>
                <a:latin typeface="Arial Narrow" panose="020B0606020202030204" pitchFamily="34" charset="0"/>
                <a:ea typeface="+mn-ea"/>
                <a:cs typeface="Arial" charset="0"/>
              </a:rPr>
              <a:t>a</a:t>
            </a:r>
            <a:endPar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endParaRPr>
          </a:p>
        </p:txBody>
      </p:sp>
      <p:sp>
        <p:nvSpPr>
          <p:cNvPr id="231" name="TextBox 230">
            <a:extLst>
              <a:ext uri="{FF2B5EF4-FFF2-40B4-BE49-F238E27FC236}">
                <a16:creationId xmlns:a16="http://schemas.microsoft.com/office/drawing/2014/main" id="{DBD5459C-9772-24B1-7C3A-5208DB9C0172}"/>
              </a:ext>
            </a:extLst>
          </p:cNvPr>
          <p:cNvSpPr txBox="1"/>
          <p:nvPr/>
        </p:nvSpPr>
        <p:spPr>
          <a:xfrm>
            <a:off x="5339539" y="1290651"/>
            <a:ext cx="2343248" cy="584775"/>
          </a:xfrm>
          <a:prstGeom prst="rect">
            <a:avLst/>
          </a:prstGeom>
          <a:noFill/>
        </p:spPr>
        <p:txBody>
          <a:bodyPr wrap="square" rtlCol="0">
            <a:spAutoFit/>
          </a:body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R-</a:t>
            </a:r>
            <a:r>
              <a:rPr kumimoji="0" lang="en-GB" sz="16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DXd</a:t>
            </a: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5.6 mg/kg</a:t>
            </a:r>
            <a:b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b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n=35</a:t>
            </a:r>
            <a:r>
              <a:rPr kumimoji="0" lang="en-GB" sz="1600" b="1" i="0" u="none" strike="noStrike" kern="1200" cap="none" spc="0" normalizeH="0" baseline="30000" noProof="0">
                <a:ln>
                  <a:noFill/>
                </a:ln>
                <a:solidFill>
                  <a:srgbClr val="0C1618"/>
                </a:solidFill>
                <a:effectLst/>
                <a:uLnTx/>
                <a:uFillTx/>
                <a:latin typeface="Arial Narrow" panose="020B0606020202030204" pitchFamily="34" charset="0"/>
                <a:ea typeface="+mn-ea"/>
                <a:cs typeface="Arial" charset="0"/>
              </a:rPr>
              <a:t>a</a:t>
            </a:r>
            <a:endPar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endParaRPr>
          </a:p>
        </p:txBody>
      </p:sp>
      <p:sp>
        <p:nvSpPr>
          <p:cNvPr id="232" name="TextBox 231">
            <a:extLst>
              <a:ext uri="{FF2B5EF4-FFF2-40B4-BE49-F238E27FC236}">
                <a16:creationId xmlns:a16="http://schemas.microsoft.com/office/drawing/2014/main" id="{6A6C6C91-6E45-1DE3-5FCA-43FE176674F8}"/>
              </a:ext>
            </a:extLst>
          </p:cNvPr>
          <p:cNvSpPr txBox="1"/>
          <p:nvPr/>
        </p:nvSpPr>
        <p:spPr>
          <a:xfrm>
            <a:off x="9333639" y="1290651"/>
            <a:ext cx="2343248" cy="584775"/>
          </a:xfrm>
          <a:prstGeom prst="rect">
            <a:avLst/>
          </a:prstGeom>
          <a:noFill/>
        </p:spPr>
        <p:txBody>
          <a:bodyPr wrap="square" rtlCol="0">
            <a:spAutoFit/>
          </a:body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R-</a:t>
            </a:r>
            <a:r>
              <a:rPr kumimoji="0" lang="en-GB" sz="1600" b="1" i="0" u="none" strike="noStrike" kern="1200" cap="none" spc="0" normalizeH="0" baseline="0" noProof="0" err="1">
                <a:ln>
                  <a:noFill/>
                </a:ln>
                <a:solidFill>
                  <a:srgbClr val="0C1618"/>
                </a:solidFill>
                <a:effectLst/>
                <a:uLnTx/>
                <a:uFillTx/>
                <a:latin typeface="Arial Narrow" panose="020B0606020202030204" pitchFamily="34" charset="0"/>
                <a:ea typeface="+mn-ea"/>
                <a:cs typeface="Arial" charset="0"/>
              </a:rPr>
              <a:t>DXd</a:t>
            </a: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 6.4 mg/kg</a:t>
            </a:r>
            <a:b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br>
            <a:r>
              <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rPr>
              <a:t>n=34</a:t>
            </a:r>
            <a:r>
              <a:rPr kumimoji="0" lang="en-GB" sz="1600" b="1" i="0" u="none" strike="noStrike" kern="1200" cap="none" spc="0" normalizeH="0" baseline="30000" noProof="0">
                <a:ln>
                  <a:noFill/>
                </a:ln>
                <a:solidFill>
                  <a:srgbClr val="0C1618"/>
                </a:solidFill>
                <a:effectLst/>
                <a:uLnTx/>
                <a:uFillTx/>
                <a:latin typeface="Arial Narrow" panose="020B0606020202030204" pitchFamily="34" charset="0"/>
                <a:ea typeface="+mn-ea"/>
                <a:cs typeface="Arial" charset="0"/>
              </a:rPr>
              <a:t>a</a:t>
            </a:r>
            <a:endParaRPr kumimoji="0" lang="en-GB" sz="1600" b="1" i="0" u="none" strike="noStrike" kern="1200" cap="none" spc="0" normalizeH="0" baseline="0" noProof="0">
              <a:ln>
                <a:noFill/>
              </a:ln>
              <a:solidFill>
                <a:srgbClr val="0C1618"/>
              </a:solidFill>
              <a:effectLst/>
              <a:uLnTx/>
              <a:uFillTx/>
              <a:latin typeface="Arial Narrow" panose="020B0606020202030204" pitchFamily="34" charset="0"/>
              <a:ea typeface="+mn-ea"/>
              <a:cs typeface="Arial" charset="0"/>
            </a:endParaRPr>
          </a:p>
        </p:txBody>
      </p:sp>
      <p:sp>
        <p:nvSpPr>
          <p:cNvPr id="235" name="Rectangle: Rounded Corners 234">
            <a:extLst>
              <a:ext uri="{FF2B5EF4-FFF2-40B4-BE49-F238E27FC236}">
                <a16:creationId xmlns:a16="http://schemas.microsoft.com/office/drawing/2014/main" id="{9AEB61AA-C373-A07D-58B4-A2EB94DFACD4}"/>
              </a:ext>
            </a:extLst>
          </p:cNvPr>
          <p:cNvSpPr/>
          <p:nvPr/>
        </p:nvSpPr>
        <p:spPr>
          <a:xfrm>
            <a:off x="4694564" y="5575690"/>
            <a:ext cx="3468526" cy="534259"/>
          </a:xfrm>
          <a:prstGeom prst="roundRect">
            <a:avLst>
              <a:gd name="adj" fmla="val 12733"/>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lIns="0" tIns="72000" rIns="0" bIns="72000" rtlCol="0" anchor="ctr"/>
          <a:lstStyle/>
          <a:p>
            <a:pPr marL="0" marR="0" lvl="0" indent="0" algn="ctr" defTabSz="914446" rtl="0" eaLnBrk="1" fontAlgn="auto" latinLnBrk="0" hangingPunct="1">
              <a:lnSpc>
                <a:spcPct val="90000"/>
              </a:lnSpc>
              <a:spcBef>
                <a:spcPts val="0"/>
              </a:spcBef>
              <a:spcAft>
                <a:spcPts val="400"/>
              </a:spcAft>
              <a:buClr>
                <a:srgbClr val="000000"/>
              </a:buClr>
              <a:buSzTx/>
              <a:buFontTx/>
              <a:buNone/>
              <a:tabLst/>
              <a:defRPr/>
            </a:pPr>
            <a:r>
              <a:rPr kumimoji="0" lang="en-GB" sz="1400" b="1" i="0" u="none" strike="noStrike" kern="1200" cap="none" spc="0" normalizeH="0" baseline="0" noProof="0">
                <a:ln>
                  <a:noFill/>
                </a:ln>
                <a:solidFill>
                  <a:prstClr val="white"/>
                </a:solidFill>
                <a:effectLst/>
                <a:uLnTx/>
                <a:uFillTx/>
                <a:latin typeface="Arial Narrow Regular"/>
                <a:ea typeface="+mn-ea"/>
                <a:cs typeface="+mn-cs"/>
              </a:rPr>
              <a:t>Median </a:t>
            </a:r>
            <a:r>
              <a:rPr kumimoji="0" lang="en-GB" sz="1400" b="1" i="0" u="none" strike="noStrike" kern="1200" cap="none" spc="0" normalizeH="0" baseline="0" noProof="0" err="1">
                <a:ln>
                  <a:noFill/>
                </a:ln>
                <a:solidFill>
                  <a:prstClr val="white"/>
                </a:solidFill>
                <a:effectLst/>
                <a:uLnTx/>
                <a:uFillTx/>
                <a:latin typeface="Arial Narrow Regular"/>
                <a:ea typeface="+mn-ea"/>
                <a:cs typeface="+mn-cs"/>
              </a:rPr>
              <a:t>TTR:</a:t>
            </a:r>
            <a:r>
              <a:rPr kumimoji="0" lang="en-GB" sz="1400" b="1" i="0" u="none" strike="noStrike" kern="1200" cap="none" spc="0" normalizeH="0" baseline="30000" noProof="0" err="1">
                <a:ln>
                  <a:noFill/>
                </a:ln>
                <a:solidFill>
                  <a:prstClr val="white"/>
                </a:solidFill>
                <a:effectLst/>
                <a:uLnTx/>
                <a:uFillTx/>
                <a:latin typeface="Arial Narrow Regular"/>
                <a:ea typeface="+mn-ea"/>
                <a:cs typeface="+mn-cs"/>
              </a:rPr>
              <a:t>b</a:t>
            </a:r>
            <a:r>
              <a:rPr kumimoji="0" lang="en-GB" sz="1400" b="1" i="0" u="none" strike="noStrike" kern="1200" cap="none" spc="0" normalizeH="0" baseline="0" noProof="0">
                <a:ln>
                  <a:noFill/>
                </a:ln>
                <a:solidFill>
                  <a:prstClr val="white"/>
                </a:solidFill>
                <a:effectLst/>
                <a:uLnTx/>
                <a:uFillTx/>
                <a:latin typeface="Arial Narrow Regular"/>
                <a:ea typeface="+mn-ea"/>
                <a:cs typeface="+mn-cs"/>
              </a:rPr>
              <a:t> </a:t>
            </a:r>
            <a:r>
              <a:rPr kumimoji="0" lang="en-GB" sz="1400" b="0" i="0" u="none" strike="noStrike" kern="1200" cap="none" spc="0" normalizeH="0" baseline="0" noProof="0">
                <a:ln>
                  <a:noFill/>
                </a:ln>
                <a:solidFill>
                  <a:prstClr val="white"/>
                </a:solidFill>
                <a:effectLst/>
                <a:uLnTx/>
                <a:uFillTx/>
                <a:latin typeface="Arial Narrow Regular"/>
                <a:ea typeface="+mn-ea"/>
                <a:cs typeface="+mn-cs"/>
              </a:rPr>
              <a:t>6.6 weeks (range, 5.1–18.3)</a:t>
            </a:r>
          </a:p>
        </p:txBody>
      </p:sp>
      <p:sp>
        <p:nvSpPr>
          <p:cNvPr id="236" name="Rectangle: Rounded Corners 235">
            <a:extLst>
              <a:ext uri="{FF2B5EF4-FFF2-40B4-BE49-F238E27FC236}">
                <a16:creationId xmlns:a16="http://schemas.microsoft.com/office/drawing/2014/main" id="{7E29A58E-70B4-41E7-2611-E75C0995D4ED}"/>
              </a:ext>
            </a:extLst>
          </p:cNvPr>
          <p:cNvSpPr/>
          <p:nvPr/>
        </p:nvSpPr>
        <p:spPr>
          <a:xfrm>
            <a:off x="8617176" y="5575690"/>
            <a:ext cx="3468526" cy="534259"/>
          </a:xfrm>
          <a:prstGeom prst="roundRect">
            <a:avLst>
              <a:gd name="adj" fmla="val 1273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72000" rIns="0" bIns="72000" rtlCol="0" anchor="ctr"/>
          <a:lstStyle/>
          <a:p>
            <a:pPr marL="0" marR="0" lvl="0" indent="0" algn="ctr" defTabSz="914446" rtl="0" eaLnBrk="1" fontAlgn="auto" latinLnBrk="0" hangingPunct="1">
              <a:lnSpc>
                <a:spcPct val="90000"/>
              </a:lnSpc>
              <a:spcBef>
                <a:spcPts val="0"/>
              </a:spcBef>
              <a:spcAft>
                <a:spcPts val="400"/>
              </a:spcAft>
              <a:buClr>
                <a:srgbClr val="000000"/>
              </a:buClr>
              <a:buSzTx/>
              <a:buFontTx/>
              <a:buNone/>
              <a:tabLst/>
              <a:defRPr/>
            </a:pPr>
            <a:r>
              <a:rPr kumimoji="0" lang="en-GB" sz="1400" b="1" i="0" u="none" strike="noStrike" kern="1200" cap="none" spc="0" normalizeH="0" baseline="0" noProof="0">
                <a:ln>
                  <a:noFill/>
                </a:ln>
                <a:solidFill>
                  <a:prstClr val="white"/>
                </a:solidFill>
                <a:effectLst/>
                <a:uLnTx/>
                <a:uFillTx/>
                <a:latin typeface="Arial Narrow Regular"/>
                <a:ea typeface="+mn-ea"/>
                <a:cs typeface="+mn-cs"/>
              </a:rPr>
              <a:t>Median </a:t>
            </a:r>
            <a:r>
              <a:rPr kumimoji="0" lang="en-GB" sz="1400" b="1" i="0" u="none" strike="noStrike" kern="1200" cap="none" spc="0" normalizeH="0" baseline="0" noProof="0" err="1">
                <a:ln>
                  <a:noFill/>
                </a:ln>
                <a:solidFill>
                  <a:prstClr val="white"/>
                </a:solidFill>
                <a:effectLst/>
                <a:uLnTx/>
                <a:uFillTx/>
                <a:latin typeface="Arial Narrow Regular"/>
                <a:ea typeface="+mn-ea"/>
                <a:cs typeface="+mn-cs"/>
              </a:rPr>
              <a:t>TTR:</a:t>
            </a:r>
            <a:r>
              <a:rPr kumimoji="0" lang="en-GB" sz="1400" b="1" i="0" u="none" strike="noStrike" kern="1200" cap="none" spc="0" normalizeH="0" baseline="30000" noProof="0" err="1">
                <a:ln>
                  <a:noFill/>
                </a:ln>
                <a:solidFill>
                  <a:prstClr val="white"/>
                </a:solidFill>
                <a:effectLst/>
                <a:uLnTx/>
                <a:uFillTx/>
                <a:latin typeface="Arial Narrow Regular"/>
                <a:ea typeface="+mn-ea"/>
                <a:cs typeface="+mn-cs"/>
              </a:rPr>
              <a:t>b</a:t>
            </a:r>
            <a:r>
              <a:rPr kumimoji="0" lang="en-GB" sz="1400" b="1" i="0" u="none" strike="noStrike" kern="1200" cap="none" spc="0" normalizeH="0" baseline="0" noProof="0">
                <a:ln>
                  <a:noFill/>
                </a:ln>
                <a:solidFill>
                  <a:prstClr val="white"/>
                </a:solidFill>
                <a:effectLst/>
                <a:uLnTx/>
                <a:uFillTx/>
                <a:latin typeface="Arial Narrow Regular"/>
                <a:ea typeface="+mn-ea"/>
                <a:cs typeface="+mn-cs"/>
              </a:rPr>
              <a:t> </a:t>
            </a:r>
            <a:r>
              <a:rPr kumimoji="0" lang="en-GB" sz="1400" b="0" i="0" u="none" strike="noStrike" kern="1200" cap="none" spc="0" normalizeH="0" baseline="0" noProof="0">
                <a:ln>
                  <a:noFill/>
                </a:ln>
                <a:solidFill>
                  <a:prstClr val="white"/>
                </a:solidFill>
                <a:effectLst/>
                <a:uLnTx/>
                <a:uFillTx/>
                <a:latin typeface="Arial Narrow Regular"/>
                <a:ea typeface="+mn-ea"/>
                <a:cs typeface="+mn-cs"/>
              </a:rPr>
              <a:t>7.2 weeks (range, 5.3–19.1)</a:t>
            </a:r>
          </a:p>
        </p:txBody>
      </p:sp>
      <p:sp>
        <p:nvSpPr>
          <p:cNvPr id="3" name="TextBox 2">
            <a:extLst>
              <a:ext uri="{FF2B5EF4-FFF2-40B4-BE49-F238E27FC236}">
                <a16:creationId xmlns:a16="http://schemas.microsoft.com/office/drawing/2014/main" id="{BF63311F-327F-5696-8EED-B35C089D2E64}"/>
              </a:ext>
            </a:extLst>
          </p:cNvPr>
          <p:cNvSpPr txBox="1"/>
          <p:nvPr/>
        </p:nvSpPr>
        <p:spPr>
          <a:xfrm>
            <a:off x="1250116" y="6642556"/>
            <a:ext cx="1095213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Ray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Couquad</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et al. ESMO 2025;</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Abstract LBA42 </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938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01972-776C-15A4-C7C4-6BB5AE3B46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911FDE-A69A-071E-77B5-450665008FB5}"/>
              </a:ext>
            </a:extLst>
          </p:cNvPr>
          <p:cNvSpPr/>
          <p:nvPr/>
        </p:nvSpPr>
        <p:spPr>
          <a:xfrm>
            <a:off x="4963351" y="794437"/>
            <a:ext cx="3371535" cy="4557814"/>
          </a:xfrm>
          <a:prstGeom prst="rect">
            <a:avLst/>
          </a:prstGeom>
          <a:solidFill>
            <a:srgbClr val="F9F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white"/>
              </a:solidFill>
              <a:effectLst/>
              <a:uLnTx/>
              <a:uFillTx/>
              <a:latin typeface="Aptos" panose="02110004020202020204"/>
              <a:ea typeface="+mn-ea"/>
              <a:cs typeface="+mn-cs"/>
            </a:endParaRPr>
          </a:p>
        </p:txBody>
      </p:sp>
      <p:sp>
        <p:nvSpPr>
          <p:cNvPr id="2" name="Title 3">
            <a:extLst>
              <a:ext uri="{FF2B5EF4-FFF2-40B4-BE49-F238E27FC236}">
                <a16:creationId xmlns:a16="http://schemas.microsoft.com/office/drawing/2014/main" id="{A980F185-5AFC-5212-55D9-EAA234B27C87}"/>
              </a:ext>
            </a:extLst>
          </p:cNvPr>
          <p:cNvSpPr>
            <a:spLocks noGrp="1"/>
          </p:cNvSpPr>
          <p:nvPr>
            <p:ph type="title"/>
          </p:nvPr>
        </p:nvSpPr>
        <p:spPr>
          <a:xfrm>
            <a:off x="190646" y="-2708"/>
            <a:ext cx="11292840" cy="888612"/>
          </a:xfrm>
        </p:spPr>
        <p:txBody>
          <a:bodyPr>
            <a:noAutofit/>
          </a:bodyPr>
          <a:lstStyle/>
          <a:p>
            <a:r>
              <a:rPr lang="en-US" sz="3200" dirty="0"/>
              <a:t>REJOICE-Ovarian01: Most common TEAEs (≥10%)</a:t>
            </a:r>
          </a:p>
        </p:txBody>
      </p:sp>
      <p:sp>
        <p:nvSpPr>
          <p:cNvPr id="4" name="Text Placeholder 6">
            <a:extLst>
              <a:ext uri="{FF2B5EF4-FFF2-40B4-BE49-F238E27FC236}">
                <a16:creationId xmlns:a16="http://schemas.microsoft.com/office/drawing/2014/main" id="{599B98EE-81D9-4968-9D10-ABE6E532B4AA}"/>
              </a:ext>
            </a:extLst>
          </p:cNvPr>
          <p:cNvSpPr txBox="1">
            <a:spLocks/>
          </p:cNvSpPr>
          <p:nvPr/>
        </p:nvSpPr>
        <p:spPr>
          <a:xfrm>
            <a:off x="-1" y="6090250"/>
            <a:ext cx="11976101" cy="766706"/>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Roboto Light" pitchFamily="2" charset="0"/>
                <a:ea typeface="Roboto Ligh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None/>
              <a:tabLst>
                <a:tab pos="1341438" algn="l"/>
              </a:tabLst>
              <a:defRPr/>
            </a:pPr>
            <a:b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br>
            <a:r>
              <a:rPr kumimoji="0" lang="en-US" sz="800" b="0" i="0" u="none" strike="noStrike" kern="1200" cap="none" spc="0" normalizeH="0" baseline="3000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TEAEs reported in ≥10% of all patients who received R-</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DXd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4.8–6.4 mg/kg.</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Reported safety events are defined by MedDRA preferred terminology.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b</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Grade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4 hematologic TEAEs reported 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 4.8 mg/kg: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(n=2),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thrombocytopenia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(n=1); at 5.6 mg/kg: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(n=2),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thrombocytopenia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(n=1),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leukopenia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e</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(n=1); at 6.4 mg/kg: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(n=3), </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thrombocytopenia</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(n=1), lymphopenia (n=1). No grade 5 hematologic TEAEs were reported at any dose. Grade 3 febrile neutropenia was reported in 2 patients, one each in the R-</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DXd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5.6 and 6.4 mg/kg cohorts. </a:t>
            </a:r>
            <a:r>
              <a:rPr kumimoji="0" lang="en-US" sz="800" b="0" i="0" u="none" strike="noStrike" kern="1200" cap="none" spc="0" normalizeH="0" baseline="3000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Neutropenia was defined as the grouped incidence of events reported under the preferred terms ‘</a:t>
            </a:r>
            <a:r>
              <a:rPr kumimoji="0" lang="en-GB" sz="800" b="0" i="1"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neutropenia’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and ‘</a:t>
            </a:r>
            <a:r>
              <a:rPr kumimoji="0" lang="en-GB" sz="800" b="0" i="1"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neutrophil count decreased’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with a maximum of one event per patient per grouped preferred term. </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Thrombocytopenia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was defined as the grouped incidence of events reported under the preferred terms ‘</a:t>
            </a:r>
            <a:r>
              <a:rPr kumimoji="0" lang="en-GB" sz="800" b="0" i="1"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thrombocytopenia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and ‘</a:t>
            </a:r>
            <a:r>
              <a:rPr kumimoji="0" lang="en-GB" sz="800" b="0" i="1"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platelet count decreased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with a maximum of one event per patient per grouped preferred term. </a:t>
            </a:r>
            <a:r>
              <a:rPr kumimoji="0" lang="en-GB"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e</a:t>
            </a:r>
            <a:r>
              <a:rPr kumimoji="0" lang="en-GB"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Leukopenia</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was defined as the preferred term ‘</a:t>
            </a:r>
            <a:r>
              <a:rPr kumimoji="0" lang="en-GB" sz="800" b="0" i="1"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white blood cell count decreased.’</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a:t>
            </a:r>
            <a:b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b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ALT, alanine aminotransferase; AST, aspartate aminotransferase; CTCAE, </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Common Terminology Criteria for Adverse Events;</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GGT, gamma-</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glutamyltransferase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MedDRA, Medical Dictionary for Regulatory Activities;</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TEAE, treatment-emergent adverse event.</a:t>
            </a:r>
          </a:p>
          <a:p>
            <a:pPr marL="0" marR="0" lvl="0" indent="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None/>
              <a:tabLst>
                <a:tab pos="1341438" algn="l"/>
              </a:tabLst>
              <a:defRPr/>
            </a:pPr>
            <a:r>
              <a:rPr kumimoji="0" lang="en-US" sz="800" b="0" i="0" u="none" strike="noStrike" kern="0" cap="none" spc="0" normalizeH="0" baseline="0" noProof="0" dirty="0">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1. Ray-</a:t>
            </a:r>
            <a:r>
              <a:rPr kumimoji="0" lang="en-US" sz="800" b="0" i="0" u="none" strike="noStrike" kern="0" cap="none" spc="0" normalizeH="0" baseline="0" noProof="0" dirty="0" err="1">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Coquard</a:t>
            </a:r>
            <a:r>
              <a:rPr kumimoji="0" lang="en-US" sz="800" b="0" i="0" u="none" strike="noStrike" kern="0" cap="none" spc="0" normalizeH="0" baseline="0" noProof="0" dirty="0">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 I et al. Presented at ESMO Congress 2025; October 17–21, 2025; Berlin, Germany; Oral LBA42</a:t>
            </a:r>
            <a:endPar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endParaRPr>
          </a:p>
        </p:txBody>
      </p:sp>
      <p:grpSp>
        <p:nvGrpSpPr>
          <p:cNvPr id="7" name="Group 6">
            <a:extLst>
              <a:ext uri="{FF2B5EF4-FFF2-40B4-BE49-F238E27FC236}">
                <a16:creationId xmlns:a16="http://schemas.microsoft.com/office/drawing/2014/main" id="{CD13455F-3F99-E334-C842-29588C776F3F}"/>
              </a:ext>
            </a:extLst>
          </p:cNvPr>
          <p:cNvGrpSpPr/>
          <p:nvPr/>
        </p:nvGrpSpPr>
        <p:grpSpPr>
          <a:xfrm>
            <a:off x="345359" y="1330382"/>
            <a:ext cx="11424948" cy="3586396"/>
            <a:chOff x="603562" y="1665845"/>
            <a:chExt cx="10911141" cy="3586396"/>
          </a:xfrm>
        </p:grpSpPr>
        <p:sp>
          <p:nvSpPr>
            <p:cNvPr id="8" name="Rectangle 7">
              <a:extLst>
                <a:ext uri="{FF2B5EF4-FFF2-40B4-BE49-F238E27FC236}">
                  <a16:creationId xmlns:a16="http://schemas.microsoft.com/office/drawing/2014/main" id="{7F4B1F79-7A1F-9861-2383-B8396E36F89A}"/>
                </a:ext>
              </a:extLst>
            </p:cNvPr>
            <p:cNvSpPr/>
            <p:nvPr/>
          </p:nvSpPr>
          <p:spPr>
            <a:xfrm>
              <a:off x="610311" y="2510307"/>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9" name="Rectangle 8">
              <a:extLst>
                <a:ext uri="{FF2B5EF4-FFF2-40B4-BE49-F238E27FC236}">
                  <a16:creationId xmlns:a16="http://schemas.microsoft.com/office/drawing/2014/main" id="{7BD50D05-FB16-A004-FBFE-35993D9F7DE7}"/>
                </a:ext>
              </a:extLst>
            </p:cNvPr>
            <p:cNvSpPr/>
            <p:nvPr/>
          </p:nvSpPr>
          <p:spPr>
            <a:xfrm>
              <a:off x="610311" y="335588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0" name="Rectangle 9">
              <a:extLst>
                <a:ext uri="{FF2B5EF4-FFF2-40B4-BE49-F238E27FC236}">
                  <a16:creationId xmlns:a16="http://schemas.microsoft.com/office/drawing/2014/main" id="{122DBCAB-C0E1-2305-46A5-FC4117336480}"/>
                </a:ext>
              </a:extLst>
            </p:cNvPr>
            <p:cNvSpPr/>
            <p:nvPr/>
          </p:nvSpPr>
          <p:spPr>
            <a:xfrm>
              <a:off x="610311" y="4201463"/>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1" name="Rectangle 10">
              <a:extLst>
                <a:ext uri="{FF2B5EF4-FFF2-40B4-BE49-F238E27FC236}">
                  <a16:creationId xmlns:a16="http://schemas.microsoft.com/office/drawing/2014/main" id="{832FD986-F7F2-6B4D-D03A-6D5DCEB8562A}"/>
                </a:ext>
              </a:extLst>
            </p:cNvPr>
            <p:cNvSpPr/>
            <p:nvPr/>
          </p:nvSpPr>
          <p:spPr>
            <a:xfrm>
              <a:off x="610311" y="5047041"/>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2" name="Rectangle 11">
              <a:extLst>
                <a:ext uri="{FF2B5EF4-FFF2-40B4-BE49-F238E27FC236}">
                  <a16:creationId xmlns:a16="http://schemas.microsoft.com/office/drawing/2014/main" id="{9A4C010D-F497-21A7-A4BD-6D5A0E489005}"/>
                </a:ext>
              </a:extLst>
            </p:cNvPr>
            <p:cNvSpPr/>
            <p:nvPr/>
          </p:nvSpPr>
          <p:spPr>
            <a:xfrm>
              <a:off x="603562" y="2091328"/>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3" name="Rectangle 12">
              <a:extLst>
                <a:ext uri="{FF2B5EF4-FFF2-40B4-BE49-F238E27FC236}">
                  <a16:creationId xmlns:a16="http://schemas.microsoft.com/office/drawing/2014/main" id="{F94EB636-955D-46D6-1E24-37D8D3F03DAE}"/>
                </a:ext>
              </a:extLst>
            </p:cNvPr>
            <p:cNvSpPr/>
            <p:nvPr/>
          </p:nvSpPr>
          <p:spPr>
            <a:xfrm>
              <a:off x="610311" y="2936906"/>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4" name="Rectangle 13">
              <a:extLst>
                <a:ext uri="{FF2B5EF4-FFF2-40B4-BE49-F238E27FC236}">
                  <a16:creationId xmlns:a16="http://schemas.microsoft.com/office/drawing/2014/main" id="{0F02B5BE-19A9-32C9-449E-5EF6CC603C41}"/>
                </a:ext>
              </a:extLst>
            </p:cNvPr>
            <p:cNvSpPr/>
            <p:nvPr/>
          </p:nvSpPr>
          <p:spPr>
            <a:xfrm>
              <a:off x="610311" y="3782484"/>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5" name="Rectangle 14">
              <a:extLst>
                <a:ext uri="{FF2B5EF4-FFF2-40B4-BE49-F238E27FC236}">
                  <a16:creationId xmlns:a16="http://schemas.microsoft.com/office/drawing/2014/main" id="{0AB31B6C-F63D-EBDF-B5B6-4AF480AFE33D}"/>
                </a:ext>
              </a:extLst>
            </p:cNvPr>
            <p:cNvSpPr/>
            <p:nvPr/>
          </p:nvSpPr>
          <p:spPr>
            <a:xfrm>
              <a:off x="610311" y="4628062"/>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6" name="Rectangle 15">
              <a:extLst>
                <a:ext uri="{FF2B5EF4-FFF2-40B4-BE49-F238E27FC236}">
                  <a16:creationId xmlns:a16="http://schemas.microsoft.com/office/drawing/2014/main" id="{44D407CF-EE94-46B8-E583-A46C9D703059}"/>
                </a:ext>
              </a:extLst>
            </p:cNvPr>
            <p:cNvSpPr/>
            <p:nvPr/>
          </p:nvSpPr>
          <p:spPr>
            <a:xfrm>
              <a:off x="603562" y="166584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aphicFrame>
        <p:nvGraphicFramePr>
          <p:cNvPr id="17" name="Chart 16">
            <a:extLst>
              <a:ext uri="{FF2B5EF4-FFF2-40B4-BE49-F238E27FC236}">
                <a16:creationId xmlns:a16="http://schemas.microsoft.com/office/drawing/2014/main" id="{D3822E9E-DB23-BE3B-11C2-EC1AA205F386}"/>
              </a:ext>
            </a:extLst>
          </p:cNvPr>
          <p:cNvGraphicFramePr>
            <a:graphicFrameLocks/>
          </p:cNvGraphicFramePr>
          <p:nvPr/>
        </p:nvGraphicFramePr>
        <p:xfrm>
          <a:off x="7117227" y="1174228"/>
          <a:ext cx="4612467" cy="4075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9C760128-9519-110A-C719-3EFB280C4DF4}"/>
              </a:ext>
            </a:extLst>
          </p:cNvPr>
          <p:cNvGraphicFramePr>
            <a:graphicFrameLocks/>
          </p:cNvGraphicFramePr>
          <p:nvPr/>
        </p:nvGraphicFramePr>
        <p:xfrm>
          <a:off x="3614029" y="1174228"/>
          <a:ext cx="4720857" cy="4075674"/>
        </p:xfrm>
        <a:graphic>
          <a:graphicData uri="http://schemas.openxmlformats.org/drawingml/2006/chart">
            <c:chart xmlns:c="http://schemas.openxmlformats.org/drawingml/2006/chart" xmlns:r="http://schemas.openxmlformats.org/officeDocument/2006/relationships" r:id="rId4"/>
          </a:graphicData>
        </a:graphic>
      </p:graphicFrame>
      <p:grpSp>
        <p:nvGrpSpPr>
          <p:cNvPr id="19" name="Group 18">
            <a:extLst>
              <a:ext uri="{FF2B5EF4-FFF2-40B4-BE49-F238E27FC236}">
                <a16:creationId xmlns:a16="http://schemas.microsoft.com/office/drawing/2014/main" id="{F0117B44-224D-3533-556E-48FCB5187F63}"/>
              </a:ext>
            </a:extLst>
          </p:cNvPr>
          <p:cNvGrpSpPr/>
          <p:nvPr/>
        </p:nvGrpSpPr>
        <p:grpSpPr>
          <a:xfrm>
            <a:off x="1552338" y="1041280"/>
            <a:ext cx="3174414" cy="247379"/>
            <a:chOff x="5050477" y="5334664"/>
            <a:chExt cx="3174414" cy="247379"/>
          </a:xfrm>
        </p:grpSpPr>
        <p:sp>
          <p:nvSpPr>
            <p:cNvPr id="20" name="Rectangle 19">
              <a:extLst>
                <a:ext uri="{FF2B5EF4-FFF2-40B4-BE49-F238E27FC236}">
                  <a16:creationId xmlns:a16="http://schemas.microsoft.com/office/drawing/2014/main" id="{90D9D1C3-A1F7-BB79-CC6A-8BA90411260C}"/>
                </a:ext>
              </a:extLst>
            </p:cNvPr>
            <p:cNvSpPr/>
            <p:nvPr/>
          </p:nvSpPr>
          <p:spPr>
            <a:xfrm>
              <a:off x="5050477" y="5346442"/>
              <a:ext cx="1008000" cy="216000"/>
            </a:xfrm>
            <a:prstGeom prst="rect">
              <a:avLst/>
            </a:prstGeom>
            <a:solidFill>
              <a:schemeClr val="accent3">
                <a:lumMod val="20000"/>
                <a:lumOff val="80000"/>
              </a:schemeClr>
            </a:solidFill>
            <a:ln w="952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anose="020B0604020202020204" pitchFamily="34" charset="0"/>
                </a:rPr>
                <a:t>CTCAE gr 1–2</a:t>
              </a:r>
            </a:p>
          </p:txBody>
        </p:sp>
        <p:sp>
          <p:nvSpPr>
            <p:cNvPr id="21" name="Rectangle 20">
              <a:extLst>
                <a:ext uri="{FF2B5EF4-FFF2-40B4-BE49-F238E27FC236}">
                  <a16:creationId xmlns:a16="http://schemas.microsoft.com/office/drawing/2014/main" id="{A1EA8BF4-77F7-B3AA-270F-D3601EA6E29F}"/>
                </a:ext>
              </a:extLst>
            </p:cNvPr>
            <p:cNvSpPr/>
            <p:nvPr/>
          </p:nvSpPr>
          <p:spPr>
            <a:xfrm>
              <a:off x="6096587" y="5346441"/>
              <a:ext cx="1008000" cy="216000"/>
            </a:xfrm>
            <a:prstGeom prst="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CTCAE gr ≥3</a:t>
              </a:r>
            </a:p>
          </p:txBody>
        </p:sp>
        <p:sp>
          <p:nvSpPr>
            <p:cNvPr id="22" name="TextBox 21">
              <a:extLst>
                <a:ext uri="{FF2B5EF4-FFF2-40B4-BE49-F238E27FC236}">
                  <a16:creationId xmlns:a16="http://schemas.microsoft.com/office/drawing/2014/main" id="{B24E047E-D8F1-7BAB-36BB-03BCB9C6B4E6}"/>
                </a:ext>
              </a:extLst>
            </p:cNvPr>
            <p:cNvSpPr txBox="1"/>
            <p:nvPr/>
          </p:nvSpPr>
          <p:spPr>
            <a:xfrm>
              <a:off x="7136784" y="5334664"/>
              <a:ext cx="1088107"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Total (%) / </a:t>
              </a:r>
              <a:r>
                <a:rPr kumimoji="0" lang="en-GB" sz="900" b="1" i="0" u="none" strike="noStrike" kern="1200" cap="none" spc="0" normalizeH="0" baseline="0" noProof="0">
                  <a:ln>
                    <a:noFill/>
                  </a:ln>
                  <a:solidFill>
                    <a:srgbClr val="00877C">
                      <a:lumMod val="75000"/>
                    </a:srgbClr>
                  </a:solidFill>
                  <a:effectLst/>
                  <a:uLnTx/>
                  <a:uFillTx/>
                  <a:latin typeface="Arial" panose="020B0604020202020204"/>
                  <a:ea typeface="+mn-ea"/>
                  <a:cs typeface="Arial" pitchFamily="34" charset="0"/>
                </a:rPr>
                <a:t>gr ≥3 (%) </a:t>
              </a:r>
            </a:p>
          </p:txBody>
        </p:sp>
      </p:grpSp>
      <p:sp>
        <p:nvSpPr>
          <p:cNvPr id="23" name="TextBox 22">
            <a:extLst>
              <a:ext uri="{FF2B5EF4-FFF2-40B4-BE49-F238E27FC236}">
                <a16:creationId xmlns:a16="http://schemas.microsoft.com/office/drawing/2014/main" id="{AD0C1CD8-DC77-C126-E747-6B14A1D66B9B}"/>
              </a:ext>
            </a:extLst>
          </p:cNvPr>
          <p:cNvSpPr txBox="1"/>
          <p:nvPr/>
        </p:nvSpPr>
        <p:spPr>
          <a:xfrm>
            <a:off x="5331047" y="5158114"/>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Patients (%)</a:t>
            </a:r>
          </a:p>
        </p:txBody>
      </p:sp>
      <p:sp>
        <p:nvSpPr>
          <p:cNvPr id="24" name="Rectangle: Rounded Corners 26">
            <a:extLst>
              <a:ext uri="{FF2B5EF4-FFF2-40B4-BE49-F238E27FC236}">
                <a16:creationId xmlns:a16="http://schemas.microsoft.com/office/drawing/2014/main" id="{21AF2A19-AE84-CD1C-70DF-37B52DC76BE6}"/>
              </a:ext>
            </a:extLst>
          </p:cNvPr>
          <p:cNvSpPr/>
          <p:nvPr/>
        </p:nvSpPr>
        <p:spPr>
          <a:xfrm>
            <a:off x="1552338" y="794437"/>
            <a:ext cx="3145412" cy="216000"/>
          </a:xfrm>
          <a:prstGeom prst="snip1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R-</a:t>
            </a:r>
            <a:r>
              <a:rPr kumimoji="0" lang="en-GB" sz="105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 4.8 mg/kg (n=36)</a:t>
            </a:r>
            <a:r>
              <a:rPr kumimoji="0" lang="en-GB" sz="1050" b="1" i="0" u="none" strike="noStrike" kern="1200" cap="none" spc="0" normalizeH="0" baseline="30000" noProof="0">
                <a:ln>
                  <a:noFill/>
                </a:ln>
                <a:solidFill>
                  <a:prstClr val="white"/>
                </a:solidFill>
                <a:effectLst/>
                <a:uLnTx/>
                <a:uFillTx/>
                <a:latin typeface="Arial" panose="020B0604020202020204"/>
                <a:ea typeface="+mn-ea"/>
                <a:cs typeface="+mn-cs"/>
              </a:rPr>
              <a:t>b</a:t>
            </a:r>
            <a:endParaRPr kumimoji="0" lang="en-GB" sz="105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98BA2E62-7216-A887-5FFD-8679ABF67982}"/>
              </a:ext>
            </a:extLst>
          </p:cNvPr>
          <p:cNvGrpSpPr/>
          <p:nvPr/>
        </p:nvGrpSpPr>
        <p:grpSpPr>
          <a:xfrm>
            <a:off x="1803314" y="1357908"/>
            <a:ext cx="3026415" cy="3518882"/>
            <a:chOff x="6824962" y="1662562"/>
            <a:chExt cx="5190854" cy="5552386"/>
          </a:xfrm>
        </p:grpSpPr>
        <p:sp>
          <p:nvSpPr>
            <p:cNvPr id="26" name="TextBox 25">
              <a:extLst>
                <a:ext uri="{FF2B5EF4-FFF2-40B4-BE49-F238E27FC236}">
                  <a16:creationId xmlns:a16="http://schemas.microsoft.com/office/drawing/2014/main" id="{51BAC041-E4E1-393D-76EA-87F5D7A7FB18}"/>
                </a:ext>
              </a:extLst>
            </p:cNvPr>
            <p:cNvSpPr txBox="1"/>
            <p:nvPr/>
          </p:nvSpPr>
          <p:spPr>
            <a:xfrm>
              <a:off x="8906238" y="2331968"/>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36.1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27" name="TextBox 26">
              <a:extLst>
                <a:ext uri="{FF2B5EF4-FFF2-40B4-BE49-F238E27FC236}">
                  <a16:creationId xmlns:a16="http://schemas.microsoft.com/office/drawing/2014/main" id="{D28F8E8D-1E25-E5C8-5F01-24C7081B2903}"/>
                </a:ext>
              </a:extLst>
            </p:cNvPr>
            <p:cNvSpPr txBox="1"/>
            <p:nvPr/>
          </p:nvSpPr>
          <p:spPr>
            <a:xfrm>
              <a:off x="8136922" y="300137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25.0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28" name="TextBox 27">
              <a:extLst>
                <a:ext uri="{FF2B5EF4-FFF2-40B4-BE49-F238E27FC236}">
                  <a16:creationId xmlns:a16="http://schemas.microsoft.com/office/drawing/2014/main" id="{220E9D6A-D793-47CC-9C85-FB4322953821}"/>
                </a:ext>
              </a:extLst>
            </p:cNvPr>
            <p:cNvSpPr txBox="1"/>
            <p:nvPr/>
          </p:nvSpPr>
          <p:spPr>
            <a:xfrm>
              <a:off x="8174226" y="332104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25.0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29" name="TextBox 28">
              <a:extLst>
                <a:ext uri="{FF2B5EF4-FFF2-40B4-BE49-F238E27FC236}">
                  <a16:creationId xmlns:a16="http://schemas.microsoft.com/office/drawing/2014/main" id="{35732077-4675-1006-CDEF-A09BC560904D}"/>
                </a:ext>
              </a:extLst>
            </p:cNvPr>
            <p:cNvSpPr txBox="1"/>
            <p:nvPr/>
          </p:nvSpPr>
          <p:spPr>
            <a:xfrm>
              <a:off x="8747417" y="266666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33.3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11.1</a:t>
              </a:r>
            </a:p>
          </p:txBody>
        </p:sp>
        <p:sp>
          <p:nvSpPr>
            <p:cNvPr id="30" name="TextBox 29">
              <a:extLst>
                <a:ext uri="{FF2B5EF4-FFF2-40B4-BE49-F238E27FC236}">
                  <a16:creationId xmlns:a16="http://schemas.microsoft.com/office/drawing/2014/main" id="{510E2CC0-05ED-1977-F9E6-DE6CDCA62229}"/>
                </a:ext>
              </a:extLst>
            </p:cNvPr>
            <p:cNvSpPr txBox="1"/>
            <p:nvPr/>
          </p:nvSpPr>
          <p:spPr>
            <a:xfrm>
              <a:off x="7377045" y="3655746"/>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13.9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31" name="TextBox 30">
              <a:extLst>
                <a:ext uri="{FF2B5EF4-FFF2-40B4-BE49-F238E27FC236}">
                  <a16:creationId xmlns:a16="http://schemas.microsoft.com/office/drawing/2014/main" id="{B46A59BF-A21C-7F0F-09ED-49E9DEAC7D2B}"/>
                </a:ext>
              </a:extLst>
            </p:cNvPr>
            <p:cNvSpPr txBox="1"/>
            <p:nvPr/>
          </p:nvSpPr>
          <p:spPr>
            <a:xfrm>
              <a:off x="7020052" y="465985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8.3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2.8</a:t>
              </a:r>
            </a:p>
          </p:txBody>
        </p:sp>
        <p:sp>
          <p:nvSpPr>
            <p:cNvPr id="32" name="TextBox 31">
              <a:extLst>
                <a:ext uri="{FF2B5EF4-FFF2-40B4-BE49-F238E27FC236}">
                  <a16:creationId xmlns:a16="http://schemas.microsoft.com/office/drawing/2014/main" id="{91606023-45FC-2EF5-1395-432B8A031DA5}"/>
                </a:ext>
              </a:extLst>
            </p:cNvPr>
            <p:cNvSpPr txBox="1"/>
            <p:nvPr/>
          </p:nvSpPr>
          <p:spPr>
            <a:xfrm>
              <a:off x="7592302" y="4994555"/>
              <a:ext cx="893746" cy="30632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16.7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5.6</a:t>
              </a:r>
            </a:p>
          </p:txBody>
        </p:sp>
        <p:sp>
          <p:nvSpPr>
            <p:cNvPr id="33" name="TextBox 32">
              <a:extLst>
                <a:ext uri="{FF2B5EF4-FFF2-40B4-BE49-F238E27FC236}">
                  <a16:creationId xmlns:a16="http://schemas.microsoft.com/office/drawing/2014/main" id="{24367EAD-1D05-CB55-0E25-48BE069F0180}"/>
                </a:ext>
              </a:extLst>
            </p:cNvPr>
            <p:cNvSpPr txBox="1"/>
            <p:nvPr/>
          </p:nvSpPr>
          <p:spPr>
            <a:xfrm>
              <a:off x="11027871" y="1662562"/>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66.7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2.8</a:t>
              </a:r>
            </a:p>
          </p:txBody>
        </p:sp>
        <p:sp>
          <p:nvSpPr>
            <p:cNvPr id="34" name="TextBox 33">
              <a:extLst>
                <a:ext uri="{FF2B5EF4-FFF2-40B4-BE49-F238E27FC236}">
                  <a16:creationId xmlns:a16="http://schemas.microsoft.com/office/drawing/2014/main" id="{152787A8-D992-FD6F-4CBB-8A4A0C530862}"/>
                </a:ext>
              </a:extLst>
            </p:cNvPr>
            <p:cNvSpPr txBox="1"/>
            <p:nvPr/>
          </p:nvSpPr>
          <p:spPr>
            <a:xfrm>
              <a:off x="10081773" y="199726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52.8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19.4</a:t>
              </a:r>
            </a:p>
          </p:txBody>
        </p:sp>
        <p:sp>
          <p:nvSpPr>
            <p:cNvPr id="35" name="TextBox 34">
              <a:extLst>
                <a:ext uri="{FF2B5EF4-FFF2-40B4-BE49-F238E27FC236}">
                  <a16:creationId xmlns:a16="http://schemas.microsoft.com/office/drawing/2014/main" id="{83903D51-846E-5344-F5D4-8143CE137B08}"/>
                </a:ext>
              </a:extLst>
            </p:cNvPr>
            <p:cNvSpPr txBox="1"/>
            <p:nvPr/>
          </p:nvSpPr>
          <p:spPr>
            <a:xfrm>
              <a:off x="7761040" y="397541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19.4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36" name="TextBox 35">
              <a:extLst>
                <a:ext uri="{FF2B5EF4-FFF2-40B4-BE49-F238E27FC236}">
                  <a16:creationId xmlns:a16="http://schemas.microsoft.com/office/drawing/2014/main" id="{BC45E3C1-56F4-F1A4-1BA5-9A7C03ED50C9}"/>
                </a:ext>
              </a:extLst>
            </p:cNvPr>
            <p:cNvSpPr txBox="1"/>
            <p:nvPr/>
          </p:nvSpPr>
          <p:spPr>
            <a:xfrm>
              <a:off x="7222420" y="431012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11.1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37" name="TextBox 36">
              <a:extLst>
                <a:ext uri="{FF2B5EF4-FFF2-40B4-BE49-F238E27FC236}">
                  <a16:creationId xmlns:a16="http://schemas.microsoft.com/office/drawing/2014/main" id="{C7A72C2C-CF9C-561A-54E3-FEF2BA25DC03}"/>
                </a:ext>
              </a:extLst>
            </p:cNvPr>
            <p:cNvSpPr txBox="1"/>
            <p:nvPr/>
          </p:nvSpPr>
          <p:spPr>
            <a:xfrm>
              <a:off x="7772012" y="5314228"/>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19.4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38" name="TextBox 37">
              <a:extLst>
                <a:ext uri="{FF2B5EF4-FFF2-40B4-BE49-F238E27FC236}">
                  <a16:creationId xmlns:a16="http://schemas.microsoft.com/office/drawing/2014/main" id="{195B8BFC-8F8D-54D2-0762-8F51DB5E92CC}"/>
                </a:ext>
              </a:extLst>
            </p:cNvPr>
            <p:cNvSpPr txBox="1"/>
            <p:nvPr/>
          </p:nvSpPr>
          <p:spPr>
            <a:xfrm>
              <a:off x="7412596" y="5663959"/>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13.9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39" name="TextBox 38">
              <a:extLst>
                <a:ext uri="{FF2B5EF4-FFF2-40B4-BE49-F238E27FC236}">
                  <a16:creationId xmlns:a16="http://schemas.microsoft.com/office/drawing/2014/main" id="{A09EE461-273B-9491-C800-4E2E5A4CF07F}"/>
                </a:ext>
              </a:extLst>
            </p:cNvPr>
            <p:cNvSpPr txBox="1"/>
            <p:nvPr/>
          </p:nvSpPr>
          <p:spPr>
            <a:xfrm>
              <a:off x="6824962" y="6653037"/>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5.6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40" name="TextBox 39">
              <a:extLst>
                <a:ext uri="{FF2B5EF4-FFF2-40B4-BE49-F238E27FC236}">
                  <a16:creationId xmlns:a16="http://schemas.microsoft.com/office/drawing/2014/main" id="{93C3FF0A-B745-CF2D-4771-2BEE63E8279B}"/>
                </a:ext>
              </a:extLst>
            </p:cNvPr>
            <p:cNvSpPr txBox="1"/>
            <p:nvPr/>
          </p:nvSpPr>
          <p:spPr>
            <a:xfrm>
              <a:off x="6824962" y="698773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5.6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41" name="TextBox 40">
              <a:extLst>
                <a:ext uri="{FF2B5EF4-FFF2-40B4-BE49-F238E27FC236}">
                  <a16:creationId xmlns:a16="http://schemas.microsoft.com/office/drawing/2014/main" id="{6B169E02-9593-FBD1-F48F-DA43A0FA8579}"/>
                </a:ext>
              </a:extLst>
            </p:cNvPr>
            <p:cNvSpPr txBox="1"/>
            <p:nvPr/>
          </p:nvSpPr>
          <p:spPr>
            <a:xfrm>
              <a:off x="6824962" y="5998662"/>
              <a:ext cx="680003"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5.6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0</a:t>
              </a:r>
            </a:p>
          </p:txBody>
        </p:sp>
        <p:sp>
          <p:nvSpPr>
            <p:cNvPr id="42" name="TextBox 41">
              <a:extLst>
                <a:ext uri="{FF2B5EF4-FFF2-40B4-BE49-F238E27FC236}">
                  <a16:creationId xmlns:a16="http://schemas.microsoft.com/office/drawing/2014/main" id="{2B465B0E-CC39-7E73-3CEE-A03C9906A0CE}"/>
                </a:ext>
              </a:extLst>
            </p:cNvPr>
            <p:cNvSpPr txBox="1"/>
            <p:nvPr/>
          </p:nvSpPr>
          <p:spPr>
            <a:xfrm>
              <a:off x="7004675" y="6353525"/>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8.3 / </a:t>
              </a:r>
              <a:r>
                <a:rPr kumimoji="0" lang="en-GB" sz="800" b="1" i="0" u="none" strike="noStrike" kern="0" cap="none" spc="0" normalizeH="0" baseline="0" noProof="0">
                  <a:ln>
                    <a:noFill/>
                  </a:ln>
                  <a:solidFill>
                    <a:srgbClr val="00877C">
                      <a:lumMod val="75000"/>
                    </a:srgbClr>
                  </a:solidFill>
                  <a:effectLst/>
                  <a:uLnTx/>
                  <a:uFillTx/>
                  <a:latin typeface="Arial" panose="020B0604020202020204"/>
                  <a:ea typeface="+mn-ea"/>
                  <a:cs typeface="Arial" pitchFamily="34" charset="0"/>
                </a:rPr>
                <a:t>2.8</a:t>
              </a:r>
            </a:p>
          </p:txBody>
        </p:sp>
      </p:grpSp>
      <p:grpSp>
        <p:nvGrpSpPr>
          <p:cNvPr id="43" name="Group 42">
            <a:extLst>
              <a:ext uri="{FF2B5EF4-FFF2-40B4-BE49-F238E27FC236}">
                <a16:creationId xmlns:a16="http://schemas.microsoft.com/office/drawing/2014/main" id="{AE5AB595-E8FC-A3D1-90DD-04269CFB23B3}"/>
              </a:ext>
            </a:extLst>
          </p:cNvPr>
          <p:cNvGrpSpPr/>
          <p:nvPr/>
        </p:nvGrpSpPr>
        <p:grpSpPr>
          <a:xfrm>
            <a:off x="8731151" y="1348557"/>
            <a:ext cx="3115490" cy="3560125"/>
            <a:chOff x="8664476" y="1684020"/>
            <a:chExt cx="3115490" cy="3560125"/>
          </a:xfrm>
        </p:grpSpPr>
        <p:sp>
          <p:nvSpPr>
            <p:cNvPr id="44" name="TextBox 43">
              <a:extLst>
                <a:ext uri="{FF2B5EF4-FFF2-40B4-BE49-F238E27FC236}">
                  <a16:creationId xmlns:a16="http://schemas.microsoft.com/office/drawing/2014/main" id="{8C367294-98AB-D75F-AD44-98FE8C19A2FB}"/>
                </a:ext>
              </a:extLst>
            </p:cNvPr>
            <p:cNvSpPr txBox="1"/>
            <p:nvPr/>
          </p:nvSpPr>
          <p:spPr>
            <a:xfrm>
              <a:off x="10515307" y="2106536"/>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54.3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5.7</a:t>
              </a:r>
            </a:p>
          </p:txBody>
        </p:sp>
        <p:sp>
          <p:nvSpPr>
            <p:cNvPr id="45" name="TextBox 44">
              <a:extLst>
                <a:ext uri="{FF2B5EF4-FFF2-40B4-BE49-F238E27FC236}">
                  <a16:creationId xmlns:a16="http://schemas.microsoft.com/office/drawing/2014/main" id="{C5E3A058-1A49-B436-2316-9D9CE58A5C32}"/>
                </a:ext>
              </a:extLst>
            </p:cNvPr>
            <p:cNvSpPr txBox="1"/>
            <p:nvPr/>
          </p:nvSpPr>
          <p:spPr>
            <a:xfrm>
              <a:off x="9541156" y="2529052"/>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28.6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46" name="TextBox 45">
              <a:extLst>
                <a:ext uri="{FF2B5EF4-FFF2-40B4-BE49-F238E27FC236}">
                  <a16:creationId xmlns:a16="http://schemas.microsoft.com/office/drawing/2014/main" id="{5B2E3C1D-F927-C855-647D-EE6784A1EB11}"/>
                </a:ext>
              </a:extLst>
            </p:cNvPr>
            <p:cNvSpPr txBox="1"/>
            <p:nvPr/>
          </p:nvSpPr>
          <p:spPr>
            <a:xfrm>
              <a:off x="9750706" y="274031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34.3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47" name="TextBox 46">
              <a:extLst>
                <a:ext uri="{FF2B5EF4-FFF2-40B4-BE49-F238E27FC236}">
                  <a16:creationId xmlns:a16="http://schemas.microsoft.com/office/drawing/2014/main" id="{31704C08-F69C-A861-1085-899D68A8125B}"/>
                </a:ext>
              </a:extLst>
            </p:cNvPr>
            <p:cNvSpPr txBox="1"/>
            <p:nvPr/>
          </p:nvSpPr>
          <p:spPr>
            <a:xfrm>
              <a:off x="9407806" y="295156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25.7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48" name="TextBox 47">
              <a:extLst>
                <a:ext uri="{FF2B5EF4-FFF2-40B4-BE49-F238E27FC236}">
                  <a16:creationId xmlns:a16="http://schemas.microsoft.com/office/drawing/2014/main" id="{2CE4F674-E9E0-5733-8F9E-577EE946251D}"/>
                </a:ext>
              </a:extLst>
            </p:cNvPr>
            <p:cNvSpPr txBox="1"/>
            <p:nvPr/>
          </p:nvSpPr>
          <p:spPr>
            <a:xfrm>
              <a:off x="10410532" y="231779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51.4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28.6</a:t>
              </a:r>
            </a:p>
          </p:txBody>
        </p:sp>
        <p:sp>
          <p:nvSpPr>
            <p:cNvPr id="49" name="TextBox 48">
              <a:extLst>
                <a:ext uri="{FF2B5EF4-FFF2-40B4-BE49-F238E27FC236}">
                  <a16:creationId xmlns:a16="http://schemas.microsoft.com/office/drawing/2014/main" id="{78E38600-18B6-5708-2507-FBB0C799F168}"/>
                </a:ext>
              </a:extLst>
            </p:cNvPr>
            <p:cNvSpPr txBox="1"/>
            <p:nvPr/>
          </p:nvSpPr>
          <p:spPr>
            <a:xfrm>
              <a:off x="9407806" y="358534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25.7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8.6</a:t>
              </a:r>
            </a:p>
          </p:txBody>
        </p:sp>
        <p:sp>
          <p:nvSpPr>
            <p:cNvPr id="50" name="TextBox 49">
              <a:extLst>
                <a:ext uri="{FF2B5EF4-FFF2-40B4-BE49-F238E27FC236}">
                  <a16:creationId xmlns:a16="http://schemas.microsoft.com/office/drawing/2014/main" id="{DD75D169-A9C2-CA40-E2DB-D54C739EFD1F}"/>
                </a:ext>
              </a:extLst>
            </p:cNvPr>
            <p:cNvSpPr txBox="1"/>
            <p:nvPr/>
          </p:nvSpPr>
          <p:spPr>
            <a:xfrm>
              <a:off x="8664476" y="464163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5.7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2.9</a:t>
              </a:r>
            </a:p>
          </p:txBody>
        </p:sp>
        <p:sp>
          <p:nvSpPr>
            <p:cNvPr id="51" name="TextBox 50">
              <a:extLst>
                <a:ext uri="{FF2B5EF4-FFF2-40B4-BE49-F238E27FC236}">
                  <a16:creationId xmlns:a16="http://schemas.microsoft.com/office/drawing/2014/main" id="{A10BBBB0-02CE-A021-5834-04032B00640A}"/>
                </a:ext>
              </a:extLst>
            </p:cNvPr>
            <p:cNvSpPr txBox="1"/>
            <p:nvPr/>
          </p:nvSpPr>
          <p:spPr>
            <a:xfrm>
              <a:off x="11178482" y="168402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71.4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52" name="TextBox 51">
              <a:extLst>
                <a:ext uri="{FF2B5EF4-FFF2-40B4-BE49-F238E27FC236}">
                  <a16:creationId xmlns:a16="http://schemas.microsoft.com/office/drawing/2014/main" id="{A0FC26B8-1F85-D540-6992-BE734D48F01E}"/>
                </a:ext>
              </a:extLst>
            </p:cNvPr>
            <p:cNvSpPr txBox="1"/>
            <p:nvPr/>
          </p:nvSpPr>
          <p:spPr>
            <a:xfrm>
              <a:off x="10734382" y="1895278"/>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60.0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17.1</a:t>
              </a:r>
            </a:p>
          </p:txBody>
        </p:sp>
        <p:sp>
          <p:nvSpPr>
            <p:cNvPr id="53" name="TextBox 52">
              <a:extLst>
                <a:ext uri="{FF2B5EF4-FFF2-40B4-BE49-F238E27FC236}">
                  <a16:creationId xmlns:a16="http://schemas.microsoft.com/office/drawing/2014/main" id="{3CCBBE3A-FB7E-F643-0316-19BAE23C8CEF}"/>
                </a:ext>
              </a:extLst>
            </p:cNvPr>
            <p:cNvSpPr txBox="1"/>
            <p:nvPr/>
          </p:nvSpPr>
          <p:spPr>
            <a:xfrm>
              <a:off x="9312556" y="316282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22.9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54" name="TextBox 53">
              <a:extLst>
                <a:ext uri="{FF2B5EF4-FFF2-40B4-BE49-F238E27FC236}">
                  <a16:creationId xmlns:a16="http://schemas.microsoft.com/office/drawing/2014/main" id="{A9A79FB4-E611-F730-0F5E-1A32402A4E23}"/>
                </a:ext>
              </a:extLst>
            </p:cNvPr>
            <p:cNvSpPr txBox="1"/>
            <p:nvPr/>
          </p:nvSpPr>
          <p:spPr>
            <a:xfrm>
              <a:off x="9531631" y="337408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28.6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2.9</a:t>
              </a:r>
            </a:p>
          </p:txBody>
        </p:sp>
        <p:sp>
          <p:nvSpPr>
            <p:cNvPr id="55" name="TextBox 54">
              <a:extLst>
                <a:ext uri="{FF2B5EF4-FFF2-40B4-BE49-F238E27FC236}">
                  <a16:creationId xmlns:a16="http://schemas.microsoft.com/office/drawing/2014/main" id="{79BF27AA-A695-7B74-43C3-9281E8C08BA9}"/>
                </a:ext>
              </a:extLst>
            </p:cNvPr>
            <p:cNvSpPr txBox="1"/>
            <p:nvPr/>
          </p:nvSpPr>
          <p:spPr>
            <a:xfrm>
              <a:off x="8785523" y="421911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8.6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sp>
          <p:nvSpPr>
            <p:cNvPr id="56" name="TextBox 55">
              <a:extLst>
                <a:ext uri="{FF2B5EF4-FFF2-40B4-BE49-F238E27FC236}">
                  <a16:creationId xmlns:a16="http://schemas.microsoft.com/office/drawing/2014/main" id="{F1319276-5674-F8CA-61AB-B8AEA40D4B66}"/>
                </a:ext>
              </a:extLst>
            </p:cNvPr>
            <p:cNvSpPr txBox="1"/>
            <p:nvPr/>
          </p:nvSpPr>
          <p:spPr>
            <a:xfrm>
              <a:off x="8890298" y="5064145"/>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11.4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2.9</a:t>
              </a:r>
            </a:p>
          </p:txBody>
        </p:sp>
        <p:sp>
          <p:nvSpPr>
            <p:cNvPr id="57" name="TextBox 56">
              <a:extLst>
                <a:ext uri="{FF2B5EF4-FFF2-40B4-BE49-F238E27FC236}">
                  <a16:creationId xmlns:a16="http://schemas.microsoft.com/office/drawing/2014/main" id="{08D25923-2F1D-953A-24A9-2ACF8D64FC16}"/>
                </a:ext>
              </a:extLst>
            </p:cNvPr>
            <p:cNvSpPr txBox="1"/>
            <p:nvPr/>
          </p:nvSpPr>
          <p:spPr>
            <a:xfrm>
              <a:off x="8890298" y="400785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11.4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2.9</a:t>
              </a:r>
            </a:p>
          </p:txBody>
        </p:sp>
        <p:sp>
          <p:nvSpPr>
            <p:cNvPr id="58" name="TextBox 57">
              <a:extLst>
                <a:ext uri="{FF2B5EF4-FFF2-40B4-BE49-F238E27FC236}">
                  <a16:creationId xmlns:a16="http://schemas.microsoft.com/office/drawing/2014/main" id="{24107F54-81D6-F8D7-614F-98C4DAE0E437}"/>
                </a:ext>
              </a:extLst>
            </p:cNvPr>
            <p:cNvSpPr txBox="1"/>
            <p:nvPr/>
          </p:nvSpPr>
          <p:spPr>
            <a:xfrm>
              <a:off x="8976023" y="379660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14.3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8.6</a:t>
              </a:r>
            </a:p>
          </p:txBody>
        </p:sp>
        <p:sp>
          <p:nvSpPr>
            <p:cNvPr id="59" name="TextBox 58">
              <a:extLst>
                <a:ext uri="{FF2B5EF4-FFF2-40B4-BE49-F238E27FC236}">
                  <a16:creationId xmlns:a16="http://schemas.microsoft.com/office/drawing/2014/main" id="{8CCB87A1-1A73-5C4D-01E6-0EB4BD6D20C4}"/>
                </a:ext>
              </a:extLst>
            </p:cNvPr>
            <p:cNvSpPr txBox="1"/>
            <p:nvPr/>
          </p:nvSpPr>
          <p:spPr>
            <a:xfrm>
              <a:off x="8874026" y="443037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11.4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5.7</a:t>
              </a:r>
            </a:p>
          </p:txBody>
        </p:sp>
        <p:sp>
          <p:nvSpPr>
            <p:cNvPr id="60" name="TextBox 59">
              <a:extLst>
                <a:ext uri="{FF2B5EF4-FFF2-40B4-BE49-F238E27FC236}">
                  <a16:creationId xmlns:a16="http://schemas.microsoft.com/office/drawing/2014/main" id="{C5092ED4-ABD3-01F5-FF19-62B2B3FA9991}"/>
                </a:ext>
              </a:extLst>
            </p:cNvPr>
            <p:cNvSpPr txBox="1"/>
            <p:nvPr/>
          </p:nvSpPr>
          <p:spPr>
            <a:xfrm>
              <a:off x="8985548" y="485289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14.3 / </a:t>
              </a:r>
              <a:r>
                <a:rPr kumimoji="0" lang="en-GB" sz="800" b="1" i="0" u="none" strike="noStrike" kern="0" cap="none" spc="0" normalizeH="0" baseline="0" noProof="0">
                  <a:ln>
                    <a:noFill/>
                  </a:ln>
                  <a:solidFill>
                    <a:srgbClr val="335A84"/>
                  </a:solidFill>
                  <a:effectLst/>
                  <a:uLnTx/>
                  <a:uFillTx/>
                  <a:latin typeface="Arial" panose="020B0604020202020204"/>
                  <a:ea typeface="+mn-ea"/>
                  <a:cs typeface="Arial" pitchFamily="34" charset="0"/>
                </a:rPr>
                <a:t>0</a:t>
              </a:r>
            </a:p>
          </p:txBody>
        </p:sp>
      </p:grpSp>
      <p:graphicFrame>
        <p:nvGraphicFramePr>
          <p:cNvPr id="61" name="Chart 60">
            <a:extLst>
              <a:ext uri="{FF2B5EF4-FFF2-40B4-BE49-F238E27FC236}">
                <a16:creationId xmlns:a16="http://schemas.microsoft.com/office/drawing/2014/main" id="{8C5AB75B-639A-DAB5-54FC-F95DC6558674}"/>
              </a:ext>
            </a:extLst>
          </p:cNvPr>
          <p:cNvGraphicFramePr>
            <a:graphicFrameLocks/>
          </p:cNvGraphicFramePr>
          <p:nvPr/>
        </p:nvGraphicFramePr>
        <p:xfrm>
          <a:off x="350884" y="1174228"/>
          <a:ext cx="4612467" cy="4075674"/>
        </p:xfrm>
        <a:graphic>
          <a:graphicData uri="http://schemas.openxmlformats.org/drawingml/2006/chart">
            <c:chart xmlns:c="http://schemas.openxmlformats.org/drawingml/2006/chart" xmlns:r="http://schemas.openxmlformats.org/officeDocument/2006/relationships" r:id="rId5"/>
          </a:graphicData>
        </a:graphic>
      </p:graphicFrame>
      <p:grpSp>
        <p:nvGrpSpPr>
          <p:cNvPr id="62" name="Group 61">
            <a:extLst>
              <a:ext uri="{FF2B5EF4-FFF2-40B4-BE49-F238E27FC236}">
                <a16:creationId xmlns:a16="http://schemas.microsoft.com/office/drawing/2014/main" id="{BE5C3D9F-4289-7A67-9719-4AB797B9B340}"/>
              </a:ext>
            </a:extLst>
          </p:cNvPr>
          <p:cNvGrpSpPr/>
          <p:nvPr/>
        </p:nvGrpSpPr>
        <p:grpSpPr>
          <a:xfrm>
            <a:off x="5428476" y="1357908"/>
            <a:ext cx="2903862" cy="3518882"/>
            <a:chOff x="5476101" y="1693371"/>
            <a:chExt cx="2903862" cy="3518882"/>
          </a:xfrm>
        </p:grpSpPr>
        <p:sp>
          <p:nvSpPr>
            <p:cNvPr id="63" name="TextBox 62">
              <a:extLst>
                <a:ext uri="{FF2B5EF4-FFF2-40B4-BE49-F238E27FC236}">
                  <a16:creationId xmlns:a16="http://schemas.microsoft.com/office/drawing/2014/main" id="{62C54A94-EAC7-01FC-C9A8-845F0AF92BEF}"/>
                </a:ext>
              </a:extLst>
            </p:cNvPr>
            <p:cNvSpPr txBox="1"/>
            <p:nvPr/>
          </p:nvSpPr>
          <p:spPr>
            <a:xfrm>
              <a:off x="7090377" y="2117613"/>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50.0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11.1</a:t>
              </a:r>
            </a:p>
          </p:txBody>
        </p:sp>
        <p:sp>
          <p:nvSpPr>
            <p:cNvPr id="64" name="TextBox 63">
              <a:extLst>
                <a:ext uri="{FF2B5EF4-FFF2-40B4-BE49-F238E27FC236}">
                  <a16:creationId xmlns:a16="http://schemas.microsoft.com/office/drawing/2014/main" id="{E3925689-C17F-5185-567B-35FD6CCDEE4E}"/>
                </a:ext>
              </a:extLst>
            </p:cNvPr>
            <p:cNvSpPr txBox="1"/>
            <p:nvPr/>
          </p:nvSpPr>
          <p:spPr>
            <a:xfrm>
              <a:off x="6441426" y="253233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33.3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65" name="TextBox 64">
              <a:extLst>
                <a:ext uri="{FF2B5EF4-FFF2-40B4-BE49-F238E27FC236}">
                  <a16:creationId xmlns:a16="http://schemas.microsoft.com/office/drawing/2014/main" id="{5B55D095-6B13-8352-0FC0-13E9FAD17772}"/>
                </a:ext>
              </a:extLst>
            </p:cNvPr>
            <p:cNvSpPr txBox="1"/>
            <p:nvPr/>
          </p:nvSpPr>
          <p:spPr>
            <a:xfrm>
              <a:off x="6215820" y="274445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27.8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66" name="TextBox 65">
              <a:extLst>
                <a:ext uri="{FF2B5EF4-FFF2-40B4-BE49-F238E27FC236}">
                  <a16:creationId xmlns:a16="http://schemas.microsoft.com/office/drawing/2014/main" id="{B36C2C79-4ED3-D960-00AD-5946E6CB091B}"/>
                </a:ext>
              </a:extLst>
            </p:cNvPr>
            <p:cNvSpPr txBox="1"/>
            <p:nvPr/>
          </p:nvSpPr>
          <p:spPr>
            <a:xfrm>
              <a:off x="6864429" y="232021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44.4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16.7</a:t>
              </a:r>
            </a:p>
          </p:txBody>
        </p:sp>
        <p:sp>
          <p:nvSpPr>
            <p:cNvPr id="67" name="TextBox 66">
              <a:extLst>
                <a:ext uri="{FF2B5EF4-FFF2-40B4-BE49-F238E27FC236}">
                  <a16:creationId xmlns:a16="http://schemas.microsoft.com/office/drawing/2014/main" id="{9BC53CE1-17D4-1B66-4FB8-9086898E5343}"/>
                </a:ext>
              </a:extLst>
            </p:cNvPr>
            <p:cNvSpPr txBox="1"/>
            <p:nvPr/>
          </p:nvSpPr>
          <p:spPr>
            <a:xfrm>
              <a:off x="6112305" y="2966097"/>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25.0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5.6</a:t>
              </a:r>
            </a:p>
          </p:txBody>
        </p:sp>
        <p:sp>
          <p:nvSpPr>
            <p:cNvPr id="68" name="TextBox 67">
              <a:extLst>
                <a:ext uri="{FF2B5EF4-FFF2-40B4-BE49-F238E27FC236}">
                  <a16:creationId xmlns:a16="http://schemas.microsoft.com/office/drawing/2014/main" id="{86B1FCA4-4A9D-75E5-14E5-51EC48C66E17}"/>
                </a:ext>
              </a:extLst>
            </p:cNvPr>
            <p:cNvSpPr txBox="1"/>
            <p:nvPr/>
          </p:nvSpPr>
          <p:spPr>
            <a:xfrm>
              <a:off x="5891932" y="3592935"/>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19.4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5.6</a:t>
              </a:r>
            </a:p>
          </p:txBody>
        </p:sp>
        <p:sp>
          <p:nvSpPr>
            <p:cNvPr id="69" name="TextBox 68">
              <a:extLst>
                <a:ext uri="{FF2B5EF4-FFF2-40B4-BE49-F238E27FC236}">
                  <a16:creationId xmlns:a16="http://schemas.microsoft.com/office/drawing/2014/main" id="{B1C1D2B3-E0ED-5578-7A73-A2CDFC68FA98}"/>
                </a:ext>
              </a:extLst>
            </p:cNvPr>
            <p:cNvSpPr txBox="1"/>
            <p:nvPr/>
          </p:nvSpPr>
          <p:spPr>
            <a:xfrm>
              <a:off x="5685651" y="3805056"/>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13.9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2.8</a:t>
              </a:r>
            </a:p>
          </p:txBody>
        </p:sp>
        <p:sp>
          <p:nvSpPr>
            <p:cNvPr id="70" name="TextBox 69">
              <a:extLst>
                <a:ext uri="{FF2B5EF4-FFF2-40B4-BE49-F238E27FC236}">
                  <a16:creationId xmlns:a16="http://schemas.microsoft.com/office/drawing/2014/main" id="{865C72F4-3F6D-85E4-FF74-6CF311548EFC}"/>
                </a:ext>
              </a:extLst>
            </p:cNvPr>
            <p:cNvSpPr txBox="1"/>
            <p:nvPr/>
          </p:nvSpPr>
          <p:spPr>
            <a:xfrm>
              <a:off x="7803963" y="169337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69.4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5.6</a:t>
              </a:r>
            </a:p>
          </p:txBody>
        </p:sp>
        <p:sp>
          <p:nvSpPr>
            <p:cNvPr id="71" name="TextBox 70">
              <a:extLst>
                <a:ext uri="{FF2B5EF4-FFF2-40B4-BE49-F238E27FC236}">
                  <a16:creationId xmlns:a16="http://schemas.microsoft.com/office/drawing/2014/main" id="{6824BE52-A554-DA24-A011-E4CC2B0C6CCF}"/>
                </a:ext>
              </a:extLst>
            </p:cNvPr>
            <p:cNvSpPr txBox="1"/>
            <p:nvPr/>
          </p:nvSpPr>
          <p:spPr>
            <a:xfrm>
              <a:off x="7395040" y="1905492"/>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58.3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13.9</a:t>
              </a:r>
            </a:p>
          </p:txBody>
        </p:sp>
        <p:sp>
          <p:nvSpPr>
            <p:cNvPr id="72" name="TextBox 71">
              <a:extLst>
                <a:ext uri="{FF2B5EF4-FFF2-40B4-BE49-F238E27FC236}">
                  <a16:creationId xmlns:a16="http://schemas.microsoft.com/office/drawing/2014/main" id="{338CA736-242A-2D03-FAAB-2542E3D83668}"/>
                </a:ext>
              </a:extLst>
            </p:cNvPr>
            <p:cNvSpPr txBox="1"/>
            <p:nvPr/>
          </p:nvSpPr>
          <p:spPr>
            <a:xfrm>
              <a:off x="5793554" y="3159168"/>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16.7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73" name="TextBox 72">
              <a:extLst>
                <a:ext uri="{FF2B5EF4-FFF2-40B4-BE49-F238E27FC236}">
                  <a16:creationId xmlns:a16="http://schemas.microsoft.com/office/drawing/2014/main" id="{1F7AE102-3091-A720-6CBB-B70FFFAF29D9}"/>
                </a:ext>
              </a:extLst>
            </p:cNvPr>
            <p:cNvSpPr txBox="1"/>
            <p:nvPr/>
          </p:nvSpPr>
          <p:spPr>
            <a:xfrm>
              <a:off x="5793554" y="337129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16.7/</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74" name="TextBox 73">
              <a:extLst>
                <a:ext uri="{FF2B5EF4-FFF2-40B4-BE49-F238E27FC236}">
                  <a16:creationId xmlns:a16="http://schemas.microsoft.com/office/drawing/2014/main" id="{00E125FC-DBF7-92C7-1D36-A7DDF2AC3EA4}"/>
                </a:ext>
              </a:extLst>
            </p:cNvPr>
            <p:cNvSpPr txBox="1"/>
            <p:nvPr/>
          </p:nvSpPr>
          <p:spPr>
            <a:xfrm>
              <a:off x="5476101" y="4007652"/>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8.3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75" name="TextBox 74">
              <a:extLst>
                <a:ext uri="{FF2B5EF4-FFF2-40B4-BE49-F238E27FC236}">
                  <a16:creationId xmlns:a16="http://schemas.microsoft.com/office/drawing/2014/main" id="{DCF1C035-916C-AC23-7236-ABA9B1268DD1}"/>
                </a:ext>
              </a:extLst>
            </p:cNvPr>
            <p:cNvSpPr txBox="1"/>
            <p:nvPr/>
          </p:nvSpPr>
          <p:spPr>
            <a:xfrm>
              <a:off x="5695176" y="4219773"/>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13.9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76" name="TextBox 75">
              <a:extLst>
                <a:ext uri="{FF2B5EF4-FFF2-40B4-BE49-F238E27FC236}">
                  <a16:creationId xmlns:a16="http://schemas.microsoft.com/office/drawing/2014/main" id="{4A108BC2-91AA-C1B6-1E60-F024780FF71A}"/>
                </a:ext>
              </a:extLst>
            </p:cNvPr>
            <p:cNvSpPr txBox="1"/>
            <p:nvPr/>
          </p:nvSpPr>
          <p:spPr>
            <a:xfrm>
              <a:off x="5580876" y="4856136"/>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11.1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0</a:t>
              </a:r>
            </a:p>
          </p:txBody>
        </p:sp>
        <p:sp>
          <p:nvSpPr>
            <p:cNvPr id="77" name="TextBox 76">
              <a:extLst>
                <a:ext uri="{FF2B5EF4-FFF2-40B4-BE49-F238E27FC236}">
                  <a16:creationId xmlns:a16="http://schemas.microsoft.com/office/drawing/2014/main" id="{BC2D4B81-E02B-0BBD-36D0-CC0732980D85}"/>
                </a:ext>
              </a:extLst>
            </p:cNvPr>
            <p:cNvSpPr txBox="1"/>
            <p:nvPr/>
          </p:nvSpPr>
          <p:spPr>
            <a:xfrm>
              <a:off x="5695176" y="5068253"/>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13.9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2.8</a:t>
              </a:r>
            </a:p>
          </p:txBody>
        </p:sp>
        <p:sp>
          <p:nvSpPr>
            <p:cNvPr id="78" name="TextBox 77">
              <a:extLst>
                <a:ext uri="{FF2B5EF4-FFF2-40B4-BE49-F238E27FC236}">
                  <a16:creationId xmlns:a16="http://schemas.microsoft.com/office/drawing/2014/main" id="{B3BCA46F-B388-1911-1F4A-C037CDEF8217}"/>
                </a:ext>
              </a:extLst>
            </p:cNvPr>
            <p:cNvSpPr txBox="1"/>
            <p:nvPr/>
          </p:nvSpPr>
          <p:spPr>
            <a:xfrm>
              <a:off x="5790426" y="4431894"/>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16.7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2.8</a:t>
              </a:r>
            </a:p>
          </p:txBody>
        </p:sp>
        <p:sp>
          <p:nvSpPr>
            <p:cNvPr id="79" name="TextBox 78">
              <a:extLst>
                <a:ext uri="{FF2B5EF4-FFF2-40B4-BE49-F238E27FC236}">
                  <a16:creationId xmlns:a16="http://schemas.microsoft.com/office/drawing/2014/main" id="{0196624C-5D6B-545F-A133-D7D055246FB7}"/>
                </a:ext>
              </a:extLst>
            </p:cNvPr>
            <p:cNvSpPr txBox="1"/>
            <p:nvPr/>
          </p:nvSpPr>
          <p:spPr>
            <a:xfrm>
              <a:off x="5790426" y="4644015"/>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1" i="0" u="none" strike="noStrike" kern="0" cap="none" spc="0" normalizeH="0" baseline="0" noProof="0">
                  <a:ln>
                    <a:noFill/>
                  </a:ln>
                  <a:solidFill>
                    <a:srgbClr val="000000"/>
                  </a:solidFill>
                  <a:effectLst/>
                  <a:uLnTx/>
                  <a:uFillTx/>
                  <a:latin typeface="Arial" panose="020B0604020202020204"/>
                  <a:ea typeface="+mn-ea"/>
                  <a:cs typeface="Arial" pitchFamily="34" charset="0"/>
                </a:rPr>
                <a:t>16.7 / </a:t>
              </a:r>
              <a:r>
                <a:rPr kumimoji="0" lang="en-GB" sz="800" b="1" i="0" u="none" strike="noStrike" kern="0" cap="none" spc="0" normalizeH="0" baseline="0" noProof="0">
                  <a:ln>
                    <a:noFill/>
                  </a:ln>
                  <a:solidFill>
                    <a:srgbClr val="5450E3"/>
                  </a:solidFill>
                  <a:effectLst/>
                  <a:uLnTx/>
                  <a:uFillTx/>
                  <a:latin typeface="Arial" panose="020B0604020202020204"/>
                  <a:ea typeface="+mn-ea"/>
                  <a:cs typeface="Arial" pitchFamily="34" charset="0"/>
                </a:rPr>
                <a:t>2.8</a:t>
              </a:r>
            </a:p>
          </p:txBody>
        </p:sp>
      </p:grpSp>
      <p:grpSp>
        <p:nvGrpSpPr>
          <p:cNvPr id="80" name="Group 79">
            <a:extLst>
              <a:ext uri="{FF2B5EF4-FFF2-40B4-BE49-F238E27FC236}">
                <a16:creationId xmlns:a16="http://schemas.microsoft.com/office/drawing/2014/main" id="{E6D6BE26-4BD2-68B5-FA33-769D6251C05F}"/>
              </a:ext>
            </a:extLst>
          </p:cNvPr>
          <p:cNvGrpSpPr/>
          <p:nvPr/>
        </p:nvGrpSpPr>
        <p:grpSpPr>
          <a:xfrm>
            <a:off x="5074307" y="1041280"/>
            <a:ext cx="3183868" cy="247379"/>
            <a:chOff x="5050477" y="5334664"/>
            <a:chExt cx="3183868" cy="247379"/>
          </a:xfrm>
        </p:grpSpPr>
        <p:sp>
          <p:nvSpPr>
            <p:cNvPr id="81" name="Rectangle 80">
              <a:extLst>
                <a:ext uri="{FF2B5EF4-FFF2-40B4-BE49-F238E27FC236}">
                  <a16:creationId xmlns:a16="http://schemas.microsoft.com/office/drawing/2014/main" id="{2D484360-7871-0844-158B-EDDD307CA053}"/>
                </a:ext>
              </a:extLst>
            </p:cNvPr>
            <p:cNvSpPr/>
            <p:nvPr/>
          </p:nvSpPr>
          <p:spPr>
            <a:xfrm>
              <a:off x="5050477" y="5346442"/>
              <a:ext cx="1008000" cy="216000"/>
            </a:xfrm>
            <a:prstGeom prst="rect">
              <a:avLst/>
            </a:prstGeom>
            <a:solidFill>
              <a:schemeClr val="accent4">
                <a:lumMod val="60000"/>
                <a:lumOff val="40000"/>
                <a:alpha val="30000"/>
              </a:schemeClr>
            </a:solidFill>
            <a:ln w="952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anose="020B0604020202020204" pitchFamily="34" charset="0"/>
                </a:rPr>
                <a:t>CTCAE gr 1–2</a:t>
              </a:r>
            </a:p>
          </p:txBody>
        </p:sp>
        <p:sp>
          <p:nvSpPr>
            <p:cNvPr id="82" name="Rectangle 81">
              <a:extLst>
                <a:ext uri="{FF2B5EF4-FFF2-40B4-BE49-F238E27FC236}">
                  <a16:creationId xmlns:a16="http://schemas.microsoft.com/office/drawing/2014/main" id="{6B66BE26-3627-CE97-3C00-0DE2FE71C290}"/>
                </a:ext>
              </a:extLst>
            </p:cNvPr>
            <p:cNvSpPr/>
            <p:nvPr/>
          </p:nvSpPr>
          <p:spPr>
            <a:xfrm>
              <a:off x="6096587" y="5346441"/>
              <a:ext cx="1008000" cy="216000"/>
            </a:xfrm>
            <a:prstGeom prst="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CTCAE gr ≥3</a:t>
              </a:r>
            </a:p>
          </p:txBody>
        </p:sp>
        <p:sp>
          <p:nvSpPr>
            <p:cNvPr id="83" name="TextBox 82">
              <a:extLst>
                <a:ext uri="{FF2B5EF4-FFF2-40B4-BE49-F238E27FC236}">
                  <a16:creationId xmlns:a16="http://schemas.microsoft.com/office/drawing/2014/main" id="{6FB099D0-05FE-424F-F1D9-1794A8A96DE9}"/>
                </a:ext>
              </a:extLst>
            </p:cNvPr>
            <p:cNvSpPr txBox="1"/>
            <p:nvPr/>
          </p:nvSpPr>
          <p:spPr>
            <a:xfrm>
              <a:off x="7136785" y="5334664"/>
              <a:ext cx="1097560"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Total (%) / </a:t>
              </a:r>
              <a:r>
                <a:rPr kumimoji="0" lang="en-GB" sz="900" b="1" i="0" u="none" strike="noStrike" kern="1200" cap="none" spc="0" normalizeH="0" baseline="0" noProof="0">
                  <a:ln>
                    <a:noFill/>
                  </a:ln>
                  <a:solidFill>
                    <a:srgbClr val="5450E3"/>
                  </a:solidFill>
                  <a:effectLst/>
                  <a:uLnTx/>
                  <a:uFillTx/>
                  <a:latin typeface="Arial" panose="020B0604020202020204"/>
                  <a:ea typeface="+mn-ea"/>
                  <a:cs typeface="Arial" pitchFamily="34" charset="0"/>
                </a:rPr>
                <a:t>gr ≥3 (%) </a:t>
              </a:r>
            </a:p>
          </p:txBody>
        </p:sp>
      </p:grpSp>
      <p:sp>
        <p:nvSpPr>
          <p:cNvPr id="84" name="Rectangle: Rounded Corners 26">
            <a:extLst>
              <a:ext uri="{FF2B5EF4-FFF2-40B4-BE49-F238E27FC236}">
                <a16:creationId xmlns:a16="http://schemas.microsoft.com/office/drawing/2014/main" id="{CDE5A200-4931-85DF-4A34-8FA28A37571A}"/>
              </a:ext>
            </a:extLst>
          </p:cNvPr>
          <p:cNvSpPr/>
          <p:nvPr/>
        </p:nvSpPr>
        <p:spPr>
          <a:xfrm>
            <a:off x="5074307" y="794437"/>
            <a:ext cx="3145412" cy="216000"/>
          </a:xfrm>
          <a:prstGeom prst="snip1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R-</a:t>
            </a:r>
            <a:r>
              <a:rPr kumimoji="0" lang="en-GB" sz="105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 5.6 mg/kg (n=36)</a:t>
            </a:r>
            <a:r>
              <a:rPr kumimoji="0" lang="en-GB" sz="1050" b="1" i="0" u="none" strike="noStrike" kern="1200" cap="none" spc="0" normalizeH="0" baseline="30000" noProof="0">
                <a:ln>
                  <a:noFill/>
                </a:ln>
                <a:solidFill>
                  <a:prstClr val="white"/>
                </a:solidFill>
                <a:effectLst/>
                <a:uLnTx/>
                <a:uFillTx/>
                <a:latin typeface="Arial" panose="020B0604020202020204"/>
                <a:ea typeface="+mn-ea"/>
                <a:cs typeface="+mn-cs"/>
              </a:rPr>
              <a:t>b</a:t>
            </a:r>
            <a:endParaRPr kumimoji="0" lang="en-GB" sz="105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5" name="Group 84">
            <a:extLst>
              <a:ext uri="{FF2B5EF4-FFF2-40B4-BE49-F238E27FC236}">
                <a16:creationId xmlns:a16="http://schemas.microsoft.com/office/drawing/2014/main" id="{7118109F-82D1-DFA1-6E7B-91EA50B82E56}"/>
              </a:ext>
            </a:extLst>
          </p:cNvPr>
          <p:cNvGrpSpPr/>
          <p:nvPr/>
        </p:nvGrpSpPr>
        <p:grpSpPr>
          <a:xfrm>
            <a:off x="8494992" y="1041280"/>
            <a:ext cx="3207803" cy="247379"/>
            <a:chOff x="5050477" y="5334664"/>
            <a:chExt cx="3145412" cy="247379"/>
          </a:xfrm>
        </p:grpSpPr>
        <p:sp>
          <p:nvSpPr>
            <p:cNvPr id="86" name="Rectangle 85">
              <a:extLst>
                <a:ext uri="{FF2B5EF4-FFF2-40B4-BE49-F238E27FC236}">
                  <a16:creationId xmlns:a16="http://schemas.microsoft.com/office/drawing/2014/main" id="{72E047C8-5D93-1E1E-74C7-C3F86CAA5063}"/>
                </a:ext>
              </a:extLst>
            </p:cNvPr>
            <p:cNvSpPr/>
            <p:nvPr/>
          </p:nvSpPr>
          <p:spPr>
            <a:xfrm>
              <a:off x="5050477" y="5346442"/>
              <a:ext cx="1008000" cy="216000"/>
            </a:xfrm>
            <a:prstGeom prst="rect">
              <a:avLst/>
            </a:prstGeom>
            <a:solidFill>
              <a:srgbClr val="EEF6F6">
                <a:alpha val="69804"/>
              </a:srgb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anose="020B0604020202020204" pitchFamily="34" charset="0"/>
                </a:rPr>
                <a:t>CTCAE gr 1–2</a:t>
              </a:r>
            </a:p>
          </p:txBody>
        </p:sp>
        <p:sp>
          <p:nvSpPr>
            <p:cNvPr id="87" name="Rectangle 86">
              <a:extLst>
                <a:ext uri="{FF2B5EF4-FFF2-40B4-BE49-F238E27FC236}">
                  <a16:creationId xmlns:a16="http://schemas.microsoft.com/office/drawing/2014/main" id="{39A88E4E-7810-B083-7553-7DF6BADA24AE}"/>
                </a:ext>
              </a:extLst>
            </p:cNvPr>
            <p:cNvSpPr/>
            <p:nvPr/>
          </p:nvSpPr>
          <p:spPr>
            <a:xfrm>
              <a:off x="6096587" y="5346441"/>
              <a:ext cx="1008000" cy="216000"/>
            </a:xfrm>
            <a:prstGeom prst="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CTCAE gr ≥3</a:t>
              </a:r>
            </a:p>
          </p:txBody>
        </p:sp>
        <p:sp>
          <p:nvSpPr>
            <p:cNvPr id="88" name="TextBox 87">
              <a:extLst>
                <a:ext uri="{FF2B5EF4-FFF2-40B4-BE49-F238E27FC236}">
                  <a16:creationId xmlns:a16="http://schemas.microsoft.com/office/drawing/2014/main" id="{63D7F823-CD47-0DF3-AC2F-CA35E4353ABC}"/>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9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Total (%) / </a:t>
              </a:r>
              <a:r>
                <a:rPr kumimoji="0" lang="en-GB" sz="900" b="1" i="0" u="none" strike="noStrike" kern="1200" cap="none" spc="0" normalizeH="0" baseline="0" noProof="0">
                  <a:ln>
                    <a:noFill/>
                  </a:ln>
                  <a:solidFill>
                    <a:srgbClr val="3F6FA7"/>
                  </a:solidFill>
                  <a:effectLst/>
                  <a:uLnTx/>
                  <a:uFillTx/>
                  <a:latin typeface="Arial" panose="020B0604020202020204"/>
                  <a:ea typeface="+mn-ea"/>
                  <a:cs typeface="Arial" pitchFamily="34" charset="0"/>
                </a:rPr>
                <a:t>gr ≥3 (%) </a:t>
              </a:r>
            </a:p>
          </p:txBody>
        </p:sp>
      </p:grpSp>
      <p:sp>
        <p:nvSpPr>
          <p:cNvPr id="89" name="Rectangle: Rounded Corners 26">
            <a:extLst>
              <a:ext uri="{FF2B5EF4-FFF2-40B4-BE49-F238E27FC236}">
                <a16:creationId xmlns:a16="http://schemas.microsoft.com/office/drawing/2014/main" id="{C795A9A0-8CE4-8F6D-C84B-EE9310C516C2}"/>
              </a:ext>
            </a:extLst>
          </p:cNvPr>
          <p:cNvSpPr/>
          <p:nvPr/>
        </p:nvSpPr>
        <p:spPr>
          <a:xfrm>
            <a:off x="8494993" y="794437"/>
            <a:ext cx="3145412" cy="216000"/>
          </a:xfrm>
          <a:prstGeom prst="snip1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R-</a:t>
            </a:r>
            <a:r>
              <a:rPr kumimoji="0" lang="en-GB" sz="105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GB" sz="1050" b="1" i="0" u="none" strike="noStrike" kern="1200" cap="none" spc="0" normalizeH="0" baseline="0" noProof="0">
                <a:ln>
                  <a:noFill/>
                </a:ln>
                <a:solidFill>
                  <a:prstClr val="white"/>
                </a:solidFill>
                <a:effectLst/>
                <a:uLnTx/>
                <a:uFillTx/>
                <a:latin typeface="Arial" panose="020B0604020202020204"/>
                <a:ea typeface="+mn-ea"/>
                <a:cs typeface="+mn-cs"/>
              </a:rPr>
              <a:t> 6.4 mg/kg (n=35)</a:t>
            </a:r>
            <a:r>
              <a:rPr kumimoji="0" lang="en-GB" sz="1050" b="1" i="0" u="none" strike="noStrike" kern="1200" cap="none" spc="0" normalizeH="0" baseline="30000" noProof="0">
                <a:ln>
                  <a:noFill/>
                </a:ln>
                <a:solidFill>
                  <a:prstClr val="white"/>
                </a:solidFill>
                <a:effectLst/>
                <a:uLnTx/>
                <a:uFillTx/>
                <a:latin typeface="Arial" panose="020B0604020202020204"/>
                <a:ea typeface="+mn-ea"/>
                <a:cs typeface="+mn-cs"/>
              </a:rPr>
              <a:t>b</a:t>
            </a:r>
            <a:endParaRPr kumimoji="0" lang="en-GB" sz="105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TextBox 89">
            <a:extLst>
              <a:ext uri="{FF2B5EF4-FFF2-40B4-BE49-F238E27FC236}">
                <a16:creationId xmlns:a16="http://schemas.microsoft.com/office/drawing/2014/main" id="{554099DD-9936-A387-C13F-58640C25859A}"/>
              </a:ext>
            </a:extLst>
          </p:cNvPr>
          <p:cNvSpPr txBox="1"/>
          <p:nvPr/>
        </p:nvSpPr>
        <p:spPr>
          <a:xfrm>
            <a:off x="1843853" y="5158114"/>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Patients (%)</a:t>
            </a:r>
          </a:p>
        </p:txBody>
      </p:sp>
      <p:sp>
        <p:nvSpPr>
          <p:cNvPr id="91" name="TextBox 90">
            <a:extLst>
              <a:ext uri="{FF2B5EF4-FFF2-40B4-BE49-F238E27FC236}">
                <a16:creationId xmlns:a16="http://schemas.microsoft.com/office/drawing/2014/main" id="{92D553D2-5F67-DA6A-4183-291C88A905A6}"/>
              </a:ext>
            </a:extLst>
          </p:cNvPr>
          <p:cNvSpPr txBox="1"/>
          <p:nvPr/>
        </p:nvSpPr>
        <p:spPr>
          <a:xfrm>
            <a:off x="8853488" y="5158114"/>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0C2340"/>
                </a:solidFill>
                <a:effectLst/>
                <a:uLnTx/>
                <a:uFillTx/>
                <a:latin typeface="Arial" panose="020B0604020202020204"/>
                <a:ea typeface="+mn-ea"/>
                <a:cs typeface="Arial" pitchFamily="34" charset="0"/>
              </a:rPr>
              <a:t>Patients (%)</a:t>
            </a:r>
          </a:p>
        </p:txBody>
      </p:sp>
      <p:graphicFrame>
        <p:nvGraphicFramePr>
          <p:cNvPr id="92" name="Table 91">
            <a:extLst>
              <a:ext uri="{FF2B5EF4-FFF2-40B4-BE49-F238E27FC236}">
                <a16:creationId xmlns:a16="http://schemas.microsoft.com/office/drawing/2014/main" id="{E6C6BAFA-5403-1CBB-C3CF-3B657D5DC4F1}"/>
              </a:ext>
            </a:extLst>
          </p:cNvPr>
          <p:cNvGraphicFramePr>
            <a:graphicFrameLocks noGrp="1"/>
          </p:cNvGraphicFramePr>
          <p:nvPr/>
        </p:nvGraphicFramePr>
        <p:xfrm>
          <a:off x="190646" y="1313547"/>
          <a:ext cx="1317278" cy="3599767"/>
        </p:xfrm>
        <a:graphic>
          <a:graphicData uri="http://schemas.openxmlformats.org/drawingml/2006/table">
            <a:tbl>
              <a:tblPr>
                <a:tableStyleId>{5C22544A-7EE6-4342-B048-85BDC9FD1C3A}</a:tableStyleId>
              </a:tblPr>
              <a:tblGrid>
                <a:gridCol w="1317278">
                  <a:extLst>
                    <a:ext uri="{9D8B030D-6E8A-4147-A177-3AD203B41FA5}">
                      <a16:colId xmlns:a16="http://schemas.microsoft.com/office/drawing/2014/main" val="4223862474"/>
                    </a:ext>
                  </a:extLst>
                </a:gridCol>
              </a:tblGrid>
              <a:tr h="211751">
                <a:tc>
                  <a:txBody>
                    <a:bodyPr/>
                    <a:lstStyle/>
                    <a:p>
                      <a:pPr algn="r" fontAlgn="b">
                        <a:buNone/>
                      </a:pPr>
                      <a:r>
                        <a:rPr lang="en-GB" sz="1050" u="none" strike="noStrike">
                          <a:effectLst/>
                          <a:latin typeface="+mj-lt"/>
                        </a:rPr>
                        <a:t>Nausea</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3441210682"/>
                  </a:ext>
                </a:extLst>
              </a:tr>
              <a:tr h="211751">
                <a:tc>
                  <a:txBody>
                    <a:bodyPr/>
                    <a:lstStyle/>
                    <a:p>
                      <a:pPr algn="r" fontAlgn="b">
                        <a:buNone/>
                      </a:pPr>
                      <a:r>
                        <a:rPr lang="en-GB" sz="1050" u="none" strike="noStrike">
                          <a:effectLst/>
                          <a:latin typeface="+mj-lt"/>
                        </a:rPr>
                        <a:t>Anemia</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308026871"/>
                  </a:ext>
                </a:extLst>
              </a:tr>
              <a:tr h="211751">
                <a:tc>
                  <a:txBody>
                    <a:bodyPr/>
                    <a:lstStyle/>
                    <a:p>
                      <a:pPr algn="r" fontAlgn="b">
                        <a:buNone/>
                      </a:pPr>
                      <a:r>
                        <a:rPr lang="en-GB" sz="1050" u="none" strike="noStrike">
                          <a:effectLst/>
                          <a:latin typeface="+mj-lt"/>
                        </a:rPr>
                        <a:t>Asthenia</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3620360477"/>
                  </a:ext>
                </a:extLst>
              </a:tr>
              <a:tr h="211751">
                <a:tc>
                  <a:txBody>
                    <a:bodyPr/>
                    <a:lstStyle/>
                    <a:p>
                      <a:pPr algn="r" fontAlgn="b">
                        <a:buNone/>
                      </a:pPr>
                      <a:r>
                        <a:rPr lang="en-GB" sz="1050" u="none" strike="noStrike" err="1">
                          <a:effectLst/>
                          <a:latin typeface="+mj-lt"/>
                        </a:rPr>
                        <a:t>Neutropenia</a:t>
                      </a:r>
                      <a:r>
                        <a:rPr lang="en-GB" sz="1050" u="none" strike="noStrike" baseline="30000" err="1">
                          <a:effectLst/>
                          <a:latin typeface="+mj-lt"/>
                        </a:rPr>
                        <a:t>c</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3393299983"/>
                  </a:ext>
                </a:extLst>
              </a:tr>
              <a:tr h="211751">
                <a:tc>
                  <a:txBody>
                    <a:bodyPr/>
                    <a:lstStyle/>
                    <a:p>
                      <a:pPr algn="r" fontAlgn="b">
                        <a:buNone/>
                      </a:pPr>
                      <a:r>
                        <a:rPr lang="en-GB" sz="1050" u="none" strike="noStrike">
                          <a:effectLst/>
                          <a:latin typeface="+mj-lt"/>
                        </a:rPr>
                        <a:t>Vomiting</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2965066196"/>
                  </a:ext>
                </a:extLst>
              </a:tr>
              <a:tr h="211751">
                <a:tc>
                  <a:txBody>
                    <a:bodyPr/>
                    <a:lstStyle/>
                    <a:p>
                      <a:pPr algn="r" fontAlgn="b">
                        <a:buNone/>
                      </a:pPr>
                      <a:r>
                        <a:rPr lang="en-GB" sz="1050" u="none" strike="noStrike">
                          <a:effectLst/>
                          <a:latin typeface="+mj-lt"/>
                        </a:rPr>
                        <a:t>Constipation</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53320965"/>
                  </a:ext>
                </a:extLst>
              </a:tr>
              <a:tr h="211751">
                <a:tc>
                  <a:txBody>
                    <a:bodyPr/>
                    <a:lstStyle/>
                    <a:p>
                      <a:pPr algn="r" fontAlgn="b">
                        <a:buNone/>
                      </a:pPr>
                      <a:r>
                        <a:rPr lang="en-GB" sz="1050" u="none" strike="noStrike">
                          <a:effectLst/>
                          <a:latin typeface="+mj-lt"/>
                        </a:rPr>
                        <a:t>Decreased appetite</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2812202486"/>
                  </a:ext>
                </a:extLst>
              </a:tr>
              <a:tr h="211751">
                <a:tc>
                  <a:txBody>
                    <a:bodyPr/>
                    <a:lstStyle/>
                    <a:p>
                      <a:pPr algn="r" fontAlgn="b">
                        <a:buNone/>
                      </a:pPr>
                      <a:r>
                        <a:rPr lang="en-GB" sz="1050" u="none" strike="noStrike">
                          <a:effectLst/>
                          <a:latin typeface="+mj-lt"/>
                        </a:rPr>
                        <a:t>AST increased</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561283843"/>
                  </a:ext>
                </a:extLst>
              </a:tr>
              <a:tr h="211751">
                <a:tc>
                  <a:txBody>
                    <a:bodyPr/>
                    <a:lstStyle/>
                    <a:p>
                      <a:pPr algn="r" fontAlgn="b">
                        <a:buNone/>
                      </a:pPr>
                      <a:r>
                        <a:rPr lang="en-GB" sz="1050" u="none" strike="noStrike">
                          <a:effectLst/>
                          <a:latin typeface="+mj-lt"/>
                        </a:rPr>
                        <a:t>Diarrhea</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868051373"/>
                  </a:ext>
                </a:extLst>
              </a:tr>
              <a:tr h="211751">
                <a:tc>
                  <a:txBody>
                    <a:bodyPr/>
                    <a:lstStyle/>
                    <a:p>
                      <a:pPr algn="r" fontAlgn="b">
                        <a:buNone/>
                      </a:pPr>
                      <a:r>
                        <a:rPr lang="en-GB" sz="1050" u="none" strike="noStrike" err="1">
                          <a:effectLst/>
                          <a:latin typeface="+mj-lt"/>
                        </a:rPr>
                        <a:t>Thrombocytopenia</a:t>
                      </a:r>
                      <a:r>
                        <a:rPr lang="en-GB" sz="1050" u="none" strike="noStrike" baseline="30000" err="1">
                          <a:effectLst/>
                          <a:latin typeface="+mj-lt"/>
                        </a:rPr>
                        <a:t>d</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485120242"/>
                  </a:ext>
                </a:extLst>
              </a:tr>
              <a:tr h="211751">
                <a:tc>
                  <a:txBody>
                    <a:bodyPr/>
                    <a:lstStyle/>
                    <a:p>
                      <a:pPr algn="r" fontAlgn="b">
                        <a:buNone/>
                      </a:pPr>
                      <a:r>
                        <a:rPr lang="en-GB" sz="1050" u="none" strike="noStrike" err="1">
                          <a:effectLst/>
                          <a:latin typeface="+mj-lt"/>
                        </a:rPr>
                        <a:t>Leukopenia</a:t>
                      </a:r>
                      <a:r>
                        <a:rPr lang="en-GB" sz="1050" u="none" strike="noStrike" baseline="30000" err="1">
                          <a:effectLst/>
                          <a:latin typeface="+mj-lt"/>
                        </a:rPr>
                        <a:t>e</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2128714637"/>
                  </a:ext>
                </a:extLst>
              </a:tr>
              <a:tr h="211751">
                <a:tc>
                  <a:txBody>
                    <a:bodyPr/>
                    <a:lstStyle/>
                    <a:p>
                      <a:pPr algn="r" fontAlgn="b">
                        <a:buNone/>
                      </a:pPr>
                      <a:r>
                        <a:rPr lang="en-GB" sz="1050" u="none" strike="noStrike">
                          <a:effectLst/>
                          <a:latin typeface="+mj-lt"/>
                        </a:rPr>
                        <a:t>ALT increased</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036545000"/>
                  </a:ext>
                </a:extLst>
              </a:tr>
              <a:tr h="211751">
                <a:tc>
                  <a:txBody>
                    <a:bodyPr/>
                    <a:lstStyle/>
                    <a:p>
                      <a:pPr algn="r" fontAlgn="b">
                        <a:buNone/>
                      </a:pPr>
                      <a:r>
                        <a:rPr lang="en-GB" sz="1050" u="none" strike="noStrike">
                          <a:effectLst/>
                          <a:latin typeface="+mj-lt"/>
                        </a:rPr>
                        <a:t>Pyrexia</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6528926"/>
                  </a:ext>
                </a:extLst>
              </a:tr>
              <a:tr h="211751">
                <a:tc>
                  <a:txBody>
                    <a:bodyPr/>
                    <a:lstStyle/>
                    <a:p>
                      <a:pPr algn="r" fontAlgn="b">
                        <a:buNone/>
                      </a:pPr>
                      <a:r>
                        <a:rPr lang="en-GB" sz="1050" u="none" strike="noStrike">
                          <a:effectLst/>
                          <a:latin typeface="+mj-lt"/>
                        </a:rPr>
                        <a:t>GGT increased</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940771169"/>
                  </a:ext>
                </a:extLst>
              </a:tr>
              <a:tr h="211751">
                <a:tc>
                  <a:txBody>
                    <a:bodyPr/>
                    <a:lstStyle/>
                    <a:p>
                      <a:pPr algn="r" fontAlgn="b">
                        <a:buNone/>
                      </a:pPr>
                      <a:r>
                        <a:rPr lang="en-GB" sz="1050" u="none" strike="noStrike">
                          <a:effectLst/>
                          <a:latin typeface="+mj-lt"/>
                        </a:rPr>
                        <a:t>Fatigue</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3964313778"/>
                  </a:ext>
                </a:extLst>
              </a:tr>
              <a:tr h="211751">
                <a:tc>
                  <a:txBody>
                    <a:bodyPr/>
                    <a:lstStyle/>
                    <a:p>
                      <a:pPr algn="r" fontAlgn="b">
                        <a:buNone/>
                      </a:pPr>
                      <a:r>
                        <a:rPr lang="en-GB" sz="1050" u="none" strike="noStrike">
                          <a:effectLst/>
                          <a:latin typeface="+mj-lt"/>
                        </a:rPr>
                        <a:t>Cough</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2158763009"/>
                  </a:ext>
                </a:extLst>
              </a:tr>
              <a:tr h="211751">
                <a:tc>
                  <a:txBody>
                    <a:bodyPr/>
                    <a:lstStyle/>
                    <a:p>
                      <a:pPr algn="r" fontAlgn="b">
                        <a:buNone/>
                      </a:pPr>
                      <a:r>
                        <a:rPr lang="en-GB" sz="1050" u="none" strike="noStrike">
                          <a:effectLst/>
                          <a:latin typeface="+mj-lt"/>
                        </a:rPr>
                        <a:t>Abdominal pain</a:t>
                      </a:r>
                      <a:endParaRPr lang="en-GB" sz="1050" b="0" i="0" u="none" strike="noStrike">
                        <a:solidFill>
                          <a:srgbClr val="000000"/>
                        </a:solidFill>
                        <a:effectLst/>
                        <a:latin typeface="+mj-lt"/>
                      </a:endParaRPr>
                    </a:p>
                  </a:txBody>
                  <a:tcPr marL="5770" marR="5770" marT="5770" marB="0" anchor="ctr">
                    <a:noFill/>
                  </a:tcPr>
                </a:tc>
                <a:extLst>
                  <a:ext uri="{0D108BD9-81ED-4DB2-BD59-A6C34878D82A}">
                    <a16:rowId xmlns:a16="http://schemas.microsoft.com/office/drawing/2014/main" val="1501293275"/>
                  </a:ext>
                </a:extLst>
              </a:tr>
            </a:tbl>
          </a:graphicData>
        </a:graphic>
      </p:graphicFrame>
      <p:sp>
        <p:nvSpPr>
          <p:cNvPr id="93" name="TextBox 92">
            <a:extLst>
              <a:ext uri="{FF2B5EF4-FFF2-40B4-BE49-F238E27FC236}">
                <a16:creationId xmlns:a16="http://schemas.microsoft.com/office/drawing/2014/main" id="{07405D68-52C5-4294-D697-A620A5DE5834}"/>
              </a:ext>
            </a:extLst>
          </p:cNvPr>
          <p:cNvSpPr txBox="1"/>
          <p:nvPr/>
        </p:nvSpPr>
        <p:spPr>
          <a:xfrm>
            <a:off x="518294" y="5407125"/>
            <a:ext cx="11234942" cy="338554"/>
          </a:xfrm>
          <a:prstGeom prst="rect">
            <a:avLst/>
          </a:prstGeom>
          <a:noFill/>
        </p:spPr>
        <p:txBody>
          <a:bodyPr wrap="square" lIns="91440" tIns="45720" rIns="91440" bIns="45720" anchor="t">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C2340"/>
                </a:solidFill>
                <a:effectLst/>
                <a:uLnTx/>
                <a:uFillTx/>
                <a:latin typeface="Arial" panose="020B0604020202020204"/>
                <a:ea typeface="+mn-ea"/>
                <a:cs typeface="+mn-cs"/>
              </a:rPr>
              <a:t>Nausea, </a:t>
            </a:r>
            <a:r>
              <a:rPr kumimoji="0" lang="en-GB" sz="1600" b="1" i="0" u="none" strike="noStrike" kern="1200" cap="none" spc="0" normalizeH="0" baseline="0" noProof="0" err="1">
                <a:ln>
                  <a:noFill/>
                </a:ln>
                <a:solidFill>
                  <a:srgbClr val="0C2340"/>
                </a:solidFill>
                <a:effectLst/>
                <a:uLnTx/>
                <a:uFillTx/>
                <a:latin typeface="Arial" panose="020B0604020202020204"/>
                <a:ea typeface="+mn-ea"/>
                <a:cs typeface="+mn-cs"/>
              </a:rPr>
              <a:t>anemia</a:t>
            </a:r>
            <a:r>
              <a:rPr kumimoji="0" lang="en-GB" sz="1600" b="1" i="0" u="none" strike="noStrike" kern="1200" cap="none" spc="0" normalizeH="0" baseline="0" noProof="0">
                <a:ln>
                  <a:noFill/>
                </a:ln>
                <a:solidFill>
                  <a:srgbClr val="0C2340"/>
                </a:solidFill>
                <a:effectLst/>
                <a:uLnTx/>
                <a:uFillTx/>
                <a:latin typeface="Arial" panose="020B0604020202020204"/>
                <a:ea typeface="+mn-ea"/>
                <a:cs typeface="+mn-cs"/>
              </a:rPr>
              <a:t>, asthenia and neutropenia were the most common TEAEs across all doses.</a:t>
            </a:r>
            <a:endParaRPr kumimoji="0" lang="en-GB" sz="1600" b="1" i="0" u="none" strike="noStrike" kern="1200" cap="none" spc="0" normalizeH="0" baseline="0" noProof="0">
              <a:ln>
                <a:noFill/>
              </a:ln>
              <a:solidFill>
                <a:srgbClr val="0C2340"/>
              </a:solidFill>
              <a:effectLst/>
              <a:uLnTx/>
              <a:uFillTx/>
              <a:latin typeface="Arial" panose="020B0604020202020204"/>
              <a:ea typeface="+mn-ea"/>
              <a:cs typeface="Arial"/>
            </a:endParaRPr>
          </a:p>
        </p:txBody>
      </p:sp>
    </p:spTree>
    <p:extLst>
      <p:ext uri="{BB962C8B-B14F-4D97-AF65-F5344CB8AC3E}">
        <p14:creationId xmlns:p14="http://schemas.microsoft.com/office/powerpoint/2010/main" val="4080850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520B-EFE6-4281-669B-E3D01067797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CDE15416-9215-870B-1095-E9D4234D5BCF}"/>
              </a:ext>
            </a:extLst>
          </p:cNvPr>
          <p:cNvSpPr>
            <a:spLocks noGrp="1"/>
          </p:cNvSpPr>
          <p:nvPr>
            <p:ph type="title"/>
          </p:nvPr>
        </p:nvSpPr>
        <p:spPr>
          <a:xfrm>
            <a:off x="195136" y="125919"/>
            <a:ext cx="11292840" cy="941832"/>
          </a:xfrm>
        </p:spPr>
        <p:txBody>
          <a:bodyPr>
            <a:noAutofit/>
          </a:bodyPr>
          <a:lstStyle/>
          <a:p>
            <a:r>
              <a:rPr lang="en-US" sz="3200" dirty="0"/>
              <a:t>REJOICE-Ovarian01: The 5.6-mg/kg dose provided the optimal benefit-risk profile</a:t>
            </a:r>
          </a:p>
        </p:txBody>
      </p:sp>
      <p:sp>
        <p:nvSpPr>
          <p:cNvPr id="4" name="Text Placeholder 6">
            <a:extLst>
              <a:ext uri="{FF2B5EF4-FFF2-40B4-BE49-F238E27FC236}">
                <a16:creationId xmlns:a16="http://schemas.microsoft.com/office/drawing/2014/main" id="{43BF7264-D79F-5339-D083-7347B487E4E7}"/>
              </a:ext>
            </a:extLst>
          </p:cNvPr>
          <p:cNvSpPr txBox="1">
            <a:spLocks/>
          </p:cNvSpPr>
          <p:nvPr/>
        </p:nvSpPr>
        <p:spPr>
          <a:xfrm>
            <a:off x="0" y="6081661"/>
            <a:ext cx="11874500" cy="766706"/>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Roboto Light" pitchFamily="2" charset="0"/>
                <a:ea typeface="Roboto Ligh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Light" pitchFamily="2" charset="0"/>
                <a:ea typeface="Roboto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None/>
              <a:tabLst>
                <a:tab pos="1341438" algn="l"/>
              </a:tabLst>
              <a:defRPr/>
            </a:pPr>
            <a:r>
              <a:rPr kumimoji="0" lang="en-US" sz="800" b="1" i="0" u="none" strike="noStrike" kern="1200" cap="none" spc="0" normalizeH="0" baseline="0" noProof="0" dirty="0">
                <a:ln>
                  <a:noFill/>
                </a:ln>
                <a:solidFill>
                  <a:srgbClr val="FF0000"/>
                </a:solidFill>
                <a:effectLst/>
                <a:uLnTx/>
                <a:uFillTx/>
                <a:latin typeface="Arial" panose="020B0604020202020204"/>
                <a:ea typeface="Roboto Light" pitchFamily="2" charset="0"/>
                <a:cs typeface="Arial" panose="020B0604020202020204" pitchFamily="34" charset="0"/>
              </a:rPr>
              <a:t>.</a:t>
            </a:r>
            <a:br>
              <a:rPr kumimoji="0" lang="en-US" sz="800" b="0" i="0" u="none" strike="noStrike" kern="1200" cap="none" spc="0" normalizeH="0" baseline="0" noProof="0" dirty="0">
                <a:ln>
                  <a:noFill/>
                </a:ln>
                <a:solidFill>
                  <a:srgbClr val="FF0000"/>
                </a:solidFill>
                <a:effectLst/>
                <a:uLnTx/>
                <a:uFillTx/>
                <a:latin typeface="Arial" panose="020B0604020202020204"/>
                <a:ea typeface="Roboto Light" pitchFamily="2" charset="0"/>
                <a:cs typeface="Arial" panose="020B0604020202020204" pitchFamily="34" charset="0"/>
              </a:rPr>
            </a:b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Reported safety events are defined using MedDRA Preferred Terms and CTCAE criteria.</a:t>
            </a:r>
            <a:b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b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a</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Grade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5 events were hepatic failure, ovarian cancer, and malignant neoplasm progression.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b</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Grade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5 events were ovarian cancer and aspiration.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Grade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5 event was influenza infection.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Dose</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modifications associated with treatment-related TEAEs defined as: dose discontinuation, no subsequent administration of R-DXd; dose reduction, R-DXd dose was reduced at next administration; dose delay, study drug was not administered at the next scheduled cycle but was administered at a later date.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e</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ILD</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/pneumonitis events were adjudicated by an independent ILD adjudication committee. </a:t>
            </a:r>
            <a:r>
              <a:rPr kumimoji="0" lang="en-US" sz="800" b="0" i="0" u="none" strike="noStrike" kern="1200" cap="none" spc="0" normalizeH="0" baseline="3000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f</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ILD</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/pneumonitis </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mn-cs"/>
              </a:rPr>
              <a:t>Grade ≥3 </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event (adjudicated as treatment related) was grade 3. </a:t>
            </a:r>
            <a:b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b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CTCAE, </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Common Terminology Criteria for Adverse Events;</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ILD, interstitial lung disease; </a:t>
            </a:r>
            <a:r>
              <a:rPr kumimoji="0" lang="en-GB"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MedDRA, Medical Dictionary for Regulatory Activities;</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rPr>
              <a:t> SAE, serious adverse event; TEAE, treatment-emergent adverse event.</a:t>
            </a:r>
          </a:p>
          <a:p>
            <a:pPr marL="0" marR="0" lvl="0" indent="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None/>
              <a:tabLst>
                <a:tab pos="1341438" algn="l"/>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cs typeface="Arial" panose="020B0604020202020204" pitchFamily="34" charset="0"/>
              </a:rPr>
              <a:t>1. </a:t>
            </a:r>
            <a:r>
              <a:rPr kumimoji="0" lang="en-US" sz="800" b="0" i="0" u="none" strike="noStrike" kern="0" cap="none" spc="0" normalizeH="0" baseline="0" noProof="0" dirty="0">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Ray-</a:t>
            </a:r>
            <a:r>
              <a:rPr kumimoji="0" lang="en-US" sz="800" b="0" i="0" u="none" strike="noStrike" kern="0" cap="none" spc="0" normalizeH="0" baseline="0" noProof="0" dirty="0" err="1">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Coquard</a:t>
            </a:r>
            <a:r>
              <a:rPr kumimoji="0" lang="en-US" sz="800" b="0" i="0" u="none" strike="noStrike" kern="0" cap="none" spc="0" normalizeH="0" baseline="0" noProof="0" dirty="0">
                <a:ln>
                  <a:noFill/>
                </a:ln>
                <a:solidFill>
                  <a:prstClr val="white">
                    <a:lumMod val="65000"/>
                  </a:prstClr>
                </a:solidFill>
                <a:effectLst/>
                <a:uLnTx/>
                <a:uFillTx/>
                <a:latin typeface="Arial" panose="020B0604020202020204"/>
                <a:ea typeface="Calibri" panose="020F0502020204030204" pitchFamily="34" charset="0"/>
                <a:cs typeface="Arial" panose="020B0604020202020204" pitchFamily="34" charset="0"/>
                <a:sym typeface="Arial"/>
              </a:rPr>
              <a:t> I et al. Presented at ESMO Congress 2025; October 17–21, 2025; Berlin, Germany; Oral LBA42</a:t>
            </a:r>
            <a:endPar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Roboto Light" pitchFamily="2" charset="0"/>
              <a:cs typeface="Arial" panose="020B0604020202020204" pitchFamily="34" charset="0"/>
            </a:endParaRPr>
          </a:p>
        </p:txBody>
      </p:sp>
      <p:graphicFrame>
        <p:nvGraphicFramePr>
          <p:cNvPr id="7" name="Table Placeholder 6">
            <a:extLst>
              <a:ext uri="{FF2B5EF4-FFF2-40B4-BE49-F238E27FC236}">
                <a16:creationId xmlns:a16="http://schemas.microsoft.com/office/drawing/2014/main" id="{F3CAF4F2-06DE-5E7C-311B-33A8BD3B8B2C}"/>
              </a:ext>
            </a:extLst>
          </p:cNvPr>
          <p:cNvGraphicFramePr>
            <a:graphicFrameLocks/>
          </p:cNvGraphicFramePr>
          <p:nvPr/>
        </p:nvGraphicFramePr>
        <p:xfrm>
          <a:off x="802476" y="1181610"/>
          <a:ext cx="10584000" cy="3920267"/>
        </p:xfrm>
        <a:graphic>
          <a:graphicData uri="http://schemas.openxmlformats.org/drawingml/2006/table">
            <a:tbl>
              <a:tblPr firstRow="1" bandRow="1">
                <a:tableStyleId>{69012ECD-51FC-41F1-AA8D-1B2483CD663E}</a:tableStyleId>
              </a:tblPr>
              <a:tblGrid>
                <a:gridCol w="4392000">
                  <a:extLst>
                    <a:ext uri="{9D8B030D-6E8A-4147-A177-3AD203B41FA5}">
                      <a16:colId xmlns:a16="http://schemas.microsoft.com/office/drawing/2014/main" val="20000"/>
                    </a:ext>
                  </a:extLst>
                </a:gridCol>
                <a:gridCol w="1548000">
                  <a:extLst>
                    <a:ext uri="{9D8B030D-6E8A-4147-A177-3AD203B41FA5}">
                      <a16:colId xmlns:a16="http://schemas.microsoft.com/office/drawing/2014/main" val="1148313417"/>
                    </a:ext>
                  </a:extLst>
                </a:gridCol>
                <a:gridCol w="1548000">
                  <a:extLst>
                    <a:ext uri="{9D8B030D-6E8A-4147-A177-3AD203B41FA5}">
                      <a16:colId xmlns:a16="http://schemas.microsoft.com/office/drawing/2014/main" val="913508048"/>
                    </a:ext>
                  </a:extLst>
                </a:gridCol>
                <a:gridCol w="1548000">
                  <a:extLst>
                    <a:ext uri="{9D8B030D-6E8A-4147-A177-3AD203B41FA5}">
                      <a16:colId xmlns:a16="http://schemas.microsoft.com/office/drawing/2014/main" val="1417198807"/>
                    </a:ext>
                  </a:extLst>
                </a:gridCol>
                <a:gridCol w="1548000">
                  <a:extLst>
                    <a:ext uri="{9D8B030D-6E8A-4147-A177-3AD203B41FA5}">
                      <a16:colId xmlns:a16="http://schemas.microsoft.com/office/drawing/2014/main" val="3730245653"/>
                    </a:ext>
                  </a:extLst>
                </a:gridCol>
              </a:tblGrid>
              <a:tr h="397082">
                <a:tc>
                  <a:txBody>
                    <a:bodyPr/>
                    <a:lstStyle/>
                    <a:p>
                      <a:pPr>
                        <a:lnSpc>
                          <a:spcPct val="95000"/>
                        </a:lnSpc>
                      </a:pPr>
                      <a:endParaRPr lang="en-US" sz="1100" b="0">
                        <a:solidFill>
                          <a:srgbClr val="FF0000"/>
                        </a:solidFill>
                        <a:latin typeface="Arial" panose="020B0604020202020204" pitchFamily="34" charset="0"/>
                        <a:cs typeface="Arial" panose="020B0604020202020204" pitchFamily="34" charset="0"/>
                      </a:endParaRPr>
                    </a:p>
                  </a:txBody>
                  <a:tcPr marL="72000" marR="72000" marT="36000" marB="36000" anchor="ctr">
                    <a:solidFill>
                      <a:schemeClr val="tx1">
                        <a:lumMod val="90000"/>
                        <a:lumOff val="10000"/>
                      </a:schemeClr>
                    </a:solidFill>
                  </a:tcPr>
                </a:tc>
                <a:tc>
                  <a:txBody>
                    <a:bodyPr/>
                    <a:lstStyle/>
                    <a:p>
                      <a:pPr marL="0" marR="0" algn="ctr">
                        <a:lnSpc>
                          <a:spcPct val="95000"/>
                        </a:lnSpc>
                        <a:spcBef>
                          <a:spcPts val="0"/>
                        </a:spcBef>
                        <a:spcAft>
                          <a:spcPts val="0"/>
                        </a:spcAft>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R-DXd 4.8 mg/kg</a:t>
                      </a:r>
                    </a:p>
                    <a:p>
                      <a:pPr marL="0" marR="0" algn="ctr">
                        <a:lnSpc>
                          <a:spcPct val="95000"/>
                        </a:lnSpc>
                        <a:spcBef>
                          <a:spcPts val="0"/>
                        </a:spcBef>
                        <a:spcAft>
                          <a:spcPts val="0"/>
                        </a:spcAft>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n=36</a:t>
                      </a:r>
                    </a:p>
                  </a:txBody>
                  <a:tcPr marL="72000" marR="72000" marT="36000" marB="36000" anchor="ctr">
                    <a:solidFill>
                      <a:schemeClr val="tx1">
                        <a:lumMod val="90000"/>
                        <a:lumOff val="10000"/>
                      </a:schemeClr>
                    </a:solidFill>
                  </a:tcPr>
                </a:tc>
                <a:tc>
                  <a:txBody>
                    <a:bodyPr/>
                    <a:lstStyle/>
                    <a:p>
                      <a:pPr marL="0" marR="0" lvl="0" indent="0" algn="ctr" defTabSz="609630" rtl="0" eaLnBrk="1" fontAlgn="auto" latinLnBrk="0" hangingPunct="1">
                        <a:lnSpc>
                          <a:spcPct val="95000"/>
                        </a:lnSpc>
                        <a:spcBef>
                          <a:spcPts val="0"/>
                        </a:spcBef>
                        <a:spcAft>
                          <a:spcPts val="0"/>
                        </a:spcAft>
                        <a:buClrTx/>
                        <a:buSzTx/>
                        <a:buFontTx/>
                        <a:buNone/>
                        <a:tabLst/>
                        <a:defRPr/>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R-</a:t>
                      </a:r>
                      <a:r>
                        <a:rPr lang="en-US" sz="1100" b="1" err="1">
                          <a:solidFill>
                            <a:schemeClr val="bg1"/>
                          </a:solidFill>
                          <a:effectLst/>
                          <a:latin typeface="Arial" panose="020B0604020202020204" pitchFamily="34" charset="0"/>
                          <a:ea typeface="Calibri" panose="020F0502020204030204" pitchFamily="34" charset="0"/>
                          <a:cs typeface="Arial" panose="020B0604020202020204" pitchFamily="34" charset="0"/>
                        </a:rPr>
                        <a:t>DXd</a:t>
                      </a: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 5.6 mg/kg</a:t>
                      </a:r>
                    </a:p>
                    <a:p>
                      <a:pPr marL="0" marR="0" lvl="0" indent="0" algn="ctr" defTabSz="609630" rtl="0" eaLnBrk="1" fontAlgn="auto" latinLnBrk="0" hangingPunct="1">
                        <a:lnSpc>
                          <a:spcPct val="95000"/>
                        </a:lnSpc>
                        <a:spcBef>
                          <a:spcPts val="0"/>
                        </a:spcBef>
                        <a:spcAft>
                          <a:spcPts val="0"/>
                        </a:spcAft>
                        <a:buClrTx/>
                        <a:buSzTx/>
                        <a:buFontTx/>
                        <a:buNone/>
                        <a:tabLst/>
                        <a:defRPr/>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n=36</a:t>
                      </a:r>
                    </a:p>
                  </a:txBody>
                  <a:tcPr marL="72000" marR="72000" marT="36000" marB="36000" anchor="ctr">
                    <a:solidFill>
                      <a:schemeClr val="tx1">
                        <a:lumMod val="90000"/>
                        <a:lumOff val="10000"/>
                      </a:schemeClr>
                    </a:solidFill>
                  </a:tcPr>
                </a:tc>
                <a:tc>
                  <a:txBody>
                    <a:bodyPr/>
                    <a:lstStyle/>
                    <a:p>
                      <a:pPr marL="0" marR="0" lvl="0" indent="0" algn="ctr" defTabSz="609630" rtl="0" eaLnBrk="1" fontAlgn="auto" latinLnBrk="0" hangingPunct="1">
                        <a:lnSpc>
                          <a:spcPct val="95000"/>
                        </a:lnSpc>
                        <a:spcBef>
                          <a:spcPts val="0"/>
                        </a:spcBef>
                        <a:spcAft>
                          <a:spcPts val="0"/>
                        </a:spcAft>
                        <a:buClrTx/>
                        <a:buSzTx/>
                        <a:buFontTx/>
                        <a:buNone/>
                        <a:tabLst/>
                        <a:defRPr/>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R-</a:t>
                      </a:r>
                      <a:r>
                        <a:rPr lang="en-US" sz="1100" b="1" err="1">
                          <a:solidFill>
                            <a:schemeClr val="bg1"/>
                          </a:solidFill>
                          <a:effectLst/>
                          <a:latin typeface="Arial" panose="020B0604020202020204" pitchFamily="34" charset="0"/>
                          <a:ea typeface="Calibri" panose="020F0502020204030204" pitchFamily="34" charset="0"/>
                          <a:cs typeface="Arial" panose="020B0604020202020204" pitchFamily="34" charset="0"/>
                        </a:rPr>
                        <a:t>DXd</a:t>
                      </a: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 6.4 mg/kg</a:t>
                      </a:r>
                    </a:p>
                    <a:p>
                      <a:pPr marL="0" marR="0" lvl="0" indent="0" algn="ctr" defTabSz="609630" rtl="0" eaLnBrk="1" fontAlgn="auto" latinLnBrk="0" hangingPunct="1">
                        <a:lnSpc>
                          <a:spcPct val="95000"/>
                        </a:lnSpc>
                        <a:spcBef>
                          <a:spcPts val="0"/>
                        </a:spcBef>
                        <a:spcAft>
                          <a:spcPts val="0"/>
                        </a:spcAft>
                        <a:buClrTx/>
                        <a:buSzTx/>
                        <a:buFontTx/>
                        <a:buNone/>
                        <a:tabLst/>
                        <a:defRPr/>
                      </a:pPr>
                      <a:r>
                        <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rPr>
                        <a:t>n=35</a:t>
                      </a:r>
                    </a:p>
                  </a:txBody>
                  <a:tcPr marL="72000" marR="72000" marT="36000" marB="36000" anchor="ctr">
                    <a:solidFill>
                      <a:schemeClr val="tx1">
                        <a:lumMod val="90000"/>
                        <a:lumOff val="10000"/>
                      </a:schemeClr>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aseline="0">
                          <a:solidFill>
                            <a:schemeClr val="bg1"/>
                          </a:solidFill>
                          <a:effectLst/>
                          <a:latin typeface="Arial" panose="020B0604020202020204" pitchFamily="34" charset="0"/>
                          <a:cs typeface="Arial" panose="020B0604020202020204" pitchFamily="34" charset="0"/>
                        </a:rPr>
                        <a:t>R-</a:t>
                      </a:r>
                      <a:r>
                        <a:rPr lang="en-US" sz="1100" baseline="0" err="1">
                          <a:solidFill>
                            <a:schemeClr val="bg1"/>
                          </a:solidFill>
                          <a:effectLst/>
                          <a:latin typeface="Arial" panose="020B0604020202020204" pitchFamily="34" charset="0"/>
                          <a:cs typeface="Arial" panose="020B0604020202020204" pitchFamily="34" charset="0"/>
                        </a:rPr>
                        <a:t>DXd</a:t>
                      </a:r>
                      <a:r>
                        <a:rPr lang="en-US" sz="1100" baseline="0">
                          <a:solidFill>
                            <a:schemeClr val="bg1"/>
                          </a:solidFill>
                          <a:effectLst/>
                          <a:latin typeface="Arial" panose="020B0604020202020204" pitchFamily="34" charset="0"/>
                          <a:cs typeface="Arial" panose="020B0604020202020204" pitchFamily="34" charset="0"/>
                        </a:rPr>
                        <a:t> 4.8–6.4 mg/kg</a:t>
                      </a:r>
                    </a:p>
                    <a:p>
                      <a:pPr marL="0" marR="0" algn="ctr">
                        <a:lnSpc>
                          <a:spcPct val="95000"/>
                        </a:lnSpc>
                        <a:spcBef>
                          <a:spcPts val="0"/>
                        </a:spcBef>
                        <a:spcAft>
                          <a:spcPts val="0"/>
                        </a:spcAft>
                      </a:pPr>
                      <a:r>
                        <a:rPr lang="en-US" sz="1100" b="1">
                          <a:solidFill>
                            <a:schemeClr val="bg1"/>
                          </a:solidFill>
                          <a:effectLst/>
                          <a:latin typeface="Arial" panose="020B0604020202020204" pitchFamily="34" charset="0"/>
                          <a:cs typeface="Arial" panose="020B0604020202020204" pitchFamily="34" charset="0"/>
                        </a:rPr>
                        <a:t>N=107</a:t>
                      </a:r>
                      <a:endParaRPr lang="en-US" sz="11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72000" marT="36000" marB="36000" anchor="ctr">
                    <a:solidFill>
                      <a:schemeClr val="tx1">
                        <a:lumMod val="90000"/>
                        <a:lumOff val="10000"/>
                      </a:schemeClr>
                    </a:solidFill>
                  </a:tcPr>
                </a:tc>
                <a:extLst>
                  <a:ext uri="{0D108BD9-81ED-4DB2-BD59-A6C34878D82A}">
                    <a16:rowId xmlns:a16="http://schemas.microsoft.com/office/drawing/2014/main" val="10000"/>
                  </a:ext>
                </a:extLst>
              </a:tr>
              <a:tr h="397082">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Any TEAE, n (%)</a:t>
                      </a:r>
                    </a:p>
                    <a:p>
                      <a:pPr marL="288000" marR="0" lvl="1">
                        <a:lnSpc>
                          <a:spcPct val="95000"/>
                        </a:lnSpc>
                        <a:spcBef>
                          <a:spcPts val="0"/>
                        </a:spcBef>
                        <a:spcAft>
                          <a:spcPts val="0"/>
                        </a:spcAft>
                      </a:pPr>
                      <a:r>
                        <a:rPr lang="en-US" sz="1100" b="0">
                          <a:solidFill>
                            <a:schemeClr val="tx1"/>
                          </a:solidFill>
                          <a:effectLst/>
                          <a:latin typeface="Arial" panose="020B0604020202020204" pitchFamily="34" charset="0"/>
                          <a:cs typeface="Arial" panose="020B0604020202020204" pitchFamily="34" charset="0"/>
                        </a:rPr>
                        <a:t>Grade ≥3</a:t>
                      </a:r>
                    </a:p>
                  </a:txBody>
                  <a:tcPr marR="68580" marT="18288" marB="18288"/>
                </a:tc>
                <a:tc>
                  <a:txBody>
                    <a:bodyPr/>
                    <a:lstStyle/>
                    <a:p>
                      <a:pPr algn="ctr">
                        <a:lnSpc>
                          <a:spcPct val="95000"/>
                        </a:lnSpc>
                      </a:pPr>
                      <a:r>
                        <a:rPr lang="en-US" sz="1100" b="0">
                          <a:solidFill>
                            <a:schemeClr val="tx1"/>
                          </a:solidFill>
                          <a:latin typeface="Arial" panose="020B0604020202020204" pitchFamily="34" charset="0"/>
                          <a:cs typeface="Arial" panose="020B0604020202020204" pitchFamily="34" charset="0"/>
                        </a:rPr>
                        <a:t>35 (97.2)</a:t>
                      </a:r>
                    </a:p>
                    <a:p>
                      <a:pPr algn="ctr">
                        <a:lnSpc>
                          <a:spcPct val="95000"/>
                        </a:lnSpc>
                      </a:pPr>
                      <a:r>
                        <a:rPr lang="en-US" sz="1100" b="0">
                          <a:solidFill>
                            <a:schemeClr val="tx1"/>
                          </a:solidFill>
                          <a:latin typeface="Arial" panose="020B0604020202020204" pitchFamily="34" charset="0"/>
                          <a:cs typeface="Arial" panose="020B0604020202020204" pitchFamily="34" charset="0"/>
                        </a:rPr>
                        <a:t>16 (44.4)</a:t>
                      </a:r>
                    </a:p>
                  </a:txBody>
                  <a:tcPr marL="72000" marR="72000" marT="36000" marB="36000" anchor="ctr"/>
                </a:tc>
                <a:tc>
                  <a:txBody>
                    <a:bodyPr/>
                    <a:lstStyle/>
                    <a:p>
                      <a:pPr algn="ctr">
                        <a:lnSpc>
                          <a:spcPct val="95000"/>
                        </a:lnSpc>
                      </a:pPr>
                      <a:r>
                        <a:rPr lang="en-US" sz="1100" b="0">
                          <a:solidFill>
                            <a:schemeClr val="tx1"/>
                          </a:solidFill>
                          <a:latin typeface="Arial" panose="020B0604020202020204" pitchFamily="34" charset="0"/>
                          <a:cs typeface="Arial" panose="020B0604020202020204" pitchFamily="34" charset="0"/>
                        </a:rPr>
                        <a:t>36 (100)</a:t>
                      </a:r>
                    </a:p>
                    <a:p>
                      <a:pPr algn="ctr">
                        <a:lnSpc>
                          <a:spcPct val="95000"/>
                        </a:lnSpc>
                      </a:pPr>
                      <a:r>
                        <a:rPr lang="en-US" sz="1100" b="0">
                          <a:solidFill>
                            <a:schemeClr val="tx1"/>
                          </a:solidFill>
                          <a:latin typeface="Arial" panose="020B0604020202020204" pitchFamily="34" charset="0"/>
                          <a:cs typeface="Arial" panose="020B0604020202020204" pitchFamily="34" charset="0"/>
                        </a:rPr>
                        <a:t>20 (55.6)</a:t>
                      </a:r>
                    </a:p>
                  </a:txBody>
                  <a:tcPr marL="72000" marR="72000" marT="36000" marB="36000" anchor="ctr">
                    <a:solidFill>
                      <a:srgbClr val="F9FEDE"/>
                    </a:solidFill>
                  </a:tcPr>
                </a:tc>
                <a:tc>
                  <a:txBody>
                    <a:bodyPr/>
                    <a:lstStyle/>
                    <a:p>
                      <a:pPr algn="ctr">
                        <a:lnSpc>
                          <a:spcPct val="95000"/>
                        </a:lnSpc>
                      </a:pPr>
                      <a:r>
                        <a:rPr lang="en-US" sz="1100" b="0">
                          <a:solidFill>
                            <a:schemeClr val="tx1"/>
                          </a:solidFill>
                          <a:latin typeface="Arial" panose="020B0604020202020204" pitchFamily="34" charset="0"/>
                          <a:cs typeface="Arial" panose="020B0604020202020204" pitchFamily="34" charset="0"/>
                        </a:rPr>
                        <a:t>35 (100)</a:t>
                      </a:r>
                    </a:p>
                    <a:p>
                      <a:pPr algn="ctr">
                        <a:lnSpc>
                          <a:spcPct val="95000"/>
                        </a:lnSpc>
                      </a:pPr>
                      <a:r>
                        <a:rPr lang="en-US" sz="1100" b="0">
                          <a:solidFill>
                            <a:schemeClr val="tx1"/>
                          </a:solidFill>
                          <a:latin typeface="Arial" panose="020B0604020202020204" pitchFamily="34" charset="0"/>
                          <a:cs typeface="Arial" panose="020B0604020202020204" pitchFamily="34" charset="0"/>
                        </a:rPr>
                        <a:t>20 (57.1)</a:t>
                      </a:r>
                    </a:p>
                  </a:txBody>
                  <a:tcPr marL="72000" marR="72000" marT="36000" marB="36000" anchor="ct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106 (99.1)</a:t>
                      </a:r>
                    </a:p>
                    <a:p>
                      <a:pPr algn="ctr">
                        <a:lnSpc>
                          <a:spcPct val="95000"/>
                        </a:lnSpc>
                      </a:pPr>
                      <a:r>
                        <a:rPr lang="en-US" sz="1100" b="0">
                          <a:solidFill>
                            <a:schemeClr val="tx1"/>
                          </a:solidFill>
                          <a:latin typeface="Arial" panose="020B0604020202020204" pitchFamily="34" charset="0"/>
                          <a:cs typeface="Arial" panose="020B0604020202020204" pitchFamily="34" charset="0"/>
                        </a:rPr>
                        <a:t>56 (52.3)</a:t>
                      </a:r>
                    </a:p>
                  </a:txBody>
                  <a:tcPr marL="72000" marR="72000" marT="36000" marB="36000" anchor="ctr"/>
                </a:tc>
                <a:extLst>
                  <a:ext uri="{0D108BD9-81ED-4DB2-BD59-A6C34878D82A}">
                    <a16:rowId xmlns:a16="http://schemas.microsoft.com/office/drawing/2014/main" val="10002"/>
                  </a:ext>
                </a:extLst>
              </a:tr>
              <a:tr h="560653">
                <a:tc>
                  <a:txBody>
                    <a:bodyPr/>
                    <a:lstStyle/>
                    <a:p>
                      <a:pPr marL="0" marR="0">
                        <a:lnSpc>
                          <a:spcPct val="95000"/>
                        </a:lnSpc>
                        <a:spcBef>
                          <a:spcPts val="0"/>
                        </a:spcBef>
                        <a:spcAft>
                          <a:spcPts val="0"/>
                        </a:spcAft>
                      </a:pPr>
                      <a:r>
                        <a:rPr lang="en-US" sz="1100" b="0" u="none" strike="noStrike" cap="none">
                          <a:solidFill>
                            <a:schemeClr val="tx1"/>
                          </a:solidFill>
                          <a:effectLst/>
                          <a:latin typeface="Arial" panose="020B0604020202020204" pitchFamily="34" charset="0"/>
                          <a:cs typeface="Arial" panose="020B0604020202020204" pitchFamily="34" charset="0"/>
                          <a:sym typeface="Arial"/>
                        </a:rPr>
                        <a:t>Any treatment-related TEAE, n (%)</a:t>
                      </a:r>
                    </a:p>
                    <a:p>
                      <a:pPr marL="288000" marR="0" lvl="1">
                        <a:lnSpc>
                          <a:spcPct val="95000"/>
                        </a:lnSpc>
                        <a:spcBef>
                          <a:spcPts val="0"/>
                        </a:spcBef>
                        <a:spcAft>
                          <a:spcPts val="0"/>
                        </a:spcAft>
                      </a:pPr>
                      <a:r>
                        <a:rPr lang="en-US" sz="1100" b="0">
                          <a:solidFill>
                            <a:schemeClr val="tx1"/>
                          </a:solidFill>
                          <a:effectLst/>
                          <a:latin typeface="Arial" panose="020B0604020202020204" pitchFamily="34" charset="0"/>
                          <a:cs typeface="Arial" panose="020B0604020202020204" pitchFamily="34" charset="0"/>
                        </a:rPr>
                        <a:t>Grade ≥3</a:t>
                      </a:r>
                      <a:endParaRPr lang="en-US" sz="1100" b="0" u="none" strike="noStrike" cap="none">
                        <a:solidFill>
                          <a:schemeClr val="tx1"/>
                        </a:solidFill>
                        <a:effectLst/>
                        <a:latin typeface="Arial" panose="020B0604020202020204" pitchFamily="34" charset="0"/>
                        <a:cs typeface="Arial" panose="020B0604020202020204" pitchFamily="34" charset="0"/>
                        <a:sym typeface="Arial"/>
                      </a:endParaRPr>
                    </a:p>
                    <a:p>
                      <a:pPr marL="288000" marR="0" lvl="1">
                        <a:lnSpc>
                          <a:spcPct val="95000"/>
                        </a:lnSpc>
                        <a:spcBef>
                          <a:spcPts val="0"/>
                        </a:spcBef>
                        <a:spcAft>
                          <a:spcPts val="0"/>
                        </a:spcAft>
                      </a:pPr>
                      <a:r>
                        <a:rPr lang="en-US" sz="1100" b="0">
                          <a:solidFill>
                            <a:schemeClr val="tx1"/>
                          </a:solidFill>
                          <a:effectLst/>
                          <a:latin typeface="Arial" panose="020B0604020202020204" pitchFamily="34" charset="0"/>
                          <a:cs typeface="Arial" panose="020B0604020202020204" pitchFamily="34" charset="0"/>
                        </a:rPr>
                        <a:t>Grade 5</a:t>
                      </a:r>
                      <a:endParaRPr lang="en-US" sz="1100" b="0" baseline="30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68580" marT="18288" marB="18288"/>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32 (88.9)</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10 (27.8)</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34 (94.4)</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11 (30.6)</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solidFill>
                      <a:srgbClr val="F9FEDE"/>
                    </a:solidFill>
                  </a:tcPr>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34 (97.1)</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17 (48.6)</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100 (93.5)</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38 (35.5)</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extLst>
                  <a:ext uri="{0D108BD9-81ED-4DB2-BD59-A6C34878D82A}">
                    <a16:rowId xmlns:a16="http://schemas.microsoft.com/office/drawing/2014/main" val="876762979"/>
                  </a:ext>
                </a:extLst>
              </a:tr>
              <a:tr h="560653">
                <a:tc>
                  <a:txBody>
                    <a:bodyPr/>
                    <a:lstStyle/>
                    <a:p>
                      <a:pPr marL="0" marR="0" lvl="0" indent="-169200">
                        <a:lnSpc>
                          <a:spcPct val="95000"/>
                        </a:lnSpc>
                        <a:spcBef>
                          <a:spcPts val="0"/>
                        </a:spcBef>
                        <a:spcAft>
                          <a:spcPts val="0"/>
                        </a:spcAft>
                      </a:pPr>
                      <a:r>
                        <a:rPr lang="en-US" sz="1100" b="0" baseline="0">
                          <a:solidFill>
                            <a:schemeClr val="tx1"/>
                          </a:solidFill>
                          <a:effectLst/>
                          <a:latin typeface="Arial" panose="020B0604020202020204" pitchFamily="34" charset="0"/>
                          <a:cs typeface="Arial" panose="020B0604020202020204" pitchFamily="34" charset="0"/>
                        </a:rPr>
                        <a:t>Any SAE, n (%)</a:t>
                      </a:r>
                    </a:p>
                    <a:p>
                      <a:pPr marL="288000" marR="0" lvl="0"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Grade ≥3</a:t>
                      </a:r>
                    </a:p>
                    <a:p>
                      <a:pPr marL="288000" marR="0" lvl="0"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Grade 5</a:t>
                      </a:r>
                      <a:endParaRPr lang="en-US" sz="1100" b="0" baseline="30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68580" marT="18288" marB="18288"/>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14 (38.9)</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13 (36.1)</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 (8.3)</a:t>
                      </a:r>
                      <a:r>
                        <a:rPr lang="en-US" sz="1100" b="0" baseline="30000">
                          <a:solidFill>
                            <a:schemeClr val="tx1"/>
                          </a:solidFill>
                          <a:latin typeface="Arial" panose="020B0604020202020204" pitchFamily="34" charset="0"/>
                          <a:cs typeface="Arial" panose="020B0604020202020204" pitchFamily="34" charset="0"/>
                        </a:rPr>
                        <a:t>a</a:t>
                      </a:r>
                      <a:endParaRPr lang="en-US" sz="1100" b="0">
                        <a:solidFill>
                          <a:schemeClr val="tx1"/>
                        </a:solidFill>
                        <a:latin typeface="Arial" panose="020B0604020202020204" pitchFamily="34" charset="0"/>
                        <a:cs typeface="Arial" panose="020B0604020202020204" pitchFamily="34" charset="0"/>
                      </a:endParaRP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12 (33.3)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10 (27.8)</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2 (5.6)</a:t>
                      </a:r>
                      <a:r>
                        <a:rPr lang="en-US" sz="1100" b="0" baseline="30000">
                          <a:solidFill>
                            <a:schemeClr val="tx1"/>
                          </a:solidFill>
                          <a:latin typeface="Arial" panose="020B0604020202020204" pitchFamily="34" charset="0"/>
                          <a:cs typeface="Arial" panose="020B0604020202020204" pitchFamily="34" charset="0"/>
                        </a:rPr>
                        <a:t>b</a:t>
                      </a:r>
                      <a:endParaRPr lang="en-US" sz="1100" b="0">
                        <a:solidFill>
                          <a:schemeClr val="tx1"/>
                        </a:solidFill>
                        <a:latin typeface="Arial" panose="020B0604020202020204" pitchFamily="34" charset="0"/>
                        <a:cs typeface="Arial" panose="020B0604020202020204" pitchFamily="34" charset="0"/>
                      </a:endParaRPr>
                    </a:p>
                  </a:txBody>
                  <a:tcPr marL="72000" marR="72000" marT="36000" marB="36000">
                    <a:solidFill>
                      <a:srgbClr val="F9FEDE"/>
                    </a:solidFill>
                  </a:tcPr>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14 (40.0)</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11 (31.4)</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 (2.9)</a:t>
                      </a:r>
                      <a:r>
                        <a:rPr lang="en-US" sz="1100" b="0" baseline="30000">
                          <a:solidFill>
                            <a:schemeClr val="tx1"/>
                          </a:solidFill>
                          <a:latin typeface="Arial" panose="020B0604020202020204" pitchFamily="34" charset="0"/>
                          <a:cs typeface="Arial" panose="020B0604020202020204" pitchFamily="34" charset="0"/>
                        </a:rPr>
                        <a:t>c</a:t>
                      </a:r>
                      <a:endParaRPr lang="en-US" sz="1100" b="0">
                        <a:solidFill>
                          <a:schemeClr val="tx1"/>
                        </a:solidFill>
                        <a:latin typeface="Arial" panose="020B0604020202020204" pitchFamily="34" charset="0"/>
                        <a:cs typeface="Arial" panose="020B0604020202020204" pitchFamily="34" charset="0"/>
                      </a:endParaRP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40 (37.4)</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34 (31.8)</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6 (5.6)</a:t>
                      </a:r>
                    </a:p>
                  </a:txBody>
                  <a:tcPr marL="72000" marR="72000" marT="36000" marB="36000"/>
                </a:tc>
                <a:extLst>
                  <a:ext uri="{0D108BD9-81ED-4DB2-BD59-A6C34878D82A}">
                    <a16:rowId xmlns:a16="http://schemas.microsoft.com/office/drawing/2014/main" val="2442090628"/>
                  </a:ext>
                </a:extLst>
              </a:tr>
              <a:tr h="560653">
                <a:tc>
                  <a:txBody>
                    <a:bodyPr/>
                    <a:lstStyle/>
                    <a:p>
                      <a:pPr marL="0" marR="0">
                        <a:lnSpc>
                          <a:spcPct val="95000"/>
                        </a:lnSpc>
                        <a:spcBef>
                          <a:spcPts val="0"/>
                        </a:spcBef>
                        <a:spcAft>
                          <a:spcPts val="0"/>
                        </a:spcAft>
                      </a:pPr>
                      <a:r>
                        <a:rPr lang="en-US" sz="1100" b="0" u="none" strike="noStrike" cap="none">
                          <a:solidFill>
                            <a:schemeClr val="tx1"/>
                          </a:solidFill>
                          <a:effectLst/>
                          <a:latin typeface="Arial" panose="020B0604020202020204" pitchFamily="34" charset="0"/>
                          <a:cs typeface="Arial" panose="020B0604020202020204" pitchFamily="34" charset="0"/>
                          <a:sym typeface="Arial"/>
                        </a:rPr>
                        <a:t>Any treatment-related SAE, n (%)</a:t>
                      </a:r>
                    </a:p>
                    <a:p>
                      <a:pPr marL="288000" marR="0" lvl="1">
                        <a:lnSpc>
                          <a:spcPct val="95000"/>
                        </a:lnSpc>
                        <a:spcBef>
                          <a:spcPts val="0"/>
                        </a:spcBef>
                        <a:spcAft>
                          <a:spcPts val="0"/>
                        </a:spcAft>
                      </a:pPr>
                      <a:r>
                        <a:rPr lang="en-US" sz="1100" b="0">
                          <a:solidFill>
                            <a:schemeClr val="tx1"/>
                          </a:solidFill>
                          <a:effectLst/>
                          <a:latin typeface="Arial" panose="020B0604020202020204" pitchFamily="34" charset="0"/>
                          <a:cs typeface="Arial" panose="020B0604020202020204" pitchFamily="34" charset="0"/>
                        </a:rPr>
                        <a:t>Grade ≥3</a:t>
                      </a:r>
                      <a:endParaRPr lang="en-US" sz="1100" b="0" u="none" strike="noStrike" cap="none">
                        <a:solidFill>
                          <a:schemeClr val="tx1"/>
                        </a:solidFill>
                        <a:effectLst/>
                        <a:latin typeface="Arial" panose="020B0604020202020204" pitchFamily="34" charset="0"/>
                        <a:cs typeface="Arial" panose="020B0604020202020204" pitchFamily="34" charset="0"/>
                        <a:sym typeface="Arial"/>
                      </a:endParaRPr>
                    </a:p>
                    <a:p>
                      <a:pPr marL="288000" marR="0" lvl="1">
                        <a:lnSpc>
                          <a:spcPct val="95000"/>
                        </a:lnSpc>
                        <a:spcBef>
                          <a:spcPts val="0"/>
                        </a:spcBef>
                        <a:spcAft>
                          <a:spcPts val="0"/>
                        </a:spcAft>
                      </a:pPr>
                      <a:r>
                        <a:rPr lang="en-US" sz="1100" b="0">
                          <a:solidFill>
                            <a:schemeClr val="tx1"/>
                          </a:solidFill>
                          <a:effectLst/>
                          <a:latin typeface="Arial" panose="020B0604020202020204" pitchFamily="34" charset="0"/>
                          <a:cs typeface="Arial" panose="020B0604020202020204" pitchFamily="34" charset="0"/>
                        </a:rPr>
                        <a:t>Grade 5</a:t>
                      </a:r>
                      <a:endParaRPr lang="en-US" sz="1100" b="0" baseline="30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68580" marT="18288" marB="18288"/>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 (8.3)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 (8.3)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 (8.3)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3 (8.3)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solidFill>
                      <a:srgbClr val="F9FEDE"/>
                    </a:solidFill>
                  </a:tcPr>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7 (20.0)</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5 (14.3)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13 (12.1)</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11 (10.3)</a:t>
                      </a:r>
                    </a:p>
                    <a:p>
                      <a:pPr algn="ctr">
                        <a:lnSpc>
                          <a:spcPct val="95000"/>
                        </a:lnSpc>
                        <a:spcAft>
                          <a:spcPts val="0"/>
                        </a:spcAft>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extLst>
                  <a:ext uri="{0D108BD9-81ED-4DB2-BD59-A6C34878D82A}">
                    <a16:rowId xmlns:a16="http://schemas.microsoft.com/office/drawing/2014/main" val="794128661"/>
                  </a:ext>
                </a:extLst>
              </a:tr>
              <a:tr h="722072">
                <a:tc>
                  <a:txBody>
                    <a:bodyPr/>
                    <a:lstStyle/>
                    <a:p>
                      <a:pPr marL="0" marR="0" lvl="0" indent="-169200">
                        <a:lnSpc>
                          <a:spcPct val="95000"/>
                        </a:lnSpc>
                        <a:spcBef>
                          <a:spcPts val="0"/>
                        </a:spcBef>
                        <a:spcAft>
                          <a:spcPts val="0"/>
                        </a:spcAft>
                      </a:pPr>
                      <a:r>
                        <a:rPr lang="en-US" sz="1100" b="0" baseline="0">
                          <a:solidFill>
                            <a:schemeClr val="tx1"/>
                          </a:solidFill>
                          <a:effectLst/>
                          <a:latin typeface="Arial" panose="020B0604020202020204" pitchFamily="34" charset="0"/>
                          <a:cs typeface="Arial" panose="020B0604020202020204" pitchFamily="34" charset="0"/>
                        </a:rPr>
                        <a:t>Dose modifications </a:t>
                      </a:r>
                      <a:r>
                        <a:rPr lang="en-US" sz="1100">
                          <a:latin typeface="Arial" panose="020B0604020202020204" pitchFamily="34" charset="0"/>
                          <a:cs typeface="Arial" panose="020B0604020202020204" pitchFamily="34" charset="0"/>
                        </a:rPr>
                        <a:t>associated with treatment-related </a:t>
                      </a:r>
                      <a:r>
                        <a:rPr lang="en-US" sz="1100" err="1">
                          <a:latin typeface="Arial" panose="020B0604020202020204" pitchFamily="34" charset="0"/>
                          <a:cs typeface="Arial" panose="020B0604020202020204" pitchFamily="34" charset="0"/>
                        </a:rPr>
                        <a:t>TEAEs</a:t>
                      </a:r>
                      <a:r>
                        <a:rPr lang="en-US" sz="1100" b="0" baseline="0" err="1">
                          <a:solidFill>
                            <a:schemeClr val="tx1"/>
                          </a:solidFill>
                          <a:effectLst/>
                          <a:latin typeface="Arial" panose="020B0604020202020204" pitchFamily="34" charset="0"/>
                          <a:cs typeface="Arial" panose="020B0604020202020204" pitchFamily="34" charset="0"/>
                        </a:rPr>
                        <a:t>,</a:t>
                      </a:r>
                      <a:r>
                        <a:rPr lang="en-US" sz="1100" b="0" baseline="30000" err="1">
                          <a:solidFill>
                            <a:schemeClr val="tx1"/>
                          </a:solidFill>
                          <a:effectLst/>
                          <a:latin typeface="Arial" panose="020B0604020202020204" pitchFamily="34" charset="0"/>
                          <a:cs typeface="Arial" panose="020B0604020202020204" pitchFamily="34" charset="0"/>
                        </a:rPr>
                        <a:t>d</a:t>
                      </a:r>
                      <a:r>
                        <a:rPr lang="en-US" sz="1100" b="0" baseline="0">
                          <a:solidFill>
                            <a:schemeClr val="tx1"/>
                          </a:solidFill>
                          <a:effectLst/>
                          <a:latin typeface="Arial" panose="020B0604020202020204" pitchFamily="34" charset="0"/>
                          <a:cs typeface="Arial" panose="020B0604020202020204" pitchFamily="34" charset="0"/>
                        </a:rPr>
                        <a:t> n (%)</a:t>
                      </a:r>
                    </a:p>
                    <a:p>
                      <a:pPr marL="288000" marR="0" lvl="1"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Drug discontinuation</a:t>
                      </a:r>
                    </a:p>
                    <a:p>
                      <a:pPr marL="288000" marR="0" lvl="1"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Dose reduction</a:t>
                      </a:r>
                    </a:p>
                    <a:p>
                      <a:pPr marL="288000" marR="0" lvl="1"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Dose delay   </a:t>
                      </a:r>
                    </a:p>
                  </a:txBody>
                  <a:tcPr marR="68580" marT="18288" marB="18288"/>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3 (8.3)</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5 (13.9)</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8 (22.2)</a:t>
                      </a:r>
                    </a:p>
                  </a:txBody>
                  <a:tcPr marL="72000" marR="72000" marT="36000" marB="36000"/>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4 (11.1)</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7 (19.4)</a:t>
                      </a:r>
                    </a:p>
                  </a:txBody>
                  <a:tcPr marL="72000" marR="72000" marT="36000" marB="36000">
                    <a:solidFill>
                      <a:srgbClr val="F9FEDE"/>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3 (8.6)</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11 (31.4)</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10 (28.6)</a:t>
                      </a:r>
                    </a:p>
                  </a:txBody>
                  <a:tcPr marL="72000" marR="72000" marT="36000" marB="36000"/>
                </a:tc>
                <a:tc>
                  <a:txBody>
                    <a:bodyPr/>
                    <a:lstStyle/>
                    <a:p>
                      <a:pPr algn="ctr">
                        <a:lnSpc>
                          <a:spcPct val="95000"/>
                        </a:lnSpc>
                        <a:spcAft>
                          <a:spcPts val="0"/>
                        </a:spcAft>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6 (5.6)</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20 (18.7)</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25 (23.4)</a:t>
                      </a:r>
                    </a:p>
                  </a:txBody>
                  <a:tcPr marL="72000" marR="72000" marT="36000" marB="36000"/>
                </a:tc>
                <a:extLst>
                  <a:ext uri="{0D108BD9-81ED-4DB2-BD59-A6C34878D82A}">
                    <a16:rowId xmlns:a16="http://schemas.microsoft.com/office/drawing/2014/main" val="2109035901"/>
                  </a:ext>
                </a:extLst>
              </a:tr>
              <a:tr h="722072">
                <a:tc>
                  <a:txBody>
                    <a:bodyPr/>
                    <a:lstStyle/>
                    <a:p>
                      <a:pPr marL="0" marR="0" lvl="1"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ILD/pneumonitis adjudicated as treatment </a:t>
                      </a:r>
                      <a:r>
                        <a:rPr lang="en-US" sz="1100" b="0" err="1">
                          <a:solidFill>
                            <a:schemeClr val="tx1"/>
                          </a:solidFill>
                          <a:effectLst/>
                          <a:latin typeface="Arial" panose="020B0604020202020204" pitchFamily="34" charset="0"/>
                          <a:cs typeface="Arial" panose="020B0604020202020204" pitchFamily="34" charset="0"/>
                        </a:rPr>
                        <a:t>related,</a:t>
                      </a:r>
                      <a:r>
                        <a:rPr lang="en-US" sz="1100" b="0" baseline="30000" err="1">
                          <a:solidFill>
                            <a:schemeClr val="tx1"/>
                          </a:solidFill>
                          <a:effectLst/>
                          <a:latin typeface="Arial" panose="020B0604020202020204" pitchFamily="34" charset="0"/>
                          <a:cs typeface="Arial" panose="020B0604020202020204" pitchFamily="34" charset="0"/>
                        </a:rPr>
                        <a:t>e</a:t>
                      </a:r>
                      <a:r>
                        <a:rPr lang="en-US" sz="1100" b="0">
                          <a:solidFill>
                            <a:schemeClr val="tx1"/>
                          </a:solidFill>
                          <a:effectLst/>
                          <a:latin typeface="Arial" panose="020B0604020202020204" pitchFamily="34" charset="0"/>
                          <a:cs typeface="Arial" panose="020B0604020202020204" pitchFamily="34" charset="0"/>
                        </a:rPr>
                        <a:t> n (%)</a:t>
                      </a:r>
                    </a:p>
                    <a:p>
                      <a:pPr marL="288000" marR="0" lvl="1"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Any grade</a:t>
                      </a:r>
                    </a:p>
                    <a:p>
                      <a:pPr marL="288000" marR="0" lvl="0"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Grade ≥3</a:t>
                      </a:r>
                    </a:p>
                    <a:p>
                      <a:pPr marL="288000" marR="0" lvl="0" indent="0" algn="l"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effectLst/>
                          <a:latin typeface="Arial" panose="020B0604020202020204" pitchFamily="34" charset="0"/>
                          <a:cs typeface="Arial" panose="020B0604020202020204" pitchFamily="34" charset="0"/>
                        </a:rPr>
                        <a:t>Grade 5</a:t>
                      </a:r>
                    </a:p>
                  </a:txBody>
                  <a:tcPr marR="68580" marT="18288" marB="18288"/>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 (2.8)</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 (2.8)</a:t>
                      </a:r>
                      <a:r>
                        <a:rPr lang="en-US" sz="1100" b="0" baseline="30000">
                          <a:solidFill>
                            <a:schemeClr val="tx1"/>
                          </a:solidFill>
                          <a:latin typeface="Arial" panose="020B0604020202020204" pitchFamily="34" charset="0"/>
                          <a:cs typeface="Arial" panose="020B0604020202020204" pitchFamily="34" charset="0"/>
                        </a:rPr>
                        <a:t>f</a:t>
                      </a:r>
                      <a:br>
                        <a:rPr lang="en-US" sz="1100" b="0" baseline="30000">
                          <a:solidFill>
                            <a:schemeClr val="tx1"/>
                          </a:solidFill>
                          <a:latin typeface="Arial" panose="020B0604020202020204" pitchFamily="34" charset="0"/>
                          <a:cs typeface="Arial" panose="020B0604020202020204" pitchFamily="34" charset="0"/>
                        </a:rPr>
                      </a:br>
                      <a:r>
                        <a:rPr lang="en-US" sz="1100" b="0" baseline="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 (2.8)</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solidFill>
                      <a:srgbClr val="F9FEDE"/>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2 (5.7)</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4 (3.7)</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1 (0.9)</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100" b="0">
                          <a:solidFill>
                            <a:schemeClr val="tx1"/>
                          </a:solidFill>
                          <a:latin typeface="Arial" panose="020B0604020202020204" pitchFamily="34" charset="0"/>
                          <a:cs typeface="Arial" panose="020B0604020202020204" pitchFamily="34" charset="0"/>
                        </a:rPr>
                        <a:t>0</a:t>
                      </a:r>
                    </a:p>
                  </a:txBody>
                  <a:tcPr marL="72000" marR="72000" marT="36000" marB="36000"/>
                </a:tc>
                <a:extLst>
                  <a:ext uri="{0D108BD9-81ED-4DB2-BD59-A6C34878D82A}">
                    <a16:rowId xmlns:a16="http://schemas.microsoft.com/office/drawing/2014/main" val="4173473718"/>
                  </a:ext>
                </a:extLst>
              </a:tr>
            </a:tbl>
          </a:graphicData>
        </a:graphic>
      </p:graphicFrame>
      <p:sp>
        <p:nvSpPr>
          <p:cNvPr id="8" name="TextBox 7">
            <a:extLst>
              <a:ext uri="{FF2B5EF4-FFF2-40B4-BE49-F238E27FC236}">
                <a16:creationId xmlns:a16="http://schemas.microsoft.com/office/drawing/2014/main" id="{73271BEC-72D1-4454-6C91-4948683A075A}"/>
              </a:ext>
            </a:extLst>
          </p:cNvPr>
          <p:cNvSpPr txBox="1"/>
          <p:nvPr/>
        </p:nvSpPr>
        <p:spPr>
          <a:xfrm>
            <a:off x="477005" y="5101877"/>
            <a:ext cx="11234942" cy="584775"/>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C2340"/>
                </a:solidFill>
                <a:effectLst/>
                <a:uLnTx/>
                <a:uFillTx/>
                <a:latin typeface="Arial" panose="020B0604020202020204"/>
                <a:ea typeface="+mn-ea"/>
                <a:cs typeface="+mn-cs"/>
              </a:rPr>
              <a:t>The safety profile of the 4.8 and 5.6 mg/kg cohorts were similar.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C2340"/>
                </a:solidFill>
                <a:effectLst/>
                <a:uLnTx/>
                <a:uFillTx/>
                <a:latin typeface="Arial" panose="020B0604020202020204"/>
                <a:ea typeface="+mn-ea"/>
                <a:cs typeface="+mn-cs"/>
              </a:rPr>
              <a:t>Treatment-related TEAEs occurred more frequently in the 6.4 mg/kg cohort (vs 4.8 and 5.6 mg/kg cohorts)</a:t>
            </a:r>
          </a:p>
        </p:txBody>
      </p:sp>
    </p:spTree>
    <p:extLst>
      <p:ext uri="{BB962C8B-B14F-4D97-AF65-F5344CB8AC3E}">
        <p14:creationId xmlns:p14="http://schemas.microsoft.com/office/powerpoint/2010/main" val="2311141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820BC-E25F-7C5C-20BB-6DD5650A9491}"/>
              </a:ext>
            </a:extLst>
          </p:cNvPr>
          <p:cNvSpPr>
            <a:spLocks noGrp="1"/>
          </p:cNvSpPr>
          <p:nvPr>
            <p:ph type="ftr" sz="quarter" idx="11"/>
          </p:nvPr>
        </p:nvSpPr>
        <p:spPr>
          <a:xfrm>
            <a:off x="234777" y="6356351"/>
            <a:ext cx="11763633" cy="45719"/>
          </a:xfrm>
        </p:spPr>
        <p:txBody>
          <a:body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Data cutoff: February 26, 2025. </a:t>
            </a:r>
            <a:r>
              <a:rPr kumimoji="0" lang="en-GB"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The median follow-up for 4.8-mg/kg, 5.6-mg/kg, and 6.4-mg/kg cohorts was 5.6 months (95% CI, 4.7–6.3), 5.6 months (95% CI, 4.6–5.8), and 5.2 months (95% CI, 4.9–5.8), respectively.</a:t>
            </a:r>
            <a:endParaRPr kumimoji="0" lang="en-US"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endParaRPr>
          </a:p>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Patients with available baseline </a:t>
            </a:r>
            <a:r>
              <a:rPr kumimoji="0" lang="en-GB" sz="12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tumor</a:t>
            </a: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CDH6 expression data, who had measurable disease at baseline and </a:t>
            </a:r>
            <a:r>
              <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≥1 </a:t>
            </a: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post-baseline </a:t>
            </a:r>
            <a:r>
              <a:rPr kumimoji="0" lang="en-GB" sz="12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Times New Roman" panose="02020603050405020304" pitchFamily="18" charset="0"/>
              </a:rPr>
              <a:t>tumor</a:t>
            </a: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 scan (assessed by BICR), were included in the scatter plot (n=94). </a:t>
            </a:r>
            <a:endPar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endParaRPr>
          </a:p>
        </p:txBody>
      </p:sp>
      <p:sp>
        <p:nvSpPr>
          <p:cNvPr id="3" name="Title 2">
            <a:extLst>
              <a:ext uri="{FF2B5EF4-FFF2-40B4-BE49-F238E27FC236}">
                <a16:creationId xmlns:a16="http://schemas.microsoft.com/office/drawing/2014/main" id="{1AD04E76-0847-E5F9-2AE0-9015DC85C1D1}"/>
              </a:ext>
            </a:extLst>
          </p:cNvPr>
          <p:cNvSpPr>
            <a:spLocks noGrp="1"/>
          </p:cNvSpPr>
          <p:nvPr>
            <p:ph type="title"/>
          </p:nvPr>
        </p:nvSpPr>
        <p:spPr>
          <a:xfrm>
            <a:off x="495300" y="365125"/>
            <a:ext cx="11288712" cy="1325563"/>
          </a:xfrm>
        </p:spPr>
        <p:txBody>
          <a:bodyPr>
            <a:noAutofit/>
          </a:bodyPr>
          <a:lstStyle/>
          <a:p>
            <a:r>
              <a:rPr lang="en-US" sz="3200" dirty="0">
                <a:latin typeface="Aptos" panose="020B0004020202020204" pitchFamily="34" charset="0"/>
                <a:cs typeface="Arial"/>
              </a:rPr>
              <a:t>Clinically meaningful tumor responses were observed across a range of CDH6 expression levels</a:t>
            </a:r>
            <a:br>
              <a:rPr lang="en-GB" sz="3200" dirty="0">
                <a:latin typeface="Aptos" panose="020B0004020202020204" pitchFamily="34" charset="0"/>
              </a:rPr>
            </a:br>
            <a:endParaRPr lang="en-GB" sz="3200" dirty="0">
              <a:latin typeface="Aptos" panose="020B0004020202020204" pitchFamily="34" charset="0"/>
            </a:endParaRPr>
          </a:p>
        </p:txBody>
      </p:sp>
      <p:sp>
        <p:nvSpPr>
          <p:cNvPr id="6" name="TextBox 5">
            <a:extLst>
              <a:ext uri="{FF2B5EF4-FFF2-40B4-BE49-F238E27FC236}">
                <a16:creationId xmlns:a16="http://schemas.microsoft.com/office/drawing/2014/main" id="{EC49B5C8-4196-10CF-D38C-6B994DCAD7B7}"/>
              </a:ext>
            </a:extLst>
          </p:cNvPr>
          <p:cNvSpPr txBox="1"/>
          <p:nvPr/>
        </p:nvSpPr>
        <p:spPr>
          <a:xfrm rot="16200000">
            <a:off x="-639284" y="3316649"/>
            <a:ext cx="412443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Best change in sum of diameters from baseline (%)</a:t>
            </a:r>
            <a:endParaRPr kumimoji="0" lang="en-GB" sz="1400" b="1" i="0" u="none" strike="noStrike" kern="0" cap="none" spc="0" normalizeH="0" baseline="30000" noProof="0">
              <a:ln>
                <a:noFill/>
              </a:ln>
              <a:solidFill>
                <a:srgbClr val="000000"/>
              </a:solidFill>
              <a:effectLst/>
              <a:uLnTx/>
              <a:uFillTx/>
              <a:latin typeface="Arial Narrow" panose="020B0606020202030204" pitchFamily="34" charset="0"/>
              <a:ea typeface="+mn-ea"/>
              <a:cs typeface="Arial"/>
              <a:sym typeface="Arial"/>
            </a:endParaRPr>
          </a:p>
        </p:txBody>
      </p:sp>
      <p:sp>
        <p:nvSpPr>
          <p:cNvPr id="7" name="TextBox 6">
            <a:extLst>
              <a:ext uri="{FF2B5EF4-FFF2-40B4-BE49-F238E27FC236}">
                <a16:creationId xmlns:a16="http://schemas.microsoft.com/office/drawing/2014/main" id="{3B78A2D6-82CB-D5CC-264E-D744D5E78D86}"/>
              </a:ext>
            </a:extLst>
          </p:cNvPr>
          <p:cNvSpPr txBox="1"/>
          <p:nvPr/>
        </p:nvSpPr>
        <p:spPr>
          <a:xfrm>
            <a:off x="3391795" y="5780228"/>
            <a:ext cx="4734617"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Baseline </a:t>
            </a:r>
            <a:r>
              <a:rPr kumimoji="0" lang="en-GB" sz="14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a:sym typeface="Arial"/>
              </a:rPr>
              <a:t>tumor</a:t>
            </a:r>
            <a:r>
              <a:rPr kumimoji="0" lang="en-GB" sz="1400" b="1"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 CDH6 membrane positivity at any intensity (%)</a:t>
            </a:r>
            <a:endParaRPr kumimoji="0" lang="en-GB" sz="1400" b="1" i="0" u="none" strike="noStrike" kern="0" cap="none" spc="0" normalizeH="0" baseline="30000" noProof="0">
              <a:ln>
                <a:noFill/>
              </a:ln>
              <a:solidFill>
                <a:srgbClr val="000000"/>
              </a:solidFill>
              <a:effectLst/>
              <a:uLnTx/>
              <a:uFillTx/>
              <a:latin typeface="Arial Narrow" panose="020B0606020202030204" pitchFamily="34" charset="0"/>
              <a:ea typeface="+mn-ea"/>
              <a:cs typeface="Arial"/>
              <a:sym typeface="Arial"/>
            </a:endParaRPr>
          </a:p>
        </p:txBody>
      </p:sp>
      <p:sp>
        <p:nvSpPr>
          <p:cNvPr id="9" name="Diamond 8">
            <a:extLst>
              <a:ext uri="{FF2B5EF4-FFF2-40B4-BE49-F238E27FC236}">
                <a16:creationId xmlns:a16="http://schemas.microsoft.com/office/drawing/2014/main" id="{4D4F3770-0BDC-CF4B-42FC-4D10B92E5FDF}"/>
              </a:ext>
            </a:extLst>
          </p:cNvPr>
          <p:cNvSpPr/>
          <p:nvPr/>
        </p:nvSpPr>
        <p:spPr>
          <a:xfrm>
            <a:off x="10374255" y="2587874"/>
            <a:ext cx="162000" cy="162000"/>
          </a:xfrm>
          <a:prstGeom prst="diamond">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9AAF801C-7BFF-8AEE-836D-175E1E3BB14C}"/>
              </a:ext>
            </a:extLst>
          </p:cNvPr>
          <p:cNvSpPr/>
          <p:nvPr/>
        </p:nvSpPr>
        <p:spPr>
          <a:xfrm>
            <a:off x="10383255" y="2863814"/>
            <a:ext cx="144000" cy="144000"/>
          </a:xfrm>
          <a:prstGeom prst="triangle">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2C5DF88-1E5E-BED8-A2EF-A26B3C7AF5CC}"/>
              </a:ext>
            </a:extLst>
          </p:cNvPr>
          <p:cNvSpPr/>
          <p:nvPr/>
        </p:nvSpPr>
        <p:spPr>
          <a:xfrm>
            <a:off x="10392255" y="3187811"/>
            <a:ext cx="126000" cy="126000"/>
          </a:xfrm>
          <a:prstGeom prst="rect">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97B0DB1-5960-27EC-42B5-BFD714E08E8D}"/>
              </a:ext>
            </a:extLst>
          </p:cNvPr>
          <p:cNvSpPr/>
          <p:nvPr/>
        </p:nvSpPr>
        <p:spPr>
          <a:xfrm>
            <a:off x="10527207" y="2521375"/>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R-</a:t>
            </a:r>
            <a:r>
              <a:rPr kumimoji="0" lang="en-GB" sz="12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a:rPr>
              <a:t>DXd</a:t>
            </a: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 4.8 mg/kg</a:t>
            </a:r>
          </a:p>
        </p:txBody>
      </p:sp>
      <p:sp>
        <p:nvSpPr>
          <p:cNvPr id="13" name="Rectangle 12">
            <a:extLst>
              <a:ext uri="{FF2B5EF4-FFF2-40B4-BE49-F238E27FC236}">
                <a16:creationId xmlns:a16="http://schemas.microsoft.com/office/drawing/2014/main" id="{440C2F01-42BE-35DD-02A5-A067B6EF13C8}"/>
              </a:ext>
            </a:extLst>
          </p:cNvPr>
          <p:cNvSpPr/>
          <p:nvPr/>
        </p:nvSpPr>
        <p:spPr>
          <a:xfrm>
            <a:off x="10527207" y="2811147"/>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R-</a:t>
            </a:r>
            <a:r>
              <a:rPr kumimoji="0" lang="en-GB" sz="12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a:rPr>
              <a:t>DXd</a:t>
            </a: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 5.6 mg/kg</a:t>
            </a:r>
          </a:p>
        </p:txBody>
      </p:sp>
      <p:sp>
        <p:nvSpPr>
          <p:cNvPr id="14" name="Rectangle 13">
            <a:extLst>
              <a:ext uri="{FF2B5EF4-FFF2-40B4-BE49-F238E27FC236}">
                <a16:creationId xmlns:a16="http://schemas.microsoft.com/office/drawing/2014/main" id="{892CA535-047E-3D66-3078-D03200E15379}"/>
              </a:ext>
            </a:extLst>
          </p:cNvPr>
          <p:cNvSpPr/>
          <p:nvPr/>
        </p:nvSpPr>
        <p:spPr>
          <a:xfrm>
            <a:off x="10527207" y="3108466"/>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R-</a:t>
            </a:r>
            <a:r>
              <a:rPr kumimoji="0" lang="en-GB" sz="12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a:rPr>
              <a:t>DXd</a:t>
            </a: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 6.4 mg/kg</a:t>
            </a:r>
          </a:p>
        </p:txBody>
      </p:sp>
      <p:sp>
        <p:nvSpPr>
          <p:cNvPr id="22" name="Oval 21">
            <a:extLst>
              <a:ext uri="{FF2B5EF4-FFF2-40B4-BE49-F238E27FC236}">
                <a16:creationId xmlns:a16="http://schemas.microsoft.com/office/drawing/2014/main" id="{5177ADFC-C69D-B2F2-21D0-E88A34459134}"/>
              </a:ext>
            </a:extLst>
          </p:cNvPr>
          <p:cNvSpPr/>
          <p:nvPr/>
        </p:nvSpPr>
        <p:spPr>
          <a:xfrm>
            <a:off x="10407808" y="3788739"/>
            <a:ext cx="144000" cy="144000"/>
          </a:xfrm>
          <a:prstGeom prst="ellipse">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9FC325F-F1DD-E147-820A-A035944EDD9C}"/>
              </a:ext>
            </a:extLst>
          </p:cNvPr>
          <p:cNvSpPr/>
          <p:nvPr/>
        </p:nvSpPr>
        <p:spPr>
          <a:xfrm>
            <a:off x="10407808" y="3488261"/>
            <a:ext cx="144000" cy="144000"/>
          </a:xfrm>
          <a:prstGeom prst="ellipse">
            <a:avLst/>
          </a:prstGeom>
          <a:solidFill>
            <a:schemeClr val="accent3">
              <a:lumMod val="60000"/>
              <a:lumOff val="4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7B3CEC9-DF28-0B85-0C83-C659A78B7312}"/>
              </a:ext>
            </a:extLst>
          </p:cNvPr>
          <p:cNvSpPr/>
          <p:nvPr/>
        </p:nvSpPr>
        <p:spPr>
          <a:xfrm>
            <a:off x="11095792" y="3488261"/>
            <a:ext cx="144000" cy="144000"/>
          </a:xfrm>
          <a:prstGeom prst="ellipse">
            <a:avLst/>
          </a:prstGeom>
          <a:solidFill>
            <a:schemeClr val="tx2">
              <a:lumMod val="75000"/>
              <a:lumOff val="25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2CF4DC-8B67-4862-8355-CE35291A28D2}"/>
              </a:ext>
            </a:extLst>
          </p:cNvPr>
          <p:cNvSpPr/>
          <p:nvPr/>
        </p:nvSpPr>
        <p:spPr>
          <a:xfrm>
            <a:off x="10561073" y="3421762"/>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PD</a:t>
            </a:r>
          </a:p>
        </p:txBody>
      </p:sp>
      <p:sp>
        <p:nvSpPr>
          <p:cNvPr id="26" name="Rectangle 25">
            <a:extLst>
              <a:ext uri="{FF2B5EF4-FFF2-40B4-BE49-F238E27FC236}">
                <a16:creationId xmlns:a16="http://schemas.microsoft.com/office/drawing/2014/main" id="{9A99740B-7D85-8FC6-DF73-948B591A9E8D}"/>
              </a:ext>
            </a:extLst>
          </p:cNvPr>
          <p:cNvSpPr/>
          <p:nvPr/>
        </p:nvSpPr>
        <p:spPr>
          <a:xfrm>
            <a:off x="10561073" y="3717586"/>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SD</a:t>
            </a:r>
          </a:p>
        </p:txBody>
      </p:sp>
      <p:sp>
        <p:nvSpPr>
          <p:cNvPr id="27" name="Rectangle 26">
            <a:extLst>
              <a:ext uri="{FF2B5EF4-FFF2-40B4-BE49-F238E27FC236}">
                <a16:creationId xmlns:a16="http://schemas.microsoft.com/office/drawing/2014/main" id="{C90392F9-9486-58F2-DEC2-BD7990A4A5DB}"/>
              </a:ext>
            </a:extLst>
          </p:cNvPr>
          <p:cNvSpPr/>
          <p:nvPr/>
        </p:nvSpPr>
        <p:spPr>
          <a:xfrm>
            <a:off x="11242842" y="3421762"/>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PR</a:t>
            </a:r>
          </a:p>
        </p:txBody>
      </p:sp>
      <p:sp>
        <p:nvSpPr>
          <p:cNvPr id="28" name="Oval 27">
            <a:extLst>
              <a:ext uri="{FF2B5EF4-FFF2-40B4-BE49-F238E27FC236}">
                <a16:creationId xmlns:a16="http://schemas.microsoft.com/office/drawing/2014/main" id="{DE88011D-482B-B2AE-CC23-F3D078C9E58D}"/>
              </a:ext>
            </a:extLst>
          </p:cNvPr>
          <p:cNvSpPr/>
          <p:nvPr/>
        </p:nvSpPr>
        <p:spPr>
          <a:xfrm>
            <a:off x="11095792" y="3788739"/>
            <a:ext cx="144000" cy="144000"/>
          </a:xfrm>
          <a:prstGeom prst="ellipse">
            <a:avLst/>
          </a:prstGeom>
          <a:solidFill>
            <a:schemeClr val="accent4">
              <a:lumMod val="25000"/>
            </a:schemeClr>
          </a:solidFill>
          <a:ln>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EF290CB-2FB7-EA94-B3E1-4EA2A292B1F3}"/>
              </a:ext>
            </a:extLst>
          </p:cNvPr>
          <p:cNvSpPr/>
          <p:nvPr/>
        </p:nvSpPr>
        <p:spPr>
          <a:xfrm>
            <a:off x="11242842" y="3717586"/>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Narrow" panose="020B0606020202030204" pitchFamily="34" charset="0"/>
                <a:ea typeface="+mn-ea"/>
                <a:cs typeface="Arial"/>
              </a:rPr>
              <a:t>CR</a:t>
            </a:r>
          </a:p>
        </p:txBody>
      </p:sp>
      <p:grpSp>
        <p:nvGrpSpPr>
          <p:cNvPr id="34" name="Group 33">
            <a:extLst>
              <a:ext uri="{FF2B5EF4-FFF2-40B4-BE49-F238E27FC236}">
                <a16:creationId xmlns:a16="http://schemas.microsoft.com/office/drawing/2014/main" id="{45DB1D82-95FE-9F76-759D-82E7913208EF}"/>
              </a:ext>
            </a:extLst>
          </p:cNvPr>
          <p:cNvGrpSpPr/>
          <p:nvPr/>
        </p:nvGrpSpPr>
        <p:grpSpPr>
          <a:xfrm>
            <a:off x="1457848" y="1524001"/>
            <a:ext cx="8243446" cy="4221037"/>
            <a:chOff x="1793554" y="950034"/>
            <a:chExt cx="8243446" cy="4930687"/>
          </a:xfrm>
        </p:grpSpPr>
        <p:graphicFrame>
          <p:nvGraphicFramePr>
            <p:cNvPr id="21" name="Chart 20">
              <a:extLst>
                <a:ext uri="{FF2B5EF4-FFF2-40B4-BE49-F238E27FC236}">
                  <a16:creationId xmlns:a16="http://schemas.microsoft.com/office/drawing/2014/main" id="{197B1839-1789-6ECC-65AE-45F1D9F4218F}"/>
                </a:ext>
              </a:extLst>
            </p:cNvPr>
            <p:cNvGraphicFramePr>
              <a:graphicFrameLocks/>
            </p:cNvGraphicFramePr>
            <p:nvPr/>
          </p:nvGraphicFramePr>
          <p:xfrm>
            <a:off x="1793554" y="950034"/>
            <a:ext cx="8243446" cy="4930687"/>
          </p:xfrm>
          <a:graphic>
            <a:graphicData uri="http://schemas.openxmlformats.org/drawingml/2006/chart">
              <c:chart xmlns:c="http://schemas.openxmlformats.org/drawingml/2006/chart" xmlns:r="http://schemas.openxmlformats.org/officeDocument/2006/relationships" r:id="rId3"/>
            </a:graphicData>
          </a:graphic>
        </p:graphicFrame>
        <p:cxnSp>
          <p:nvCxnSpPr>
            <p:cNvPr id="31" name="Straight Connector 30">
              <a:extLst>
                <a:ext uri="{FF2B5EF4-FFF2-40B4-BE49-F238E27FC236}">
                  <a16:creationId xmlns:a16="http://schemas.microsoft.com/office/drawing/2014/main" id="{58652F16-4673-C25A-3A9E-B37B30806FC3}"/>
                </a:ext>
              </a:extLst>
            </p:cNvPr>
            <p:cNvCxnSpPr>
              <a:cxnSpLocks/>
            </p:cNvCxnSpPr>
            <p:nvPr/>
          </p:nvCxnSpPr>
          <p:spPr>
            <a:xfrm>
              <a:off x="2350810" y="2841413"/>
              <a:ext cx="752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6A88B2-515F-F3CC-BAF0-EEE67B68A505}"/>
                </a:ext>
              </a:extLst>
            </p:cNvPr>
            <p:cNvCxnSpPr>
              <a:cxnSpLocks/>
            </p:cNvCxnSpPr>
            <p:nvPr/>
          </p:nvCxnSpPr>
          <p:spPr>
            <a:xfrm>
              <a:off x="2350810" y="3931921"/>
              <a:ext cx="752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pic>
        <p:nvPicPr>
          <p:cNvPr id="1026" name="Picture 2" hidden="1">
            <a:extLst>
              <a:ext uri="{FF2B5EF4-FFF2-40B4-BE49-F238E27FC236}">
                <a16:creationId xmlns:a16="http://schemas.microsoft.com/office/drawing/2014/main" id="{DE12372C-CDE8-EE0F-3832-61D8B080DE24}"/>
              </a:ext>
            </a:extLst>
          </p:cNvPr>
          <p:cNvPicPr>
            <a:picLocks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663620" y="1059702"/>
            <a:ext cx="979200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FF69E19-07CC-FCDA-7A1F-5134E9A670C8}"/>
              </a:ext>
            </a:extLst>
          </p:cNvPr>
          <p:cNvCxnSpPr>
            <a:cxnSpLocks/>
          </p:cNvCxnSpPr>
          <p:nvPr/>
        </p:nvCxnSpPr>
        <p:spPr>
          <a:xfrm>
            <a:off x="2015103" y="4054766"/>
            <a:ext cx="7488000" cy="344863"/>
          </a:xfrm>
          <a:prstGeom prst="line">
            <a:avLst/>
          </a:prstGeom>
          <a:ln w="19050">
            <a:solidFill>
              <a:schemeClr val="accent1">
                <a:lumMod val="50000"/>
              </a:schemeClr>
            </a:solidFill>
          </a:ln>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id="{4503746D-49BA-D169-AFC7-4250C3B0B73B}"/>
              </a:ext>
            </a:extLst>
          </p:cNvPr>
          <p:cNvSpPr txBox="1"/>
          <p:nvPr/>
        </p:nvSpPr>
        <p:spPr>
          <a:xfrm>
            <a:off x="1250116" y="6642556"/>
            <a:ext cx="10952135"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Ray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Couquad</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et al. ESMO 2025;</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Abstract LBA42 </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876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16A42-2E09-9676-EBBB-E48AE1BFA6F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89A96-6674-1830-208D-BC6940D36503}"/>
              </a:ext>
            </a:extLst>
          </p:cNvPr>
          <p:cNvSpPr>
            <a:spLocks noGrp="1"/>
          </p:cNvSpPr>
          <p:nvPr>
            <p:ph type="ftr" sz="quarter" idx="11"/>
          </p:nvPr>
        </p:nvSpPr>
        <p:spPr>
          <a:xfrm>
            <a:off x="234777" y="6356351"/>
            <a:ext cx="11763633" cy="279227"/>
          </a:xfrm>
        </p:spPr>
        <p:txBody>
          <a:body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Ray </a:t>
            </a:r>
            <a:r>
              <a:rPr kumimoji="0" lang="en-US" sz="1200" b="0" i="0" u="none" strike="noStrike" kern="1200" cap="none" spc="0" normalizeH="0" baseline="0" noProof="0" dirty="0" err="1">
                <a:ln>
                  <a:noFill/>
                </a:ln>
                <a:solidFill>
                  <a:srgbClr val="0C1618"/>
                </a:solidFill>
                <a:effectLst/>
                <a:uLnTx/>
                <a:uFillTx/>
                <a:latin typeface="Arial Narrow" panose="020B0606020202030204" pitchFamily="34" charset="0"/>
                <a:ea typeface="+mn-ea"/>
                <a:cs typeface="Arial" charset="0"/>
              </a:rPr>
              <a:t>Coquard</a:t>
            </a:r>
            <a:r>
              <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 et al. ESGO 2026</a:t>
            </a:r>
          </a:p>
        </p:txBody>
      </p:sp>
      <p:sp>
        <p:nvSpPr>
          <p:cNvPr id="3" name="Title 2">
            <a:extLst>
              <a:ext uri="{FF2B5EF4-FFF2-40B4-BE49-F238E27FC236}">
                <a16:creationId xmlns:a16="http://schemas.microsoft.com/office/drawing/2014/main" id="{4D918451-7AC3-97D5-D363-7E849FC6646C}"/>
              </a:ext>
            </a:extLst>
          </p:cNvPr>
          <p:cNvSpPr>
            <a:spLocks noGrp="1"/>
          </p:cNvSpPr>
          <p:nvPr>
            <p:ph type="title"/>
          </p:nvPr>
        </p:nvSpPr>
        <p:spPr>
          <a:xfrm>
            <a:off x="495300" y="365125"/>
            <a:ext cx="11288712" cy="1325563"/>
          </a:xfrm>
        </p:spPr>
        <p:txBody>
          <a:bodyPr>
            <a:noAutofit/>
          </a:bodyPr>
          <a:lstStyle/>
          <a:p>
            <a:r>
              <a:rPr lang="en-US" sz="3200" dirty="0">
                <a:latin typeface="Aptos" panose="020B0004020202020204" pitchFamily="34" charset="0"/>
                <a:cs typeface="Arial"/>
              </a:rPr>
              <a:t>Exploratory Analysis of ORR based on LOT &amp; Prior Therapy Demonstrates No Difference </a:t>
            </a:r>
            <a:br>
              <a:rPr lang="en-GB" sz="3200" dirty="0">
                <a:latin typeface="Aptos" panose="020B0004020202020204" pitchFamily="34" charset="0"/>
              </a:rPr>
            </a:br>
            <a:endParaRPr lang="en-GB" sz="3200" dirty="0">
              <a:latin typeface="Aptos" panose="020B0004020202020204" pitchFamily="34" charset="0"/>
            </a:endParaRPr>
          </a:p>
        </p:txBody>
      </p:sp>
      <p:pic>
        <p:nvPicPr>
          <p:cNvPr id="1026" name="Picture 2" hidden="1">
            <a:extLst>
              <a:ext uri="{FF2B5EF4-FFF2-40B4-BE49-F238E27FC236}">
                <a16:creationId xmlns:a16="http://schemas.microsoft.com/office/drawing/2014/main" id="{442BC90A-6E8B-2514-A0F2-F08BB0520588}"/>
              </a:ext>
            </a:extLst>
          </p:cNvPr>
          <p:cNvPicPr>
            <a:picLocks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663620" y="1059702"/>
            <a:ext cx="979200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6D91B66-C127-6471-72F3-761AD8E8B2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76927" y="1268386"/>
            <a:ext cx="10570290" cy="4944746"/>
          </a:xfrm>
          <a:prstGeom prst="rect">
            <a:avLst/>
          </a:prstGeom>
        </p:spPr>
      </p:pic>
    </p:spTree>
    <p:extLst>
      <p:ext uri="{BB962C8B-B14F-4D97-AF65-F5344CB8AC3E}">
        <p14:creationId xmlns:p14="http://schemas.microsoft.com/office/powerpoint/2010/main" val="367403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CA90-B835-19EC-D73D-6D12240DDC79}"/>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0028B56F-DC43-C074-EA92-FBF49C96DE01}"/>
              </a:ext>
            </a:extLst>
          </p:cNvPr>
          <p:cNvSpPr>
            <a:spLocks noGrp="1"/>
          </p:cNvSpPr>
          <p:nvPr>
            <p:ph type="body" sz="quarter" idx="13"/>
          </p:nvPr>
        </p:nvSpPr>
        <p:spPr>
          <a:xfrm>
            <a:off x="447675" y="6197535"/>
            <a:ext cx="11293475" cy="602116"/>
          </a:xfrm>
        </p:spPr>
        <p:txBody>
          <a:bodyPr anchor="t">
            <a:normAutofit fontScale="77500" lnSpcReduction="20000"/>
          </a:bodyPr>
          <a:lstStyle/>
          <a:p>
            <a:pPr lvl="0" defTabSz="1219170" fontAlgn="auto">
              <a:buClr>
                <a:srgbClr val="000000"/>
              </a:buClr>
              <a:tabLst>
                <a:tab pos="1788539" algn="l"/>
              </a:tabLst>
              <a:defRPr/>
            </a:pPr>
            <a:endParaRPr kumimoji="0" lang="en-US" sz="8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endParaRPr>
          </a:p>
          <a:p>
            <a:pPr lvl="0" defTabSz="1219170" fontAlgn="auto">
              <a:buClr>
                <a:srgbClr val="000000"/>
              </a:buClr>
              <a:tabLst>
                <a:tab pos="1788539" algn="l"/>
              </a:tabLst>
              <a:defRPr/>
            </a:pPr>
            <a:endParaRPr lang="en-US" kern="0" baseline="30000" dirty="0">
              <a:solidFill>
                <a:schemeClr val="bg1">
                  <a:lumMod val="50000"/>
                </a:schemeClr>
              </a:solidFill>
              <a:latin typeface="Arial"/>
              <a:cs typeface="Arial" panose="020B0604020202020204" pitchFamily="34" charset="0"/>
              <a:sym typeface="Arial"/>
            </a:endParaRPr>
          </a:p>
          <a:p>
            <a:pPr lvl="0" defTabSz="1219170" fontAlgn="auto">
              <a:buClr>
                <a:srgbClr val="000000"/>
              </a:buClr>
              <a:tabLst>
                <a:tab pos="1788539" algn="l"/>
              </a:tabLst>
              <a:defRPr/>
            </a:pPr>
            <a:r>
              <a:rPr kumimoji="0" lang="en-US" sz="8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rPr>
              <a:t>a</a:t>
            </a:r>
            <a:r>
              <a:rPr lang="en-GB" dirty="0">
                <a:solidFill>
                  <a:schemeClr val="bg1">
                    <a:lumMod val="50000"/>
                  </a:schemeClr>
                </a:solidFill>
              </a:rPr>
              <a:t>High-grade serous ovarian, primary peritoneal, or fallopian tube cancer. </a:t>
            </a:r>
            <a:r>
              <a:rPr lang="en-GB" baseline="30000" dirty="0">
                <a:solidFill>
                  <a:schemeClr val="bg1">
                    <a:lumMod val="50000"/>
                  </a:schemeClr>
                </a:solidFill>
              </a:rPr>
              <a:t>b</a:t>
            </a:r>
            <a:r>
              <a:rPr lang="en-US" dirty="0">
                <a:solidFill>
                  <a:schemeClr val="bg1">
                    <a:lumMod val="50000"/>
                  </a:schemeClr>
                </a:solidFill>
              </a:rPr>
              <a:t>High-grade serous or endometroid ovarian, primary peritoneal, or fallopian tube cancer. </a:t>
            </a:r>
            <a:r>
              <a:rPr lang="en-US" baseline="30000" dirty="0" err="1">
                <a:solidFill>
                  <a:schemeClr val="bg1">
                    <a:lumMod val="50000"/>
                  </a:schemeClr>
                </a:solidFill>
              </a:rPr>
              <a:t>c</a:t>
            </a:r>
            <a:r>
              <a:rPr lang="en-US" kern="0" dirty="0" err="1">
                <a:solidFill>
                  <a:schemeClr val="bg1">
                    <a:lumMod val="50000"/>
                  </a:schemeClr>
                </a:solidFill>
                <a:cs typeface="Arial" panose="020B0604020202020204" pitchFamily="34" charset="0"/>
                <a:sym typeface="Arial"/>
              </a:rPr>
              <a:t>Please</a:t>
            </a:r>
            <a:r>
              <a:rPr lang="en-US" kern="0" dirty="0">
                <a:solidFill>
                  <a:schemeClr val="bg1">
                    <a:lumMod val="50000"/>
                  </a:schemeClr>
                </a:solidFill>
                <a:cs typeface="Arial" panose="020B0604020202020204" pitchFamily="34" charset="0"/>
                <a:sym typeface="Arial"/>
              </a:rPr>
              <a:t> note that the PSOC subgroup includes patients also captured in the 4.8–6.4 mg/kg cohorts, therefore the cases of nausea and vomiting could represent the same events. </a:t>
            </a:r>
            <a:endParaRPr kumimoji="0" lang="en-US" sz="800" i="0" u="none" strike="noStrike" kern="0" cap="none" spc="0" normalizeH="0" noProof="0" dirty="0">
              <a:ln>
                <a:noFill/>
              </a:ln>
              <a:solidFill>
                <a:schemeClr val="bg1">
                  <a:lumMod val="50000"/>
                </a:schemeClr>
              </a:solidFill>
              <a:effectLst/>
              <a:uLnTx/>
              <a:uFillTx/>
              <a:latin typeface="Arial"/>
              <a:cs typeface="Arial" panose="020B0604020202020204" pitchFamily="34" charset="0"/>
              <a:sym typeface="Arial"/>
            </a:endParaRPr>
          </a:p>
          <a:p>
            <a:pPr lvl="0" defTabSz="1219170" fontAlgn="auto">
              <a:buClr>
                <a:srgbClr val="000000"/>
              </a:buClr>
              <a:tabLst>
                <a:tab pos="1788539" algn="l"/>
              </a:tabLst>
              <a:defRPr/>
            </a:pPr>
            <a:r>
              <a:rPr lang="en-US" kern="0" dirty="0">
                <a:solidFill>
                  <a:schemeClr val="bg1">
                    <a:lumMod val="50000"/>
                  </a:schemeClr>
                </a:solidFill>
                <a:cs typeface="Arial" panose="020B0604020202020204" pitchFamily="34" charset="0"/>
                <a:sym typeface="Arial"/>
              </a:rPr>
              <a:t>FU, follow-up; OC, ovarian cancer; Ph, Phase; </a:t>
            </a:r>
            <a:r>
              <a:rPr kumimoji="0" lang="en-US" sz="800" b="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rPr>
              <a:t>OC, ovarian cancer; PROC, platinum-resistant ovarian cancer; PSOC, platinum-sensitive ovarian cancer; </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R-DXd,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raludotatug</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deruxtecan</a:t>
            </a:r>
            <a:r>
              <a:rPr lang="en-US" kern="0" dirty="0">
                <a:solidFill>
                  <a:schemeClr val="bg1">
                    <a:lumMod val="50000"/>
                  </a:schemeClr>
                </a:solidFill>
                <a:latin typeface="Arial" panose="020B0604020202020204" pitchFamily="34" charset="0"/>
                <a:cs typeface="Arial" panose="020B0604020202020204" pitchFamily="34" charset="0"/>
                <a:sym typeface="Arial"/>
              </a:rPr>
              <a:t>; TEAE, treatment-emergent adverse event.</a:t>
            </a:r>
            <a:br>
              <a:rPr kumimoji="0" lang="en-US" alt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br>
            <a:r>
              <a:rPr kumimoji="0" lang="en-US" altLang="en-US" sz="800" b="1" i="0" u="none" strike="noStrike" kern="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r>
              <a:rPr lang="en-US" b="1" dirty="0">
                <a:solidFill>
                  <a:schemeClr val="bg1">
                    <a:lumMod val="50000"/>
                  </a:schemeClr>
                </a:solidFill>
              </a:rPr>
              <a:t>. </a:t>
            </a:r>
            <a:r>
              <a:rPr lang="en-US" kern="0" dirty="0">
                <a:solidFill>
                  <a:schemeClr val="bg1">
                    <a:lumMod val="50000"/>
                  </a:schemeClr>
                </a:solidFill>
                <a:ea typeface="Calibri" panose="020F0502020204030204" pitchFamily="34" charset="0"/>
                <a:cs typeface="Arial" panose="020B0604020202020204" pitchFamily="34" charset="0"/>
                <a:sym typeface="Arial"/>
              </a:rPr>
              <a:t>Moore K, et al. Presented at SGO Annual Meeting; March 16–18, 2024; San Diego, CA. </a:t>
            </a:r>
            <a:r>
              <a:rPr lang="en-US" b="1" kern="0" dirty="0">
                <a:solidFill>
                  <a:schemeClr val="bg1">
                    <a:lumMod val="50000"/>
                  </a:schemeClr>
                </a:solidFill>
                <a:ea typeface="Calibri" panose="020F0502020204030204" pitchFamily="34" charset="0"/>
                <a:cs typeface="Arial" panose="020B0604020202020204" pitchFamily="34" charset="0"/>
                <a:sym typeface="Arial"/>
              </a:rPr>
              <a:t>2.</a:t>
            </a:r>
            <a:r>
              <a:rPr lang="en-US" kern="0" dirty="0">
                <a:solidFill>
                  <a:schemeClr val="bg1">
                    <a:lumMod val="50000"/>
                  </a:schemeClr>
                </a:solidFill>
                <a:ea typeface="Calibri" panose="020F0502020204030204" pitchFamily="34" charset="0"/>
                <a:cs typeface="Arial" panose="020B0604020202020204" pitchFamily="34" charset="0"/>
                <a:sym typeface="Arial"/>
              </a:rPr>
              <a:t> </a:t>
            </a:r>
            <a:r>
              <a:rPr lang="en-GB" kern="0" dirty="0">
                <a:solidFill>
                  <a:schemeClr val="bg1">
                    <a:lumMod val="50000"/>
                  </a:schemeClr>
                </a:solidFill>
                <a:ea typeface="Calibri" panose="020F0502020204030204" pitchFamily="34" charset="0"/>
                <a:cs typeface="Arial" panose="020B0604020202020204" pitchFamily="34" charset="0"/>
                <a:sym typeface="Arial"/>
              </a:rPr>
              <a:t>Moore K, et al. Presented at ESMO </a:t>
            </a:r>
            <a:r>
              <a:rPr lang="en-GB" kern="0" dirty="0" err="1">
                <a:solidFill>
                  <a:schemeClr val="bg1">
                    <a:lumMod val="50000"/>
                  </a:schemeClr>
                </a:solidFill>
                <a:ea typeface="Calibri" panose="020F0502020204030204" pitchFamily="34" charset="0"/>
                <a:cs typeface="Arial" panose="020B0604020202020204" pitchFamily="34" charset="0"/>
                <a:sym typeface="Arial"/>
              </a:rPr>
              <a:t>Gynaecolgical</a:t>
            </a:r>
            <a:r>
              <a:rPr lang="en-GB" kern="0" dirty="0">
                <a:solidFill>
                  <a:schemeClr val="bg1">
                    <a:lumMod val="50000"/>
                  </a:schemeClr>
                </a:solidFill>
                <a:ea typeface="Calibri" panose="020F0502020204030204" pitchFamily="34" charset="0"/>
                <a:cs typeface="Arial" panose="020B0604020202020204" pitchFamily="34" charset="0"/>
                <a:sym typeface="Arial"/>
              </a:rPr>
              <a:t> Cancers Congress; June 18–20, 2025; Vienna, Austria; Oral 77MO. </a:t>
            </a:r>
            <a:r>
              <a:rPr lang="en-GB" b="1" kern="0" dirty="0">
                <a:solidFill>
                  <a:schemeClr val="bg1">
                    <a:lumMod val="50000"/>
                  </a:schemeClr>
                </a:solidFill>
                <a:ea typeface="Calibri" panose="020F0502020204030204" pitchFamily="34" charset="0"/>
                <a:cs typeface="Arial" panose="020B0604020202020204" pitchFamily="34" charset="0"/>
                <a:sym typeface="Arial"/>
              </a:rPr>
              <a:t>3.</a:t>
            </a:r>
            <a:r>
              <a:rPr lang="en-GB" kern="0" dirty="0">
                <a:solidFill>
                  <a:schemeClr val="bg1">
                    <a:lumMod val="50000"/>
                  </a:schemeClr>
                </a:solidFill>
                <a:ea typeface="Calibri" panose="020F0502020204030204" pitchFamily="34" charset="0"/>
                <a:cs typeface="Arial" panose="020B0604020202020204" pitchFamily="34" charset="0"/>
                <a:sym typeface="Arial"/>
              </a:rPr>
              <a:t> </a:t>
            </a:r>
            <a:r>
              <a:rPr lang="en-US" kern="0" dirty="0">
                <a:solidFill>
                  <a:schemeClr val="bg1">
                    <a:lumMod val="50000"/>
                  </a:schemeClr>
                </a:solidFill>
                <a:ea typeface="Calibri" panose="020F0502020204030204" pitchFamily="34" charset="0"/>
                <a:cs typeface="Arial" panose="020B0604020202020204" pitchFamily="34" charset="0"/>
                <a:sym typeface="Arial"/>
              </a:rPr>
              <a:t>Ray-</a:t>
            </a:r>
            <a:r>
              <a:rPr lang="en-US" kern="0" dirty="0" err="1">
                <a:solidFill>
                  <a:schemeClr val="bg1">
                    <a:lumMod val="50000"/>
                  </a:schemeClr>
                </a:solidFill>
                <a:ea typeface="Calibri" panose="020F0502020204030204" pitchFamily="34" charset="0"/>
                <a:cs typeface="Arial" panose="020B0604020202020204" pitchFamily="34" charset="0"/>
                <a:sym typeface="Arial"/>
              </a:rPr>
              <a:t>Coquard</a:t>
            </a:r>
            <a:r>
              <a:rPr lang="en-US" kern="0" dirty="0">
                <a:solidFill>
                  <a:schemeClr val="bg1">
                    <a:lumMod val="50000"/>
                  </a:schemeClr>
                </a:solidFill>
                <a:ea typeface="Calibri" panose="020F0502020204030204" pitchFamily="34" charset="0"/>
                <a:cs typeface="Arial" panose="020B0604020202020204" pitchFamily="34" charset="0"/>
                <a:sym typeface="Arial"/>
              </a:rPr>
              <a:t> I, et al. Presented at ESMO Congress 2025; October 17–21, 2025; Berlin, Germany; Oral LBA42.</a:t>
            </a:r>
            <a:endParaRPr kumimoji="0" lang="en-US" sz="80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endParaRPr>
          </a:p>
        </p:txBody>
      </p:sp>
      <p:sp>
        <p:nvSpPr>
          <p:cNvPr id="6" name="Title 5">
            <a:extLst>
              <a:ext uri="{FF2B5EF4-FFF2-40B4-BE49-F238E27FC236}">
                <a16:creationId xmlns:a16="http://schemas.microsoft.com/office/drawing/2014/main" id="{B15EFFAC-F602-2509-23EA-D35EDF520603}"/>
              </a:ext>
            </a:extLst>
          </p:cNvPr>
          <p:cNvSpPr>
            <a:spLocks noGrp="1"/>
          </p:cNvSpPr>
          <p:nvPr>
            <p:ph type="title"/>
          </p:nvPr>
        </p:nvSpPr>
        <p:spPr>
          <a:xfrm>
            <a:off x="314426" y="173820"/>
            <a:ext cx="11426724" cy="1325563"/>
          </a:xfrm>
        </p:spPr>
        <p:txBody>
          <a:bodyPr>
            <a:noAutofit/>
          </a:bodyPr>
          <a:lstStyle/>
          <a:p>
            <a:r>
              <a:rPr lang="en-GB" sz="3200" dirty="0"/>
              <a:t>Nausea and Vomiting Are Among the Most Common TEAEs Reported </a:t>
            </a:r>
            <a:r>
              <a:rPr lang="en-US" sz="3200" dirty="0"/>
              <a:t>In Clinical Trials of R-DXd</a:t>
            </a:r>
            <a:r>
              <a:rPr lang="en-GB" sz="3200" dirty="0"/>
              <a:t>; Most Events are Grade 1 and 2</a:t>
            </a:r>
            <a:endParaRPr lang="en-US" sz="3200" dirty="0"/>
          </a:p>
        </p:txBody>
      </p:sp>
      <p:graphicFrame>
        <p:nvGraphicFramePr>
          <p:cNvPr id="70" name="Table 69">
            <a:extLst>
              <a:ext uri="{FF2B5EF4-FFF2-40B4-BE49-F238E27FC236}">
                <a16:creationId xmlns:a16="http://schemas.microsoft.com/office/drawing/2014/main" id="{CD9E2B54-DCD8-DC63-1556-21DA3B23E458}"/>
              </a:ext>
            </a:extLst>
          </p:cNvPr>
          <p:cNvGraphicFramePr>
            <a:graphicFrameLocks noGrp="1"/>
          </p:cNvGraphicFramePr>
          <p:nvPr/>
        </p:nvGraphicFramePr>
        <p:xfrm>
          <a:off x="447675" y="1587842"/>
          <a:ext cx="11429899" cy="3830658"/>
        </p:xfrm>
        <a:graphic>
          <a:graphicData uri="http://schemas.openxmlformats.org/drawingml/2006/table">
            <a:tbl>
              <a:tblPr firstRow="1" bandRow="1">
                <a:tableStyleId>{5C22544A-7EE6-4342-B048-85BDC9FD1C3A}</a:tableStyleId>
              </a:tblPr>
              <a:tblGrid>
                <a:gridCol w="2124309">
                  <a:extLst>
                    <a:ext uri="{9D8B030D-6E8A-4147-A177-3AD203B41FA5}">
                      <a16:colId xmlns:a16="http://schemas.microsoft.com/office/drawing/2014/main" val="1855526768"/>
                    </a:ext>
                  </a:extLst>
                </a:gridCol>
                <a:gridCol w="1861118">
                  <a:extLst>
                    <a:ext uri="{9D8B030D-6E8A-4147-A177-3AD203B41FA5}">
                      <a16:colId xmlns:a16="http://schemas.microsoft.com/office/drawing/2014/main" val="679426416"/>
                    </a:ext>
                  </a:extLst>
                </a:gridCol>
                <a:gridCol w="1861118">
                  <a:extLst>
                    <a:ext uri="{9D8B030D-6E8A-4147-A177-3AD203B41FA5}">
                      <a16:colId xmlns:a16="http://schemas.microsoft.com/office/drawing/2014/main" val="1204008466"/>
                    </a:ext>
                  </a:extLst>
                </a:gridCol>
                <a:gridCol w="1861118">
                  <a:extLst>
                    <a:ext uri="{9D8B030D-6E8A-4147-A177-3AD203B41FA5}">
                      <a16:colId xmlns:a16="http://schemas.microsoft.com/office/drawing/2014/main" val="3435311437"/>
                    </a:ext>
                  </a:extLst>
                </a:gridCol>
                <a:gridCol w="1861118">
                  <a:extLst>
                    <a:ext uri="{9D8B030D-6E8A-4147-A177-3AD203B41FA5}">
                      <a16:colId xmlns:a16="http://schemas.microsoft.com/office/drawing/2014/main" val="63137873"/>
                    </a:ext>
                  </a:extLst>
                </a:gridCol>
                <a:gridCol w="1861118">
                  <a:extLst>
                    <a:ext uri="{9D8B030D-6E8A-4147-A177-3AD203B41FA5}">
                      <a16:colId xmlns:a16="http://schemas.microsoft.com/office/drawing/2014/main" val="1432186516"/>
                    </a:ext>
                  </a:extLst>
                </a:gridCol>
              </a:tblGrid>
              <a:tr h="612712">
                <a:tc>
                  <a:txBody>
                    <a:bodyPr/>
                    <a:lstStyle/>
                    <a:p>
                      <a:endParaRPr lang="en-US" sz="1400" baseline="30000">
                        <a:solidFill>
                          <a:schemeClr val="tx1"/>
                        </a:solidFill>
                      </a:endParaRPr>
                    </a:p>
                  </a:txBody>
                  <a:tcPr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1000"/>
                        </a:spcBef>
                      </a:pPr>
                      <a:r>
                        <a:rPr lang="en-US" sz="1400" b="1" dirty="0">
                          <a:solidFill>
                            <a:schemeClr val="bg1"/>
                          </a:solidFill>
                        </a:rPr>
                        <a:t>DS6000-A-U101 (Phase 1)</a:t>
                      </a:r>
                      <a:br>
                        <a:rPr lang="en-US" sz="1400" b="1" dirty="0">
                          <a:solidFill>
                            <a:schemeClr val="bg1"/>
                          </a:solidFill>
                        </a:rPr>
                      </a:br>
                      <a:r>
                        <a:rPr lang="en-US" sz="1400" b="1" dirty="0">
                          <a:solidFill>
                            <a:schemeClr val="bg1"/>
                          </a:solidFill>
                        </a:rPr>
                        <a:t>(</a:t>
                      </a:r>
                      <a:r>
                        <a:rPr lang="en-US" sz="1400" b="1" dirty="0">
                          <a:solidFill>
                            <a:schemeClr val="bg1"/>
                          </a:solidFill>
                          <a:hlinkClick r:id="rId3">
                            <a:extLst>
                              <a:ext uri="{A12FA001-AC4F-418D-AE19-62706E023703}">
                                <ahyp:hlinkClr xmlns:ahyp="http://schemas.microsoft.com/office/drawing/2018/hyperlinkcolor" val="tx"/>
                              </a:ext>
                            </a:extLst>
                          </a:hlinkClick>
                        </a:rPr>
                        <a:t>NCT04707248</a:t>
                      </a:r>
                      <a:r>
                        <a:rPr lang="en-US" sz="1400" b="1" dirty="0">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B5EE"/>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bg1"/>
                          </a:solidFill>
                        </a:rPr>
                        <a:t>REJOICE-Ovarian01 (Phase 2/3)</a:t>
                      </a:r>
                      <a:br>
                        <a:rPr lang="en-US" sz="1400" b="1">
                          <a:solidFill>
                            <a:schemeClr val="bg1"/>
                          </a:solidFill>
                        </a:rPr>
                      </a:br>
                      <a:r>
                        <a:rPr lang="en-US" sz="1400" b="1">
                          <a:solidFill>
                            <a:schemeClr val="bg1"/>
                          </a:solidFill>
                        </a:rPr>
                        <a:t>(</a:t>
                      </a:r>
                      <a:r>
                        <a:rPr lang="en-US" sz="1400" b="1">
                          <a:solidFill>
                            <a:schemeClr val="bg1"/>
                          </a:solidFill>
                          <a:hlinkClick r:id="rId4">
                            <a:extLst>
                              <a:ext uri="{A12FA001-AC4F-418D-AE19-62706E023703}">
                                <ahyp:hlinkClr xmlns:ahyp="http://schemas.microsoft.com/office/drawing/2018/hyperlinkcolor" val="tx"/>
                              </a:ext>
                            </a:extLst>
                          </a:hlinkClick>
                        </a:rPr>
                        <a:t>NCT06161025</a:t>
                      </a:r>
                      <a:r>
                        <a:rPr lang="en-US" sz="14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493429"/>
                  </a:ext>
                </a:extLst>
              </a:tr>
              <a:tr h="468545">
                <a:tc>
                  <a:txBody>
                    <a:bodyPr/>
                    <a:lstStyle/>
                    <a:p>
                      <a:endParaRPr lang="en-US" sz="1400" baseline="30000">
                        <a:solidFill>
                          <a:schemeClr val="tx1"/>
                        </a:solidFill>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a:solidFill>
                            <a:schemeClr val="tx1"/>
                          </a:solidFill>
                        </a:rPr>
                        <a:t>Patients with heavily pretreated advanced </a:t>
                      </a:r>
                      <a:r>
                        <a:rPr lang="en-US" sz="1000" err="1">
                          <a:solidFill>
                            <a:schemeClr val="tx1"/>
                          </a:solidFill>
                        </a:rPr>
                        <a:t>OC</a:t>
                      </a:r>
                      <a:r>
                        <a:rPr lang="en-US" sz="1000" baseline="30000" err="1">
                          <a:solidFill>
                            <a:schemeClr val="tx1"/>
                          </a:solidFill>
                        </a:rPr>
                        <a:t>a</a:t>
                      </a:r>
                      <a:r>
                        <a:rPr lang="en-US" sz="1000">
                          <a:solidFill>
                            <a:schemeClr val="tx1"/>
                          </a:solidFill>
                        </a:rPr>
                        <a:t> who had received prior platinum and taxane therapy</a:t>
                      </a:r>
                    </a:p>
                  </a:txBody>
                  <a:tcPr marL="36000" marR="36000" anchor="ctr">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dirty="0">
                          <a:solidFill>
                            <a:schemeClr val="tx1"/>
                          </a:solidFill>
                        </a:rPr>
                        <a:t>Patients with </a:t>
                      </a:r>
                      <a:r>
                        <a:rPr lang="en-US" sz="1000" dirty="0" err="1">
                          <a:solidFill>
                            <a:schemeClr val="tx1"/>
                          </a:solidFill>
                        </a:rPr>
                        <a:t>PROC</a:t>
                      </a:r>
                      <a:r>
                        <a:rPr lang="en-US" sz="1000" baseline="30000" dirty="0" err="1">
                          <a:solidFill>
                            <a:schemeClr val="tx1"/>
                          </a:solidFill>
                        </a:rPr>
                        <a:t>b</a:t>
                      </a:r>
                      <a:r>
                        <a:rPr lang="en-US" sz="1000" dirty="0">
                          <a:solidFill>
                            <a:schemeClr val="tx1"/>
                          </a:solidFill>
                        </a:rPr>
                        <a:t> who had received 1–3 prior lines of systemic therapy, including bevacizumab (if eligible) and </a:t>
                      </a:r>
                      <a:r>
                        <a:rPr lang="en-US" sz="1000" dirty="0" err="1">
                          <a:solidFill>
                            <a:schemeClr val="tx1"/>
                          </a:solidFill>
                        </a:rPr>
                        <a:t>mirvetuximab</a:t>
                      </a:r>
                      <a:r>
                        <a:rPr lang="en-US" sz="1000" dirty="0">
                          <a:solidFill>
                            <a:schemeClr val="tx1"/>
                          </a:solidFill>
                        </a:rPr>
                        <a:t> (unless ineligible, not approved or not available locally)</a:t>
                      </a:r>
                      <a:r>
                        <a:rPr lang="en-US" sz="1000" baseline="30000" dirty="0">
                          <a:solidFill>
                            <a:schemeClr val="tx1"/>
                          </a:solidFill>
                        </a:rPr>
                        <a:t>3</a:t>
                      </a:r>
                    </a:p>
                  </a:txBody>
                  <a:tcPr marL="36000" marR="36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3872334"/>
                  </a:ext>
                </a:extLst>
              </a:tr>
              <a:tr h="865006">
                <a:tc>
                  <a:txBody>
                    <a:bodyPr/>
                    <a:lstStyle/>
                    <a:p>
                      <a:r>
                        <a:rPr lang="en-US" sz="1400">
                          <a:solidFill>
                            <a:schemeClr val="tx1"/>
                          </a:solidFill>
                        </a:rPr>
                        <a:t>TEAE, %</a:t>
                      </a:r>
                      <a:endParaRPr lang="en-US" sz="1400" baseline="30000">
                        <a:solidFill>
                          <a:schemeClr val="tx1"/>
                        </a:solidFill>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Total OC cohort</a:t>
                      </a:r>
                    </a:p>
                    <a:p>
                      <a:pPr marL="0" marR="0" lvl="0" indent="0" algn="ctr" defTabSz="914400" rtl="0" eaLnBrk="1" fontAlgn="ctr" latinLnBrk="0" hangingPunct="1">
                        <a:lnSpc>
                          <a:spcPct val="100000"/>
                        </a:lnSpc>
                        <a:spcBef>
                          <a:spcPts val="0"/>
                        </a:spcBef>
                        <a:spcAft>
                          <a:spcPts val="0"/>
                        </a:spcAft>
                        <a:buClrTx/>
                        <a:buSzTx/>
                        <a:buFontTx/>
                        <a:buNone/>
                        <a:tabLst/>
                        <a:defRPr/>
                      </a:pPr>
                      <a:r>
                        <a:rPr lang="pt-BR" sz="1400" b="1">
                          <a:solidFill>
                            <a:schemeClr val="tx1"/>
                          </a:solidFill>
                        </a:rPr>
                        <a:t>4.8–6.4 mg/kg (N=45)</a:t>
                      </a:r>
                      <a:r>
                        <a:rPr lang="pt-BR" sz="1400" b="1" baseline="3000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PSOC subgroup </a:t>
                      </a:r>
                      <a:br>
                        <a:rPr lang="en-US" sz="1400" b="1">
                          <a:solidFill>
                            <a:schemeClr val="tx1"/>
                          </a:solidFill>
                        </a:rPr>
                      </a:br>
                      <a:r>
                        <a:rPr lang="en-US" sz="1400" b="1">
                          <a:solidFill>
                            <a:schemeClr val="tx1"/>
                          </a:solidFill>
                        </a:rPr>
                        <a:t>4.8–6.4 mg/kg (n=18)</a:t>
                      </a:r>
                      <a:r>
                        <a:rPr lang="en-US" sz="1400" b="1" baseline="30000">
                          <a:solidFill>
                            <a:schemeClr val="tx1"/>
                          </a:solidFill>
                        </a:rPr>
                        <a:t>2,c</a:t>
                      </a:r>
                    </a:p>
                  </a:txBody>
                  <a:tcPr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4.8 mg/kg</a:t>
                      </a:r>
                      <a:br>
                        <a:rPr lang="en-US" sz="1400" b="1">
                          <a:solidFill>
                            <a:schemeClr val="tx1"/>
                          </a:solidFill>
                        </a:rPr>
                      </a:br>
                      <a:r>
                        <a:rPr lang="en-US" sz="14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5.6 mg/kg</a:t>
                      </a:r>
                      <a:br>
                        <a:rPr lang="en-US" sz="1400" b="1">
                          <a:solidFill>
                            <a:schemeClr val="tx1"/>
                          </a:solidFill>
                        </a:rPr>
                      </a:br>
                      <a:r>
                        <a:rPr lang="en-US" sz="14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6.4 mg/kg</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(n=35)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7984401"/>
                  </a:ext>
                </a:extLst>
              </a:tr>
              <a:tr h="362973">
                <a:tc>
                  <a:txBody>
                    <a:body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400" b="1" i="0" u="none" strike="noStrike" kern="1200" cap="none" spc="0" baseline="0">
                          <a:ln>
                            <a:noFill/>
                          </a:ln>
                          <a:solidFill>
                            <a:schemeClr val="tx1"/>
                          </a:solidFill>
                          <a:uFillTx/>
                          <a:latin typeface="+mn-lt"/>
                          <a:ea typeface="+mn-ea"/>
                          <a:cs typeface="+mn-cs"/>
                          <a:sym typeface="Gill Sans"/>
                        </a:rPr>
                        <a:t>Nausea, any grade</a:t>
                      </a:r>
                    </a:p>
                  </a:txBody>
                  <a:tcPr marL="90000" marR="90000" marT="46800" marB="4680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1" i="0" u="none" strike="noStrike" kern="1200" cap="none" spc="0" baseline="0">
                          <a:ln>
                            <a:noFill/>
                          </a:ln>
                          <a:solidFill>
                            <a:schemeClr val="tx1"/>
                          </a:solidFill>
                          <a:effectLst/>
                          <a:uFillTx/>
                          <a:latin typeface="+mn-lt"/>
                          <a:ea typeface="+mn-ea"/>
                          <a:cs typeface="Arial" panose="020B0604020202020204" pitchFamily="34" charset="0"/>
                          <a:sym typeface="Gill Sans"/>
                        </a:rPr>
                        <a:t>57.8</a:t>
                      </a:r>
                    </a:p>
                  </a:txBody>
                  <a:tcPr marL="90000" marR="90000" marT="46800" marB="4680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1" i="0" u="none" strike="noStrike" kern="1200" cap="none" spc="0" baseline="0">
                          <a:ln>
                            <a:noFill/>
                          </a:ln>
                          <a:solidFill>
                            <a:schemeClr val="tx1"/>
                          </a:solidFill>
                          <a:effectLst/>
                          <a:uFillTx/>
                          <a:latin typeface="+mn-lt"/>
                          <a:ea typeface="+mn-ea"/>
                          <a:cs typeface="Arial" panose="020B0604020202020204" pitchFamily="34" charset="0"/>
                          <a:sym typeface="Gill Sans"/>
                        </a:rPr>
                        <a:t>50.0</a:t>
                      </a:r>
                    </a:p>
                  </a:txBody>
                  <a:tcPr marL="90000" marR="90000" marT="46800" marB="46800" anchor="ctr">
                    <a:lnR w="12700" cmpd="sng">
                      <a:noFill/>
                    </a:lnR>
                    <a:lnT w="12700" cap="flat" cmpd="sng" algn="ctr">
                      <a:solidFill>
                        <a:schemeClr val="tx1"/>
                      </a:solidFill>
                      <a:prstDash val="solid"/>
                      <a:round/>
                      <a:headEnd type="none" w="med" len="med"/>
                      <a:tailEnd type="none" w="med" len="med"/>
                    </a:lnT>
                    <a:noFill/>
                  </a:tcPr>
                </a:tc>
                <a:tc>
                  <a:txBody>
                    <a:bodyPr/>
                    <a:lstStyle/>
                    <a:p>
                      <a:pPr algn="ctr"/>
                      <a:r>
                        <a:rPr lang="en-US" sz="1400" b="1">
                          <a:solidFill>
                            <a:schemeClr val="tx1"/>
                          </a:solidFill>
                        </a:rPr>
                        <a:t>66.7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a:solidFill>
                            <a:schemeClr val="tx1"/>
                          </a:solidFill>
                        </a:rPr>
                        <a:t>69.4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a:solidFill>
                            <a:schemeClr val="tx1"/>
                          </a:solidFill>
                        </a:rPr>
                        <a:t>71.4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3160235"/>
                  </a:ext>
                </a:extLst>
              </a:tr>
              <a:tr h="362973">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400" b="0" i="0" u="none" strike="noStrike" kern="1200" cap="none" spc="0" baseline="0">
                          <a:ln>
                            <a:noFill/>
                          </a:ln>
                          <a:solidFill>
                            <a:schemeClr val="tx1"/>
                          </a:solidFill>
                          <a:uFillTx/>
                          <a:latin typeface="+mn-lt"/>
                          <a:ea typeface="+mn-ea"/>
                          <a:cs typeface="+mn-cs"/>
                          <a:sym typeface="Gill Sans"/>
                        </a:rPr>
                        <a:t>Grade ≥3</a:t>
                      </a:r>
                      <a:endParaRPr kumimoji="1" lang="en-US" sz="1400" b="0" i="0" u="none" strike="noStrike" kern="1200" cap="none" spc="0" baseline="30000">
                        <a:ln>
                          <a:noFill/>
                        </a:ln>
                        <a:solidFill>
                          <a:schemeClr val="tx1"/>
                        </a:solidFill>
                        <a:uFillTx/>
                        <a:latin typeface="+mn-lt"/>
                        <a:ea typeface="+mn-ea"/>
                        <a:cs typeface="+mn-cs"/>
                        <a:sym typeface="Gill Sans"/>
                      </a:endParaRPr>
                    </a:p>
                  </a:txBody>
                  <a:tcPr marL="90000" marR="90000" marT="46800" marB="4680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0" i="0" u="none" strike="noStrike" kern="1200" cap="none" spc="0" baseline="0">
                          <a:ln>
                            <a:noFill/>
                          </a:ln>
                          <a:solidFill>
                            <a:schemeClr val="tx1"/>
                          </a:solidFill>
                          <a:effectLst/>
                          <a:uFillTx/>
                          <a:latin typeface="+mn-lt"/>
                          <a:ea typeface="+mn-ea"/>
                          <a:cs typeface="Arial" panose="020B0604020202020204" pitchFamily="34" charset="0"/>
                          <a:sym typeface="Gill Sans"/>
                        </a:rPr>
                        <a:t>2.2</a:t>
                      </a:r>
                    </a:p>
                  </a:txBody>
                  <a:tcPr marL="90000" marR="90000" marT="46800" marB="4680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0" i="0" u="none" strike="noStrike" kern="1200" cap="none" spc="0" baseline="0">
                          <a:ln>
                            <a:noFill/>
                          </a:ln>
                          <a:solidFill>
                            <a:schemeClr val="tx1"/>
                          </a:solidFill>
                          <a:effectLst/>
                          <a:uFillTx/>
                          <a:latin typeface="+mn-lt"/>
                          <a:ea typeface="+mn-ea"/>
                          <a:cs typeface="Arial" panose="020B0604020202020204" pitchFamily="34" charset="0"/>
                          <a:sym typeface="Gill Sans"/>
                        </a:rPr>
                        <a:t>0</a:t>
                      </a:r>
                    </a:p>
                  </a:txBody>
                  <a:tcPr marL="90000" marR="90000" marT="46800" marB="46800" anchor="ctr">
                    <a:lnR w="12700" cmpd="sng">
                      <a:noFill/>
                    </a:lnR>
                    <a:noFill/>
                  </a:tcPr>
                </a:tc>
                <a:tc>
                  <a:txBody>
                    <a:bodyPr/>
                    <a:lstStyle/>
                    <a:p>
                      <a:pPr algn="ctr"/>
                      <a:r>
                        <a:rPr lang="en-US" sz="1400" baseline="0">
                          <a:solidFill>
                            <a:schemeClr val="tx1"/>
                          </a:solidFill>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5826991"/>
                  </a:ext>
                </a:extLst>
              </a:tr>
              <a:tr h="362973">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400" b="1" i="0" u="none" strike="noStrike" kern="1200" cap="none" spc="0" baseline="0">
                          <a:ln>
                            <a:noFill/>
                          </a:ln>
                          <a:solidFill>
                            <a:schemeClr val="tx1"/>
                          </a:solidFill>
                          <a:uFillTx/>
                          <a:latin typeface="+mn-lt"/>
                          <a:ea typeface="+mn-ea"/>
                          <a:cs typeface="+mn-cs"/>
                          <a:sym typeface="Gill Sans"/>
                        </a:rPr>
                        <a:t>Vomiting, any grade</a:t>
                      </a:r>
                    </a:p>
                  </a:txBody>
                  <a:tcPr marL="90000" marR="90000" marT="46800" marB="46800" anchor="ctr">
                    <a:lnB w="12700" cap="flat" cmpd="sng" algn="ctr">
                      <a:no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1" i="0" u="none" strike="noStrike" kern="1200" cap="none" spc="0" baseline="0">
                          <a:ln>
                            <a:noFill/>
                          </a:ln>
                          <a:solidFill>
                            <a:schemeClr val="tx1"/>
                          </a:solidFill>
                          <a:effectLst/>
                          <a:uFillTx/>
                          <a:latin typeface="+mn-lt"/>
                          <a:ea typeface="+mn-ea"/>
                          <a:cs typeface="Arial" panose="020B0604020202020204" pitchFamily="34" charset="0"/>
                          <a:sym typeface="Gill Sans"/>
                        </a:rPr>
                        <a:t>40.0</a:t>
                      </a:r>
                    </a:p>
                  </a:txBody>
                  <a:tcPr marL="90000" marR="90000" marT="46800" marB="46800" anchor="ctr">
                    <a:lnB w="12700" cap="flat" cmpd="sng" algn="ctr">
                      <a:no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1" i="0" u="none" strike="noStrike" kern="1200" cap="none" spc="0" baseline="0">
                          <a:ln>
                            <a:noFill/>
                          </a:ln>
                          <a:solidFill>
                            <a:schemeClr val="tx1"/>
                          </a:solidFill>
                          <a:effectLst/>
                          <a:uFillTx/>
                          <a:latin typeface="+mn-lt"/>
                          <a:ea typeface="+mn-ea"/>
                          <a:cs typeface="Arial" panose="020B0604020202020204" pitchFamily="34" charset="0"/>
                          <a:sym typeface="Gill Sans"/>
                        </a:rPr>
                        <a:t>22.2</a:t>
                      </a:r>
                    </a:p>
                  </a:txBody>
                  <a:tcPr marL="90000" marR="90000" marT="46800" marB="46800" anchor="ctr">
                    <a:lnR w="12700" cmpd="sng">
                      <a:noFill/>
                    </a:lnR>
                    <a:lnB w="12700" cap="flat" cmpd="sng" algn="ctr">
                      <a:noFill/>
                      <a:prstDash val="solid"/>
                      <a:round/>
                      <a:headEnd type="none" w="med" len="med"/>
                      <a:tailEnd type="none" w="med" len="med"/>
                    </a:lnB>
                    <a:noFill/>
                  </a:tcPr>
                </a:tc>
                <a:tc>
                  <a:txBody>
                    <a:bodyPr/>
                    <a:lstStyle/>
                    <a:p>
                      <a:pPr algn="ctr"/>
                      <a:r>
                        <a:rPr lang="en-US" sz="1400" b="1" baseline="0">
                          <a:solidFill>
                            <a:schemeClr val="tx1"/>
                          </a:solidFill>
                        </a:rPr>
                        <a:t>25.0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baseline="0">
                          <a:solidFill>
                            <a:schemeClr val="tx1"/>
                          </a:solidFill>
                        </a:rPr>
                        <a:t>33.0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baseline="0">
                          <a:solidFill>
                            <a:schemeClr val="tx1"/>
                          </a:solidFill>
                        </a:rPr>
                        <a:t>28.6</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59283"/>
                  </a:ext>
                </a:extLst>
              </a:tr>
              <a:tr h="362973">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400" b="0" i="0" u="none" strike="noStrike" kern="1200" cap="none" spc="0" baseline="0">
                          <a:ln>
                            <a:noFill/>
                          </a:ln>
                          <a:solidFill>
                            <a:schemeClr val="tx1"/>
                          </a:solidFill>
                          <a:uFillTx/>
                          <a:latin typeface="+mn-lt"/>
                          <a:ea typeface="+mn-ea"/>
                          <a:cs typeface="+mn-cs"/>
                          <a:sym typeface="Gill Sans"/>
                        </a:rPr>
                        <a:t>Grade ≥3</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0" i="0" u="none" strike="noStrike" kern="1200" cap="none" spc="0" baseline="0">
                          <a:ln>
                            <a:noFill/>
                          </a:ln>
                          <a:solidFill>
                            <a:schemeClr val="tx1"/>
                          </a:solidFill>
                          <a:effectLst/>
                          <a:uFillTx/>
                          <a:latin typeface="+mn-lt"/>
                          <a:ea typeface="+mn-ea"/>
                          <a:cs typeface="Arial" panose="020B0604020202020204" pitchFamily="34" charset="0"/>
                          <a:sym typeface="Gill Sans"/>
                        </a:rPr>
                        <a:t>2.2</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0" i="0" u="none" strike="noStrike" kern="1200" cap="none" spc="0" baseline="0">
                          <a:ln>
                            <a:noFill/>
                          </a:ln>
                          <a:solidFill>
                            <a:schemeClr val="tx1"/>
                          </a:solidFill>
                          <a:effectLst/>
                          <a:uFillTx/>
                          <a:latin typeface="+mn-lt"/>
                          <a:ea typeface="+mn-ea"/>
                          <a:cs typeface="Arial" panose="020B0604020202020204" pitchFamily="34" charset="0"/>
                          <a:sym typeface="Gill Sans"/>
                        </a:rPr>
                        <a:t>0</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aseline="0">
                          <a:solidFill>
                            <a:schemeClr val="tx1"/>
                          </a:solidFill>
                        </a:rPr>
                        <a:t>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81382771"/>
                  </a:ext>
                </a:extLst>
              </a:tr>
              <a:tr h="432503">
                <a:tc>
                  <a:txBody>
                    <a:bodyPr/>
                    <a:lstStyle/>
                    <a:p>
                      <a:endParaRPr lang="en-US" sz="90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July 14, 2023</a:t>
                      </a:r>
                      <a:endParaRPr lang="en-US" sz="9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subgroup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January 10, 2025</a:t>
                      </a:r>
                      <a:endParaRPr lang="en-US" sz="9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dirty="0">
                          <a:cs typeface="Arial" panose="020B0604020202020204" pitchFamily="34" charset="0"/>
                          <a:sym typeface="Arial"/>
                        </a:rPr>
                        <a:t>Ph 2 dose-optimization analysis in which patients have completed &gt;18 weeks FU. Data cutoff: Feb 26, 2025</a:t>
                      </a:r>
                      <a:endParaRPr lang="en-US" sz="900" dirty="0">
                        <a:effectLst/>
                        <a:latin typeface="Arial" panose="020B0604020202020204" pitchFamily="34" charset="0"/>
                        <a:ea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Calibri" panose="020F0502020204030204" pitchFamily="34" charset="0"/>
                        </a:rPr>
                        <a:t>R-DXd 5.6 mg/kg is considered the optimal dose to be further evaluated in the Ph 3 study</a:t>
                      </a:r>
                      <a:endParaRPr lang="en-US" sz="900" kern="0" dirty="0">
                        <a:cs typeface="Arial" panose="020B0604020202020204" pitchFamily="34" charset="0"/>
                        <a:sym typeface="Arial"/>
                      </a:endParaRPr>
                    </a:p>
                  </a:txBody>
                  <a:tcPr marL="36000" marR="3600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7442"/>
                  </a:ext>
                </a:extLst>
              </a:tr>
            </a:tbl>
          </a:graphicData>
        </a:graphic>
      </p:graphicFrame>
      <p:sp>
        <p:nvSpPr>
          <p:cNvPr id="2" name="Rectangle 1">
            <a:extLst>
              <a:ext uri="{FF2B5EF4-FFF2-40B4-BE49-F238E27FC236}">
                <a16:creationId xmlns:a16="http://schemas.microsoft.com/office/drawing/2014/main" id="{52AF0A0D-2ABC-2261-F202-240CAFD62A52}"/>
              </a:ext>
            </a:extLst>
          </p:cNvPr>
          <p:cNvSpPr/>
          <p:nvPr/>
        </p:nvSpPr>
        <p:spPr>
          <a:xfrm>
            <a:off x="8363702" y="2665984"/>
            <a:ext cx="1432098" cy="2319484"/>
          </a:xfrm>
          <a:prstGeom prst="rect">
            <a:avLst/>
          </a:prstGeom>
          <a:noFill/>
          <a:ln w="38100">
            <a:solidFill>
              <a:srgbClr val="FFD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72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C128-ECF9-9B72-6BDE-7378E778CC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9C64FF-982D-FCD0-5FD8-3F071B99A05A}"/>
              </a:ext>
            </a:extLst>
          </p:cNvPr>
          <p:cNvSpPr>
            <a:spLocks noGrp="1"/>
          </p:cNvSpPr>
          <p:nvPr>
            <p:ph type="title"/>
          </p:nvPr>
        </p:nvSpPr>
        <p:spPr>
          <a:xfrm>
            <a:off x="60325" y="365125"/>
            <a:ext cx="11979275" cy="1325563"/>
          </a:xfrm>
        </p:spPr>
        <p:txBody>
          <a:bodyPr>
            <a:normAutofit/>
          </a:bodyPr>
          <a:lstStyle/>
          <a:p>
            <a:r>
              <a:rPr lang="en-US" sz="3200" dirty="0"/>
              <a:t>Diarrhea (Any Grade) Is a Common TEAE </a:t>
            </a:r>
            <a:r>
              <a:rPr lang="en-GB" sz="3200" dirty="0"/>
              <a:t>Reported </a:t>
            </a:r>
            <a:r>
              <a:rPr lang="en-US" sz="3200" dirty="0"/>
              <a:t>In Clinical Trials of </a:t>
            </a:r>
            <a:br>
              <a:rPr lang="en-US" sz="3200" dirty="0"/>
            </a:br>
            <a:r>
              <a:rPr lang="en-US" sz="3200" dirty="0"/>
              <a:t>R-</a:t>
            </a:r>
            <a:r>
              <a:rPr lang="en-US" sz="3200" dirty="0" err="1"/>
              <a:t>DXd</a:t>
            </a:r>
            <a:r>
              <a:rPr lang="en-US" sz="3200" dirty="0"/>
              <a:t>; Most Events Have Been Grade 1 or 2</a:t>
            </a:r>
          </a:p>
        </p:txBody>
      </p:sp>
      <p:sp>
        <p:nvSpPr>
          <p:cNvPr id="28" name="Text Placeholder 27">
            <a:extLst>
              <a:ext uri="{FF2B5EF4-FFF2-40B4-BE49-F238E27FC236}">
                <a16:creationId xmlns:a16="http://schemas.microsoft.com/office/drawing/2014/main" id="{5CFD640A-29DD-E792-19BF-A6B8E861171E}"/>
              </a:ext>
            </a:extLst>
          </p:cNvPr>
          <p:cNvSpPr>
            <a:spLocks noGrp="1"/>
          </p:cNvSpPr>
          <p:nvPr>
            <p:ph type="body" sz="quarter" idx="13"/>
          </p:nvPr>
        </p:nvSpPr>
        <p:spPr>
          <a:xfrm>
            <a:off x="447675" y="5890759"/>
            <a:ext cx="11293475" cy="602116"/>
          </a:xfrm>
        </p:spPr>
        <p:txBody>
          <a:bodyPr anchor="t">
            <a:normAutofit fontScale="77500" lnSpcReduction="20000"/>
          </a:bodyPr>
          <a:lstStyle/>
          <a:p>
            <a:pPr lvl="0" defTabSz="1219170" fontAlgn="auto">
              <a:buClr>
                <a:srgbClr val="000000"/>
              </a:buClr>
              <a:tabLst>
                <a:tab pos="1788539" algn="l"/>
              </a:tabLst>
              <a:defRPr/>
            </a:pPr>
            <a:endParaRPr kumimoji="0" lang="en-US" sz="8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endParaRPr>
          </a:p>
          <a:p>
            <a:pPr lvl="0" defTabSz="1219170" fontAlgn="auto">
              <a:buClr>
                <a:srgbClr val="000000"/>
              </a:buClr>
              <a:tabLst>
                <a:tab pos="1788539" algn="l"/>
              </a:tabLst>
              <a:defRPr/>
            </a:pPr>
            <a:endParaRPr lang="en-US" kern="0" baseline="30000" dirty="0">
              <a:solidFill>
                <a:schemeClr val="bg1">
                  <a:lumMod val="50000"/>
                </a:schemeClr>
              </a:solidFill>
              <a:latin typeface="Arial"/>
              <a:cs typeface="Arial" panose="020B0604020202020204" pitchFamily="34" charset="0"/>
              <a:sym typeface="Arial"/>
            </a:endParaRPr>
          </a:p>
          <a:p>
            <a:pPr lvl="0" defTabSz="1219170" fontAlgn="auto">
              <a:buClr>
                <a:srgbClr val="000000"/>
              </a:buClr>
              <a:tabLst>
                <a:tab pos="1788539" algn="l"/>
              </a:tabLst>
              <a:defRPr/>
            </a:pPr>
            <a:r>
              <a:rPr kumimoji="0" lang="en-US" sz="8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rPr>
              <a:t>a</a:t>
            </a:r>
            <a:r>
              <a:rPr lang="en-GB" dirty="0">
                <a:solidFill>
                  <a:schemeClr val="bg1">
                    <a:lumMod val="50000"/>
                  </a:schemeClr>
                </a:solidFill>
              </a:rPr>
              <a:t>High-grade serous ovarian, primary peritoneal, or fallopian tube cancer. </a:t>
            </a:r>
            <a:r>
              <a:rPr lang="en-GB" baseline="30000" dirty="0">
                <a:solidFill>
                  <a:schemeClr val="bg1">
                    <a:lumMod val="50000"/>
                  </a:schemeClr>
                </a:solidFill>
              </a:rPr>
              <a:t>b</a:t>
            </a:r>
            <a:r>
              <a:rPr lang="en-US" dirty="0">
                <a:solidFill>
                  <a:schemeClr val="bg1">
                    <a:lumMod val="50000"/>
                  </a:schemeClr>
                </a:solidFill>
              </a:rPr>
              <a:t>High-grade serous or endometroid ovarian, primary peritoneal, or fallopian tube cancer. </a:t>
            </a:r>
            <a:r>
              <a:rPr lang="en-US" baseline="30000" dirty="0" err="1">
                <a:solidFill>
                  <a:schemeClr val="bg1">
                    <a:lumMod val="50000"/>
                  </a:schemeClr>
                </a:solidFill>
              </a:rPr>
              <a:t>c</a:t>
            </a:r>
            <a:r>
              <a:rPr lang="en-US" kern="0" dirty="0" err="1">
                <a:solidFill>
                  <a:schemeClr val="bg1">
                    <a:lumMod val="50000"/>
                  </a:schemeClr>
                </a:solidFill>
                <a:cs typeface="Arial" panose="020B0604020202020204" pitchFamily="34" charset="0"/>
                <a:sym typeface="Arial"/>
              </a:rPr>
              <a:t>Please</a:t>
            </a:r>
            <a:r>
              <a:rPr lang="en-US" kern="0" dirty="0">
                <a:solidFill>
                  <a:schemeClr val="bg1">
                    <a:lumMod val="50000"/>
                  </a:schemeClr>
                </a:solidFill>
                <a:cs typeface="Arial" panose="020B0604020202020204" pitchFamily="34" charset="0"/>
                <a:sym typeface="Arial"/>
              </a:rPr>
              <a:t> note that the PSOC subgroup includes patients also captured in the 4.8–6.4 mg/kg cohorts, therefore the cases of diarrhea could represent the same events. </a:t>
            </a:r>
            <a:endParaRPr kumimoji="0" lang="en-US" sz="800" i="0" u="none" strike="noStrike" kern="0" cap="none" spc="0" normalizeH="0" noProof="0" dirty="0">
              <a:ln>
                <a:noFill/>
              </a:ln>
              <a:solidFill>
                <a:schemeClr val="bg1">
                  <a:lumMod val="50000"/>
                </a:schemeClr>
              </a:solidFill>
              <a:effectLst/>
              <a:uLnTx/>
              <a:uFillTx/>
              <a:latin typeface="Arial"/>
              <a:cs typeface="Arial" panose="020B0604020202020204" pitchFamily="34" charset="0"/>
              <a:sym typeface="Arial"/>
            </a:endParaRPr>
          </a:p>
          <a:p>
            <a:pPr marL="0" marR="0" lvl="0" indent="0" algn="l" defTabSz="1219170" rtl="0" eaLnBrk="1" fontAlgn="auto" latinLnBrk="0" hangingPunct="1">
              <a:lnSpc>
                <a:spcPct val="100000"/>
              </a:lnSpc>
              <a:buClr>
                <a:srgbClr val="000000"/>
              </a:buClr>
              <a:buSzTx/>
              <a:buFont typeface="Arial"/>
              <a:buNone/>
              <a:tabLst>
                <a:tab pos="1788539" algn="l"/>
              </a:tabLst>
              <a:defRPr/>
            </a:pPr>
            <a:r>
              <a:rPr kumimoji="0" lang="en-US" sz="800" b="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rPr>
              <a:t>FU, follow-up; OC, ovarian cancer; Ph, Phase; PROC, platinum-resistant ovarian cancer; PSOC, platinum-sensitive ovarian cancer; </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R-DXd,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raludotatug</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deruxtecan</a:t>
            </a:r>
            <a:r>
              <a:rPr lang="en-US" kern="0" dirty="0">
                <a:solidFill>
                  <a:schemeClr val="bg1">
                    <a:lumMod val="50000"/>
                  </a:schemeClr>
                </a:solidFill>
                <a:latin typeface="Arial" panose="020B0604020202020204" pitchFamily="34" charset="0"/>
                <a:cs typeface="Arial" panose="020B0604020202020204" pitchFamily="34" charset="0"/>
                <a:sym typeface="Arial"/>
              </a:rPr>
              <a:t>; TEAE, treatment-emergent adverse event.</a:t>
            </a:r>
            <a:br>
              <a:rPr kumimoji="0" lang="en-US" alt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br>
            <a:r>
              <a:rPr kumimoji="0" lang="en-US" alt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1. </a:t>
            </a:r>
            <a:r>
              <a:rPr kumimoji="0" 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a:t>
            </a:r>
            <a:r>
              <a:rPr lang="en-US" kern="0" dirty="0">
                <a:solidFill>
                  <a:schemeClr val="bg1">
                    <a:lumMod val="50000"/>
                  </a:schemeClr>
                </a:solidFill>
                <a:latin typeface="Arial"/>
                <a:ea typeface="Calibri" panose="020F0502020204030204" pitchFamily="34" charset="0"/>
                <a:cs typeface="Arial" panose="020B0604020202020204" pitchFamily="34" charset="0"/>
                <a:sym typeface="Arial"/>
              </a:rPr>
              <a:t>SGO</a:t>
            </a:r>
            <a:r>
              <a:rPr kumimoji="0" 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Annual Meeting; March 16–18, 2024; San Diego, CA. </a:t>
            </a:r>
            <a:r>
              <a:rPr kumimoji="0" 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2. </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ESMO </a:t>
            </a:r>
            <a:r>
              <a:rPr kumimoji="0" lang="en-US" sz="8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Gynaecolgical</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Cancers Congress; June 18–20, 2025; Vienna, Austria; Oral 77MO. </a:t>
            </a:r>
            <a:r>
              <a:rPr kumimoji="0" 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3</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Ray-</a:t>
            </a:r>
            <a:r>
              <a:rPr kumimoji="0" lang="en-US" sz="8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Coquard</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I, et al. Presented at ESMO Congress; </a:t>
            </a:r>
            <a:r>
              <a:rPr lang="en-US" kern="0" dirty="0">
                <a:solidFill>
                  <a:schemeClr val="bg1">
                    <a:lumMod val="50000"/>
                  </a:schemeClr>
                </a:solidFill>
                <a:latin typeface="Arial"/>
                <a:ea typeface="Calibri" panose="020F0502020204030204" pitchFamily="34" charset="0"/>
                <a:cs typeface="Arial" panose="020B0604020202020204" pitchFamily="34" charset="0"/>
                <a:sym typeface="Arial"/>
              </a:rPr>
              <a:t>October</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17–21, 2025; Berlin, Germany; Oral LBA42.</a:t>
            </a:r>
            <a:endParaRPr kumimoji="0" lang="en-US" sz="80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endParaRPr>
          </a:p>
        </p:txBody>
      </p:sp>
      <p:pic>
        <p:nvPicPr>
          <p:cNvPr id="27" name="Graphic 26" descr="Cursor with solid fill">
            <a:hlinkClick r:id="" action="ppaction://noaction"/>
            <a:extLst>
              <a:ext uri="{FF2B5EF4-FFF2-40B4-BE49-F238E27FC236}">
                <a16:creationId xmlns:a16="http://schemas.microsoft.com/office/drawing/2014/main" id="{45A737A4-B00A-CFC4-E082-9F7509FCFC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99998" y="1545947"/>
            <a:ext cx="282967" cy="286526"/>
          </a:xfrm>
          <a:prstGeom prst="rect">
            <a:avLst/>
          </a:prstGeom>
        </p:spPr>
      </p:pic>
      <p:graphicFrame>
        <p:nvGraphicFramePr>
          <p:cNvPr id="70" name="Table 69">
            <a:extLst>
              <a:ext uri="{FF2B5EF4-FFF2-40B4-BE49-F238E27FC236}">
                <a16:creationId xmlns:a16="http://schemas.microsoft.com/office/drawing/2014/main" id="{D2DFA6F3-7BDB-E798-B42C-0F85FCC82B08}"/>
              </a:ext>
            </a:extLst>
          </p:cNvPr>
          <p:cNvGraphicFramePr>
            <a:graphicFrameLocks noGrp="1"/>
          </p:cNvGraphicFramePr>
          <p:nvPr/>
        </p:nvGraphicFramePr>
        <p:xfrm>
          <a:off x="447675" y="1877196"/>
          <a:ext cx="11410651" cy="3866001"/>
        </p:xfrm>
        <a:graphic>
          <a:graphicData uri="http://schemas.openxmlformats.org/drawingml/2006/table">
            <a:tbl>
              <a:tblPr firstRow="1" bandRow="1">
                <a:tableStyleId>{5C22544A-7EE6-4342-B048-85BDC9FD1C3A}</a:tableStyleId>
              </a:tblPr>
              <a:tblGrid>
                <a:gridCol w="2120731">
                  <a:extLst>
                    <a:ext uri="{9D8B030D-6E8A-4147-A177-3AD203B41FA5}">
                      <a16:colId xmlns:a16="http://schemas.microsoft.com/office/drawing/2014/main" val="1855526768"/>
                    </a:ext>
                  </a:extLst>
                </a:gridCol>
                <a:gridCol w="1857984">
                  <a:extLst>
                    <a:ext uri="{9D8B030D-6E8A-4147-A177-3AD203B41FA5}">
                      <a16:colId xmlns:a16="http://schemas.microsoft.com/office/drawing/2014/main" val="679426416"/>
                    </a:ext>
                  </a:extLst>
                </a:gridCol>
                <a:gridCol w="1857984">
                  <a:extLst>
                    <a:ext uri="{9D8B030D-6E8A-4147-A177-3AD203B41FA5}">
                      <a16:colId xmlns:a16="http://schemas.microsoft.com/office/drawing/2014/main" val="1204008466"/>
                    </a:ext>
                  </a:extLst>
                </a:gridCol>
                <a:gridCol w="1857984">
                  <a:extLst>
                    <a:ext uri="{9D8B030D-6E8A-4147-A177-3AD203B41FA5}">
                      <a16:colId xmlns:a16="http://schemas.microsoft.com/office/drawing/2014/main" val="3435311437"/>
                    </a:ext>
                  </a:extLst>
                </a:gridCol>
                <a:gridCol w="1857984">
                  <a:extLst>
                    <a:ext uri="{9D8B030D-6E8A-4147-A177-3AD203B41FA5}">
                      <a16:colId xmlns:a16="http://schemas.microsoft.com/office/drawing/2014/main" val="63137873"/>
                    </a:ext>
                  </a:extLst>
                </a:gridCol>
                <a:gridCol w="1857984">
                  <a:extLst>
                    <a:ext uri="{9D8B030D-6E8A-4147-A177-3AD203B41FA5}">
                      <a16:colId xmlns:a16="http://schemas.microsoft.com/office/drawing/2014/main" val="1432186516"/>
                    </a:ext>
                  </a:extLst>
                </a:gridCol>
              </a:tblGrid>
              <a:tr h="734745">
                <a:tc>
                  <a:txBody>
                    <a:bodyPr/>
                    <a:lstStyle/>
                    <a:p>
                      <a:endParaRPr lang="en-US" sz="1400" baseline="30000">
                        <a:solidFill>
                          <a:schemeClr val="tx1"/>
                        </a:solidFill>
                      </a:endParaRPr>
                    </a:p>
                  </a:txBody>
                  <a:tcPr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1000"/>
                        </a:spcBef>
                      </a:pPr>
                      <a:r>
                        <a:rPr lang="en-US" sz="1400" b="1">
                          <a:solidFill>
                            <a:schemeClr val="bg1"/>
                          </a:solidFill>
                        </a:rPr>
                        <a:t>DS6000-A-U101 (Phase 1)</a:t>
                      </a:r>
                      <a:br>
                        <a:rPr lang="en-US" sz="1400" b="1">
                          <a:solidFill>
                            <a:schemeClr val="bg1"/>
                          </a:solidFill>
                        </a:rPr>
                      </a:br>
                      <a:r>
                        <a:rPr lang="en-US" sz="1400" b="1">
                          <a:solidFill>
                            <a:schemeClr val="bg1"/>
                          </a:solidFill>
                        </a:rPr>
                        <a:t>(</a:t>
                      </a:r>
                      <a:r>
                        <a:rPr lang="en-US" sz="1400" b="1">
                          <a:solidFill>
                            <a:schemeClr val="bg1"/>
                          </a:solidFill>
                          <a:hlinkClick r:id="rId4">
                            <a:extLst>
                              <a:ext uri="{A12FA001-AC4F-418D-AE19-62706E023703}">
                                <ahyp:hlinkClr xmlns:ahyp="http://schemas.microsoft.com/office/drawing/2018/hyperlinkcolor" val="tx"/>
                              </a:ext>
                            </a:extLst>
                          </a:hlinkClick>
                        </a:rPr>
                        <a:t>NCT04707248</a:t>
                      </a:r>
                      <a:r>
                        <a:rPr lang="en-US" sz="14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B5EE"/>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dirty="0">
                          <a:solidFill>
                            <a:schemeClr val="bg1"/>
                          </a:solidFill>
                        </a:rPr>
                        <a:t>REJOICE-Ovarian01 (Phase 2/3)</a:t>
                      </a:r>
                      <a:br>
                        <a:rPr lang="en-US" sz="1400" b="1" dirty="0">
                          <a:solidFill>
                            <a:schemeClr val="bg1"/>
                          </a:solidFill>
                        </a:rPr>
                      </a:br>
                      <a:r>
                        <a:rPr lang="en-US" sz="1400" b="1" dirty="0">
                          <a:solidFill>
                            <a:schemeClr val="bg1"/>
                          </a:solidFill>
                        </a:rPr>
                        <a:t>(</a:t>
                      </a:r>
                      <a:r>
                        <a:rPr lang="en-US" sz="1400" b="1" dirty="0">
                          <a:solidFill>
                            <a:schemeClr val="bg1"/>
                          </a:solidFill>
                          <a:hlinkClick r:id="rId5">
                            <a:extLst>
                              <a:ext uri="{A12FA001-AC4F-418D-AE19-62706E023703}">
                                <ahyp:hlinkClr xmlns:ahyp="http://schemas.microsoft.com/office/drawing/2018/hyperlinkcolor" val="tx"/>
                              </a:ext>
                            </a:extLst>
                          </a:hlinkClick>
                        </a:rPr>
                        <a:t>NCT06161025</a:t>
                      </a:r>
                      <a:r>
                        <a:rPr lang="en-US" sz="1400" b="1" dirty="0">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493429"/>
                  </a:ext>
                </a:extLst>
              </a:tr>
              <a:tr h="561863">
                <a:tc>
                  <a:txBody>
                    <a:bodyPr/>
                    <a:lstStyle/>
                    <a:p>
                      <a:endParaRPr lang="en-US" sz="1400" baseline="30000">
                        <a:solidFill>
                          <a:schemeClr val="tx1"/>
                        </a:solidFill>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a:solidFill>
                            <a:schemeClr val="tx1"/>
                          </a:solidFill>
                        </a:rPr>
                        <a:t>Patients with heavily pretreated advanced </a:t>
                      </a:r>
                      <a:r>
                        <a:rPr lang="en-US" sz="1000" err="1">
                          <a:solidFill>
                            <a:schemeClr val="tx1"/>
                          </a:solidFill>
                        </a:rPr>
                        <a:t>OC</a:t>
                      </a:r>
                      <a:r>
                        <a:rPr lang="en-US" sz="1000" baseline="30000" err="1">
                          <a:solidFill>
                            <a:schemeClr val="tx1"/>
                          </a:solidFill>
                        </a:rPr>
                        <a:t>a</a:t>
                      </a:r>
                      <a:r>
                        <a:rPr lang="en-US" sz="1000">
                          <a:solidFill>
                            <a:schemeClr val="tx1"/>
                          </a:solidFill>
                        </a:rPr>
                        <a:t> who had received prior platinum and taxane therapy</a:t>
                      </a:r>
                    </a:p>
                  </a:txBody>
                  <a:tcPr marL="36000" marR="36000" anchor="ctr">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a:solidFill>
                            <a:schemeClr val="tx1"/>
                          </a:solidFill>
                        </a:rPr>
                        <a:t>Patients with PROC</a:t>
                      </a:r>
                      <a:r>
                        <a:rPr lang="en-US" sz="1000" baseline="30000">
                          <a:solidFill>
                            <a:schemeClr val="tx1"/>
                          </a:solidFill>
                        </a:rPr>
                        <a:t>b</a:t>
                      </a:r>
                      <a:r>
                        <a:rPr lang="en-US" sz="1000">
                          <a:solidFill>
                            <a:schemeClr val="tx1"/>
                          </a:solidFill>
                        </a:rPr>
                        <a:t> who had received 1–3 prior lines of systemic therapy, including bevacizumab (if eligible)  and mirvetuximab (unless ineligible, not approved or not available locally)</a:t>
                      </a:r>
                      <a:r>
                        <a:rPr lang="en-US" sz="1000" baseline="30000">
                          <a:solidFill>
                            <a:schemeClr val="tx1"/>
                          </a:solidFill>
                        </a:rPr>
                        <a:t>3</a:t>
                      </a:r>
                    </a:p>
                  </a:txBody>
                  <a:tcPr marL="18000" marR="18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3872334"/>
                  </a:ext>
                </a:extLst>
              </a:tr>
              <a:tr h="1037286">
                <a:tc>
                  <a:txBody>
                    <a:bodyPr/>
                    <a:lstStyle/>
                    <a:p>
                      <a:r>
                        <a:rPr lang="en-US" sz="1400">
                          <a:solidFill>
                            <a:schemeClr val="tx1"/>
                          </a:solidFill>
                        </a:rPr>
                        <a:t>TEAE, %</a:t>
                      </a:r>
                      <a:endParaRPr lang="en-US" sz="1400" baseline="30000">
                        <a:solidFill>
                          <a:schemeClr val="tx1"/>
                        </a:solidFill>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Total OC cohort</a:t>
                      </a:r>
                    </a:p>
                    <a:p>
                      <a:pPr marL="0" marR="0" lvl="0" indent="0" algn="ctr" defTabSz="914400" rtl="0" eaLnBrk="1" fontAlgn="ctr" latinLnBrk="0" hangingPunct="1">
                        <a:lnSpc>
                          <a:spcPct val="100000"/>
                        </a:lnSpc>
                        <a:spcBef>
                          <a:spcPts val="0"/>
                        </a:spcBef>
                        <a:spcAft>
                          <a:spcPts val="0"/>
                        </a:spcAft>
                        <a:buClrTx/>
                        <a:buSzTx/>
                        <a:buFontTx/>
                        <a:buNone/>
                        <a:tabLst/>
                        <a:defRPr/>
                      </a:pPr>
                      <a:r>
                        <a:rPr lang="pt-BR" sz="1400" b="1">
                          <a:solidFill>
                            <a:schemeClr val="tx1"/>
                          </a:solidFill>
                        </a:rPr>
                        <a:t>4.8–6.4 mg/kg (N=45)</a:t>
                      </a:r>
                      <a:r>
                        <a:rPr lang="pt-BR" sz="1400" b="1" baseline="3000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PSOC subgroup </a:t>
                      </a:r>
                      <a:br>
                        <a:rPr lang="en-US" sz="1400" b="1">
                          <a:solidFill>
                            <a:schemeClr val="tx1"/>
                          </a:solidFill>
                        </a:rPr>
                      </a:br>
                      <a:r>
                        <a:rPr lang="en-US" sz="1400" b="1">
                          <a:solidFill>
                            <a:schemeClr val="tx1"/>
                          </a:solidFill>
                        </a:rPr>
                        <a:t>4.8–6.4 mg/kg (n=18)</a:t>
                      </a:r>
                      <a:r>
                        <a:rPr lang="en-US" sz="1400" b="1" baseline="30000">
                          <a:solidFill>
                            <a:schemeClr val="tx1"/>
                          </a:solidFill>
                        </a:rPr>
                        <a:t>2,c</a:t>
                      </a:r>
                    </a:p>
                  </a:txBody>
                  <a:tcPr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4.8 mg/kg</a:t>
                      </a:r>
                      <a:br>
                        <a:rPr lang="en-US" sz="1400" b="1">
                          <a:solidFill>
                            <a:schemeClr val="tx1"/>
                          </a:solidFill>
                        </a:rPr>
                      </a:br>
                      <a:r>
                        <a:rPr lang="en-US" sz="14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5.6 mg/kg</a:t>
                      </a:r>
                      <a:br>
                        <a:rPr lang="en-US" sz="1400" b="1">
                          <a:solidFill>
                            <a:schemeClr val="tx1"/>
                          </a:solidFill>
                        </a:rPr>
                      </a:br>
                      <a:r>
                        <a:rPr lang="en-US" sz="14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6.4 mg/kg</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tx1"/>
                          </a:solidFill>
                        </a:rPr>
                        <a:t>(n=35)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7984401"/>
                  </a:ext>
                </a:extLst>
              </a:tr>
              <a:tr h="506732">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400" b="1" i="0" u="none" strike="noStrike" kern="1200" cap="none" spc="0" baseline="0">
                          <a:ln>
                            <a:noFill/>
                          </a:ln>
                          <a:solidFill>
                            <a:schemeClr val="tx1"/>
                          </a:solidFill>
                          <a:uFillTx/>
                          <a:latin typeface="+mn-lt"/>
                          <a:ea typeface="+mn-ea"/>
                          <a:cs typeface="+mn-cs"/>
                          <a:sym typeface="Gill Sans"/>
                        </a:rPr>
                        <a:t>Diarrhea, any grade</a:t>
                      </a:r>
                    </a:p>
                  </a:txBody>
                  <a:tcPr marL="90000" marR="90000" marT="46800" marB="4680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1" i="0" u="none" strike="noStrike" kern="1200" cap="none" spc="0" baseline="0">
                          <a:ln>
                            <a:noFill/>
                          </a:ln>
                          <a:solidFill>
                            <a:schemeClr val="tx1"/>
                          </a:solidFill>
                          <a:effectLst/>
                          <a:uFillTx/>
                          <a:latin typeface="+mj-lt"/>
                          <a:ea typeface="+mn-ea"/>
                          <a:cs typeface="Arial" panose="020B0604020202020204" pitchFamily="34" charset="0"/>
                          <a:sym typeface="Gill Sans"/>
                        </a:rPr>
                        <a:t>31.1</a:t>
                      </a:r>
                    </a:p>
                  </a:txBody>
                  <a:tcPr marL="108000" marR="108000" marT="72000" marB="7200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400" b="1" i="0" u="none" strike="noStrike" kern="1200" cap="none" spc="0" baseline="0">
                          <a:ln>
                            <a:noFill/>
                          </a:ln>
                          <a:solidFill>
                            <a:schemeClr val="tx1"/>
                          </a:solidFill>
                          <a:effectLst/>
                          <a:uFillTx/>
                          <a:latin typeface="+mj-lt"/>
                          <a:ea typeface="+mn-ea"/>
                          <a:cs typeface="Arial" panose="020B0604020202020204" pitchFamily="34" charset="0"/>
                          <a:sym typeface="Gill Sans"/>
                        </a:rPr>
                        <a:t>16.7</a:t>
                      </a:r>
                    </a:p>
                  </a:txBody>
                  <a:tcPr marL="108000" marR="108000" marT="72000" marB="72000" anchor="ctr">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baseline="0">
                          <a:solidFill>
                            <a:schemeClr val="tx1"/>
                          </a:solidFill>
                        </a:rPr>
                        <a:t>11.1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baseline="0">
                          <a:solidFill>
                            <a:schemeClr val="tx1"/>
                          </a:solidFill>
                        </a:rPr>
                        <a:t>16.7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baseline="0">
                          <a:solidFill>
                            <a:schemeClr val="tx1"/>
                          </a:solidFill>
                        </a:rPr>
                        <a:t>28.6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59283"/>
                  </a:ext>
                </a:extLst>
              </a:tr>
              <a:tr h="506732">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400" b="0" i="0" u="none" strike="noStrike" kern="1200" cap="none" spc="0" baseline="0">
                          <a:ln>
                            <a:noFill/>
                          </a:ln>
                          <a:solidFill>
                            <a:schemeClr val="tx1"/>
                          </a:solidFill>
                          <a:uFillTx/>
                          <a:latin typeface="+mn-lt"/>
                          <a:ea typeface="+mn-ea"/>
                          <a:cs typeface="+mn-cs"/>
                          <a:sym typeface="Gill Sans"/>
                        </a:rPr>
                        <a:t>Grade ≥3</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0" i="0" u="none" strike="noStrike" kern="1200" cap="none" spc="0" baseline="0">
                          <a:ln>
                            <a:noFill/>
                          </a:ln>
                          <a:solidFill>
                            <a:schemeClr val="tx1"/>
                          </a:solidFill>
                          <a:effectLst/>
                          <a:uFillTx/>
                          <a:latin typeface="+mj-lt"/>
                          <a:ea typeface="+mn-ea"/>
                          <a:cs typeface="Arial" panose="020B0604020202020204" pitchFamily="34" charset="0"/>
                          <a:sym typeface="Gill Sans"/>
                        </a:rPr>
                        <a:t>0</a:t>
                      </a:r>
                    </a:p>
                  </a:txBody>
                  <a:tcPr marL="108000" marR="108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pPr>
                      <a:r>
                        <a:rPr kumimoji="1" lang="en-US" sz="1400" b="0" i="0" u="none" strike="noStrike" kern="1200" cap="none" spc="0" baseline="0">
                          <a:ln>
                            <a:noFill/>
                          </a:ln>
                          <a:solidFill>
                            <a:schemeClr val="tx1"/>
                          </a:solidFill>
                          <a:effectLst/>
                          <a:uFillTx/>
                          <a:latin typeface="+mj-lt"/>
                          <a:ea typeface="+mn-ea"/>
                          <a:cs typeface="Arial" panose="020B0604020202020204" pitchFamily="34" charset="0"/>
                          <a:sym typeface="Gill Sans"/>
                        </a:rPr>
                        <a:t>0</a:t>
                      </a:r>
                    </a:p>
                  </a:txBody>
                  <a:tcPr marL="108000" marR="108000" marT="72000" marB="72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aseline="0">
                          <a:solidFill>
                            <a:schemeClr val="tx1"/>
                          </a:solidFill>
                        </a:rPr>
                        <a:t>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aseline="0">
                          <a:solidFill>
                            <a:schemeClr val="tx1"/>
                          </a:solidFill>
                        </a:rPr>
                        <a:t>2.9</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81382771"/>
                  </a:ext>
                </a:extLst>
              </a:tr>
              <a:tr h="518643">
                <a:tc>
                  <a:txBody>
                    <a:bodyPr/>
                    <a:lstStyle/>
                    <a:p>
                      <a:endParaRPr lang="en-US" sz="140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Jul 14, 2023</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subgroup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Jan 10, 2025</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dirty="0">
                          <a:cs typeface="Arial" panose="020B0604020202020204" pitchFamily="34" charset="0"/>
                          <a:sym typeface="Arial"/>
                        </a:rPr>
                        <a:t>Ph 2 dose-optimization analysis in which patients have completed &gt;18 weeks FU. Data cutoff: Feb 26, 2025</a:t>
                      </a:r>
                      <a:endParaRPr lang="en-US" sz="900" dirty="0">
                        <a:effectLst/>
                        <a:latin typeface="Arial" panose="020B0604020202020204" pitchFamily="34" charset="0"/>
                        <a:ea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Calibri" panose="020F0502020204030204" pitchFamily="34" charset="0"/>
                        </a:rPr>
                        <a:t>R-DXd 5.6 mg/kg is considered the optimal dose to be further evaluated in the Ph 3 study</a:t>
                      </a:r>
                      <a:endParaRPr lang="en-US" sz="900" kern="0" dirty="0">
                        <a:cs typeface="Arial" panose="020B0604020202020204" pitchFamily="34" charset="0"/>
                        <a:sym typeface="Arial"/>
                      </a:endParaRP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7442"/>
                  </a:ext>
                </a:extLst>
              </a:tr>
            </a:tbl>
          </a:graphicData>
        </a:graphic>
      </p:graphicFrame>
      <p:sp>
        <p:nvSpPr>
          <p:cNvPr id="2" name="Rectangle 1">
            <a:extLst>
              <a:ext uri="{FF2B5EF4-FFF2-40B4-BE49-F238E27FC236}">
                <a16:creationId xmlns:a16="http://schemas.microsoft.com/office/drawing/2014/main" id="{76033CD8-9B77-8B5B-01FA-A5232FD0FC09}"/>
              </a:ext>
            </a:extLst>
          </p:cNvPr>
          <p:cNvSpPr/>
          <p:nvPr/>
        </p:nvSpPr>
        <p:spPr>
          <a:xfrm>
            <a:off x="8346683" y="3176082"/>
            <a:ext cx="1432098" cy="2043079"/>
          </a:xfrm>
          <a:prstGeom prst="rect">
            <a:avLst/>
          </a:prstGeom>
          <a:noFill/>
          <a:ln w="38100">
            <a:solidFill>
              <a:srgbClr val="FFD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088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BD161-A074-5325-519F-001E2F3E00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975EDFF-6642-9683-1FB0-6C2BB963D363}"/>
              </a:ext>
            </a:extLst>
          </p:cNvPr>
          <p:cNvSpPr>
            <a:spLocks noGrp="1"/>
          </p:cNvSpPr>
          <p:nvPr>
            <p:ph type="title"/>
          </p:nvPr>
        </p:nvSpPr>
        <p:spPr>
          <a:xfrm>
            <a:off x="376888" y="385315"/>
            <a:ext cx="11292840" cy="941832"/>
          </a:xfrm>
        </p:spPr>
        <p:txBody>
          <a:bodyPr>
            <a:noAutofit/>
          </a:bodyPr>
          <a:lstStyle/>
          <a:p>
            <a:r>
              <a:rPr lang="en-US" sz="3200" dirty="0"/>
              <a:t>Hematologic Toxicities Were the Most Common Grade ≥3 TEAEs Reported In Clinical Trials of R-</a:t>
            </a:r>
            <a:r>
              <a:rPr lang="en-US" sz="3200" dirty="0" err="1"/>
              <a:t>DXd</a:t>
            </a:r>
            <a:endParaRPr lang="en-US" sz="3200" dirty="0"/>
          </a:p>
        </p:txBody>
      </p:sp>
      <p:sp>
        <p:nvSpPr>
          <p:cNvPr id="28" name="Text Placeholder 27">
            <a:extLst>
              <a:ext uri="{FF2B5EF4-FFF2-40B4-BE49-F238E27FC236}">
                <a16:creationId xmlns:a16="http://schemas.microsoft.com/office/drawing/2014/main" id="{A4EDEE5A-799A-33D1-701D-7338D56835C1}"/>
              </a:ext>
            </a:extLst>
          </p:cNvPr>
          <p:cNvSpPr>
            <a:spLocks noGrp="1"/>
          </p:cNvSpPr>
          <p:nvPr>
            <p:ph type="body" sz="quarter" idx="13"/>
          </p:nvPr>
        </p:nvSpPr>
        <p:spPr>
          <a:xfrm>
            <a:off x="376888" y="6055292"/>
            <a:ext cx="11293475" cy="602116"/>
          </a:xfrm>
        </p:spPr>
        <p:txBody>
          <a:bodyPr anchor="b">
            <a:normAutofit fontScale="77500" lnSpcReduction="20000"/>
          </a:bodyPr>
          <a:lstStyle/>
          <a:p>
            <a:pPr lvl="0" defTabSz="1219170" fontAlgn="auto">
              <a:buClr>
                <a:srgbClr val="000000"/>
              </a:buClr>
              <a:tabLst>
                <a:tab pos="1788539" algn="l"/>
              </a:tabLst>
              <a:defRPr/>
            </a:pPr>
            <a:endParaRPr kumimoji="0" lang="en-US" sz="7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endParaRPr>
          </a:p>
          <a:p>
            <a:pPr lvl="0" defTabSz="1219170" fontAlgn="auto">
              <a:buClr>
                <a:srgbClr val="000000"/>
              </a:buClr>
              <a:tabLst>
                <a:tab pos="1788539" algn="l"/>
              </a:tabLst>
              <a:defRPr/>
            </a:pPr>
            <a:endParaRPr lang="en-US" sz="700" kern="0" baseline="30000" dirty="0">
              <a:solidFill>
                <a:schemeClr val="bg1">
                  <a:lumMod val="50000"/>
                </a:schemeClr>
              </a:solidFill>
              <a:latin typeface="Arial"/>
              <a:cs typeface="Arial" panose="020B0604020202020204" pitchFamily="34" charset="0"/>
              <a:sym typeface="Arial"/>
            </a:endParaRPr>
          </a:p>
          <a:p>
            <a:pPr defTabSz="1219170" fontAlgn="auto">
              <a:buClr>
                <a:srgbClr val="000000"/>
              </a:buClr>
              <a:tabLst>
                <a:tab pos="1788539" algn="l"/>
              </a:tabLst>
              <a:defRPr/>
            </a:pPr>
            <a:r>
              <a:rPr kumimoji="0" lang="en-US" sz="7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rPr>
              <a:t>a</a:t>
            </a:r>
            <a:r>
              <a:rPr lang="en-GB" sz="700" dirty="0">
                <a:solidFill>
                  <a:schemeClr val="bg1">
                    <a:lumMod val="50000"/>
                  </a:schemeClr>
                </a:solidFill>
              </a:rPr>
              <a:t>High-grade serous ovarian, primary peritoneal, or fallopian tube cancer. </a:t>
            </a:r>
            <a:r>
              <a:rPr lang="en-GB" sz="700" baseline="30000" dirty="0">
                <a:solidFill>
                  <a:schemeClr val="bg1">
                    <a:lumMod val="50000"/>
                  </a:schemeClr>
                </a:solidFill>
              </a:rPr>
              <a:t>b</a:t>
            </a:r>
            <a:r>
              <a:rPr lang="en-US" sz="700" dirty="0">
                <a:solidFill>
                  <a:schemeClr val="bg1">
                    <a:lumMod val="50000"/>
                  </a:schemeClr>
                </a:solidFill>
              </a:rPr>
              <a:t>High-grade serous or endometroid ovarian, primary peritoneal, or fallopian tube cancer. </a:t>
            </a:r>
            <a:r>
              <a:rPr lang="en-US" sz="700" kern="0" baseline="30000" dirty="0" err="1">
                <a:solidFill>
                  <a:schemeClr val="bg1">
                    <a:lumMod val="50000"/>
                  </a:schemeClr>
                </a:solidFill>
                <a:cs typeface="Arial" panose="020B0604020202020204" pitchFamily="34" charset="0"/>
                <a:sym typeface="Arial"/>
              </a:rPr>
              <a:t>c</a:t>
            </a:r>
            <a:r>
              <a:rPr lang="en-US" sz="700" kern="0" dirty="0" err="1">
                <a:solidFill>
                  <a:schemeClr val="bg1">
                    <a:lumMod val="50000"/>
                  </a:schemeClr>
                </a:solidFill>
                <a:cs typeface="Arial" panose="020B0604020202020204" pitchFamily="34" charset="0"/>
                <a:sym typeface="Arial"/>
              </a:rPr>
              <a:t>No</a:t>
            </a:r>
            <a:r>
              <a:rPr lang="en-US" sz="700" kern="0" dirty="0">
                <a:solidFill>
                  <a:schemeClr val="bg1">
                    <a:lumMod val="50000"/>
                  </a:schemeClr>
                </a:solidFill>
                <a:cs typeface="Arial" panose="020B0604020202020204" pitchFamily="34" charset="0"/>
                <a:sym typeface="Arial"/>
              </a:rPr>
              <a:t> treatment-related Grade 5 hematologic TEAEs were reported.</a:t>
            </a:r>
            <a:r>
              <a:rPr lang="en-US" sz="700" dirty="0">
                <a:solidFill>
                  <a:schemeClr val="bg1">
                    <a:lumMod val="50000"/>
                  </a:schemeClr>
                </a:solidFill>
              </a:rPr>
              <a:t> </a:t>
            </a:r>
            <a:r>
              <a:rPr lang="en-US" sz="700" baseline="30000" dirty="0" err="1">
                <a:solidFill>
                  <a:schemeClr val="bg1">
                    <a:lumMod val="50000"/>
                  </a:schemeClr>
                </a:solidFill>
              </a:rPr>
              <a:t>d</a:t>
            </a:r>
            <a:r>
              <a:rPr lang="en-US" sz="700" kern="0" dirty="0" err="1">
                <a:solidFill>
                  <a:schemeClr val="bg1">
                    <a:lumMod val="50000"/>
                  </a:schemeClr>
                </a:solidFill>
                <a:cs typeface="Arial" panose="020B0604020202020204" pitchFamily="34" charset="0"/>
                <a:sym typeface="Arial"/>
              </a:rPr>
              <a:t>Please</a:t>
            </a:r>
            <a:r>
              <a:rPr lang="en-US" sz="700" kern="0" dirty="0">
                <a:solidFill>
                  <a:schemeClr val="bg1">
                    <a:lumMod val="50000"/>
                  </a:schemeClr>
                </a:solidFill>
                <a:cs typeface="Arial" panose="020B0604020202020204" pitchFamily="34" charset="0"/>
                <a:sym typeface="Arial"/>
              </a:rPr>
              <a:t> note that the PSOC subgroup includes patients also captured in the 4.8–6.4 mg/kg cohorts, therefore the cases of hematologic toxicity could represent the same events. </a:t>
            </a:r>
            <a:r>
              <a:rPr lang="en-US" sz="700" kern="0" baseline="30000" dirty="0" err="1">
                <a:solidFill>
                  <a:schemeClr val="bg1">
                    <a:lumMod val="50000"/>
                  </a:schemeClr>
                </a:solidFill>
                <a:cs typeface="Arial" panose="020B0604020202020204" pitchFamily="34" charset="0"/>
                <a:sym typeface="Arial"/>
              </a:rPr>
              <a:t>e</a:t>
            </a:r>
            <a:r>
              <a:rPr lang="en-US" sz="700" kern="0" dirty="0" err="1">
                <a:solidFill>
                  <a:schemeClr val="bg1">
                    <a:lumMod val="50000"/>
                  </a:schemeClr>
                </a:solidFill>
                <a:cs typeface="Arial" panose="020B0604020202020204" pitchFamily="34" charset="0"/>
                <a:sym typeface="Arial"/>
              </a:rPr>
              <a:t>Grade</a:t>
            </a:r>
            <a:r>
              <a:rPr lang="en-US" sz="700" kern="0" dirty="0">
                <a:solidFill>
                  <a:schemeClr val="bg1">
                    <a:lumMod val="50000"/>
                  </a:schemeClr>
                </a:solidFill>
                <a:cs typeface="Arial" panose="020B0604020202020204" pitchFamily="34" charset="0"/>
                <a:sym typeface="Arial"/>
              </a:rPr>
              <a:t> 4 hematologic TEAEs reported at 4.8 mg/kg: </a:t>
            </a:r>
            <a:r>
              <a:rPr lang="en-US" sz="700" kern="0" dirty="0" err="1">
                <a:solidFill>
                  <a:schemeClr val="bg1">
                    <a:lumMod val="50000"/>
                  </a:schemeClr>
                </a:solidFill>
                <a:cs typeface="Arial" panose="020B0604020202020204" pitchFamily="34" charset="0"/>
                <a:sym typeface="Arial"/>
              </a:rPr>
              <a:t>neutropenia</a:t>
            </a:r>
            <a:r>
              <a:rPr lang="en-US" sz="700" kern="0" baseline="30000" dirty="0" err="1">
                <a:solidFill>
                  <a:schemeClr val="bg1">
                    <a:lumMod val="50000"/>
                  </a:schemeClr>
                </a:solidFill>
                <a:cs typeface="Arial" panose="020B0604020202020204" pitchFamily="34" charset="0"/>
                <a:sym typeface="Arial"/>
              </a:rPr>
              <a:t>f</a:t>
            </a:r>
            <a:r>
              <a:rPr lang="en-US" sz="700" kern="0" dirty="0">
                <a:solidFill>
                  <a:schemeClr val="bg1">
                    <a:lumMod val="50000"/>
                  </a:schemeClr>
                </a:solidFill>
                <a:cs typeface="Arial" panose="020B0604020202020204" pitchFamily="34" charset="0"/>
                <a:sym typeface="Arial"/>
              </a:rPr>
              <a:t> (n=2), </a:t>
            </a:r>
            <a:r>
              <a:rPr lang="en-US" sz="700" kern="0" dirty="0" err="1">
                <a:solidFill>
                  <a:schemeClr val="bg1">
                    <a:lumMod val="50000"/>
                  </a:schemeClr>
                </a:solidFill>
                <a:cs typeface="Arial" panose="020B0604020202020204" pitchFamily="34" charset="0"/>
                <a:sym typeface="Arial"/>
              </a:rPr>
              <a:t>thrombocytopenia</a:t>
            </a:r>
            <a:r>
              <a:rPr lang="en-US" sz="700" kern="0" baseline="30000" dirty="0" err="1">
                <a:solidFill>
                  <a:schemeClr val="bg1">
                    <a:lumMod val="50000"/>
                  </a:schemeClr>
                </a:solidFill>
                <a:cs typeface="Arial" panose="020B0604020202020204" pitchFamily="34" charset="0"/>
                <a:sym typeface="Arial"/>
              </a:rPr>
              <a:t>g</a:t>
            </a:r>
            <a:r>
              <a:rPr lang="en-US" sz="700" kern="0" dirty="0">
                <a:solidFill>
                  <a:schemeClr val="bg1">
                    <a:lumMod val="50000"/>
                  </a:schemeClr>
                </a:solidFill>
                <a:cs typeface="Arial" panose="020B0604020202020204" pitchFamily="34" charset="0"/>
                <a:sym typeface="Arial"/>
              </a:rPr>
              <a:t> (n=1); at 5.6 mg/kg: </a:t>
            </a:r>
            <a:r>
              <a:rPr lang="en-US" sz="700" kern="0" dirty="0" err="1">
                <a:solidFill>
                  <a:schemeClr val="bg1">
                    <a:lumMod val="50000"/>
                  </a:schemeClr>
                </a:solidFill>
                <a:cs typeface="Arial" panose="020B0604020202020204" pitchFamily="34" charset="0"/>
                <a:sym typeface="Arial"/>
              </a:rPr>
              <a:t>neutropenia</a:t>
            </a:r>
            <a:r>
              <a:rPr lang="en-US" sz="700" kern="0" baseline="30000" dirty="0" err="1">
                <a:solidFill>
                  <a:schemeClr val="bg1">
                    <a:lumMod val="50000"/>
                  </a:schemeClr>
                </a:solidFill>
                <a:cs typeface="Arial" panose="020B0604020202020204" pitchFamily="34" charset="0"/>
                <a:sym typeface="Arial"/>
              </a:rPr>
              <a:t>f</a:t>
            </a:r>
            <a:r>
              <a:rPr lang="en-US" sz="700" kern="0" dirty="0">
                <a:solidFill>
                  <a:schemeClr val="bg1">
                    <a:lumMod val="50000"/>
                  </a:schemeClr>
                </a:solidFill>
                <a:cs typeface="Arial" panose="020B0604020202020204" pitchFamily="34" charset="0"/>
                <a:sym typeface="Arial"/>
              </a:rPr>
              <a:t> (n=2), </a:t>
            </a:r>
            <a:r>
              <a:rPr lang="en-US" sz="700" kern="0" dirty="0" err="1">
                <a:solidFill>
                  <a:schemeClr val="bg1">
                    <a:lumMod val="50000"/>
                  </a:schemeClr>
                </a:solidFill>
                <a:cs typeface="Arial" panose="020B0604020202020204" pitchFamily="34" charset="0"/>
                <a:sym typeface="Arial"/>
              </a:rPr>
              <a:t>thrombocytopenia</a:t>
            </a:r>
            <a:r>
              <a:rPr lang="en-US" sz="700" kern="0" baseline="30000" dirty="0" err="1">
                <a:solidFill>
                  <a:schemeClr val="bg1">
                    <a:lumMod val="50000"/>
                  </a:schemeClr>
                </a:solidFill>
                <a:cs typeface="Arial" panose="020B0604020202020204" pitchFamily="34" charset="0"/>
                <a:sym typeface="Arial"/>
              </a:rPr>
              <a:t>g</a:t>
            </a:r>
            <a:r>
              <a:rPr lang="en-US" sz="700" kern="0" dirty="0">
                <a:solidFill>
                  <a:schemeClr val="bg1">
                    <a:lumMod val="50000"/>
                  </a:schemeClr>
                </a:solidFill>
                <a:cs typeface="Arial" panose="020B0604020202020204" pitchFamily="34" charset="0"/>
                <a:sym typeface="Arial"/>
              </a:rPr>
              <a:t> (n=1); at 6.4 mg/kg: </a:t>
            </a:r>
            <a:r>
              <a:rPr lang="en-US" sz="700" kern="0" dirty="0" err="1">
                <a:solidFill>
                  <a:schemeClr val="bg1">
                    <a:lumMod val="50000"/>
                  </a:schemeClr>
                </a:solidFill>
                <a:cs typeface="Arial" panose="020B0604020202020204" pitchFamily="34" charset="0"/>
                <a:sym typeface="Arial"/>
              </a:rPr>
              <a:t>neutropenia</a:t>
            </a:r>
            <a:r>
              <a:rPr lang="en-US" sz="700" kern="0" baseline="30000" dirty="0" err="1">
                <a:solidFill>
                  <a:schemeClr val="bg1">
                    <a:lumMod val="50000"/>
                  </a:schemeClr>
                </a:solidFill>
                <a:cs typeface="Arial" panose="020B0604020202020204" pitchFamily="34" charset="0"/>
                <a:sym typeface="Arial"/>
              </a:rPr>
              <a:t>f</a:t>
            </a:r>
            <a:r>
              <a:rPr lang="en-US" sz="700" kern="0" dirty="0">
                <a:solidFill>
                  <a:schemeClr val="bg1">
                    <a:lumMod val="50000"/>
                  </a:schemeClr>
                </a:solidFill>
                <a:cs typeface="Arial" panose="020B0604020202020204" pitchFamily="34" charset="0"/>
                <a:sym typeface="Arial"/>
              </a:rPr>
              <a:t> (n=3), </a:t>
            </a:r>
            <a:r>
              <a:rPr lang="en-US" sz="700" kern="0" dirty="0" err="1">
                <a:solidFill>
                  <a:schemeClr val="bg1">
                    <a:lumMod val="50000"/>
                  </a:schemeClr>
                </a:solidFill>
                <a:cs typeface="Arial" panose="020B0604020202020204" pitchFamily="34" charset="0"/>
                <a:sym typeface="Arial"/>
              </a:rPr>
              <a:t>thrombocytopenia</a:t>
            </a:r>
            <a:r>
              <a:rPr lang="en-US" sz="700" kern="0" baseline="30000" dirty="0" err="1">
                <a:solidFill>
                  <a:schemeClr val="bg1">
                    <a:lumMod val="50000"/>
                  </a:schemeClr>
                </a:solidFill>
                <a:cs typeface="Arial" panose="020B0604020202020204" pitchFamily="34" charset="0"/>
                <a:sym typeface="Arial"/>
              </a:rPr>
              <a:t>g</a:t>
            </a:r>
            <a:r>
              <a:rPr lang="en-US" sz="700" kern="0" dirty="0">
                <a:solidFill>
                  <a:schemeClr val="bg1">
                    <a:lumMod val="50000"/>
                  </a:schemeClr>
                </a:solidFill>
                <a:cs typeface="Arial" panose="020B0604020202020204" pitchFamily="34" charset="0"/>
                <a:sym typeface="Arial"/>
              </a:rPr>
              <a:t> (n=1). No Grade 5 hematologic TEAEs were reported at any dose. Grade 3 febrile neutropenia was reported in 2 patients, one each in the R-DXd 5.6 and 6.4 mg/kg cohorts. </a:t>
            </a:r>
            <a:r>
              <a:rPr lang="en-GB" sz="700" kern="0" baseline="30000" dirty="0" err="1">
                <a:solidFill>
                  <a:schemeClr val="bg1">
                    <a:lumMod val="50000"/>
                  </a:schemeClr>
                </a:solidFill>
                <a:cs typeface="Arial" panose="020B0604020202020204" pitchFamily="34" charset="0"/>
                <a:sym typeface="Arial"/>
              </a:rPr>
              <a:t>f</a:t>
            </a:r>
            <a:r>
              <a:rPr lang="en-GB" sz="700" dirty="0" err="1">
                <a:solidFill>
                  <a:schemeClr val="bg1">
                    <a:lumMod val="50000"/>
                  </a:schemeClr>
                </a:solidFill>
                <a:cs typeface="Arial" panose="020B0604020202020204" pitchFamily="34" charset="0"/>
              </a:rPr>
              <a:t>Grouped</a:t>
            </a:r>
            <a:r>
              <a:rPr lang="en-GB" sz="700" dirty="0">
                <a:solidFill>
                  <a:schemeClr val="bg1">
                    <a:lumMod val="50000"/>
                  </a:schemeClr>
                </a:solidFill>
                <a:cs typeface="Arial" panose="020B0604020202020204" pitchFamily="34" charset="0"/>
              </a:rPr>
              <a:t> incidence of events reported under the preferred terms ‘</a:t>
            </a:r>
            <a:r>
              <a:rPr lang="en-GB" sz="700" i="1" dirty="0">
                <a:solidFill>
                  <a:schemeClr val="bg1">
                    <a:lumMod val="50000"/>
                  </a:schemeClr>
                </a:solidFill>
                <a:cs typeface="Arial" panose="020B0604020202020204" pitchFamily="34" charset="0"/>
              </a:rPr>
              <a:t>neutropenia’</a:t>
            </a:r>
            <a:r>
              <a:rPr lang="en-GB" sz="700" dirty="0">
                <a:solidFill>
                  <a:schemeClr val="bg1">
                    <a:lumMod val="50000"/>
                  </a:schemeClr>
                </a:solidFill>
                <a:cs typeface="Arial" panose="020B0604020202020204" pitchFamily="34" charset="0"/>
              </a:rPr>
              <a:t> and ‘</a:t>
            </a:r>
            <a:r>
              <a:rPr lang="en-GB" sz="700" i="1" dirty="0">
                <a:solidFill>
                  <a:schemeClr val="bg1">
                    <a:lumMod val="50000"/>
                  </a:schemeClr>
                </a:solidFill>
                <a:cs typeface="Arial" panose="020B0604020202020204" pitchFamily="34" charset="0"/>
              </a:rPr>
              <a:t>neutrophil count decreased’</a:t>
            </a:r>
            <a:r>
              <a:rPr lang="en-GB" sz="700" dirty="0">
                <a:solidFill>
                  <a:schemeClr val="bg1">
                    <a:lumMod val="50000"/>
                  </a:schemeClr>
                </a:solidFill>
                <a:cs typeface="Arial" panose="020B0604020202020204" pitchFamily="34" charset="0"/>
              </a:rPr>
              <a:t>, with a maximum of one event per patient per grouped preferred term. </a:t>
            </a:r>
            <a:r>
              <a:rPr lang="en-US" sz="700" kern="0" baseline="30000" dirty="0">
                <a:solidFill>
                  <a:schemeClr val="bg1">
                    <a:lumMod val="50000"/>
                  </a:schemeClr>
                </a:solidFill>
                <a:cs typeface="Arial" panose="020B0604020202020204" pitchFamily="34" charset="0"/>
                <a:sym typeface="Arial"/>
              </a:rPr>
              <a:t>g</a:t>
            </a:r>
            <a:r>
              <a:rPr lang="en-GB" sz="700" dirty="0">
                <a:solidFill>
                  <a:schemeClr val="bg1">
                    <a:lumMod val="50000"/>
                  </a:schemeClr>
                </a:solidFill>
                <a:cs typeface="Arial" panose="020B0604020202020204" pitchFamily="34" charset="0"/>
              </a:rPr>
              <a:t>Grouped incidence of events reported under the preferred terms ‘</a:t>
            </a:r>
            <a:r>
              <a:rPr lang="en-GB" sz="700" i="1" dirty="0">
                <a:solidFill>
                  <a:schemeClr val="bg1">
                    <a:lumMod val="50000"/>
                  </a:schemeClr>
                </a:solidFill>
                <a:cs typeface="Arial" panose="020B0604020202020204" pitchFamily="34" charset="0"/>
              </a:rPr>
              <a:t>thrombocytopenia</a:t>
            </a:r>
            <a:r>
              <a:rPr lang="en-GB" sz="700" dirty="0">
                <a:solidFill>
                  <a:schemeClr val="bg1">
                    <a:lumMod val="50000"/>
                  </a:schemeClr>
                </a:solidFill>
                <a:cs typeface="Arial" panose="020B0604020202020204" pitchFamily="34" charset="0"/>
              </a:rPr>
              <a:t>’ and ‘</a:t>
            </a:r>
            <a:r>
              <a:rPr lang="en-GB" sz="700" i="1" dirty="0">
                <a:solidFill>
                  <a:schemeClr val="bg1">
                    <a:lumMod val="50000"/>
                  </a:schemeClr>
                </a:solidFill>
                <a:cs typeface="Arial" panose="020B0604020202020204" pitchFamily="34" charset="0"/>
              </a:rPr>
              <a:t>platelet count decreased</a:t>
            </a:r>
            <a:r>
              <a:rPr lang="en-GB" sz="700" dirty="0">
                <a:solidFill>
                  <a:schemeClr val="bg1">
                    <a:lumMod val="50000"/>
                  </a:schemeClr>
                </a:solidFill>
                <a:cs typeface="Arial" panose="020B0604020202020204" pitchFamily="34" charset="0"/>
              </a:rPr>
              <a:t>’, with a maximum of one event per patient per grouped preferred term. </a:t>
            </a:r>
            <a:br>
              <a:rPr lang="en-GB" sz="700" dirty="0">
                <a:solidFill>
                  <a:schemeClr val="bg1">
                    <a:lumMod val="50000"/>
                  </a:schemeClr>
                </a:solidFill>
                <a:cs typeface="Arial" panose="020B0604020202020204" pitchFamily="34" charset="0"/>
              </a:rPr>
            </a:br>
            <a:r>
              <a:rPr lang="en-GB" sz="700" dirty="0">
                <a:solidFill>
                  <a:schemeClr val="bg1">
                    <a:lumMod val="50000"/>
                  </a:schemeClr>
                </a:solidFill>
                <a:cs typeface="Arial" panose="020B0604020202020204" pitchFamily="34" charset="0"/>
              </a:rPr>
              <a:t>FU, follow-up; </a:t>
            </a:r>
            <a:r>
              <a:rPr kumimoji="0" lang="en-US" sz="700" b="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rPr>
              <a:t>OC, ovarian cancer; Ph, Phase; PROC, platinum-resistant ovarian cancer; PSOC, platinum-sensitive ovarian cancer; </a:t>
            </a:r>
            <a:r>
              <a:rPr kumimoji="0" lang="en-US" sz="7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R-DXd, </a:t>
            </a:r>
            <a:r>
              <a:rPr kumimoji="0" lang="en-US" sz="7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raludotatug</a:t>
            </a:r>
            <a:r>
              <a:rPr kumimoji="0" lang="en-US" sz="7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 </a:t>
            </a:r>
            <a:r>
              <a:rPr kumimoji="0" lang="en-US" sz="7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deruxtecan</a:t>
            </a:r>
            <a:r>
              <a:rPr lang="en-US" sz="700" kern="0" dirty="0">
                <a:solidFill>
                  <a:schemeClr val="bg1">
                    <a:lumMod val="50000"/>
                  </a:schemeClr>
                </a:solidFill>
                <a:latin typeface="Arial" panose="020B0604020202020204" pitchFamily="34" charset="0"/>
                <a:cs typeface="Arial" panose="020B0604020202020204" pitchFamily="34" charset="0"/>
                <a:sym typeface="Arial"/>
              </a:rPr>
              <a:t>; TEAE, treatment-emergent adverse event.</a:t>
            </a:r>
            <a:br>
              <a:rPr kumimoji="0" lang="en-US" altLang="en-US" sz="7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br>
            <a:r>
              <a:rPr kumimoji="0" lang="en-US" altLang="en-US" sz="7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1. </a:t>
            </a:r>
            <a:r>
              <a:rPr kumimoji="0" lang="en-US" sz="7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a:t>
            </a:r>
            <a:r>
              <a:rPr lang="en-US" sz="700" kern="0" dirty="0">
                <a:solidFill>
                  <a:schemeClr val="bg1">
                    <a:lumMod val="50000"/>
                  </a:schemeClr>
                </a:solidFill>
                <a:latin typeface="Arial"/>
                <a:ea typeface="Calibri" panose="020F0502020204030204" pitchFamily="34" charset="0"/>
                <a:cs typeface="Arial" panose="020B0604020202020204" pitchFamily="34" charset="0"/>
                <a:sym typeface="Arial"/>
              </a:rPr>
              <a:t>SGO</a:t>
            </a:r>
            <a:r>
              <a:rPr kumimoji="0" lang="en-US" sz="7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Annual Meeting; March 16–18, 2024; San Diego, CA. </a:t>
            </a:r>
            <a:r>
              <a:rPr kumimoji="0" lang="en-US" sz="7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2. </a:t>
            </a:r>
            <a:r>
              <a:rPr kumimoji="0" lang="en-US" sz="7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ESMO </a:t>
            </a:r>
            <a:r>
              <a:rPr kumimoji="0" lang="en-US" sz="7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Gynaecolgical</a:t>
            </a:r>
            <a:r>
              <a:rPr kumimoji="0" lang="en-US" sz="7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Cancers Congress; June 18–20, 2025; Vienna, Austria; Oral 77MO. </a:t>
            </a:r>
            <a:r>
              <a:rPr kumimoji="0" lang="en-US" sz="7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3</a:t>
            </a:r>
            <a:r>
              <a:rPr kumimoji="0" lang="en-US" sz="7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Ray-</a:t>
            </a:r>
            <a:r>
              <a:rPr kumimoji="0" lang="en-US" sz="7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Coquard</a:t>
            </a:r>
            <a:r>
              <a:rPr kumimoji="0" lang="en-US" sz="7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I, et al. Presented at ESMO Congress; </a:t>
            </a:r>
            <a:r>
              <a:rPr lang="en-US" sz="700" kern="0" dirty="0">
                <a:solidFill>
                  <a:schemeClr val="bg1">
                    <a:lumMod val="50000"/>
                  </a:schemeClr>
                </a:solidFill>
                <a:latin typeface="Arial"/>
                <a:ea typeface="Calibri" panose="020F0502020204030204" pitchFamily="34" charset="0"/>
                <a:cs typeface="Arial" panose="020B0604020202020204" pitchFamily="34" charset="0"/>
                <a:sym typeface="Arial"/>
              </a:rPr>
              <a:t>October</a:t>
            </a:r>
            <a:r>
              <a:rPr kumimoji="0" lang="en-US" sz="7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17–21, 2025; Berlin, Germany; Oral LBA42.</a:t>
            </a:r>
            <a:endParaRPr kumimoji="0" lang="en-US" sz="70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endParaRPr>
          </a:p>
        </p:txBody>
      </p:sp>
      <p:pic>
        <p:nvPicPr>
          <p:cNvPr id="27" name="Graphic 26" descr="Cursor with solid fill">
            <a:hlinkClick r:id="" action="ppaction://noaction"/>
            <a:extLst>
              <a:ext uri="{FF2B5EF4-FFF2-40B4-BE49-F238E27FC236}">
                <a16:creationId xmlns:a16="http://schemas.microsoft.com/office/drawing/2014/main" id="{5E1C04A0-8C35-5D51-8D15-BBF4A6C851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99998" y="1628205"/>
            <a:ext cx="282967" cy="286526"/>
          </a:xfrm>
          <a:prstGeom prst="rect">
            <a:avLst/>
          </a:prstGeom>
        </p:spPr>
      </p:pic>
      <p:graphicFrame>
        <p:nvGraphicFramePr>
          <p:cNvPr id="70" name="Table 69">
            <a:extLst>
              <a:ext uri="{FF2B5EF4-FFF2-40B4-BE49-F238E27FC236}">
                <a16:creationId xmlns:a16="http://schemas.microsoft.com/office/drawing/2014/main" id="{C0364A7F-0A65-88A4-B478-E1DE8A28DF7B}"/>
              </a:ext>
            </a:extLst>
          </p:cNvPr>
          <p:cNvGraphicFramePr>
            <a:graphicFrameLocks noGrp="1"/>
          </p:cNvGraphicFramePr>
          <p:nvPr/>
        </p:nvGraphicFramePr>
        <p:xfrm>
          <a:off x="454172" y="1640023"/>
          <a:ext cx="11496757" cy="3923789"/>
        </p:xfrm>
        <a:graphic>
          <a:graphicData uri="http://schemas.openxmlformats.org/drawingml/2006/table">
            <a:tbl>
              <a:tblPr firstRow="1" bandRow="1">
                <a:tableStyleId>{5C22544A-7EE6-4342-B048-85BDC9FD1C3A}</a:tableStyleId>
              </a:tblPr>
              <a:tblGrid>
                <a:gridCol w="2088364">
                  <a:extLst>
                    <a:ext uri="{9D8B030D-6E8A-4147-A177-3AD203B41FA5}">
                      <a16:colId xmlns:a16="http://schemas.microsoft.com/office/drawing/2014/main" val="1855526768"/>
                    </a:ext>
                  </a:extLst>
                </a:gridCol>
                <a:gridCol w="1912194">
                  <a:extLst>
                    <a:ext uri="{9D8B030D-6E8A-4147-A177-3AD203B41FA5}">
                      <a16:colId xmlns:a16="http://schemas.microsoft.com/office/drawing/2014/main" val="679426416"/>
                    </a:ext>
                  </a:extLst>
                </a:gridCol>
                <a:gridCol w="1890591">
                  <a:extLst>
                    <a:ext uri="{9D8B030D-6E8A-4147-A177-3AD203B41FA5}">
                      <a16:colId xmlns:a16="http://schemas.microsoft.com/office/drawing/2014/main" val="1204008466"/>
                    </a:ext>
                  </a:extLst>
                </a:gridCol>
                <a:gridCol w="1868536">
                  <a:extLst>
                    <a:ext uri="{9D8B030D-6E8A-4147-A177-3AD203B41FA5}">
                      <a16:colId xmlns:a16="http://schemas.microsoft.com/office/drawing/2014/main" val="3435311437"/>
                    </a:ext>
                  </a:extLst>
                </a:gridCol>
                <a:gridCol w="1868536">
                  <a:extLst>
                    <a:ext uri="{9D8B030D-6E8A-4147-A177-3AD203B41FA5}">
                      <a16:colId xmlns:a16="http://schemas.microsoft.com/office/drawing/2014/main" val="63137873"/>
                    </a:ext>
                  </a:extLst>
                </a:gridCol>
                <a:gridCol w="1868536">
                  <a:extLst>
                    <a:ext uri="{9D8B030D-6E8A-4147-A177-3AD203B41FA5}">
                      <a16:colId xmlns:a16="http://schemas.microsoft.com/office/drawing/2014/main" val="1432186516"/>
                    </a:ext>
                  </a:extLst>
                </a:gridCol>
              </a:tblGrid>
              <a:tr h="516096">
                <a:tc>
                  <a:txBody>
                    <a:bodyPr/>
                    <a:lstStyle/>
                    <a:p>
                      <a:endParaRPr lang="en-US" sz="1400" baseline="30000">
                        <a:solidFill>
                          <a:schemeClr val="tx1"/>
                        </a:solidFill>
                      </a:endParaRPr>
                    </a:p>
                  </a:txBody>
                  <a:tcPr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1000"/>
                        </a:spcBef>
                      </a:pPr>
                      <a:r>
                        <a:rPr lang="en-US" sz="1200" b="1">
                          <a:solidFill>
                            <a:schemeClr val="bg1"/>
                          </a:solidFill>
                        </a:rPr>
                        <a:t>DS6000-A-U101 (Phase 1)</a:t>
                      </a:r>
                      <a:br>
                        <a:rPr lang="en-US" sz="1200" b="1">
                          <a:solidFill>
                            <a:schemeClr val="bg1"/>
                          </a:solidFill>
                        </a:rPr>
                      </a:br>
                      <a:r>
                        <a:rPr lang="en-US" sz="1200" b="1">
                          <a:solidFill>
                            <a:schemeClr val="bg1"/>
                          </a:solidFill>
                        </a:rPr>
                        <a:t>(</a:t>
                      </a:r>
                      <a:r>
                        <a:rPr lang="en-US" sz="1200" b="1">
                          <a:solidFill>
                            <a:schemeClr val="bg1"/>
                          </a:solidFill>
                          <a:hlinkClick r:id="rId4">
                            <a:extLst>
                              <a:ext uri="{A12FA001-AC4F-418D-AE19-62706E023703}">
                                <ahyp:hlinkClr xmlns:ahyp="http://schemas.microsoft.com/office/drawing/2018/hyperlinkcolor" val="tx"/>
                              </a:ext>
                            </a:extLst>
                          </a:hlinkClick>
                        </a:rPr>
                        <a:t>NCT04707248</a:t>
                      </a:r>
                      <a:r>
                        <a:rPr lang="en-US" sz="12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B5EE"/>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bg1"/>
                          </a:solidFill>
                        </a:rPr>
                        <a:t>REJOICE-Ovarian01 (Phase 2/3)</a:t>
                      </a:r>
                      <a:br>
                        <a:rPr lang="en-US" sz="1200" b="1">
                          <a:solidFill>
                            <a:schemeClr val="bg1"/>
                          </a:solidFill>
                        </a:rPr>
                      </a:br>
                      <a:r>
                        <a:rPr lang="en-US" sz="1200" b="1">
                          <a:solidFill>
                            <a:schemeClr val="bg1"/>
                          </a:solidFill>
                        </a:rPr>
                        <a:t>(</a:t>
                      </a:r>
                      <a:r>
                        <a:rPr lang="en-US" sz="1200" b="1">
                          <a:solidFill>
                            <a:schemeClr val="bg1"/>
                          </a:solidFill>
                          <a:hlinkClick r:id="rId5">
                            <a:extLst>
                              <a:ext uri="{A12FA001-AC4F-418D-AE19-62706E023703}">
                                <ahyp:hlinkClr xmlns:ahyp="http://schemas.microsoft.com/office/drawing/2018/hyperlinkcolor" val="tx"/>
                              </a:ext>
                            </a:extLst>
                          </a:hlinkClick>
                        </a:rPr>
                        <a:t>NCT06161025</a:t>
                      </a:r>
                      <a:r>
                        <a:rPr lang="en-US" sz="12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8493429"/>
                  </a:ext>
                </a:extLst>
              </a:tr>
              <a:tr h="448310">
                <a:tc>
                  <a:txBody>
                    <a:bodyPr/>
                    <a:lstStyle/>
                    <a:p>
                      <a:endParaRPr lang="en-US" sz="1400" baseline="30000">
                        <a:solidFill>
                          <a:schemeClr val="tx1"/>
                        </a:solidFill>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a:solidFill>
                            <a:schemeClr val="tx1"/>
                          </a:solidFill>
                        </a:rPr>
                        <a:t>Patients with heavily pretreated advanced </a:t>
                      </a:r>
                      <a:r>
                        <a:rPr lang="en-US" sz="1000" err="1">
                          <a:solidFill>
                            <a:schemeClr val="tx1"/>
                          </a:solidFill>
                        </a:rPr>
                        <a:t>OC</a:t>
                      </a:r>
                      <a:r>
                        <a:rPr lang="en-US" sz="1000" baseline="30000" err="1">
                          <a:solidFill>
                            <a:schemeClr val="tx1"/>
                          </a:solidFill>
                        </a:rPr>
                        <a:t>a</a:t>
                      </a:r>
                      <a:r>
                        <a:rPr lang="en-US" sz="1000">
                          <a:solidFill>
                            <a:schemeClr val="tx1"/>
                          </a:solidFill>
                        </a:rPr>
                        <a:t> who had received prior platinum and taxane therapy</a:t>
                      </a:r>
                    </a:p>
                  </a:txBody>
                  <a:tcPr marL="36000" marR="36000" anchor="ctr">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dirty="0">
                          <a:solidFill>
                            <a:schemeClr val="tx1"/>
                          </a:solidFill>
                        </a:rPr>
                        <a:t>Patients with </a:t>
                      </a:r>
                      <a:r>
                        <a:rPr lang="en-US" sz="1000" dirty="0" err="1">
                          <a:solidFill>
                            <a:schemeClr val="tx1"/>
                          </a:solidFill>
                        </a:rPr>
                        <a:t>PROC</a:t>
                      </a:r>
                      <a:r>
                        <a:rPr lang="en-US" sz="1000" baseline="30000" dirty="0" err="1">
                          <a:solidFill>
                            <a:schemeClr val="tx1"/>
                          </a:solidFill>
                        </a:rPr>
                        <a:t>b</a:t>
                      </a:r>
                      <a:r>
                        <a:rPr lang="en-US" sz="1000" dirty="0">
                          <a:solidFill>
                            <a:schemeClr val="tx1"/>
                          </a:solidFill>
                        </a:rPr>
                        <a:t> who had received 1–3 prior lines of systemic therapy, including bevacizumab (if eligible)  and </a:t>
                      </a:r>
                      <a:r>
                        <a:rPr lang="en-US" sz="1000" dirty="0" err="1">
                          <a:solidFill>
                            <a:schemeClr val="tx1"/>
                          </a:solidFill>
                        </a:rPr>
                        <a:t>mirvetuximab</a:t>
                      </a:r>
                      <a:r>
                        <a:rPr lang="en-US" sz="1000" dirty="0">
                          <a:solidFill>
                            <a:schemeClr val="tx1"/>
                          </a:solidFill>
                        </a:rPr>
                        <a:t> (unless ineligible, not approved or not available locally)</a:t>
                      </a:r>
                      <a:r>
                        <a:rPr lang="en-US" sz="1000" baseline="30000" dirty="0">
                          <a:solidFill>
                            <a:schemeClr val="tx1"/>
                          </a:solidFill>
                        </a:rPr>
                        <a:t>3</a:t>
                      </a:r>
                    </a:p>
                  </a:txBody>
                  <a:tcPr marL="18000" marR="18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3872334"/>
                  </a:ext>
                </a:extLst>
              </a:tr>
              <a:tr h="481689">
                <a:tc>
                  <a:txBody>
                    <a:bodyPr/>
                    <a:lstStyle/>
                    <a:p>
                      <a:r>
                        <a:rPr lang="en-US" sz="1100">
                          <a:solidFill>
                            <a:schemeClr val="tx1"/>
                          </a:solidFill>
                        </a:rPr>
                        <a:t>TEAE, %</a:t>
                      </a:r>
                      <a:endParaRPr lang="en-US" sz="1100" baseline="30000">
                        <a:solidFill>
                          <a:schemeClr val="tx1"/>
                        </a:solidFill>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Total OC cohort</a:t>
                      </a:r>
                    </a:p>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a:solidFill>
                            <a:schemeClr val="tx1"/>
                          </a:solidFill>
                        </a:rPr>
                        <a:t>4.8–6.4 mg/kg (N=45)</a:t>
                      </a:r>
                      <a:r>
                        <a:rPr lang="pt-BR" sz="1100" b="1" baseline="30000">
                          <a:solidFill>
                            <a:schemeClr val="tx1"/>
                          </a:solidFill>
                        </a:rPr>
                        <a:t>1,c</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PSOC subgroup </a:t>
                      </a:r>
                      <a:br>
                        <a:rPr lang="en-US" sz="1100" b="1">
                          <a:solidFill>
                            <a:schemeClr val="tx1"/>
                          </a:solidFill>
                        </a:rPr>
                      </a:br>
                      <a:r>
                        <a:rPr lang="en-US" sz="1100" b="1">
                          <a:solidFill>
                            <a:schemeClr val="tx1"/>
                          </a:solidFill>
                        </a:rPr>
                        <a:t>4.8–6.4 mg/kg (n=18)</a:t>
                      </a:r>
                      <a:r>
                        <a:rPr lang="en-US" sz="1100" b="1" baseline="30000">
                          <a:solidFill>
                            <a:schemeClr val="tx1"/>
                          </a:solidFill>
                        </a:rPr>
                        <a:t>2,c,d</a:t>
                      </a:r>
                    </a:p>
                  </a:txBody>
                  <a:tcPr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4.8 mg/kg</a:t>
                      </a:r>
                      <a:br>
                        <a:rPr lang="en-US" sz="1100" b="1">
                          <a:solidFill>
                            <a:schemeClr val="tx1"/>
                          </a:solidFill>
                        </a:rPr>
                      </a:br>
                      <a:r>
                        <a:rPr lang="en-US" sz="1100" b="1">
                          <a:solidFill>
                            <a:schemeClr val="tx1"/>
                          </a:solidFill>
                        </a:rPr>
                        <a:t>(n=36)</a:t>
                      </a:r>
                      <a:r>
                        <a:rPr lang="en-US" sz="1100" b="1" baseline="30000">
                          <a:solidFill>
                            <a:schemeClr val="tx1"/>
                          </a:solidFill>
                        </a:rPr>
                        <a:t>e</a:t>
                      </a:r>
                      <a:endParaRPr lang="en-US" sz="1100" b="1">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5.6 mg/kg</a:t>
                      </a:r>
                      <a:br>
                        <a:rPr lang="en-US" sz="1100" b="1">
                          <a:solidFill>
                            <a:schemeClr val="tx1"/>
                          </a:solidFill>
                        </a:rPr>
                      </a:br>
                      <a:r>
                        <a:rPr lang="en-US" sz="1100" b="1">
                          <a:solidFill>
                            <a:schemeClr val="tx1"/>
                          </a:solidFill>
                        </a:rPr>
                        <a:t>(n=36)</a:t>
                      </a:r>
                      <a:r>
                        <a:rPr lang="en-US" sz="1100" b="1" baseline="30000">
                          <a:solidFill>
                            <a:schemeClr val="tx1"/>
                          </a:solidFill>
                        </a:rPr>
                        <a:t>e</a:t>
                      </a:r>
                      <a:endParaRPr lang="en-US" sz="1100" b="1">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6.4 mg/kg</a:t>
                      </a:r>
                      <a:endParaRPr lang="en-US" sz="1100" b="1" baseline="30000">
                        <a:solidFill>
                          <a:schemeClr val="tx1"/>
                        </a:solidFill>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a:solidFill>
                            <a:schemeClr val="tx1"/>
                          </a:solidFill>
                        </a:rPr>
                        <a:t>(n=35)</a:t>
                      </a:r>
                      <a:r>
                        <a:rPr lang="en-US" sz="1100" b="1" baseline="30000">
                          <a:solidFill>
                            <a:schemeClr val="tx1"/>
                          </a:solidFill>
                        </a:rPr>
                        <a:t>e</a:t>
                      </a:r>
                      <a:endParaRPr lang="en-US" sz="1100" b="1">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7984401"/>
                  </a:ext>
                </a:extLst>
              </a:tr>
              <a:tr h="292454">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100" b="1" i="0" u="none" strike="noStrike" kern="1200" cap="none" spc="0" baseline="0">
                          <a:ln>
                            <a:noFill/>
                          </a:ln>
                          <a:solidFill>
                            <a:schemeClr val="tx1"/>
                          </a:solidFill>
                          <a:uFillTx/>
                          <a:latin typeface="+mn-lt"/>
                          <a:ea typeface="+mn-ea"/>
                          <a:cs typeface="+mn-cs"/>
                          <a:sym typeface="Gill Sans"/>
                        </a:rPr>
                        <a:t>Anemia, any grade</a:t>
                      </a:r>
                    </a:p>
                  </a:txBody>
                  <a:tcPr marL="90000" marR="90000" marT="46800" marB="4680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1" lang="en-US" sz="1100" b="1" i="0" u="none" strike="noStrike" kern="1200" cap="none" spc="0" baseline="0">
                          <a:ln>
                            <a:noFill/>
                          </a:ln>
                          <a:solidFill>
                            <a:schemeClr val="tx1"/>
                          </a:solidFill>
                          <a:effectLst/>
                          <a:uFillTx/>
                          <a:latin typeface="+mn-lt"/>
                          <a:ea typeface="+mn-ea"/>
                          <a:cs typeface="Arial" panose="020B0604020202020204" pitchFamily="34" charset="0"/>
                          <a:sym typeface="Gill Sans"/>
                        </a:rPr>
                        <a:t>26.7</a:t>
                      </a:r>
                    </a:p>
                  </a:txBody>
                  <a:tcPr marL="90000" marR="90000" marT="46800" marB="4680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1" lang="en-US" sz="1100" b="1" i="0" u="none" strike="noStrike" kern="1200" cap="none" spc="0" baseline="0">
                          <a:ln>
                            <a:noFill/>
                          </a:ln>
                          <a:solidFill>
                            <a:schemeClr val="tx1"/>
                          </a:solidFill>
                          <a:effectLst/>
                          <a:uFillTx/>
                          <a:latin typeface="+mn-lt"/>
                          <a:ea typeface="+mn-ea"/>
                          <a:cs typeface="Arial" panose="020B0604020202020204" pitchFamily="34" charset="0"/>
                          <a:sym typeface="Gill Sans"/>
                        </a:rPr>
                        <a:t>38.9</a:t>
                      </a:r>
                    </a:p>
                  </a:txBody>
                  <a:tcPr marL="90000" marR="90000" marT="46800" marB="46800" anchor="ctr">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100" b="1" baseline="0">
                          <a:solidFill>
                            <a:schemeClr val="tx1"/>
                          </a:solidFill>
                        </a:rPr>
                        <a:t>52.8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58.3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60.0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059283"/>
                  </a:ext>
                </a:extLst>
              </a:tr>
              <a:tr h="292454">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100" b="0" i="0" u="none" strike="noStrike" kern="1200" cap="none" spc="0" baseline="0">
                          <a:ln>
                            <a:noFill/>
                          </a:ln>
                          <a:solidFill>
                            <a:schemeClr val="tx1"/>
                          </a:solidFill>
                          <a:uFillTx/>
                          <a:latin typeface="+mn-lt"/>
                          <a:ea typeface="+mn-ea"/>
                          <a:cs typeface="+mn-cs"/>
                          <a:sym typeface="Gill Sans"/>
                        </a:rPr>
                        <a:t>Grade ≥3</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15.6</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22.2</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aseline="0">
                          <a:solidFill>
                            <a:schemeClr val="tx1"/>
                          </a:solidFill>
                        </a:rPr>
                        <a:t>19.4</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13.9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17.1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81382771"/>
                  </a:ext>
                </a:extLst>
              </a:tr>
              <a:tr h="446281">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100" b="1" i="0" u="none" strike="noStrike" kern="1200" cap="none" spc="0" baseline="0">
                          <a:ln>
                            <a:noFill/>
                          </a:ln>
                          <a:solidFill>
                            <a:schemeClr val="tx1"/>
                          </a:solidFill>
                          <a:uFillTx/>
                          <a:latin typeface="+mn-lt"/>
                          <a:ea typeface="+mn-ea"/>
                          <a:cs typeface="+mn-cs"/>
                          <a:sym typeface="Gill Sans"/>
                        </a:rPr>
                        <a:t>Neutrophil count decreased, any grade</a:t>
                      </a:r>
                      <a:endParaRPr kumimoji="1" lang="en-US" sz="1100" b="1" i="0" u="none" strike="noStrike" kern="1200" cap="none" spc="0" baseline="30000">
                        <a:ln>
                          <a:noFill/>
                        </a:ln>
                        <a:solidFill>
                          <a:schemeClr val="tx1"/>
                        </a:solidFill>
                        <a:uFillTx/>
                        <a:latin typeface="+mn-lt"/>
                        <a:ea typeface="+mn-ea"/>
                        <a:cs typeface="+mn-cs"/>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1" i="0" u="none" strike="noStrike" kern="1200" cap="none" spc="0" baseline="0" dirty="0">
                          <a:ln>
                            <a:noFill/>
                          </a:ln>
                          <a:solidFill>
                            <a:schemeClr val="tx1"/>
                          </a:solidFill>
                          <a:effectLst/>
                          <a:uFillTx/>
                          <a:latin typeface="+mn-lt"/>
                          <a:ea typeface="+mn-ea"/>
                          <a:cs typeface="Arial" panose="020B0604020202020204" pitchFamily="34" charset="0"/>
                          <a:sym typeface="Gill Sans"/>
                        </a:rPr>
                        <a:t>24.4</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1" i="0" u="none" strike="noStrike" kern="1200" cap="none" spc="0" baseline="0">
                          <a:ln>
                            <a:noFill/>
                          </a:ln>
                          <a:solidFill>
                            <a:schemeClr val="tx1"/>
                          </a:solidFill>
                          <a:effectLst/>
                          <a:uFillTx/>
                          <a:latin typeface="+mn-lt"/>
                          <a:ea typeface="+mn-ea"/>
                          <a:cs typeface="Arial" panose="020B0604020202020204" pitchFamily="34" charset="0"/>
                          <a:sym typeface="Gill Sans"/>
                        </a:rPr>
                        <a:t>22.2</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baseline="0">
                          <a:solidFill>
                            <a:schemeClr val="tx1"/>
                          </a:solidFill>
                        </a:rPr>
                        <a:t>33.3</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44.4</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51.4</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4698600"/>
                  </a:ext>
                </a:extLst>
              </a:tr>
              <a:tr h="292454">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100" b="0" i="0" u="none" strike="noStrike" kern="1200" cap="none" spc="0" baseline="0">
                          <a:ln>
                            <a:noFill/>
                          </a:ln>
                          <a:solidFill>
                            <a:schemeClr val="tx1"/>
                          </a:solidFill>
                          <a:uFillTx/>
                          <a:latin typeface="+mn-lt"/>
                          <a:ea typeface="+mn-ea"/>
                          <a:cs typeface="+mn-cs"/>
                          <a:sym typeface="Gill Sans"/>
                        </a:rPr>
                        <a:t>Grade ≥3</a:t>
                      </a:r>
                      <a:endParaRPr kumimoji="1" lang="en-US" sz="1100" b="0" i="0" u="none" strike="noStrike" kern="1200" cap="none" spc="0" baseline="30000">
                        <a:ln>
                          <a:noFill/>
                        </a:ln>
                        <a:solidFill>
                          <a:schemeClr val="tx1"/>
                        </a:solidFill>
                        <a:uFillTx/>
                        <a:latin typeface="+mn-lt"/>
                        <a:ea typeface="+mn-ea"/>
                        <a:cs typeface="+mn-cs"/>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11.1</a:t>
                      </a:r>
                      <a:endParaRPr kumimoji="1" lang="en-US" sz="1100" b="0" i="0" u="none" strike="noStrike" kern="1200" cap="none" spc="0" baseline="30000">
                        <a:ln>
                          <a:noFill/>
                        </a:ln>
                        <a:solidFill>
                          <a:schemeClr val="tx1"/>
                        </a:solidFill>
                        <a:effectLst/>
                        <a:uFillTx/>
                        <a:latin typeface="+mn-lt"/>
                        <a:ea typeface="+mn-ea"/>
                        <a:cs typeface="Arial" panose="020B0604020202020204" pitchFamily="34" charset="0"/>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90000"/>
                        </a:lnSpc>
                        <a:spcBef>
                          <a:spcPts val="0"/>
                        </a:spcBef>
                        <a:spcAft>
                          <a:spcPts val="0"/>
                        </a:spcAft>
                        <a:buClrTx/>
                        <a:buSzTx/>
                        <a:buFontTx/>
                        <a:buNone/>
                        <a:tabLst/>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16.7</a:t>
                      </a:r>
                      <a:endParaRPr kumimoji="1" lang="en-US" sz="1100" b="0" i="0" u="none" strike="noStrike" kern="1200" cap="none" spc="0" baseline="30000">
                        <a:ln>
                          <a:noFill/>
                        </a:ln>
                        <a:solidFill>
                          <a:schemeClr val="tx1"/>
                        </a:solidFill>
                        <a:effectLst/>
                        <a:uFillTx/>
                        <a:latin typeface="+mn-lt"/>
                        <a:ea typeface="+mn-ea"/>
                        <a:cs typeface="Arial" panose="020B0604020202020204" pitchFamily="34" charset="0"/>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aseline="0">
                          <a:solidFill>
                            <a:schemeClr val="tx1"/>
                          </a:solidFill>
                        </a:rPr>
                        <a:t>11.1</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16.7</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28.6</a:t>
                      </a:r>
                      <a:r>
                        <a:rPr kumimoji="1" lang="en-US" sz="1100" b="1" i="0" u="none" strike="noStrike" kern="1200" cap="none" spc="0" baseline="30000">
                          <a:ln>
                            <a:noFill/>
                          </a:ln>
                          <a:solidFill>
                            <a:schemeClr val="tx1"/>
                          </a:solidFill>
                          <a:uFillTx/>
                          <a:latin typeface="+mn-lt"/>
                          <a:ea typeface="+mn-ea"/>
                          <a:cs typeface="+mn-cs"/>
                          <a:sym typeface="Gill Sans"/>
                        </a:rPr>
                        <a:t>f</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3282631"/>
                  </a:ext>
                </a:extLst>
              </a:tr>
              <a:tr h="446281">
                <a:tc>
                  <a:txBody>
                    <a:bodyPr/>
                    <a:lstStyle>
                      <a:lvl1pPr marL="0" algn="l" defTabSz="914400" rtl="0" eaLnBrk="1" latinLnBrk="0" hangingPunct="1">
                        <a:defRPr kumimoji="1" sz="1800" kern="1200">
                          <a:solidFill>
                            <a:schemeClr val="dk1"/>
                          </a:solidFill>
                          <a:latin typeface="Arial" panose="020B0604020202020204"/>
                        </a:defRPr>
                      </a:lvl1pPr>
                      <a:lvl2pPr marL="457200" algn="l" defTabSz="914400" rtl="0" eaLnBrk="1" latinLnBrk="0" hangingPunct="1">
                        <a:defRPr kumimoji="1" sz="1800" kern="1200">
                          <a:solidFill>
                            <a:schemeClr val="dk1"/>
                          </a:solidFill>
                          <a:latin typeface="Arial" panose="020B0604020202020204"/>
                        </a:defRPr>
                      </a:lvl2pPr>
                      <a:lvl3pPr marL="914400" algn="l" defTabSz="914400" rtl="0" eaLnBrk="1" latinLnBrk="0" hangingPunct="1">
                        <a:defRPr kumimoji="1" sz="1800" kern="1200">
                          <a:solidFill>
                            <a:schemeClr val="dk1"/>
                          </a:solidFill>
                          <a:latin typeface="Arial" panose="020B0604020202020204"/>
                        </a:defRPr>
                      </a:lvl3pPr>
                      <a:lvl4pPr marL="1371600" algn="l" defTabSz="914400" rtl="0" eaLnBrk="1" latinLnBrk="0" hangingPunct="1">
                        <a:defRPr kumimoji="1" sz="1800" kern="1200">
                          <a:solidFill>
                            <a:schemeClr val="dk1"/>
                          </a:solidFill>
                          <a:latin typeface="Arial" panose="020B0604020202020204"/>
                        </a:defRPr>
                      </a:lvl4pPr>
                      <a:lvl5pPr marL="1828800" algn="l" defTabSz="914400" rtl="0" eaLnBrk="1" latinLnBrk="0" hangingPunct="1">
                        <a:defRPr kumimoji="1" sz="1800" kern="1200">
                          <a:solidFill>
                            <a:schemeClr val="dk1"/>
                          </a:solidFill>
                          <a:latin typeface="Arial" panose="020B0604020202020204"/>
                        </a:defRPr>
                      </a:lvl5pPr>
                      <a:lvl6pPr marL="2286000" algn="l" defTabSz="914400" rtl="0" eaLnBrk="1" latinLnBrk="0" hangingPunct="1">
                        <a:defRPr kumimoji="1" sz="1800" kern="1200">
                          <a:solidFill>
                            <a:schemeClr val="dk1"/>
                          </a:solidFill>
                          <a:latin typeface="Arial" panose="020B0604020202020204"/>
                        </a:defRPr>
                      </a:lvl6pPr>
                      <a:lvl7pPr marL="2743200" algn="l" defTabSz="914400" rtl="0" eaLnBrk="1" latinLnBrk="0" hangingPunct="1">
                        <a:defRPr kumimoji="1" sz="1800" kern="1200">
                          <a:solidFill>
                            <a:schemeClr val="dk1"/>
                          </a:solidFill>
                          <a:latin typeface="Arial" panose="020B0604020202020204"/>
                        </a:defRPr>
                      </a:lvl7pPr>
                      <a:lvl8pPr marL="3200400" algn="l" defTabSz="914400" rtl="0" eaLnBrk="1" latinLnBrk="0" hangingPunct="1">
                        <a:defRPr kumimoji="1" sz="1800" kern="1200">
                          <a:solidFill>
                            <a:schemeClr val="dk1"/>
                          </a:solidFill>
                          <a:latin typeface="Arial" panose="020B0604020202020204"/>
                        </a:defRPr>
                      </a:lvl8pPr>
                      <a:lvl9pPr marL="3657600" algn="l" defTabSz="914400" rtl="0" eaLnBrk="1" latinLnBrk="0" hangingPunct="1">
                        <a:defRPr kumimoji="1" sz="1800" kern="1200">
                          <a:solidFill>
                            <a:schemeClr val="dk1"/>
                          </a:solidFill>
                          <a:latin typeface="Arial" panose="020B0604020202020204"/>
                        </a:defRPr>
                      </a:lvl9p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1" lang="en-US" sz="1100" b="1" i="0" u="none" strike="noStrike" kern="1200" cap="none" spc="0" baseline="0">
                          <a:ln>
                            <a:noFill/>
                          </a:ln>
                          <a:solidFill>
                            <a:schemeClr val="tx1"/>
                          </a:solidFill>
                          <a:uFillTx/>
                          <a:latin typeface="+mn-lt"/>
                          <a:ea typeface="+mn-ea"/>
                          <a:cs typeface="+mn-cs"/>
                          <a:sym typeface="Gill Sans"/>
                        </a:rPr>
                        <a:t>Platelet count decreased, any grade</a:t>
                      </a:r>
                      <a:endParaRPr kumimoji="1" lang="en-US" sz="1100" b="1" i="0" u="none" strike="noStrike" kern="1200" cap="none" spc="0" baseline="30000">
                        <a:ln>
                          <a:noFill/>
                        </a:ln>
                        <a:solidFill>
                          <a:schemeClr val="tx1"/>
                        </a:solidFill>
                        <a:uFillTx/>
                        <a:latin typeface="+mn-lt"/>
                        <a:ea typeface="+mn-ea"/>
                        <a:cs typeface="+mn-cs"/>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100" b="1" i="0" u="none" strike="noStrike" kern="1200" cap="none" spc="0" baseline="0">
                          <a:ln>
                            <a:noFill/>
                          </a:ln>
                          <a:solidFill>
                            <a:schemeClr val="tx1"/>
                          </a:solidFill>
                          <a:effectLst/>
                          <a:uFillTx/>
                          <a:latin typeface="+mn-lt"/>
                          <a:ea typeface="+mn-ea"/>
                          <a:cs typeface="Arial" panose="020B0604020202020204" pitchFamily="34" charset="0"/>
                          <a:sym typeface="Gill Sans"/>
                        </a:rPr>
                        <a:t>13.3</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100" b="1" i="0" u="none" strike="noStrike" kern="1200" cap="none" spc="0" baseline="0">
                          <a:ln>
                            <a:noFill/>
                          </a:ln>
                          <a:solidFill>
                            <a:schemeClr val="tx1"/>
                          </a:solidFill>
                          <a:effectLst/>
                          <a:uFillTx/>
                          <a:latin typeface="+mn-lt"/>
                          <a:ea typeface="+mn-ea"/>
                          <a:cs typeface="Arial" panose="020B0604020202020204" pitchFamily="34" charset="0"/>
                          <a:sym typeface="Gill Sans"/>
                        </a:rPr>
                        <a:t>16.7</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baseline="0">
                          <a:solidFill>
                            <a:schemeClr val="tx1"/>
                          </a:solidFill>
                        </a:rPr>
                        <a:t>8.3</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19.4</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baseline="0">
                          <a:solidFill>
                            <a:schemeClr val="tx1"/>
                          </a:solidFill>
                        </a:rPr>
                        <a:t>25.7</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1"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9905732"/>
                  </a:ext>
                </a:extLst>
              </a:tr>
              <a:tr h="294893">
                <a:tc>
                  <a:txBody>
                    <a:bodyPr/>
                    <a:lstStyle>
                      <a:lvl1pPr marL="0" algn="l" defTabSz="914400" rtl="0" eaLnBrk="1" latinLnBrk="0" hangingPunct="1">
                        <a:defRPr kumimoji="1" sz="1800" kern="1200">
                          <a:solidFill>
                            <a:schemeClr val="tx1"/>
                          </a:solidFill>
                          <a:latin typeface="Arial"/>
                        </a:defRPr>
                      </a:lvl1pPr>
                      <a:lvl2pPr marL="457200" algn="l" defTabSz="914400" rtl="0" eaLnBrk="1" latinLnBrk="0" hangingPunct="1">
                        <a:defRPr kumimoji="1" sz="1800" kern="1200">
                          <a:solidFill>
                            <a:schemeClr val="tx1"/>
                          </a:solidFill>
                          <a:latin typeface="Arial"/>
                        </a:defRPr>
                      </a:lvl2pPr>
                      <a:lvl3pPr marL="914400" algn="l" defTabSz="914400" rtl="0" eaLnBrk="1" latinLnBrk="0" hangingPunct="1">
                        <a:defRPr kumimoji="1" sz="1800" kern="1200">
                          <a:solidFill>
                            <a:schemeClr val="tx1"/>
                          </a:solidFill>
                          <a:latin typeface="Arial"/>
                        </a:defRPr>
                      </a:lvl3pPr>
                      <a:lvl4pPr marL="1371600" algn="l" defTabSz="914400" rtl="0" eaLnBrk="1" latinLnBrk="0" hangingPunct="1">
                        <a:defRPr kumimoji="1" sz="1800" kern="1200">
                          <a:solidFill>
                            <a:schemeClr val="tx1"/>
                          </a:solidFill>
                          <a:latin typeface="Arial"/>
                        </a:defRPr>
                      </a:lvl4pPr>
                      <a:lvl5pPr marL="1828800" algn="l" defTabSz="914400" rtl="0" eaLnBrk="1" latinLnBrk="0" hangingPunct="1">
                        <a:defRPr kumimoji="1" sz="1800" kern="1200">
                          <a:solidFill>
                            <a:schemeClr val="tx1"/>
                          </a:solidFill>
                          <a:latin typeface="Arial"/>
                        </a:defRPr>
                      </a:lvl5pPr>
                      <a:lvl6pPr marL="2286000" algn="l" defTabSz="914400" rtl="0" eaLnBrk="1" latinLnBrk="0" hangingPunct="1">
                        <a:defRPr kumimoji="1" sz="1800" kern="1200">
                          <a:solidFill>
                            <a:schemeClr val="tx1"/>
                          </a:solidFill>
                          <a:latin typeface="Arial"/>
                        </a:defRPr>
                      </a:lvl6pPr>
                      <a:lvl7pPr marL="2743200" algn="l" defTabSz="914400" rtl="0" eaLnBrk="1" latinLnBrk="0" hangingPunct="1">
                        <a:defRPr kumimoji="1" sz="1800" kern="1200">
                          <a:solidFill>
                            <a:schemeClr val="tx1"/>
                          </a:solidFill>
                          <a:latin typeface="Arial"/>
                        </a:defRPr>
                      </a:lvl7pPr>
                      <a:lvl8pPr marL="3200400" algn="l" defTabSz="914400" rtl="0" eaLnBrk="1" latinLnBrk="0" hangingPunct="1">
                        <a:defRPr kumimoji="1" sz="1800" kern="1200">
                          <a:solidFill>
                            <a:schemeClr val="tx1"/>
                          </a:solidFill>
                          <a:latin typeface="Arial"/>
                        </a:defRPr>
                      </a:lvl8pPr>
                      <a:lvl9pPr marL="3657600" algn="l" defTabSz="914400" rtl="0" eaLnBrk="1" latinLnBrk="0" hangingPunct="1">
                        <a:defRPr kumimoji="1" sz="1800" kern="1200">
                          <a:solidFill>
                            <a:schemeClr val="tx1"/>
                          </a:solidFill>
                          <a:latin typeface="Arial"/>
                        </a:defRPr>
                      </a:lvl9pPr>
                    </a:lstStyle>
                    <a:p>
                      <a:pPr marL="179388" marR="0" lvl="1" indent="0" algn="l" defTabSz="457189" rtl="0" eaLnBrk="1" fontAlgn="auto" latinLnBrk="0" hangingPunct="1">
                        <a:lnSpc>
                          <a:spcPct val="90000"/>
                        </a:lnSpc>
                        <a:spcBef>
                          <a:spcPts val="0"/>
                        </a:spcBef>
                        <a:spcAft>
                          <a:spcPts val="0"/>
                        </a:spcAft>
                        <a:buClrTx/>
                        <a:buSzTx/>
                        <a:buFontTx/>
                        <a:buNone/>
                        <a:tabLst/>
                        <a:defRPr/>
                      </a:pPr>
                      <a:r>
                        <a:rPr kumimoji="1" lang="en-US" sz="1100" b="0" i="0" u="none" strike="noStrike" kern="1200" cap="none" spc="0" baseline="0">
                          <a:ln>
                            <a:noFill/>
                          </a:ln>
                          <a:solidFill>
                            <a:schemeClr val="tx1"/>
                          </a:solidFill>
                          <a:uFillTx/>
                          <a:latin typeface="+mn-lt"/>
                          <a:ea typeface="+mn-ea"/>
                          <a:cs typeface="+mn-cs"/>
                          <a:sym typeface="Gill Sans"/>
                        </a:rPr>
                        <a:t>Grade ≥3</a:t>
                      </a: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4.4</a:t>
                      </a:r>
                      <a:endParaRPr kumimoji="1" lang="en-US" sz="1100" b="0" i="0" u="none" strike="noStrike" kern="1200" cap="none" spc="0" baseline="30000">
                        <a:ln>
                          <a:noFill/>
                        </a:ln>
                        <a:solidFill>
                          <a:schemeClr val="tx1"/>
                        </a:solidFill>
                        <a:effectLst/>
                        <a:uFillTx/>
                        <a:latin typeface="+mn-lt"/>
                        <a:ea typeface="+mn-ea"/>
                        <a:cs typeface="Arial" panose="020B0604020202020204" pitchFamily="34" charset="0"/>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sz="1100" b="0" i="0" u="none" strike="noStrike" kern="1200" cap="none" spc="0" baseline="0">
                          <a:ln>
                            <a:noFill/>
                          </a:ln>
                          <a:solidFill>
                            <a:schemeClr val="tx1"/>
                          </a:solidFill>
                          <a:effectLst/>
                          <a:uFillTx/>
                          <a:latin typeface="+mn-lt"/>
                          <a:ea typeface="+mn-ea"/>
                          <a:cs typeface="Arial" panose="020B0604020202020204" pitchFamily="34" charset="0"/>
                          <a:sym typeface="Gill Sans"/>
                        </a:rPr>
                        <a:t>5.6</a:t>
                      </a:r>
                      <a:endParaRPr kumimoji="1" lang="en-US" sz="1100" b="0" i="0" u="none" strike="noStrike" kern="1200" cap="none" spc="0" baseline="30000">
                        <a:ln>
                          <a:noFill/>
                        </a:ln>
                        <a:solidFill>
                          <a:schemeClr val="tx1"/>
                        </a:solidFill>
                        <a:effectLst/>
                        <a:uFillTx/>
                        <a:latin typeface="+mn-lt"/>
                        <a:ea typeface="+mn-ea"/>
                        <a:cs typeface="Arial" panose="020B0604020202020204" pitchFamily="34" charset="0"/>
                        <a:sym typeface="Gill Sans"/>
                      </a:endParaRPr>
                    </a:p>
                  </a:txBody>
                  <a:tcPr marL="90000" marR="90000" marT="46800" marB="468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aseline="0">
                          <a:solidFill>
                            <a:schemeClr val="tx1"/>
                          </a:solidFill>
                        </a:rPr>
                        <a:t>2.8</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5.6</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aseline="0">
                          <a:solidFill>
                            <a:schemeClr val="tx1"/>
                          </a:solidFill>
                        </a:rPr>
                        <a:t>8.6</a:t>
                      </a:r>
                      <a:r>
                        <a:rPr kumimoji="1" lang="en-US" sz="1100" b="1" i="0" u="none" strike="noStrike" kern="1200" cap="none" spc="0" baseline="30000">
                          <a:ln>
                            <a:noFill/>
                          </a:ln>
                          <a:solidFill>
                            <a:schemeClr val="tx1"/>
                          </a:solidFill>
                          <a:uFillTx/>
                          <a:latin typeface="+mn-lt"/>
                          <a:ea typeface="+mn-ea"/>
                          <a:cs typeface="+mn-cs"/>
                          <a:sym typeface="Gill Sans"/>
                        </a:rPr>
                        <a:t>g</a:t>
                      </a:r>
                      <a:endParaRPr lang="en-US" sz="1100" baseline="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00110769"/>
                  </a:ext>
                </a:extLst>
              </a:tr>
              <a:tr h="412877">
                <a:tc>
                  <a:txBody>
                    <a:bodyPr/>
                    <a:lstStyle/>
                    <a:p>
                      <a:endParaRPr lang="en-US" sz="80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Jul 14, 2023</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subgroup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Jan 10, 2025</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dirty="0">
                          <a:cs typeface="Arial" panose="020B0604020202020204" pitchFamily="34" charset="0"/>
                          <a:sym typeface="Arial"/>
                        </a:rPr>
                        <a:t>Ph 2 dose-optimization analysis in which patients have completed &gt;18 weeks FU. Data cutoff: Feb 26, 2025</a:t>
                      </a:r>
                      <a:endParaRPr lang="en-US" sz="900" dirty="0">
                        <a:effectLst/>
                        <a:latin typeface="Arial" panose="020B0604020202020204" pitchFamily="34" charset="0"/>
                        <a:ea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Calibri" panose="020F0502020204030204" pitchFamily="34" charset="0"/>
                        </a:rPr>
                        <a:t>R-DXd 5.6 mg/kg is considered the optimal dose to be further evaluated in the Ph 3 study</a:t>
                      </a:r>
                      <a:endParaRPr lang="en-US" sz="900" kern="0" dirty="0">
                        <a:cs typeface="Arial" panose="020B0604020202020204" pitchFamily="34" charset="0"/>
                        <a:sym typeface="Arial"/>
                      </a:endParaRP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7442"/>
                  </a:ext>
                </a:extLst>
              </a:tr>
            </a:tbl>
          </a:graphicData>
        </a:graphic>
      </p:graphicFrame>
      <p:sp>
        <p:nvSpPr>
          <p:cNvPr id="48" name="Rectangle 47">
            <a:extLst>
              <a:ext uri="{FF2B5EF4-FFF2-40B4-BE49-F238E27FC236}">
                <a16:creationId xmlns:a16="http://schemas.microsoft.com/office/drawing/2014/main" id="{480BE5AB-462B-0054-9950-C3F47239FC17}"/>
              </a:ext>
            </a:extLst>
          </p:cNvPr>
          <p:cNvSpPr/>
          <p:nvPr/>
        </p:nvSpPr>
        <p:spPr>
          <a:xfrm>
            <a:off x="8407216" y="2597757"/>
            <a:ext cx="1432098" cy="2552587"/>
          </a:xfrm>
          <a:prstGeom prst="rect">
            <a:avLst/>
          </a:prstGeom>
          <a:noFill/>
          <a:ln w="38100">
            <a:solidFill>
              <a:srgbClr val="FFD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1619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CD5A114E-C548-7971-8D01-4B850AD81B7B}"/>
              </a:ext>
            </a:extLst>
          </p:cNvPr>
          <p:cNvSpPr>
            <a:spLocks noGrp="1"/>
          </p:cNvSpPr>
          <p:nvPr>
            <p:ph type="body" sz="quarter" idx="13"/>
          </p:nvPr>
        </p:nvSpPr>
        <p:spPr>
          <a:xfrm>
            <a:off x="424734" y="6255884"/>
            <a:ext cx="11339484" cy="602116"/>
          </a:xfrm>
        </p:spPr>
        <p:txBody>
          <a:bodyPr anchor="t">
            <a:normAutofit fontScale="77500" lnSpcReduction="20000"/>
          </a:bodyPr>
          <a:lstStyle/>
          <a:p>
            <a:pPr lvl="0" defTabSz="1219170" fontAlgn="auto">
              <a:buClr>
                <a:srgbClr val="000000"/>
              </a:buClr>
              <a:tabLst>
                <a:tab pos="1788539" algn="l"/>
              </a:tabLst>
              <a:defRPr/>
            </a:pPr>
            <a:r>
              <a:rPr kumimoji="0" lang="en-US" sz="800" i="0" u="none" strike="noStrike" kern="0" cap="none" spc="0" normalizeH="0" baseline="30000" noProof="0" dirty="0">
                <a:ln>
                  <a:noFill/>
                </a:ln>
                <a:solidFill>
                  <a:schemeClr val="bg1">
                    <a:lumMod val="50000"/>
                  </a:schemeClr>
                </a:solidFill>
                <a:effectLst/>
                <a:uLnTx/>
                <a:uFillTx/>
                <a:latin typeface="Arial"/>
                <a:cs typeface="Arial" panose="020B0604020202020204" pitchFamily="34" charset="0"/>
                <a:sym typeface="Arial"/>
              </a:rPr>
              <a:t>a</a:t>
            </a:r>
            <a:r>
              <a:rPr lang="en-GB" dirty="0">
                <a:solidFill>
                  <a:schemeClr val="bg1">
                    <a:lumMod val="50000"/>
                  </a:schemeClr>
                </a:solidFill>
              </a:rPr>
              <a:t>High-grade serous ovarian, primary peritoneal, or fallopian tube cancer. </a:t>
            </a:r>
            <a:r>
              <a:rPr lang="en-GB" baseline="30000" dirty="0">
                <a:solidFill>
                  <a:schemeClr val="bg1">
                    <a:lumMod val="50000"/>
                  </a:schemeClr>
                </a:solidFill>
              </a:rPr>
              <a:t>b</a:t>
            </a:r>
            <a:r>
              <a:rPr lang="en-US" dirty="0">
                <a:solidFill>
                  <a:schemeClr val="bg1">
                    <a:lumMod val="50000"/>
                  </a:schemeClr>
                </a:solidFill>
              </a:rPr>
              <a:t>High-grade serous ovarian or endometroid ovarian, primary peritoneal, or fallopian tube cancer. </a:t>
            </a:r>
            <a:r>
              <a:rPr lang="en-US" kern="0" baseline="30000" dirty="0" err="1">
                <a:solidFill>
                  <a:schemeClr val="bg1">
                    <a:lumMod val="50000"/>
                  </a:schemeClr>
                </a:solidFill>
                <a:cs typeface="Arial" panose="020B0604020202020204" pitchFamily="34" charset="0"/>
                <a:sym typeface="Arial"/>
              </a:rPr>
              <a:t>c</a:t>
            </a:r>
            <a:r>
              <a:rPr lang="en-US" kern="0" dirty="0" err="1">
                <a:solidFill>
                  <a:schemeClr val="bg1">
                    <a:lumMod val="50000"/>
                  </a:schemeClr>
                </a:solidFill>
                <a:cs typeface="Arial" panose="020B0604020202020204" pitchFamily="34" charset="0"/>
                <a:sym typeface="Arial"/>
              </a:rPr>
              <a:t>Please</a:t>
            </a:r>
            <a:r>
              <a:rPr lang="en-US" kern="0" dirty="0">
                <a:solidFill>
                  <a:schemeClr val="bg1">
                    <a:lumMod val="50000"/>
                  </a:schemeClr>
                </a:solidFill>
                <a:cs typeface="Arial" panose="020B0604020202020204" pitchFamily="34" charset="0"/>
                <a:sym typeface="Arial"/>
              </a:rPr>
              <a:t> note that the platinum-sensitive OC subgroup includes patients also captured in the </a:t>
            </a:r>
            <a:r>
              <a:rPr lang="en-US" kern="0" dirty="0">
                <a:solidFill>
                  <a:schemeClr val="bg1">
                    <a:lumMod val="50000"/>
                  </a:schemeClr>
                </a:solidFill>
                <a:cs typeface="Arial" panose="020B0604020202020204" pitchFamily="34" charset="0"/>
              </a:rPr>
              <a:t>4.8–6.4 mg/kg cohorts, therefore the ILD/pneumonitis case could represent the same event; </a:t>
            </a:r>
            <a:r>
              <a:rPr lang="en-US" kern="0" baseline="30000" dirty="0" err="1">
                <a:solidFill>
                  <a:schemeClr val="bg1">
                    <a:lumMod val="50000"/>
                  </a:schemeClr>
                </a:solidFill>
                <a:cs typeface="Arial" panose="020B0604020202020204" pitchFamily="34" charset="0"/>
              </a:rPr>
              <a:t>d</a:t>
            </a:r>
            <a:r>
              <a:rPr lang="en-US" kern="0" dirty="0" err="1">
                <a:solidFill>
                  <a:schemeClr val="bg1">
                    <a:lumMod val="50000"/>
                  </a:schemeClr>
                </a:solidFill>
                <a:cs typeface="Arial" panose="020B0604020202020204" pitchFamily="34" charset="0"/>
                <a:sym typeface="Arial"/>
              </a:rPr>
              <a:t>ILD</a:t>
            </a:r>
            <a:r>
              <a:rPr lang="en-US" kern="0" dirty="0">
                <a:solidFill>
                  <a:schemeClr val="bg1">
                    <a:lumMod val="50000"/>
                  </a:schemeClr>
                </a:solidFill>
                <a:cs typeface="Arial" panose="020B0604020202020204" pitchFamily="34" charset="0"/>
                <a:sym typeface="Arial"/>
              </a:rPr>
              <a:t>/pneumonitis </a:t>
            </a:r>
            <a:r>
              <a:rPr lang="en-US" kern="0" dirty="0">
                <a:solidFill>
                  <a:schemeClr val="bg1">
                    <a:lumMod val="50000"/>
                  </a:schemeClr>
                </a:solidFill>
                <a:cs typeface="Arial" panose="020B0604020202020204" pitchFamily="34" charset="0"/>
              </a:rPr>
              <a:t>Grade 2 with starting dose of 6.4 mg/kg.</a:t>
            </a:r>
            <a:r>
              <a:rPr kumimoji="0" lang="en-US" sz="80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rPr>
              <a:t> </a:t>
            </a:r>
            <a:r>
              <a:rPr kumimoji="0" lang="en-US" sz="800" i="0" u="none" strike="noStrike" kern="0" cap="none" spc="0" normalizeH="0" baseline="30000" noProof="0" dirty="0" err="1">
                <a:ln>
                  <a:noFill/>
                </a:ln>
                <a:solidFill>
                  <a:schemeClr val="bg1">
                    <a:lumMod val="50000"/>
                  </a:schemeClr>
                </a:solidFill>
                <a:effectLst/>
                <a:uLnTx/>
                <a:uFillTx/>
                <a:latin typeface="Arial"/>
                <a:cs typeface="Arial" panose="020B0604020202020204" pitchFamily="34" charset="0"/>
                <a:sym typeface="Arial"/>
              </a:rPr>
              <a:t>e</a:t>
            </a:r>
            <a:r>
              <a:rPr kumimoji="0" lang="en-US" sz="800" i="0" u="none" strike="noStrike" kern="0" cap="none" spc="0" normalizeH="0" noProof="0" dirty="0" err="1">
                <a:ln>
                  <a:noFill/>
                </a:ln>
                <a:solidFill>
                  <a:schemeClr val="bg1">
                    <a:lumMod val="50000"/>
                  </a:schemeClr>
                </a:solidFill>
                <a:effectLst/>
                <a:uLnTx/>
                <a:uFillTx/>
                <a:latin typeface="Arial"/>
                <a:cs typeface="Arial" panose="020B0604020202020204" pitchFamily="34" charset="0"/>
                <a:sym typeface="Arial"/>
              </a:rPr>
              <a:t>ILD</a:t>
            </a:r>
            <a:r>
              <a:rPr kumimoji="0" lang="en-US" sz="800" i="0" u="none" strike="noStrike" kern="0" cap="none" spc="0" normalizeH="0" noProof="0" dirty="0">
                <a:ln>
                  <a:noFill/>
                </a:ln>
                <a:solidFill>
                  <a:schemeClr val="bg1">
                    <a:lumMod val="50000"/>
                  </a:schemeClr>
                </a:solidFill>
                <a:effectLst/>
                <a:uLnTx/>
                <a:uFillTx/>
                <a:latin typeface="Arial"/>
                <a:cs typeface="Arial" panose="020B0604020202020204" pitchFamily="34" charset="0"/>
                <a:sym typeface="Arial"/>
              </a:rPr>
              <a:t>/pneumonitis Grade ≥3 event (adjudicated as treatment related) was CTCAE Grade 3. </a:t>
            </a:r>
          </a:p>
          <a:p>
            <a:pPr lvl="0" defTabSz="1219170" fontAlgn="auto">
              <a:buClr>
                <a:srgbClr val="000000"/>
              </a:buClr>
              <a:tabLst>
                <a:tab pos="1788539" algn="l"/>
              </a:tabLst>
              <a:defRPr/>
            </a:pPr>
            <a:r>
              <a:rPr kumimoji="0" lang="en-US" alt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CTCAE, Common Terminology Criteria for Adverse </a:t>
            </a:r>
            <a:r>
              <a:rPr lang="en-US" altLang="en-US" kern="0" dirty="0">
                <a:solidFill>
                  <a:schemeClr val="bg1">
                    <a:lumMod val="50000"/>
                  </a:schemeClr>
                </a:solidFill>
                <a:latin typeface="Arial"/>
                <a:ea typeface="Calibri" panose="020F0502020204030204" pitchFamily="34" charset="0"/>
                <a:cs typeface="Arial" panose="020B0604020202020204" pitchFamily="34" charset="0"/>
                <a:sym typeface="Arial"/>
              </a:rPr>
              <a:t>Events; </a:t>
            </a:r>
            <a:r>
              <a:rPr lang="en-US" kern="0" dirty="0">
                <a:solidFill>
                  <a:schemeClr val="bg1">
                    <a:lumMod val="50000"/>
                  </a:schemeClr>
                </a:solidFill>
                <a:cs typeface="Arial" panose="020B0604020202020204" pitchFamily="34" charset="0"/>
                <a:sym typeface="Arial"/>
              </a:rPr>
              <a:t>FU, follow-up; I</a:t>
            </a:r>
            <a:r>
              <a:rPr kumimoji="0" lang="en-US" alt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LD, interstitial lung disease; </a:t>
            </a:r>
            <a:r>
              <a:rPr kumimoji="0" lang="en-US" sz="800" b="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rPr>
              <a:t>OC, ovarian cancer; Ph, Phase; PROC, platinum-resistant ovarian cancer; PSOC, platinum-sensitive ovarian cancer; </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R-DXd,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raludotatug</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 </a:t>
            </a:r>
            <a:r>
              <a:rPr kumimoji="0" lang="en-US" sz="8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deruxtecan</a:t>
            </a:r>
            <a:r>
              <a:rPr kumimoji="0" lang="en-US" sz="8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a:rPr>
              <a:t>; TEAE, treatment-emergent adverse event.</a:t>
            </a:r>
            <a:br>
              <a:rPr kumimoji="0" lang="en-US" alt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br>
            <a:r>
              <a:rPr kumimoji="0" lang="en-US" alt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1. </a:t>
            </a:r>
            <a:r>
              <a:rPr kumimoji="0" 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a:t>
            </a:r>
            <a:r>
              <a:rPr lang="en-US" kern="0" dirty="0">
                <a:solidFill>
                  <a:schemeClr val="bg1">
                    <a:lumMod val="50000"/>
                  </a:schemeClr>
                </a:solidFill>
                <a:latin typeface="Arial"/>
                <a:ea typeface="Calibri" panose="020F0502020204030204" pitchFamily="34" charset="0"/>
                <a:cs typeface="Arial" panose="020B0604020202020204" pitchFamily="34" charset="0"/>
                <a:sym typeface="Arial"/>
              </a:rPr>
              <a:t>SGO</a:t>
            </a:r>
            <a:r>
              <a:rPr kumimoji="0" lang="en-US" sz="800" b="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Annual Meeting; March 16–18, 2024; San Diego, CA. </a:t>
            </a:r>
            <a:r>
              <a:rPr lang="en-US" b="1" kern="0" dirty="0">
                <a:solidFill>
                  <a:schemeClr val="bg1">
                    <a:lumMod val="50000"/>
                  </a:schemeClr>
                </a:solidFill>
                <a:latin typeface="Arial"/>
                <a:ea typeface="Calibri" panose="020F0502020204030204" pitchFamily="34" charset="0"/>
                <a:cs typeface="Arial" panose="020B0604020202020204" pitchFamily="34" charset="0"/>
                <a:sym typeface="Arial"/>
              </a:rPr>
              <a:t>2</a:t>
            </a:r>
            <a:r>
              <a:rPr kumimoji="0" 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Moore K, et al. Presented at ESMO </a:t>
            </a:r>
            <a:r>
              <a:rPr kumimoji="0" lang="en-US" sz="8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Gynaecolgical</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Cancers Congress; June 18–20, 2025; Vienna, Austria; Oral 77MO. </a:t>
            </a:r>
            <a:r>
              <a:rPr kumimoji="0" 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3</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Ray-</a:t>
            </a:r>
            <a:r>
              <a:rPr kumimoji="0" lang="en-US" sz="800" i="0" u="none" strike="noStrike" kern="0" cap="none" spc="0" normalizeH="0" baseline="0" noProof="0" dirty="0" err="1">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Coquard</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I, et al. Presented at ESMO Congress; </a:t>
            </a:r>
            <a:r>
              <a:rPr lang="en-US" kern="0" dirty="0">
                <a:solidFill>
                  <a:schemeClr val="bg1">
                    <a:lumMod val="50000"/>
                  </a:schemeClr>
                </a:solidFill>
                <a:latin typeface="Arial"/>
                <a:ea typeface="Calibri" panose="020F0502020204030204" pitchFamily="34" charset="0"/>
                <a:cs typeface="Arial" panose="020B0604020202020204" pitchFamily="34" charset="0"/>
                <a:sym typeface="Arial"/>
              </a:rPr>
              <a:t>October</a:t>
            </a:r>
            <a:r>
              <a:rPr kumimoji="0" lang="en-US" sz="800"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 17–21, 2025; Berlin, Germany; Oral LBA42. </a:t>
            </a:r>
            <a:r>
              <a:rPr kumimoji="0" lang="en-US" sz="800" b="1" i="0" u="none" strike="noStrike" kern="0" cap="none" spc="0" normalizeH="0" baseline="0" noProof="0" dirty="0">
                <a:ln>
                  <a:noFill/>
                </a:ln>
                <a:solidFill>
                  <a:schemeClr val="bg1">
                    <a:lumMod val="50000"/>
                  </a:schemeClr>
                </a:solidFill>
                <a:effectLst/>
                <a:uLnTx/>
                <a:uFillTx/>
                <a:latin typeface="Arial"/>
                <a:ea typeface="Calibri" panose="020F0502020204030204" pitchFamily="34" charset="0"/>
                <a:cs typeface="Arial" panose="020B0604020202020204" pitchFamily="34" charset="0"/>
                <a:sym typeface="Arial"/>
              </a:rPr>
              <a:t>4</a:t>
            </a:r>
            <a:r>
              <a:rPr lang="en-US" b="1" kern="0" dirty="0">
                <a:solidFill>
                  <a:schemeClr val="bg1">
                    <a:lumMod val="50000"/>
                  </a:schemeClr>
                </a:solidFill>
                <a:ea typeface="Calibri" panose="020F0502020204030204" pitchFamily="34" charset="0"/>
                <a:cs typeface="Arial" panose="020B0604020202020204" pitchFamily="34" charset="0"/>
                <a:sym typeface="Arial"/>
              </a:rPr>
              <a:t>. </a:t>
            </a:r>
            <a:r>
              <a:rPr lang="en-US" kern="0" dirty="0">
                <a:solidFill>
                  <a:schemeClr val="bg1">
                    <a:lumMod val="50000"/>
                  </a:schemeClr>
                </a:solidFill>
                <a:ea typeface="Calibri" panose="020F0502020204030204" pitchFamily="34" charset="0"/>
                <a:cs typeface="Arial" panose="020B0604020202020204" pitchFamily="34" charset="0"/>
                <a:sym typeface="Arial"/>
              </a:rPr>
              <a:t>Moore K, et al. Presented at ESMO Congress 2023; October 20–24, 2023; Madrid, Spain; Abstract 745MO. </a:t>
            </a:r>
            <a:endParaRPr kumimoji="0" lang="en-US" sz="800" i="0" u="none" strike="noStrike" kern="0" cap="none" spc="0" normalizeH="0" baseline="0" noProof="0" dirty="0">
              <a:ln>
                <a:noFill/>
              </a:ln>
              <a:solidFill>
                <a:schemeClr val="bg1">
                  <a:lumMod val="50000"/>
                </a:schemeClr>
              </a:solidFill>
              <a:effectLst/>
              <a:uLnTx/>
              <a:uFillTx/>
              <a:latin typeface="Arial"/>
              <a:cs typeface="Arial" panose="020B0604020202020204" pitchFamily="34" charset="0"/>
              <a:sym typeface="Arial"/>
            </a:endParaRPr>
          </a:p>
        </p:txBody>
      </p:sp>
      <p:sp>
        <p:nvSpPr>
          <p:cNvPr id="6" name="Title 5">
            <a:extLst>
              <a:ext uri="{FF2B5EF4-FFF2-40B4-BE49-F238E27FC236}">
                <a16:creationId xmlns:a16="http://schemas.microsoft.com/office/drawing/2014/main" id="{6895BE3C-C1A6-62FF-C1CB-32306659D31C}"/>
              </a:ext>
            </a:extLst>
          </p:cNvPr>
          <p:cNvSpPr>
            <a:spLocks noGrp="1"/>
          </p:cNvSpPr>
          <p:nvPr>
            <p:ph type="title"/>
          </p:nvPr>
        </p:nvSpPr>
        <p:spPr>
          <a:xfrm>
            <a:off x="448056" y="473202"/>
            <a:ext cx="11292840" cy="531856"/>
          </a:xfrm>
        </p:spPr>
        <p:txBody>
          <a:bodyPr>
            <a:noAutofit/>
          </a:bodyPr>
          <a:lstStyle/>
          <a:p>
            <a:r>
              <a:rPr lang="en-US" sz="3200" dirty="0"/>
              <a:t>ILD/Pneumonitis Has Been Reported In Clinical Trials of R-</a:t>
            </a:r>
            <a:r>
              <a:rPr lang="en-US" sz="3200" dirty="0" err="1"/>
              <a:t>DXd</a:t>
            </a:r>
            <a:endParaRPr lang="en-US" sz="3200" dirty="0"/>
          </a:p>
        </p:txBody>
      </p:sp>
      <p:graphicFrame>
        <p:nvGraphicFramePr>
          <p:cNvPr id="70" name="Table 69">
            <a:extLst>
              <a:ext uri="{FF2B5EF4-FFF2-40B4-BE49-F238E27FC236}">
                <a16:creationId xmlns:a16="http://schemas.microsoft.com/office/drawing/2014/main" id="{3A0F181B-D31E-CF6D-D58A-C4E92D6D3968}"/>
              </a:ext>
            </a:extLst>
          </p:cNvPr>
          <p:cNvGraphicFramePr>
            <a:graphicFrameLocks noGrp="1"/>
          </p:cNvGraphicFramePr>
          <p:nvPr/>
        </p:nvGraphicFramePr>
        <p:xfrm>
          <a:off x="447676" y="1275274"/>
          <a:ext cx="11339483" cy="3276617"/>
        </p:xfrm>
        <a:graphic>
          <a:graphicData uri="http://schemas.openxmlformats.org/drawingml/2006/table">
            <a:tbl>
              <a:tblPr firstRow="1" bandRow="1">
                <a:tableStyleId>{5C22544A-7EE6-4342-B048-85BDC9FD1C3A}</a:tableStyleId>
              </a:tblPr>
              <a:tblGrid>
                <a:gridCol w="2064663">
                  <a:extLst>
                    <a:ext uri="{9D8B030D-6E8A-4147-A177-3AD203B41FA5}">
                      <a16:colId xmlns:a16="http://schemas.microsoft.com/office/drawing/2014/main" val="1855526768"/>
                    </a:ext>
                  </a:extLst>
                </a:gridCol>
                <a:gridCol w="1656000">
                  <a:extLst>
                    <a:ext uri="{9D8B030D-6E8A-4147-A177-3AD203B41FA5}">
                      <a16:colId xmlns:a16="http://schemas.microsoft.com/office/drawing/2014/main" val="679426416"/>
                    </a:ext>
                  </a:extLst>
                </a:gridCol>
                <a:gridCol w="1656000">
                  <a:extLst>
                    <a:ext uri="{9D8B030D-6E8A-4147-A177-3AD203B41FA5}">
                      <a16:colId xmlns:a16="http://schemas.microsoft.com/office/drawing/2014/main" val="1204008466"/>
                    </a:ext>
                  </a:extLst>
                </a:gridCol>
                <a:gridCol w="1490705">
                  <a:extLst>
                    <a:ext uri="{9D8B030D-6E8A-4147-A177-3AD203B41FA5}">
                      <a16:colId xmlns:a16="http://schemas.microsoft.com/office/drawing/2014/main" val="3435311437"/>
                    </a:ext>
                  </a:extLst>
                </a:gridCol>
                <a:gridCol w="1490705">
                  <a:extLst>
                    <a:ext uri="{9D8B030D-6E8A-4147-A177-3AD203B41FA5}">
                      <a16:colId xmlns:a16="http://schemas.microsoft.com/office/drawing/2014/main" val="63137873"/>
                    </a:ext>
                  </a:extLst>
                </a:gridCol>
                <a:gridCol w="1490705">
                  <a:extLst>
                    <a:ext uri="{9D8B030D-6E8A-4147-A177-3AD203B41FA5}">
                      <a16:colId xmlns:a16="http://schemas.microsoft.com/office/drawing/2014/main" val="1432186516"/>
                    </a:ext>
                  </a:extLst>
                </a:gridCol>
                <a:gridCol w="1490705">
                  <a:extLst>
                    <a:ext uri="{9D8B030D-6E8A-4147-A177-3AD203B41FA5}">
                      <a16:colId xmlns:a16="http://schemas.microsoft.com/office/drawing/2014/main" val="1536339783"/>
                    </a:ext>
                  </a:extLst>
                </a:gridCol>
              </a:tblGrid>
              <a:tr h="649845">
                <a:tc>
                  <a:txBody>
                    <a:bodyPr/>
                    <a:lstStyle/>
                    <a:p>
                      <a:endParaRPr lang="en-US" sz="1400" baseline="30000">
                        <a:solidFill>
                          <a:schemeClr val="tx1"/>
                        </a:solidFill>
                      </a:endParaRPr>
                    </a:p>
                  </a:txBody>
                  <a:tcPr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1000"/>
                        </a:spcBef>
                      </a:pPr>
                      <a:r>
                        <a:rPr lang="en-US" sz="1400" b="1">
                          <a:solidFill>
                            <a:schemeClr val="bg1"/>
                          </a:solidFill>
                        </a:rPr>
                        <a:t>DS6000-A-U101 (Phase 1)</a:t>
                      </a:r>
                      <a:br>
                        <a:rPr lang="en-US" sz="1400" b="1">
                          <a:solidFill>
                            <a:schemeClr val="bg1"/>
                          </a:solidFill>
                        </a:rPr>
                      </a:br>
                      <a:r>
                        <a:rPr lang="en-US" sz="1400" b="1">
                          <a:solidFill>
                            <a:schemeClr val="bg1"/>
                          </a:solidFill>
                        </a:rPr>
                        <a:t>(</a:t>
                      </a:r>
                      <a:r>
                        <a:rPr lang="en-US" sz="1400" b="1">
                          <a:solidFill>
                            <a:schemeClr val="bg1"/>
                          </a:solidFill>
                          <a:hlinkClick r:id="rId3">
                            <a:extLst>
                              <a:ext uri="{A12FA001-AC4F-418D-AE19-62706E023703}">
                                <ahyp:hlinkClr xmlns:ahyp="http://schemas.microsoft.com/office/drawing/2018/hyperlinkcolor" val="tx"/>
                              </a:ext>
                            </a:extLst>
                          </a:hlinkClick>
                        </a:rPr>
                        <a:t>NCT04707248</a:t>
                      </a:r>
                      <a:r>
                        <a:rPr lang="en-US" sz="14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B5EE"/>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a:solidFill>
                            <a:schemeClr val="bg1"/>
                          </a:solidFill>
                        </a:rPr>
                        <a:t>REJOICE-Ovarian01 (Phase 2/3)</a:t>
                      </a:r>
                      <a:br>
                        <a:rPr lang="en-US" sz="1400" b="1">
                          <a:solidFill>
                            <a:schemeClr val="bg1"/>
                          </a:solidFill>
                        </a:rPr>
                      </a:br>
                      <a:r>
                        <a:rPr lang="en-US" sz="1400" b="1">
                          <a:solidFill>
                            <a:schemeClr val="bg1"/>
                          </a:solidFill>
                        </a:rPr>
                        <a:t>(</a:t>
                      </a:r>
                      <a:r>
                        <a:rPr lang="en-US" sz="1400" b="1">
                          <a:solidFill>
                            <a:schemeClr val="bg1"/>
                          </a:solidFill>
                          <a:hlinkClick r:id="rId4">
                            <a:extLst>
                              <a:ext uri="{A12FA001-AC4F-418D-AE19-62706E023703}">
                                <ahyp:hlinkClr xmlns:ahyp="http://schemas.microsoft.com/office/drawing/2018/hyperlinkcolor" val="tx"/>
                              </a:ext>
                            </a:extLst>
                          </a:hlinkClick>
                        </a:rPr>
                        <a:t>NCT06161025</a:t>
                      </a:r>
                      <a:r>
                        <a:rPr lang="en-US" sz="1400" b="1">
                          <a:solidFill>
                            <a:schemeClr val="bg1"/>
                          </a:solidFill>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a:solidFill>
                          <a:schemeClr val="bg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98493429"/>
                  </a:ext>
                </a:extLst>
              </a:tr>
              <a:tr h="677236">
                <a:tc>
                  <a:txBody>
                    <a:bodyPr/>
                    <a:lstStyle/>
                    <a:p>
                      <a:endParaRPr lang="en-US" sz="1400" baseline="30000">
                        <a:solidFill>
                          <a:schemeClr val="tx1"/>
                        </a:solidFill>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a:solidFill>
                            <a:schemeClr val="tx1"/>
                          </a:solidFill>
                        </a:rPr>
                        <a:t>Patients with heavily pretreated advanced </a:t>
                      </a:r>
                      <a:r>
                        <a:rPr lang="en-US" sz="1050" err="1">
                          <a:solidFill>
                            <a:schemeClr val="tx1"/>
                          </a:solidFill>
                        </a:rPr>
                        <a:t>OC</a:t>
                      </a:r>
                      <a:r>
                        <a:rPr lang="en-US" sz="1050" baseline="30000" err="1">
                          <a:solidFill>
                            <a:schemeClr val="tx1"/>
                          </a:solidFill>
                        </a:rPr>
                        <a:t>a</a:t>
                      </a:r>
                      <a:r>
                        <a:rPr lang="en-US" sz="1050">
                          <a:solidFill>
                            <a:schemeClr val="tx1"/>
                          </a:solidFill>
                        </a:rPr>
                        <a:t> who had received prior platinum and taxane therapy</a:t>
                      </a:r>
                    </a:p>
                  </a:txBody>
                  <a:tcPr marL="36000" marR="36000" anchor="ctr">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a:solidFill>
                            <a:schemeClr val="tx1"/>
                          </a:solidFill>
                        </a:rPr>
                        <a:t>Patients with </a:t>
                      </a:r>
                      <a:r>
                        <a:rPr lang="en-US" sz="1050" err="1">
                          <a:solidFill>
                            <a:schemeClr val="tx1"/>
                          </a:solidFill>
                        </a:rPr>
                        <a:t>PROC</a:t>
                      </a:r>
                      <a:r>
                        <a:rPr lang="en-US" sz="1050" baseline="30000" err="1">
                          <a:solidFill>
                            <a:schemeClr val="tx1"/>
                          </a:solidFill>
                        </a:rPr>
                        <a:t>b</a:t>
                      </a:r>
                      <a:r>
                        <a:rPr lang="en-US" sz="1050">
                          <a:solidFill>
                            <a:schemeClr val="tx1"/>
                          </a:solidFill>
                        </a:rPr>
                        <a:t> who had received 1–3 prior lines of systemic therapy, including bevacizumab (if eligible)  and </a:t>
                      </a:r>
                      <a:r>
                        <a:rPr lang="en-US" sz="1050" err="1">
                          <a:solidFill>
                            <a:schemeClr val="tx1"/>
                          </a:solidFill>
                        </a:rPr>
                        <a:t>mirvetuximab</a:t>
                      </a:r>
                      <a:r>
                        <a:rPr lang="en-US" sz="1050">
                          <a:solidFill>
                            <a:schemeClr val="tx1"/>
                          </a:solidFill>
                        </a:rPr>
                        <a:t> (unless ineligible, not approved or not available locally)</a:t>
                      </a:r>
                      <a:r>
                        <a:rPr lang="en-US" sz="1050" baseline="30000">
                          <a:solidFill>
                            <a:schemeClr val="tx1"/>
                          </a:solidFill>
                        </a:rPr>
                        <a:t>3</a:t>
                      </a:r>
                    </a:p>
                  </a:txBody>
                  <a:tcPr marL="36000" marR="3600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a:solidFill>
                          <a:schemeClr val="tx1"/>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aseline="3000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3872334"/>
                  </a:ext>
                </a:extLst>
              </a:tr>
              <a:tr h="802750">
                <a:tc>
                  <a:txBody>
                    <a:bodyPr/>
                    <a:lstStyle/>
                    <a:p>
                      <a:r>
                        <a:rPr lang="en-US" sz="1200" b="1">
                          <a:solidFill>
                            <a:schemeClr val="tx1"/>
                          </a:solidFill>
                        </a:rPr>
                        <a:t>Adjudicated as treatment-related ILD/pneumonitis, n (%)</a:t>
                      </a:r>
                      <a:endParaRPr lang="en-US" sz="1200" b="1" baseline="30000">
                        <a:solidFill>
                          <a:schemeClr val="tx1"/>
                        </a:solidFill>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Total OC cohort</a:t>
                      </a:r>
                      <a:br>
                        <a:rPr lang="en-US" sz="1200" b="1">
                          <a:solidFill>
                            <a:schemeClr val="tx1"/>
                          </a:solidFill>
                        </a:rPr>
                      </a:br>
                      <a:r>
                        <a:rPr lang="en-US" sz="1200" b="1">
                          <a:solidFill>
                            <a:schemeClr val="tx1"/>
                          </a:solidFill>
                        </a:rPr>
                        <a:t>4.8–6.4 mg/kg</a:t>
                      </a:r>
                      <a:br>
                        <a:rPr lang="en-US" sz="1200" b="1">
                          <a:solidFill>
                            <a:schemeClr val="tx1"/>
                          </a:solidFill>
                        </a:rPr>
                      </a:br>
                      <a:r>
                        <a:rPr lang="en-US" sz="1200" b="1">
                          <a:solidFill>
                            <a:schemeClr val="tx1"/>
                          </a:solidFill>
                        </a:rPr>
                        <a:t>(N=45)</a:t>
                      </a:r>
                      <a:r>
                        <a:rPr lang="en-US" sz="1200" b="1" baseline="30000">
                          <a:solidFill>
                            <a:schemeClr val="tx1"/>
                          </a:solidFill>
                        </a:rPr>
                        <a:t>1</a:t>
                      </a:r>
                      <a:endParaRPr lang="en-US" sz="1200" b="1">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PSOC subgroup </a:t>
                      </a:r>
                      <a:br>
                        <a:rPr lang="en-US" sz="1200" b="1">
                          <a:solidFill>
                            <a:schemeClr val="tx1"/>
                          </a:solidFill>
                        </a:rPr>
                      </a:br>
                      <a:r>
                        <a:rPr lang="en-US" sz="1200" b="1">
                          <a:solidFill>
                            <a:schemeClr val="tx1"/>
                          </a:solidFill>
                        </a:rPr>
                        <a:t>4.8–6.4 mg/kg (n=18)</a:t>
                      </a:r>
                      <a:r>
                        <a:rPr lang="en-US" sz="1200" b="1" baseline="30000">
                          <a:solidFill>
                            <a:schemeClr val="tx1"/>
                          </a:solidFill>
                        </a:rPr>
                        <a:t>2,c</a:t>
                      </a:r>
                    </a:p>
                  </a:txBody>
                  <a:tcPr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4.8 mg/kg</a:t>
                      </a:r>
                      <a:br>
                        <a:rPr lang="en-US" sz="1200" b="1">
                          <a:solidFill>
                            <a:schemeClr val="tx1"/>
                          </a:solidFill>
                        </a:rPr>
                      </a:br>
                      <a:r>
                        <a:rPr lang="en-US" sz="12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5.6 mg/kg</a:t>
                      </a:r>
                      <a:br>
                        <a:rPr lang="en-US" sz="1200" b="1">
                          <a:solidFill>
                            <a:schemeClr val="tx1"/>
                          </a:solidFill>
                        </a:rPr>
                      </a:br>
                      <a:r>
                        <a:rPr lang="en-US" sz="1200" b="1">
                          <a:solidFill>
                            <a:schemeClr val="tx1"/>
                          </a:solidFill>
                        </a:rPr>
                        <a:t>(n=36)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6.4 mg/kg</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a:solidFill>
                            <a:schemeClr val="tx1"/>
                          </a:solidFill>
                        </a:rPr>
                        <a:t>(n=35)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kern="1200">
                          <a:solidFill>
                            <a:schemeClr val="tx1"/>
                          </a:solidFill>
                          <a:latin typeface="+mn-lt"/>
                          <a:ea typeface="+mn-ea"/>
                          <a:cs typeface="+mn-cs"/>
                        </a:rPr>
                        <a:t>4.8–6.4 mg/kg</a:t>
                      </a:r>
                    </a:p>
                    <a:p>
                      <a:pPr marL="0" marR="0" algn="ctr">
                        <a:lnSpc>
                          <a:spcPct val="95000"/>
                        </a:lnSpc>
                        <a:spcBef>
                          <a:spcPts val="0"/>
                        </a:spcBef>
                        <a:spcAft>
                          <a:spcPts val="0"/>
                        </a:spcAft>
                      </a:pPr>
                      <a:r>
                        <a:rPr lang="en-US" sz="1200" b="1" kern="1200">
                          <a:solidFill>
                            <a:schemeClr val="tx1"/>
                          </a:solidFill>
                          <a:latin typeface="+mn-lt"/>
                          <a:ea typeface="+mn-ea"/>
                          <a:cs typeface="+mn-cs"/>
                        </a:rPr>
                        <a:t>(N=107)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7984401"/>
                  </a:ext>
                </a:extLst>
              </a:tr>
              <a:tr h="344036">
                <a:tc>
                  <a:txBody>
                    <a:bodyPr/>
                    <a:lstStyle/>
                    <a:p>
                      <a:r>
                        <a:rPr lang="en-US" sz="1200" b="1">
                          <a:solidFill>
                            <a:schemeClr val="tx1"/>
                          </a:solidFill>
                        </a:rPr>
                        <a:t>Any-grade</a:t>
                      </a:r>
                    </a:p>
                  </a:txBody>
                  <a:tcPr>
                    <a:lnT w="12700" cap="flat" cmpd="sng" algn="ctr">
                      <a:solidFill>
                        <a:schemeClr val="tx1"/>
                      </a:solidFill>
                      <a:prstDash val="solid"/>
                      <a:round/>
                      <a:headEnd type="none" w="med" len="med"/>
                      <a:tailEnd type="none" w="med" len="med"/>
                    </a:lnT>
                    <a:noFill/>
                  </a:tcPr>
                </a:tc>
                <a:tc>
                  <a:txBody>
                    <a:bodyPr/>
                    <a:lstStyle/>
                    <a:p>
                      <a:pPr algn="ctr"/>
                      <a:r>
                        <a:rPr lang="en-US" sz="1200" b="1">
                          <a:solidFill>
                            <a:schemeClr val="tx1"/>
                          </a:solidFill>
                        </a:rPr>
                        <a:t>2 (4.4)</a:t>
                      </a:r>
                      <a:r>
                        <a:rPr lang="en-US" sz="1200" b="1" baseline="30000">
                          <a:solidFill>
                            <a:schemeClr val="tx1"/>
                          </a:solidFill>
                        </a:rPr>
                        <a:t>d</a:t>
                      </a:r>
                    </a:p>
                  </a:txBody>
                  <a:tcPr anchor="ctr">
                    <a:lnT w="12700" cap="flat" cmpd="sng" algn="ctr">
                      <a:solidFill>
                        <a:schemeClr val="tx1"/>
                      </a:solidFill>
                      <a:prstDash val="solid"/>
                      <a:round/>
                      <a:headEnd type="none" w="med" len="med"/>
                      <a:tailEnd type="none" w="med" len="med"/>
                    </a:lnT>
                    <a:noFill/>
                  </a:tcPr>
                </a:tc>
                <a:tc>
                  <a:txBody>
                    <a:bodyPr/>
                    <a:lstStyle/>
                    <a:p>
                      <a:pPr algn="ctr"/>
                      <a:r>
                        <a:rPr lang="en-US" sz="1200" b="1">
                          <a:solidFill>
                            <a:schemeClr val="tx1"/>
                          </a:solidFill>
                        </a:rPr>
                        <a:t>1 (5.6)</a:t>
                      </a:r>
                      <a:r>
                        <a:rPr lang="en-US" sz="1200" b="1" baseline="30000">
                          <a:solidFill>
                            <a:schemeClr val="tx1"/>
                          </a:solidFill>
                        </a:rPr>
                        <a:t>d</a:t>
                      </a:r>
                    </a:p>
                  </a:txBody>
                  <a:tcPr anchor="ctr">
                    <a:lnR w="12700" cmpd="sng">
                      <a:noFill/>
                    </a:lnR>
                    <a:lnT w="12700" cap="flat" cmpd="sng" algn="ctr">
                      <a:solidFill>
                        <a:schemeClr val="tx1"/>
                      </a:solidFill>
                      <a:prstDash val="solid"/>
                      <a:round/>
                      <a:headEnd type="none" w="med" len="med"/>
                      <a:tailEnd type="none" w="med" len="med"/>
                    </a:lnT>
                    <a:noFill/>
                  </a:tcPr>
                </a:tc>
                <a:tc>
                  <a:txBody>
                    <a:bodyPr/>
                    <a:lstStyle/>
                    <a:p>
                      <a:pPr algn="ctr"/>
                      <a:r>
                        <a:rPr lang="en-US" sz="1200" b="1">
                          <a:solidFill>
                            <a:schemeClr val="tx1"/>
                          </a:solidFill>
                        </a:rPr>
                        <a:t>1 (2.8)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a:solidFill>
                            <a:schemeClr val="tx1"/>
                          </a:solidFill>
                        </a:rPr>
                        <a:t>1 (2.8)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a:solidFill>
                            <a:schemeClr val="tx1"/>
                          </a:solidFill>
                        </a:rPr>
                        <a:t>2 (5.7)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a:solidFill>
                            <a:schemeClr val="tx1"/>
                          </a:solidFill>
                        </a:rPr>
                        <a:t>4 (3.7)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3160235"/>
                  </a:ext>
                </a:extLst>
              </a:tr>
              <a:tr h="344036">
                <a:tc>
                  <a:txBody>
                    <a:bodyPr/>
                    <a:lstStyle/>
                    <a:p>
                      <a:r>
                        <a:rPr lang="en-US" sz="1200">
                          <a:solidFill>
                            <a:schemeClr val="tx1"/>
                          </a:solidFill>
                        </a:rPr>
                        <a:t>  Grade ≥3</a:t>
                      </a:r>
                    </a:p>
                  </a:txBody>
                  <a:tcPr>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rPr>
                        <a:t>0</a:t>
                      </a:r>
                    </a:p>
                  </a:txBody>
                  <a:tcPr anchor="ctr">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rPr>
                        <a:t>0</a:t>
                      </a:r>
                    </a:p>
                  </a:txBody>
                  <a:tcPr anchor="ctr">
                    <a:lnR w="12700" cmpd="sng">
                      <a:noFill/>
                    </a:lnR>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rPr>
                        <a:t>1 (2.8)</a:t>
                      </a:r>
                      <a:r>
                        <a:rPr lang="en-US" sz="1200" baseline="30000">
                          <a:solidFill>
                            <a:schemeClr val="tx1"/>
                          </a:solidFill>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a:solidFill>
                            <a:schemeClr val="tx1"/>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a:solidFill>
                            <a:schemeClr val="tx1"/>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a:solidFill>
                            <a:schemeClr val="tx1"/>
                          </a:solidFill>
                        </a:rPr>
                        <a:t>1 (0.9)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5826991"/>
                  </a:ext>
                </a:extLst>
              </a:tr>
              <a:tr h="458714">
                <a:tc>
                  <a:txBody>
                    <a:bodyPr/>
                    <a:lstStyle/>
                    <a:p>
                      <a:endParaRPr lang="en-US" sz="140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Jul 14, 2023</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Interim subgroup analysis</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a:cs typeface="Arial" panose="020B0604020202020204" pitchFamily="34" charset="0"/>
                          <a:sym typeface="Arial"/>
                        </a:rPr>
                        <a:t>Data cutoff: Jan 10, 2025</a:t>
                      </a:r>
                      <a:endParaRPr lang="en-US" sz="900"/>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kern="0" dirty="0">
                          <a:cs typeface="Arial" panose="020B0604020202020204" pitchFamily="34" charset="0"/>
                          <a:sym typeface="Arial"/>
                        </a:rPr>
                        <a:t>Ph 2 dose-optimization analysis in which patients have completed &gt;18 weeks FU. Data cutoff: Feb 26, 2025</a:t>
                      </a:r>
                      <a:endParaRPr lang="en-US" sz="900" dirty="0">
                        <a:effectLst/>
                        <a:latin typeface="Arial" panose="020B0604020202020204" pitchFamily="34" charset="0"/>
                        <a:ea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Calibri" panose="020F0502020204030204" pitchFamily="34" charset="0"/>
                        </a:rPr>
                        <a:t>R-DXd 5.6 mg/kg is considered the optimal dose to be further evaluated in the Ph 3 study</a:t>
                      </a:r>
                      <a:endParaRPr lang="en-US" sz="900" kern="0" dirty="0">
                        <a:cs typeface="Arial" panose="020B0604020202020204" pitchFamily="34" charset="0"/>
                        <a:sym typeface="Aria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1400">
                        <a:solidFill>
                          <a:schemeClr val="tx1"/>
                        </a:solidFill>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kern="0">
                        <a:highlight>
                          <a:srgbClr val="00FFFF"/>
                        </a:highlight>
                        <a:cs typeface="Arial" panose="020B0604020202020204" pitchFamily="34" charset="0"/>
                        <a:sym typeface="Aria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37442"/>
                  </a:ext>
                </a:extLst>
              </a:tr>
            </a:tbl>
          </a:graphicData>
        </a:graphic>
      </p:graphicFrame>
      <p:sp>
        <p:nvSpPr>
          <p:cNvPr id="19" name="TextBox 18">
            <a:extLst>
              <a:ext uri="{FF2B5EF4-FFF2-40B4-BE49-F238E27FC236}">
                <a16:creationId xmlns:a16="http://schemas.microsoft.com/office/drawing/2014/main" id="{2B73C59E-021B-588C-AA53-E7EB0956DF0B}"/>
              </a:ext>
            </a:extLst>
          </p:cNvPr>
          <p:cNvSpPr txBox="1"/>
          <p:nvPr/>
        </p:nvSpPr>
        <p:spPr>
          <a:xfrm>
            <a:off x="411308" y="4649223"/>
            <a:ext cx="11329207" cy="523220"/>
          </a:xfrm>
          <a:prstGeom prst="rect">
            <a:avLst/>
          </a:prstGeom>
          <a:solidFill>
            <a:srgbClr val="05B5EE"/>
          </a:solid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In the Phase 1 study, two Grade 5 drug-related ILD events occurred in the 8.0 mg/kg cohort (n=15), which was closed in October 2022 due to a higher incidence of serious and Grade ≥3 TEAEs, and lack of a favorable benefit–risk ratio</a:t>
            </a:r>
            <a:r>
              <a:rPr kumimoji="0" lang="en-US" sz="1400" b="0" i="0" u="none" strike="noStrike" kern="1200" cap="none" spc="0" normalizeH="0" baseline="30000" noProof="0" dirty="0">
                <a:ln>
                  <a:noFill/>
                </a:ln>
                <a:solidFill>
                  <a:prstClr val="white"/>
                </a:solidFill>
                <a:effectLst/>
                <a:uLnTx/>
                <a:uFillTx/>
                <a:latin typeface="Arial" panose="020B0604020202020204"/>
                <a:ea typeface="+mn-ea"/>
                <a:cs typeface="+mn-cs"/>
              </a:rPr>
              <a:t>4</a:t>
            </a:r>
          </a:p>
        </p:txBody>
      </p:sp>
      <p:sp>
        <p:nvSpPr>
          <p:cNvPr id="34" name="Rectangle 33">
            <a:extLst>
              <a:ext uri="{FF2B5EF4-FFF2-40B4-BE49-F238E27FC236}">
                <a16:creationId xmlns:a16="http://schemas.microsoft.com/office/drawing/2014/main" id="{742B3453-F06D-12D3-3EF4-09DBC300BF08}"/>
              </a:ext>
            </a:extLst>
          </p:cNvPr>
          <p:cNvSpPr/>
          <p:nvPr/>
        </p:nvSpPr>
        <p:spPr>
          <a:xfrm>
            <a:off x="7317442" y="2612135"/>
            <a:ext cx="1432098" cy="1450982"/>
          </a:xfrm>
          <a:prstGeom prst="rect">
            <a:avLst/>
          </a:prstGeom>
          <a:noFill/>
          <a:ln w="38100">
            <a:solidFill>
              <a:srgbClr val="FFD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6448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Prof Eskander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2150854495"/>
              </p:ext>
            </p:extLst>
          </p:nvPr>
        </p:nvGraphicFramePr>
        <p:xfrm>
          <a:off x="1631503" y="1772816"/>
          <a:ext cx="8928992" cy="3816424"/>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085311">
                  <a:extLst>
                    <a:ext uri="{9D8B030D-6E8A-4147-A177-3AD203B41FA5}">
                      <a16:colId xmlns:a16="http://schemas.microsoft.com/office/drawing/2014/main" val="20001"/>
                    </a:ext>
                  </a:extLst>
                </a:gridCol>
              </a:tblGrid>
              <a:tr h="2741492">
                <a:tc>
                  <a:txBody>
                    <a:bodyPr/>
                    <a:lstStyle/>
                    <a:p>
                      <a:r>
                        <a:rPr lang="en-US" sz="20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Bristol Myers Squibb, Daiichi Sankyo Inc, Eisai Inc, Foundation Medicine, Gilead Sciences Inc, GSK, </a:t>
                      </a:r>
                      <a:r>
                        <a:rPr lang="en-US" sz="2000" b="0" kern="1200" dirty="0" err="1">
                          <a:solidFill>
                            <a:schemeClr val="tx1"/>
                          </a:solidFill>
                          <a:effectLst/>
                          <a:latin typeface="+mn-lt"/>
                          <a:ea typeface="+mn-ea"/>
                          <a:cs typeface="+mn-cs"/>
                        </a:rPr>
                        <a:t>ImmunoGen</a:t>
                      </a:r>
                      <a:r>
                        <a:rPr lang="en-US" sz="2000" b="0" kern="1200" dirty="0">
                          <a:solidFill>
                            <a:schemeClr val="tx1"/>
                          </a:solidFill>
                          <a:effectLst/>
                          <a:latin typeface="+mn-lt"/>
                          <a:ea typeface="+mn-ea"/>
                          <a:cs typeface="+mn-cs"/>
                        </a:rPr>
                        <a:t> Inc, </a:t>
                      </a:r>
                      <a:r>
                        <a:rPr lang="en-US" sz="2000" b="0" kern="1200" dirty="0" err="1">
                          <a:solidFill>
                            <a:schemeClr val="tx1"/>
                          </a:solidFill>
                          <a:effectLst/>
                          <a:latin typeface="+mn-lt"/>
                          <a:ea typeface="+mn-ea"/>
                          <a:cs typeface="+mn-cs"/>
                        </a:rPr>
                        <a:t>Loxo</a:t>
                      </a:r>
                      <a:r>
                        <a:rPr lang="en-US" sz="2000" b="0" kern="1200" dirty="0">
                          <a:solidFill>
                            <a:schemeClr val="tx1"/>
                          </a:solidFill>
                          <a:effectLst/>
                          <a:latin typeface="+mn-lt"/>
                          <a:ea typeface="+mn-ea"/>
                          <a:cs typeface="+mn-cs"/>
                        </a:rPr>
                        <a:t> Oncology Inc, a wholly owned subsidiary of Eli Lilly &amp; Company, Merck, MSD, Myriad Genetic Laboratories Inc, Natera Inc, </a:t>
                      </a:r>
                      <a:r>
                        <a:rPr lang="en-US" sz="2000" b="0" kern="1200" dirty="0" err="1">
                          <a:solidFill>
                            <a:schemeClr val="tx1"/>
                          </a:solidFill>
                          <a:effectLst/>
                          <a:latin typeface="+mn-lt"/>
                          <a:ea typeface="+mn-ea"/>
                          <a:cs typeface="+mn-cs"/>
                        </a:rPr>
                        <a:t>Novocure</a:t>
                      </a:r>
                      <a:r>
                        <a:rPr lang="en-US" sz="2000" b="0" kern="1200" dirty="0">
                          <a:solidFill>
                            <a:schemeClr val="tx1"/>
                          </a:solidFill>
                          <a:effectLst/>
                          <a:latin typeface="+mn-lt"/>
                          <a:ea typeface="+mn-ea"/>
                          <a:cs typeface="+mn-cs"/>
                        </a:rPr>
                        <a:t> Inc, Pfizer Inc, </a:t>
                      </a:r>
                      <a:r>
                        <a:rPr lang="en-US" sz="2000" b="0" kern="1200" dirty="0" err="1">
                          <a:solidFill>
                            <a:schemeClr val="tx1"/>
                          </a:solidFill>
                          <a:effectLst/>
                          <a:latin typeface="+mn-lt"/>
                          <a:ea typeface="+mn-ea"/>
                          <a:cs typeface="+mn-cs"/>
                        </a:rPr>
                        <a:t>pharmaand</a:t>
                      </a:r>
                      <a:r>
                        <a:rPr lang="en-US" sz="2000" b="0" kern="1200" dirty="0">
                          <a:solidFill>
                            <a:schemeClr val="tx1"/>
                          </a:solidFill>
                          <a:effectLst/>
                          <a:latin typeface="+mn-lt"/>
                          <a:ea typeface="+mn-ea"/>
                          <a:cs typeface="+mn-cs"/>
                        </a:rPr>
                        <a:t> GmbH, PMV Pharma, Regeneron Pharmaceuticals Inc, </a:t>
                      </a:r>
                      <a:r>
                        <a:rPr lang="en-US" sz="2000" b="0" kern="1200" dirty="0" err="1">
                          <a:solidFill>
                            <a:schemeClr val="tx1"/>
                          </a:solidFill>
                          <a:effectLst/>
                          <a:latin typeface="+mn-lt"/>
                          <a:ea typeface="+mn-ea"/>
                          <a:cs typeface="+mn-cs"/>
                        </a:rPr>
                        <a:t>Tesaro</a:t>
                      </a:r>
                      <a:r>
                        <a:rPr lang="en-US" sz="2000" b="0" kern="1200" dirty="0">
                          <a:solidFill>
                            <a:schemeClr val="tx1"/>
                          </a:solidFill>
                          <a:effectLst/>
                          <a:latin typeface="+mn-lt"/>
                          <a:ea typeface="+mn-ea"/>
                          <a:cs typeface="+mn-cs"/>
                        </a:rPr>
                        <a:t>, A GSK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74932">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Xencor</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D758-F402-F8F3-9B0D-7976A792E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A2E0B-C438-EDC2-0460-7561562B85BB}"/>
              </a:ext>
            </a:extLst>
          </p:cNvPr>
          <p:cNvSpPr>
            <a:spLocks noGrp="1"/>
          </p:cNvSpPr>
          <p:nvPr>
            <p:ph type="title"/>
          </p:nvPr>
        </p:nvSpPr>
        <p:spPr>
          <a:xfrm>
            <a:off x="227922" y="270294"/>
            <a:ext cx="11736153" cy="987143"/>
          </a:xfrm>
        </p:spPr>
        <p:txBody>
          <a:bodyPr>
            <a:normAutofit/>
          </a:bodyPr>
          <a:lstStyle/>
          <a:p>
            <a:r>
              <a:rPr lang="en-US" sz="3200" dirty="0">
                <a:cs typeface="Calibri" panose="020F0502020204030204" pitchFamily="34" charset="0"/>
              </a:rPr>
              <a:t>Moving ADCs into PSOC:</a:t>
            </a:r>
            <a:br>
              <a:rPr lang="en-US" sz="3200" dirty="0">
                <a:cs typeface="Calibri" panose="020F0502020204030204" pitchFamily="34" charset="0"/>
              </a:rPr>
            </a:br>
            <a:r>
              <a:rPr lang="en-US" sz="3200" dirty="0" err="1">
                <a:cs typeface="Calibri" panose="020F0502020204030204" pitchFamily="34" charset="0"/>
              </a:rPr>
              <a:t>RDXd</a:t>
            </a:r>
            <a:r>
              <a:rPr lang="en-US" sz="3200" dirty="0">
                <a:cs typeface="Calibri" panose="020F0502020204030204" pitchFamily="34" charset="0"/>
              </a:rPr>
              <a:t>  ESMO </a:t>
            </a:r>
            <a:r>
              <a:rPr lang="en-US" sz="3200" dirty="0" err="1">
                <a:cs typeface="Calibri" panose="020F0502020204030204" pitchFamily="34" charset="0"/>
              </a:rPr>
              <a:t>Gyne</a:t>
            </a:r>
            <a:r>
              <a:rPr lang="en-US" sz="3200" dirty="0">
                <a:cs typeface="Calibri" panose="020F0502020204030204" pitchFamily="34" charset="0"/>
              </a:rPr>
              <a:t> 2025</a:t>
            </a:r>
          </a:p>
        </p:txBody>
      </p:sp>
      <p:sp>
        <p:nvSpPr>
          <p:cNvPr id="5" name="Footer Placeholder 3">
            <a:extLst>
              <a:ext uri="{FF2B5EF4-FFF2-40B4-BE49-F238E27FC236}">
                <a16:creationId xmlns:a16="http://schemas.microsoft.com/office/drawing/2014/main" id="{4717E1B8-294F-9BB2-881C-11D7906B63EF}"/>
              </a:ext>
            </a:extLst>
          </p:cNvPr>
          <p:cNvSpPr>
            <a:spLocks noGrp="1"/>
          </p:cNvSpPr>
          <p:nvPr>
            <p:ph type="ftr" sz="quarter" idx="11"/>
          </p:nvPr>
        </p:nvSpPr>
        <p:spPr>
          <a:xfrm>
            <a:off x="3031823" y="6587705"/>
            <a:ext cx="7707925" cy="2393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Moore et al. ESMO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Gyne</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2025</a:t>
            </a:r>
          </a:p>
        </p:txBody>
      </p:sp>
      <p:pic>
        <p:nvPicPr>
          <p:cNvPr id="7" name="Picture 6">
            <a:extLst>
              <a:ext uri="{FF2B5EF4-FFF2-40B4-BE49-F238E27FC236}">
                <a16:creationId xmlns:a16="http://schemas.microsoft.com/office/drawing/2014/main" id="{59D1665C-4E79-93D7-E802-C0D0633A3A9C}"/>
              </a:ext>
            </a:extLst>
          </p:cNvPr>
          <p:cNvPicPr>
            <a:picLocks noChangeAspect="1"/>
          </p:cNvPicPr>
          <p:nvPr/>
        </p:nvPicPr>
        <p:blipFill>
          <a:blip r:embed="rId4"/>
          <a:stretch>
            <a:fillRect/>
          </a:stretch>
        </p:blipFill>
        <p:spPr>
          <a:xfrm>
            <a:off x="9865371" y="6267248"/>
            <a:ext cx="1939846" cy="548640"/>
          </a:xfrm>
          <a:prstGeom prst="rect">
            <a:avLst/>
          </a:prstGeom>
        </p:spPr>
      </p:pic>
      <p:pic>
        <p:nvPicPr>
          <p:cNvPr id="4" name="Picture 3">
            <a:extLst>
              <a:ext uri="{FF2B5EF4-FFF2-40B4-BE49-F238E27FC236}">
                <a16:creationId xmlns:a16="http://schemas.microsoft.com/office/drawing/2014/main" id="{0940D57B-C546-9617-4BCE-1BBB7093D52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02051" y="1577894"/>
            <a:ext cx="11727061" cy="4277742"/>
          </a:xfrm>
          <a:prstGeom prst="rect">
            <a:avLst/>
          </a:prstGeom>
        </p:spPr>
      </p:pic>
    </p:spTree>
    <p:custDataLst>
      <p:tags r:id="rId1"/>
    </p:custDataLst>
    <p:extLst>
      <p:ext uri="{BB962C8B-B14F-4D97-AF65-F5344CB8AC3E}">
        <p14:creationId xmlns:p14="http://schemas.microsoft.com/office/powerpoint/2010/main" val="1331180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D651-004D-D4EE-5DE6-B72D16DA4104}"/>
              </a:ext>
            </a:extLst>
          </p:cNvPr>
          <p:cNvSpPr>
            <a:spLocks noGrp="1"/>
          </p:cNvSpPr>
          <p:nvPr>
            <p:ph type="title"/>
          </p:nvPr>
        </p:nvSpPr>
        <p:spPr/>
        <p:txBody>
          <a:bodyPr/>
          <a:lstStyle/>
          <a:p>
            <a:r>
              <a:rPr lang="en-US" dirty="0"/>
              <a:t>Phase II REJOICE-PanTumor01 Study Design</a:t>
            </a:r>
          </a:p>
        </p:txBody>
      </p:sp>
      <p:pic>
        <p:nvPicPr>
          <p:cNvPr id="10" name="Picture 9">
            <a:extLst>
              <a:ext uri="{FF2B5EF4-FFF2-40B4-BE49-F238E27FC236}">
                <a16:creationId xmlns:a16="http://schemas.microsoft.com/office/drawing/2014/main" id="{247C2137-221A-1468-77D7-C5FA367E6A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367" y="1971318"/>
            <a:ext cx="11743266" cy="2915364"/>
          </a:xfrm>
          <a:prstGeom prst="rect">
            <a:avLst/>
          </a:prstGeom>
        </p:spPr>
      </p:pic>
      <p:sp>
        <p:nvSpPr>
          <p:cNvPr id="11" name="TextBox 10">
            <a:extLst>
              <a:ext uri="{FF2B5EF4-FFF2-40B4-BE49-F238E27FC236}">
                <a16:creationId xmlns:a16="http://schemas.microsoft.com/office/drawing/2014/main" id="{5F473818-764C-036A-D25C-EC6DF4986BE7}"/>
              </a:ext>
            </a:extLst>
          </p:cNvPr>
          <p:cNvSpPr txBox="1"/>
          <p:nvPr/>
        </p:nvSpPr>
        <p:spPr>
          <a:xfrm>
            <a:off x="224367" y="4959418"/>
            <a:ext cx="7953459"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Primary endpoints: </a:t>
            </a:r>
            <a:r>
              <a:rPr kumimoji="0" lang="en-US" sz="1700" b="0" i="0" u="none" strike="noStrike" kern="1200" cap="none" spc="0" normalizeH="0" baseline="0" noProof="0" dirty="0">
                <a:ln>
                  <a:noFill/>
                </a:ln>
                <a:solidFill>
                  <a:srgbClr val="000000"/>
                </a:solidFill>
                <a:effectLst/>
                <a:uLnTx/>
                <a:uFillTx/>
                <a:latin typeface="Calibri"/>
                <a:ea typeface="+mn-ea"/>
                <a:cs typeface="+mn-cs"/>
              </a:rPr>
              <a:t>ORR (all except </a:t>
            </a:r>
            <a:r>
              <a:rPr kumimoji="0" lang="en-US" sz="1700" b="0" i="0" u="none" strike="noStrike" kern="1200" cap="none" spc="0" normalizeH="0" baseline="0" noProof="0" dirty="0" err="1">
                <a:ln>
                  <a:noFill/>
                </a:ln>
                <a:solidFill>
                  <a:srgbClr val="000000"/>
                </a:solidFill>
                <a:effectLst/>
                <a:uLnTx/>
                <a:uFillTx/>
                <a:latin typeface="Calibri"/>
                <a:ea typeface="+mn-ea"/>
                <a:cs typeface="+mn-cs"/>
              </a:rPr>
              <a:t>ccRCC</a:t>
            </a:r>
            <a:r>
              <a:rPr kumimoji="0" lang="en-US" sz="1700" b="0" i="0" u="none" strike="noStrike" kern="1200" cap="none" spc="0" normalizeH="0" baseline="0" noProof="0" dirty="0">
                <a:ln>
                  <a:noFill/>
                </a:ln>
                <a:solidFill>
                  <a:srgbClr val="000000"/>
                </a:solidFill>
                <a:effectLst/>
                <a:uLnTx/>
                <a:uFillTx/>
                <a:latin typeface="Calibri"/>
                <a:ea typeface="+mn-ea"/>
                <a:cs typeface="+mn-cs"/>
              </a:rPr>
              <a:t> cohort), DCR (</a:t>
            </a:r>
            <a:r>
              <a:rPr kumimoji="0" lang="en-US" sz="1700" b="0" i="0" u="none" strike="noStrike" kern="1200" cap="none" spc="0" normalizeH="0" baseline="0" noProof="0" dirty="0" err="1">
                <a:ln>
                  <a:noFill/>
                </a:ln>
                <a:solidFill>
                  <a:srgbClr val="000000"/>
                </a:solidFill>
                <a:effectLst/>
                <a:uLnTx/>
                <a:uFillTx/>
                <a:latin typeface="Calibri"/>
                <a:ea typeface="+mn-ea"/>
                <a:cs typeface="+mn-cs"/>
              </a:rPr>
              <a:t>ccRCC</a:t>
            </a:r>
            <a:r>
              <a:rPr kumimoji="0" lang="en-US" sz="1700" b="0" i="0" u="none" strike="noStrike" kern="1200" cap="none" spc="0" normalizeH="0" baseline="0" noProof="0" dirty="0">
                <a:ln>
                  <a:noFill/>
                </a:ln>
                <a:solidFill>
                  <a:srgbClr val="000000"/>
                </a:solidFill>
                <a:effectLst/>
                <a:uLnTx/>
                <a:uFillTx/>
                <a:latin typeface="Calibri"/>
                <a:ea typeface="+mn-ea"/>
                <a:cs typeface="+mn-cs"/>
              </a:rPr>
              <a:t> cohort only),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Secondary endpoints: </a:t>
            </a:r>
            <a:r>
              <a:rPr kumimoji="0" lang="en-US" sz="1700" b="0" i="0" u="none" strike="noStrike" kern="1200" cap="none" spc="0" normalizeH="0" baseline="0" noProof="0" dirty="0">
                <a:ln>
                  <a:noFill/>
                </a:ln>
                <a:solidFill>
                  <a:srgbClr val="000000"/>
                </a:solidFill>
                <a:effectLst/>
                <a:uLnTx/>
                <a:uFillTx/>
                <a:latin typeface="Calibri"/>
                <a:ea typeface="+mn-ea"/>
                <a:cs typeface="+mn-cs"/>
              </a:rPr>
              <a:t>ORR (</a:t>
            </a:r>
            <a:r>
              <a:rPr kumimoji="0" lang="en-US" sz="1700" b="0" i="0" u="none" strike="noStrike" kern="1200" cap="none" spc="0" normalizeH="0" baseline="0" noProof="0" dirty="0" err="1">
                <a:ln>
                  <a:noFill/>
                </a:ln>
                <a:solidFill>
                  <a:srgbClr val="000000"/>
                </a:solidFill>
                <a:effectLst/>
                <a:uLnTx/>
                <a:uFillTx/>
                <a:latin typeface="Calibri"/>
                <a:ea typeface="+mn-ea"/>
                <a:cs typeface="+mn-cs"/>
              </a:rPr>
              <a:t>ccRCC</a:t>
            </a:r>
            <a:r>
              <a:rPr kumimoji="0" lang="en-US" sz="1700" b="0" i="0" u="none" strike="noStrike" kern="1200" cap="none" spc="0" normalizeH="0" baseline="0" noProof="0" dirty="0">
                <a:ln>
                  <a:noFill/>
                </a:ln>
                <a:solidFill>
                  <a:srgbClr val="000000"/>
                </a:solidFill>
                <a:effectLst/>
                <a:uLnTx/>
                <a:uFillTx/>
                <a:latin typeface="Calibri"/>
                <a:ea typeface="+mn-ea"/>
                <a:cs typeface="+mn-cs"/>
              </a:rPr>
              <a:t> cohort only), DCR (all except </a:t>
            </a:r>
            <a:r>
              <a:rPr kumimoji="0" lang="en-US" sz="1700" b="0" i="0" u="none" strike="noStrike" kern="1200" cap="none" spc="0" normalizeH="0" baseline="0" noProof="0" dirty="0" err="1">
                <a:ln>
                  <a:noFill/>
                </a:ln>
                <a:solidFill>
                  <a:srgbClr val="000000"/>
                </a:solidFill>
                <a:effectLst/>
                <a:uLnTx/>
                <a:uFillTx/>
                <a:latin typeface="Calibri"/>
                <a:ea typeface="+mn-ea"/>
                <a:cs typeface="+mn-cs"/>
              </a:rPr>
              <a:t>ccRCC</a:t>
            </a:r>
            <a:r>
              <a:rPr kumimoji="0" lang="en-US" sz="1700" b="0" i="0" u="none" strike="noStrike" kern="1200" cap="none" spc="0" normalizeH="0" baseline="0" noProof="0" dirty="0">
                <a:ln>
                  <a:noFill/>
                </a:ln>
                <a:solidFill>
                  <a:srgbClr val="000000"/>
                </a:solidFill>
                <a:effectLst/>
                <a:uLnTx/>
                <a:uFillTx/>
                <a:latin typeface="Calibri"/>
                <a:ea typeface="+mn-ea"/>
                <a:cs typeface="+mn-cs"/>
              </a:rPr>
              <a:t> cohort), PFS, </a:t>
            </a:r>
            <a:r>
              <a:rPr kumimoji="0" lang="en-US" sz="1700" b="0" i="0" u="none" strike="noStrike" kern="1200" cap="none" spc="0" normalizeH="0" baseline="0" noProof="0" dirty="0" err="1">
                <a:ln>
                  <a:noFill/>
                </a:ln>
                <a:solidFill>
                  <a:srgbClr val="000000"/>
                </a:solidFill>
                <a:effectLst/>
                <a:uLnTx/>
                <a:uFillTx/>
                <a:latin typeface="Calibri"/>
                <a:ea typeface="+mn-ea"/>
                <a:cs typeface="+mn-cs"/>
              </a:rPr>
              <a:t>DoR</a:t>
            </a: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9022FBA-9FF9-9913-294E-40CCAEE2DD7A}"/>
              </a:ext>
            </a:extLst>
          </p:cNvPr>
          <p:cNvSpPr txBox="1"/>
          <p:nvPr/>
        </p:nvSpPr>
        <p:spPr>
          <a:xfrm>
            <a:off x="93518" y="6469404"/>
            <a:ext cx="366619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Albiges</a:t>
            </a:r>
            <a:r>
              <a:rPr kumimoji="0" lang="en-US" sz="1500" b="0" i="0" u="none" strike="noStrike" kern="1200" cap="none" spc="0" normalizeH="0" baseline="0" noProof="0" dirty="0">
                <a:ln>
                  <a:noFill/>
                </a:ln>
                <a:solidFill>
                  <a:srgbClr val="000000"/>
                </a:solidFill>
                <a:effectLst/>
                <a:uLnTx/>
                <a:uFillTx/>
                <a:latin typeface="Calibri"/>
                <a:ea typeface="+mn-ea"/>
                <a:cs typeface="+mn-cs"/>
              </a:rPr>
              <a:t> L et al. ASCO 2025;Abstract TPS3158.</a:t>
            </a:r>
          </a:p>
        </p:txBody>
      </p:sp>
      <p:sp>
        <p:nvSpPr>
          <p:cNvPr id="3" name="TextBox 2">
            <a:extLst>
              <a:ext uri="{FF2B5EF4-FFF2-40B4-BE49-F238E27FC236}">
                <a16:creationId xmlns:a16="http://schemas.microsoft.com/office/drawing/2014/main" id="{B20981EC-2D3D-3796-A638-F678728259E7}"/>
              </a:ext>
            </a:extLst>
          </p:cNvPr>
          <p:cNvSpPr txBox="1"/>
          <p:nvPr/>
        </p:nvSpPr>
        <p:spPr>
          <a:xfrm>
            <a:off x="93518" y="6143154"/>
            <a:ext cx="913673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DXd</a:t>
            </a:r>
            <a:r>
              <a:rPr kumimoji="0" lang="en-US" sz="1500" b="0" i="0" u="none" strike="noStrike" kern="1200" cap="none" spc="0" normalizeH="0" baseline="0" noProof="0" dirty="0">
                <a:ln>
                  <a:noFill/>
                </a:ln>
                <a:solidFill>
                  <a:srgbClr val="000000"/>
                </a:solidFill>
                <a:effectLst/>
                <a:uLnTx/>
                <a:uFillTx/>
                <a:latin typeface="Calibri"/>
                <a:ea typeface="+mn-ea"/>
                <a:cs typeface="+mn-cs"/>
              </a:rPr>
              <a:t> =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raludotatug</a:t>
            </a:r>
            <a:r>
              <a:rPr kumimoji="0" lang="en-US" sz="1500" b="0" i="0"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deruxtecan</a:t>
            </a:r>
            <a:r>
              <a:rPr kumimoji="0" lang="en-US" sz="1500" b="0" i="0" u="none" strike="noStrike" kern="1200" cap="none" spc="0" normalizeH="0" baseline="0" noProof="0" dirty="0">
                <a:ln>
                  <a:noFill/>
                </a:ln>
                <a:solidFill>
                  <a:srgbClr val="000000"/>
                </a:solidFill>
                <a:effectLst/>
                <a:uLnTx/>
                <a:uFillTx/>
                <a:latin typeface="Calibri"/>
                <a:ea typeface="+mn-ea"/>
                <a:cs typeface="+mn-cs"/>
              </a:rPr>
              <a:t>; HGSOC = high-grade serous ovarian cancer;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ccRCC</a:t>
            </a:r>
            <a:r>
              <a:rPr kumimoji="0" lang="en-US" sz="1500" b="0" i="0" u="none" strike="noStrike" kern="1200" cap="none" spc="0" normalizeH="0" baseline="0" noProof="0" dirty="0">
                <a:ln>
                  <a:noFill/>
                </a:ln>
                <a:solidFill>
                  <a:srgbClr val="000000"/>
                </a:solidFill>
                <a:effectLst/>
                <a:uLnTx/>
                <a:uFillTx/>
                <a:latin typeface="Calibri"/>
                <a:ea typeface="+mn-ea"/>
                <a:cs typeface="+mn-cs"/>
              </a:rPr>
              <a:t> = clear cell renal cell carcinoma</a:t>
            </a:r>
          </a:p>
        </p:txBody>
      </p:sp>
    </p:spTree>
    <p:extLst>
      <p:ext uri="{BB962C8B-B14F-4D97-AF65-F5344CB8AC3E}">
        <p14:creationId xmlns:p14="http://schemas.microsoft.com/office/powerpoint/2010/main" val="330793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09" y="199557"/>
            <a:ext cx="11736153" cy="987143"/>
          </a:xfrm>
        </p:spPr>
        <p:txBody>
          <a:bodyPr>
            <a:normAutofit/>
          </a:bodyPr>
          <a:lstStyle/>
          <a:p>
            <a:r>
              <a:rPr lang="en-US" sz="3200" dirty="0">
                <a:cs typeface="Calibri" panose="020F0502020204030204" pitchFamily="34" charset="0"/>
              </a:rPr>
              <a:t>Data for ADCs in PSOC is starting to emerge….. </a:t>
            </a:r>
          </a:p>
        </p:txBody>
      </p:sp>
      <p:sp>
        <p:nvSpPr>
          <p:cNvPr id="3" name="Content Placeholder 2"/>
          <p:cNvSpPr>
            <a:spLocks noGrp="1"/>
          </p:cNvSpPr>
          <p:nvPr>
            <p:ph idx="1"/>
          </p:nvPr>
        </p:nvSpPr>
        <p:spPr>
          <a:xfrm>
            <a:off x="838200" y="1463310"/>
            <a:ext cx="10515600" cy="4351338"/>
          </a:xfrm>
        </p:spPr>
        <p:txBody>
          <a:bodyPr/>
          <a:lstStyle/>
          <a:p>
            <a:endParaRPr lang="en-US"/>
          </a:p>
        </p:txBody>
      </p:sp>
      <p:graphicFrame>
        <p:nvGraphicFramePr>
          <p:cNvPr id="4" name="Table 3">
            <a:extLst>
              <a:ext uri="{FF2B5EF4-FFF2-40B4-BE49-F238E27FC236}">
                <a16:creationId xmlns:a16="http://schemas.microsoft.com/office/drawing/2014/main" id="{93ED87F1-1A68-2CA2-E7C9-01BC0105DDBC}"/>
              </a:ext>
            </a:extLst>
          </p:cNvPr>
          <p:cNvGraphicFramePr>
            <a:graphicFrameLocks noGrp="1"/>
          </p:cNvGraphicFramePr>
          <p:nvPr/>
        </p:nvGraphicFramePr>
        <p:xfrm>
          <a:off x="411298" y="1200888"/>
          <a:ext cx="11074459" cy="4866640"/>
        </p:xfrm>
        <a:graphic>
          <a:graphicData uri="http://schemas.openxmlformats.org/drawingml/2006/table">
            <a:tbl>
              <a:tblPr firstRow="1" bandRow="1">
                <a:tableStyleId>{5C22544A-7EE6-4342-B048-85BDC9FD1C3A}</a:tableStyleId>
              </a:tblPr>
              <a:tblGrid>
                <a:gridCol w="892569">
                  <a:extLst>
                    <a:ext uri="{9D8B030D-6E8A-4147-A177-3AD203B41FA5}">
                      <a16:colId xmlns:a16="http://schemas.microsoft.com/office/drawing/2014/main" val="3562623238"/>
                    </a:ext>
                  </a:extLst>
                </a:gridCol>
                <a:gridCol w="2196176">
                  <a:extLst>
                    <a:ext uri="{9D8B030D-6E8A-4147-A177-3AD203B41FA5}">
                      <a16:colId xmlns:a16="http://schemas.microsoft.com/office/drawing/2014/main" val="3190043685"/>
                    </a:ext>
                  </a:extLst>
                </a:gridCol>
                <a:gridCol w="2638408">
                  <a:extLst>
                    <a:ext uri="{9D8B030D-6E8A-4147-A177-3AD203B41FA5}">
                      <a16:colId xmlns:a16="http://schemas.microsoft.com/office/drawing/2014/main" val="1562212346"/>
                    </a:ext>
                  </a:extLst>
                </a:gridCol>
                <a:gridCol w="2786249">
                  <a:extLst>
                    <a:ext uri="{9D8B030D-6E8A-4147-A177-3AD203B41FA5}">
                      <a16:colId xmlns:a16="http://schemas.microsoft.com/office/drawing/2014/main" val="3586939381"/>
                    </a:ext>
                  </a:extLst>
                </a:gridCol>
                <a:gridCol w="2561057">
                  <a:extLst>
                    <a:ext uri="{9D8B030D-6E8A-4147-A177-3AD203B41FA5}">
                      <a16:colId xmlns:a16="http://schemas.microsoft.com/office/drawing/2014/main" val="44862503"/>
                    </a:ext>
                  </a:extLst>
                </a:gridCol>
              </a:tblGrid>
              <a:tr h="762000">
                <a:tc>
                  <a:txBody>
                    <a:bodyPr/>
                    <a:lstStyle/>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err="1">
                          <a:solidFill>
                            <a:schemeClr val="bg1"/>
                          </a:solidFill>
                          <a:effectLst/>
                          <a:latin typeface="+mn-lt"/>
                        </a:rPr>
                        <a:t>Sacituzumab</a:t>
                      </a:r>
                      <a:r>
                        <a:rPr lang="en-US" sz="1500" b="0" baseline="0">
                          <a:solidFill>
                            <a:schemeClr val="bg1"/>
                          </a:solidFill>
                          <a:effectLst/>
                          <a:latin typeface="+mn-lt"/>
                        </a:rPr>
                        <a:t> </a:t>
                      </a:r>
                      <a:r>
                        <a:rPr lang="en-US" sz="1500" b="0" baseline="0" err="1">
                          <a:solidFill>
                            <a:schemeClr val="bg1"/>
                          </a:solidFill>
                          <a:effectLst/>
                          <a:latin typeface="+mn-lt"/>
                        </a:rPr>
                        <a:t>tirumotecan</a:t>
                      </a:r>
                      <a:r>
                        <a:rPr lang="en-US" sz="1500" b="0" baseline="0">
                          <a:solidFill>
                            <a:schemeClr val="bg1"/>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a:solidFill>
                            <a:schemeClr val="bg1"/>
                          </a:solidFill>
                          <a:effectLst/>
                          <a:latin typeface="+mn-lt"/>
                        </a:rPr>
                        <a:t>5mg/kg D1, D15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a:solidFill>
                            <a:schemeClr val="bg1"/>
                          </a:solidFill>
                          <a:effectLst/>
                          <a:latin typeface="+mn-lt"/>
                        </a:rPr>
                        <a:t>N=5 (PSOC)</a:t>
                      </a:r>
                      <a:endParaRPr lang="en-US" sz="1500" b="0" baseline="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err="1">
                          <a:solidFill>
                            <a:schemeClr val="bg1"/>
                          </a:solidFill>
                        </a:rPr>
                        <a:t>Datopotamab</a:t>
                      </a:r>
                      <a:r>
                        <a:rPr lang="en-US" sz="1500" b="0">
                          <a:solidFill>
                            <a:schemeClr val="bg1"/>
                          </a:solidFill>
                        </a:rPr>
                        <a:t> </a:t>
                      </a:r>
                      <a:r>
                        <a:rPr lang="en-US" sz="1500" b="0" err="1">
                          <a:solidFill>
                            <a:schemeClr val="bg1"/>
                          </a:solidFill>
                        </a:rPr>
                        <a:t>deruxtecan</a:t>
                      </a:r>
                      <a:endParaRPr lang="en-US" sz="15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a:solidFill>
                            <a:schemeClr val="bg1"/>
                          </a:solidFill>
                          <a:latin typeface="+mn-lt"/>
                        </a:rPr>
                        <a:t>N=9 (PSOC)</a:t>
                      </a:r>
                    </a:p>
                    <a:p>
                      <a:endParaRPr lang="en-US" sz="1500"/>
                    </a:p>
                  </a:txBody>
                  <a:tcPr/>
                </a:tc>
                <a:tc>
                  <a:txBody>
                    <a:bodyPr/>
                    <a:lstStyle/>
                    <a:p>
                      <a:r>
                        <a:rPr lang="en-US" sz="1500" b="0" dirty="0" err="1"/>
                        <a:t>Mirvetuximab</a:t>
                      </a:r>
                      <a:r>
                        <a:rPr lang="en-US" sz="1500" b="0" dirty="0"/>
                        <a:t> </a:t>
                      </a:r>
                      <a:r>
                        <a:rPr lang="en-US" sz="1500" b="0" dirty="0" err="1"/>
                        <a:t>soravtansine</a:t>
                      </a:r>
                      <a:endParaRPr lang="en-US" sz="1500" b="0" dirty="0"/>
                    </a:p>
                    <a:p>
                      <a:r>
                        <a:rPr lang="en-US" sz="1500" b="0" dirty="0"/>
                        <a:t>N=79</a:t>
                      </a:r>
                    </a:p>
                    <a:p>
                      <a:r>
                        <a:rPr lang="en-US" sz="1500" b="0" dirty="0"/>
                        <a:t>(PICCOLO)</a:t>
                      </a:r>
                    </a:p>
                  </a:txBody>
                  <a:tcPr/>
                </a:tc>
                <a:tc>
                  <a:txBody>
                    <a:bodyPr/>
                    <a:lstStyle/>
                    <a:p>
                      <a:r>
                        <a:rPr lang="en-US" sz="1500" b="0" dirty="0"/>
                        <a:t>Raludotatug deruxtecan N=18</a:t>
                      </a:r>
                    </a:p>
                  </a:txBody>
                  <a:tcPr/>
                </a:tc>
                <a:extLst>
                  <a:ext uri="{0D108BD9-81ED-4DB2-BD59-A6C34878D82A}">
                    <a16:rowId xmlns:a16="http://schemas.microsoft.com/office/drawing/2014/main" val="3256725774"/>
                  </a:ext>
                </a:extLst>
              </a:tr>
              <a:tr h="538480">
                <a:tc>
                  <a:txBody>
                    <a:bodyPr/>
                    <a:lstStyle/>
                    <a:p>
                      <a:r>
                        <a:rPr lang="en-US" sz="1500"/>
                        <a:t>Payload</a:t>
                      </a:r>
                    </a:p>
                  </a:txBody>
                  <a:tcPr/>
                </a:tc>
                <a:tc>
                  <a:txBody>
                    <a:bodyPr/>
                    <a:lstStyle/>
                    <a:p>
                      <a:r>
                        <a:rPr lang="en-US" sz="1500"/>
                        <a:t>Belotecan derivative Topoisomerase I</a:t>
                      </a:r>
                    </a:p>
                  </a:txBody>
                  <a:tcPr/>
                </a:tc>
                <a:tc>
                  <a:txBody>
                    <a:bodyPr/>
                    <a:lstStyle/>
                    <a:p>
                      <a:r>
                        <a:rPr lang="en-US" sz="1500"/>
                        <a:t>Topoisomerase 1- </a:t>
                      </a:r>
                      <a:r>
                        <a:rPr lang="en-US" sz="1500" err="1"/>
                        <a:t>deruxtecan</a:t>
                      </a:r>
                      <a:endParaRPr lang="en-US" sz="1500"/>
                    </a:p>
                  </a:txBody>
                  <a:tcPr/>
                </a:tc>
                <a:tc>
                  <a:txBody>
                    <a:bodyPr/>
                    <a:lstStyle/>
                    <a:p>
                      <a:r>
                        <a:rPr lang="en-US" sz="1500"/>
                        <a:t>DM4</a:t>
                      </a:r>
                    </a:p>
                  </a:txBody>
                  <a:tcPr/>
                </a:tc>
                <a:tc>
                  <a:txBody>
                    <a:bodyPr/>
                    <a:lstStyle/>
                    <a:p>
                      <a:r>
                        <a:rPr lang="en-US" sz="1500" dirty="0"/>
                        <a:t>Topoisomerase 1 –</a:t>
                      </a:r>
                      <a:r>
                        <a:rPr lang="en-US" sz="1500" dirty="0" err="1"/>
                        <a:t>deruxtecan</a:t>
                      </a:r>
                      <a:endParaRPr lang="en-US" sz="1500" dirty="0"/>
                    </a:p>
                  </a:txBody>
                  <a:tcPr/>
                </a:tc>
                <a:extLst>
                  <a:ext uri="{0D108BD9-81ED-4DB2-BD59-A6C34878D82A}">
                    <a16:rowId xmlns:a16="http://schemas.microsoft.com/office/drawing/2014/main" val="1190536308"/>
                  </a:ext>
                </a:extLst>
              </a:tr>
              <a:tr h="370840">
                <a:tc>
                  <a:txBody>
                    <a:bodyPr/>
                    <a:lstStyle/>
                    <a:p>
                      <a:r>
                        <a:rPr lang="en-US" sz="1500" dirty="0"/>
                        <a:t>DAR</a:t>
                      </a:r>
                    </a:p>
                  </a:txBody>
                  <a:tcPr/>
                </a:tc>
                <a:tc>
                  <a:txBody>
                    <a:bodyPr/>
                    <a:lstStyle/>
                    <a:p>
                      <a:r>
                        <a:rPr lang="en-US" sz="1500" dirty="0"/>
                        <a:t>7.4</a:t>
                      </a:r>
                    </a:p>
                  </a:txBody>
                  <a:tcPr/>
                </a:tc>
                <a:tc>
                  <a:txBody>
                    <a:bodyPr/>
                    <a:lstStyle/>
                    <a:p>
                      <a:r>
                        <a:rPr lang="en-US" sz="1500" dirty="0"/>
                        <a:t>4</a:t>
                      </a:r>
                    </a:p>
                  </a:txBody>
                  <a:tcPr/>
                </a:tc>
                <a:tc>
                  <a:txBody>
                    <a:bodyPr/>
                    <a:lstStyle/>
                    <a:p>
                      <a:r>
                        <a:rPr lang="en-US" sz="1500" dirty="0"/>
                        <a:t>4</a:t>
                      </a:r>
                    </a:p>
                  </a:txBody>
                  <a:tcPr/>
                </a:tc>
                <a:tc>
                  <a:txBody>
                    <a:bodyPr/>
                    <a:lstStyle/>
                    <a:p>
                      <a:r>
                        <a:rPr lang="en-US" sz="1500" dirty="0"/>
                        <a:t>8</a:t>
                      </a:r>
                    </a:p>
                  </a:txBody>
                  <a:tcPr/>
                </a:tc>
                <a:extLst>
                  <a:ext uri="{0D108BD9-81ED-4DB2-BD59-A6C34878D82A}">
                    <a16:rowId xmlns:a16="http://schemas.microsoft.com/office/drawing/2014/main" val="4213496780"/>
                  </a:ext>
                </a:extLst>
              </a:tr>
              <a:tr h="538480">
                <a:tc>
                  <a:txBody>
                    <a:bodyPr/>
                    <a:lstStyle/>
                    <a:p>
                      <a:r>
                        <a:rPr lang="en-US" sz="1500"/>
                        <a:t>Linker</a:t>
                      </a:r>
                    </a:p>
                  </a:txBody>
                  <a:tcPr/>
                </a:tc>
                <a:tc>
                  <a:txBody>
                    <a:bodyPr/>
                    <a:lstStyle/>
                    <a:p>
                      <a:r>
                        <a:rPr lang="en-US" sz="1500"/>
                        <a:t>Sulfonyl pyrimidine CL2A-carbonate linker</a:t>
                      </a:r>
                    </a:p>
                  </a:txBody>
                  <a:tcPr/>
                </a:tc>
                <a:tc>
                  <a:txBody>
                    <a:bodyPr/>
                    <a:lstStyle/>
                    <a:p>
                      <a:r>
                        <a:rPr lang="en-US" sz="1500" dirty="0"/>
                        <a:t>Cleavable tetrapeptide based linker</a:t>
                      </a:r>
                    </a:p>
                  </a:txBody>
                  <a:tcPr/>
                </a:tc>
                <a:tc>
                  <a:txBody>
                    <a:bodyPr/>
                    <a:lstStyle/>
                    <a:p>
                      <a:r>
                        <a:rPr lang="en-US" sz="1500"/>
                        <a:t>Cleavable linker</a:t>
                      </a:r>
                    </a:p>
                  </a:txBody>
                  <a:tcPr/>
                </a:tc>
                <a:tc>
                  <a:txBody>
                    <a:bodyPr/>
                    <a:lstStyle/>
                    <a:p>
                      <a:r>
                        <a:rPr lang="en-US" sz="1500" dirty="0"/>
                        <a:t>Tetrapeptide-based cleavable linker</a:t>
                      </a:r>
                    </a:p>
                  </a:txBody>
                  <a:tcPr/>
                </a:tc>
                <a:extLst>
                  <a:ext uri="{0D108BD9-81ED-4DB2-BD59-A6C34878D82A}">
                    <a16:rowId xmlns:a16="http://schemas.microsoft.com/office/drawing/2014/main" val="979550296"/>
                  </a:ext>
                </a:extLst>
              </a:tr>
              <a:tr h="518160">
                <a:tc>
                  <a:txBody>
                    <a:bodyPr/>
                    <a:lstStyle/>
                    <a:p>
                      <a:r>
                        <a:rPr lang="en-US" sz="1500" dirty="0"/>
                        <a:t>Trial</a:t>
                      </a:r>
                    </a:p>
                  </a:txBody>
                  <a:tcPr/>
                </a:tc>
                <a:tc>
                  <a:txBody>
                    <a:bodyPr/>
                    <a:lstStyle/>
                    <a:p>
                      <a:r>
                        <a:rPr lang="en-US" sz="1500" dirty="0"/>
                        <a:t>NCT06049212</a:t>
                      </a:r>
                    </a:p>
                  </a:txBody>
                  <a:tcPr/>
                </a:tc>
                <a:tc>
                  <a:txBody>
                    <a:bodyPr/>
                    <a:lstStyle/>
                    <a:p>
                      <a:r>
                        <a:rPr lang="en-US" sz="1500" dirty="0"/>
                        <a:t>NCT05489211 </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t>NCT05041257</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t>NCT04707248</a:t>
                      </a:r>
                    </a:p>
                  </a:txBody>
                  <a:tcPr/>
                </a:tc>
                <a:extLst>
                  <a:ext uri="{0D108BD9-81ED-4DB2-BD59-A6C34878D82A}">
                    <a16:rowId xmlns:a16="http://schemas.microsoft.com/office/drawing/2014/main" val="2342880047"/>
                  </a:ext>
                </a:extLst>
              </a:tr>
              <a:tr h="518160">
                <a:tc>
                  <a:txBody>
                    <a:bodyPr/>
                    <a:lstStyle/>
                    <a:p>
                      <a:r>
                        <a:rPr lang="en-US" sz="1500" dirty="0"/>
                        <a:t>ORR</a:t>
                      </a:r>
                    </a:p>
                  </a:txBody>
                  <a:tcPr/>
                </a:tc>
                <a:tc>
                  <a:txBody>
                    <a:bodyPr/>
                    <a:lstStyle/>
                    <a:p>
                      <a:r>
                        <a:rPr lang="en-US" sz="1500" dirty="0"/>
                        <a:t>60% (PSOC N=5)</a:t>
                      </a:r>
                    </a:p>
                  </a:txBody>
                  <a:tcPr/>
                </a:tc>
                <a:tc>
                  <a:txBody>
                    <a:bodyPr/>
                    <a:lstStyle/>
                    <a:p>
                      <a:r>
                        <a:rPr lang="en-US" sz="1500" dirty="0"/>
                        <a:t>66.7% (PSOC N=9)</a:t>
                      </a:r>
                    </a:p>
                  </a:txBody>
                  <a:tcPr/>
                </a:tc>
                <a:tc>
                  <a:txBody>
                    <a:bodyPr/>
                    <a:lstStyle/>
                    <a:p>
                      <a:r>
                        <a:rPr lang="en-US" sz="1500" dirty="0"/>
                        <a:t>51.9% (95%CI</a:t>
                      </a:r>
                      <a:r>
                        <a:rPr lang="en-US" sz="1500" baseline="0" dirty="0"/>
                        <a:t> 40.4-63.3)</a:t>
                      </a:r>
                    </a:p>
                    <a:p>
                      <a:r>
                        <a:rPr lang="en-US" sz="1500" baseline="0" dirty="0"/>
                        <a:t>45.8% (95% CI 32.7-59.2)</a:t>
                      </a:r>
                      <a:endParaRPr lang="en-US" sz="1500" dirty="0"/>
                    </a:p>
                  </a:txBody>
                  <a:tcPr/>
                </a:tc>
                <a:tc>
                  <a:txBody>
                    <a:bodyPr/>
                    <a:lstStyle/>
                    <a:p>
                      <a:r>
                        <a:rPr lang="en-US" sz="1500" dirty="0"/>
                        <a:t>72.2% (9% CI 46.5-90.3) ITT</a:t>
                      </a:r>
                    </a:p>
                    <a:p>
                      <a:r>
                        <a:rPr lang="en-US" sz="1500" dirty="0"/>
                        <a:t>58.3% (95% CI 27.7-84.8) Post Pi</a:t>
                      </a:r>
                    </a:p>
                  </a:txBody>
                  <a:tcPr/>
                </a:tc>
                <a:extLst>
                  <a:ext uri="{0D108BD9-81ED-4DB2-BD59-A6C34878D82A}">
                    <a16:rowId xmlns:a16="http://schemas.microsoft.com/office/drawing/2014/main" val="2008645119"/>
                  </a:ext>
                </a:extLst>
              </a:tr>
              <a:tr h="518160">
                <a:tc>
                  <a:txBody>
                    <a:bodyPr/>
                    <a:lstStyle/>
                    <a:p>
                      <a:r>
                        <a:rPr lang="en-US" sz="1500"/>
                        <a:t>DOR</a:t>
                      </a:r>
                    </a:p>
                  </a:txBody>
                  <a:tcPr/>
                </a:tc>
                <a:tc>
                  <a:txBody>
                    <a:bodyPr/>
                    <a:lstStyle/>
                    <a:p>
                      <a:r>
                        <a:rPr lang="en-US" sz="1500"/>
                        <a:t>ND</a:t>
                      </a:r>
                    </a:p>
                  </a:txBody>
                  <a:tcPr/>
                </a:tc>
                <a:tc>
                  <a:txBody>
                    <a:bodyPr/>
                    <a:lstStyle/>
                    <a:p>
                      <a:r>
                        <a:rPr lang="en-US" sz="1500"/>
                        <a:t>ND</a:t>
                      </a:r>
                    </a:p>
                  </a:txBody>
                  <a:tcPr/>
                </a:tc>
                <a:tc>
                  <a:txBody>
                    <a:bodyPr/>
                    <a:lstStyle/>
                    <a:p>
                      <a:r>
                        <a:rPr lang="en-US" sz="1500" dirty="0"/>
                        <a:t>8.25 (95% CI 5.55-10.78) ITT</a:t>
                      </a:r>
                    </a:p>
                    <a:p>
                      <a:r>
                        <a:rPr lang="en-US" sz="1500" dirty="0"/>
                        <a:t>7.33 (95% CI 5.03-10.78) Post Pi</a:t>
                      </a:r>
                    </a:p>
                  </a:txBody>
                  <a:tcPr/>
                </a:tc>
                <a:tc>
                  <a:txBody>
                    <a:bodyPr/>
                    <a:lstStyle/>
                    <a:p>
                      <a:r>
                        <a:rPr lang="en-US" sz="1500" dirty="0"/>
                        <a:t>5.7 (4.2-NE) ITT</a:t>
                      </a:r>
                    </a:p>
                    <a:p>
                      <a:r>
                        <a:rPr lang="en-US" sz="1500" dirty="0"/>
                        <a:t>5.1 (2.8- NE) Post Pi</a:t>
                      </a:r>
                    </a:p>
                  </a:txBody>
                  <a:tcPr/>
                </a:tc>
                <a:extLst>
                  <a:ext uri="{0D108BD9-81ED-4DB2-BD59-A6C34878D82A}">
                    <a16:rowId xmlns:a16="http://schemas.microsoft.com/office/drawing/2014/main" val="2559409598"/>
                  </a:ext>
                </a:extLst>
              </a:tr>
              <a:tr h="518160">
                <a:tc>
                  <a:txBody>
                    <a:bodyPr/>
                    <a:lstStyle/>
                    <a:p>
                      <a:r>
                        <a:rPr lang="en-US" sz="1500" err="1"/>
                        <a:t>mPFS</a:t>
                      </a:r>
                      <a:endParaRPr lang="en-US" sz="1500"/>
                    </a:p>
                  </a:txBody>
                  <a:tcPr/>
                </a:tc>
                <a:tc>
                  <a:txBody>
                    <a:bodyPr/>
                    <a:lstStyle/>
                    <a:p>
                      <a:r>
                        <a:rPr lang="en-US" sz="1500"/>
                        <a:t>ND</a:t>
                      </a:r>
                    </a:p>
                  </a:txBody>
                  <a:tcPr/>
                </a:tc>
                <a:tc>
                  <a:txBody>
                    <a:bodyPr/>
                    <a:lstStyle/>
                    <a:p>
                      <a:r>
                        <a:rPr lang="en-US" sz="1500"/>
                        <a:t>ND</a:t>
                      </a:r>
                    </a:p>
                  </a:txBody>
                  <a:tcPr/>
                </a:tc>
                <a:tc>
                  <a:txBody>
                    <a:bodyPr/>
                    <a:lstStyle/>
                    <a:p>
                      <a:r>
                        <a:rPr lang="en-US" sz="1500" dirty="0"/>
                        <a:t>6.93</a:t>
                      </a:r>
                      <a:r>
                        <a:rPr lang="en-US" sz="1500" baseline="0" dirty="0"/>
                        <a:t> (95% CI 5.85-9.59) ITT</a:t>
                      </a:r>
                    </a:p>
                    <a:p>
                      <a:r>
                        <a:rPr lang="en-US" sz="1500" baseline="0" dirty="0"/>
                        <a:t>6.18 (95% CI 5.55-8.41) post Pi</a:t>
                      </a:r>
                      <a:endParaRPr lang="en-US" sz="1500" dirty="0"/>
                    </a:p>
                  </a:txBody>
                  <a:tcPr/>
                </a:tc>
                <a:tc>
                  <a:txBody>
                    <a:bodyPr/>
                    <a:lstStyle/>
                    <a:p>
                      <a:r>
                        <a:rPr lang="en-US" sz="1500" dirty="0"/>
                        <a:t>8.1 (4.1-NE) ITT</a:t>
                      </a:r>
                    </a:p>
                    <a:p>
                      <a:r>
                        <a:rPr lang="en-US" sz="1500" dirty="0"/>
                        <a:t>7.1 (2.8-NE) Post Pi</a:t>
                      </a:r>
                    </a:p>
                  </a:txBody>
                  <a:tcPr/>
                </a:tc>
                <a:extLst>
                  <a:ext uri="{0D108BD9-81ED-4DB2-BD59-A6C34878D82A}">
                    <a16:rowId xmlns:a16="http://schemas.microsoft.com/office/drawing/2014/main" val="3358106621"/>
                  </a:ext>
                </a:extLst>
              </a:tr>
            </a:tbl>
          </a:graphicData>
        </a:graphic>
      </p:graphicFrame>
      <p:sp>
        <p:nvSpPr>
          <p:cNvPr id="6" name="Rectangle 5">
            <a:extLst>
              <a:ext uri="{FF2B5EF4-FFF2-40B4-BE49-F238E27FC236}">
                <a16:creationId xmlns:a16="http://schemas.microsoft.com/office/drawing/2014/main" id="{38808198-8A5A-BD8E-AC5C-A7AB9EF7F7CB}"/>
              </a:ext>
            </a:extLst>
          </p:cNvPr>
          <p:cNvSpPr/>
          <p:nvPr/>
        </p:nvSpPr>
        <p:spPr>
          <a:xfrm>
            <a:off x="411298" y="4193744"/>
            <a:ext cx="11369404" cy="18833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ooter Placeholder 3">
            <a:extLst>
              <a:ext uri="{FF2B5EF4-FFF2-40B4-BE49-F238E27FC236}">
                <a16:creationId xmlns:a16="http://schemas.microsoft.com/office/drawing/2014/main" id="{4700A3C7-2D81-B10B-EF57-D64578674A71}"/>
              </a:ext>
            </a:extLst>
          </p:cNvPr>
          <p:cNvSpPr>
            <a:spLocks noGrp="1"/>
          </p:cNvSpPr>
          <p:nvPr>
            <p:ph type="ftr" sz="quarter" idx="11"/>
          </p:nvPr>
        </p:nvSpPr>
        <p:spPr>
          <a:xfrm>
            <a:off x="3031823" y="6587705"/>
            <a:ext cx="7707925" cy="2393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Wang et al. ESMO 2024,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Oaknin</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A et al. ESMO 2024,  Alvarez Secord ESMO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Gyne</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2025, Moore ESMO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Gyne</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2025</a:t>
            </a:r>
          </a:p>
        </p:txBody>
      </p:sp>
      <p:pic>
        <p:nvPicPr>
          <p:cNvPr id="7" name="Picture 6">
            <a:extLst>
              <a:ext uri="{FF2B5EF4-FFF2-40B4-BE49-F238E27FC236}">
                <a16:creationId xmlns:a16="http://schemas.microsoft.com/office/drawing/2014/main" id="{DFC11E60-1F65-DB59-1F8C-7352A83BF81C}"/>
              </a:ext>
            </a:extLst>
          </p:cNvPr>
          <p:cNvPicPr>
            <a:picLocks noChangeAspect="1"/>
          </p:cNvPicPr>
          <p:nvPr/>
        </p:nvPicPr>
        <p:blipFill>
          <a:blip r:embed="rId4"/>
          <a:stretch>
            <a:fillRect/>
          </a:stretch>
        </p:blipFill>
        <p:spPr>
          <a:xfrm>
            <a:off x="10582507" y="6470072"/>
            <a:ext cx="1222710" cy="345815"/>
          </a:xfrm>
          <a:prstGeom prst="rect">
            <a:avLst/>
          </a:prstGeom>
        </p:spPr>
      </p:pic>
    </p:spTree>
    <p:custDataLst>
      <p:tags r:id="rId1"/>
    </p:custDataLst>
    <p:extLst>
      <p:ext uri="{BB962C8B-B14F-4D97-AF65-F5344CB8AC3E}">
        <p14:creationId xmlns:p14="http://schemas.microsoft.com/office/powerpoint/2010/main" val="71381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A76B9-1D26-888D-2FB0-9A8756CA37F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9B820CB-4243-4E10-C6AB-69BFDD62DEB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1601" t="19031" b="9401"/>
          <a:stretch>
            <a:fillRect/>
          </a:stretch>
        </p:blipFill>
        <p:spPr bwMode="auto">
          <a:xfrm>
            <a:off x="304374" y="1469046"/>
            <a:ext cx="6658106" cy="39187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D5AC4F-E305-2EE9-7E6D-91BDC4B80763}"/>
              </a:ext>
            </a:extLst>
          </p:cNvPr>
          <p:cNvSpPr>
            <a:spLocks noGrp="1"/>
          </p:cNvSpPr>
          <p:nvPr>
            <p:ph type="title"/>
          </p:nvPr>
        </p:nvSpPr>
        <p:spPr>
          <a:xfrm>
            <a:off x="219854" y="141382"/>
            <a:ext cx="11342027" cy="1325563"/>
          </a:xfrm>
        </p:spPr>
        <p:txBody>
          <a:bodyPr vert="horz" lIns="91440" tIns="45720" rIns="91440" bIns="45720" rtlCol="0" anchor="ctr">
            <a:normAutofit/>
          </a:bodyPr>
          <a:lstStyle/>
          <a:p>
            <a:pPr fontAlgn="base"/>
            <a:r>
              <a:rPr lang="en-US" sz="2800" kern="1200" dirty="0">
                <a:latin typeface="+mj-lt"/>
                <a:ea typeface="+mj-ea"/>
                <a:cs typeface="+mj-cs"/>
              </a:rPr>
              <a:t>If progression on </a:t>
            </a:r>
            <a:r>
              <a:rPr lang="en-US" sz="2800" kern="1200" dirty="0" err="1">
                <a:latin typeface="+mj-lt"/>
                <a:ea typeface="+mj-ea"/>
                <a:cs typeface="+mj-cs"/>
              </a:rPr>
              <a:t>PARPi</a:t>
            </a:r>
            <a:r>
              <a:rPr lang="en-US" sz="2800" kern="1200" dirty="0">
                <a:latin typeface="+mj-lt"/>
                <a:ea typeface="+mj-ea"/>
                <a:cs typeface="+mj-cs"/>
              </a:rPr>
              <a:t> is the new “high risk” marker for poor anticipated response to platinum, what do we know about expectations for platinum in this setting?</a:t>
            </a:r>
          </a:p>
        </p:txBody>
      </p:sp>
      <p:sp>
        <p:nvSpPr>
          <p:cNvPr id="6" name="TextBox 5">
            <a:extLst>
              <a:ext uri="{FF2B5EF4-FFF2-40B4-BE49-F238E27FC236}">
                <a16:creationId xmlns:a16="http://schemas.microsoft.com/office/drawing/2014/main" id="{EA5ADC7C-5AFA-A00D-ED7F-D215907DE764}"/>
              </a:ext>
            </a:extLst>
          </p:cNvPr>
          <p:cNvSpPr txBox="1"/>
          <p:nvPr/>
        </p:nvSpPr>
        <p:spPr>
          <a:xfrm>
            <a:off x="137480" y="5387757"/>
            <a:ext cx="11108410" cy="82391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Coleman et al. ASCO 2025  </a:t>
            </a:r>
          </a:p>
        </p:txBody>
      </p:sp>
      <p:pic>
        <p:nvPicPr>
          <p:cNvPr id="3" name="Picture 2">
            <a:extLst>
              <a:ext uri="{FF2B5EF4-FFF2-40B4-BE49-F238E27FC236}">
                <a16:creationId xmlns:a16="http://schemas.microsoft.com/office/drawing/2014/main" id="{537577C6-6A5B-F9BD-5D94-97C74B8D125E}"/>
              </a:ext>
            </a:extLst>
          </p:cNvPr>
          <p:cNvPicPr>
            <a:picLocks noChangeAspect="1"/>
          </p:cNvPicPr>
          <p:nvPr/>
        </p:nvPicPr>
        <p:blipFill>
          <a:blip r:embed="rId5"/>
          <a:stretch>
            <a:fillRect/>
          </a:stretch>
        </p:blipFill>
        <p:spPr>
          <a:xfrm>
            <a:off x="10582507" y="6470072"/>
            <a:ext cx="1222710" cy="345815"/>
          </a:xfrm>
          <a:prstGeom prst="rect">
            <a:avLst/>
          </a:prstGeom>
        </p:spPr>
      </p:pic>
      <p:pic>
        <p:nvPicPr>
          <p:cNvPr id="9" name="Picture 8">
            <a:extLst>
              <a:ext uri="{FF2B5EF4-FFF2-40B4-BE49-F238E27FC236}">
                <a16:creationId xmlns:a16="http://schemas.microsoft.com/office/drawing/2014/main" id="{3D9B61F7-B81E-457B-B7D9-2801F2E81AD9}"/>
              </a:ext>
            </a:extLst>
          </p:cNvPr>
          <p:cNvPicPr>
            <a:picLocks noChangeAspect="1"/>
          </p:cNvPicPr>
          <p:nvPr/>
        </p:nvPicPr>
        <p:blipFill>
          <a:blip r:embed="rId6"/>
          <a:stretch>
            <a:fillRect/>
          </a:stretch>
        </p:blipFill>
        <p:spPr>
          <a:xfrm>
            <a:off x="299752" y="6305522"/>
            <a:ext cx="1797142" cy="552478"/>
          </a:xfrm>
          <a:prstGeom prst="rect">
            <a:avLst/>
          </a:prstGeom>
        </p:spPr>
      </p:pic>
      <p:pic>
        <p:nvPicPr>
          <p:cNvPr id="13" name="Picture 12">
            <a:extLst>
              <a:ext uri="{FF2B5EF4-FFF2-40B4-BE49-F238E27FC236}">
                <a16:creationId xmlns:a16="http://schemas.microsoft.com/office/drawing/2014/main" id="{B0445233-55BA-5FB6-7064-DC56FDD69ED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76386" y="1466945"/>
            <a:ext cx="4995760" cy="3814777"/>
          </a:xfrm>
          <a:prstGeom prst="rect">
            <a:avLst/>
          </a:prstGeom>
        </p:spPr>
      </p:pic>
      <p:sp>
        <p:nvSpPr>
          <p:cNvPr id="14" name="TextBox 13">
            <a:extLst>
              <a:ext uri="{FF2B5EF4-FFF2-40B4-BE49-F238E27FC236}">
                <a16:creationId xmlns:a16="http://schemas.microsoft.com/office/drawing/2014/main" id="{E42A0C70-701C-EF03-C644-A5C3CD2E5FDF}"/>
              </a:ext>
            </a:extLst>
          </p:cNvPr>
          <p:cNvSpPr txBox="1"/>
          <p:nvPr/>
        </p:nvSpPr>
        <p:spPr>
          <a:xfrm>
            <a:off x="3367668" y="5507333"/>
            <a:ext cx="5609064"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is 20% at highest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mPFI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is around 6-7 months</a:t>
            </a:r>
          </a:p>
        </p:txBody>
      </p:sp>
    </p:spTree>
    <p:extLst>
      <p:ext uri="{BB962C8B-B14F-4D97-AF65-F5344CB8AC3E}">
        <p14:creationId xmlns:p14="http://schemas.microsoft.com/office/powerpoint/2010/main" val="253519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B3EC-0F10-E608-EAFE-6F4366374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A354F-DD3A-32AE-F232-C8116820F80E}"/>
              </a:ext>
            </a:extLst>
          </p:cNvPr>
          <p:cNvSpPr>
            <a:spLocks noGrp="1"/>
          </p:cNvSpPr>
          <p:nvPr>
            <p:ph type="title"/>
          </p:nvPr>
        </p:nvSpPr>
        <p:spPr>
          <a:xfrm>
            <a:off x="156095" y="42113"/>
            <a:ext cx="11736153" cy="987143"/>
          </a:xfrm>
        </p:spPr>
        <p:txBody>
          <a:bodyPr>
            <a:normAutofit/>
          </a:bodyPr>
          <a:lstStyle/>
          <a:p>
            <a:r>
              <a:rPr lang="en-US" sz="3200" dirty="0">
                <a:cs typeface="Calibri" panose="020F0502020204030204" pitchFamily="34" charset="0"/>
              </a:rPr>
              <a:t>Data for ADCs in PSOC is starting to emerge….. Will they be better than platinum even in high risk tumors?  </a:t>
            </a:r>
          </a:p>
        </p:txBody>
      </p:sp>
      <p:sp>
        <p:nvSpPr>
          <p:cNvPr id="3" name="Content Placeholder 2">
            <a:extLst>
              <a:ext uri="{FF2B5EF4-FFF2-40B4-BE49-F238E27FC236}">
                <a16:creationId xmlns:a16="http://schemas.microsoft.com/office/drawing/2014/main" id="{4A568413-99D1-F7F5-F93B-58B0440D47F0}"/>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9C1A271D-944C-F144-06FC-AD5228048764}"/>
              </a:ext>
            </a:extLst>
          </p:cNvPr>
          <p:cNvGraphicFramePr>
            <a:graphicFrameLocks noGrp="1"/>
          </p:cNvGraphicFramePr>
          <p:nvPr/>
        </p:nvGraphicFramePr>
        <p:xfrm>
          <a:off x="299752" y="1005642"/>
          <a:ext cx="11369404" cy="5323840"/>
        </p:xfrm>
        <a:graphic>
          <a:graphicData uri="http://schemas.openxmlformats.org/drawingml/2006/table">
            <a:tbl>
              <a:tblPr firstRow="1" bandRow="1">
                <a:tableStyleId>{5C22544A-7EE6-4342-B048-85BDC9FD1C3A}</a:tableStyleId>
              </a:tblPr>
              <a:tblGrid>
                <a:gridCol w="851715">
                  <a:extLst>
                    <a:ext uri="{9D8B030D-6E8A-4147-A177-3AD203B41FA5}">
                      <a16:colId xmlns:a16="http://schemas.microsoft.com/office/drawing/2014/main" val="3562623238"/>
                    </a:ext>
                  </a:extLst>
                </a:gridCol>
                <a:gridCol w="1727200">
                  <a:extLst>
                    <a:ext uri="{9D8B030D-6E8A-4147-A177-3AD203B41FA5}">
                      <a16:colId xmlns:a16="http://schemas.microsoft.com/office/drawing/2014/main" val="3190043685"/>
                    </a:ext>
                  </a:extLst>
                </a:gridCol>
                <a:gridCol w="1860601">
                  <a:extLst>
                    <a:ext uri="{9D8B030D-6E8A-4147-A177-3AD203B41FA5}">
                      <a16:colId xmlns:a16="http://schemas.microsoft.com/office/drawing/2014/main" val="1562212346"/>
                    </a:ext>
                  </a:extLst>
                </a:gridCol>
                <a:gridCol w="2798956">
                  <a:extLst>
                    <a:ext uri="{9D8B030D-6E8A-4147-A177-3AD203B41FA5}">
                      <a16:colId xmlns:a16="http://schemas.microsoft.com/office/drawing/2014/main" val="3586939381"/>
                    </a:ext>
                  </a:extLst>
                </a:gridCol>
                <a:gridCol w="2419815">
                  <a:extLst>
                    <a:ext uri="{9D8B030D-6E8A-4147-A177-3AD203B41FA5}">
                      <a16:colId xmlns:a16="http://schemas.microsoft.com/office/drawing/2014/main" val="44862503"/>
                    </a:ext>
                  </a:extLst>
                </a:gridCol>
                <a:gridCol w="1711117">
                  <a:extLst>
                    <a:ext uri="{9D8B030D-6E8A-4147-A177-3AD203B41FA5}">
                      <a16:colId xmlns:a16="http://schemas.microsoft.com/office/drawing/2014/main" val="3282691162"/>
                    </a:ext>
                  </a:extLst>
                </a:gridCol>
              </a:tblGrid>
              <a:tr h="762000">
                <a:tc>
                  <a:txBody>
                    <a:bodyPr/>
                    <a:lstStyle/>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err="1">
                          <a:solidFill>
                            <a:schemeClr val="bg1"/>
                          </a:solidFill>
                          <a:effectLst/>
                          <a:latin typeface="+mn-lt"/>
                        </a:rPr>
                        <a:t>Sacituzumab</a:t>
                      </a:r>
                      <a:r>
                        <a:rPr lang="en-US" sz="1500" b="0" baseline="0">
                          <a:solidFill>
                            <a:schemeClr val="bg1"/>
                          </a:solidFill>
                          <a:effectLst/>
                          <a:latin typeface="+mn-lt"/>
                        </a:rPr>
                        <a:t> </a:t>
                      </a:r>
                      <a:r>
                        <a:rPr lang="en-US" sz="1500" b="0" baseline="0" err="1">
                          <a:solidFill>
                            <a:schemeClr val="bg1"/>
                          </a:solidFill>
                          <a:effectLst/>
                          <a:latin typeface="+mn-lt"/>
                        </a:rPr>
                        <a:t>tirumotecan</a:t>
                      </a:r>
                      <a:r>
                        <a:rPr lang="en-US" sz="1500" b="0" baseline="0">
                          <a:solidFill>
                            <a:schemeClr val="bg1"/>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a:solidFill>
                            <a:schemeClr val="bg1"/>
                          </a:solidFill>
                          <a:effectLst/>
                          <a:latin typeface="+mn-lt"/>
                        </a:rPr>
                        <a:t>5mg/kg D1, D15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a:solidFill>
                            <a:schemeClr val="bg1"/>
                          </a:solidFill>
                          <a:effectLst/>
                          <a:latin typeface="+mn-lt"/>
                        </a:rPr>
                        <a:t>N=5 (PSOC)</a:t>
                      </a:r>
                      <a:endParaRPr lang="en-US" sz="1500" b="0" baseline="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err="1">
                          <a:solidFill>
                            <a:schemeClr val="bg1"/>
                          </a:solidFill>
                        </a:rPr>
                        <a:t>Datopotamab</a:t>
                      </a:r>
                      <a:r>
                        <a:rPr lang="en-US" sz="1500" b="0" dirty="0">
                          <a:solidFill>
                            <a:schemeClr val="bg1"/>
                          </a:solidFill>
                        </a:rPr>
                        <a:t> </a:t>
                      </a:r>
                      <a:r>
                        <a:rPr lang="en-US" sz="1500" b="0" dirty="0" err="1">
                          <a:solidFill>
                            <a:schemeClr val="bg1"/>
                          </a:solidFill>
                        </a:rPr>
                        <a:t>deruxtecan</a:t>
                      </a:r>
                      <a:endParaRPr lang="en-US" sz="15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N=9 (PSOC)</a:t>
                      </a:r>
                    </a:p>
                    <a:p>
                      <a:endParaRPr lang="en-US" sz="1500" dirty="0"/>
                    </a:p>
                  </a:txBody>
                  <a:tcPr/>
                </a:tc>
                <a:tc>
                  <a:txBody>
                    <a:bodyPr/>
                    <a:lstStyle/>
                    <a:p>
                      <a:r>
                        <a:rPr lang="en-US" sz="1500" b="0" dirty="0" err="1"/>
                        <a:t>Mirvetuximab</a:t>
                      </a:r>
                      <a:r>
                        <a:rPr lang="en-US" sz="1500" b="0" dirty="0"/>
                        <a:t> </a:t>
                      </a:r>
                      <a:r>
                        <a:rPr lang="en-US" sz="1500" b="0" dirty="0" err="1"/>
                        <a:t>soravtansine</a:t>
                      </a:r>
                      <a:endParaRPr lang="en-US" sz="1500" b="0" dirty="0"/>
                    </a:p>
                    <a:p>
                      <a:r>
                        <a:rPr lang="en-US" sz="1500" b="0" dirty="0"/>
                        <a:t>N=79</a:t>
                      </a:r>
                    </a:p>
                    <a:p>
                      <a:r>
                        <a:rPr lang="en-US" sz="1500" b="0" dirty="0"/>
                        <a:t>(PICCOLO)</a:t>
                      </a:r>
                    </a:p>
                  </a:txBody>
                  <a:tcPr/>
                </a:tc>
                <a:tc>
                  <a:txBody>
                    <a:bodyPr/>
                    <a:lstStyle/>
                    <a:p>
                      <a:r>
                        <a:rPr lang="en-US" sz="1500" b="0" dirty="0"/>
                        <a:t>Raludotatug deruxtecan N=18</a:t>
                      </a:r>
                    </a:p>
                  </a:txBody>
                  <a:tcPr/>
                </a:tc>
                <a:tc>
                  <a:txBody>
                    <a:bodyPr/>
                    <a:lstStyle/>
                    <a:p>
                      <a:r>
                        <a:rPr lang="en-US" sz="1500" b="0" dirty="0"/>
                        <a:t>Coleman et al. PSOC post </a:t>
                      </a:r>
                      <a:r>
                        <a:rPr lang="en-US" sz="1500" b="0" dirty="0" err="1"/>
                        <a:t>PARPi</a:t>
                      </a:r>
                      <a:r>
                        <a:rPr lang="en-US" sz="1500" b="0" dirty="0"/>
                        <a:t> PD Platinum</a:t>
                      </a:r>
                    </a:p>
                  </a:txBody>
                  <a:tcPr/>
                </a:tc>
                <a:extLst>
                  <a:ext uri="{0D108BD9-81ED-4DB2-BD59-A6C34878D82A}">
                    <a16:rowId xmlns:a16="http://schemas.microsoft.com/office/drawing/2014/main" val="3256725774"/>
                  </a:ext>
                </a:extLst>
              </a:tr>
              <a:tr h="538480">
                <a:tc>
                  <a:txBody>
                    <a:bodyPr/>
                    <a:lstStyle/>
                    <a:p>
                      <a:r>
                        <a:rPr lang="en-US" sz="1500" dirty="0"/>
                        <a:t>Payload</a:t>
                      </a:r>
                    </a:p>
                  </a:txBody>
                  <a:tcPr/>
                </a:tc>
                <a:tc>
                  <a:txBody>
                    <a:bodyPr/>
                    <a:lstStyle/>
                    <a:p>
                      <a:r>
                        <a:rPr lang="en-US" sz="1500" dirty="0"/>
                        <a:t>Belotecan derivative Topoisomerase I</a:t>
                      </a:r>
                    </a:p>
                  </a:txBody>
                  <a:tcPr/>
                </a:tc>
                <a:tc>
                  <a:txBody>
                    <a:bodyPr/>
                    <a:lstStyle/>
                    <a:p>
                      <a:r>
                        <a:rPr lang="en-US" sz="1500" dirty="0"/>
                        <a:t>Topoisomerase 1- </a:t>
                      </a:r>
                      <a:r>
                        <a:rPr lang="en-US" sz="1500" dirty="0" err="1"/>
                        <a:t>deruxtecan</a:t>
                      </a:r>
                      <a:endParaRPr lang="en-US" sz="1500" dirty="0"/>
                    </a:p>
                  </a:txBody>
                  <a:tcPr/>
                </a:tc>
                <a:tc>
                  <a:txBody>
                    <a:bodyPr/>
                    <a:lstStyle/>
                    <a:p>
                      <a:r>
                        <a:rPr lang="en-US" sz="1500" dirty="0"/>
                        <a:t>DM4</a:t>
                      </a:r>
                    </a:p>
                  </a:txBody>
                  <a:tcPr/>
                </a:tc>
                <a:tc>
                  <a:txBody>
                    <a:bodyPr/>
                    <a:lstStyle/>
                    <a:p>
                      <a:r>
                        <a:rPr lang="en-US" sz="1500" dirty="0"/>
                        <a:t>Topoisomerase 1 –</a:t>
                      </a:r>
                      <a:r>
                        <a:rPr lang="en-US" sz="1500" dirty="0" err="1"/>
                        <a:t>deruxtecan</a:t>
                      </a:r>
                      <a:endParaRPr lang="en-US" sz="1500" dirty="0"/>
                    </a:p>
                  </a:txBody>
                  <a:tcPr/>
                </a:tc>
                <a:tc>
                  <a:txBody>
                    <a:bodyPr/>
                    <a:lstStyle/>
                    <a:p>
                      <a:r>
                        <a:rPr lang="en-US" sz="1500" dirty="0"/>
                        <a:t>Platinum</a:t>
                      </a:r>
                    </a:p>
                  </a:txBody>
                  <a:tcPr/>
                </a:tc>
                <a:extLst>
                  <a:ext uri="{0D108BD9-81ED-4DB2-BD59-A6C34878D82A}">
                    <a16:rowId xmlns:a16="http://schemas.microsoft.com/office/drawing/2014/main" val="1190536308"/>
                  </a:ext>
                </a:extLst>
              </a:tr>
              <a:tr h="370840">
                <a:tc>
                  <a:txBody>
                    <a:bodyPr/>
                    <a:lstStyle/>
                    <a:p>
                      <a:r>
                        <a:rPr lang="en-US" sz="1500" dirty="0"/>
                        <a:t>DAR</a:t>
                      </a:r>
                    </a:p>
                  </a:txBody>
                  <a:tcPr/>
                </a:tc>
                <a:tc>
                  <a:txBody>
                    <a:bodyPr/>
                    <a:lstStyle/>
                    <a:p>
                      <a:r>
                        <a:rPr lang="en-US" sz="1500" dirty="0"/>
                        <a:t>7.4</a:t>
                      </a:r>
                    </a:p>
                  </a:txBody>
                  <a:tcPr/>
                </a:tc>
                <a:tc>
                  <a:txBody>
                    <a:bodyPr/>
                    <a:lstStyle/>
                    <a:p>
                      <a:r>
                        <a:rPr lang="en-US" sz="1500" dirty="0"/>
                        <a:t>4</a:t>
                      </a:r>
                    </a:p>
                  </a:txBody>
                  <a:tcPr/>
                </a:tc>
                <a:tc>
                  <a:txBody>
                    <a:bodyPr/>
                    <a:lstStyle/>
                    <a:p>
                      <a:r>
                        <a:rPr lang="en-US" sz="1500" dirty="0"/>
                        <a:t>4</a:t>
                      </a:r>
                    </a:p>
                  </a:txBody>
                  <a:tcPr/>
                </a:tc>
                <a:tc>
                  <a:txBody>
                    <a:bodyPr/>
                    <a:lstStyle/>
                    <a:p>
                      <a:r>
                        <a:rPr lang="en-US" sz="1500" dirty="0"/>
                        <a:t>8</a:t>
                      </a:r>
                    </a:p>
                  </a:txBody>
                  <a:tcPr/>
                </a:tc>
                <a:tc>
                  <a:txBody>
                    <a:bodyPr/>
                    <a:lstStyle/>
                    <a:p>
                      <a:r>
                        <a:rPr lang="en-US" sz="1500" dirty="0"/>
                        <a:t>NA</a:t>
                      </a:r>
                    </a:p>
                  </a:txBody>
                  <a:tcPr/>
                </a:tc>
                <a:extLst>
                  <a:ext uri="{0D108BD9-81ED-4DB2-BD59-A6C34878D82A}">
                    <a16:rowId xmlns:a16="http://schemas.microsoft.com/office/drawing/2014/main" val="4213496780"/>
                  </a:ext>
                </a:extLst>
              </a:tr>
              <a:tr h="538480">
                <a:tc>
                  <a:txBody>
                    <a:bodyPr/>
                    <a:lstStyle/>
                    <a:p>
                      <a:r>
                        <a:rPr lang="en-US" sz="1500" dirty="0"/>
                        <a:t>Linker</a:t>
                      </a:r>
                    </a:p>
                  </a:txBody>
                  <a:tcPr/>
                </a:tc>
                <a:tc>
                  <a:txBody>
                    <a:bodyPr/>
                    <a:lstStyle/>
                    <a:p>
                      <a:r>
                        <a:rPr lang="en-US" sz="1500" dirty="0"/>
                        <a:t>Sulfonyl pyrimidine CL2A-carbonate linker</a:t>
                      </a:r>
                    </a:p>
                  </a:txBody>
                  <a:tcPr/>
                </a:tc>
                <a:tc>
                  <a:txBody>
                    <a:bodyPr/>
                    <a:lstStyle/>
                    <a:p>
                      <a:r>
                        <a:rPr lang="en-US" sz="1500" dirty="0"/>
                        <a:t>Cleavable tetrapeptide based linker</a:t>
                      </a:r>
                    </a:p>
                  </a:txBody>
                  <a:tcPr/>
                </a:tc>
                <a:tc>
                  <a:txBody>
                    <a:bodyPr/>
                    <a:lstStyle/>
                    <a:p>
                      <a:r>
                        <a:rPr lang="en-US" sz="1500" dirty="0"/>
                        <a:t>Cleavable linker</a:t>
                      </a:r>
                    </a:p>
                  </a:txBody>
                  <a:tcPr/>
                </a:tc>
                <a:tc>
                  <a:txBody>
                    <a:bodyPr/>
                    <a:lstStyle/>
                    <a:p>
                      <a:r>
                        <a:rPr lang="en-US" sz="1500" dirty="0"/>
                        <a:t>Tetrapeptide-based cleavable linker</a:t>
                      </a:r>
                    </a:p>
                  </a:txBody>
                  <a:tcPr/>
                </a:tc>
                <a:tc>
                  <a:txBody>
                    <a:bodyPr/>
                    <a:lstStyle/>
                    <a:p>
                      <a:r>
                        <a:rPr lang="en-US" sz="1500" dirty="0"/>
                        <a:t>NA</a:t>
                      </a:r>
                    </a:p>
                  </a:txBody>
                  <a:tcPr/>
                </a:tc>
                <a:extLst>
                  <a:ext uri="{0D108BD9-81ED-4DB2-BD59-A6C34878D82A}">
                    <a16:rowId xmlns:a16="http://schemas.microsoft.com/office/drawing/2014/main" val="979550296"/>
                  </a:ext>
                </a:extLst>
              </a:tr>
              <a:tr h="518160">
                <a:tc>
                  <a:txBody>
                    <a:bodyPr/>
                    <a:lstStyle/>
                    <a:p>
                      <a:r>
                        <a:rPr lang="en-US" sz="1500" dirty="0"/>
                        <a:t>Trial</a:t>
                      </a:r>
                    </a:p>
                  </a:txBody>
                  <a:tcPr/>
                </a:tc>
                <a:tc>
                  <a:txBody>
                    <a:bodyPr/>
                    <a:lstStyle/>
                    <a:p>
                      <a:r>
                        <a:rPr lang="en-US" sz="1500" dirty="0"/>
                        <a:t>NCT06049212</a:t>
                      </a:r>
                    </a:p>
                  </a:txBody>
                  <a:tcPr/>
                </a:tc>
                <a:tc>
                  <a:txBody>
                    <a:bodyPr/>
                    <a:lstStyle/>
                    <a:p>
                      <a:r>
                        <a:rPr lang="en-US" sz="1500" dirty="0"/>
                        <a:t>NCT05489211 </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t>NCT05041257</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t>NCT04707248</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t>ASCO 2025</a:t>
                      </a:r>
                    </a:p>
                  </a:txBody>
                  <a:tcPr/>
                </a:tc>
                <a:extLst>
                  <a:ext uri="{0D108BD9-81ED-4DB2-BD59-A6C34878D82A}">
                    <a16:rowId xmlns:a16="http://schemas.microsoft.com/office/drawing/2014/main" val="2342880047"/>
                  </a:ext>
                </a:extLst>
              </a:tr>
              <a:tr h="518160">
                <a:tc>
                  <a:txBody>
                    <a:bodyPr/>
                    <a:lstStyle/>
                    <a:p>
                      <a:r>
                        <a:rPr lang="en-US" sz="1500" dirty="0"/>
                        <a:t>ORR</a:t>
                      </a:r>
                    </a:p>
                  </a:txBody>
                  <a:tcPr/>
                </a:tc>
                <a:tc>
                  <a:txBody>
                    <a:bodyPr/>
                    <a:lstStyle/>
                    <a:p>
                      <a:r>
                        <a:rPr lang="en-US" sz="1500" dirty="0"/>
                        <a:t>60% (PSOC N=5)</a:t>
                      </a:r>
                    </a:p>
                  </a:txBody>
                  <a:tcPr/>
                </a:tc>
                <a:tc>
                  <a:txBody>
                    <a:bodyPr/>
                    <a:lstStyle/>
                    <a:p>
                      <a:r>
                        <a:rPr lang="en-US" sz="1500" dirty="0"/>
                        <a:t>66.7% (PSOC N=9)</a:t>
                      </a:r>
                    </a:p>
                  </a:txBody>
                  <a:tcPr/>
                </a:tc>
                <a:tc>
                  <a:txBody>
                    <a:bodyPr/>
                    <a:lstStyle/>
                    <a:p>
                      <a:r>
                        <a:rPr lang="en-US" sz="1500" dirty="0"/>
                        <a:t>51.9% (95%CI</a:t>
                      </a:r>
                      <a:r>
                        <a:rPr lang="en-US" sz="1500" baseline="0" dirty="0"/>
                        <a:t> 40.4-63.3)</a:t>
                      </a:r>
                    </a:p>
                    <a:p>
                      <a:r>
                        <a:rPr lang="en-US" sz="1500" baseline="0" dirty="0"/>
                        <a:t>45.8% (95% CI 32.7-59.2)</a:t>
                      </a:r>
                      <a:endParaRPr lang="en-US" sz="1500" dirty="0"/>
                    </a:p>
                  </a:txBody>
                  <a:tcPr/>
                </a:tc>
                <a:tc>
                  <a:txBody>
                    <a:bodyPr/>
                    <a:lstStyle/>
                    <a:p>
                      <a:r>
                        <a:rPr lang="en-US" sz="1500" dirty="0"/>
                        <a:t>72.2% (9% CI 46.5-90.3) ITT</a:t>
                      </a:r>
                    </a:p>
                    <a:p>
                      <a:r>
                        <a:rPr lang="en-US" sz="1500" dirty="0"/>
                        <a:t>58.3% (95% CI 27.7-84.8) Post Pi</a:t>
                      </a:r>
                    </a:p>
                  </a:txBody>
                  <a:tcPr/>
                </a:tc>
                <a:tc>
                  <a:txBody>
                    <a:bodyPr/>
                    <a:lstStyle/>
                    <a:p>
                      <a:r>
                        <a:rPr lang="en-US" sz="1500" dirty="0"/>
                        <a:t>20.6%</a:t>
                      </a:r>
                    </a:p>
                  </a:txBody>
                  <a:tcPr/>
                </a:tc>
                <a:extLst>
                  <a:ext uri="{0D108BD9-81ED-4DB2-BD59-A6C34878D82A}">
                    <a16:rowId xmlns:a16="http://schemas.microsoft.com/office/drawing/2014/main" val="2008645119"/>
                  </a:ext>
                </a:extLst>
              </a:tr>
              <a:tr h="518160">
                <a:tc>
                  <a:txBody>
                    <a:bodyPr/>
                    <a:lstStyle/>
                    <a:p>
                      <a:r>
                        <a:rPr lang="en-US" sz="1500" dirty="0"/>
                        <a:t>DOR</a:t>
                      </a:r>
                    </a:p>
                  </a:txBody>
                  <a:tcPr/>
                </a:tc>
                <a:tc>
                  <a:txBody>
                    <a:bodyPr/>
                    <a:lstStyle/>
                    <a:p>
                      <a:r>
                        <a:rPr lang="en-US" sz="1500" dirty="0"/>
                        <a:t>ND</a:t>
                      </a:r>
                    </a:p>
                  </a:txBody>
                  <a:tcPr/>
                </a:tc>
                <a:tc>
                  <a:txBody>
                    <a:bodyPr/>
                    <a:lstStyle/>
                    <a:p>
                      <a:r>
                        <a:rPr lang="en-US" sz="1500" dirty="0"/>
                        <a:t>ND</a:t>
                      </a:r>
                    </a:p>
                  </a:txBody>
                  <a:tcPr/>
                </a:tc>
                <a:tc>
                  <a:txBody>
                    <a:bodyPr/>
                    <a:lstStyle/>
                    <a:p>
                      <a:r>
                        <a:rPr lang="en-US" sz="1500" dirty="0"/>
                        <a:t>8.25 (95% CI 5.55-10.78) ITT</a:t>
                      </a:r>
                    </a:p>
                    <a:p>
                      <a:r>
                        <a:rPr lang="en-US" sz="1500" dirty="0"/>
                        <a:t>7.33 (95% CI 5.03-10.78) Post Pi</a:t>
                      </a:r>
                    </a:p>
                  </a:txBody>
                  <a:tcPr/>
                </a:tc>
                <a:tc>
                  <a:txBody>
                    <a:bodyPr/>
                    <a:lstStyle/>
                    <a:p>
                      <a:r>
                        <a:rPr lang="en-US" sz="1500" dirty="0"/>
                        <a:t>5.7 (4.2-NE) ITT</a:t>
                      </a:r>
                    </a:p>
                    <a:p>
                      <a:r>
                        <a:rPr lang="en-US" sz="1500" dirty="0"/>
                        <a:t>5.1 (2.8- NE) Post Pi</a:t>
                      </a:r>
                    </a:p>
                  </a:txBody>
                  <a:tcPr/>
                </a:tc>
                <a:tc>
                  <a:txBody>
                    <a:bodyPr/>
                    <a:lstStyle/>
                    <a:p>
                      <a:r>
                        <a:rPr lang="en-US" sz="1500" dirty="0"/>
                        <a:t>NR</a:t>
                      </a:r>
                    </a:p>
                  </a:txBody>
                  <a:tcPr/>
                </a:tc>
                <a:extLst>
                  <a:ext uri="{0D108BD9-81ED-4DB2-BD59-A6C34878D82A}">
                    <a16:rowId xmlns:a16="http://schemas.microsoft.com/office/drawing/2014/main" val="2559409598"/>
                  </a:ext>
                </a:extLst>
              </a:tr>
              <a:tr h="518160">
                <a:tc>
                  <a:txBody>
                    <a:bodyPr/>
                    <a:lstStyle/>
                    <a:p>
                      <a:r>
                        <a:rPr lang="en-US" sz="1500" dirty="0" err="1"/>
                        <a:t>mPFS</a:t>
                      </a:r>
                      <a:endParaRPr lang="en-US" sz="1500" dirty="0"/>
                    </a:p>
                  </a:txBody>
                  <a:tcPr/>
                </a:tc>
                <a:tc>
                  <a:txBody>
                    <a:bodyPr/>
                    <a:lstStyle/>
                    <a:p>
                      <a:r>
                        <a:rPr lang="en-US" sz="1500" dirty="0"/>
                        <a:t>ND</a:t>
                      </a:r>
                    </a:p>
                  </a:txBody>
                  <a:tcPr/>
                </a:tc>
                <a:tc>
                  <a:txBody>
                    <a:bodyPr/>
                    <a:lstStyle/>
                    <a:p>
                      <a:r>
                        <a:rPr lang="en-US" sz="1500" dirty="0"/>
                        <a:t>ND</a:t>
                      </a:r>
                    </a:p>
                  </a:txBody>
                  <a:tcPr/>
                </a:tc>
                <a:tc>
                  <a:txBody>
                    <a:bodyPr/>
                    <a:lstStyle/>
                    <a:p>
                      <a:r>
                        <a:rPr lang="en-US" sz="1500" dirty="0"/>
                        <a:t>6.93</a:t>
                      </a:r>
                      <a:r>
                        <a:rPr lang="en-US" sz="1500" baseline="0" dirty="0"/>
                        <a:t> (95% CI 5.85-9.59) ITT</a:t>
                      </a:r>
                    </a:p>
                    <a:p>
                      <a:r>
                        <a:rPr lang="en-US" sz="1500" baseline="0" dirty="0"/>
                        <a:t>6.18 (95% CI 5.55-8.41) post Pi</a:t>
                      </a:r>
                      <a:endParaRPr lang="en-US" sz="1500" dirty="0"/>
                    </a:p>
                  </a:txBody>
                  <a:tcPr/>
                </a:tc>
                <a:tc>
                  <a:txBody>
                    <a:bodyPr/>
                    <a:lstStyle/>
                    <a:p>
                      <a:r>
                        <a:rPr lang="en-US" sz="1500" dirty="0"/>
                        <a:t>8.1 (4.1-NE) ITT</a:t>
                      </a:r>
                    </a:p>
                    <a:p>
                      <a:r>
                        <a:rPr lang="en-US" sz="1500" dirty="0"/>
                        <a:t>7.1 (2.8-NE) Post Pi</a:t>
                      </a:r>
                    </a:p>
                  </a:txBody>
                  <a:tcPr/>
                </a:tc>
                <a:tc>
                  <a:txBody>
                    <a:bodyPr/>
                    <a:lstStyle/>
                    <a:p>
                      <a:r>
                        <a:rPr lang="en-US" sz="1500" dirty="0"/>
                        <a:t>7.39 (combo data)</a:t>
                      </a:r>
                    </a:p>
                  </a:txBody>
                  <a:tcPr/>
                </a:tc>
                <a:extLst>
                  <a:ext uri="{0D108BD9-81ED-4DB2-BD59-A6C34878D82A}">
                    <a16:rowId xmlns:a16="http://schemas.microsoft.com/office/drawing/2014/main" val="3358106621"/>
                  </a:ext>
                </a:extLst>
              </a:tr>
            </a:tbl>
          </a:graphicData>
        </a:graphic>
      </p:graphicFrame>
      <p:sp>
        <p:nvSpPr>
          <p:cNvPr id="6" name="Rectangle 5">
            <a:extLst>
              <a:ext uri="{FF2B5EF4-FFF2-40B4-BE49-F238E27FC236}">
                <a16:creationId xmlns:a16="http://schemas.microsoft.com/office/drawing/2014/main" id="{56E148C5-114A-B87E-951A-C9E005C5905A}"/>
              </a:ext>
            </a:extLst>
          </p:cNvPr>
          <p:cNvSpPr/>
          <p:nvPr/>
        </p:nvSpPr>
        <p:spPr>
          <a:xfrm>
            <a:off x="299752" y="4434227"/>
            <a:ext cx="11369404" cy="18833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ooter Placeholder 3">
            <a:extLst>
              <a:ext uri="{FF2B5EF4-FFF2-40B4-BE49-F238E27FC236}">
                <a16:creationId xmlns:a16="http://schemas.microsoft.com/office/drawing/2014/main" id="{03BC0284-1807-520C-6BD3-F07A00DF8083}"/>
              </a:ext>
            </a:extLst>
          </p:cNvPr>
          <p:cNvSpPr>
            <a:spLocks noGrp="1"/>
          </p:cNvSpPr>
          <p:nvPr>
            <p:ph type="ftr" sz="quarter" idx="11"/>
          </p:nvPr>
        </p:nvSpPr>
        <p:spPr>
          <a:xfrm>
            <a:off x="3031823" y="6587705"/>
            <a:ext cx="7707925" cy="2393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Wang et al. ESMO 2024,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Oaknin</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A et al. ESMO 2024,  Alvarez Secord ESMO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Gyne</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2025, Moore ESMO </a:t>
            </a:r>
            <a:r>
              <a:rPr kumimoji="0" lang="en-GB" sz="700" b="0" i="0" u="none" strike="noStrike" kern="1200" cap="none" spc="0" normalizeH="0" baseline="0" noProof="0" dirty="0" err="1">
                <a:ln>
                  <a:noFill/>
                </a:ln>
                <a:solidFill>
                  <a:srgbClr val="5F5D8E"/>
                </a:solidFill>
                <a:effectLst/>
                <a:uLnTx/>
                <a:uFillTx/>
                <a:latin typeface="Aptos" panose="02110004020202020204"/>
                <a:ea typeface="+mn-ea"/>
                <a:cs typeface="+mn-cs"/>
              </a:rPr>
              <a:t>Gyne</a:t>
            </a:r>
            <a:r>
              <a:rPr kumimoji="0" lang="en-GB" sz="700" b="0" i="0" u="none" strike="noStrike" kern="1200" cap="none" spc="0" normalizeH="0" baseline="0" noProof="0" dirty="0">
                <a:ln>
                  <a:noFill/>
                </a:ln>
                <a:solidFill>
                  <a:srgbClr val="5F5D8E"/>
                </a:solidFill>
                <a:effectLst/>
                <a:uLnTx/>
                <a:uFillTx/>
                <a:latin typeface="Aptos" panose="02110004020202020204"/>
                <a:ea typeface="+mn-ea"/>
                <a:cs typeface="+mn-cs"/>
              </a:rPr>
              <a:t> 2025</a:t>
            </a:r>
          </a:p>
        </p:txBody>
      </p:sp>
      <p:pic>
        <p:nvPicPr>
          <p:cNvPr id="7" name="Picture 6">
            <a:extLst>
              <a:ext uri="{FF2B5EF4-FFF2-40B4-BE49-F238E27FC236}">
                <a16:creationId xmlns:a16="http://schemas.microsoft.com/office/drawing/2014/main" id="{F7D93DDC-1EB6-931C-96A9-9681D7C95204}"/>
              </a:ext>
            </a:extLst>
          </p:cNvPr>
          <p:cNvPicPr>
            <a:picLocks noChangeAspect="1"/>
          </p:cNvPicPr>
          <p:nvPr/>
        </p:nvPicPr>
        <p:blipFill>
          <a:blip r:embed="rId4"/>
          <a:stretch>
            <a:fillRect/>
          </a:stretch>
        </p:blipFill>
        <p:spPr>
          <a:xfrm>
            <a:off x="10582507" y="6470072"/>
            <a:ext cx="1222710" cy="345815"/>
          </a:xfrm>
          <a:prstGeom prst="rect">
            <a:avLst/>
          </a:prstGeom>
        </p:spPr>
      </p:pic>
    </p:spTree>
    <p:custDataLst>
      <p:tags r:id="rId1"/>
    </p:custDataLst>
    <p:extLst>
      <p:ext uri="{BB962C8B-B14F-4D97-AF65-F5344CB8AC3E}">
        <p14:creationId xmlns:p14="http://schemas.microsoft.com/office/powerpoint/2010/main" val="1080965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9C79B5-F0DB-1044-11D7-93B38E7FB247}"/>
              </a:ext>
            </a:extLst>
          </p:cNvPr>
          <p:cNvSpPr>
            <a:spLocks noGrp="1"/>
          </p:cNvSpPr>
          <p:nvPr>
            <p:ph type="title"/>
          </p:nvPr>
        </p:nvSpPr>
        <p:spPr>
          <a:xfrm>
            <a:off x="640080" y="365124"/>
            <a:ext cx="10972800" cy="1371600"/>
          </a:xfrm>
        </p:spPr>
        <p:txBody>
          <a:bodyPr anchor="ctr">
            <a:normAutofit/>
          </a:bodyPr>
          <a:lstStyle/>
          <a:p>
            <a:r>
              <a:rPr lang="en-US" sz="3100" dirty="0"/>
              <a:t>Or for those tumors deemed not high risk for platinum failure do we use ADCs as maintenance? Aka GLORIOSA</a:t>
            </a:r>
          </a:p>
        </p:txBody>
      </p:sp>
      <p:sp>
        <p:nvSpPr>
          <p:cNvPr id="12" name="Slide Number Placeholder 2">
            <a:extLst>
              <a:ext uri="{FF2B5EF4-FFF2-40B4-BE49-F238E27FC236}">
                <a16:creationId xmlns:a16="http://schemas.microsoft.com/office/drawing/2014/main" id="{308C2026-41EE-7967-BB36-B290E943C42B}"/>
              </a:ext>
            </a:extLst>
          </p:cNvPr>
          <p:cNvSpPr>
            <a:spLocks noGrp="1"/>
          </p:cNvSpPr>
          <p:nvPr>
            <p:ph type="sldNum" sz="quarter" idx="12"/>
          </p:nvPr>
        </p:nvSpPr>
        <p:spPr>
          <a:xfrm>
            <a:off x="11083564" y="217034"/>
            <a:ext cx="874486"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66E423A5-AA99-32EE-07D8-A033F91C3D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5262" y="2335576"/>
            <a:ext cx="11316862" cy="2942383"/>
          </a:xfrm>
          <a:prstGeom prst="rect">
            <a:avLst/>
          </a:prstGeom>
          <a:noFill/>
        </p:spPr>
      </p:pic>
      <p:pic>
        <p:nvPicPr>
          <p:cNvPr id="2" name="Picture 1">
            <a:extLst>
              <a:ext uri="{FF2B5EF4-FFF2-40B4-BE49-F238E27FC236}">
                <a16:creationId xmlns:a16="http://schemas.microsoft.com/office/drawing/2014/main" id="{A5B3EC5F-8368-CC0E-8E77-CBBE5FD8CDC2}"/>
              </a:ext>
            </a:extLst>
          </p:cNvPr>
          <p:cNvPicPr>
            <a:picLocks noChangeAspect="1"/>
          </p:cNvPicPr>
          <p:nvPr/>
        </p:nvPicPr>
        <p:blipFill>
          <a:blip r:embed="rId5"/>
          <a:stretch>
            <a:fillRect/>
          </a:stretch>
        </p:blipFill>
        <p:spPr>
          <a:xfrm>
            <a:off x="9932278" y="6271847"/>
            <a:ext cx="1939846" cy="548640"/>
          </a:xfrm>
          <a:prstGeom prst="rect">
            <a:avLst/>
          </a:prstGeom>
        </p:spPr>
      </p:pic>
      <p:pic>
        <p:nvPicPr>
          <p:cNvPr id="6" name="Picture 5">
            <a:extLst>
              <a:ext uri="{FF2B5EF4-FFF2-40B4-BE49-F238E27FC236}">
                <a16:creationId xmlns:a16="http://schemas.microsoft.com/office/drawing/2014/main" id="{FC21B9C3-0258-4039-7738-32216019818C}"/>
              </a:ext>
            </a:extLst>
          </p:cNvPr>
          <p:cNvPicPr>
            <a:picLocks noChangeAspect="1"/>
          </p:cNvPicPr>
          <p:nvPr/>
        </p:nvPicPr>
        <p:blipFill>
          <a:blip r:embed="rId6"/>
          <a:stretch>
            <a:fillRect/>
          </a:stretch>
        </p:blipFill>
        <p:spPr>
          <a:xfrm>
            <a:off x="299752" y="6305522"/>
            <a:ext cx="1797142" cy="552478"/>
          </a:xfrm>
          <a:prstGeom prst="rect">
            <a:avLst/>
          </a:prstGeom>
        </p:spPr>
      </p:pic>
    </p:spTree>
    <p:extLst>
      <p:ext uri="{BB962C8B-B14F-4D97-AF65-F5344CB8AC3E}">
        <p14:creationId xmlns:p14="http://schemas.microsoft.com/office/powerpoint/2010/main" val="1938851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766551-25DC-6325-F26E-58CA3DF1B687}"/>
              </a:ext>
            </a:extLst>
          </p:cNvPr>
          <p:cNvSpPr>
            <a:spLocks noGrp="1"/>
          </p:cNvSpPr>
          <p:nvPr>
            <p:ph type="ctrTitle"/>
          </p:nvPr>
        </p:nvSpPr>
        <p:spPr/>
        <p:txBody>
          <a:bodyPr/>
          <a:lstStyle/>
          <a:p>
            <a:r>
              <a:rPr lang="en-US" sz="3200"/>
              <a:t>Conclusions</a:t>
            </a:r>
          </a:p>
        </p:txBody>
      </p:sp>
      <p:sp>
        <p:nvSpPr>
          <p:cNvPr id="2" name="Text Placeholder 1">
            <a:extLst>
              <a:ext uri="{FF2B5EF4-FFF2-40B4-BE49-F238E27FC236}">
                <a16:creationId xmlns:a16="http://schemas.microsoft.com/office/drawing/2014/main" id="{5D20E4A4-7B8E-FE77-8435-C6D24C6C6A0B}"/>
              </a:ext>
            </a:extLst>
          </p:cNvPr>
          <p:cNvSpPr>
            <a:spLocks noGrp="1"/>
          </p:cNvSpPr>
          <p:nvPr>
            <p:ph type="body" idx="1"/>
          </p:nvPr>
        </p:nvSpPr>
        <p:spPr>
          <a:xfrm>
            <a:off x="489400" y="1148466"/>
            <a:ext cx="11213200" cy="4273005"/>
          </a:xfrm>
        </p:spPr>
        <p:txBody>
          <a:bodyPr/>
          <a:lstStyle/>
          <a:p>
            <a:pPr marL="380990" indent="-380990">
              <a:buFont typeface="Arial" panose="020B0604020202020204" pitchFamily="34" charset="0"/>
              <a:buChar char="•"/>
            </a:pPr>
            <a:r>
              <a:rPr lang="en-US" dirty="0"/>
              <a:t>In the past 1-2 years we have seen a panoply of new ADCs – many with very promising efficacy signals in patients with limited options.  Now the hard work begins</a:t>
            </a:r>
          </a:p>
          <a:p>
            <a:pPr marL="1600160" lvl="1" indent="-380990">
              <a:buFont typeface="Arial" panose="020B0604020202020204" pitchFamily="34" charset="0"/>
              <a:buChar char="•"/>
            </a:pPr>
            <a:r>
              <a:rPr lang="en-US" dirty="0"/>
              <a:t>Dose Optimization will be key for each disease type and agent  - how much and how often to maximize benefit and minimize toxicity</a:t>
            </a:r>
          </a:p>
          <a:p>
            <a:pPr marL="1600160" lvl="1" indent="-380990">
              <a:buFont typeface="Arial" panose="020B0604020202020204" pitchFamily="34" charset="0"/>
              <a:buChar char="•"/>
            </a:pPr>
            <a:r>
              <a:rPr lang="en-US" dirty="0"/>
              <a:t>Regimen Optimization is upon us – where do we use these assets? All in R/M? or moving up to PSOC, maintenance – what data do we need to get the timing right?</a:t>
            </a:r>
          </a:p>
          <a:p>
            <a:pPr marL="1600160" lvl="1" indent="-380990">
              <a:buFont typeface="Arial" panose="020B0604020202020204" pitchFamily="34" charset="0"/>
              <a:buChar char="•"/>
            </a:pPr>
            <a:r>
              <a:rPr lang="en-US" dirty="0"/>
              <a:t>Sequencing is a huge opportunity for our patients.  The biomarkers have to be evaluated and validated and built into trials.</a:t>
            </a:r>
          </a:p>
          <a:p>
            <a:pPr marL="1600160" lvl="1" indent="-380990">
              <a:buFont typeface="Arial" panose="020B0604020202020204" pitchFamily="34" charset="0"/>
              <a:buChar char="•"/>
            </a:pPr>
            <a:r>
              <a:rPr lang="en-US" dirty="0"/>
              <a:t>New constructs will have to be evaluated carefully – all comer studies may not give us the information we need to really craft scientifically based directions for drug development with these exciting agents.</a:t>
            </a:r>
          </a:p>
        </p:txBody>
      </p:sp>
    </p:spTree>
    <p:extLst>
      <p:ext uri="{BB962C8B-B14F-4D97-AF65-F5344CB8AC3E}">
        <p14:creationId xmlns:p14="http://schemas.microsoft.com/office/powerpoint/2010/main" val="4233625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D1A5-40A5-8C76-F44A-A64FE44D9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7BC7A-D616-EDFE-C9F4-690BCA317706}"/>
              </a:ext>
            </a:extLst>
          </p:cNvPr>
          <p:cNvSpPr txBox="1">
            <a:spLocks/>
          </p:cNvSpPr>
          <p:nvPr/>
        </p:nvSpPr>
        <p:spPr>
          <a:xfrm>
            <a:off x="912286" y="27900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400" b="1" i="0" u="none" strike="noStrike" kern="0" cap="none" spc="0" normalizeH="0" baseline="0" noProof="0" dirty="0">
                <a:ln>
                  <a:noFill/>
                </a:ln>
                <a:solidFill>
                  <a:srgbClr val="3333FF"/>
                </a:solidFill>
                <a:effectLst/>
                <a:uLnTx/>
                <a:uFillTx/>
                <a:latin typeface="Calibri"/>
                <a:ea typeface="MS PGothic" pitchFamily="34" charset="-128"/>
                <a:cs typeface="Calibri"/>
              </a:rPr>
              <a:t>Faculty Case Presentations</a:t>
            </a:r>
          </a:p>
        </p:txBody>
      </p:sp>
    </p:spTree>
    <p:extLst>
      <p:ext uri="{BB962C8B-B14F-4D97-AF65-F5344CB8AC3E}">
        <p14:creationId xmlns:p14="http://schemas.microsoft.com/office/powerpoint/2010/main" val="168351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4516-96D3-E1B0-579A-F86EB3C95FFB}"/>
              </a:ext>
            </a:extLst>
          </p:cNvPr>
          <p:cNvSpPr>
            <a:spLocks noGrp="1"/>
          </p:cNvSpPr>
          <p:nvPr>
            <p:ph type="title"/>
          </p:nvPr>
        </p:nvSpPr>
        <p:spPr/>
        <p:txBody>
          <a:bodyPr/>
          <a:lstStyle/>
          <a:p>
            <a:r>
              <a:rPr lang="en-US" dirty="0"/>
              <a:t>Dr Monk: OC PROC Case</a:t>
            </a:r>
          </a:p>
        </p:txBody>
      </p:sp>
      <p:sp>
        <p:nvSpPr>
          <p:cNvPr id="3" name="Content Placeholder 2">
            <a:extLst>
              <a:ext uri="{FF2B5EF4-FFF2-40B4-BE49-F238E27FC236}">
                <a16:creationId xmlns:a16="http://schemas.microsoft.com/office/drawing/2014/main" id="{E8FAA25B-DE88-A955-773A-68F0DF2394FD}"/>
              </a:ext>
            </a:extLst>
          </p:cNvPr>
          <p:cNvSpPr>
            <a:spLocks noGrp="1"/>
          </p:cNvSpPr>
          <p:nvPr>
            <p:ph idx="1"/>
          </p:nvPr>
        </p:nvSpPr>
        <p:spPr/>
        <p:txBody>
          <a:bodyPr/>
          <a:lstStyle/>
          <a:p>
            <a:r>
              <a:rPr lang="en-US" dirty="0"/>
              <a:t>Every patient should have an opportunity to enroll on an ADC protocol.</a:t>
            </a:r>
          </a:p>
          <a:p>
            <a:pPr lvl="1"/>
            <a:r>
              <a:rPr lang="en-US" dirty="0"/>
              <a:t>Numerous clinical trial options:</a:t>
            </a:r>
          </a:p>
          <a:p>
            <a:pPr lvl="2"/>
            <a:r>
              <a:rPr lang="en-US" dirty="0"/>
              <a:t>Must account for most active and approved agents in this space:</a:t>
            </a:r>
          </a:p>
          <a:p>
            <a:pPr lvl="3"/>
            <a:r>
              <a:rPr lang="en-US" dirty="0"/>
              <a:t> </a:t>
            </a:r>
            <a:r>
              <a:rPr lang="en-US" b="1" dirty="0"/>
              <a:t>Weekly</a:t>
            </a:r>
            <a:r>
              <a:rPr lang="en-US" dirty="0"/>
              <a:t> </a:t>
            </a:r>
            <a:r>
              <a:rPr lang="en-US" b="1" dirty="0"/>
              <a:t>paclitaxel</a:t>
            </a:r>
          </a:p>
          <a:p>
            <a:pPr lvl="3"/>
            <a:r>
              <a:rPr lang="en-US" b="1" dirty="0"/>
              <a:t>Bevacizumab</a:t>
            </a:r>
          </a:p>
          <a:p>
            <a:pPr lvl="3"/>
            <a:r>
              <a:rPr lang="en-US" b="1" dirty="0" err="1"/>
              <a:t>mirvetuximab</a:t>
            </a:r>
            <a:r>
              <a:rPr lang="en-US" b="1" dirty="0"/>
              <a:t> </a:t>
            </a:r>
            <a:r>
              <a:rPr lang="en-US" b="1" dirty="0" err="1"/>
              <a:t>soravtansine</a:t>
            </a:r>
            <a:r>
              <a:rPr lang="en-US" b="1" dirty="0"/>
              <a:t> </a:t>
            </a:r>
            <a:r>
              <a:rPr lang="en-US" dirty="0"/>
              <a:t>if </a:t>
            </a:r>
            <a:r>
              <a:rPr lang="en-US" dirty="0">
                <a:latin typeface="Calibri" panose="020F0502020204030204" pitchFamily="34" charset="0"/>
                <a:cs typeface="Calibri" panose="020F0502020204030204" pitchFamily="34" charset="0"/>
              </a:rPr>
              <a:t>FR</a:t>
            </a:r>
            <a:r>
              <a:rPr lang="el-GR"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high</a:t>
            </a:r>
          </a:p>
          <a:p>
            <a:pPr lvl="3"/>
            <a:r>
              <a:rPr lang="en-US" b="1" dirty="0">
                <a:latin typeface="Calibri" panose="020F0502020204030204" pitchFamily="34" charset="0"/>
                <a:cs typeface="Calibri" panose="020F0502020204030204" pitchFamily="34" charset="0"/>
              </a:rPr>
              <a:t>Pembrolizumab</a:t>
            </a:r>
            <a:r>
              <a:rPr lang="en-US" dirty="0">
                <a:latin typeface="Calibri" panose="020F0502020204030204" pitchFamily="34" charset="0"/>
                <a:cs typeface="Calibri" panose="020F0502020204030204" pitchFamily="34" charset="0"/>
              </a:rPr>
              <a:t> if weekly paclitaxel eligible and PD-L1 positive</a:t>
            </a:r>
          </a:p>
          <a:p>
            <a:pPr lvl="3"/>
            <a:endParaRPr lang="en-US" dirty="0"/>
          </a:p>
        </p:txBody>
      </p:sp>
    </p:spTree>
    <p:extLst>
      <p:ext uri="{BB962C8B-B14F-4D97-AF65-F5344CB8AC3E}">
        <p14:creationId xmlns:p14="http://schemas.microsoft.com/office/powerpoint/2010/main" val="252959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D7BD-A859-5ACF-7E27-F79B118F4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E4A6D-E909-8C70-A0F5-7D202C0EE1E9}"/>
              </a:ext>
            </a:extLst>
          </p:cNvPr>
          <p:cNvSpPr>
            <a:spLocks noGrp="1"/>
          </p:cNvSpPr>
          <p:nvPr>
            <p:ph type="title"/>
          </p:nvPr>
        </p:nvSpPr>
        <p:spPr/>
        <p:txBody>
          <a:bodyPr/>
          <a:lstStyle/>
          <a:p>
            <a:r>
              <a:rPr lang="en-US" dirty="0"/>
              <a:t>Dr Monk: OC PROC Case: My Approach</a:t>
            </a:r>
          </a:p>
        </p:txBody>
      </p:sp>
      <p:sp>
        <p:nvSpPr>
          <p:cNvPr id="3" name="Content Placeholder 2">
            <a:extLst>
              <a:ext uri="{FF2B5EF4-FFF2-40B4-BE49-F238E27FC236}">
                <a16:creationId xmlns:a16="http://schemas.microsoft.com/office/drawing/2014/main" id="{696217F6-57BB-D69D-9977-E077EB154E3A}"/>
              </a:ext>
            </a:extLst>
          </p:cNvPr>
          <p:cNvSpPr>
            <a:spLocks noGrp="1"/>
          </p:cNvSpPr>
          <p:nvPr>
            <p:ph idx="1"/>
          </p:nvPr>
        </p:nvSpPr>
        <p:spPr/>
        <p:txBody>
          <a:bodyPr>
            <a:normAutofit lnSpcReduction="10000"/>
          </a:bodyPr>
          <a:lstStyle/>
          <a:p>
            <a:r>
              <a:rPr lang="en-US" dirty="0"/>
              <a:t>Outside of a clinical trial, my approach is:</a:t>
            </a:r>
          </a:p>
          <a:p>
            <a:pPr lvl="1"/>
            <a:r>
              <a:rPr lang="en-US" dirty="0">
                <a:latin typeface="Calibri" panose="020F0502020204030204" pitchFamily="34" charset="0"/>
                <a:cs typeface="Calibri" panose="020F0502020204030204" pitchFamily="34" charset="0"/>
              </a:rPr>
              <a:t>Is she appropriate for </a:t>
            </a:r>
            <a:r>
              <a:rPr lang="en-US" b="1" dirty="0">
                <a:latin typeface="Calibri" panose="020F0502020204030204" pitchFamily="34" charset="0"/>
                <a:cs typeface="Calibri" panose="020F0502020204030204" pitchFamily="34" charset="0"/>
              </a:rPr>
              <a:t>weekly taxane</a:t>
            </a:r>
            <a:r>
              <a:rPr lang="en-US"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Does not have grade 2 or worse neuropathy</a:t>
            </a:r>
          </a:p>
          <a:p>
            <a:pPr lvl="2"/>
            <a:r>
              <a:rPr lang="en-US" dirty="0">
                <a:latin typeface="Calibri" panose="020F0502020204030204" pitchFamily="34" charset="0"/>
                <a:cs typeface="Calibri" panose="020F0502020204030204" pitchFamily="34" charset="0"/>
              </a:rPr>
              <a:t>Has not failed weekly paclitaxel in the recurrent setting</a:t>
            </a:r>
          </a:p>
          <a:p>
            <a:pPr lvl="2"/>
            <a:r>
              <a:rPr lang="en-US" dirty="0">
                <a:latin typeface="Calibri" panose="020F0502020204030204" pitchFamily="34" charset="0"/>
                <a:cs typeface="Calibri" panose="020F0502020204030204" pitchFamily="34" charset="0"/>
              </a:rPr>
              <a:t>Accepts the inconvenience and increased toxicity of weekly paclitaxel </a:t>
            </a:r>
          </a:p>
          <a:p>
            <a:pPr lvl="2"/>
            <a:r>
              <a:rPr lang="en-US" dirty="0">
                <a:latin typeface="Calibri" panose="020F0502020204030204" pitchFamily="34" charset="0"/>
                <a:cs typeface="Calibri" panose="020F0502020204030204" pitchFamily="34" charset="0"/>
              </a:rPr>
              <a:t>Line of therapy (B-96 1-2; Rosella 1-3)</a:t>
            </a:r>
          </a:p>
          <a:p>
            <a:pPr lvl="2"/>
            <a:r>
              <a:rPr lang="en-US" dirty="0">
                <a:latin typeface="Calibri" panose="020F0502020204030204" pitchFamily="34" charset="0"/>
                <a:cs typeface="Calibri" panose="020F0502020204030204" pitchFamily="34" charset="0"/>
              </a:rPr>
              <a:t>PD-L1 status</a:t>
            </a:r>
          </a:p>
          <a:p>
            <a:pPr lvl="1"/>
            <a:r>
              <a:rPr lang="en-US" dirty="0">
                <a:latin typeface="Calibri" panose="020F0502020204030204" pitchFamily="34" charset="0"/>
                <a:cs typeface="Calibri" panose="020F0502020204030204" pitchFamily="34" charset="0"/>
              </a:rPr>
              <a:t>Is she appropriate for </a:t>
            </a:r>
            <a:r>
              <a:rPr lang="en-US" b="1" dirty="0">
                <a:latin typeface="Calibri" panose="020F0502020204030204" pitchFamily="34" charset="0"/>
                <a:cs typeface="Calibri" panose="020F0502020204030204" pitchFamily="34" charset="0"/>
              </a:rPr>
              <a:t>bevacizumab</a:t>
            </a:r>
            <a:r>
              <a:rPr lang="en-US"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No contraindications</a:t>
            </a:r>
          </a:p>
          <a:p>
            <a:pPr lvl="2"/>
            <a:r>
              <a:rPr lang="en-US" dirty="0">
                <a:latin typeface="Calibri" panose="020F0502020204030204" pitchFamily="34" charset="0"/>
                <a:cs typeface="Calibri" panose="020F0502020204030204" pitchFamily="34" charset="0"/>
              </a:rPr>
              <a:t>Did not recently progress on bevacizumab</a:t>
            </a:r>
          </a:p>
          <a:p>
            <a:pPr lvl="1"/>
            <a:r>
              <a:rPr lang="en-US" dirty="0">
                <a:latin typeface="Calibri" panose="020F0502020204030204" pitchFamily="34" charset="0"/>
                <a:cs typeface="Calibri" panose="020F0502020204030204" pitchFamily="34" charset="0"/>
              </a:rPr>
              <a:t>Can she tolerate oral anti-cancer therapies?</a:t>
            </a:r>
          </a:p>
          <a:p>
            <a:pPr lvl="1"/>
            <a:r>
              <a:rPr lang="en-US" dirty="0">
                <a:latin typeface="Calibri" panose="020F0502020204030204" pitchFamily="34" charset="0"/>
                <a:cs typeface="Calibri" panose="020F0502020204030204" pitchFamily="34" charset="0"/>
              </a:rPr>
              <a:t>Additional </a:t>
            </a:r>
            <a:r>
              <a:rPr lang="en-US" b="1" dirty="0">
                <a:latin typeface="Calibri" panose="020F0502020204030204" pitchFamily="34" charset="0"/>
                <a:cs typeface="Calibri" panose="020F0502020204030204" pitchFamily="34" charset="0"/>
              </a:rPr>
              <a:t>biomarkers</a:t>
            </a:r>
            <a:r>
              <a:rPr lang="en-US"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 FR</a:t>
            </a:r>
            <a:r>
              <a:rPr lang="el-GR"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and HER2</a:t>
            </a:r>
          </a:p>
          <a:p>
            <a:pPr lvl="1"/>
            <a:endParaRPr lang="en-US"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113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Monk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1882708242"/>
              </p:ext>
            </p:extLst>
          </p:nvPr>
        </p:nvGraphicFramePr>
        <p:xfrm>
          <a:off x="1199456" y="1484784"/>
          <a:ext cx="9433049" cy="4496312"/>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2741492">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Alkermes, AstraZeneca Pharmaceuticals LP, BioNTech SE, </a:t>
                      </a:r>
                      <a:r>
                        <a:rPr lang="en-US" sz="2000" b="0" kern="1200" dirty="0" err="1">
                          <a:solidFill>
                            <a:schemeClr val="tx1"/>
                          </a:solidFill>
                          <a:effectLst/>
                          <a:latin typeface="+mn-lt"/>
                          <a:ea typeface="+mn-ea"/>
                          <a:cs typeface="+mn-cs"/>
                        </a:rPr>
                        <a:t>Corcept</a:t>
                      </a:r>
                      <a:r>
                        <a:rPr lang="en-US" sz="2000" b="0" kern="1200" dirty="0">
                          <a:solidFill>
                            <a:schemeClr val="tx1"/>
                          </a:solidFill>
                          <a:effectLst/>
                          <a:latin typeface="+mn-lt"/>
                          <a:ea typeface="+mn-ea"/>
                          <a:cs typeface="+mn-cs"/>
                        </a:rPr>
                        <a:t> Therapeutics Inc, Daiichi Sankyo Inc, </a:t>
                      </a:r>
                      <a:br>
                        <a:rPr lang="en-US" sz="2000" b="0" kern="1200" dirty="0">
                          <a:solidFill>
                            <a:schemeClr val="tx1"/>
                          </a:solidFill>
                          <a:effectLst/>
                          <a:latin typeface="+mn-lt"/>
                          <a:ea typeface="+mn-ea"/>
                          <a:cs typeface="+mn-cs"/>
                        </a:rPr>
                      </a:br>
                      <a:r>
                        <a:rPr lang="en-US" sz="2000" b="0" kern="1200" dirty="0">
                          <a:solidFill>
                            <a:schemeClr val="tx1"/>
                          </a:solidFill>
                          <a:effectLst/>
                          <a:latin typeface="+mn-lt"/>
                          <a:ea typeface="+mn-ea"/>
                          <a:cs typeface="+mn-cs"/>
                        </a:rPr>
                        <a:t>Eisai Inc, Genentech, a member of the Roche Group, Genmab US Inc, GSK, </a:t>
                      </a:r>
                      <a:r>
                        <a:rPr lang="en-US" sz="2000" b="0" kern="1200" dirty="0" err="1">
                          <a:solidFill>
                            <a:schemeClr val="tx1"/>
                          </a:solidFill>
                          <a:effectLst/>
                          <a:latin typeface="+mn-lt"/>
                          <a:ea typeface="+mn-ea"/>
                          <a:cs typeface="+mn-cs"/>
                        </a:rPr>
                        <a:t>ImmunoGen</a:t>
                      </a:r>
                      <a:r>
                        <a:rPr lang="en-US" sz="2000" b="0" kern="1200" dirty="0">
                          <a:solidFill>
                            <a:schemeClr val="tx1"/>
                          </a:solidFill>
                          <a:effectLst/>
                          <a:latin typeface="+mn-lt"/>
                          <a:ea typeface="+mn-ea"/>
                          <a:cs typeface="+mn-cs"/>
                        </a:rPr>
                        <a:t> Inc, Incyte Corporation, </a:t>
                      </a:r>
                      <a:r>
                        <a:rPr lang="en-US" sz="2000" b="0" kern="1200" dirty="0" err="1">
                          <a:solidFill>
                            <a:schemeClr val="tx1"/>
                          </a:solidFill>
                          <a:effectLst/>
                          <a:latin typeface="+mn-lt"/>
                          <a:ea typeface="+mn-ea"/>
                          <a:cs typeface="+mn-cs"/>
                        </a:rPr>
                        <a:t>Karyopharm</a:t>
                      </a:r>
                      <a:r>
                        <a:rPr lang="en-US" sz="2000" b="0" kern="1200" dirty="0">
                          <a:solidFill>
                            <a:schemeClr val="tx1"/>
                          </a:solidFill>
                          <a:effectLst/>
                          <a:latin typeface="+mn-lt"/>
                          <a:ea typeface="+mn-ea"/>
                          <a:cs typeface="+mn-cs"/>
                        </a:rPr>
                        <a:t> Therapeutics, Lilly, Merck, Mersana Therapeutics Inc, Mural Oncology Inc, Myriad Genetic Laboratories Inc, Natera Inc, Novartis, </a:t>
                      </a:r>
                      <a:r>
                        <a:rPr lang="en-US" sz="2000" b="0" kern="1200" dirty="0" err="1">
                          <a:solidFill>
                            <a:schemeClr val="tx1"/>
                          </a:solidFill>
                          <a:effectLst/>
                          <a:latin typeface="+mn-lt"/>
                          <a:ea typeface="+mn-ea"/>
                          <a:cs typeface="+mn-cs"/>
                        </a:rPr>
                        <a:t>Novocure</a:t>
                      </a:r>
                      <a:r>
                        <a:rPr lang="en-US" sz="2000" b="0" kern="1200" dirty="0">
                          <a:solidFill>
                            <a:schemeClr val="tx1"/>
                          </a:solidFill>
                          <a:effectLst/>
                          <a:latin typeface="+mn-lt"/>
                          <a:ea typeface="+mn-ea"/>
                          <a:cs typeface="+mn-cs"/>
                        </a:rPr>
                        <a:t> Inc, OncoC4, </a:t>
                      </a:r>
                      <a:r>
                        <a:rPr lang="en-US" sz="2000" b="0" kern="1200" dirty="0" err="1">
                          <a:solidFill>
                            <a:schemeClr val="tx1"/>
                          </a:solidFill>
                          <a:effectLst/>
                          <a:latin typeface="+mn-lt"/>
                          <a:ea typeface="+mn-ea"/>
                          <a:cs typeface="+mn-cs"/>
                        </a:rPr>
                        <a:t>Panavance</a:t>
                      </a:r>
                      <a:r>
                        <a:rPr lang="en-US" sz="2000" b="0" kern="1200" dirty="0">
                          <a:solidFill>
                            <a:schemeClr val="tx1"/>
                          </a:solidFill>
                          <a:effectLst/>
                          <a:latin typeface="+mn-lt"/>
                          <a:ea typeface="+mn-ea"/>
                          <a:cs typeface="+mn-cs"/>
                        </a:rPr>
                        <a:t> Therapeutics, Pfizer Inc, </a:t>
                      </a:r>
                      <a:r>
                        <a:rPr lang="en-US" sz="2000" b="0" kern="1200" dirty="0" err="1">
                          <a:solidFill>
                            <a:schemeClr val="tx1"/>
                          </a:solidFill>
                          <a:effectLst/>
                          <a:latin typeface="+mn-lt"/>
                          <a:ea typeface="+mn-ea"/>
                          <a:cs typeface="+mn-cs"/>
                        </a:rPr>
                        <a:t>pharmaand</a:t>
                      </a:r>
                      <a:r>
                        <a:rPr lang="en-US" sz="2000" b="0" kern="1200" dirty="0">
                          <a:solidFill>
                            <a:schemeClr val="tx1"/>
                          </a:solidFill>
                          <a:effectLst/>
                          <a:latin typeface="+mn-lt"/>
                          <a:ea typeface="+mn-ea"/>
                          <a:cs typeface="+mn-cs"/>
                        </a:rPr>
                        <a:t> GmbH, </a:t>
                      </a:r>
                      <a:r>
                        <a:rPr lang="en-US" sz="2000" b="0" kern="1200" dirty="0" err="1">
                          <a:solidFill>
                            <a:schemeClr val="tx1"/>
                          </a:solidFill>
                          <a:effectLst/>
                          <a:latin typeface="+mn-lt"/>
                          <a:ea typeface="+mn-ea"/>
                          <a:cs typeface="+mn-cs"/>
                        </a:rPr>
                        <a:t>ProfoundBio</a:t>
                      </a:r>
                      <a:r>
                        <a:rPr lang="en-US" sz="2000" b="0" kern="1200" dirty="0">
                          <a:solidFill>
                            <a:schemeClr val="tx1"/>
                          </a:solidFill>
                          <a:effectLst/>
                          <a:latin typeface="+mn-lt"/>
                          <a:ea typeface="+mn-ea"/>
                          <a:cs typeface="+mn-cs"/>
                        </a:rPr>
                        <a:t>, Regeneron Pharmaceuticals Inc,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 Sutro Biopharma, Takeda Pharmaceuticals USA Inc, </a:t>
                      </a:r>
                      <a:r>
                        <a:rPr lang="en-US" sz="2000" b="0" kern="1200" dirty="0" err="1">
                          <a:solidFill>
                            <a:schemeClr val="tx1"/>
                          </a:solidFill>
                          <a:effectLst/>
                          <a:latin typeface="+mn-lt"/>
                          <a:ea typeface="+mn-ea"/>
                          <a:cs typeface="+mn-cs"/>
                        </a:rPr>
                        <a:t>Tubulis</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Verastem</a:t>
                      </a:r>
                      <a:r>
                        <a:rPr lang="en-US" sz="2000" b="0" kern="1200" dirty="0">
                          <a:solidFill>
                            <a:schemeClr val="tx1"/>
                          </a:solidFill>
                          <a:effectLst/>
                          <a:latin typeface="+mn-lt"/>
                          <a:ea typeface="+mn-ea"/>
                          <a:cs typeface="+mn-cs"/>
                        </a:rPr>
                        <a:t> Inc, Zai Lab, </a:t>
                      </a:r>
                      <a:r>
                        <a:rPr lang="en-US" sz="2000" b="0" kern="1200" dirty="0" err="1">
                          <a:solidFill>
                            <a:schemeClr val="tx1"/>
                          </a:solidFill>
                          <a:effectLst/>
                          <a:latin typeface="+mn-lt"/>
                          <a:ea typeface="+mn-ea"/>
                          <a:cs typeface="+mn-cs"/>
                        </a:rPr>
                        <a:t>Zentalis</a:t>
                      </a:r>
                      <a:r>
                        <a:rPr lang="en-US" sz="2000" b="0" kern="1200" dirty="0">
                          <a:solidFill>
                            <a:schemeClr val="tx1"/>
                          </a:solidFill>
                          <a:effectLst/>
                          <a:latin typeface="+mn-lt"/>
                          <a:ea typeface="+mn-ea"/>
                          <a:cs typeface="+mn-cs"/>
                        </a:rPr>
                        <a:t> Pharmaceuticals, </a:t>
                      </a:r>
                      <a:r>
                        <a:rPr lang="en-US" sz="2000" b="0" kern="1200" dirty="0" err="1">
                          <a:solidFill>
                            <a:schemeClr val="tx1"/>
                          </a:solidFill>
                          <a:effectLst/>
                          <a:latin typeface="+mn-lt"/>
                          <a:ea typeface="+mn-ea"/>
                          <a:cs typeface="+mn-cs"/>
                        </a:rPr>
                        <a:t>Zymeworks</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74932">
                <a:tc>
                  <a:txBody>
                    <a:bodyPr/>
                    <a:lstStyle/>
                    <a:p>
                      <a:r>
                        <a:rPr lang="en-US" sz="20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Daiichi Sankyo Inc, Eisai Inc, GSK, </a:t>
                      </a:r>
                      <a:r>
                        <a:rPr lang="en-US" sz="2000" b="0" kern="1200" dirty="0" err="1">
                          <a:solidFill>
                            <a:schemeClr val="tx1"/>
                          </a:solidFill>
                          <a:effectLst/>
                          <a:latin typeface="+mn-lt"/>
                          <a:ea typeface="+mn-ea"/>
                          <a:cs typeface="+mn-cs"/>
                        </a:rPr>
                        <a:t>ImmunoGen</a:t>
                      </a:r>
                      <a:r>
                        <a:rPr lang="en-US" sz="2000" b="0" kern="1200" dirty="0">
                          <a:solidFill>
                            <a:schemeClr val="tx1"/>
                          </a:solidFill>
                          <a:effectLst/>
                          <a:latin typeface="+mn-lt"/>
                          <a:ea typeface="+mn-ea"/>
                          <a:cs typeface="+mn-cs"/>
                        </a:rPr>
                        <a:t> Inc, Merck, Takeda Pharmaceuticals USA Inc,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bl>
          </a:graphicData>
        </a:graphic>
      </p:graphicFrame>
    </p:spTree>
    <p:custDataLst>
      <p:tags r:id="rId1"/>
    </p:custDataLst>
    <p:extLst>
      <p:ext uri="{BB962C8B-B14F-4D97-AF65-F5344CB8AC3E}">
        <p14:creationId xmlns:p14="http://schemas.microsoft.com/office/powerpoint/2010/main" val="406704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7A17-41A2-BBD7-F064-E318C32171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E23D3A-E458-A838-683E-706E263A3C47}"/>
              </a:ext>
            </a:extLst>
          </p:cNvPr>
          <p:cNvSpPr txBox="1"/>
          <p:nvPr/>
        </p:nvSpPr>
        <p:spPr>
          <a:xfrm>
            <a:off x="974109" y="1261204"/>
            <a:ext cx="10074891" cy="51261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 what extent does your approach to the selection and sequencing of therapies for patients with platinum-resistant advanced ovarian cancer align with Dr Monk’s? Is there anything that you do fundamentally differently or any clinical pearls you would like to add?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Which ongoing clinical trials of novel investigational therapies, including ADCs, are you prioritizing for your patients with platinum-resistant advanced ovarian cancer? To what extent do you think clinical trial participation is potentially advantageous for these patients? </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7E28CCBC-B055-A09A-7EDE-405C1E63F6C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4211934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C7391-38C3-2ABF-78F0-10DE81C1B8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8B4374-1CDA-01FC-BC3B-35393925A99F}"/>
              </a:ext>
            </a:extLst>
          </p:cNvPr>
          <p:cNvSpPr txBox="1"/>
          <p:nvPr/>
        </p:nvSpPr>
        <p:spPr>
          <a:xfrm>
            <a:off x="974109" y="1261204"/>
            <a:ext cx="1007489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are the most common barriers to clinical trial participation that you encounter in your patients with ovarian and other gynecologic cancers, and what, if any, measures have you found useful in overcoming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71EFA45D-D762-9291-801F-B2A30AB94D64}"/>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168889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6E458-62EB-63E1-42F0-AF3A79D369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BD77A8-2D6A-FAB9-73D4-C862608FF7FF}"/>
              </a:ext>
            </a:extLst>
          </p:cNvPr>
          <p:cNvSpPr>
            <a:spLocks noGrp="1"/>
          </p:cNvSpPr>
          <p:nvPr>
            <p:ph idx="1"/>
          </p:nvPr>
        </p:nvSpPr>
        <p:spPr>
          <a:xfrm>
            <a:off x="513002" y="1136917"/>
            <a:ext cx="10990511" cy="4028153"/>
          </a:xfrm>
        </p:spPr>
        <p:txBody>
          <a:bodyPr/>
          <a:lstStyle/>
          <a:p>
            <a:r>
              <a:rPr lang="en-US" dirty="0"/>
              <a:t>62 </a:t>
            </a:r>
            <a:r>
              <a:rPr lang="en-US" dirty="0" err="1"/>
              <a:t>yo</a:t>
            </a:r>
            <a:r>
              <a:rPr lang="en-US" dirty="0"/>
              <a:t> who presented to an outside hospital with progressive R sided flank pain, abdominal pain, bloating with intermittent nausea and emesis</a:t>
            </a:r>
          </a:p>
          <a:p>
            <a:pPr lvl="1"/>
            <a:r>
              <a:rPr lang="en-US" b="1" dirty="0"/>
              <a:t>PMHx</a:t>
            </a:r>
            <a:r>
              <a:rPr lang="en-US" dirty="0"/>
              <a:t>: Low grade stage 1A adenocarcinoma of lung, RA, depression, sleep apnea, obesity, GERD</a:t>
            </a:r>
          </a:p>
          <a:p>
            <a:pPr lvl="1"/>
            <a:r>
              <a:rPr lang="en-US" b="1" dirty="0" err="1"/>
              <a:t>PSHx</a:t>
            </a:r>
            <a:r>
              <a:rPr lang="en-US" dirty="0"/>
              <a:t>: Tonsillectomy, appendectomy, cervical and lumbar spine fusion, right lung lobectomy</a:t>
            </a:r>
          </a:p>
          <a:p>
            <a:r>
              <a:rPr lang="en-US" dirty="0"/>
              <a:t>Imaging at the time of that hospitalization was </a:t>
            </a:r>
            <a:r>
              <a:rPr lang="en-US" b="1" dirty="0"/>
              <a:t>notable for widely metastatic disease</a:t>
            </a:r>
            <a:r>
              <a:rPr lang="en-US" dirty="0"/>
              <a:t>, large volume ascites, peritoneal carcinomatosis and concern for small volume malignant pleural effusion</a:t>
            </a:r>
          </a:p>
          <a:p>
            <a:r>
              <a:rPr lang="en-US" dirty="0"/>
              <a:t>IR image guided biopsy: </a:t>
            </a:r>
            <a:r>
              <a:rPr lang="en-US" b="1" dirty="0"/>
              <a:t>high-grade serous carcinoma of Mullerian origin</a:t>
            </a:r>
          </a:p>
          <a:p>
            <a:pPr lvl="1"/>
            <a:r>
              <a:rPr lang="en-US" sz="1800" dirty="0"/>
              <a:t>Pathology: grade 3 nuclear features, strongly and diffusely positive for CK7 and PAX8 </a:t>
            </a:r>
          </a:p>
          <a:p>
            <a:r>
              <a:rPr lang="en-US" sz="1800" b="1" dirty="0"/>
              <a:t>Started on NACT with carboplatin and paclitaxel by outside medical oncologist</a:t>
            </a:r>
          </a:p>
        </p:txBody>
      </p:sp>
      <p:sp>
        <p:nvSpPr>
          <p:cNvPr id="4" name="Title 3">
            <a:extLst>
              <a:ext uri="{FF2B5EF4-FFF2-40B4-BE49-F238E27FC236}">
                <a16:creationId xmlns:a16="http://schemas.microsoft.com/office/drawing/2014/main" id="{B5CF68D7-A08D-0A43-3D00-43311BF6FB71}"/>
              </a:ext>
            </a:extLst>
          </p:cNvPr>
          <p:cNvSpPr>
            <a:spLocks noGrp="1"/>
          </p:cNvSpPr>
          <p:nvPr>
            <p:ph type="title"/>
          </p:nvPr>
        </p:nvSpPr>
        <p:spPr>
          <a:xfrm>
            <a:off x="197376" y="0"/>
            <a:ext cx="11371232" cy="692696"/>
          </a:xfrm>
        </p:spPr>
        <p:txBody>
          <a:bodyPr/>
          <a:lstStyle/>
          <a:p>
            <a:r>
              <a:rPr lang="en-US" b="1" dirty="0"/>
              <a:t>Prof Eskander: Case Presentation </a:t>
            </a:r>
          </a:p>
        </p:txBody>
      </p:sp>
    </p:spTree>
    <p:extLst>
      <p:ext uri="{BB962C8B-B14F-4D97-AF65-F5344CB8AC3E}">
        <p14:creationId xmlns:p14="http://schemas.microsoft.com/office/powerpoint/2010/main" val="964567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465FE-9D22-0F1E-C27F-2CBBB9D01F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9E6245-E3DF-1239-1233-7510A43DCB9C}"/>
              </a:ext>
            </a:extLst>
          </p:cNvPr>
          <p:cNvSpPr>
            <a:spLocks noGrp="1"/>
          </p:cNvSpPr>
          <p:nvPr>
            <p:ph type="title"/>
          </p:nvPr>
        </p:nvSpPr>
        <p:spPr>
          <a:xfrm>
            <a:off x="197376" y="0"/>
            <a:ext cx="11371232" cy="526976"/>
          </a:xfrm>
        </p:spPr>
        <p:txBody>
          <a:bodyPr/>
          <a:lstStyle/>
          <a:p>
            <a:r>
              <a:rPr lang="en-US" b="1" dirty="0"/>
              <a:t>Prof Eskander: Case Presentation </a:t>
            </a:r>
            <a:endParaRPr lang="en-US" dirty="0"/>
          </a:p>
        </p:txBody>
      </p:sp>
      <p:sp>
        <p:nvSpPr>
          <p:cNvPr id="7" name="Content Placeholder 1">
            <a:extLst>
              <a:ext uri="{FF2B5EF4-FFF2-40B4-BE49-F238E27FC236}">
                <a16:creationId xmlns:a16="http://schemas.microsoft.com/office/drawing/2014/main" id="{B9D15573-9039-D9DA-8E36-3D242D1E1DB9}"/>
              </a:ext>
            </a:extLst>
          </p:cNvPr>
          <p:cNvSpPr>
            <a:spLocks noGrp="1"/>
          </p:cNvSpPr>
          <p:nvPr>
            <p:ph idx="1"/>
          </p:nvPr>
        </p:nvSpPr>
        <p:spPr>
          <a:xfrm>
            <a:off x="327920" y="833314"/>
            <a:ext cx="11220198" cy="5191372"/>
          </a:xfrm>
        </p:spPr>
        <p:txBody>
          <a:bodyPr/>
          <a:lstStyle/>
          <a:p>
            <a:r>
              <a:rPr lang="en-US" b="1" dirty="0"/>
              <a:t>Treatment (NACT carboplatin and paclitaxel x 3 cycles)</a:t>
            </a:r>
          </a:p>
          <a:p>
            <a:pPr lvl="1"/>
            <a:r>
              <a:rPr lang="en-US" sz="1800" dirty="0"/>
              <a:t>Tolerated her NACT well with excellent clinical, radiographic and biochemical response</a:t>
            </a:r>
          </a:p>
          <a:p>
            <a:pPr marL="342891" indent="-285750"/>
            <a:r>
              <a:rPr lang="en-US" b="1" dirty="0"/>
              <a:t>Interval CRS: </a:t>
            </a:r>
            <a:r>
              <a:rPr lang="en-US" dirty="0"/>
              <a:t>TAH, BSO, with </a:t>
            </a:r>
            <a:r>
              <a:rPr lang="en-US" dirty="0" err="1"/>
              <a:t>en</a:t>
            </a:r>
            <a:r>
              <a:rPr lang="en-US" dirty="0"/>
              <a:t> bloc resection of portion of rectum and sigmoid with primary anastomosis, pan pelvic peritonectomy, omentectomy, R diaphragm peritonectomy</a:t>
            </a:r>
            <a:r>
              <a:rPr lang="en-US" b="1" dirty="0"/>
              <a:t>, HIPEC </a:t>
            </a:r>
            <a:r>
              <a:rPr lang="en-US" dirty="0"/>
              <a:t>(cisplatin total dose 188 mg</a:t>
            </a:r>
            <a:r>
              <a:rPr lang="en-US"/>
              <a:t>). </a:t>
            </a:r>
            <a:r>
              <a:rPr lang="en-US" b="1"/>
              <a:t>R0 </a:t>
            </a:r>
            <a:r>
              <a:rPr lang="en-US" b="1" dirty="0"/>
              <a:t>surgical resection with no visible residual disease</a:t>
            </a:r>
          </a:p>
          <a:p>
            <a:pPr marL="342891" indent="-285750"/>
            <a:r>
              <a:rPr lang="en-US" b="1" dirty="0"/>
              <a:t>Surgical pathology:</a:t>
            </a:r>
          </a:p>
          <a:p>
            <a:pPr marL="742889" lvl="1" indent="-285750"/>
            <a:r>
              <a:rPr lang="en-US" dirty="0"/>
              <a:t>All resected specimens involved by high grade serous carcinoma – </a:t>
            </a:r>
            <a:r>
              <a:rPr lang="en-US" b="1" dirty="0"/>
              <a:t>primary site confirmed to be left fallopian tube</a:t>
            </a:r>
          </a:p>
          <a:p>
            <a:pPr marL="342891" indent="-285750"/>
            <a:r>
              <a:rPr lang="en-US" b="1" dirty="0"/>
              <a:t>Molecular testing:</a:t>
            </a:r>
          </a:p>
          <a:p>
            <a:pPr marL="742889" lvl="1" indent="-285750"/>
            <a:r>
              <a:rPr lang="en-US" sz="1800" b="1" dirty="0"/>
              <a:t>Germline negative; HRD test negative; HER2 1+; FOLR1 80%; PD-L1 CPS score 5; </a:t>
            </a:r>
            <a:r>
              <a:rPr lang="en-US" altLang="en-US" sz="1800" dirty="0">
                <a:solidFill>
                  <a:schemeClr val="tx1"/>
                </a:solidFill>
                <a:latin typeface="Arial" panose="020B0604020202020204" pitchFamily="34" charset="0"/>
                <a:cs typeface="Arial" panose="020B0604020202020204" pitchFamily="34" charset="0"/>
              </a:rPr>
              <a:t>TP53 mutation p.G154fs; TMB 3 mut/Mb; CCNE1 amplification not detected</a:t>
            </a:r>
            <a:endParaRPr lang="en-US" sz="1800" b="1" dirty="0"/>
          </a:p>
          <a:p>
            <a:pPr marL="342891" indent="-285750"/>
            <a:r>
              <a:rPr lang="en-US" b="1" dirty="0"/>
              <a:t>After interval CRS:</a:t>
            </a:r>
          </a:p>
          <a:p>
            <a:pPr marL="742889" lvl="1" indent="-285750"/>
            <a:r>
              <a:rPr lang="en-US" dirty="0"/>
              <a:t>Resumed systemic chemotherapy, with addition of bevacizumab beginning with cycle 5</a:t>
            </a:r>
          </a:p>
          <a:p>
            <a:pPr marL="742889" lvl="1" indent="-285750"/>
            <a:r>
              <a:rPr lang="en-US" dirty="0"/>
              <a:t>Required 1 level dose reduction of her carboplatin due to thrombocytopenia</a:t>
            </a:r>
          </a:p>
          <a:p>
            <a:endParaRPr lang="en-US" dirty="0"/>
          </a:p>
        </p:txBody>
      </p:sp>
    </p:spTree>
    <p:extLst>
      <p:ext uri="{BB962C8B-B14F-4D97-AF65-F5344CB8AC3E}">
        <p14:creationId xmlns:p14="http://schemas.microsoft.com/office/powerpoint/2010/main" val="133443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A8D9-D753-4419-96D4-848BB20D61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8A912A-8B66-C0AF-2FCF-EB1F3BE9642F}"/>
              </a:ext>
            </a:extLst>
          </p:cNvPr>
          <p:cNvSpPr>
            <a:spLocks noGrp="1"/>
          </p:cNvSpPr>
          <p:nvPr>
            <p:ph type="title"/>
          </p:nvPr>
        </p:nvSpPr>
        <p:spPr>
          <a:xfrm>
            <a:off x="197376" y="0"/>
            <a:ext cx="11371232" cy="658190"/>
          </a:xfrm>
        </p:spPr>
        <p:txBody>
          <a:bodyPr/>
          <a:lstStyle/>
          <a:p>
            <a:r>
              <a:rPr lang="en-US" b="1" dirty="0"/>
              <a:t>Prof Eskander: Case Presentation </a:t>
            </a:r>
            <a:endParaRPr lang="en-US" dirty="0"/>
          </a:p>
        </p:txBody>
      </p:sp>
      <p:sp>
        <p:nvSpPr>
          <p:cNvPr id="7" name="Content Placeholder 1">
            <a:extLst>
              <a:ext uri="{FF2B5EF4-FFF2-40B4-BE49-F238E27FC236}">
                <a16:creationId xmlns:a16="http://schemas.microsoft.com/office/drawing/2014/main" id="{D763BA03-5DC7-09FE-8A46-A68D7E6CD6EB}"/>
              </a:ext>
            </a:extLst>
          </p:cNvPr>
          <p:cNvSpPr>
            <a:spLocks noGrp="1"/>
          </p:cNvSpPr>
          <p:nvPr>
            <p:ph idx="1"/>
          </p:nvPr>
        </p:nvSpPr>
        <p:spPr>
          <a:xfrm>
            <a:off x="612544" y="1303127"/>
            <a:ext cx="10583279" cy="5191372"/>
          </a:xfrm>
        </p:spPr>
        <p:txBody>
          <a:bodyPr/>
          <a:lstStyle/>
          <a:p>
            <a:r>
              <a:rPr lang="en-US" b="1" dirty="0"/>
              <a:t>Treatment (maintenance bevacizumab)</a:t>
            </a:r>
          </a:p>
          <a:p>
            <a:pPr lvl="1"/>
            <a:r>
              <a:rPr lang="en-US" sz="1800" dirty="0"/>
              <a:t>While on maintenance bevacizumab she began to demonstrate a progressive increase in her </a:t>
            </a:r>
            <a:br>
              <a:rPr lang="en-US" sz="1800" dirty="0"/>
            </a:br>
            <a:r>
              <a:rPr lang="en-US" sz="1800" dirty="0"/>
              <a:t>CA 125 values</a:t>
            </a:r>
          </a:p>
          <a:p>
            <a:pPr lvl="1"/>
            <a:r>
              <a:rPr lang="en-US" sz="1800" dirty="0"/>
              <a:t>Interval CT and PET CT imaging </a:t>
            </a:r>
            <a:r>
              <a:rPr lang="en-US" sz="1800" b="1" dirty="0"/>
              <a:t>concerning for peritoneal based disease recurrence and retroperitoneal nodal recurrence, but not amenable to image guided biopsy</a:t>
            </a:r>
          </a:p>
          <a:p>
            <a:pPr lvl="1"/>
            <a:r>
              <a:rPr lang="en-US" sz="1800" dirty="0"/>
              <a:t>Post-op developed multiple large ventral abdominal wall hernias</a:t>
            </a:r>
          </a:p>
          <a:p>
            <a:r>
              <a:rPr lang="en-US" dirty="0"/>
              <a:t>Based on imaging, and rising CA 125 she was diagnosed with platinum resistant recurrent high grade serous fallopian tube carcinoma </a:t>
            </a:r>
            <a:r>
              <a:rPr lang="en-US" b="1" dirty="0"/>
              <a:t>(platinum free interval of 4 months)</a:t>
            </a:r>
          </a:p>
          <a:p>
            <a:r>
              <a:rPr lang="en-US" b="1" dirty="0"/>
              <a:t>After counseling and discussion the patient was started in single agent mirvetuximab which she started in May 2024</a:t>
            </a:r>
            <a:endParaRPr lang="en-US" sz="1800" dirty="0"/>
          </a:p>
          <a:p>
            <a:endParaRPr lang="en-US" dirty="0"/>
          </a:p>
        </p:txBody>
      </p:sp>
    </p:spTree>
    <p:extLst>
      <p:ext uri="{BB962C8B-B14F-4D97-AF65-F5344CB8AC3E}">
        <p14:creationId xmlns:p14="http://schemas.microsoft.com/office/powerpoint/2010/main" val="128019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D955-76B8-0DB8-DFD9-B132FA8CFE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E04805-C116-BF4A-892C-ADD4056D55D9}"/>
              </a:ext>
            </a:extLst>
          </p:cNvPr>
          <p:cNvSpPr>
            <a:spLocks noGrp="1"/>
          </p:cNvSpPr>
          <p:nvPr>
            <p:ph type="title"/>
          </p:nvPr>
        </p:nvSpPr>
        <p:spPr>
          <a:xfrm>
            <a:off x="197376" y="0"/>
            <a:ext cx="11371232" cy="658190"/>
          </a:xfrm>
        </p:spPr>
        <p:txBody>
          <a:bodyPr/>
          <a:lstStyle/>
          <a:p>
            <a:r>
              <a:rPr lang="en-US" b="1" dirty="0"/>
              <a:t>Prof Eskander: Case Presentation </a:t>
            </a:r>
            <a:endParaRPr lang="en-US" dirty="0"/>
          </a:p>
        </p:txBody>
      </p:sp>
      <p:sp>
        <p:nvSpPr>
          <p:cNvPr id="7" name="Content Placeholder 1">
            <a:extLst>
              <a:ext uri="{FF2B5EF4-FFF2-40B4-BE49-F238E27FC236}">
                <a16:creationId xmlns:a16="http://schemas.microsoft.com/office/drawing/2014/main" id="{9406A05B-F272-EB35-649C-CB24DA29CD4E}"/>
              </a:ext>
            </a:extLst>
          </p:cNvPr>
          <p:cNvSpPr>
            <a:spLocks noGrp="1"/>
          </p:cNvSpPr>
          <p:nvPr>
            <p:ph idx="1"/>
          </p:nvPr>
        </p:nvSpPr>
        <p:spPr>
          <a:xfrm>
            <a:off x="651306" y="1044756"/>
            <a:ext cx="10566822" cy="5191372"/>
          </a:xfrm>
        </p:spPr>
        <p:txBody>
          <a:bodyPr/>
          <a:lstStyle/>
          <a:p>
            <a:r>
              <a:rPr lang="en-US" b="1" dirty="0"/>
              <a:t>Treatment (single agent mirvetuximab)</a:t>
            </a:r>
          </a:p>
          <a:p>
            <a:pPr lvl="1"/>
            <a:r>
              <a:rPr lang="en-US" sz="1800" dirty="0"/>
              <a:t>She tolerated her treatment reasonably well</a:t>
            </a:r>
          </a:p>
          <a:p>
            <a:pPr lvl="1"/>
            <a:r>
              <a:rPr lang="en-US" sz="1800" b="1" dirty="0"/>
              <a:t>Treatment related AEs:</a:t>
            </a:r>
          </a:p>
          <a:p>
            <a:pPr lvl="2"/>
            <a:r>
              <a:rPr lang="en-US" sz="1600" dirty="0"/>
              <a:t>Grade 1 fatigue</a:t>
            </a:r>
          </a:p>
          <a:p>
            <a:pPr lvl="2"/>
            <a:r>
              <a:rPr lang="en-US" sz="1600" dirty="0"/>
              <a:t>Grade 1 neuropathy – did have period of grade 2 neuropathy that required dose delay as well as one level dose reduction</a:t>
            </a:r>
          </a:p>
          <a:p>
            <a:pPr lvl="2"/>
            <a:r>
              <a:rPr lang="en-US" sz="1600" dirty="0"/>
              <a:t>Intermittent Grade 1 nausea</a:t>
            </a:r>
            <a:endParaRPr lang="en-US" sz="1800" dirty="0"/>
          </a:p>
          <a:p>
            <a:r>
              <a:rPr lang="en-US" dirty="0"/>
              <a:t>She received a total of ~31 cycle of </a:t>
            </a:r>
            <a:r>
              <a:rPr lang="en-US" dirty="0" err="1"/>
              <a:t>mirvetuximab</a:t>
            </a:r>
            <a:endParaRPr lang="en-US" b="1" dirty="0"/>
          </a:p>
          <a:p>
            <a:r>
              <a:rPr lang="en-US" b="1" dirty="0"/>
              <a:t>April 2026 (~24 months of treatment), imaging was notable for disease progression with rising CA 125</a:t>
            </a:r>
            <a:endParaRPr lang="en-US" sz="1800" dirty="0"/>
          </a:p>
          <a:p>
            <a:endParaRPr lang="en-US" dirty="0"/>
          </a:p>
        </p:txBody>
      </p:sp>
    </p:spTree>
    <p:extLst>
      <p:ext uri="{BB962C8B-B14F-4D97-AF65-F5344CB8AC3E}">
        <p14:creationId xmlns:p14="http://schemas.microsoft.com/office/powerpoint/2010/main" val="35433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CFEA-7134-6FD6-1DF5-E3B913C0C0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BFD7FA-17C1-B8DE-070F-2B0483AFB576}"/>
              </a:ext>
            </a:extLst>
          </p:cNvPr>
          <p:cNvSpPr>
            <a:spLocks noGrp="1"/>
          </p:cNvSpPr>
          <p:nvPr>
            <p:ph type="title"/>
          </p:nvPr>
        </p:nvSpPr>
        <p:spPr>
          <a:xfrm>
            <a:off x="132281" y="0"/>
            <a:ext cx="11371232" cy="658190"/>
          </a:xfrm>
        </p:spPr>
        <p:txBody>
          <a:bodyPr/>
          <a:lstStyle/>
          <a:p>
            <a:r>
              <a:rPr lang="en-US" b="1" dirty="0"/>
              <a:t>Prof Eskander: Case Presentation </a:t>
            </a:r>
            <a:endParaRPr lang="en-US" dirty="0"/>
          </a:p>
        </p:txBody>
      </p:sp>
      <p:sp>
        <p:nvSpPr>
          <p:cNvPr id="6" name="Content Placeholder 1">
            <a:extLst>
              <a:ext uri="{FF2B5EF4-FFF2-40B4-BE49-F238E27FC236}">
                <a16:creationId xmlns:a16="http://schemas.microsoft.com/office/drawing/2014/main" id="{8F5247A4-8365-3B56-E839-95FF6D9AE3D0}"/>
              </a:ext>
            </a:extLst>
          </p:cNvPr>
          <p:cNvSpPr txBox="1">
            <a:spLocks/>
          </p:cNvSpPr>
          <p:nvPr/>
        </p:nvSpPr>
        <p:spPr>
          <a:xfrm>
            <a:off x="419945" y="1085212"/>
            <a:ext cx="11352109" cy="4028153"/>
          </a:xfrm>
          <a:prstGeom prst="rect">
            <a:avLst/>
          </a:prstGeom>
        </p:spPr>
        <p:txBody>
          <a:bodyPr vert="horz" lIns="0" tIns="0" rIns="0" bIns="0" rtlCol="0">
            <a:noAutofit/>
          </a:bodyPr>
          <a:lstStyle>
            <a:lvl1pPr marL="342854" indent="-342854"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1pPr>
            <a:lvl2pPr marL="742852" indent="-285713"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2pPr>
            <a:lvl3pPr marL="1142850" indent="-228570" algn="l" defTabSz="457139" rtl="0" eaLnBrk="1" latinLnBrk="0" hangingPunct="1">
              <a:lnSpc>
                <a:spcPct val="90000"/>
              </a:lnSpc>
              <a:spcBef>
                <a:spcPts val="600"/>
              </a:spcBef>
              <a:spcAft>
                <a:spcPts val="800"/>
              </a:spcAft>
              <a:buClr>
                <a:srgbClr val="007DBA"/>
              </a:buClr>
              <a:buFont typeface="Arial"/>
              <a:buChar char="•"/>
              <a:defRPr sz="1800" kern="1200">
                <a:solidFill>
                  <a:srgbClr val="101D3A"/>
                </a:solidFill>
                <a:latin typeface="Arial"/>
                <a:ea typeface="+mn-ea"/>
                <a:cs typeface="+mn-cs"/>
              </a:defRPr>
            </a:lvl3pPr>
            <a:lvl4pPr marL="1599991"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4pPr>
            <a:lvl5pPr marL="2057130"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342854" marR="0" lvl="0" indent="-342854"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1" i="0" u="none" strike="noStrike" kern="1200" cap="none" spc="0" normalizeH="0" baseline="0" noProof="0" dirty="0">
                <a:ln>
                  <a:noFill/>
                </a:ln>
                <a:solidFill>
                  <a:srgbClr val="101D3A"/>
                </a:solidFill>
                <a:effectLst/>
                <a:uLnTx/>
                <a:uFillTx/>
                <a:latin typeface="Arial"/>
                <a:ea typeface="+mn-ea"/>
                <a:cs typeface="+mn-cs"/>
              </a:rPr>
              <a:t>Treatment considerations:</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Excellent ECOG PS of 1</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Prior carboplatin + paclitaxel + bevacizumab</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Prior </a:t>
            </a:r>
            <a:r>
              <a:rPr kumimoji="0" lang="en-US" sz="2000" b="0" i="0" u="none" strike="noStrike" kern="1200" cap="none" spc="0" normalizeH="0" baseline="0" noProof="0" dirty="0" err="1">
                <a:ln>
                  <a:noFill/>
                </a:ln>
                <a:solidFill>
                  <a:srgbClr val="101D3A"/>
                </a:solidFill>
                <a:effectLst/>
                <a:uLnTx/>
                <a:uFillTx/>
                <a:latin typeface="Arial"/>
                <a:ea typeface="+mn-ea"/>
                <a:cs typeface="+mn-cs"/>
              </a:rPr>
              <a:t>FRalpha</a:t>
            </a:r>
            <a:r>
              <a:rPr kumimoji="0" lang="en-US" sz="2000" b="0" i="0" u="none" strike="noStrike" kern="1200" cap="none" spc="0" normalizeH="0" baseline="0" noProof="0" dirty="0">
                <a:ln>
                  <a:noFill/>
                </a:ln>
                <a:solidFill>
                  <a:srgbClr val="101D3A"/>
                </a:solidFill>
                <a:effectLst/>
                <a:uLnTx/>
                <a:uFillTx/>
                <a:latin typeface="Arial"/>
                <a:ea typeface="+mn-ea"/>
                <a:cs typeface="+mn-cs"/>
              </a:rPr>
              <a:t> targeting ADC with MMAE payload</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FOLR1 80% 2+</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PD-L1 CPS score 5</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0" i="0" u="none" strike="noStrike" kern="1200" cap="none" spc="0" normalizeH="0" baseline="0" noProof="0" dirty="0">
                <a:ln>
                  <a:noFill/>
                </a:ln>
                <a:solidFill>
                  <a:srgbClr val="101D3A"/>
                </a:solidFill>
                <a:effectLst/>
                <a:uLnTx/>
                <a:uFillTx/>
                <a:latin typeface="Arial"/>
                <a:ea typeface="+mn-ea"/>
                <a:cs typeface="+mn-cs"/>
              </a:rPr>
              <a:t>HER2 IHC 1+</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endParaRPr kumimoji="0" lang="en-US" sz="2000" b="1" i="0" u="none" strike="noStrike" kern="1200" cap="none" spc="0" normalizeH="0" baseline="0" noProof="0" dirty="0">
              <a:ln>
                <a:noFill/>
              </a:ln>
              <a:solidFill>
                <a:srgbClr val="101D3A"/>
              </a:solidFill>
              <a:effectLst/>
              <a:uLnTx/>
              <a:uFillTx/>
              <a:latin typeface="Arial"/>
              <a:ea typeface="+mn-ea"/>
              <a:cs typeface="+mn-cs"/>
            </a:endParaRPr>
          </a:p>
          <a:p>
            <a:pPr marL="342854" marR="0" lvl="0" indent="-342854"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2000" b="1" i="0" u="none" strike="noStrike" kern="1200" cap="none" spc="0" normalizeH="0" baseline="0" noProof="0" dirty="0">
                <a:ln>
                  <a:noFill/>
                </a:ln>
                <a:solidFill>
                  <a:srgbClr val="101D3A"/>
                </a:solidFill>
                <a:effectLst/>
                <a:uLnTx/>
                <a:uFillTx/>
                <a:latin typeface="Arial"/>
                <a:ea typeface="+mn-ea"/>
                <a:cs typeface="+mn-cs"/>
              </a:rPr>
              <a:t>What next???</a:t>
            </a:r>
          </a:p>
          <a:p>
            <a:pPr marL="342854" marR="0" lvl="0" indent="-342854" algn="l" defTabSz="457139" rtl="0" eaLnBrk="1" fontAlgn="auto" latinLnBrk="0" hangingPunct="1">
              <a:lnSpc>
                <a:spcPct val="90000"/>
              </a:lnSpc>
              <a:spcBef>
                <a:spcPts val="600"/>
              </a:spcBef>
              <a:spcAft>
                <a:spcPts val="800"/>
              </a:spcAft>
              <a:buClr>
                <a:srgbClr val="007DBA"/>
              </a:buClr>
              <a:buSzTx/>
              <a:buFont typeface="Arial"/>
              <a:buChar char="•"/>
              <a:tabLst/>
              <a:defRPr/>
            </a:pPr>
            <a:endParaRPr kumimoji="0" lang="en-US" sz="2000" b="0" i="0" u="none" strike="noStrike" kern="1200" cap="none" spc="0" normalizeH="0" baseline="0" noProof="0" dirty="0">
              <a:ln>
                <a:noFill/>
              </a:ln>
              <a:solidFill>
                <a:srgbClr val="101D3A"/>
              </a:solidFill>
              <a:effectLst/>
              <a:uLnTx/>
              <a:uFillTx/>
              <a:latin typeface="Arial"/>
              <a:ea typeface="+mn-ea"/>
              <a:cs typeface="+mn-cs"/>
            </a:endParaRPr>
          </a:p>
        </p:txBody>
      </p:sp>
    </p:spTree>
    <p:extLst>
      <p:ext uri="{BB962C8B-B14F-4D97-AF65-F5344CB8AC3E}">
        <p14:creationId xmlns:p14="http://schemas.microsoft.com/office/powerpoint/2010/main" val="273113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8B0F-B8B4-1FB8-ECA3-F48617DD5C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AD58AC-8C86-E0B9-204C-A5490C0C1FDC}"/>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would you most likely recommend next for this patient outside of a clinical trial, and what outcomes would you expect? Would you have any hesitation about offering pembrolizumab/chemotherapy to her given her history of rheumatoid arthritis? Given her HER2 IHC score of 1+, would you ever consider treatment with trastuzumab deruxtecan?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ongoing clinical trials would be a good match for this patient if she were interested in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090414A-98BD-62FA-BEC7-D1D632C8CE12}"/>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98983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8112-BC10-030D-0D81-1342DA54B7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810ADA-5348-4713-82AF-CD4056AD229C}"/>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do response rates and other efficacy outcomes documented with R-DXd thus far compare to those with currently available therapies that this patient might receive? If R-DXd were available today, where in the therapeutic sequence do you envision it fitting for a patient like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does the rapidity of response with R-DXd compare to conventional chemotherapy and other strategies used in the platinum-resistant setting? For a patient who was in need of symptom relief, would you be comfortable administering R-DXd?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F0446AE8-0708-5692-AC92-80305FF0C42E}"/>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046480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BCD1A-5ABE-9A69-F29A-90BB5FC3F2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E248BB-16E3-8CDF-473D-9BF960F1153D}"/>
              </a:ext>
            </a:extLst>
          </p:cNvPr>
          <p:cNvSpPr txBox="1"/>
          <p:nvPr/>
        </p:nvSpPr>
        <p:spPr>
          <a:xfrm>
            <a:off x="974109" y="1261204"/>
            <a:ext cx="10074891" cy="54924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Is there any evidence indicating that multiple ADCs with the same or a similar payload are or are not effective when given in sequence? What about multiple ADCs with the same target? Would the fact that this patient has previously received an ADC with an MMAE payload dissuade you from attempting to administer one like R-DXd with a topoisomerase I inhibitor payload?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Would you be concerned about the potential for ILD with the use of an ADC with a topoisomerase I inhibitor payload such as R-DXd for this patient, given her history of lung cancer/right lung lobectomy? </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9F2E81FB-D1C6-76AD-1B70-37E8BE35BB2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3343867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3"/>
            <a:ext cx="10358967" cy="1008112"/>
          </a:xfrm>
        </p:spPr>
        <p:txBody>
          <a:bodyPr/>
          <a:lstStyle/>
          <a:p>
            <a:r>
              <a:rPr lang="en-US" sz="3200" dirty="0">
                <a:solidFill>
                  <a:srgbClr val="0432FF"/>
                </a:solidFill>
              </a:rPr>
              <a:t>Dr Moore — Disclosures</a:t>
            </a:r>
            <a:br>
              <a:rPr lang="en-US" sz="3200" dirty="0">
                <a:solidFill>
                  <a:srgbClr val="0432FF"/>
                </a:solidFill>
              </a:rPr>
            </a:br>
            <a:r>
              <a:rPr lang="en-US" sz="3200" dirty="0">
                <a:solidFill>
                  <a:srgbClr val="0432FF"/>
                </a:solidFill>
              </a:rPr>
              <a:t>Moderator</a:t>
            </a:r>
          </a:p>
        </p:txBody>
      </p:sp>
      <p:graphicFrame>
        <p:nvGraphicFramePr>
          <p:cNvPr id="3" name="Content Placeholder 3">
            <a:extLst>
              <a:ext uri="{FF2B5EF4-FFF2-40B4-BE49-F238E27FC236}">
                <a16:creationId xmlns:a16="http://schemas.microsoft.com/office/drawing/2014/main" id="{37C0725A-31E0-5DBF-3CA4-C4200C2C3C0D}"/>
              </a:ext>
            </a:extLst>
          </p:cNvPr>
          <p:cNvGraphicFramePr>
            <a:graphicFrameLocks/>
          </p:cNvGraphicFramePr>
          <p:nvPr>
            <p:extLst>
              <p:ext uri="{D42A27DB-BD31-4B8C-83A1-F6EECF244321}">
                <p14:modId xmlns:p14="http://schemas.microsoft.com/office/powerpoint/2010/main" val="2055253585"/>
              </p:ext>
            </p:extLst>
          </p:nvPr>
        </p:nvGraphicFramePr>
        <p:xfrm>
          <a:off x="1179207" y="1484784"/>
          <a:ext cx="9833583" cy="4337116"/>
        </p:xfrm>
        <a:graphic>
          <a:graphicData uri="http://schemas.openxmlformats.org/drawingml/2006/table">
            <a:tbl>
              <a:tblPr firstRow="1" bandRow="1">
                <a:tableStyleId>{F2DE63D5-997A-4646-A377-4702673A728D}</a:tableStyleId>
              </a:tblPr>
              <a:tblGrid>
                <a:gridCol w="2850281">
                  <a:extLst>
                    <a:ext uri="{9D8B030D-6E8A-4147-A177-3AD203B41FA5}">
                      <a16:colId xmlns:a16="http://schemas.microsoft.com/office/drawing/2014/main" val="20000"/>
                    </a:ext>
                  </a:extLst>
                </a:gridCol>
                <a:gridCol w="6983302">
                  <a:extLst>
                    <a:ext uri="{9D8B030D-6E8A-4147-A177-3AD203B41FA5}">
                      <a16:colId xmlns:a16="http://schemas.microsoft.com/office/drawing/2014/main" val="20001"/>
                    </a:ext>
                  </a:extLst>
                </a:gridCol>
              </a:tblGrid>
              <a:tr h="596552">
                <a:tc>
                  <a:txBody>
                    <a:bodyPr/>
                    <a:lstStyle/>
                    <a:p>
                      <a:r>
                        <a:rPr lang="en-US" sz="17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AstraZeneca Pharmaceuticals LP,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Inc, GSK, Mersana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68068">
                <a:tc>
                  <a:txBody>
                    <a:bodyPr/>
                    <a:lstStyle/>
                    <a:p>
                      <a:r>
                        <a:rPr lang="en-US" sz="17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Aadi Bioscience, AbbVie Inc, AstraZeneca Pharmaceuticals LP, BioNTech SE, Caris Life Sciences,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Inc, Daiichi Sankyo Inc, Duality Biologics, GSK, </a:t>
                      </a:r>
                      <a:r>
                        <a:rPr lang="en-US" sz="1700" b="0" kern="1200" dirty="0" err="1">
                          <a:solidFill>
                            <a:schemeClr val="tx1"/>
                          </a:solidFill>
                          <a:effectLst/>
                          <a:latin typeface="+mn-lt"/>
                          <a:ea typeface="+mn-ea"/>
                          <a:cs typeface="+mn-cs"/>
                        </a:rPr>
                        <a:t>ImmunoGen</a:t>
                      </a:r>
                      <a:r>
                        <a:rPr lang="en-US" sz="1700" b="0" kern="1200" dirty="0">
                          <a:solidFill>
                            <a:schemeClr val="tx1"/>
                          </a:solidFill>
                          <a:effectLst/>
                          <a:latin typeface="+mn-lt"/>
                          <a:ea typeface="+mn-ea"/>
                          <a:cs typeface="+mn-cs"/>
                        </a:rPr>
                        <a:t> Inc, Janssen Biotech Inc, Merck, Regeneron Pharmaceuticals Inc, Schrödinger, Takeda Pharmaceuticals USA Inc,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 Whitehawk Therapeutics, </a:t>
                      </a:r>
                      <a:r>
                        <a:rPr lang="en-US" sz="1700" b="0" kern="1200" dirty="0" err="1">
                          <a:solidFill>
                            <a:schemeClr val="tx1"/>
                          </a:solidFill>
                          <a:effectLst/>
                          <a:latin typeface="+mn-lt"/>
                          <a:ea typeface="+mn-ea"/>
                          <a:cs typeface="+mn-cs"/>
                        </a:rPr>
                        <a:t>Zentalis</a:t>
                      </a:r>
                      <a:r>
                        <a:rPr lang="en-US" sz="1700" b="0" kern="1200" dirty="0">
                          <a:solidFill>
                            <a:schemeClr val="tx1"/>
                          </a:solidFill>
                          <a:effectLst/>
                          <a:latin typeface="+mn-lt"/>
                          <a:ea typeface="+mn-ea"/>
                          <a:cs typeface="+mn-cs"/>
                        </a:rPr>
                        <a:t> Pharmaceuticals, </a:t>
                      </a:r>
                      <a:r>
                        <a:rPr lang="en-US" sz="1700" b="0" kern="1200" dirty="0" err="1">
                          <a:solidFill>
                            <a:schemeClr val="tx1"/>
                          </a:solidFill>
                          <a:effectLst/>
                          <a:latin typeface="+mn-lt"/>
                          <a:ea typeface="+mn-ea"/>
                          <a:cs typeface="+mn-cs"/>
                        </a:rPr>
                        <a:t>Zymeworks</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635842">
                <a:tc>
                  <a:txBody>
                    <a:bodyPr/>
                    <a:lstStyle/>
                    <a:p>
                      <a:r>
                        <a:rPr lang="en-US" sz="17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Accent Therapeutics, </a:t>
                      </a:r>
                      <a:r>
                        <a:rPr lang="en-US" sz="1700" b="0" kern="1200" dirty="0" err="1">
                          <a:solidFill>
                            <a:schemeClr val="tx1"/>
                          </a:solidFill>
                          <a:effectLst/>
                          <a:latin typeface="+mn-lt"/>
                          <a:ea typeface="+mn-ea"/>
                          <a:cs typeface="+mn-cs"/>
                        </a:rPr>
                        <a:t>Advaxis</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Allarity</a:t>
                      </a:r>
                      <a:r>
                        <a:rPr lang="en-US" sz="1700" b="0" kern="1200" dirty="0">
                          <a:solidFill>
                            <a:schemeClr val="tx1"/>
                          </a:solidFill>
                          <a:effectLst/>
                          <a:latin typeface="+mn-lt"/>
                          <a:ea typeface="+mn-ea"/>
                          <a:cs typeface="+mn-cs"/>
                        </a:rPr>
                        <a:t> Therapeutics, AstraZeneca Pharmaceuticals LP, Daiichi Sankyo Inc, GSK, Immunocore, </a:t>
                      </a:r>
                      <a:r>
                        <a:rPr lang="en-US" sz="1700" b="0" kern="1200" dirty="0" err="1">
                          <a:solidFill>
                            <a:schemeClr val="tx1"/>
                          </a:solidFill>
                          <a:effectLst/>
                          <a:latin typeface="+mn-lt"/>
                          <a:ea typeface="+mn-ea"/>
                          <a:cs typeface="+mn-cs"/>
                        </a:rPr>
                        <a:t>Iovance</a:t>
                      </a:r>
                      <a:r>
                        <a:rPr lang="en-US" sz="1700" b="0" kern="1200" dirty="0">
                          <a:solidFill>
                            <a:schemeClr val="tx1"/>
                          </a:solidFill>
                          <a:effectLst/>
                          <a:latin typeface="+mn-lt"/>
                          <a:ea typeface="+mn-ea"/>
                          <a:cs typeface="+mn-cs"/>
                        </a:rPr>
                        <a:t> Biotherapeutics, Regeneron Pharmaceuticals Inc, Schrödinger,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8173135"/>
                  </a:ext>
                </a:extLst>
              </a:tr>
              <a:tr h="635842">
                <a:tc>
                  <a:txBody>
                    <a:bodyPr/>
                    <a:lstStyle/>
                    <a:p>
                      <a:r>
                        <a:rPr lang="en-US" sz="17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4395676"/>
                  </a:ext>
                </a:extLst>
              </a:tr>
              <a:tr h="635842">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ASCO, GOG Partners, 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3448180"/>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3483-7242-7D75-B949-A5F18D5D905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87DF81-F798-70D1-FF70-DF5EBFEDC05A}"/>
              </a:ext>
            </a:extLst>
          </p:cNvPr>
          <p:cNvSpPr/>
          <p:nvPr/>
        </p:nvSpPr>
        <p:spPr bwMode="auto">
          <a:xfrm>
            <a:off x="740128" y="2348880"/>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0E4885C-6AD2-DEE6-0E8D-1D9DCCD4593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1DB905F-E8AB-C70B-957E-A4ABF70EE458}"/>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Advances in Human Cadherin-6-Targeted Antibody-Drug Conjugates (ADCs) in Ovarian and Other Gynecologic Cancers — Dr Moore</a:t>
            </a:r>
          </a:p>
          <a:p>
            <a:pPr marL="98425" indent="0">
              <a:lnSpc>
                <a:spcPct val="100000"/>
              </a:lnSpc>
              <a:spcBef>
                <a:spcPts val="1600"/>
              </a:spcBef>
              <a:spcAft>
                <a:spcPts val="0"/>
              </a:spcAft>
              <a:buNone/>
            </a:pPr>
            <a:r>
              <a:rPr lang="en-US" sz="2500" dirty="0">
                <a:solidFill>
                  <a:schemeClr val="bg1"/>
                </a:solidFill>
              </a:rPr>
              <a:t>Module 2: Leveraging TROP2-Directed ADCs in Advanced Gynecologic Cancers — Prof Eskander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Tolerability and Other Practical Considerations with Novel Investigational ADCs in Advanced Gynecologic Cancers — Dr Monk</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73286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929" y="1844886"/>
            <a:ext cx="11575423" cy="1470025"/>
          </a:xfrm>
        </p:spPr>
        <p:txBody>
          <a:bodyPr>
            <a:normAutofit/>
          </a:bodyPr>
          <a:lstStyle/>
          <a:p>
            <a:pPr>
              <a:lnSpc>
                <a:spcPct val="100000"/>
              </a:lnSpc>
              <a:spcBef>
                <a:spcPts val="0"/>
              </a:spcBef>
              <a:spcAft>
                <a:spcPts val="600"/>
              </a:spcAft>
            </a:pPr>
            <a:r>
              <a:rPr lang="en-US" b="0" dirty="0"/>
              <a:t>Leveraging TROP2-Directed ADCs in Advanced Gynecologic Cancers</a:t>
            </a:r>
          </a:p>
        </p:txBody>
      </p:sp>
      <p:sp>
        <p:nvSpPr>
          <p:cNvPr id="3" name="Subtitle 2"/>
          <p:cNvSpPr>
            <a:spLocks noGrp="1"/>
          </p:cNvSpPr>
          <p:nvPr>
            <p:ph type="subTitle" idx="1"/>
          </p:nvPr>
        </p:nvSpPr>
        <p:spPr>
          <a:xfrm>
            <a:off x="479059" y="3896846"/>
            <a:ext cx="10906591" cy="1978104"/>
          </a:xfrm>
        </p:spPr>
        <p:txBody>
          <a:bodyPr>
            <a:normAutofit fontScale="77500" lnSpcReduction="20000"/>
          </a:bodyPr>
          <a:lstStyle/>
          <a:p>
            <a:pPr>
              <a:lnSpc>
                <a:spcPct val="110000"/>
              </a:lnSpc>
              <a:spcBef>
                <a:spcPts val="0"/>
              </a:spcBef>
              <a:spcAft>
                <a:spcPts val="200"/>
              </a:spcAft>
            </a:pPr>
            <a:r>
              <a:rPr lang="en-US" dirty="0"/>
              <a:t>Ramez N. Eskander</a:t>
            </a:r>
          </a:p>
          <a:p>
            <a:pPr>
              <a:lnSpc>
                <a:spcPct val="110000"/>
              </a:lnSpc>
              <a:spcBef>
                <a:spcPts val="0"/>
              </a:spcBef>
              <a:spcAft>
                <a:spcPts val="200"/>
              </a:spcAft>
            </a:pPr>
            <a:r>
              <a:rPr lang="en-US" dirty="0"/>
              <a:t>Julie St. John Endowed Chair in Gynecologic Oncology</a:t>
            </a:r>
          </a:p>
          <a:p>
            <a:pPr>
              <a:lnSpc>
                <a:spcPct val="110000"/>
              </a:lnSpc>
              <a:spcBef>
                <a:spcPts val="0"/>
              </a:spcBef>
              <a:spcAft>
                <a:spcPts val="200"/>
              </a:spcAft>
            </a:pPr>
            <a:r>
              <a:rPr lang="en-US" dirty="0"/>
              <a:t>Professor of Obstetrics, Gynecology and Reproductive Sciences</a:t>
            </a:r>
          </a:p>
          <a:p>
            <a:pPr>
              <a:lnSpc>
                <a:spcPct val="110000"/>
              </a:lnSpc>
              <a:spcBef>
                <a:spcPts val="0"/>
              </a:spcBef>
              <a:spcAft>
                <a:spcPts val="200"/>
              </a:spcAft>
            </a:pPr>
            <a:r>
              <a:rPr lang="en-US" dirty="0"/>
              <a:t>Medical Director, Clinical Trials Office</a:t>
            </a:r>
          </a:p>
          <a:p>
            <a:pPr>
              <a:lnSpc>
                <a:spcPct val="110000"/>
              </a:lnSpc>
              <a:spcBef>
                <a:spcPts val="0"/>
              </a:spcBef>
              <a:spcAft>
                <a:spcPts val="200"/>
              </a:spcAft>
            </a:pPr>
            <a:r>
              <a:rPr lang="en-US" dirty="0"/>
              <a:t>Fellowship program Director, Gynecologic Oncology</a:t>
            </a:r>
          </a:p>
          <a:p>
            <a:pPr>
              <a:lnSpc>
                <a:spcPct val="110000"/>
              </a:lnSpc>
              <a:spcBef>
                <a:spcPts val="0"/>
              </a:spcBef>
              <a:spcAft>
                <a:spcPts val="200"/>
              </a:spcAft>
            </a:pPr>
            <a:r>
              <a:rPr lang="en-US" dirty="0"/>
              <a:t>UC San Diego Health</a:t>
            </a:r>
          </a:p>
          <a:p>
            <a:pPr>
              <a:lnSpc>
                <a:spcPct val="110000"/>
              </a:lnSpc>
              <a:spcBef>
                <a:spcPts val="0"/>
              </a:spcBef>
              <a:spcAft>
                <a:spcPts val="200"/>
              </a:spcAft>
            </a:pPr>
            <a:r>
              <a:rPr lang="en-US" dirty="0"/>
              <a:t>Rebecca &amp; John Moores NCI Designated Comprehensive Cancer Center</a:t>
            </a:r>
          </a:p>
          <a:p>
            <a:pPr>
              <a:lnSpc>
                <a:spcPct val="110000"/>
              </a:lnSpc>
              <a:spcBef>
                <a:spcPts val="0"/>
              </a:spcBef>
              <a:spcAft>
                <a:spcPts val="200"/>
              </a:spcAft>
            </a:pPr>
            <a:r>
              <a:rPr lang="en-US" dirty="0"/>
              <a:t>La Jolla, CA</a:t>
            </a:r>
          </a:p>
        </p:txBody>
      </p:sp>
      <p:pic>
        <p:nvPicPr>
          <p:cNvPr id="4" name="Picture 3" descr="Diagram of a cell line&#10;&#10;AI-generated content may be incorrect.">
            <a:extLst>
              <a:ext uri="{FF2B5EF4-FFF2-40B4-BE49-F238E27FC236}">
                <a16:creationId xmlns:a16="http://schemas.microsoft.com/office/drawing/2014/main" id="{A4EC77EA-9F7C-A439-82E4-9D8F67621414}"/>
              </a:ext>
            </a:extLst>
          </p:cNvPr>
          <p:cNvPicPr>
            <a:picLocks noChangeAspect="1"/>
          </p:cNvPicPr>
          <p:nvPr/>
        </p:nvPicPr>
        <p:blipFill>
          <a:blip r:embed="rId2"/>
          <a:stretch>
            <a:fillRect/>
          </a:stretch>
        </p:blipFill>
        <p:spPr>
          <a:xfrm>
            <a:off x="7937923" y="2961154"/>
            <a:ext cx="3447727" cy="3629924"/>
          </a:xfrm>
          <a:prstGeom prst="rect">
            <a:avLst/>
          </a:prstGeom>
        </p:spPr>
      </p:pic>
    </p:spTree>
    <p:extLst>
      <p:ext uri="{BB962C8B-B14F-4D97-AF65-F5344CB8AC3E}">
        <p14:creationId xmlns:p14="http://schemas.microsoft.com/office/powerpoint/2010/main" val="252841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BA487E-7D05-8900-3650-5884B39EBEC3}"/>
              </a:ext>
            </a:extLst>
          </p:cNvPr>
          <p:cNvSpPr>
            <a:spLocks noGrp="1"/>
          </p:cNvSpPr>
          <p:nvPr>
            <p:ph type="title"/>
          </p:nvPr>
        </p:nvSpPr>
        <p:spPr>
          <a:xfrm>
            <a:off x="410134" y="13062"/>
            <a:ext cx="11371232" cy="545737"/>
          </a:xfrm>
        </p:spPr>
        <p:txBody>
          <a:bodyPr/>
          <a:lstStyle/>
          <a:p>
            <a:r>
              <a:rPr lang="en-US" b="1" dirty="0"/>
              <a:t>Antibody Drug Conjugates: Over 400 in development…</a:t>
            </a:r>
          </a:p>
        </p:txBody>
      </p:sp>
      <p:sp>
        <p:nvSpPr>
          <p:cNvPr id="12" name="Rectangle 11">
            <a:extLst>
              <a:ext uri="{FF2B5EF4-FFF2-40B4-BE49-F238E27FC236}">
                <a16:creationId xmlns:a16="http://schemas.microsoft.com/office/drawing/2014/main" id="{A9AEE2BE-EAE6-8661-4195-2B5D0D395A35}"/>
              </a:ext>
            </a:extLst>
          </p:cNvPr>
          <p:cNvSpPr/>
          <p:nvPr/>
        </p:nvSpPr>
        <p:spPr>
          <a:xfrm>
            <a:off x="508722" y="6567938"/>
            <a:ext cx="6122766"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Ruan et al. Cancer Communications 2024;  Wang et al. Journal of Hematology &amp; Oncology 2025</a:t>
            </a:r>
          </a:p>
        </p:txBody>
      </p:sp>
      <p:pic>
        <p:nvPicPr>
          <p:cNvPr id="5" name="Picture 4">
            <a:extLst>
              <a:ext uri="{FF2B5EF4-FFF2-40B4-BE49-F238E27FC236}">
                <a16:creationId xmlns:a16="http://schemas.microsoft.com/office/drawing/2014/main" id="{B7459BD1-6945-3E52-4EB2-DF1BB5B420E2}"/>
              </a:ext>
            </a:extLst>
          </p:cNvPr>
          <p:cNvPicPr>
            <a:picLocks noChangeAspect="1"/>
          </p:cNvPicPr>
          <p:nvPr/>
        </p:nvPicPr>
        <p:blipFill>
          <a:blip r:embed="rId3"/>
          <a:srcRect l="3158"/>
          <a:stretch>
            <a:fillRect/>
          </a:stretch>
        </p:blipFill>
        <p:spPr>
          <a:xfrm>
            <a:off x="0" y="1563235"/>
            <a:ext cx="6118565" cy="4000268"/>
          </a:xfrm>
          <a:prstGeom prst="rect">
            <a:avLst/>
          </a:prstGeom>
        </p:spPr>
      </p:pic>
      <p:pic>
        <p:nvPicPr>
          <p:cNvPr id="8" name="Picture 7">
            <a:extLst>
              <a:ext uri="{FF2B5EF4-FFF2-40B4-BE49-F238E27FC236}">
                <a16:creationId xmlns:a16="http://schemas.microsoft.com/office/drawing/2014/main" id="{19686383-D1F0-0120-F41D-0AF57AE9BD20}"/>
              </a:ext>
            </a:extLst>
          </p:cNvPr>
          <p:cNvPicPr>
            <a:picLocks noChangeAspect="1"/>
          </p:cNvPicPr>
          <p:nvPr/>
        </p:nvPicPr>
        <p:blipFill>
          <a:blip r:embed="rId4"/>
          <a:stretch>
            <a:fillRect/>
          </a:stretch>
        </p:blipFill>
        <p:spPr>
          <a:xfrm>
            <a:off x="6326250" y="1770084"/>
            <a:ext cx="5865750" cy="3817393"/>
          </a:xfrm>
          <a:prstGeom prst="rect">
            <a:avLst/>
          </a:prstGeom>
        </p:spPr>
      </p:pic>
      <p:sp>
        <p:nvSpPr>
          <p:cNvPr id="19" name="Rounded Rectangle 18">
            <a:extLst>
              <a:ext uri="{FF2B5EF4-FFF2-40B4-BE49-F238E27FC236}">
                <a16:creationId xmlns:a16="http://schemas.microsoft.com/office/drawing/2014/main" id="{91070133-94CF-587D-3742-8EA6A98A0833}"/>
              </a:ext>
            </a:extLst>
          </p:cNvPr>
          <p:cNvSpPr/>
          <p:nvPr/>
        </p:nvSpPr>
        <p:spPr>
          <a:xfrm>
            <a:off x="287096" y="980532"/>
            <a:ext cx="3636512" cy="789552"/>
          </a:xfrm>
          <a:prstGeom prst="round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Marketed ADC Payloads</a:t>
            </a:r>
          </a:p>
        </p:txBody>
      </p:sp>
      <p:sp>
        <p:nvSpPr>
          <p:cNvPr id="20" name="Rounded Rectangle 19">
            <a:extLst>
              <a:ext uri="{FF2B5EF4-FFF2-40B4-BE49-F238E27FC236}">
                <a16:creationId xmlns:a16="http://schemas.microsoft.com/office/drawing/2014/main" id="{04500C0A-51BD-316E-91F3-54C0F241E2DC}"/>
              </a:ext>
            </a:extLst>
          </p:cNvPr>
          <p:cNvSpPr/>
          <p:nvPr/>
        </p:nvSpPr>
        <p:spPr>
          <a:xfrm>
            <a:off x="6095750" y="980532"/>
            <a:ext cx="3636512" cy="789552"/>
          </a:xfrm>
          <a:prstGeom prst="round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Ph3 ADC Payloads</a:t>
            </a:r>
          </a:p>
        </p:txBody>
      </p:sp>
      <p:sp>
        <p:nvSpPr>
          <p:cNvPr id="21" name="Rounded Rectangle 20">
            <a:extLst>
              <a:ext uri="{FF2B5EF4-FFF2-40B4-BE49-F238E27FC236}">
                <a16:creationId xmlns:a16="http://schemas.microsoft.com/office/drawing/2014/main" id="{1F620DAA-BCE0-B0F1-D728-5FA80F2F72A1}"/>
              </a:ext>
            </a:extLst>
          </p:cNvPr>
          <p:cNvSpPr/>
          <p:nvPr/>
        </p:nvSpPr>
        <p:spPr>
          <a:xfrm>
            <a:off x="4404152" y="5202475"/>
            <a:ext cx="3636512" cy="1020375"/>
          </a:xfrm>
          <a:prstGeom prst="round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Tubulin binders and Top1 inhibitors are the most prevalent payloads</a:t>
            </a:r>
          </a:p>
        </p:txBody>
      </p:sp>
    </p:spTree>
    <p:extLst>
      <p:ext uri="{BB962C8B-B14F-4D97-AF65-F5344CB8AC3E}">
        <p14:creationId xmlns:p14="http://schemas.microsoft.com/office/powerpoint/2010/main" val="4187807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A2609-FB9F-A466-279F-B1335C5B13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C9FD8E-929E-35D1-D4B5-BA6A82B1B1EA}"/>
              </a:ext>
            </a:extLst>
          </p:cNvPr>
          <p:cNvSpPr>
            <a:spLocks noGrp="1"/>
          </p:cNvSpPr>
          <p:nvPr>
            <p:ph type="title"/>
          </p:nvPr>
        </p:nvSpPr>
        <p:spPr>
          <a:xfrm>
            <a:off x="428495" y="152400"/>
            <a:ext cx="11371232" cy="726473"/>
          </a:xfrm>
        </p:spPr>
        <p:txBody>
          <a:bodyPr/>
          <a:lstStyle/>
          <a:p>
            <a:r>
              <a:rPr lang="en-US" b="1" dirty="0"/>
              <a:t>Antigen Targets: Tumor Cells &amp; Tumor Microenvironment</a:t>
            </a:r>
          </a:p>
        </p:txBody>
      </p:sp>
      <p:pic>
        <p:nvPicPr>
          <p:cNvPr id="6" name="Picture 5">
            <a:extLst>
              <a:ext uri="{FF2B5EF4-FFF2-40B4-BE49-F238E27FC236}">
                <a16:creationId xmlns:a16="http://schemas.microsoft.com/office/drawing/2014/main" id="{1C392FDF-C8E6-B88A-0974-4B5B8449DC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62699" y="1066800"/>
            <a:ext cx="8930132" cy="5427883"/>
          </a:xfrm>
          <a:prstGeom prst="rect">
            <a:avLst/>
          </a:prstGeom>
        </p:spPr>
      </p:pic>
      <p:sp>
        <p:nvSpPr>
          <p:cNvPr id="7" name="Rectangle 6">
            <a:extLst>
              <a:ext uri="{FF2B5EF4-FFF2-40B4-BE49-F238E27FC236}">
                <a16:creationId xmlns:a16="http://schemas.microsoft.com/office/drawing/2014/main" id="{C121E40A-9F5E-66A9-8112-4CFAC14B366E}"/>
              </a:ext>
            </a:extLst>
          </p:cNvPr>
          <p:cNvSpPr/>
          <p:nvPr/>
        </p:nvSpPr>
        <p:spPr>
          <a:xfrm>
            <a:off x="508722" y="6567938"/>
            <a:ext cx="3721853"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Fu et al.  Signal Transduction and Targeted Therapy. 2022</a:t>
            </a:r>
          </a:p>
        </p:txBody>
      </p:sp>
    </p:spTree>
    <p:extLst>
      <p:ext uri="{BB962C8B-B14F-4D97-AF65-F5344CB8AC3E}">
        <p14:creationId xmlns:p14="http://schemas.microsoft.com/office/powerpoint/2010/main" val="3685795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29978C-27E8-7336-292A-7A9221334160}"/>
              </a:ext>
            </a:extLst>
          </p:cNvPr>
          <p:cNvSpPr>
            <a:spLocks noGrp="1"/>
          </p:cNvSpPr>
          <p:nvPr>
            <p:ph idx="1"/>
          </p:nvPr>
        </p:nvSpPr>
        <p:spPr/>
        <p:txBody>
          <a:bodyPr/>
          <a:lstStyle/>
          <a:p>
            <a:r>
              <a:rPr lang="en-US" dirty="0"/>
              <a:t>TROP2 is a transmembrane glycoprotein (discovered in trophoblasts) overexpressed in many solid tumors including:</a:t>
            </a:r>
          </a:p>
          <a:p>
            <a:pPr lvl="1"/>
            <a:r>
              <a:rPr lang="en-US" dirty="0"/>
              <a:t>Endometrial, ovarian and cervical cancer</a:t>
            </a:r>
          </a:p>
          <a:p>
            <a:pPr lvl="1"/>
            <a:endParaRPr lang="en-US" dirty="0"/>
          </a:p>
          <a:p>
            <a:r>
              <a:rPr lang="en-US" dirty="0"/>
              <a:t>TROP2 expression is associated with:</a:t>
            </a:r>
          </a:p>
          <a:p>
            <a:pPr lvl="1"/>
            <a:r>
              <a:rPr lang="en-US" dirty="0"/>
              <a:t>Tumor proliferation</a:t>
            </a:r>
          </a:p>
          <a:p>
            <a:pPr lvl="1"/>
            <a:r>
              <a:rPr lang="en-US" dirty="0"/>
              <a:t>Invasion/metastases</a:t>
            </a:r>
          </a:p>
          <a:p>
            <a:pPr lvl="1"/>
            <a:r>
              <a:rPr lang="en-US" dirty="0"/>
              <a:t>Negative prognostic indicator</a:t>
            </a:r>
          </a:p>
          <a:p>
            <a:endParaRPr lang="en-US" dirty="0"/>
          </a:p>
          <a:p>
            <a:r>
              <a:rPr lang="en-US" b="1" dirty="0"/>
              <a:t>Biomarker + Possible functional driver</a:t>
            </a:r>
          </a:p>
        </p:txBody>
      </p:sp>
      <p:sp>
        <p:nvSpPr>
          <p:cNvPr id="4" name="Title 3">
            <a:extLst>
              <a:ext uri="{FF2B5EF4-FFF2-40B4-BE49-F238E27FC236}">
                <a16:creationId xmlns:a16="http://schemas.microsoft.com/office/drawing/2014/main" id="{66757C03-0A2D-214B-3E90-F31F54A7BAC2}"/>
              </a:ext>
            </a:extLst>
          </p:cNvPr>
          <p:cNvSpPr>
            <a:spLocks noGrp="1"/>
          </p:cNvSpPr>
          <p:nvPr>
            <p:ph type="title"/>
          </p:nvPr>
        </p:nvSpPr>
        <p:spPr/>
        <p:txBody>
          <a:bodyPr/>
          <a:lstStyle/>
          <a:p>
            <a:r>
              <a:rPr lang="en-US" b="1" dirty="0"/>
              <a:t>Why TROP2? Biologic Rationale</a:t>
            </a:r>
          </a:p>
        </p:txBody>
      </p:sp>
      <p:sp>
        <p:nvSpPr>
          <p:cNvPr id="8" name="Rectangle 7">
            <a:extLst>
              <a:ext uri="{FF2B5EF4-FFF2-40B4-BE49-F238E27FC236}">
                <a16:creationId xmlns:a16="http://schemas.microsoft.com/office/drawing/2014/main" id="{E163B7A9-4758-2CC4-C5E9-8F49DDB9454B}"/>
              </a:ext>
            </a:extLst>
          </p:cNvPr>
          <p:cNvSpPr/>
          <p:nvPr/>
        </p:nvSpPr>
        <p:spPr>
          <a:xfrm>
            <a:off x="586780" y="6474447"/>
            <a:ext cx="5996385"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Wen et al. Annals of Translational Medicine. 2022;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Bignotti</a:t>
            </a:r>
            <a:r>
              <a:rPr kumimoji="0" lang="en-US" sz="1200" b="0" i="0" u="none" strike="noStrike" kern="1200" cap="none" spc="0" normalizeH="0" baseline="0" noProof="0" dirty="0">
                <a:ln>
                  <a:noFill/>
                </a:ln>
                <a:solidFill>
                  <a:prstClr val="black"/>
                </a:solidFill>
                <a:effectLst/>
                <a:uLnTx/>
                <a:uFillTx/>
                <a:latin typeface="Calibri"/>
                <a:ea typeface="+mn-ea"/>
                <a:cs typeface="+mn-cs"/>
              </a:rPr>
              <a:t> et al. BMC Clinical Pathology 2012</a:t>
            </a:r>
          </a:p>
        </p:txBody>
      </p:sp>
      <p:pic>
        <p:nvPicPr>
          <p:cNvPr id="10" name="Picture 9">
            <a:extLst>
              <a:ext uri="{FF2B5EF4-FFF2-40B4-BE49-F238E27FC236}">
                <a16:creationId xmlns:a16="http://schemas.microsoft.com/office/drawing/2014/main" id="{2BA9DA3C-6978-46F2-BE67-DF95B9F041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794793" y="3324134"/>
            <a:ext cx="3305767" cy="2664760"/>
          </a:xfrm>
          <a:prstGeom prst="rect">
            <a:avLst/>
          </a:prstGeom>
        </p:spPr>
      </p:pic>
      <p:pic>
        <p:nvPicPr>
          <p:cNvPr id="12" name="Picture 11">
            <a:extLst>
              <a:ext uri="{FF2B5EF4-FFF2-40B4-BE49-F238E27FC236}">
                <a16:creationId xmlns:a16="http://schemas.microsoft.com/office/drawing/2014/main" id="{D950152C-A54C-F102-D87B-2A548C0699C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542671" y="3324133"/>
            <a:ext cx="3252122" cy="2614451"/>
          </a:xfrm>
          <a:prstGeom prst="rect">
            <a:avLst/>
          </a:prstGeom>
        </p:spPr>
      </p:pic>
      <p:sp>
        <p:nvSpPr>
          <p:cNvPr id="13" name="Rounded Rectangle 12">
            <a:extLst>
              <a:ext uri="{FF2B5EF4-FFF2-40B4-BE49-F238E27FC236}">
                <a16:creationId xmlns:a16="http://schemas.microsoft.com/office/drawing/2014/main" id="{5EF6D4EE-FE37-E6F9-B9D0-92C7752F7976}"/>
              </a:ext>
            </a:extLst>
          </p:cNvPr>
          <p:cNvSpPr/>
          <p:nvPr/>
        </p:nvSpPr>
        <p:spPr>
          <a:xfrm>
            <a:off x="7221349" y="2274299"/>
            <a:ext cx="4541394" cy="789552"/>
          </a:xfrm>
          <a:prstGeom prst="round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N=103</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OS &amp; PFS by TROP2 expression</a:t>
            </a:r>
          </a:p>
        </p:txBody>
      </p:sp>
    </p:spTree>
    <p:extLst>
      <p:ext uri="{BB962C8B-B14F-4D97-AF65-F5344CB8AC3E}">
        <p14:creationId xmlns:p14="http://schemas.microsoft.com/office/powerpoint/2010/main" val="5605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7F07A-A17D-0D89-7D5C-3CFBF925FE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6C8544-4B00-CAE1-447A-5D822CD41DBD}"/>
              </a:ext>
            </a:extLst>
          </p:cNvPr>
          <p:cNvSpPr>
            <a:spLocks noGrp="1"/>
          </p:cNvSpPr>
          <p:nvPr>
            <p:ph type="sldNum" sz="quarter" idx="11"/>
          </p:nvPr>
        </p:nvSpPr>
        <p:spPr/>
        <p:txBody>
          <a:bodyPr/>
          <a:lstStyle/>
          <a:p>
            <a:pPr marL="0" marR="0" lvl="0" indent="0" algn="l" defTabSz="457151" rtl="0" eaLnBrk="1" fontAlgn="auto" latinLnBrk="0" hangingPunct="1">
              <a:lnSpc>
                <a:spcPct val="100000"/>
              </a:lnSpc>
              <a:spcBef>
                <a:spcPts val="0"/>
              </a:spcBef>
              <a:spcAft>
                <a:spcPts val="0"/>
              </a:spcAft>
              <a:buClrTx/>
              <a:buSzTx/>
              <a:buFontTx/>
              <a:buNone/>
              <a:tabLst/>
              <a:defRPr/>
            </a:pPr>
            <a:fld id="{23750D03-48AD-2741-AECD-41D901562598}" type="slidenum">
              <a:rPr kumimoji="0" lang="en-US" sz="1000" b="0" i="0" u="none" strike="noStrike" kern="1200" cap="none" spc="0" normalizeH="0" baseline="0" noProof="0" smtClean="0">
                <a:ln>
                  <a:noFill/>
                </a:ln>
                <a:solidFill>
                  <a:srgbClr val="13294B"/>
                </a:solidFill>
                <a:effectLst/>
                <a:uLnTx/>
                <a:uFillTx/>
                <a:latin typeface="Arial"/>
                <a:ea typeface="+mn-ea"/>
                <a:cs typeface="+mn-cs"/>
              </a:rPr>
              <a:pPr marL="0" marR="0" lvl="0" indent="0" algn="l" defTabSz="457151"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13294B"/>
              </a:solidFill>
              <a:effectLst/>
              <a:uLnTx/>
              <a:uFillTx/>
              <a:latin typeface="Arial"/>
              <a:ea typeface="+mn-ea"/>
              <a:cs typeface="+mn-cs"/>
            </a:endParaRPr>
          </a:p>
        </p:txBody>
      </p:sp>
      <p:sp>
        <p:nvSpPr>
          <p:cNvPr id="4" name="Title 3">
            <a:extLst>
              <a:ext uri="{FF2B5EF4-FFF2-40B4-BE49-F238E27FC236}">
                <a16:creationId xmlns:a16="http://schemas.microsoft.com/office/drawing/2014/main" id="{0509795C-B57A-400C-5B65-BB08ED86D727}"/>
              </a:ext>
            </a:extLst>
          </p:cNvPr>
          <p:cNvSpPr>
            <a:spLocks noGrp="1"/>
          </p:cNvSpPr>
          <p:nvPr>
            <p:ph type="title"/>
          </p:nvPr>
        </p:nvSpPr>
        <p:spPr>
          <a:xfrm>
            <a:off x="245615" y="-256210"/>
            <a:ext cx="11371232" cy="914400"/>
          </a:xfrm>
        </p:spPr>
        <p:txBody>
          <a:bodyPr/>
          <a:lstStyle/>
          <a:p>
            <a:r>
              <a:rPr lang="en-US" b="1" dirty="0"/>
              <a:t>Why TROP2? Biologic Rationale</a:t>
            </a:r>
          </a:p>
        </p:txBody>
      </p:sp>
      <p:pic>
        <p:nvPicPr>
          <p:cNvPr id="6" name="Picture 5">
            <a:extLst>
              <a:ext uri="{FF2B5EF4-FFF2-40B4-BE49-F238E27FC236}">
                <a16:creationId xmlns:a16="http://schemas.microsoft.com/office/drawing/2014/main" id="{36D2A67C-9173-2CD5-49E7-58E95049CDA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761761"/>
            <a:ext cx="9404773" cy="5775757"/>
          </a:xfrm>
          <a:prstGeom prst="rect">
            <a:avLst/>
          </a:prstGeom>
        </p:spPr>
      </p:pic>
      <p:sp>
        <p:nvSpPr>
          <p:cNvPr id="8" name="Rectangle 7">
            <a:extLst>
              <a:ext uri="{FF2B5EF4-FFF2-40B4-BE49-F238E27FC236}">
                <a16:creationId xmlns:a16="http://schemas.microsoft.com/office/drawing/2014/main" id="{D0CA73C7-1ADB-71CF-6860-4A2B34EC150D}"/>
              </a:ext>
            </a:extLst>
          </p:cNvPr>
          <p:cNvSpPr/>
          <p:nvPr/>
        </p:nvSpPr>
        <p:spPr>
          <a:xfrm>
            <a:off x="508722" y="6567938"/>
            <a:ext cx="5884368"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Wen et al. Annals of Translational Medicine. 2022; Bujnak et al. Gynecologic Oncology 2025</a:t>
            </a:r>
          </a:p>
        </p:txBody>
      </p:sp>
      <p:sp>
        <p:nvSpPr>
          <p:cNvPr id="9" name="Frame 8">
            <a:extLst>
              <a:ext uri="{FF2B5EF4-FFF2-40B4-BE49-F238E27FC236}">
                <a16:creationId xmlns:a16="http://schemas.microsoft.com/office/drawing/2014/main" id="{5234BA2F-2A8F-185D-E765-5FCA6C80A34B}"/>
              </a:ext>
            </a:extLst>
          </p:cNvPr>
          <p:cNvSpPr/>
          <p:nvPr/>
        </p:nvSpPr>
        <p:spPr bwMode="auto">
          <a:xfrm>
            <a:off x="8665361" y="775249"/>
            <a:ext cx="556533" cy="4211534"/>
          </a:xfrm>
          <a:prstGeom prst="frame">
            <a:avLst>
              <a:gd name="adj1" fmla="val 0"/>
            </a:avLst>
          </a:prstGeom>
          <a:solidFill>
            <a:srgbClr val="FF0000"/>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pitchFamily="-72" charset="0"/>
              <a:ea typeface="ＭＳ Ｐゴシック" pitchFamily="-72" charset="-128"/>
              <a:cs typeface="ＭＳ Ｐゴシック" pitchFamily="-72" charset="-128"/>
            </a:endParaRPr>
          </a:p>
        </p:txBody>
      </p:sp>
      <p:sp>
        <p:nvSpPr>
          <p:cNvPr id="10" name="TextBox 9">
            <a:extLst>
              <a:ext uri="{FF2B5EF4-FFF2-40B4-BE49-F238E27FC236}">
                <a16:creationId xmlns:a16="http://schemas.microsoft.com/office/drawing/2014/main" id="{F2E89394-0701-0D56-A724-D74805DA3B81}"/>
              </a:ext>
            </a:extLst>
          </p:cNvPr>
          <p:cNvSpPr txBox="1"/>
          <p:nvPr/>
        </p:nvSpPr>
        <p:spPr>
          <a:xfrm>
            <a:off x="9313332" y="2731532"/>
            <a:ext cx="2878667" cy="1323439"/>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177750" marR="0" lvl="0" indent="-177750" algn="l" defTabSz="457151" rtl="0" eaLnBrk="1" fontAlgn="auto" latinLnBrk="0" hangingPunct="1">
              <a:lnSpc>
                <a:spcPct val="100000"/>
              </a:lnSpc>
              <a:spcBef>
                <a:spcPts val="0"/>
              </a:spcBef>
              <a:spcAft>
                <a:spcPts val="0"/>
              </a:spcAft>
              <a:buClr>
                <a:srgbClr val="15A599"/>
              </a:buClr>
              <a:buSzPct val="85000"/>
              <a:buFont typeface="Wingdings" pitchFamily="2" charset="2"/>
              <a:buChar char="§"/>
              <a:tabLst/>
              <a:defRPr/>
            </a:pPr>
            <a:r>
              <a:rPr kumimoji="0" lang="en-US" sz="1600" b="1" i="0" u="none" strike="noStrike" kern="1200" cap="none" spc="0" normalizeH="0" baseline="0" noProof="0" dirty="0">
                <a:ln>
                  <a:noFill/>
                </a:ln>
                <a:solidFill>
                  <a:srgbClr val="464749"/>
                </a:solidFill>
                <a:effectLst/>
                <a:uLnTx/>
                <a:uFillTx/>
                <a:latin typeface="Arial"/>
                <a:ea typeface="+mn-ea"/>
                <a:cs typeface="+mn-cs"/>
              </a:rPr>
              <a:t>TROP2 is expressed in up to 92% of </a:t>
            </a:r>
            <a:r>
              <a:rPr kumimoji="0" lang="en-US" sz="1600" b="1" i="0" u="none" strike="noStrike" kern="1200" cap="none" spc="0" normalizeH="0" baseline="0" noProof="0" dirty="0" err="1">
                <a:ln>
                  <a:noFill/>
                </a:ln>
                <a:solidFill>
                  <a:srgbClr val="464749"/>
                </a:solidFill>
                <a:effectLst/>
                <a:uLnTx/>
                <a:uFillTx/>
                <a:latin typeface="Arial"/>
                <a:ea typeface="+mn-ea"/>
                <a:cs typeface="+mn-cs"/>
              </a:rPr>
              <a:t>EnCa</a:t>
            </a:r>
            <a:r>
              <a:rPr kumimoji="0" lang="en-US" sz="1600" b="1" i="0" u="none" strike="noStrike" kern="1200" cap="none" spc="0" normalizeH="0" baseline="0" noProof="0" dirty="0">
                <a:ln>
                  <a:noFill/>
                </a:ln>
                <a:solidFill>
                  <a:srgbClr val="464749"/>
                </a:solidFill>
                <a:effectLst/>
                <a:uLnTx/>
                <a:uFillTx/>
                <a:latin typeface="Arial"/>
                <a:ea typeface="+mn-ea"/>
                <a:cs typeface="+mn-cs"/>
              </a:rPr>
              <a:t>:</a:t>
            </a:r>
          </a:p>
          <a:p>
            <a:pPr marL="634901" marR="0" lvl="1" indent="-177750" algn="l" defTabSz="457151" rtl="0" eaLnBrk="1" fontAlgn="auto" latinLnBrk="0" hangingPunct="1">
              <a:lnSpc>
                <a:spcPct val="100000"/>
              </a:lnSpc>
              <a:spcBef>
                <a:spcPts val="0"/>
              </a:spcBef>
              <a:spcAft>
                <a:spcPts val="0"/>
              </a:spcAft>
              <a:buClr>
                <a:srgbClr val="15A599"/>
              </a:buClr>
              <a:buSzPct val="85000"/>
              <a:buFont typeface="Wingdings" pitchFamily="2" charset="2"/>
              <a:buChar char="§"/>
              <a:tabLst/>
              <a:defRPr/>
            </a:pPr>
            <a:r>
              <a:rPr kumimoji="0" lang="en-US" sz="1600" b="1" i="0" u="none" strike="noStrike" kern="1200" cap="none" spc="0" normalizeH="0" baseline="0" noProof="0" dirty="0">
                <a:ln>
                  <a:noFill/>
                </a:ln>
                <a:solidFill>
                  <a:srgbClr val="464749"/>
                </a:solidFill>
                <a:effectLst/>
                <a:uLnTx/>
                <a:uFillTx/>
                <a:latin typeface="Arial"/>
                <a:ea typeface="+mn-ea"/>
                <a:cs typeface="+mn-cs"/>
              </a:rPr>
              <a:t>96.2% EEC</a:t>
            </a:r>
          </a:p>
          <a:p>
            <a:pPr marL="634901" marR="0" lvl="1" indent="-177750" algn="l" defTabSz="457151" rtl="0" eaLnBrk="1" fontAlgn="auto" latinLnBrk="0" hangingPunct="1">
              <a:lnSpc>
                <a:spcPct val="100000"/>
              </a:lnSpc>
              <a:spcBef>
                <a:spcPts val="0"/>
              </a:spcBef>
              <a:spcAft>
                <a:spcPts val="0"/>
              </a:spcAft>
              <a:buClr>
                <a:srgbClr val="15A599"/>
              </a:buClr>
              <a:buSzPct val="85000"/>
              <a:buFont typeface="Wingdings" pitchFamily="2" charset="2"/>
              <a:buChar char="§"/>
              <a:tabLst/>
              <a:defRPr/>
            </a:pPr>
            <a:r>
              <a:rPr kumimoji="0" lang="en-US" sz="1600" b="1" i="0" u="none" strike="noStrike" kern="1200" cap="none" spc="0" normalizeH="0" baseline="0" noProof="0" dirty="0">
                <a:ln>
                  <a:noFill/>
                </a:ln>
                <a:solidFill>
                  <a:srgbClr val="464749"/>
                </a:solidFill>
                <a:effectLst/>
                <a:uLnTx/>
                <a:uFillTx/>
                <a:latin typeface="Arial"/>
                <a:ea typeface="+mn-ea"/>
                <a:cs typeface="+mn-cs"/>
              </a:rPr>
              <a:t>95.1% Serous </a:t>
            </a:r>
            <a:r>
              <a:rPr kumimoji="0" lang="en-US" sz="1600" b="1" i="0" u="none" strike="noStrike" kern="1200" cap="none" spc="0" normalizeH="0" baseline="0" noProof="0" dirty="0" err="1">
                <a:ln>
                  <a:noFill/>
                </a:ln>
                <a:solidFill>
                  <a:srgbClr val="464749"/>
                </a:solidFill>
                <a:effectLst/>
                <a:uLnTx/>
                <a:uFillTx/>
                <a:latin typeface="Arial"/>
                <a:ea typeface="+mn-ea"/>
                <a:cs typeface="+mn-cs"/>
              </a:rPr>
              <a:t>EnCa</a:t>
            </a:r>
            <a:endParaRPr kumimoji="0" lang="en-US" sz="1600" b="1" i="0" u="none" strike="noStrike" kern="1200" cap="none" spc="0" normalizeH="0" baseline="0" noProof="0" dirty="0">
              <a:ln>
                <a:noFill/>
              </a:ln>
              <a:solidFill>
                <a:srgbClr val="464749"/>
              </a:solidFill>
              <a:effectLst/>
              <a:uLnTx/>
              <a:uFillTx/>
              <a:latin typeface="Arial"/>
              <a:ea typeface="+mn-ea"/>
              <a:cs typeface="+mn-cs"/>
            </a:endParaRPr>
          </a:p>
          <a:p>
            <a:pPr marL="634901" marR="0" lvl="1" indent="-177750" algn="l" defTabSz="457151" rtl="0" eaLnBrk="1" fontAlgn="auto" latinLnBrk="0" hangingPunct="1">
              <a:lnSpc>
                <a:spcPct val="100000"/>
              </a:lnSpc>
              <a:spcBef>
                <a:spcPts val="0"/>
              </a:spcBef>
              <a:spcAft>
                <a:spcPts val="0"/>
              </a:spcAft>
              <a:buClr>
                <a:srgbClr val="15A599"/>
              </a:buClr>
              <a:buSzPct val="85000"/>
              <a:buFont typeface="Wingdings" pitchFamily="2" charset="2"/>
              <a:buChar char="§"/>
              <a:tabLst/>
              <a:defRPr/>
            </a:pPr>
            <a:r>
              <a:rPr kumimoji="0" lang="en-US" sz="1600" b="1" i="0" u="none" strike="noStrike" kern="1200" cap="none" spc="0" normalizeH="0" baseline="0" noProof="0" dirty="0">
                <a:ln>
                  <a:noFill/>
                </a:ln>
                <a:solidFill>
                  <a:srgbClr val="464749"/>
                </a:solidFill>
                <a:effectLst/>
                <a:uLnTx/>
                <a:uFillTx/>
                <a:latin typeface="Arial"/>
                <a:ea typeface="+mn-ea"/>
                <a:cs typeface="+mn-cs"/>
              </a:rPr>
              <a:t>35% Carcinosarcoma</a:t>
            </a:r>
          </a:p>
        </p:txBody>
      </p:sp>
    </p:spTree>
    <p:extLst>
      <p:ext uri="{BB962C8B-B14F-4D97-AF65-F5344CB8AC3E}">
        <p14:creationId xmlns:p14="http://schemas.microsoft.com/office/powerpoint/2010/main" val="3040578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0DB05C-EB19-9D64-5023-E41E63D3F2D1}"/>
              </a:ext>
            </a:extLst>
          </p:cNvPr>
          <p:cNvSpPr>
            <a:spLocks noGrp="1"/>
          </p:cNvSpPr>
          <p:nvPr>
            <p:ph idx="1"/>
          </p:nvPr>
        </p:nvSpPr>
        <p:spPr>
          <a:xfrm>
            <a:off x="410134" y="1261201"/>
            <a:ext cx="11352109" cy="4028153"/>
          </a:xfrm>
        </p:spPr>
        <p:txBody>
          <a:bodyPr/>
          <a:lstStyle/>
          <a:p>
            <a:r>
              <a:rPr lang="en-US" dirty="0"/>
              <a:t>All current agents in study </a:t>
            </a:r>
            <a:r>
              <a:rPr lang="en-US" b="1" dirty="0"/>
              <a:t>share</a:t>
            </a:r>
            <a:r>
              <a:rPr lang="en-US" dirty="0"/>
              <a:t>:</a:t>
            </a:r>
          </a:p>
          <a:p>
            <a:pPr lvl="1"/>
            <a:r>
              <a:rPr lang="en-US" dirty="0"/>
              <a:t>Anti-TROP2 monoclonal antibody</a:t>
            </a:r>
          </a:p>
          <a:p>
            <a:pPr lvl="1"/>
            <a:r>
              <a:rPr lang="en-US" dirty="0"/>
              <a:t>Cleavable linker</a:t>
            </a:r>
          </a:p>
          <a:p>
            <a:pPr lvl="1"/>
            <a:r>
              <a:rPr lang="en-US" dirty="0"/>
              <a:t>Topoisomerase 1 payload</a:t>
            </a:r>
          </a:p>
          <a:p>
            <a:endParaRPr lang="en-US" dirty="0"/>
          </a:p>
          <a:p>
            <a:r>
              <a:rPr lang="en-US" dirty="0"/>
              <a:t>Key </a:t>
            </a:r>
            <a:r>
              <a:rPr lang="en-US" b="1" dirty="0"/>
              <a:t>differences:</a:t>
            </a:r>
          </a:p>
          <a:p>
            <a:pPr lvl="1"/>
            <a:r>
              <a:rPr lang="en-US" dirty="0"/>
              <a:t>Payload type</a:t>
            </a:r>
          </a:p>
          <a:p>
            <a:pPr lvl="1"/>
            <a:r>
              <a:rPr lang="en-US" dirty="0"/>
              <a:t>DAR</a:t>
            </a:r>
          </a:p>
          <a:p>
            <a:pPr lvl="1"/>
            <a:r>
              <a:rPr lang="en-US" dirty="0"/>
              <a:t>Linker stability</a:t>
            </a:r>
          </a:p>
          <a:p>
            <a:pPr lvl="1"/>
            <a:r>
              <a:rPr lang="en-US" dirty="0"/>
              <a:t>Adverse event profile</a:t>
            </a:r>
          </a:p>
        </p:txBody>
      </p:sp>
      <p:sp>
        <p:nvSpPr>
          <p:cNvPr id="4" name="Title 3">
            <a:extLst>
              <a:ext uri="{FF2B5EF4-FFF2-40B4-BE49-F238E27FC236}">
                <a16:creationId xmlns:a16="http://schemas.microsoft.com/office/drawing/2014/main" id="{5435D25C-CB43-EDF8-7ED8-F4CE2A30F21C}"/>
              </a:ext>
            </a:extLst>
          </p:cNvPr>
          <p:cNvSpPr>
            <a:spLocks noGrp="1"/>
          </p:cNvSpPr>
          <p:nvPr>
            <p:ph type="title"/>
          </p:nvPr>
        </p:nvSpPr>
        <p:spPr>
          <a:xfrm>
            <a:off x="410134" y="-90456"/>
            <a:ext cx="11371232" cy="914400"/>
          </a:xfrm>
        </p:spPr>
        <p:txBody>
          <a:bodyPr/>
          <a:lstStyle/>
          <a:p>
            <a:r>
              <a:rPr lang="en-US" b="1" dirty="0"/>
              <a:t>TROP2 ADC Platform and Mechanistic Comparisons</a:t>
            </a:r>
          </a:p>
        </p:txBody>
      </p:sp>
      <p:sp>
        <p:nvSpPr>
          <p:cNvPr id="5" name="Rettangolo 2">
            <a:extLst>
              <a:ext uri="{FF2B5EF4-FFF2-40B4-BE49-F238E27FC236}">
                <a16:creationId xmlns:a16="http://schemas.microsoft.com/office/drawing/2014/main" id="{D4A7BFF7-E3B7-09EB-EA5C-997844EDACD9}"/>
              </a:ext>
            </a:extLst>
          </p:cNvPr>
          <p:cNvSpPr/>
          <p:nvPr/>
        </p:nvSpPr>
        <p:spPr>
          <a:xfrm>
            <a:off x="5645549" y="1636550"/>
            <a:ext cx="6116694" cy="369332"/>
          </a:xfrm>
          <a:prstGeom prst="rect">
            <a:avLst/>
          </a:prstGeom>
          <a:solidFill>
            <a:srgbClr val="FFC000"/>
          </a:solidFill>
        </p:spPr>
        <p:txBody>
          <a:bodyPr wrap="square">
            <a:spAutoFit/>
          </a:bodyPr>
          <a:lstStyle/>
          <a:p>
            <a:pPr marL="0" marR="0" lvl="0" indent="0" algn="ctr" defTabSz="457151"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Narrow" panose="020B0606020202030204" pitchFamily="34" charset="0"/>
                <a:ea typeface="+mn-ea"/>
                <a:cs typeface="+mn-cs"/>
              </a:rPr>
              <a:t>Same Target</a:t>
            </a:r>
          </a:p>
        </p:txBody>
      </p:sp>
      <p:sp>
        <p:nvSpPr>
          <p:cNvPr id="6" name="Rettangolo 2">
            <a:extLst>
              <a:ext uri="{FF2B5EF4-FFF2-40B4-BE49-F238E27FC236}">
                <a16:creationId xmlns:a16="http://schemas.microsoft.com/office/drawing/2014/main" id="{683579E1-CCC6-2FA5-3D97-DEA0852ABC3C}"/>
              </a:ext>
            </a:extLst>
          </p:cNvPr>
          <p:cNvSpPr/>
          <p:nvPr/>
        </p:nvSpPr>
        <p:spPr>
          <a:xfrm>
            <a:off x="5645549" y="2746309"/>
            <a:ext cx="6116694" cy="369332"/>
          </a:xfrm>
          <a:prstGeom prst="rect">
            <a:avLst/>
          </a:prstGeom>
          <a:solidFill>
            <a:srgbClr val="FFC000"/>
          </a:solidFill>
        </p:spPr>
        <p:txBody>
          <a:bodyPr wrap="square">
            <a:spAutoFit/>
          </a:bodyPr>
          <a:lstStyle/>
          <a:p>
            <a:pPr marL="0" marR="0" lvl="0" indent="0" algn="ctr" defTabSz="457151"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Narrow" panose="020B0606020202030204" pitchFamily="34" charset="0"/>
                <a:ea typeface="+mn-ea"/>
                <a:cs typeface="+mn-cs"/>
              </a:rPr>
              <a:t>Different Engineering</a:t>
            </a:r>
          </a:p>
        </p:txBody>
      </p:sp>
      <p:sp>
        <p:nvSpPr>
          <p:cNvPr id="7" name="Rettangolo 2">
            <a:extLst>
              <a:ext uri="{FF2B5EF4-FFF2-40B4-BE49-F238E27FC236}">
                <a16:creationId xmlns:a16="http://schemas.microsoft.com/office/drawing/2014/main" id="{F8272C2F-B90E-86DF-3E71-609893EE0C47}"/>
              </a:ext>
            </a:extLst>
          </p:cNvPr>
          <p:cNvSpPr/>
          <p:nvPr/>
        </p:nvSpPr>
        <p:spPr>
          <a:xfrm>
            <a:off x="5645549" y="3767128"/>
            <a:ext cx="6116694" cy="369332"/>
          </a:xfrm>
          <a:prstGeom prst="rect">
            <a:avLst/>
          </a:prstGeom>
          <a:solidFill>
            <a:srgbClr val="FFC000"/>
          </a:solidFill>
        </p:spPr>
        <p:txBody>
          <a:bodyPr wrap="square">
            <a:spAutoFit/>
          </a:bodyPr>
          <a:lstStyle/>
          <a:p>
            <a:pPr marL="0" marR="0" lvl="0" indent="0" algn="ctr" defTabSz="457151"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Narrow" panose="020B0606020202030204" pitchFamily="34" charset="0"/>
                <a:ea typeface="+mn-ea"/>
                <a:cs typeface="+mn-cs"/>
              </a:rPr>
              <a:t>Different Clinical Behavior</a:t>
            </a:r>
          </a:p>
        </p:txBody>
      </p:sp>
      <p:sp>
        <p:nvSpPr>
          <p:cNvPr id="8" name="Rettangolo 2">
            <a:extLst>
              <a:ext uri="{FF2B5EF4-FFF2-40B4-BE49-F238E27FC236}">
                <a16:creationId xmlns:a16="http://schemas.microsoft.com/office/drawing/2014/main" id="{F52A2DA4-5730-BDD5-F0B4-D07FBA45B264}"/>
              </a:ext>
            </a:extLst>
          </p:cNvPr>
          <p:cNvSpPr/>
          <p:nvPr/>
        </p:nvSpPr>
        <p:spPr>
          <a:xfrm>
            <a:off x="9217152" y="4787947"/>
            <a:ext cx="2496324" cy="369332"/>
          </a:xfrm>
          <a:prstGeom prst="rect">
            <a:avLst/>
          </a:prstGeom>
          <a:solidFill>
            <a:srgbClr val="FFC000"/>
          </a:solidFill>
        </p:spPr>
        <p:txBody>
          <a:bodyPr wrap="square">
            <a:spAutoFit/>
          </a:bodyPr>
          <a:lstStyle/>
          <a:p>
            <a:pPr marL="0" marR="0" lvl="0" indent="0" algn="ctr" defTabSz="457151"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Narrow" panose="020B0606020202030204" pitchFamily="34" charset="0"/>
                <a:ea typeface="+mn-ea"/>
                <a:cs typeface="+mn-cs"/>
              </a:rPr>
              <a:t>Efficacy?</a:t>
            </a:r>
          </a:p>
        </p:txBody>
      </p:sp>
      <p:sp>
        <p:nvSpPr>
          <p:cNvPr id="9" name="Rettangolo 2">
            <a:extLst>
              <a:ext uri="{FF2B5EF4-FFF2-40B4-BE49-F238E27FC236}">
                <a16:creationId xmlns:a16="http://schemas.microsoft.com/office/drawing/2014/main" id="{7BA55C30-667C-1BF8-E9DE-9FC659D3478A}"/>
              </a:ext>
            </a:extLst>
          </p:cNvPr>
          <p:cNvSpPr/>
          <p:nvPr/>
        </p:nvSpPr>
        <p:spPr>
          <a:xfrm>
            <a:off x="5645549" y="4772455"/>
            <a:ext cx="2496324" cy="369332"/>
          </a:xfrm>
          <a:prstGeom prst="rect">
            <a:avLst/>
          </a:prstGeom>
          <a:solidFill>
            <a:srgbClr val="FFC000"/>
          </a:solidFill>
        </p:spPr>
        <p:txBody>
          <a:bodyPr wrap="square">
            <a:spAutoFit/>
          </a:bodyPr>
          <a:lstStyle/>
          <a:p>
            <a:pPr marL="0" marR="0" lvl="0" indent="0" algn="ctr" defTabSz="457151" rtl="0" eaLnBrk="1" fontAlgn="auto" latinLnBrk="0" hangingPunct="1">
              <a:lnSpc>
                <a:spcPct val="100000"/>
              </a:lnSpc>
              <a:spcBef>
                <a:spcPts val="45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Narrow" panose="020B0606020202030204" pitchFamily="34" charset="0"/>
                <a:ea typeface="+mn-ea"/>
                <a:cs typeface="+mn-cs"/>
              </a:rPr>
              <a:t>Tolerability?</a:t>
            </a:r>
          </a:p>
        </p:txBody>
      </p:sp>
      <p:sp>
        <p:nvSpPr>
          <p:cNvPr id="10" name="Down Arrow 9">
            <a:extLst>
              <a:ext uri="{FF2B5EF4-FFF2-40B4-BE49-F238E27FC236}">
                <a16:creationId xmlns:a16="http://schemas.microsoft.com/office/drawing/2014/main" id="{44CBABA6-8338-D1BC-8A83-E5E1F8350E6B}"/>
              </a:ext>
            </a:extLst>
          </p:cNvPr>
          <p:cNvSpPr/>
          <p:nvPr/>
        </p:nvSpPr>
        <p:spPr>
          <a:xfrm>
            <a:off x="8502644" y="2201109"/>
            <a:ext cx="347472" cy="475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Down Arrow 10">
            <a:extLst>
              <a:ext uri="{FF2B5EF4-FFF2-40B4-BE49-F238E27FC236}">
                <a16:creationId xmlns:a16="http://schemas.microsoft.com/office/drawing/2014/main" id="{7BF0B952-DE77-266C-C4BC-7D18D68F0147}"/>
              </a:ext>
            </a:extLst>
          </p:cNvPr>
          <p:cNvSpPr/>
          <p:nvPr/>
        </p:nvSpPr>
        <p:spPr>
          <a:xfrm>
            <a:off x="8495884" y="3203640"/>
            <a:ext cx="347472" cy="475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Down Arrow 11">
            <a:extLst>
              <a:ext uri="{FF2B5EF4-FFF2-40B4-BE49-F238E27FC236}">
                <a16:creationId xmlns:a16="http://schemas.microsoft.com/office/drawing/2014/main" id="{68A39DC9-E4F4-6EBC-BF96-716F279D071A}"/>
              </a:ext>
            </a:extLst>
          </p:cNvPr>
          <p:cNvSpPr/>
          <p:nvPr/>
        </p:nvSpPr>
        <p:spPr>
          <a:xfrm rot="2320950">
            <a:off x="8037934" y="4240539"/>
            <a:ext cx="347472" cy="475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Down Arrow 12">
            <a:extLst>
              <a:ext uri="{FF2B5EF4-FFF2-40B4-BE49-F238E27FC236}">
                <a16:creationId xmlns:a16="http://schemas.microsoft.com/office/drawing/2014/main" id="{2C13A9BE-A3A7-4563-1594-15E8205EED2C}"/>
              </a:ext>
            </a:extLst>
          </p:cNvPr>
          <p:cNvSpPr/>
          <p:nvPr/>
        </p:nvSpPr>
        <p:spPr>
          <a:xfrm rot="19278356">
            <a:off x="8913017" y="4240541"/>
            <a:ext cx="347472" cy="475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49432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28022-CBBF-3262-BB41-B708169FB1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A93E65-AFF6-8153-CCE1-63F06BFAFAEF}"/>
              </a:ext>
            </a:extLst>
          </p:cNvPr>
          <p:cNvSpPr>
            <a:spLocks noGrp="1"/>
          </p:cNvSpPr>
          <p:nvPr>
            <p:ph type="title"/>
          </p:nvPr>
        </p:nvSpPr>
        <p:spPr>
          <a:xfrm>
            <a:off x="410134" y="-90456"/>
            <a:ext cx="11371232" cy="914400"/>
          </a:xfrm>
        </p:spPr>
        <p:txBody>
          <a:bodyPr/>
          <a:lstStyle/>
          <a:p>
            <a:r>
              <a:rPr lang="en-US" b="1" dirty="0"/>
              <a:t>TROP2 ADC Platform and Mechanistic Comparisons</a:t>
            </a:r>
          </a:p>
        </p:txBody>
      </p:sp>
      <p:graphicFrame>
        <p:nvGraphicFramePr>
          <p:cNvPr id="16" name="Tabella 5">
            <a:extLst>
              <a:ext uri="{FF2B5EF4-FFF2-40B4-BE49-F238E27FC236}">
                <a16:creationId xmlns:a16="http://schemas.microsoft.com/office/drawing/2014/main" id="{E600C181-32F7-638E-2C97-C529A2CD4F38}"/>
              </a:ext>
            </a:extLst>
          </p:cNvPr>
          <p:cNvGraphicFramePr>
            <a:graphicFrameLocks noGrp="1"/>
          </p:cNvGraphicFramePr>
          <p:nvPr/>
        </p:nvGraphicFramePr>
        <p:xfrm>
          <a:off x="209028" y="1205972"/>
          <a:ext cx="11773444" cy="4670501"/>
        </p:xfrm>
        <a:graphic>
          <a:graphicData uri="http://schemas.openxmlformats.org/drawingml/2006/table">
            <a:tbl>
              <a:tblPr firstRow="1" bandRow="1">
                <a:tableStyleId>{5C22544A-7EE6-4342-B048-85BDC9FD1C3A}</a:tableStyleId>
              </a:tblPr>
              <a:tblGrid>
                <a:gridCol w="2943361">
                  <a:extLst>
                    <a:ext uri="{9D8B030D-6E8A-4147-A177-3AD203B41FA5}">
                      <a16:colId xmlns:a16="http://schemas.microsoft.com/office/drawing/2014/main" val="3943307739"/>
                    </a:ext>
                  </a:extLst>
                </a:gridCol>
                <a:gridCol w="2943361">
                  <a:extLst>
                    <a:ext uri="{9D8B030D-6E8A-4147-A177-3AD203B41FA5}">
                      <a16:colId xmlns:a16="http://schemas.microsoft.com/office/drawing/2014/main" val="2976721730"/>
                    </a:ext>
                  </a:extLst>
                </a:gridCol>
                <a:gridCol w="2943361">
                  <a:extLst>
                    <a:ext uri="{9D8B030D-6E8A-4147-A177-3AD203B41FA5}">
                      <a16:colId xmlns:a16="http://schemas.microsoft.com/office/drawing/2014/main" val="785296761"/>
                    </a:ext>
                  </a:extLst>
                </a:gridCol>
                <a:gridCol w="2943361">
                  <a:extLst>
                    <a:ext uri="{9D8B030D-6E8A-4147-A177-3AD203B41FA5}">
                      <a16:colId xmlns:a16="http://schemas.microsoft.com/office/drawing/2014/main" val="2090054677"/>
                    </a:ext>
                  </a:extLst>
                </a:gridCol>
              </a:tblGrid>
              <a:tr h="73858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latin typeface="Arial Narrow" panose="020B0606020202030204" pitchFamily="34" charset="0"/>
                        </a:rPr>
                        <a:t>Agent/Drug</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a:latin typeface="Arial Narrow" panose="020B0606020202030204" pitchFamily="34" charset="0"/>
                        </a:rPr>
                        <a:t>Payload</a:t>
                      </a:r>
                      <a:endParaRPr lang="it-IT" sz="1800" b="1" dirty="0">
                        <a:latin typeface="Arial Narrow" panose="020B0606020202030204" pitchFamily="34" charset="0"/>
                        <a:cs typeface="Arial" panose="020B0604020202020204"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a:latin typeface="Arial Narrow" panose="020B0606020202030204" pitchFamily="34" charset="0"/>
                        </a:rPr>
                        <a:t>Key Features</a:t>
                      </a:r>
                      <a:endParaRPr lang="it-IT" sz="1800" b="1" dirty="0">
                        <a:latin typeface="Arial Narrow" panose="020B0606020202030204" pitchFamily="34" charset="0"/>
                        <a:cs typeface="Arial" panose="020B0604020202020204"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latin typeface="Arial Narrow" panose="020B0606020202030204" pitchFamily="34" charset="0"/>
                          <a:cs typeface="Arial" panose="020B0604020202020204" pitchFamily="34" charset="0"/>
                        </a:rPr>
                        <a:t>Common </a:t>
                      </a:r>
                      <a:r>
                        <a:rPr lang="it-IT" sz="1800" b="1" dirty="0" err="1">
                          <a:latin typeface="Arial Narrow" panose="020B0606020202030204" pitchFamily="34" charset="0"/>
                          <a:cs typeface="Arial" panose="020B0604020202020204" pitchFamily="34" charset="0"/>
                        </a:rPr>
                        <a:t>AEs</a:t>
                      </a:r>
                      <a:endParaRPr lang="it-IT" sz="1800" b="1" dirty="0">
                        <a:latin typeface="Arial Narrow" panose="020B060602020203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727049070"/>
                  </a:ext>
                </a:extLst>
              </a:tr>
              <a:tr h="748890">
                <a:tc>
                  <a:txBody>
                    <a:bodyPr/>
                    <a:lstStyle/>
                    <a:p>
                      <a:r>
                        <a:rPr lang="it-IT" sz="1800" b="1" dirty="0" err="1">
                          <a:solidFill>
                            <a:schemeClr val="bg1"/>
                          </a:solidFill>
                          <a:latin typeface="Arial Narrow" panose="020B0606020202030204" pitchFamily="34" charset="0"/>
                        </a:rPr>
                        <a:t>Sacituzumab</a:t>
                      </a:r>
                      <a:r>
                        <a:rPr lang="it-IT" sz="1800" b="1" dirty="0">
                          <a:solidFill>
                            <a:schemeClr val="bg1"/>
                          </a:solidFill>
                          <a:latin typeface="Arial Narrow" panose="020B0606020202030204" pitchFamily="34" charset="0"/>
                        </a:rPr>
                        <a:t> </a:t>
                      </a:r>
                      <a:r>
                        <a:rPr lang="it-IT" sz="1800" b="1" dirty="0" err="1">
                          <a:solidFill>
                            <a:schemeClr val="bg1"/>
                          </a:solidFill>
                          <a:latin typeface="Arial Narrow" panose="020B0606020202030204" pitchFamily="34" charset="0"/>
                        </a:rPr>
                        <a:t>Govitecan</a:t>
                      </a:r>
                      <a:r>
                        <a:rPr lang="it-IT" sz="1800" b="1" dirty="0">
                          <a:solidFill>
                            <a:schemeClr val="bg1"/>
                          </a:solidFill>
                          <a:latin typeface="Arial Narrow" panose="020B0606020202030204" pitchFamily="34" charset="0"/>
                        </a:rPr>
                        <a:t> (SG)</a:t>
                      </a:r>
                    </a:p>
                  </a:txBody>
                  <a:tcPr marL="121920" marR="121920" marT="60960" marB="60960" anchor="ctr">
                    <a:solidFill>
                      <a:srgbClr val="1E325F"/>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solidFill>
                            <a:schemeClr val="tx1">
                              <a:lumMod val="50000"/>
                            </a:schemeClr>
                          </a:solidFill>
                          <a:latin typeface="+mn-lt"/>
                        </a:rPr>
                        <a:t>SN-38</a:t>
                      </a:r>
                      <a:r>
                        <a:rPr lang="it-IT" sz="1800" dirty="0">
                          <a:solidFill>
                            <a:schemeClr val="tx1">
                              <a:lumMod val="50000"/>
                            </a:schemeClr>
                          </a:solidFill>
                          <a:latin typeface="+mn-lt"/>
                        </a:rPr>
                        <a:t> (</a:t>
                      </a:r>
                      <a:r>
                        <a:rPr lang="it-IT" sz="1800" dirty="0" err="1">
                          <a:solidFill>
                            <a:schemeClr val="tx1">
                              <a:lumMod val="50000"/>
                            </a:schemeClr>
                          </a:solidFill>
                          <a:latin typeface="+mn-lt"/>
                        </a:rPr>
                        <a:t>topoisomerase</a:t>
                      </a:r>
                      <a:r>
                        <a:rPr lang="it-IT" sz="1800" dirty="0">
                          <a:solidFill>
                            <a:schemeClr val="tx1">
                              <a:lumMod val="50000"/>
                            </a:schemeClr>
                          </a:solidFill>
                          <a:latin typeface="+mn-lt"/>
                        </a:rPr>
                        <a:t> 1 </a:t>
                      </a:r>
                      <a:r>
                        <a:rPr lang="it-IT" sz="1800" dirty="0" err="1">
                          <a:solidFill>
                            <a:schemeClr val="tx1">
                              <a:lumMod val="50000"/>
                            </a:schemeClr>
                          </a:solidFill>
                          <a:latin typeface="+mn-lt"/>
                        </a:rPr>
                        <a:t>inhibitor</a:t>
                      </a:r>
                      <a:r>
                        <a:rPr lang="it-IT" sz="1800" dirty="0">
                          <a:solidFill>
                            <a:schemeClr val="tx1">
                              <a:lumMod val="50000"/>
                            </a:schemeClr>
                          </a:solidFill>
                          <a:latin typeface="+mn-lt"/>
                        </a:rPr>
                        <a:t>)</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solidFill>
                            <a:schemeClr val="tx1">
                              <a:lumMod val="50000"/>
                            </a:schemeClr>
                          </a:solidFill>
                          <a:latin typeface="+mn-lt"/>
                        </a:rPr>
                        <a:t>DAR 7.6:1</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err="1">
                          <a:solidFill>
                            <a:schemeClr val="tx1">
                              <a:lumMod val="50000"/>
                            </a:schemeClr>
                          </a:solidFill>
                          <a:latin typeface="+mn-lt"/>
                        </a:rPr>
                        <a:t>Bystandard</a:t>
                      </a:r>
                      <a:r>
                        <a:rPr lang="it-IT" sz="1800" b="0" dirty="0">
                          <a:solidFill>
                            <a:schemeClr val="tx1">
                              <a:lumMod val="50000"/>
                            </a:schemeClr>
                          </a:solidFill>
                          <a:latin typeface="+mn-lt"/>
                        </a:rPr>
                        <a:t> </a:t>
                      </a:r>
                      <a:r>
                        <a:rPr lang="it-IT" sz="1800" b="0" dirty="0" err="1">
                          <a:solidFill>
                            <a:schemeClr val="tx1">
                              <a:lumMod val="50000"/>
                            </a:schemeClr>
                          </a:solidFill>
                          <a:latin typeface="+mn-lt"/>
                        </a:rPr>
                        <a:t>affect</a:t>
                      </a:r>
                      <a:endParaRPr lang="it-IT" sz="1800" b="0" dirty="0">
                        <a:solidFill>
                          <a:schemeClr val="tx1">
                            <a:lumMod val="50000"/>
                          </a:schemeClr>
                        </a:solidFill>
                        <a:latin typeface="+mn-lt"/>
                      </a:endParaRP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it-IT" sz="1800" b="0" dirty="0">
                        <a:solidFill>
                          <a:schemeClr val="tx1">
                            <a:lumMod val="50000"/>
                          </a:schemeClr>
                        </a:solidFill>
                        <a:latin typeface="+mn-lt"/>
                      </a:endParaRP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err="1">
                          <a:solidFill>
                            <a:schemeClr val="tx1">
                              <a:lumMod val="50000"/>
                            </a:schemeClr>
                          </a:solidFill>
                          <a:latin typeface="+mn-lt"/>
                        </a:rPr>
                        <a:t>Hydrolysable</a:t>
                      </a:r>
                      <a:r>
                        <a:rPr lang="it-IT" sz="1800" b="0" dirty="0">
                          <a:solidFill>
                            <a:schemeClr val="tx1">
                              <a:lumMod val="50000"/>
                            </a:schemeClr>
                          </a:solidFill>
                          <a:latin typeface="+mn-lt"/>
                        </a:rPr>
                        <a:t> linker</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a:solidFill>
                            <a:schemeClr val="tx1">
                              <a:lumMod val="50000"/>
                            </a:schemeClr>
                          </a:solidFill>
                          <a:latin typeface="+mn-lt"/>
                        </a:rPr>
                        <a:t>Neutropenia, </a:t>
                      </a:r>
                      <a:r>
                        <a:rPr lang="it-IT" sz="1800" b="0" dirty="0" err="1">
                          <a:solidFill>
                            <a:schemeClr val="tx1">
                              <a:lumMod val="50000"/>
                            </a:schemeClr>
                          </a:solidFill>
                          <a:latin typeface="+mn-lt"/>
                        </a:rPr>
                        <a:t>diarrhea</a:t>
                      </a:r>
                      <a:endParaRPr lang="it-IT" sz="1800" b="0" dirty="0">
                        <a:solidFill>
                          <a:schemeClr val="tx1">
                            <a:lumMod val="50000"/>
                          </a:schemeClr>
                        </a:solidFill>
                        <a:latin typeface="+mn-lt"/>
                      </a:endParaRPr>
                    </a:p>
                  </a:txBody>
                  <a:tcPr marL="121920" marR="121920" marT="60960" marB="60960" anchor="ctr"/>
                </a:tc>
                <a:extLst>
                  <a:ext uri="{0D108BD9-81ED-4DB2-BD59-A6C34878D82A}">
                    <a16:rowId xmlns:a16="http://schemas.microsoft.com/office/drawing/2014/main" val="3316109077"/>
                  </a:ext>
                </a:extLst>
              </a:tr>
              <a:tr h="748890">
                <a:tc>
                  <a:txBody>
                    <a:bodyPr/>
                    <a:lstStyle/>
                    <a:p>
                      <a:r>
                        <a:rPr lang="it-IT" sz="1800" b="1" dirty="0" err="1">
                          <a:solidFill>
                            <a:schemeClr val="bg1"/>
                          </a:solidFill>
                          <a:latin typeface="Arial Narrow" panose="020B0606020202030204" pitchFamily="34" charset="0"/>
                        </a:rPr>
                        <a:t>Datopotamab</a:t>
                      </a:r>
                      <a:r>
                        <a:rPr lang="it-IT" sz="1800" b="1" dirty="0">
                          <a:solidFill>
                            <a:schemeClr val="bg1"/>
                          </a:solidFill>
                          <a:latin typeface="Arial Narrow" panose="020B0606020202030204" pitchFamily="34" charset="0"/>
                        </a:rPr>
                        <a:t> Deruxtecan (Dato-</a:t>
                      </a:r>
                      <a:r>
                        <a:rPr lang="it-IT" sz="1800" b="1" dirty="0" err="1">
                          <a:solidFill>
                            <a:schemeClr val="bg1"/>
                          </a:solidFill>
                          <a:latin typeface="Arial Narrow" panose="020B0606020202030204" pitchFamily="34" charset="0"/>
                        </a:rPr>
                        <a:t>DXd</a:t>
                      </a:r>
                      <a:r>
                        <a:rPr lang="it-IT" sz="1800" b="1" dirty="0">
                          <a:solidFill>
                            <a:schemeClr val="bg1"/>
                          </a:solidFill>
                          <a:latin typeface="Arial Narrow" panose="020B0606020202030204" pitchFamily="34" charset="0"/>
                        </a:rPr>
                        <a:t>)</a:t>
                      </a:r>
                    </a:p>
                  </a:txBody>
                  <a:tcPr marL="121920" marR="121920" marT="60960" marB="60960" anchor="ctr">
                    <a:solidFill>
                      <a:srgbClr val="1E325F"/>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err="1">
                          <a:solidFill>
                            <a:schemeClr val="tx1">
                              <a:lumMod val="50000"/>
                            </a:schemeClr>
                          </a:solidFill>
                          <a:latin typeface="+mn-lt"/>
                          <a:cs typeface="Arial" panose="020B0604020202020204" pitchFamily="34" charset="0"/>
                        </a:rPr>
                        <a:t>DXd</a:t>
                      </a:r>
                      <a:r>
                        <a:rPr lang="it-IT" sz="1800" b="0" dirty="0">
                          <a:solidFill>
                            <a:schemeClr val="tx1">
                              <a:lumMod val="50000"/>
                            </a:schemeClr>
                          </a:solidFill>
                          <a:latin typeface="+mn-lt"/>
                          <a:cs typeface="Arial" panose="020B0604020202020204" pitchFamily="34" charset="0"/>
                        </a:rPr>
                        <a:t> (</a:t>
                      </a:r>
                      <a:r>
                        <a:rPr lang="it-IT" sz="1800" b="0" dirty="0" err="1">
                          <a:solidFill>
                            <a:schemeClr val="tx1">
                              <a:lumMod val="50000"/>
                            </a:schemeClr>
                          </a:solidFill>
                          <a:latin typeface="+mn-lt"/>
                          <a:cs typeface="Arial" panose="020B0604020202020204" pitchFamily="34" charset="0"/>
                        </a:rPr>
                        <a:t>topoisomerase</a:t>
                      </a:r>
                      <a:r>
                        <a:rPr lang="it-IT" sz="1800" b="0" dirty="0">
                          <a:solidFill>
                            <a:schemeClr val="tx1">
                              <a:lumMod val="50000"/>
                            </a:schemeClr>
                          </a:solidFill>
                          <a:latin typeface="+mn-lt"/>
                          <a:cs typeface="Arial" panose="020B0604020202020204" pitchFamily="34" charset="0"/>
                        </a:rPr>
                        <a:t> 1 </a:t>
                      </a:r>
                      <a:r>
                        <a:rPr lang="it-IT" sz="1800" b="0" dirty="0" err="1">
                          <a:solidFill>
                            <a:schemeClr val="tx1">
                              <a:lumMod val="50000"/>
                            </a:schemeClr>
                          </a:solidFill>
                          <a:latin typeface="+mn-lt"/>
                          <a:cs typeface="Arial" panose="020B0604020202020204" pitchFamily="34" charset="0"/>
                        </a:rPr>
                        <a:t>inhibitor</a:t>
                      </a:r>
                      <a:r>
                        <a:rPr lang="it-IT" sz="1800" b="0" dirty="0">
                          <a:solidFill>
                            <a:schemeClr val="tx1">
                              <a:lumMod val="50000"/>
                            </a:schemeClr>
                          </a:solidFill>
                          <a:latin typeface="+mn-lt"/>
                          <a:cs typeface="Arial" panose="020B0604020202020204" pitchFamily="34" charset="0"/>
                        </a:rPr>
                        <a:t>)</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solidFill>
                            <a:schemeClr val="tx1">
                              <a:lumMod val="50000"/>
                            </a:schemeClr>
                          </a:solidFill>
                          <a:latin typeface="+mn-lt"/>
                          <a:cs typeface="Arial" panose="020B0604020202020204" pitchFamily="34" charset="0"/>
                        </a:rPr>
                        <a:t>DAR 4:1</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a:solidFill>
                            <a:schemeClr val="tx1">
                              <a:lumMod val="50000"/>
                            </a:schemeClr>
                          </a:solidFill>
                          <a:latin typeface="+mn-lt"/>
                          <a:cs typeface="Arial" panose="020B0604020202020204" pitchFamily="34" charset="0"/>
                        </a:rPr>
                        <a:t>Lower </a:t>
                      </a:r>
                      <a:r>
                        <a:rPr lang="it-IT" sz="1800" dirty="0" err="1">
                          <a:solidFill>
                            <a:schemeClr val="tx1">
                              <a:lumMod val="50000"/>
                            </a:schemeClr>
                          </a:solidFill>
                          <a:latin typeface="+mn-lt"/>
                          <a:cs typeface="Arial" panose="020B0604020202020204" pitchFamily="34" charset="0"/>
                        </a:rPr>
                        <a:t>affinity</a:t>
                      </a:r>
                      <a:r>
                        <a:rPr lang="it-IT" sz="1800" dirty="0">
                          <a:solidFill>
                            <a:schemeClr val="tx1">
                              <a:lumMod val="50000"/>
                            </a:schemeClr>
                          </a:solidFill>
                          <a:latin typeface="+mn-lt"/>
                          <a:cs typeface="Arial" panose="020B0604020202020204" pitchFamily="34" charset="0"/>
                        </a:rPr>
                        <a:t> for target </a:t>
                      </a:r>
                      <a:r>
                        <a:rPr lang="it-IT" sz="1800" dirty="0" err="1">
                          <a:solidFill>
                            <a:schemeClr val="tx1">
                              <a:lumMod val="50000"/>
                            </a:schemeClr>
                          </a:solidFill>
                          <a:latin typeface="+mn-lt"/>
                          <a:cs typeface="Arial" panose="020B0604020202020204" pitchFamily="34" charset="0"/>
                        </a:rPr>
                        <a:t>than</a:t>
                      </a:r>
                      <a:r>
                        <a:rPr lang="it-IT" sz="1800" dirty="0">
                          <a:solidFill>
                            <a:schemeClr val="tx1">
                              <a:lumMod val="50000"/>
                            </a:schemeClr>
                          </a:solidFill>
                          <a:latin typeface="+mn-lt"/>
                          <a:cs typeface="Arial" panose="020B0604020202020204" pitchFamily="34" charset="0"/>
                        </a:rPr>
                        <a:t> SG and </a:t>
                      </a:r>
                      <a:r>
                        <a:rPr lang="it-IT" sz="1800" dirty="0" err="1">
                          <a:solidFill>
                            <a:schemeClr val="tx1">
                              <a:lumMod val="50000"/>
                            </a:schemeClr>
                          </a:solidFill>
                          <a:latin typeface="+mn-lt"/>
                          <a:cs typeface="Arial" panose="020B0604020202020204" pitchFamily="34" charset="0"/>
                        </a:rPr>
                        <a:t>sac</a:t>
                      </a:r>
                      <a:r>
                        <a:rPr lang="it-IT" sz="1800" dirty="0">
                          <a:solidFill>
                            <a:schemeClr val="tx1">
                              <a:lumMod val="50000"/>
                            </a:schemeClr>
                          </a:solidFill>
                          <a:latin typeface="+mn-lt"/>
                          <a:cs typeface="Arial" panose="020B0604020202020204" pitchFamily="34" charset="0"/>
                        </a:rPr>
                        <a:t>-TMT</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it-IT" sz="1800" dirty="0">
                        <a:solidFill>
                          <a:schemeClr val="tx1">
                            <a:lumMod val="50000"/>
                          </a:schemeClr>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err="1">
                          <a:solidFill>
                            <a:schemeClr val="tx1">
                              <a:lumMod val="50000"/>
                            </a:schemeClr>
                          </a:solidFill>
                          <a:latin typeface="+mn-lt"/>
                          <a:cs typeface="Arial" panose="020B0604020202020204" pitchFamily="34" charset="0"/>
                        </a:rPr>
                        <a:t>Tetrapeptide</a:t>
                      </a:r>
                      <a:r>
                        <a:rPr lang="it-IT" sz="1800" dirty="0">
                          <a:solidFill>
                            <a:schemeClr val="tx1">
                              <a:lumMod val="50000"/>
                            </a:schemeClr>
                          </a:solidFill>
                          <a:latin typeface="+mn-lt"/>
                          <a:cs typeface="Arial" panose="020B0604020202020204" pitchFamily="34" charset="0"/>
                        </a:rPr>
                        <a:t> </a:t>
                      </a:r>
                      <a:r>
                        <a:rPr lang="it-IT" sz="1800" dirty="0" err="1">
                          <a:solidFill>
                            <a:schemeClr val="tx1">
                              <a:lumMod val="50000"/>
                            </a:schemeClr>
                          </a:solidFill>
                          <a:latin typeface="+mn-lt"/>
                          <a:cs typeface="Arial" panose="020B0604020202020204" pitchFamily="34" charset="0"/>
                        </a:rPr>
                        <a:t>based</a:t>
                      </a:r>
                      <a:r>
                        <a:rPr lang="it-IT" sz="1800" dirty="0">
                          <a:solidFill>
                            <a:schemeClr val="tx1">
                              <a:lumMod val="50000"/>
                            </a:schemeClr>
                          </a:solidFill>
                          <a:latin typeface="+mn-lt"/>
                          <a:cs typeface="Arial" panose="020B0604020202020204" pitchFamily="34" charset="0"/>
                        </a:rPr>
                        <a:t> linker</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err="1">
                          <a:solidFill>
                            <a:schemeClr val="tx1">
                              <a:lumMod val="50000"/>
                            </a:schemeClr>
                          </a:solidFill>
                          <a:latin typeface="+mn-lt"/>
                          <a:cs typeface="Arial" panose="020B0604020202020204" pitchFamily="34" charset="0"/>
                        </a:rPr>
                        <a:t>Stomatitis</a:t>
                      </a:r>
                      <a:r>
                        <a:rPr lang="it-IT" sz="1800" dirty="0">
                          <a:solidFill>
                            <a:schemeClr val="tx1">
                              <a:lumMod val="50000"/>
                            </a:schemeClr>
                          </a:solidFill>
                          <a:latin typeface="+mn-lt"/>
                          <a:cs typeface="Arial" panose="020B0604020202020204" pitchFamily="34" charset="0"/>
                        </a:rPr>
                        <a:t>, ILD</a:t>
                      </a:r>
                    </a:p>
                  </a:txBody>
                  <a:tcPr marL="121920" marR="121920" marT="60960" marB="60960" anchor="ctr"/>
                </a:tc>
                <a:extLst>
                  <a:ext uri="{0D108BD9-81ED-4DB2-BD59-A6C34878D82A}">
                    <a16:rowId xmlns:a16="http://schemas.microsoft.com/office/drawing/2014/main" val="2226769530"/>
                  </a:ext>
                </a:extLst>
              </a:tr>
              <a:tr h="1057256">
                <a:tc>
                  <a:txBody>
                    <a:bodyPr/>
                    <a:lstStyle/>
                    <a:p>
                      <a:r>
                        <a:rPr lang="it-IT" sz="1800" b="1" dirty="0" err="1">
                          <a:solidFill>
                            <a:schemeClr val="bg1"/>
                          </a:solidFill>
                          <a:latin typeface="Arial Narrow" panose="020B0606020202030204" pitchFamily="34" charset="0"/>
                        </a:rPr>
                        <a:t>Sacituzumab</a:t>
                      </a:r>
                      <a:r>
                        <a:rPr lang="it-IT" sz="1800" b="1" dirty="0">
                          <a:solidFill>
                            <a:schemeClr val="bg1"/>
                          </a:solidFill>
                          <a:latin typeface="Arial Narrow" panose="020B0606020202030204" pitchFamily="34" charset="0"/>
                        </a:rPr>
                        <a:t> </a:t>
                      </a:r>
                      <a:r>
                        <a:rPr lang="it-IT" sz="1800" b="1" dirty="0" err="1">
                          <a:solidFill>
                            <a:schemeClr val="bg1"/>
                          </a:solidFill>
                          <a:latin typeface="Arial Narrow" panose="020B0606020202030204" pitchFamily="34" charset="0"/>
                        </a:rPr>
                        <a:t>Tirumotecan</a:t>
                      </a:r>
                      <a:r>
                        <a:rPr lang="it-IT" sz="1800" b="1" dirty="0">
                          <a:solidFill>
                            <a:schemeClr val="bg1"/>
                          </a:solidFill>
                          <a:latin typeface="Arial Narrow" panose="020B0606020202030204" pitchFamily="34" charset="0"/>
                        </a:rPr>
                        <a:t> (</a:t>
                      </a:r>
                      <a:r>
                        <a:rPr lang="it-IT" sz="1800" b="1" dirty="0" err="1">
                          <a:solidFill>
                            <a:schemeClr val="bg1"/>
                          </a:solidFill>
                          <a:latin typeface="Arial Narrow" panose="020B0606020202030204" pitchFamily="34" charset="0"/>
                        </a:rPr>
                        <a:t>sac</a:t>
                      </a:r>
                      <a:r>
                        <a:rPr lang="it-IT" sz="1800" b="1" dirty="0">
                          <a:solidFill>
                            <a:schemeClr val="bg1"/>
                          </a:solidFill>
                          <a:latin typeface="Arial Narrow" panose="020B0606020202030204" pitchFamily="34" charset="0"/>
                        </a:rPr>
                        <a:t>-TMT)</a:t>
                      </a:r>
                    </a:p>
                  </a:txBody>
                  <a:tcPr marL="121920" marR="121920" marT="60960" marB="60960" anchor="ctr">
                    <a:solidFill>
                      <a:srgbClr val="1E325F"/>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err="1">
                          <a:solidFill>
                            <a:schemeClr val="tx1">
                              <a:lumMod val="50000"/>
                            </a:schemeClr>
                          </a:solidFill>
                          <a:latin typeface="+mn-lt"/>
                          <a:cs typeface="Arial" panose="020B0604020202020204" pitchFamily="34" charset="0"/>
                        </a:rPr>
                        <a:t>Belotecan-derived</a:t>
                      </a:r>
                      <a:r>
                        <a:rPr lang="it-IT" sz="1800" dirty="0">
                          <a:solidFill>
                            <a:schemeClr val="tx1">
                              <a:lumMod val="50000"/>
                            </a:schemeClr>
                          </a:solidFill>
                          <a:latin typeface="+mn-lt"/>
                          <a:cs typeface="Arial" panose="020B0604020202020204" pitchFamily="34" charset="0"/>
                        </a:rPr>
                        <a:t> </a:t>
                      </a:r>
                      <a:r>
                        <a:rPr lang="it-IT" sz="1800" dirty="0" err="1">
                          <a:solidFill>
                            <a:schemeClr val="tx1">
                              <a:lumMod val="50000"/>
                            </a:schemeClr>
                          </a:solidFill>
                          <a:latin typeface="+mn-lt"/>
                          <a:cs typeface="Arial" panose="020B0604020202020204" pitchFamily="34" charset="0"/>
                        </a:rPr>
                        <a:t>topoisomerase</a:t>
                      </a:r>
                      <a:r>
                        <a:rPr lang="it-IT" sz="1800" dirty="0">
                          <a:solidFill>
                            <a:schemeClr val="tx1">
                              <a:lumMod val="50000"/>
                            </a:schemeClr>
                          </a:solidFill>
                          <a:latin typeface="+mn-lt"/>
                          <a:cs typeface="Arial" panose="020B0604020202020204" pitchFamily="34" charset="0"/>
                        </a:rPr>
                        <a:t> 1 </a:t>
                      </a:r>
                      <a:r>
                        <a:rPr lang="it-IT" sz="1800" dirty="0" err="1">
                          <a:solidFill>
                            <a:schemeClr val="tx1">
                              <a:lumMod val="50000"/>
                            </a:schemeClr>
                          </a:solidFill>
                          <a:latin typeface="+mn-lt"/>
                          <a:cs typeface="Arial" panose="020B0604020202020204" pitchFamily="34" charset="0"/>
                        </a:rPr>
                        <a:t>inhibitor</a:t>
                      </a:r>
                      <a:endParaRPr lang="it-IT" sz="1800" dirty="0">
                        <a:solidFill>
                          <a:schemeClr val="tx1">
                            <a:lumMod val="50000"/>
                          </a:schemeClr>
                        </a:solidFill>
                        <a:latin typeface="+mn-lt"/>
                        <a:cs typeface="Arial" panose="020B060402020202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1" dirty="0">
                          <a:solidFill>
                            <a:schemeClr val="tx1">
                              <a:lumMod val="50000"/>
                            </a:schemeClr>
                          </a:solidFill>
                          <a:latin typeface="+mn-lt"/>
                        </a:rPr>
                        <a:t>DAR 7.4:1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err="1">
                          <a:solidFill>
                            <a:schemeClr val="tx1">
                              <a:lumMod val="50000"/>
                            </a:schemeClr>
                          </a:solidFill>
                          <a:latin typeface="+mn-lt"/>
                        </a:rPr>
                        <a:t>Bystandard</a:t>
                      </a:r>
                      <a:r>
                        <a:rPr lang="it-IT" sz="1800" b="0" dirty="0">
                          <a:solidFill>
                            <a:schemeClr val="tx1">
                              <a:lumMod val="50000"/>
                            </a:schemeClr>
                          </a:solidFill>
                          <a:latin typeface="+mn-lt"/>
                        </a:rPr>
                        <a:t> </a:t>
                      </a:r>
                      <a:r>
                        <a:rPr lang="it-IT" sz="1800" b="0" dirty="0" err="1">
                          <a:solidFill>
                            <a:schemeClr val="tx1">
                              <a:lumMod val="50000"/>
                            </a:schemeClr>
                          </a:solidFill>
                          <a:latin typeface="+mn-lt"/>
                        </a:rPr>
                        <a:t>effect</a:t>
                      </a:r>
                      <a:endParaRPr lang="it-IT" sz="1800" b="0" dirty="0">
                        <a:solidFill>
                          <a:schemeClr val="tx1">
                            <a:lumMod val="50000"/>
                          </a:schemeClr>
                        </a:solidFill>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it-IT" sz="1800" b="0" dirty="0">
                        <a:solidFill>
                          <a:schemeClr val="tx1">
                            <a:lumMod val="50000"/>
                          </a:schemeClr>
                        </a:solidFill>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err="1">
                          <a:solidFill>
                            <a:schemeClr val="tx1">
                              <a:lumMod val="50000"/>
                            </a:schemeClr>
                          </a:solidFill>
                          <a:latin typeface="+mn-lt"/>
                        </a:rPr>
                        <a:t>Kthiol</a:t>
                      </a:r>
                      <a:r>
                        <a:rPr lang="it-IT" sz="1800" b="0" dirty="0">
                          <a:solidFill>
                            <a:schemeClr val="tx1">
                              <a:lumMod val="50000"/>
                            </a:schemeClr>
                          </a:solidFill>
                          <a:latin typeface="+mn-lt"/>
                        </a:rPr>
                        <a:t> linker</a:t>
                      </a: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b="0" dirty="0" err="1">
                          <a:solidFill>
                            <a:schemeClr val="tx1">
                              <a:lumMod val="50000"/>
                            </a:schemeClr>
                          </a:solidFill>
                          <a:latin typeface="+mn-lt"/>
                        </a:rPr>
                        <a:t>Stomatitis</a:t>
                      </a:r>
                      <a:r>
                        <a:rPr lang="it-IT" sz="1800" b="0" dirty="0">
                          <a:solidFill>
                            <a:schemeClr val="tx1">
                              <a:lumMod val="50000"/>
                            </a:schemeClr>
                          </a:solidFill>
                          <a:latin typeface="+mn-lt"/>
                        </a:rPr>
                        <a:t>, neutropenia</a:t>
                      </a:r>
                    </a:p>
                  </a:txBody>
                  <a:tcPr marL="121920" marR="121920" marT="60960" marB="60960" anchor="ctr"/>
                </a:tc>
                <a:extLst>
                  <a:ext uri="{0D108BD9-81ED-4DB2-BD59-A6C34878D82A}">
                    <a16:rowId xmlns:a16="http://schemas.microsoft.com/office/drawing/2014/main" val="2508384018"/>
                  </a:ext>
                </a:extLst>
              </a:tr>
            </a:tbl>
          </a:graphicData>
        </a:graphic>
      </p:graphicFrame>
      <p:sp>
        <p:nvSpPr>
          <p:cNvPr id="17" name="TextBox 16">
            <a:extLst>
              <a:ext uri="{FF2B5EF4-FFF2-40B4-BE49-F238E27FC236}">
                <a16:creationId xmlns:a16="http://schemas.microsoft.com/office/drawing/2014/main" id="{0B23174A-083F-8A08-1949-995D03D4798A}"/>
              </a:ext>
            </a:extLst>
          </p:cNvPr>
          <p:cNvSpPr txBox="1"/>
          <p:nvPr/>
        </p:nvSpPr>
        <p:spPr>
          <a:xfrm>
            <a:off x="209028" y="5922553"/>
            <a:ext cx="8971548" cy="369332"/>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mn-ea"/>
                <a:cs typeface="+mn-cs"/>
              </a:rPr>
              <a:t>SG + sac-TMT utilize the same humanized TROP2 IgG1 monoclonal antibody hRS7</a:t>
            </a:r>
          </a:p>
        </p:txBody>
      </p:sp>
      <p:sp>
        <p:nvSpPr>
          <p:cNvPr id="18" name="Rectangle 17">
            <a:extLst>
              <a:ext uri="{FF2B5EF4-FFF2-40B4-BE49-F238E27FC236}">
                <a16:creationId xmlns:a16="http://schemas.microsoft.com/office/drawing/2014/main" id="{3C706DA6-473A-49D8-07F4-BB517714FBF0}"/>
              </a:ext>
            </a:extLst>
          </p:cNvPr>
          <p:cNvSpPr/>
          <p:nvPr/>
        </p:nvSpPr>
        <p:spPr>
          <a:xfrm>
            <a:off x="508722" y="6567938"/>
            <a:ext cx="3842014"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Zhou et al. Cancer Chemotherapy and Pharmacology. 2025</a:t>
            </a:r>
          </a:p>
        </p:txBody>
      </p:sp>
    </p:spTree>
    <p:extLst>
      <p:ext uri="{BB962C8B-B14F-4D97-AF65-F5344CB8AC3E}">
        <p14:creationId xmlns:p14="http://schemas.microsoft.com/office/powerpoint/2010/main" val="194767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1988-878D-4013-7FB6-3D32DFCC5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D7A93-999A-FCFC-612C-F467FAD18C47}"/>
              </a:ext>
            </a:extLst>
          </p:cNvPr>
          <p:cNvSpPr>
            <a:spLocks noGrp="1"/>
          </p:cNvSpPr>
          <p:nvPr>
            <p:ph type="ctrTitle"/>
          </p:nvPr>
        </p:nvSpPr>
        <p:spPr>
          <a:xfrm>
            <a:off x="853280" y="1844886"/>
            <a:ext cx="10906591" cy="1470025"/>
          </a:xfrm>
        </p:spPr>
        <p:txBody>
          <a:bodyPr/>
          <a:lstStyle/>
          <a:p>
            <a:r>
              <a:rPr lang="en-US" dirty="0"/>
              <a:t>TROP2 ADCs in Development</a:t>
            </a:r>
          </a:p>
        </p:txBody>
      </p:sp>
      <p:sp>
        <p:nvSpPr>
          <p:cNvPr id="3" name="Subtitle 2">
            <a:extLst>
              <a:ext uri="{FF2B5EF4-FFF2-40B4-BE49-F238E27FC236}">
                <a16:creationId xmlns:a16="http://schemas.microsoft.com/office/drawing/2014/main" id="{527FD9F0-8B8D-6561-234F-5BFD336B1881}"/>
              </a:ext>
            </a:extLst>
          </p:cNvPr>
          <p:cNvSpPr>
            <a:spLocks noGrp="1"/>
          </p:cNvSpPr>
          <p:nvPr>
            <p:ph type="subTitle" idx="1"/>
          </p:nvPr>
        </p:nvSpPr>
        <p:spPr>
          <a:xfrm>
            <a:off x="853280" y="3461117"/>
            <a:ext cx="10906591" cy="753881"/>
          </a:xfrm>
        </p:spPr>
        <p:txBody>
          <a:bodyPr>
            <a:normAutofit/>
          </a:bodyPr>
          <a:lstStyle/>
          <a:p>
            <a:r>
              <a:rPr lang="en-US" sz="3600" dirty="0"/>
              <a:t>Endometrial Cancer</a:t>
            </a:r>
          </a:p>
        </p:txBody>
      </p:sp>
    </p:spTree>
    <p:extLst>
      <p:ext uri="{BB962C8B-B14F-4D97-AF65-F5344CB8AC3E}">
        <p14:creationId xmlns:p14="http://schemas.microsoft.com/office/powerpoint/2010/main" val="4292535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D18BB-6906-B42D-C27E-A7CE4DD91839}"/>
              </a:ext>
            </a:extLst>
          </p:cNvPr>
          <p:cNvSpPr>
            <a:spLocks noGrp="1"/>
          </p:cNvSpPr>
          <p:nvPr>
            <p:ph type="title"/>
          </p:nvPr>
        </p:nvSpPr>
        <p:spPr>
          <a:xfrm>
            <a:off x="154174" y="-341225"/>
            <a:ext cx="11371232" cy="914400"/>
          </a:xfrm>
        </p:spPr>
        <p:txBody>
          <a:bodyPr/>
          <a:lstStyle/>
          <a:p>
            <a:r>
              <a:rPr lang="en-US" b="1" dirty="0"/>
              <a:t>TROP2 Expression and </a:t>
            </a:r>
            <a:r>
              <a:rPr lang="en-US" b="1" dirty="0" err="1"/>
              <a:t>EnCa</a:t>
            </a:r>
            <a:endParaRPr lang="en-US" b="1" dirty="0"/>
          </a:p>
        </p:txBody>
      </p:sp>
      <p:sp>
        <p:nvSpPr>
          <p:cNvPr id="5" name="Rectangle 4">
            <a:extLst>
              <a:ext uri="{FF2B5EF4-FFF2-40B4-BE49-F238E27FC236}">
                <a16:creationId xmlns:a16="http://schemas.microsoft.com/office/drawing/2014/main" id="{621A5240-FB6A-D40C-1F7D-4514DB9CEB9D}"/>
              </a:ext>
            </a:extLst>
          </p:cNvPr>
          <p:cNvSpPr/>
          <p:nvPr/>
        </p:nvSpPr>
        <p:spPr>
          <a:xfrm>
            <a:off x="154174" y="3793654"/>
            <a:ext cx="2377679" cy="1779762"/>
          </a:xfrm>
          <a:prstGeom prst="rect">
            <a:avLst/>
          </a:prstGeom>
          <a:no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600" cap="none" spc="45" normalizeH="0" baseline="0" noProof="0">
              <a:ln>
                <a:noFill/>
              </a:ln>
              <a:solidFill>
                <a:prstClr val="white"/>
              </a:solidFill>
              <a:effectLst/>
              <a:uLnTx/>
              <a:uFillTx/>
              <a:latin typeface="Invention"/>
              <a:ea typeface="+mn-ea"/>
              <a:cs typeface="+mn-cs"/>
            </a:endParaRPr>
          </a:p>
        </p:txBody>
      </p:sp>
      <p:pic>
        <p:nvPicPr>
          <p:cNvPr id="6" name="Content Placeholder 12">
            <a:extLst>
              <a:ext uri="{FF2B5EF4-FFF2-40B4-BE49-F238E27FC236}">
                <a16:creationId xmlns:a16="http://schemas.microsoft.com/office/drawing/2014/main" id="{5DDEA412-687E-74FA-632F-6E7998E0D8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52530" y="658190"/>
            <a:ext cx="6351758" cy="5998820"/>
          </a:xfrm>
          <a:prstGeom prst="rect">
            <a:avLst/>
          </a:prstGeom>
          <a:ln>
            <a:solidFill>
              <a:srgbClr val="277D6F"/>
            </a:solidFill>
          </a:ln>
        </p:spPr>
      </p:pic>
      <p:sp>
        <p:nvSpPr>
          <p:cNvPr id="7" name="Arrow: Right 21">
            <a:extLst>
              <a:ext uri="{FF2B5EF4-FFF2-40B4-BE49-F238E27FC236}">
                <a16:creationId xmlns:a16="http://schemas.microsoft.com/office/drawing/2014/main" id="{26A8C8F5-4315-50E6-1631-E1C9142FC598}"/>
              </a:ext>
            </a:extLst>
          </p:cNvPr>
          <p:cNvSpPr/>
          <p:nvPr/>
        </p:nvSpPr>
        <p:spPr>
          <a:xfrm>
            <a:off x="589975" y="2311228"/>
            <a:ext cx="590592" cy="147300"/>
          </a:xfrm>
          <a:prstGeom prst="rightArrow">
            <a:avLst>
              <a:gd name="adj1" fmla="val 50000"/>
              <a:gd name="adj2" fmla="val 46364"/>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A036D15-6324-3C1A-C8E6-5579C07DE726}"/>
              </a:ext>
            </a:extLst>
          </p:cNvPr>
          <p:cNvSpPr/>
          <p:nvPr/>
        </p:nvSpPr>
        <p:spPr>
          <a:xfrm>
            <a:off x="1239257" y="2270454"/>
            <a:ext cx="5897860" cy="188074"/>
          </a:xfrm>
          <a:prstGeom prst="rect">
            <a:avLst/>
          </a:prstGeom>
          <a:noFill/>
          <a:ln w="9525" cap="flat" cmpd="sng" algn="ctr">
            <a:solidFill>
              <a:srgbClr val="0C234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3F55630-F168-1231-B22F-CDD4F2CA600C}"/>
              </a:ext>
            </a:extLst>
          </p:cNvPr>
          <p:cNvSpPr/>
          <p:nvPr/>
        </p:nvSpPr>
        <p:spPr>
          <a:xfrm>
            <a:off x="1239256" y="2725594"/>
            <a:ext cx="5897860" cy="147300"/>
          </a:xfrm>
          <a:prstGeom prst="rect">
            <a:avLst/>
          </a:prstGeom>
          <a:noFill/>
          <a:ln w="9525" cap="flat" cmpd="sng" algn="ctr">
            <a:solidFill>
              <a:srgbClr val="0C234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D758238-D374-F413-F33A-FF9AC3559B30}"/>
              </a:ext>
            </a:extLst>
          </p:cNvPr>
          <p:cNvSpPr/>
          <p:nvPr/>
        </p:nvSpPr>
        <p:spPr>
          <a:xfrm>
            <a:off x="1239256" y="3679405"/>
            <a:ext cx="5897860" cy="147300"/>
          </a:xfrm>
          <a:prstGeom prst="rect">
            <a:avLst/>
          </a:prstGeom>
          <a:noFill/>
          <a:ln w="9525" cap="flat" cmpd="sng" algn="ctr">
            <a:solidFill>
              <a:srgbClr val="0C234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11" name="Arrow: Right 35">
            <a:extLst>
              <a:ext uri="{FF2B5EF4-FFF2-40B4-BE49-F238E27FC236}">
                <a16:creationId xmlns:a16="http://schemas.microsoft.com/office/drawing/2014/main" id="{265096CD-3385-9D53-F8D4-552E9CD81FFA}"/>
              </a:ext>
            </a:extLst>
          </p:cNvPr>
          <p:cNvSpPr/>
          <p:nvPr/>
        </p:nvSpPr>
        <p:spPr>
          <a:xfrm>
            <a:off x="589975" y="3720004"/>
            <a:ext cx="590592" cy="147300"/>
          </a:xfrm>
          <a:prstGeom prst="rightArrow">
            <a:avLst>
              <a:gd name="adj1" fmla="val 50000"/>
              <a:gd name="adj2" fmla="val 46364"/>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12" name="Arrow: Right 36">
            <a:extLst>
              <a:ext uri="{FF2B5EF4-FFF2-40B4-BE49-F238E27FC236}">
                <a16:creationId xmlns:a16="http://schemas.microsoft.com/office/drawing/2014/main" id="{F703D0F4-315F-7FD2-7D5B-9E1C595AECC9}"/>
              </a:ext>
            </a:extLst>
          </p:cNvPr>
          <p:cNvSpPr/>
          <p:nvPr/>
        </p:nvSpPr>
        <p:spPr>
          <a:xfrm>
            <a:off x="589975" y="2725594"/>
            <a:ext cx="590592" cy="147300"/>
          </a:xfrm>
          <a:prstGeom prst="rightArrow">
            <a:avLst>
              <a:gd name="adj1" fmla="val 50000"/>
              <a:gd name="adj2" fmla="val 46364"/>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600" cap="none" spc="45"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B791D25-D689-1498-E1AD-8B2792BD6D3B}"/>
              </a:ext>
            </a:extLst>
          </p:cNvPr>
          <p:cNvSpPr txBox="1"/>
          <p:nvPr/>
        </p:nvSpPr>
        <p:spPr>
          <a:xfrm>
            <a:off x="7389802" y="3378155"/>
            <a:ext cx="4853949" cy="830997"/>
          </a:xfrm>
          <a:prstGeom prst="rect">
            <a:avLst/>
          </a:prstGeom>
          <a:noFill/>
        </p:spPr>
        <p:txBody>
          <a:bodyPr wrap="square" lIns="0" tIns="0" rIns="0" bIns="0" rtlCol="0" anchor="t" anchorCtr="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45" normalizeH="0" baseline="0" noProof="0" dirty="0">
                <a:ln>
                  <a:noFill/>
                </a:ln>
                <a:solidFill>
                  <a:prstClr val="black"/>
                </a:solidFill>
                <a:effectLst/>
                <a:uLnTx/>
                <a:uFillTx/>
                <a:latin typeface="Arial" panose="020B0604020202020204"/>
                <a:ea typeface="+mn-ea"/>
                <a:cs typeface="+mn-cs"/>
              </a:rPr>
              <a:t>TROP2 Expression in Endometroid Histology is </a:t>
            </a:r>
            <a:r>
              <a:rPr kumimoji="0" lang="en-US" sz="1800" b="1" i="1" u="none" strike="noStrike" kern="600" cap="none" spc="45" normalizeH="0" baseline="0" noProof="0" dirty="0">
                <a:ln>
                  <a:noFill/>
                </a:ln>
                <a:solidFill>
                  <a:prstClr val="black"/>
                </a:solidFill>
                <a:effectLst/>
                <a:uLnTx/>
                <a:uFillTx/>
                <a:latin typeface="Arial" panose="020B0604020202020204"/>
                <a:ea typeface="+mn-ea"/>
                <a:cs typeface="+mn-cs"/>
              </a:rPr>
              <a:t>inversely</a:t>
            </a:r>
            <a:r>
              <a:rPr kumimoji="0" lang="en-US" sz="1800" b="1" i="0" u="none" strike="noStrike" kern="600" cap="none" spc="45" normalizeH="0" baseline="0" noProof="0" dirty="0">
                <a:ln>
                  <a:noFill/>
                </a:ln>
                <a:solidFill>
                  <a:prstClr val="black"/>
                </a:solidFill>
                <a:effectLst/>
                <a:uLnTx/>
                <a:uFillTx/>
                <a:latin typeface="Arial" panose="020B0604020202020204"/>
                <a:ea typeface="+mn-ea"/>
                <a:cs typeface="+mn-cs"/>
              </a:rPr>
              <a:t> correlated with differentiation.  </a:t>
            </a:r>
          </a:p>
        </p:txBody>
      </p:sp>
      <p:grpSp>
        <p:nvGrpSpPr>
          <p:cNvPr id="14" name="Group 13">
            <a:extLst>
              <a:ext uri="{FF2B5EF4-FFF2-40B4-BE49-F238E27FC236}">
                <a16:creationId xmlns:a16="http://schemas.microsoft.com/office/drawing/2014/main" id="{C5282CEE-DFC3-BCE8-F2C4-1CDE201E41EB}"/>
              </a:ext>
            </a:extLst>
          </p:cNvPr>
          <p:cNvGrpSpPr/>
          <p:nvPr/>
        </p:nvGrpSpPr>
        <p:grpSpPr>
          <a:xfrm>
            <a:off x="7511751" y="1621156"/>
            <a:ext cx="4525157" cy="1380143"/>
            <a:chOff x="5911650" y="3561710"/>
            <a:chExt cx="6210487" cy="1600518"/>
          </a:xfrm>
        </p:grpSpPr>
        <p:pic>
          <p:nvPicPr>
            <p:cNvPr id="15" name="Picture 14">
              <a:extLst>
                <a:ext uri="{FF2B5EF4-FFF2-40B4-BE49-F238E27FC236}">
                  <a16:creationId xmlns:a16="http://schemas.microsoft.com/office/drawing/2014/main" id="{BCEAE89F-A79F-CB16-770F-88921CF17A52}"/>
                </a:ext>
              </a:extLst>
            </p:cNvPr>
            <p:cNvPicPr>
              <a:picLocks noChangeAspect="1"/>
            </p:cNvPicPr>
            <p:nvPr/>
          </p:nvPicPr>
          <p:blipFill>
            <a:blip r:embed="rId5"/>
            <a:stretch>
              <a:fillRect/>
            </a:stretch>
          </p:blipFill>
          <p:spPr>
            <a:xfrm>
              <a:off x="5911650" y="3561710"/>
              <a:ext cx="3163500" cy="1555904"/>
            </a:xfrm>
            <a:prstGeom prst="rect">
              <a:avLst/>
            </a:prstGeom>
          </p:spPr>
        </p:pic>
        <p:pic>
          <p:nvPicPr>
            <p:cNvPr id="16" name="Picture 15">
              <a:extLst>
                <a:ext uri="{FF2B5EF4-FFF2-40B4-BE49-F238E27FC236}">
                  <a16:creationId xmlns:a16="http://schemas.microsoft.com/office/drawing/2014/main" id="{EF48C8CE-D14A-CBF2-649A-7E6C9AB11EE5}"/>
                </a:ext>
              </a:extLst>
            </p:cNvPr>
            <p:cNvPicPr>
              <a:picLocks noChangeAspect="1"/>
            </p:cNvPicPr>
            <p:nvPr/>
          </p:nvPicPr>
          <p:blipFill>
            <a:blip r:embed="rId6"/>
            <a:stretch>
              <a:fillRect/>
            </a:stretch>
          </p:blipFill>
          <p:spPr>
            <a:xfrm>
              <a:off x="8975432" y="3622795"/>
              <a:ext cx="3146705" cy="1539433"/>
            </a:xfrm>
            <a:prstGeom prst="rect">
              <a:avLst/>
            </a:prstGeom>
          </p:spPr>
        </p:pic>
      </p:grpSp>
    </p:spTree>
    <p:extLst>
      <p:ext uri="{BB962C8B-B14F-4D97-AF65-F5344CB8AC3E}">
        <p14:creationId xmlns:p14="http://schemas.microsoft.com/office/powerpoint/2010/main" val="191161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Daiichi Sankyo Inc, Gilead Sciences Inc, and Merck.</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a:t>
            </a:r>
            <a:r>
              <a:rPr lang="en-US" sz="2500" b="0" kern="0"/>
              <a:t>financial relationships to </a:t>
            </a:r>
            <a:r>
              <a:rPr lang="en-US" sz="2500" b="0" kern="0" dirty="0"/>
              <a:t>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BDB6-8858-5942-DE2F-D4DEF427CAF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2CE4536-79A6-6D43-AEF4-CEBDF0A29FAC}"/>
              </a:ext>
            </a:extLst>
          </p:cNvPr>
          <p:cNvGraphicFramePr>
            <a:graphicFrameLocks noGrp="1"/>
          </p:cNvGraphicFramePr>
          <p:nvPr>
            <p:extLst>
              <p:ext uri="{D42A27DB-BD31-4B8C-83A1-F6EECF244321}">
                <p14:modId xmlns:p14="http://schemas.microsoft.com/office/powerpoint/2010/main" val="1407747025"/>
              </p:ext>
            </p:extLst>
          </p:nvPr>
        </p:nvGraphicFramePr>
        <p:xfrm>
          <a:off x="2337" y="1016984"/>
          <a:ext cx="12153902" cy="4635708"/>
        </p:xfrm>
        <a:graphic>
          <a:graphicData uri="http://schemas.openxmlformats.org/drawingml/2006/table">
            <a:tbl>
              <a:tblPr firstRow="1" bandRow="1">
                <a:tableStyleId>{5C22544A-7EE6-4342-B048-85BDC9FD1C3A}</a:tableStyleId>
              </a:tblPr>
              <a:tblGrid>
                <a:gridCol w="2257291">
                  <a:extLst>
                    <a:ext uri="{9D8B030D-6E8A-4147-A177-3AD203B41FA5}">
                      <a16:colId xmlns:a16="http://schemas.microsoft.com/office/drawing/2014/main" val="1774136587"/>
                    </a:ext>
                  </a:extLst>
                </a:gridCol>
                <a:gridCol w="3210226">
                  <a:extLst>
                    <a:ext uri="{9D8B030D-6E8A-4147-A177-3AD203B41FA5}">
                      <a16:colId xmlns:a16="http://schemas.microsoft.com/office/drawing/2014/main" val="3032966540"/>
                    </a:ext>
                  </a:extLst>
                </a:gridCol>
                <a:gridCol w="3514151">
                  <a:extLst>
                    <a:ext uri="{9D8B030D-6E8A-4147-A177-3AD203B41FA5}">
                      <a16:colId xmlns:a16="http://schemas.microsoft.com/office/drawing/2014/main" val="2535418086"/>
                    </a:ext>
                  </a:extLst>
                </a:gridCol>
                <a:gridCol w="3172234">
                  <a:extLst>
                    <a:ext uri="{9D8B030D-6E8A-4147-A177-3AD203B41FA5}">
                      <a16:colId xmlns:a16="http://schemas.microsoft.com/office/drawing/2014/main" val="5446461"/>
                    </a:ext>
                  </a:extLst>
                </a:gridCol>
              </a:tblGrid>
              <a:tr h="935759">
                <a:tc>
                  <a:txBody>
                    <a:bodyPr/>
                    <a:lstStyle/>
                    <a:p>
                      <a:endParaRPr lang="en-US" dirty="0"/>
                    </a:p>
                  </a:txBody>
                  <a:tcPr/>
                </a:tc>
                <a:tc>
                  <a:txBody>
                    <a:bodyPr/>
                    <a:lstStyle/>
                    <a:p>
                      <a:r>
                        <a:rPr lang="en-US" dirty="0"/>
                        <a:t>Sacituzumab </a:t>
                      </a:r>
                      <a:r>
                        <a:rPr lang="en-US" dirty="0" err="1"/>
                        <a:t>Govitecan</a:t>
                      </a:r>
                      <a:r>
                        <a:rPr lang="en-US" dirty="0"/>
                        <a:t> (SG)</a:t>
                      </a:r>
                    </a:p>
                    <a:p>
                      <a:r>
                        <a:rPr lang="en-US" dirty="0"/>
                        <a:t>TROPiCS-03</a:t>
                      </a:r>
                    </a:p>
                  </a:txBody>
                  <a:tcPr/>
                </a:tc>
                <a:tc>
                  <a:txBody>
                    <a:bodyPr/>
                    <a:lstStyle/>
                    <a:p>
                      <a:r>
                        <a:rPr lang="en-US" dirty="0" err="1"/>
                        <a:t>Datopotamab</a:t>
                      </a:r>
                      <a:r>
                        <a:rPr lang="en-US" dirty="0"/>
                        <a:t> Deruxtecan (Dato-</a:t>
                      </a:r>
                      <a:r>
                        <a:rPr lang="en-US" dirty="0" err="1"/>
                        <a:t>DXd</a:t>
                      </a:r>
                      <a:r>
                        <a:rPr lang="en-US" dirty="0"/>
                        <a:t>)</a:t>
                      </a:r>
                    </a:p>
                    <a:p>
                      <a:r>
                        <a:rPr lang="en-US" dirty="0"/>
                        <a:t>TROPION-PanTumor03</a:t>
                      </a:r>
                    </a:p>
                  </a:txBody>
                  <a:tcPr/>
                </a:tc>
                <a:tc>
                  <a:txBody>
                    <a:bodyPr/>
                    <a:lstStyle/>
                    <a:p>
                      <a:r>
                        <a:rPr lang="en-US" dirty="0"/>
                        <a:t>Sacituzumab </a:t>
                      </a:r>
                      <a:r>
                        <a:rPr lang="en-US" dirty="0" err="1"/>
                        <a:t>Tirumotecan</a:t>
                      </a:r>
                      <a:r>
                        <a:rPr lang="en-US" dirty="0"/>
                        <a:t> (sac-TMT)</a:t>
                      </a:r>
                    </a:p>
                  </a:txBody>
                  <a:tcPr/>
                </a:tc>
                <a:extLst>
                  <a:ext uri="{0D108BD9-81ED-4DB2-BD59-A6C34878D82A}">
                    <a16:rowId xmlns:a16="http://schemas.microsoft.com/office/drawing/2014/main" val="2514391118"/>
                  </a:ext>
                </a:extLst>
              </a:tr>
              <a:tr h="357424">
                <a:tc>
                  <a:txBody>
                    <a:bodyPr/>
                    <a:lstStyle/>
                    <a:p>
                      <a:r>
                        <a:rPr lang="en-US" sz="1600" b="1" dirty="0"/>
                        <a:t>Target</a:t>
                      </a:r>
                    </a:p>
                  </a:txBody>
                  <a:tcPr/>
                </a:tc>
                <a:tc>
                  <a:txBody>
                    <a:bodyPr/>
                    <a:lstStyle/>
                    <a:p>
                      <a:r>
                        <a:rPr lang="en-US" sz="1600" dirty="0"/>
                        <a:t>Trop-2</a:t>
                      </a:r>
                    </a:p>
                  </a:txBody>
                  <a:tcPr/>
                </a:tc>
                <a:tc>
                  <a:txBody>
                    <a:bodyPr/>
                    <a:lstStyle/>
                    <a:p>
                      <a:r>
                        <a:rPr lang="en-US" sz="1600" dirty="0"/>
                        <a:t>Trop-2</a:t>
                      </a:r>
                    </a:p>
                  </a:txBody>
                  <a:tcPr/>
                </a:tc>
                <a:tc>
                  <a:txBody>
                    <a:bodyPr/>
                    <a:lstStyle/>
                    <a:p>
                      <a:r>
                        <a:rPr lang="en-US" sz="1600" dirty="0"/>
                        <a:t>Trop-2</a:t>
                      </a:r>
                    </a:p>
                  </a:txBody>
                  <a:tcPr/>
                </a:tc>
                <a:extLst>
                  <a:ext uri="{0D108BD9-81ED-4DB2-BD59-A6C34878D82A}">
                    <a16:rowId xmlns:a16="http://schemas.microsoft.com/office/drawing/2014/main" val="3747888802"/>
                  </a:ext>
                </a:extLst>
              </a:tr>
              <a:tr h="357424">
                <a:tc>
                  <a:txBody>
                    <a:bodyPr/>
                    <a:lstStyle/>
                    <a:p>
                      <a:r>
                        <a:rPr lang="en-US" sz="1600" b="1" dirty="0"/>
                        <a:t>Study Size</a:t>
                      </a:r>
                    </a:p>
                  </a:txBody>
                  <a:tcPr/>
                </a:tc>
                <a:tc>
                  <a:txBody>
                    <a:bodyPr/>
                    <a:lstStyle/>
                    <a:p>
                      <a:r>
                        <a:rPr lang="en-US" sz="1600" dirty="0"/>
                        <a:t>N=41</a:t>
                      </a:r>
                    </a:p>
                  </a:txBody>
                  <a:tcPr/>
                </a:tc>
                <a:tc>
                  <a:txBody>
                    <a:bodyPr/>
                    <a:lstStyle/>
                    <a:p>
                      <a:r>
                        <a:rPr lang="en-US" sz="1600" dirty="0"/>
                        <a:t>N=40</a:t>
                      </a:r>
                    </a:p>
                  </a:txBody>
                  <a:tcPr/>
                </a:tc>
                <a:tc>
                  <a:txBody>
                    <a:bodyPr/>
                    <a:lstStyle/>
                    <a:p>
                      <a:r>
                        <a:rPr lang="en-US" sz="1600" dirty="0"/>
                        <a:t>N=44</a:t>
                      </a:r>
                    </a:p>
                  </a:txBody>
                  <a:tcPr/>
                </a:tc>
                <a:extLst>
                  <a:ext uri="{0D108BD9-81ED-4DB2-BD59-A6C34878D82A}">
                    <a16:rowId xmlns:a16="http://schemas.microsoft.com/office/drawing/2014/main" val="27988663"/>
                  </a:ext>
                </a:extLst>
              </a:tr>
              <a:tr h="840553">
                <a:tc>
                  <a:txBody>
                    <a:bodyPr/>
                    <a:lstStyle/>
                    <a:p>
                      <a:r>
                        <a:rPr lang="en-US" sz="1600" b="1" dirty="0"/>
                        <a:t>Patient Population</a:t>
                      </a:r>
                    </a:p>
                  </a:txBody>
                  <a:tcPr/>
                </a:tc>
                <a:tc>
                  <a:txBody>
                    <a:bodyPr/>
                    <a:lstStyle/>
                    <a:p>
                      <a:pPr marL="285750" indent="-285750">
                        <a:buFontTx/>
                        <a:buChar char="-"/>
                      </a:pPr>
                      <a:r>
                        <a:rPr lang="en-US" sz="1600" dirty="0"/>
                        <a:t>61% with ≥3 prior lines</a:t>
                      </a:r>
                    </a:p>
                    <a:p>
                      <a:pPr marL="285750" indent="-285750">
                        <a:buFontTx/>
                        <a:buChar char="-"/>
                      </a:pPr>
                      <a:r>
                        <a:rPr lang="en-US" sz="1600" dirty="0"/>
                        <a:t>85% prior IO</a:t>
                      </a:r>
                    </a:p>
                  </a:txBody>
                  <a:tcPr/>
                </a:tc>
                <a:tc>
                  <a:txBody>
                    <a:bodyPr/>
                    <a:lstStyle/>
                    <a:p>
                      <a:pPr marL="285750" indent="-285750">
                        <a:buFontTx/>
                        <a:buChar char="-"/>
                      </a:pPr>
                      <a:r>
                        <a:rPr lang="en-US" sz="1600" dirty="0"/>
                        <a:t>73% with 1 prior line</a:t>
                      </a:r>
                    </a:p>
                    <a:p>
                      <a:pPr marL="285750" indent="-285750">
                        <a:buFontTx/>
                        <a:buChar char="-"/>
                      </a:pPr>
                      <a:r>
                        <a:rPr lang="en-US" sz="1600" dirty="0"/>
                        <a:t>22.5% prior IO</a:t>
                      </a:r>
                    </a:p>
                  </a:txBody>
                  <a:tcPr/>
                </a:tc>
                <a:tc>
                  <a:txBody>
                    <a:bodyPr/>
                    <a:lstStyle/>
                    <a:p>
                      <a:pPr marL="285750" indent="-285750">
                        <a:buFontTx/>
                        <a:buChar char="-"/>
                      </a:pPr>
                      <a:r>
                        <a:rPr lang="en-US" sz="1600" dirty="0"/>
                        <a:t>48% with 1 prior line</a:t>
                      </a:r>
                    </a:p>
                    <a:p>
                      <a:pPr marL="285750" indent="-285750">
                        <a:buFontTx/>
                        <a:buChar char="-"/>
                      </a:pPr>
                      <a:r>
                        <a:rPr lang="en-US" sz="1600" dirty="0"/>
                        <a:t>36% prior IO</a:t>
                      </a:r>
                    </a:p>
                  </a:txBody>
                  <a:tcPr/>
                </a:tc>
                <a:extLst>
                  <a:ext uri="{0D108BD9-81ED-4DB2-BD59-A6C34878D82A}">
                    <a16:rowId xmlns:a16="http://schemas.microsoft.com/office/drawing/2014/main" val="1161277919"/>
                  </a:ext>
                </a:extLst>
              </a:tr>
              <a:tr h="625493">
                <a:tc>
                  <a:txBody>
                    <a:bodyPr/>
                    <a:lstStyle/>
                    <a:p>
                      <a:r>
                        <a:rPr lang="en-US" sz="1600" b="1" dirty="0"/>
                        <a:t>Region Trial conducted</a:t>
                      </a:r>
                    </a:p>
                  </a:txBody>
                  <a:tcPr/>
                </a:tc>
                <a:tc>
                  <a:txBody>
                    <a:bodyPr/>
                    <a:lstStyle/>
                    <a:p>
                      <a:r>
                        <a:rPr lang="en-US" sz="1600" dirty="0"/>
                        <a:t>-    United States</a:t>
                      </a:r>
                    </a:p>
                  </a:txBody>
                  <a:tcPr/>
                </a:tc>
                <a:tc>
                  <a:txBody>
                    <a:bodyPr/>
                    <a:lstStyle/>
                    <a:p>
                      <a:pPr marL="285750" indent="-285750">
                        <a:buFontTx/>
                        <a:buChar char="-"/>
                      </a:pPr>
                      <a:r>
                        <a:rPr lang="en-US" sz="1600" dirty="0"/>
                        <a:t>EU (45%)</a:t>
                      </a:r>
                    </a:p>
                    <a:p>
                      <a:pPr marL="285750" indent="-285750">
                        <a:buFontTx/>
                        <a:buChar char="-"/>
                      </a:pPr>
                      <a:r>
                        <a:rPr lang="en-US" sz="1600" dirty="0"/>
                        <a:t>Asia  (45%)</a:t>
                      </a:r>
                    </a:p>
                  </a:txBody>
                  <a:tcPr/>
                </a:tc>
                <a:tc>
                  <a:txBody>
                    <a:bodyPr/>
                    <a:lstStyle/>
                    <a:p>
                      <a:r>
                        <a:rPr lang="en-US" sz="1600" dirty="0"/>
                        <a:t>-    Almost entirely China</a:t>
                      </a:r>
                    </a:p>
                  </a:txBody>
                  <a:tcPr/>
                </a:tc>
                <a:extLst>
                  <a:ext uri="{0D108BD9-81ED-4DB2-BD59-A6C34878D82A}">
                    <a16:rowId xmlns:a16="http://schemas.microsoft.com/office/drawing/2014/main" val="3852180560"/>
                  </a:ext>
                </a:extLst>
              </a:tr>
              <a:tr h="625493">
                <a:tc>
                  <a:txBody>
                    <a:bodyPr/>
                    <a:lstStyle/>
                    <a:p>
                      <a:r>
                        <a:rPr lang="en-US" sz="1600" b="1" dirty="0"/>
                        <a:t>Efficacy</a:t>
                      </a:r>
                    </a:p>
                  </a:txBody>
                  <a:tcPr/>
                </a:tc>
                <a:tc>
                  <a:txBody>
                    <a:bodyPr/>
                    <a:lstStyle/>
                    <a:p>
                      <a:r>
                        <a:rPr lang="en-US" sz="1600" dirty="0"/>
                        <a:t>ORR 22%</a:t>
                      </a:r>
                    </a:p>
                  </a:txBody>
                  <a:tcPr/>
                </a:tc>
                <a:tc>
                  <a:txBody>
                    <a:bodyPr/>
                    <a:lstStyle/>
                    <a:p>
                      <a:r>
                        <a:rPr lang="en-US" sz="1600" dirty="0"/>
                        <a:t>ORR 27.5%</a:t>
                      </a:r>
                    </a:p>
                  </a:txBody>
                  <a:tcPr/>
                </a:tc>
                <a:tc>
                  <a:txBody>
                    <a:bodyPr/>
                    <a:lstStyle/>
                    <a:p>
                      <a:r>
                        <a:rPr lang="en-US" sz="1600" dirty="0"/>
                        <a:t>ORR 27.3%</a:t>
                      </a:r>
                    </a:p>
                    <a:p>
                      <a:r>
                        <a:rPr lang="en-US" sz="1600" dirty="0"/>
                        <a:t>(41.7% H-score&gt;200)</a:t>
                      </a:r>
                    </a:p>
                  </a:txBody>
                  <a:tcPr/>
                </a:tc>
                <a:extLst>
                  <a:ext uri="{0D108BD9-81ED-4DB2-BD59-A6C34878D82A}">
                    <a16:rowId xmlns:a16="http://schemas.microsoft.com/office/drawing/2014/main" val="365941597"/>
                  </a:ext>
                </a:extLst>
              </a:tr>
              <a:tr h="893562">
                <a:tc>
                  <a:txBody>
                    <a:bodyPr/>
                    <a:lstStyle/>
                    <a:p>
                      <a:r>
                        <a:rPr lang="en-US" sz="1600" b="1" dirty="0"/>
                        <a:t>SAEs</a:t>
                      </a:r>
                    </a:p>
                  </a:txBody>
                  <a:tcPr/>
                </a:tc>
                <a:tc>
                  <a:txBody>
                    <a:bodyPr/>
                    <a:lstStyle/>
                    <a:p>
                      <a:pPr marL="285750" indent="-285750">
                        <a:buFontTx/>
                        <a:buChar char="-"/>
                      </a:pPr>
                      <a:r>
                        <a:rPr lang="en-US" sz="1600" dirty="0"/>
                        <a:t>Neutropenia</a:t>
                      </a:r>
                    </a:p>
                    <a:p>
                      <a:pPr marL="285750" indent="-285750">
                        <a:buFontTx/>
                        <a:buChar char="-"/>
                      </a:pPr>
                      <a:r>
                        <a:rPr lang="en-US" sz="1600" dirty="0"/>
                        <a:t>Diarrhea</a:t>
                      </a:r>
                    </a:p>
                  </a:txBody>
                  <a:tcPr/>
                </a:tc>
                <a:tc>
                  <a:txBody>
                    <a:bodyPr/>
                    <a:lstStyle/>
                    <a:p>
                      <a:pPr marL="285750" indent="-285750">
                        <a:buFontTx/>
                        <a:buChar char="-"/>
                      </a:pPr>
                      <a:r>
                        <a:rPr lang="en-US" sz="1600" dirty="0"/>
                        <a:t>Stomatitis</a:t>
                      </a:r>
                    </a:p>
                    <a:p>
                      <a:pPr marL="285750" indent="-285750">
                        <a:buFontTx/>
                        <a:buChar char="-"/>
                      </a:pPr>
                      <a:r>
                        <a:rPr lang="en-US" sz="1600" dirty="0"/>
                        <a:t>Anemia</a:t>
                      </a:r>
                    </a:p>
                    <a:p>
                      <a:pPr marL="285750" indent="-285750">
                        <a:buFontTx/>
                        <a:buChar char="-"/>
                      </a:pPr>
                      <a:r>
                        <a:rPr lang="en-US" sz="1600" dirty="0"/>
                        <a:t>Amylase Increase</a:t>
                      </a:r>
                    </a:p>
                  </a:txBody>
                  <a:tcPr/>
                </a:tc>
                <a:tc>
                  <a:txBody>
                    <a:bodyPr/>
                    <a:lstStyle/>
                    <a:p>
                      <a:pPr marL="285750" indent="-285750">
                        <a:buFontTx/>
                        <a:buChar char="-"/>
                      </a:pPr>
                      <a:r>
                        <a:rPr lang="en-US" sz="1600" dirty="0"/>
                        <a:t>Stomatitis</a:t>
                      </a:r>
                    </a:p>
                    <a:p>
                      <a:pPr marL="285750" indent="-285750">
                        <a:buFontTx/>
                        <a:buChar char="-"/>
                      </a:pPr>
                      <a:r>
                        <a:rPr lang="en-US" sz="1600" dirty="0"/>
                        <a:t>Anemia</a:t>
                      </a:r>
                    </a:p>
                    <a:p>
                      <a:pPr marL="285750" indent="-285750">
                        <a:buFontTx/>
                        <a:buChar char="-"/>
                      </a:pPr>
                      <a:r>
                        <a:rPr lang="en-US" sz="1600" dirty="0"/>
                        <a:t>Neutropenia</a:t>
                      </a:r>
                    </a:p>
                  </a:txBody>
                  <a:tcPr/>
                </a:tc>
                <a:extLst>
                  <a:ext uri="{0D108BD9-81ED-4DB2-BD59-A6C34878D82A}">
                    <a16:rowId xmlns:a16="http://schemas.microsoft.com/office/drawing/2014/main" val="3341878380"/>
                  </a:ext>
                </a:extLst>
              </a:tr>
            </a:tbl>
          </a:graphicData>
        </a:graphic>
      </p:graphicFrame>
      <p:sp>
        <p:nvSpPr>
          <p:cNvPr id="10" name="TextBox 9">
            <a:extLst>
              <a:ext uri="{FF2B5EF4-FFF2-40B4-BE49-F238E27FC236}">
                <a16:creationId xmlns:a16="http://schemas.microsoft.com/office/drawing/2014/main" id="{6FE9CB8B-05FD-65A5-E54C-0BFCBEC29408}"/>
              </a:ext>
            </a:extLst>
          </p:cNvPr>
          <p:cNvSpPr txBox="1"/>
          <p:nvPr/>
        </p:nvSpPr>
        <p:spPr>
          <a:xfrm>
            <a:off x="74949" y="6621147"/>
            <a:ext cx="8916651" cy="27699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4D4D4D"/>
                </a:solidFill>
                <a:effectLst/>
                <a:uLnTx/>
                <a:uFillTx/>
                <a:latin typeface="Calibri" panose="020F0502020204030204"/>
                <a:ea typeface="+mn-ea"/>
                <a:cs typeface="+mn-cs"/>
              </a:rPr>
              <a:t>Santin A et al J Clin Oncol 2024,A </a:t>
            </a:r>
            <a:r>
              <a:rPr kumimoji="0" lang="en-SG" sz="1200" b="0" i="0" u="none" strike="noStrike" kern="1200" cap="none" spc="0" normalizeH="0" baseline="0" noProof="0" dirty="0" err="1">
                <a:ln>
                  <a:noFill/>
                </a:ln>
                <a:solidFill>
                  <a:srgbClr val="4D4D4D"/>
                </a:solidFill>
                <a:effectLst/>
                <a:uLnTx/>
                <a:uFillTx/>
                <a:latin typeface="Calibri" panose="020F0502020204030204"/>
                <a:ea typeface="+mn-ea"/>
                <a:cs typeface="+mn-cs"/>
              </a:rPr>
              <a:t>Oaknin</a:t>
            </a:r>
            <a:r>
              <a:rPr kumimoji="0" lang="en-SG" sz="1200" b="0" i="0" u="none" strike="noStrike" kern="1200" cap="none" spc="0" normalizeH="0" baseline="0" noProof="0" dirty="0">
                <a:ln>
                  <a:noFill/>
                </a:ln>
                <a:solidFill>
                  <a:srgbClr val="4D4D4D"/>
                </a:solidFill>
                <a:effectLst/>
                <a:uLnTx/>
                <a:uFillTx/>
                <a:latin typeface="Calibri" panose="020F0502020204030204"/>
                <a:ea typeface="+mn-ea"/>
                <a:cs typeface="+mn-cs"/>
              </a:rPr>
              <a:t> et al ESMO 2024, Wang et al. ESMO 2024, Lee et al ESMO 2024; Winer et al ASCO 2025 </a:t>
            </a:r>
          </a:p>
        </p:txBody>
      </p:sp>
      <p:sp>
        <p:nvSpPr>
          <p:cNvPr id="14" name="Frame 13">
            <a:extLst>
              <a:ext uri="{FF2B5EF4-FFF2-40B4-BE49-F238E27FC236}">
                <a16:creationId xmlns:a16="http://schemas.microsoft.com/office/drawing/2014/main" id="{94C715C7-C676-7577-56F1-9C1623EB0124}"/>
              </a:ext>
            </a:extLst>
          </p:cNvPr>
          <p:cNvSpPr/>
          <p:nvPr/>
        </p:nvSpPr>
        <p:spPr bwMode="auto">
          <a:xfrm>
            <a:off x="16711" y="4116305"/>
            <a:ext cx="12120478" cy="604530"/>
          </a:xfrm>
          <a:prstGeom prst="frame">
            <a:avLst>
              <a:gd name="adj1" fmla="val 0"/>
            </a:avLst>
          </a:prstGeom>
          <a:solidFill>
            <a:srgbClr val="FF0000"/>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pitchFamily="-72" charset="0"/>
              <a:ea typeface="ＭＳ Ｐゴシック" pitchFamily="-72" charset="-128"/>
              <a:cs typeface="ＭＳ Ｐゴシック" pitchFamily="-72" charset="-128"/>
            </a:endParaRPr>
          </a:p>
        </p:txBody>
      </p:sp>
      <p:sp>
        <p:nvSpPr>
          <p:cNvPr id="15" name="Frame 14">
            <a:extLst>
              <a:ext uri="{FF2B5EF4-FFF2-40B4-BE49-F238E27FC236}">
                <a16:creationId xmlns:a16="http://schemas.microsoft.com/office/drawing/2014/main" id="{70CD310E-F7FC-528F-CA42-5B0FA9779F7F}"/>
              </a:ext>
            </a:extLst>
          </p:cNvPr>
          <p:cNvSpPr/>
          <p:nvPr/>
        </p:nvSpPr>
        <p:spPr bwMode="auto">
          <a:xfrm>
            <a:off x="0" y="2684070"/>
            <a:ext cx="12153901" cy="824500"/>
          </a:xfrm>
          <a:prstGeom prst="frame">
            <a:avLst>
              <a:gd name="adj1" fmla="val 0"/>
            </a:avLst>
          </a:prstGeom>
          <a:solidFill>
            <a:srgbClr val="FF0000"/>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pitchFamily="-72" charset="0"/>
              <a:ea typeface="ＭＳ Ｐゴシック" pitchFamily="-72" charset="-128"/>
              <a:cs typeface="ＭＳ Ｐゴシック" pitchFamily="-72" charset="-128"/>
            </a:endParaRPr>
          </a:p>
        </p:txBody>
      </p:sp>
      <p:sp>
        <p:nvSpPr>
          <p:cNvPr id="16" name="Right Arrow 15">
            <a:extLst>
              <a:ext uri="{FF2B5EF4-FFF2-40B4-BE49-F238E27FC236}">
                <a16:creationId xmlns:a16="http://schemas.microsoft.com/office/drawing/2014/main" id="{DD5FA859-208F-AA15-5C7C-56D035AF3B11}"/>
              </a:ext>
            </a:extLst>
          </p:cNvPr>
          <p:cNvSpPr/>
          <p:nvPr/>
        </p:nvSpPr>
        <p:spPr>
          <a:xfrm>
            <a:off x="1466088" y="3614384"/>
            <a:ext cx="762000" cy="368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7CA4D7EA-084A-A75C-3AD5-3A477CDCB5B2}"/>
              </a:ext>
            </a:extLst>
          </p:cNvPr>
          <p:cNvSpPr>
            <a:spLocks noGrp="1"/>
          </p:cNvSpPr>
          <p:nvPr>
            <p:ph type="title"/>
          </p:nvPr>
        </p:nvSpPr>
        <p:spPr>
          <a:xfrm>
            <a:off x="74949" y="0"/>
            <a:ext cx="11371232" cy="658190"/>
          </a:xfrm>
        </p:spPr>
        <p:txBody>
          <a:bodyPr/>
          <a:lstStyle/>
          <a:p>
            <a:r>
              <a:rPr lang="en-US" b="1" dirty="0"/>
              <a:t>Preliminary TROP2 ADC Efficacy in </a:t>
            </a:r>
            <a:r>
              <a:rPr lang="en-US" b="1" dirty="0" err="1"/>
              <a:t>EnCa</a:t>
            </a:r>
            <a:endParaRPr lang="en-US" b="1" dirty="0"/>
          </a:p>
        </p:txBody>
      </p:sp>
    </p:spTree>
    <p:extLst>
      <p:ext uri="{BB962C8B-B14F-4D97-AF65-F5344CB8AC3E}">
        <p14:creationId xmlns:p14="http://schemas.microsoft.com/office/powerpoint/2010/main" val="291002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C57F-5778-990E-BF43-EEB072237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D6BDB3-44EB-B1AA-66CE-1D9C712B64FB}"/>
              </a:ext>
            </a:extLst>
          </p:cNvPr>
          <p:cNvSpPr txBox="1"/>
          <p:nvPr/>
        </p:nvSpPr>
        <p:spPr>
          <a:xfrm>
            <a:off x="66871" y="1150714"/>
            <a:ext cx="6026148" cy="1200329"/>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9"/>
                </a:solidFill>
                <a:effectLst/>
                <a:uLnTx/>
                <a:uFillTx/>
                <a:latin typeface="Arial"/>
                <a:ea typeface="+mn-ea"/>
                <a:cs typeface="+mn-cs"/>
              </a:rPr>
              <a:t>ASCENT-GYN-01/GOG-3104/ENGOT-en26: </a:t>
            </a:r>
            <a:r>
              <a:rPr kumimoji="0" lang="en-US" sz="1800" b="0" i="0" u="none" strike="noStrike" kern="1200" cap="none" spc="0" normalizeH="0" baseline="0" noProof="0" dirty="0">
                <a:ln>
                  <a:noFill/>
                </a:ln>
                <a:solidFill>
                  <a:srgbClr val="464749"/>
                </a:solidFill>
                <a:effectLst/>
                <a:uLnTx/>
                <a:uFillTx/>
                <a:latin typeface="Arial"/>
                <a:ea typeface="+mn-ea"/>
                <a:cs typeface="+mn-cs"/>
              </a:rPr>
              <a:t>A Phase 3 Study of SG vs TPC in Patients With Endometrial Cancer Who Have Received Prior Platinum-Based Chemotherapy and Anti-PD-1/PD-L1 Immunotherapy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27D31607-F353-E210-1128-82E379EAD6C6}"/>
              </a:ext>
            </a:extLst>
          </p:cNvPr>
          <p:cNvSpPr txBox="1"/>
          <p:nvPr/>
        </p:nvSpPr>
        <p:spPr>
          <a:xfrm>
            <a:off x="6143819" y="1150386"/>
            <a:ext cx="6026148" cy="1200329"/>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64749"/>
                </a:solidFill>
                <a:effectLst/>
                <a:uLnTx/>
                <a:uFillTx/>
                <a:latin typeface="Arial"/>
                <a:ea typeface="+mn-ea"/>
                <a:cs typeface="+mn-cs"/>
              </a:rPr>
              <a:t>Trofuse</a:t>
            </a:r>
            <a:r>
              <a:rPr kumimoji="0" lang="en-US" sz="1800" b="1" i="0" u="none" strike="noStrike" kern="1200" cap="none" spc="0" normalizeH="0" baseline="0" noProof="0" dirty="0">
                <a:ln>
                  <a:noFill/>
                </a:ln>
                <a:solidFill>
                  <a:srgbClr val="464749"/>
                </a:solidFill>
                <a:effectLst/>
                <a:uLnTx/>
                <a:uFillTx/>
                <a:latin typeface="Arial"/>
                <a:ea typeface="+mn-ea"/>
                <a:cs typeface="+mn-cs"/>
              </a:rPr>
              <a:t> ENGOT-en23/GOG-3095/SAC-TMT: </a:t>
            </a:r>
            <a:r>
              <a:rPr kumimoji="0" lang="en-US" sz="1800" b="0" i="0" u="none" strike="noStrike" kern="1200" cap="none" spc="0" normalizeH="0" baseline="0" noProof="0" dirty="0">
                <a:ln>
                  <a:noFill/>
                </a:ln>
                <a:solidFill>
                  <a:srgbClr val="464749"/>
                </a:solidFill>
                <a:effectLst/>
                <a:uLnTx/>
                <a:uFillTx/>
                <a:latin typeface="Arial"/>
                <a:ea typeface="+mn-ea"/>
                <a:cs typeface="+mn-cs"/>
              </a:rPr>
              <a:t>A Phase 3 Study of SG vs TPC in Patients With Endometrial Cancer Who Have Received Prior Platinum-Based Chemotherapy and Anti-PD-1/PD-L1 Immunotherapy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E730ED-346C-573A-030C-9EAA05932B75}"/>
              </a:ext>
            </a:extLst>
          </p:cNvPr>
          <p:cNvSpPr txBox="1"/>
          <p:nvPr/>
        </p:nvSpPr>
        <p:spPr>
          <a:xfrm>
            <a:off x="22033" y="2350715"/>
            <a:ext cx="6144126" cy="369332"/>
          </a:xfrm>
          <a:prstGeom prst="rect">
            <a:avLst/>
          </a:prstGeom>
          <a:noFill/>
        </p:spPr>
        <p:txBody>
          <a:bodyPr wrap="square">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1D3A"/>
                </a:solidFill>
                <a:effectLst/>
                <a:uLnTx/>
                <a:uFillTx/>
                <a:latin typeface="Arial"/>
                <a:ea typeface="Helvetica Neue"/>
                <a:cs typeface="Helvetica Neue"/>
                <a:sym typeface="Helvetica Neue"/>
              </a:rPr>
              <a:t>NCT06486441</a:t>
            </a:r>
            <a:endParaRPr kumimoji="0" lang="en-US" sz="1800" b="1" i="0" u="none" strike="noStrike" kern="1200" cap="none" spc="0" normalizeH="0" baseline="0" noProof="0" dirty="0">
              <a:ln>
                <a:noFill/>
              </a:ln>
              <a:solidFill>
                <a:srgbClr val="101D3A"/>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385B91DF-34AB-8558-61D5-CC4998639F87}"/>
              </a:ext>
            </a:extLst>
          </p:cNvPr>
          <p:cNvPicPr>
            <a:picLocks noChangeAspect="1"/>
          </p:cNvPicPr>
          <p:nvPr/>
        </p:nvPicPr>
        <p:blipFill>
          <a:blip r:embed="rId3"/>
          <a:stretch>
            <a:fillRect/>
          </a:stretch>
        </p:blipFill>
        <p:spPr>
          <a:xfrm>
            <a:off x="53808" y="3144552"/>
            <a:ext cx="6130380" cy="2028339"/>
          </a:xfrm>
          <a:prstGeom prst="rect">
            <a:avLst/>
          </a:prstGeom>
        </p:spPr>
      </p:pic>
      <p:sp>
        <p:nvSpPr>
          <p:cNvPr id="15" name="TextBox 14">
            <a:extLst>
              <a:ext uri="{FF2B5EF4-FFF2-40B4-BE49-F238E27FC236}">
                <a16:creationId xmlns:a16="http://schemas.microsoft.com/office/drawing/2014/main" id="{CD3B33BE-ED5D-39D6-A146-29EEC0BF431C}"/>
              </a:ext>
            </a:extLst>
          </p:cNvPr>
          <p:cNvSpPr txBox="1"/>
          <p:nvPr/>
        </p:nvSpPr>
        <p:spPr>
          <a:xfrm>
            <a:off x="6093019" y="2350715"/>
            <a:ext cx="6144126" cy="369332"/>
          </a:xfrm>
          <a:prstGeom prst="rect">
            <a:avLst/>
          </a:prstGeom>
          <a:noFill/>
        </p:spPr>
        <p:txBody>
          <a:bodyPr wrap="square">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1D3A"/>
                </a:solidFill>
                <a:effectLst/>
                <a:uLnTx/>
                <a:uFillTx/>
                <a:latin typeface="Arial"/>
                <a:ea typeface="Helvetica Neue"/>
                <a:cs typeface="Helvetica Neue"/>
                <a:sym typeface="Helvetica Neue"/>
              </a:rPr>
              <a:t>NCT06132958</a:t>
            </a:r>
            <a:endParaRPr kumimoji="0" lang="en-US" sz="1800" b="1" i="0" u="none" strike="noStrike" kern="1200" cap="none" spc="0" normalizeH="0" baseline="0" noProof="0" dirty="0">
              <a:ln>
                <a:noFill/>
              </a:ln>
              <a:solidFill>
                <a:srgbClr val="101D3A"/>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D8CF848F-8A3E-5874-EAF4-34D4493C66CD}"/>
              </a:ext>
            </a:extLst>
          </p:cNvPr>
          <p:cNvPicPr>
            <a:picLocks noChangeAspect="1"/>
          </p:cNvPicPr>
          <p:nvPr/>
        </p:nvPicPr>
        <p:blipFill>
          <a:blip r:embed="rId4"/>
          <a:stretch>
            <a:fillRect/>
          </a:stretch>
        </p:blipFill>
        <p:spPr>
          <a:xfrm>
            <a:off x="6294882" y="3144552"/>
            <a:ext cx="5740400" cy="2580768"/>
          </a:xfrm>
          <a:prstGeom prst="rect">
            <a:avLst/>
          </a:prstGeom>
        </p:spPr>
      </p:pic>
      <p:sp>
        <p:nvSpPr>
          <p:cNvPr id="2" name="Title 3">
            <a:extLst>
              <a:ext uri="{FF2B5EF4-FFF2-40B4-BE49-F238E27FC236}">
                <a16:creationId xmlns:a16="http://schemas.microsoft.com/office/drawing/2014/main" id="{B7FEE4FE-C1E3-9ED0-89BA-9EA59DF24E68}"/>
              </a:ext>
            </a:extLst>
          </p:cNvPr>
          <p:cNvSpPr>
            <a:spLocks noGrp="1"/>
          </p:cNvSpPr>
          <p:nvPr>
            <p:ph type="title"/>
          </p:nvPr>
        </p:nvSpPr>
        <p:spPr>
          <a:xfrm>
            <a:off x="74949" y="0"/>
            <a:ext cx="11371232" cy="658190"/>
          </a:xfrm>
        </p:spPr>
        <p:txBody>
          <a:bodyPr/>
          <a:lstStyle/>
          <a:p>
            <a:r>
              <a:rPr lang="en-US" b="1" dirty="0"/>
              <a:t>Phase 3 TROP2 ADC Clinical Trials in Recurrent </a:t>
            </a:r>
            <a:r>
              <a:rPr lang="en-US" b="1" dirty="0" err="1"/>
              <a:t>EnCa</a:t>
            </a:r>
            <a:endParaRPr lang="en-US" b="1" dirty="0"/>
          </a:p>
        </p:txBody>
      </p:sp>
    </p:spTree>
    <p:extLst>
      <p:ext uri="{BB962C8B-B14F-4D97-AF65-F5344CB8AC3E}">
        <p14:creationId xmlns:p14="http://schemas.microsoft.com/office/powerpoint/2010/main" val="237370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A1D00-FFD4-DB69-B289-CCFFAE91013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18D410D-C990-9149-FA01-F52A0D6623C1}"/>
              </a:ext>
            </a:extLst>
          </p:cNvPr>
          <p:cNvSpPr txBox="1"/>
          <p:nvPr/>
        </p:nvSpPr>
        <p:spPr>
          <a:xfrm>
            <a:off x="53808" y="1150386"/>
            <a:ext cx="12116159" cy="923330"/>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MK-2870-033/​TroFuse-033/​GOG-3119/​ENGOT-en29) (TroFuse-033)</a:t>
            </a:r>
            <a:r>
              <a:rPr kumimoji="0" lang="en-US" sz="1800" b="1" i="0" u="none" strike="noStrike" kern="1200" cap="none" spc="0" normalizeH="0" baseline="0" noProof="0" dirty="0">
                <a:ln>
                  <a:noFill/>
                </a:ln>
                <a:solidFill>
                  <a:srgbClr val="464749"/>
                </a:solidFill>
                <a:effectLst/>
                <a:uLnTx/>
                <a:uFillTx/>
                <a:latin typeface="Arial"/>
                <a:ea typeface="+mn-ea"/>
                <a:cs typeface="+mn-cs"/>
              </a:rPr>
              <a:t>: </a:t>
            </a:r>
            <a:r>
              <a:rPr kumimoji="0" lang="en-US" sz="18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 Phase 3 Study to Compare Sacituzumab </a:t>
            </a:r>
            <a:r>
              <a:rPr kumimoji="0" lang="en-US" sz="18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Tirumotecan</a:t>
            </a:r>
            <a:r>
              <a:rPr kumimoji="0" lang="en-US" sz="18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in Combination With Pembrolizumab Vs Pembrolizumab Alone as Treatment in Participants With pMMR Endometrial Cancer </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(NCT06952504)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6D5CBA32-3E3D-7755-BC77-8E132160CA42}"/>
              </a:ext>
            </a:extLst>
          </p:cNvPr>
          <p:cNvPicPr>
            <a:picLocks noChangeAspect="1"/>
          </p:cNvPicPr>
          <p:nvPr/>
        </p:nvPicPr>
        <p:blipFill>
          <a:blip r:embed="rId3"/>
          <a:stretch>
            <a:fillRect/>
          </a:stretch>
        </p:blipFill>
        <p:spPr>
          <a:xfrm>
            <a:off x="920750" y="2129471"/>
            <a:ext cx="9886406" cy="4528611"/>
          </a:xfrm>
          <a:prstGeom prst="rect">
            <a:avLst/>
          </a:prstGeom>
        </p:spPr>
      </p:pic>
      <p:sp>
        <p:nvSpPr>
          <p:cNvPr id="4" name="Title 3">
            <a:extLst>
              <a:ext uri="{FF2B5EF4-FFF2-40B4-BE49-F238E27FC236}">
                <a16:creationId xmlns:a16="http://schemas.microsoft.com/office/drawing/2014/main" id="{A1711365-9D28-23EA-9B7F-82B8355406D3}"/>
              </a:ext>
            </a:extLst>
          </p:cNvPr>
          <p:cNvSpPr>
            <a:spLocks noGrp="1"/>
          </p:cNvSpPr>
          <p:nvPr>
            <p:ph type="title"/>
          </p:nvPr>
        </p:nvSpPr>
        <p:spPr>
          <a:xfrm>
            <a:off x="178337" y="0"/>
            <a:ext cx="11371232" cy="914400"/>
          </a:xfrm>
        </p:spPr>
        <p:txBody>
          <a:bodyPr/>
          <a:lstStyle/>
          <a:p>
            <a:r>
              <a:rPr lang="en-US" b="1" dirty="0"/>
              <a:t>Phase 3 TROP2 ADC Clinical Trials in Advanced Stage, Metastatic and Recurrent </a:t>
            </a:r>
            <a:r>
              <a:rPr lang="en-US" b="1" dirty="0" err="1"/>
              <a:t>EnCa</a:t>
            </a:r>
            <a:endParaRPr lang="en-US" b="1" dirty="0"/>
          </a:p>
        </p:txBody>
      </p:sp>
    </p:spTree>
    <p:extLst>
      <p:ext uri="{BB962C8B-B14F-4D97-AF65-F5344CB8AC3E}">
        <p14:creationId xmlns:p14="http://schemas.microsoft.com/office/powerpoint/2010/main" val="298910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5CFA-8214-42A3-2DAF-25BC77794055}"/>
              </a:ext>
            </a:extLst>
          </p:cNvPr>
          <p:cNvSpPr>
            <a:spLocks noGrp="1"/>
          </p:cNvSpPr>
          <p:nvPr>
            <p:ph type="ctrTitle"/>
          </p:nvPr>
        </p:nvSpPr>
        <p:spPr>
          <a:xfrm>
            <a:off x="745067" y="1844886"/>
            <a:ext cx="10906591" cy="1470025"/>
          </a:xfrm>
        </p:spPr>
        <p:txBody>
          <a:bodyPr/>
          <a:lstStyle/>
          <a:p>
            <a:r>
              <a:rPr lang="en-US" dirty="0"/>
              <a:t>TROP2 ADCs in Development</a:t>
            </a:r>
          </a:p>
        </p:txBody>
      </p:sp>
      <p:sp>
        <p:nvSpPr>
          <p:cNvPr id="3" name="Subtitle 2">
            <a:extLst>
              <a:ext uri="{FF2B5EF4-FFF2-40B4-BE49-F238E27FC236}">
                <a16:creationId xmlns:a16="http://schemas.microsoft.com/office/drawing/2014/main" id="{FE1A8BF5-5980-DCEA-19CC-3AC8F71DCC15}"/>
              </a:ext>
            </a:extLst>
          </p:cNvPr>
          <p:cNvSpPr>
            <a:spLocks noGrp="1"/>
          </p:cNvSpPr>
          <p:nvPr>
            <p:ph type="subTitle" idx="1"/>
          </p:nvPr>
        </p:nvSpPr>
        <p:spPr>
          <a:xfrm>
            <a:off x="745067" y="3461117"/>
            <a:ext cx="10906591" cy="753881"/>
          </a:xfrm>
        </p:spPr>
        <p:txBody>
          <a:bodyPr>
            <a:normAutofit/>
          </a:bodyPr>
          <a:lstStyle/>
          <a:p>
            <a:r>
              <a:rPr lang="en-US" sz="3600" dirty="0"/>
              <a:t>Ovarian Cancer</a:t>
            </a:r>
          </a:p>
        </p:txBody>
      </p:sp>
    </p:spTree>
    <p:extLst>
      <p:ext uri="{BB962C8B-B14F-4D97-AF65-F5344CB8AC3E}">
        <p14:creationId xmlns:p14="http://schemas.microsoft.com/office/powerpoint/2010/main" val="3482815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BF6A5-F980-53AF-80BB-A978F03786C7}"/>
              </a:ext>
            </a:extLst>
          </p:cNvPr>
          <p:cNvSpPr>
            <a:spLocks noGrp="1"/>
          </p:cNvSpPr>
          <p:nvPr>
            <p:ph type="title"/>
          </p:nvPr>
        </p:nvSpPr>
        <p:spPr>
          <a:xfrm>
            <a:off x="190751" y="0"/>
            <a:ext cx="11371232" cy="658190"/>
          </a:xfrm>
        </p:spPr>
        <p:txBody>
          <a:bodyPr/>
          <a:lstStyle/>
          <a:p>
            <a:r>
              <a:rPr lang="en-US" b="1" dirty="0"/>
              <a:t>Is TROP2 a Relevant Target in Ovarian Cancer</a:t>
            </a:r>
          </a:p>
        </p:txBody>
      </p:sp>
      <p:sp>
        <p:nvSpPr>
          <p:cNvPr id="6" name="TextBox 5">
            <a:extLst>
              <a:ext uri="{FF2B5EF4-FFF2-40B4-BE49-F238E27FC236}">
                <a16:creationId xmlns:a16="http://schemas.microsoft.com/office/drawing/2014/main" id="{A494542B-60C1-9F83-8386-B90AA1D33FF8}"/>
              </a:ext>
            </a:extLst>
          </p:cNvPr>
          <p:cNvSpPr txBox="1"/>
          <p:nvPr/>
        </p:nvSpPr>
        <p:spPr>
          <a:xfrm>
            <a:off x="918482" y="6496985"/>
            <a:ext cx="6747998" cy="419681"/>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sym typeface="Arial"/>
              </a:rPr>
              <a:t>Dum D, et al. </a:t>
            </a:r>
            <a:r>
              <a:rPr kumimoji="0" lang="en-US" sz="1200" b="0" i="1" u="none" strike="noStrike" kern="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sym typeface="Arial"/>
              </a:rPr>
              <a:t>Ann Oncol. </a:t>
            </a:r>
            <a:r>
              <a:rPr kumimoji="0" lang="en-US" sz="1200" b="0" i="0" u="none" strike="noStrike" kern="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sym typeface="Arial"/>
              </a:rPr>
              <a:t>(2022);33(suppl_7):S27-S54.</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a:extLst>
              <a:ext uri="{FF2B5EF4-FFF2-40B4-BE49-F238E27FC236}">
                <a16:creationId xmlns:a16="http://schemas.microsoft.com/office/drawing/2014/main" id="{E6B03C34-517E-D053-6C59-BCACDABA1D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5079" y="710726"/>
            <a:ext cx="10957943" cy="5321772"/>
          </a:xfrm>
          <a:prstGeom prst="rect">
            <a:avLst/>
          </a:prstGeom>
        </p:spPr>
      </p:pic>
      <p:sp>
        <p:nvSpPr>
          <p:cNvPr id="9" name="Oval 8">
            <a:extLst>
              <a:ext uri="{FF2B5EF4-FFF2-40B4-BE49-F238E27FC236}">
                <a16:creationId xmlns:a16="http://schemas.microsoft.com/office/drawing/2014/main" id="{1A4657F8-5837-1B85-4F21-7FCFFCE0737C}"/>
              </a:ext>
            </a:extLst>
          </p:cNvPr>
          <p:cNvSpPr/>
          <p:nvPr/>
        </p:nvSpPr>
        <p:spPr>
          <a:xfrm>
            <a:off x="2656723" y="2686516"/>
            <a:ext cx="320040" cy="213360"/>
          </a:xfrm>
          <a:prstGeom prst="ellipse">
            <a:avLst/>
          </a:prstGeom>
          <a:noFill/>
          <a:ln w="38100" cap="flat" cmpd="sng" algn="ctr">
            <a:solidFill>
              <a:srgbClr val="FF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F1607931-6358-D2E4-E506-BB98C7FCDC9C}"/>
              </a:ext>
            </a:extLst>
          </p:cNvPr>
          <p:cNvSpPr/>
          <p:nvPr/>
        </p:nvSpPr>
        <p:spPr>
          <a:xfrm>
            <a:off x="3357763" y="2672475"/>
            <a:ext cx="320040" cy="213360"/>
          </a:xfrm>
          <a:prstGeom prst="ellipse">
            <a:avLst/>
          </a:prstGeom>
          <a:noFill/>
          <a:ln w="38100" cap="flat" cmpd="sng" algn="ctr">
            <a:solidFill>
              <a:srgbClr val="FF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Oval 10">
            <a:extLst>
              <a:ext uri="{FF2B5EF4-FFF2-40B4-BE49-F238E27FC236}">
                <a16:creationId xmlns:a16="http://schemas.microsoft.com/office/drawing/2014/main" id="{E267A1D8-CE1F-ADBB-05F3-177AA0BC15F6}"/>
              </a:ext>
            </a:extLst>
          </p:cNvPr>
          <p:cNvSpPr/>
          <p:nvPr/>
        </p:nvSpPr>
        <p:spPr>
          <a:xfrm>
            <a:off x="4558901" y="3225508"/>
            <a:ext cx="320040" cy="213360"/>
          </a:xfrm>
          <a:prstGeom prst="ellipse">
            <a:avLst/>
          </a:prstGeom>
          <a:noFill/>
          <a:ln w="38100" cap="flat" cmpd="sng" algn="ctr">
            <a:solidFill>
              <a:srgbClr val="FF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Oval 11">
            <a:extLst>
              <a:ext uri="{FF2B5EF4-FFF2-40B4-BE49-F238E27FC236}">
                <a16:creationId xmlns:a16="http://schemas.microsoft.com/office/drawing/2014/main" id="{A17DE182-DFBE-3A14-CADE-65482FB961D0}"/>
              </a:ext>
            </a:extLst>
          </p:cNvPr>
          <p:cNvSpPr/>
          <p:nvPr/>
        </p:nvSpPr>
        <p:spPr>
          <a:xfrm>
            <a:off x="5625701" y="2879539"/>
            <a:ext cx="320040" cy="213360"/>
          </a:xfrm>
          <a:prstGeom prst="ellipse">
            <a:avLst/>
          </a:prstGeom>
          <a:noFill/>
          <a:ln w="38100" cap="flat" cmpd="sng" algn="ctr">
            <a:solidFill>
              <a:srgbClr val="FF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F77115EB-B2E3-8493-08B6-067E53101712}"/>
              </a:ext>
            </a:extLst>
          </p:cNvPr>
          <p:cNvSpPr/>
          <p:nvPr/>
        </p:nvSpPr>
        <p:spPr>
          <a:xfrm>
            <a:off x="6172365" y="3108139"/>
            <a:ext cx="320040" cy="213360"/>
          </a:xfrm>
          <a:prstGeom prst="ellipse">
            <a:avLst/>
          </a:prstGeom>
          <a:noFill/>
          <a:ln w="38100" cap="flat" cmpd="sng" algn="ctr">
            <a:solidFill>
              <a:srgbClr val="FF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Rounded Corners 66">
            <a:extLst>
              <a:ext uri="{FF2B5EF4-FFF2-40B4-BE49-F238E27FC236}">
                <a16:creationId xmlns:a16="http://schemas.microsoft.com/office/drawing/2014/main" id="{45F5599A-5913-63BB-18B7-ED2FAE173373}"/>
              </a:ext>
            </a:extLst>
          </p:cNvPr>
          <p:cNvSpPr/>
          <p:nvPr/>
        </p:nvSpPr>
        <p:spPr>
          <a:xfrm>
            <a:off x="1992374" y="2986219"/>
            <a:ext cx="1592580" cy="620447"/>
          </a:xfrm>
          <a:prstGeom prst="roundRect">
            <a:avLst/>
          </a:prstGeom>
          <a:solidFill>
            <a:srgbClr val="1E325F"/>
          </a:solidFill>
          <a:ln w="25400" cap="flat" cmpd="sng" algn="ctr">
            <a:solidFill>
              <a:srgbClr val="1E325F">
                <a:shade val="1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Serous ovarian &gt;40% strong positivity</a:t>
            </a:r>
          </a:p>
        </p:txBody>
      </p:sp>
      <p:sp>
        <p:nvSpPr>
          <p:cNvPr id="15" name="Rectangle: Rounded Corners 67">
            <a:extLst>
              <a:ext uri="{FF2B5EF4-FFF2-40B4-BE49-F238E27FC236}">
                <a16:creationId xmlns:a16="http://schemas.microsoft.com/office/drawing/2014/main" id="{DE51F453-47A3-4CD4-F583-0CC949CD0844}"/>
              </a:ext>
            </a:extLst>
          </p:cNvPr>
          <p:cNvSpPr/>
          <p:nvPr/>
        </p:nvSpPr>
        <p:spPr>
          <a:xfrm>
            <a:off x="2742943" y="1934089"/>
            <a:ext cx="1592580" cy="620447"/>
          </a:xfrm>
          <a:prstGeom prst="roundRect">
            <a:avLst/>
          </a:prstGeom>
          <a:solidFill>
            <a:srgbClr val="1E325F"/>
          </a:solidFill>
          <a:ln w="25400" cap="flat" cmpd="sng" algn="ctr">
            <a:solidFill>
              <a:srgbClr val="1E325F">
                <a:shade val="1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Endometrioid ovary ~40% strong positivity</a:t>
            </a:r>
          </a:p>
        </p:txBody>
      </p:sp>
      <p:sp>
        <p:nvSpPr>
          <p:cNvPr id="16" name="Rectangle: Rounded Corners 68">
            <a:extLst>
              <a:ext uri="{FF2B5EF4-FFF2-40B4-BE49-F238E27FC236}">
                <a16:creationId xmlns:a16="http://schemas.microsoft.com/office/drawing/2014/main" id="{51DE5507-B63D-5B81-B617-B03D63F01D20}"/>
              </a:ext>
            </a:extLst>
          </p:cNvPr>
          <p:cNvSpPr/>
          <p:nvPr/>
        </p:nvSpPr>
        <p:spPr>
          <a:xfrm>
            <a:off x="3971597" y="2543363"/>
            <a:ext cx="1592580" cy="620447"/>
          </a:xfrm>
          <a:prstGeom prst="roundRect">
            <a:avLst/>
          </a:prstGeom>
          <a:solidFill>
            <a:srgbClr val="1E325F"/>
          </a:solidFill>
          <a:ln w="25400" cap="flat" cmpd="sng" algn="ctr">
            <a:solidFill>
              <a:srgbClr val="1E325F">
                <a:shade val="1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Clear cell ovary ~20% strong positivity</a:t>
            </a:r>
          </a:p>
        </p:txBody>
      </p:sp>
      <p:sp>
        <p:nvSpPr>
          <p:cNvPr id="17" name="Rectangle: Rounded Corners 69">
            <a:extLst>
              <a:ext uri="{FF2B5EF4-FFF2-40B4-BE49-F238E27FC236}">
                <a16:creationId xmlns:a16="http://schemas.microsoft.com/office/drawing/2014/main" id="{4F503D35-CF0C-30C3-05AD-751BE74F36CE}"/>
              </a:ext>
            </a:extLst>
          </p:cNvPr>
          <p:cNvSpPr/>
          <p:nvPr/>
        </p:nvSpPr>
        <p:spPr>
          <a:xfrm>
            <a:off x="5385402" y="1954455"/>
            <a:ext cx="1592580" cy="620447"/>
          </a:xfrm>
          <a:prstGeom prst="roundRect">
            <a:avLst/>
          </a:prstGeom>
          <a:solidFill>
            <a:srgbClr val="1E325F"/>
          </a:solidFill>
          <a:ln w="25400" cap="flat" cmpd="sng" algn="ctr">
            <a:solidFill>
              <a:srgbClr val="1E325F">
                <a:shade val="1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Mucinous ovary ~30% strong positivity</a:t>
            </a:r>
          </a:p>
        </p:txBody>
      </p:sp>
      <p:sp>
        <p:nvSpPr>
          <p:cNvPr id="18" name="Rectangle: Rounded Corners 70">
            <a:extLst>
              <a:ext uri="{FF2B5EF4-FFF2-40B4-BE49-F238E27FC236}">
                <a16:creationId xmlns:a16="http://schemas.microsoft.com/office/drawing/2014/main" id="{53C2C0D4-A1E6-7F1D-C87F-B21ED7AD738C}"/>
              </a:ext>
            </a:extLst>
          </p:cNvPr>
          <p:cNvSpPr/>
          <p:nvPr/>
        </p:nvSpPr>
        <p:spPr>
          <a:xfrm>
            <a:off x="6605521" y="2853586"/>
            <a:ext cx="1592580" cy="620447"/>
          </a:xfrm>
          <a:prstGeom prst="roundRect">
            <a:avLst/>
          </a:prstGeom>
          <a:solidFill>
            <a:srgbClr val="1E325F"/>
          </a:solidFill>
          <a:ln w="25400" cap="flat" cmpd="sng" algn="ctr">
            <a:solidFill>
              <a:srgbClr val="1E325F">
                <a:shade val="15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sym typeface="Arial"/>
              </a:rPr>
              <a:t>Carcinosarcoma of ovary &gt;20% strong positivity</a:t>
            </a:r>
          </a:p>
        </p:txBody>
      </p:sp>
    </p:spTree>
    <p:extLst>
      <p:ext uri="{BB962C8B-B14F-4D97-AF65-F5344CB8AC3E}">
        <p14:creationId xmlns:p14="http://schemas.microsoft.com/office/powerpoint/2010/main" val="3044567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28166-59E3-AA9F-82ED-E324638C7E4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A3C7411-33B6-518F-5390-1B5B69A95113}"/>
              </a:ext>
            </a:extLst>
          </p:cNvPr>
          <p:cNvGraphicFramePr>
            <a:graphicFrameLocks noGrp="1"/>
          </p:cNvGraphicFramePr>
          <p:nvPr/>
        </p:nvGraphicFramePr>
        <p:xfrm>
          <a:off x="38098" y="768273"/>
          <a:ext cx="12153902" cy="5119076"/>
        </p:xfrm>
        <a:graphic>
          <a:graphicData uri="http://schemas.openxmlformats.org/drawingml/2006/table">
            <a:tbl>
              <a:tblPr firstRow="1" bandRow="1">
                <a:tableStyleId>{5C22544A-7EE6-4342-B048-85BDC9FD1C3A}</a:tableStyleId>
              </a:tblPr>
              <a:tblGrid>
                <a:gridCol w="2257291">
                  <a:extLst>
                    <a:ext uri="{9D8B030D-6E8A-4147-A177-3AD203B41FA5}">
                      <a16:colId xmlns:a16="http://schemas.microsoft.com/office/drawing/2014/main" val="1774136587"/>
                    </a:ext>
                  </a:extLst>
                </a:gridCol>
                <a:gridCol w="3210226">
                  <a:extLst>
                    <a:ext uri="{9D8B030D-6E8A-4147-A177-3AD203B41FA5}">
                      <a16:colId xmlns:a16="http://schemas.microsoft.com/office/drawing/2014/main" val="3032966540"/>
                    </a:ext>
                  </a:extLst>
                </a:gridCol>
                <a:gridCol w="3514151">
                  <a:extLst>
                    <a:ext uri="{9D8B030D-6E8A-4147-A177-3AD203B41FA5}">
                      <a16:colId xmlns:a16="http://schemas.microsoft.com/office/drawing/2014/main" val="2535418086"/>
                    </a:ext>
                  </a:extLst>
                </a:gridCol>
                <a:gridCol w="3172234">
                  <a:extLst>
                    <a:ext uri="{9D8B030D-6E8A-4147-A177-3AD203B41FA5}">
                      <a16:colId xmlns:a16="http://schemas.microsoft.com/office/drawing/2014/main" val="5446461"/>
                    </a:ext>
                  </a:extLst>
                </a:gridCol>
              </a:tblGrid>
              <a:tr h="935759">
                <a:tc>
                  <a:txBody>
                    <a:bodyPr/>
                    <a:lstStyle/>
                    <a:p>
                      <a:endParaRPr lang="en-US" dirty="0"/>
                    </a:p>
                  </a:txBody>
                  <a:tcPr/>
                </a:tc>
                <a:tc>
                  <a:txBody>
                    <a:bodyPr/>
                    <a:lstStyle/>
                    <a:p>
                      <a:r>
                        <a:rPr lang="en-US" dirty="0"/>
                        <a:t>Sacituzumab </a:t>
                      </a:r>
                      <a:r>
                        <a:rPr lang="en-US" dirty="0" err="1"/>
                        <a:t>Govitecan</a:t>
                      </a:r>
                      <a:r>
                        <a:rPr lang="en-US" dirty="0"/>
                        <a:t> (SG)</a:t>
                      </a:r>
                    </a:p>
                  </a:txBody>
                  <a:tcPr/>
                </a:tc>
                <a:tc>
                  <a:txBody>
                    <a:bodyPr/>
                    <a:lstStyle/>
                    <a:p>
                      <a:r>
                        <a:rPr lang="en-US" dirty="0" err="1"/>
                        <a:t>Datopotamab</a:t>
                      </a:r>
                      <a:r>
                        <a:rPr lang="en-US" dirty="0"/>
                        <a:t> Deruxtecan (Dato-</a:t>
                      </a:r>
                      <a:r>
                        <a:rPr lang="en-US" dirty="0" err="1"/>
                        <a:t>DXd</a:t>
                      </a:r>
                      <a:r>
                        <a:rPr lang="en-US" dirty="0"/>
                        <a:t>)</a:t>
                      </a:r>
                    </a:p>
                    <a:p>
                      <a:r>
                        <a:rPr lang="en-US" dirty="0"/>
                        <a:t>TROPION-PanTumor03</a:t>
                      </a:r>
                    </a:p>
                  </a:txBody>
                  <a:tcPr/>
                </a:tc>
                <a:tc>
                  <a:txBody>
                    <a:bodyPr/>
                    <a:lstStyle/>
                    <a:p>
                      <a:r>
                        <a:rPr lang="en-US" dirty="0"/>
                        <a:t>Sacituzumab </a:t>
                      </a:r>
                      <a:r>
                        <a:rPr lang="en-US" dirty="0" err="1"/>
                        <a:t>Tirumotecan</a:t>
                      </a:r>
                      <a:r>
                        <a:rPr lang="en-US" dirty="0"/>
                        <a:t> (sac-TMT)</a:t>
                      </a:r>
                    </a:p>
                  </a:txBody>
                  <a:tcPr/>
                </a:tc>
                <a:extLst>
                  <a:ext uri="{0D108BD9-81ED-4DB2-BD59-A6C34878D82A}">
                    <a16:rowId xmlns:a16="http://schemas.microsoft.com/office/drawing/2014/main" val="2514391118"/>
                  </a:ext>
                </a:extLst>
              </a:tr>
              <a:tr h="357424">
                <a:tc>
                  <a:txBody>
                    <a:bodyPr/>
                    <a:lstStyle/>
                    <a:p>
                      <a:r>
                        <a:rPr lang="en-US" sz="1600" b="1" dirty="0"/>
                        <a:t>Study Size</a:t>
                      </a:r>
                    </a:p>
                  </a:txBody>
                  <a:tcPr/>
                </a:tc>
                <a:tc>
                  <a:txBody>
                    <a:bodyPr/>
                    <a:lstStyle/>
                    <a:p>
                      <a:r>
                        <a:rPr lang="en-US" sz="1600" dirty="0">
                          <a:solidFill>
                            <a:schemeClr val="tx2"/>
                          </a:solidFill>
                        </a:rPr>
                        <a:t>N/A</a:t>
                      </a:r>
                    </a:p>
                  </a:txBody>
                  <a:tcPr/>
                </a:tc>
                <a:tc>
                  <a:txBody>
                    <a:bodyPr/>
                    <a:lstStyle/>
                    <a:p>
                      <a:r>
                        <a:rPr lang="en-US" sz="1600" dirty="0"/>
                        <a:t>N=35</a:t>
                      </a:r>
                    </a:p>
                  </a:txBody>
                  <a:tcPr/>
                </a:tc>
                <a:tc>
                  <a:txBody>
                    <a:bodyPr/>
                    <a:lstStyle/>
                    <a:p>
                      <a:r>
                        <a:rPr lang="en-US" sz="1600" dirty="0"/>
                        <a:t>N=40</a:t>
                      </a:r>
                    </a:p>
                  </a:txBody>
                  <a:tcPr/>
                </a:tc>
                <a:extLst>
                  <a:ext uri="{0D108BD9-81ED-4DB2-BD59-A6C34878D82A}">
                    <a16:rowId xmlns:a16="http://schemas.microsoft.com/office/drawing/2014/main" val="27988663"/>
                  </a:ext>
                </a:extLst>
              </a:tr>
              <a:tr h="840553">
                <a:tc>
                  <a:txBody>
                    <a:bodyPr/>
                    <a:lstStyle/>
                    <a:p>
                      <a:r>
                        <a:rPr lang="en-US" sz="1600" b="1" dirty="0"/>
                        <a:t>Patient Population</a:t>
                      </a:r>
                    </a:p>
                  </a:txBody>
                  <a:tcPr/>
                </a:tc>
                <a:tc>
                  <a:txBody>
                    <a:bodyPr/>
                    <a:lstStyle/>
                    <a:p>
                      <a:pPr marL="0" indent="0">
                        <a:buFontTx/>
                        <a:buNone/>
                      </a:pPr>
                      <a:endParaRPr lang="en-US" sz="1600" dirty="0">
                        <a:solidFill>
                          <a:schemeClr val="tx2"/>
                        </a:solidFill>
                      </a:endParaRPr>
                    </a:p>
                  </a:txBody>
                  <a:tcPr/>
                </a:tc>
                <a:tc>
                  <a:txBody>
                    <a:bodyPr/>
                    <a:lstStyle/>
                    <a:p>
                      <a:pPr marL="285750" indent="-285750">
                        <a:buFontTx/>
                        <a:buChar char="-"/>
                      </a:pPr>
                      <a:r>
                        <a:rPr lang="en-US" sz="1600" dirty="0"/>
                        <a:t>Median of 2 prior lines of therapy</a:t>
                      </a:r>
                    </a:p>
                    <a:p>
                      <a:pPr marL="285750" indent="-285750">
                        <a:buFontTx/>
                        <a:buChar char="-"/>
                      </a:pPr>
                      <a:r>
                        <a:rPr lang="en-US" sz="1600" dirty="0"/>
                        <a:t>Range 1-4</a:t>
                      </a:r>
                    </a:p>
                    <a:p>
                      <a:pPr marL="285750" indent="-285750">
                        <a:buFontTx/>
                        <a:buChar char="-"/>
                      </a:pPr>
                      <a:r>
                        <a:rPr lang="en-US" sz="1600" b="1" dirty="0"/>
                        <a:t>74% PROS</a:t>
                      </a:r>
                    </a:p>
                    <a:p>
                      <a:pPr marL="285750" indent="-285750">
                        <a:buFontTx/>
                        <a:buChar char="-"/>
                      </a:pPr>
                      <a:r>
                        <a:rPr lang="en-US" sz="1600" b="1" dirty="0"/>
                        <a:t>26% PSOC (n-9)</a:t>
                      </a:r>
                    </a:p>
                  </a:txBody>
                  <a:tcPr/>
                </a:tc>
                <a:tc>
                  <a:txBody>
                    <a:bodyPr/>
                    <a:lstStyle/>
                    <a:p>
                      <a:pPr marL="285750" indent="-285750">
                        <a:buFontTx/>
                        <a:buChar char="-"/>
                      </a:pPr>
                      <a:r>
                        <a:rPr lang="en-US" sz="1600" dirty="0"/>
                        <a:t>All with ≥ 2 prior lines of treatment</a:t>
                      </a:r>
                    </a:p>
                    <a:p>
                      <a:pPr marL="285750" indent="-285750">
                        <a:buFontTx/>
                        <a:buChar char="-"/>
                      </a:pPr>
                      <a:r>
                        <a:rPr lang="en-US" sz="1600" dirty="0"/>
                        <a:t>80% with ≥3 prior lines</a:t>
                      </a:r>
                    </a:p>
                    <a:p>
                      <a:pPr marL="285750" indent="-285750">
                        <a:buFontTx/>
                        <a:buChar char="-"/>
                      </a:pPr>
                      <a:r>
                        <a:rPr lang="en-US" sz="1600" b="1" dirty="0"/>
                        <a:t>87.5% PROC</a:t>
                      </a:r>
                    </a:p>
                  </a:txBody>
                  <a:tcPr/>
                </a:tc>
                <a:extLst>
                  <a:ext uri="{0D108BD9-81ED-4DB2-BD59-A6C34878D82A}">
                    <a16:rowId xmlns:a16="http://schemas.microsoft.com/office/drawing/2014/main" val="1161277919"/>
                  </a:ext>
                </a:extLst>
              </a:tr>
              <a:tr h="625493">
                <a:tc>
                  <a:txBody>
                    <a:bodyPr/>
                    <a:lstStyle/>
                    <a:p>
                      <a:r>
                        <a:rPr lang="en-US" sz="1600" b="1" dirty="0"/>
                        <a:t>Region Trial conducted</a:t>
                      </a:r>
                    </a:p>
                  </a:txBody>
                  <a:tcPr/>
                </a:tc>
                <a:tc>
                  <a:txBody>
                    <a:bodyPr/>
                    <a:lstStyle/>
                    <a:p>
                      <a:endParaRPr lang="en-US" sz="1600" dirty="0">
                        <a:solidFill>
                          <a:schemeClr val="tx2"/>
                        </a:solidFill>
                      </a:endParaRPr>
                    </a:p>
                  </a:txBody>
                  <a:tcPr/>
                </a:tc>
                <a:tc>
                  <a:txBody>
                    <a:bodyPr/>
                    <a:lstStyle/>
                    <a:p>
                      <a:pPr marL="285750" indent="-285750">
                        <a:buFontTx/>
                        <a:buChar char="-"/>
                      </a:pPr>
                      <a:r>
                        <a:rPr lang="en-US" sz="1600" dirty="0"/>
                        <a:t>White (63%)</a:t>
                      </a:r>
                    </a:p>
                    <a:p>
                      <a:pPr marL="285750" indent="-285750">
                        <a:buFontTx/>
                        <a:buChar char="-"/>
                      </a:pPr>
                      <a:r>
                        <a:rPr lang="en-US" sz="1600" dirty="0"/>
                        <a:t>Asia  (23%)</a:t>
                      </a:r>
                    </a:p>
                  </a:txBody>
                  <a:tcPr/>
                </a:tc>
                <a:tc>
                  <a:txBody>
                    <a:bodyPr/>
                    <a:lstStyle/>
                    <a:p>
                      <a:r>
                        <a:rPr lang="en-US" sz="1600" dirty="0"/>
                        <a:t>-    Almost entirely China</a:t>
                      </a:r>
                    </a:p>
                  </a:txBody>
                  <a:tcPr/>
                </a:tc>
                <a:extLst>
                  <a:ext uri="{0D108BD9-81ED-4DB2-BD59-A6C34878D82A}">
                    <a16:rowId xmlns:a16="http://schemas.microsoft.com/office/drawing/2014/main" val="3852180560"/>
                  </a:ext>
                </a:extLst>
              </a:tr>
              <a:tr h="625493">
                <a:tc>
                  <a:txBody>
                    <a:bodyPr/>
                    <a:lstStyle/>
                    <a:p>
                      <a:r>
                        <a:rPr lang="en-US" sz="1600" b="1" dirty="0"/>
                        <a:t>Efficacy</a:t>
                      </a:r>
                    </a:p>
                  </a:txBody>
                  <a:tcPr/>
                </a:tc>
                <a:tc>
                  <a:txBody>
                    <a:bodyPr/>
                    <a:lstStyle/>
                    <a:p>
                      <a:endParaRPr lang="en-US" sz="1600" dirty="0">
                        <a:solidFill>
                          <a:schemeClr val="tx2"/>
                        </a:solidFill>
                      </a:endParaRPr>
                    </a:p>
                  </a:txBody>
                  <a:tcPr/>
                </a:tc>
                <a:tc>
                  <a:txBody>
                    <a:bodyPr/>
                    <a:lstStyle/>
                    <a:p>
                      <a:r>
                        <a:rPr lang="en-US" sz="1600" b="1" dirty="0" err="1"/>
                        <a:t>cORR</a:t>
                      </a:r>
                      <a:r>
                        <a:rPr lang="en-US" sz="1600" b="1" dirty="0"/>
                        <a:t> 42.9% </a:t>
                      </a:r>
                      <a:r>
                        <a:rPr lang="en-US" sz="1600" dirty="0"/>
                        <a:t>(67% PSOC)</a:t>
                      </a:r>
                    </a:p>
                    <a:p>
                      <a:pPr marL="285750" indent="-285750">
                        <a:buFontTx/>
                        <a:buChar char="-"/>
                      </a:pPr>
                      <a:r>
                        <a:rPr lang="en-US" sz="1600" dirty="0"/>
                        <a:t>1 CR and 14 PR</a:t>
                      </a:r>
                    </a:p>
                    <a:p>
                      <a:pPr marL="285750" indent="-285750">
                        <a:buFontTx/>
                        <a:buChar char="-"/>
                      </a:pPr>
                      <a:r>
                        <a:rPr lang="en-US" sz="1600" dirty="0" err="1"/>
                        <a:t>DoR</a:t>
                      </a:r>
                      <a:r>
                        <a:rPr lang="en-US" sz="1600" dirty="0"/>
                        <a:t> 5.7 months</a:t>
                      </a:r>
                    </a:p>
                    <a:p>
                      <a:pPr marL="285750" indent="-285750">
                        <a:buFontTx/>
                        <a:buChar char="-"/>
                      </a:pPr>
                      <a:r>
                        <a:rPr lang="en-US" sz="1600" dirty="0"/>
                        <a:t>Median PFS 5.6 months</a:t>
                      </a:r>
                    </a:p>
                  </a:txBody>
                  <a:tcPr/>
                </a:tc>
                <a:tc>
                  <a:txBody>
                    <a:bodyPr/>
                    <a:lstStyle/>
                    <a:p>
                      <a:r>
                        <a:rPr lang="en-US" sz="1600" b="1" dirty="0"/>
                        <a:t>ORR 40%</a:t>
                      </a:r>
                    </a:p>
                    <a:p>
                      <a:r>
                        <a:rPr lang="en-US" sz="1600" dirty="0"/>
                        <a:t>(61.5% H-score&gt;200)</a:t>
                      </a:r>
                    </a:p>
                    <a:p>
                      <a:r>
                        <a:rPr lang="en-US" sz="1600" dirty="0"/>
                        <a:t>- Median PFS 6 months</a:t>
                      </a:r>
                    </a:p>
                  </a:txBody>
                  <a:tcPr/>
                </a:tc>
                <a:extLst>
                  <a:ext uri="{0D108BD9-81ED-4DB2-BD59-A6C34878D82A}">
                    <a16:rowId xmlns:a16="http://schemas.microsoft.com/office/drawing/2014/main" val="365941597"/>
                  </a:ext>
                </a:extLst>
              </a:tr>
              <a:tr h="893562">
                <a:tc>
                  <a:txBody>
                    <a:bodyPr/>
                    <a:lstStyle/>
                    <a:p>
                      <a:r>
                        <a:rPr lang="en-US" sz="1600" b="1" dirty="0"/>
                        <a:t>SAEs</a:t>
                      </a:r>
                    </a:p>
                  </a:txBody>
                  <a:tcPr/>
                </a:tc>
                <a:tc>
                  <a:txBody>
                    <a:bodyPr/>
                    <a:lstStyle/>
                    <a:p>
                      <a:pPr marL="285750" indent="-285750">
                        <a:buFontTx/>
                        <a:buChar char="-"/>
                      </a:pPr>
                      <a:endParaRPr lang="en-US" sz="1600" dirty="0">
                        <a:solidFill>
                          <a:schemeClr val="tx2"/>
                        </a:solidFill>
                      </a:endParaRPr>
                    </a:p>
                  </a:txBody>
                  <a:tcPr/>
                </a:tc>
                <a:tc>
                  <a:txBody>
                    <a:bodyPr/>
                    <a:lstStyle/>
                    <a:p>
                      <a:pPr marL="285750" indent="-285750">
                        <a:buFontTx/>
                        <a:buChar char="-"/>
                      </a:pPr>
                      <a:r>
                        <a:rPr lang="en-US" sz="1600" dirty="0"/>
                        <a:t>Stomatitis</a:t>
                      </a:r>
                    </a:p>
                    <a:p>
                      <a:pPr marL="285750" indent="-285750">
                        <a:buFontTx/>
                        <a:buChar char="-"/>
                      </a:pPr>
                      <a:r>
                        <a:rPr lang="en-US" sz="1600" dirty="0"/>
                        <a:t>Nausea</a:t>
                      </a:r>
                    </a:p>
                    <a:p>
                      <a:pPr marL="285750" indent="-285750">
                        <a:buFontTx/>
                        <a:buChar char="-"/>
                      </a:pPr>
                      <a:r>
                        <a:rPr lang="en-US" sz="1600" dirty="0"/>
                        <a:t>Alopecia</a:t>
                      </a:r>
                    </a:p>
                  </a:txBody>
                  <a:tcPr/>
                </a:tc>
                <a:tc>
                  <a:txBody>
                    <a:bodyPr/>
                    <a:lstStyle/>
                    <a:p>
                      <a:pPr marL="285750" indent="-285750">
                        <a:buFontTx/>
                        <a:buChar char="-"/>
                      </a:pPr>
                      <a:r>
                        <a:rPr lang="en-US" sz="1600" dirty="0"/>
                        <a:t>Stomatitis</a:t>
                      </a:r>
                    </a:p>
                    <a:p>
                      <a:pPr marL="285750" indent="-285750">
                        <a:buFontTx/>
                        <a:buChar char="-"/>
                      </a:pPr>
                      <a:r>
                        <a:rPr lang="en-US" sz="1600" dirty="0"/>
                        <a:t>Neutropenia</a:t>
                      </a:r>
                    </a:p>
                    <a:p>
                      <a:pPr marL="285750" indent="-285750">
                        <a:buFontTx/>
                        <a:buChar char="-"/>
                      </a:pPr>
                      <a:r>
                        <a:rPr lang="en-US" sz="1600" dirty="0"/>
                        <a:t>Anemia</a:t>
                      </a:r>
                    </a:p>
                    <a:p>
                      <a:pPr marL="285750" indent="-285750">
                        <a:buFontTx/>
                        <a:buChar char="-"/>
                      </a:pPr>
                      <a:endParaRPr lang="en-US" sz="1600" dirty="0"/>
                    </a:p>
                  </a:txBody>
                  <a:tcPr/>
                </a:tc>
                <a:extLst>
                  <a:ext uri="{0D108BD9-81ED-4DB2-BD59-A6C34878D82A}">
                    <a16:rowId xmlns:a16="http://schemas.microsoft.com/office/drawing/2014/main" val="3341878380"/>
                  </a:ext>
                </a:extLst>
              </a:tr>
            </a:tbl>
          </a:graphicData>
        </a:graphic>
      </p:graphicFrame>
      <p:sp>
        <p:nvSpPr>
          <p:cNvPr id="10" name="TextBox 9">
            <a:extLst>
              <a:ext uri="{FF2B5EF4-FFF2-40B4-BE49-F238E27FC236}">
                <a16:creationId xmlns:a16="http://schemas.microsoft.com/office/drawing/2014/main" id="{1EC67B48-91A2-F51A-55B7-8756B983A1D6}"/>
              </a:ext>
            </a:extLst>
          </p:cNvPr>
          <p:cNvSpPr txBox="1"/>
          <p:nvPr/>
        </p:nvSpPr>
        <p:spPr>
          <a:xfrm>
            <a:off x="214715" y="6486868"/>
            <a:ext cx="8916651" cy="27699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4D4D4D"/>
                </a:solidFill>
                <a:effectLst/>
                <a:uLnTx/>
                <a:uFillTx/>
                <a:latin typeface="Calibri" panose="020F0502020204030204"/>
                <a:ea typeface="+mn-ea"/>
                <a:cs typeface="+mn-cs"/>
              </a:rPr>
              <a:t>A </a:t>
            </a:r>
            <a:r>
              <a:rPr kumimoji="0" lang="en-SG" sz="1200" b="0" i="0" u="none" strike="noStrike" kern="1200" cap="none" spc="0" normalizeH="0" baseline="0" noProof="0" dirty="0" err="1">
                <a:ln>
                  <a:noFill/>
                </a:ln>
                <a:solidFill>
                  <a:srgbClr val="4D4D4D"/>
                </a:solidFill>
                <a:effectLst/>
                <a:uLnTx/>
                <a:uFillTx/>
                <a:latin typeface="Calibri" panose="020F0502020204030204"/>
                <a:ea typeface="+mn-ea"/>
                <a:cs typeface="+mn-cs"/>
              </a:rPr>
              <a:t>Oaknin</a:t>
            </a:r>
            <a:r>
              <a:rPr kumimoji="0" lang="en-SG" sz="1200" b="0" i="0" u="none" strike="noStrike" kern="1200" cap="none" spc="0" normalizeH="0" baseline="0" noProof="0" dirty="0">
                <a:ln>
                  <a:noFill/>
                </a:ln>
                <a:solidFill>
                  <a:srgbClr val="4D4D4D"/>
                </a:solidFill>
                <a:effectLst/>
                <a:uLnTx/>
                <a:uFillTx/>
                <a:latin typeface="Calibri" panose="020F0502020204030204"/>
                <a:ea typeface="+mn-ea"/>
                <a:cs typeface="+mn-cs"/>
              </a:rPr>
              <a:t> et al ESMO 2024, Wang et al. ESMO 2024, Greenman et al. </a:t>
            </a:r>
            <a:r>
              <a:rPr kumimoji="0" lang="en-SG" sz="1200" b="0" i="0" u="none" strike="noStrike" kern="1200" cap="none" spc="0" normalizeH="0" baseline="0" noProof="0" dirty="0" err="1">
                <a:ln>
                  <a:noFill/>
                </a:ln>
                <a:solidFill>
                  <a:srgbClr val="4D4D4D"/>
                </a:solidFill>
                <a:effectLst/>
                <a:uLnTx/>
                <a:uFillTx/>
                <a:latin typeface="Calibri" panose="020F0502020204030204"/>
                <a:ea typeface="+mn-ea"/>
                <a:cs typeface="+mn-cs"/>
              </a:rPr>
              <a:t>Gynecol</a:t>
            </a:r>
            <a:r>
              <a:rPr kumimoji="0" lang="en-SG" sz="1200" b="0" i="0" u="none" strike="noStrike" kern="1200" cap="none" spc="0" normalizeH="0" baseline="0" noProof="0" dirty="0">
                <a:ln>
                  <a:noFill/>
                </a:ln>
                <a:solidFill>
                  <a:srgbClr val="4D4D4D"/>
                </a:solidFill>
                <a:effectLst/>
                <a:uLnTx/>
                <a:uFillTx/>
                <a:latin typeface="Calibri" panose="020F0502020204030204"/>
                <a:ea typeface="+mn-ea"/>
                <a:cs typeface="+mn-cs"/>
              </a:rPr>
              <a:t> Oncol Rep 2024</a:t>
            </a:r>
          </a:p>
        </p:txBody>
      </p:sp>
      <p:sp>
        <p:nvSpPr>
          <p:cNvPr id="14" name="Frame 13">
            <a:extLst>
              <a:ext uri="{FF2B5EF4-FFF2-40B4-BE49-F238E27FC236}">
                <a16:creationId xmlns:a16="http://schemas.microsoft.com/office/drawing/2014/main" id="{AD5D145A-95D0-508E-0D79-A693509D5406}"/>
              </a:ext>
            </a:extLst>
          </p:cNvPr>
          <p:cNvSpPr/>
          <p:nvPr/>
        </p:nvSpPr>
        <p:spPr bwMode="auto">
          <a:xfrm>
            <a:off x="52472" y="3742210"/>
            <a:ext cx="12120478" cy="1098441"/>
          </a:xfrm>
          <a:prstGeom prst="frame">
            <a:avLst>
              <a:gd name="adj1" fmla="val 0"/>
            </a:avLst>
          </a:prstGeom>
          <a:solidFill>
            <a:srgbClr val="FF0000"/>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pitchFamily="-72" charset="0"/>
              <a:ea typeface="ＭＳ Ｐゴシック" pitchFamily="-72" charset="-128"/>
              <a:cs typeface="ＭＳ Ｐゴシック" pitchFamily="-72" charset="-128"/>
            </a:endParaRPr>
          </a:p>
        </p:txBody>
      </p:sp>
      <p:sp>
        <p:nvSpPr>
          <p:cNvPr id="15" name="Frame 14">
            <a:extLst>
              <a:ext uri="{FF2B5EF4-FFF2-40B4-BE49-F238E27FC236}">
                <a16:creationId xmlns:a16="http://schemas.microsoft.com/office/drawing/2014/main" id="{6AEC19FA-56D2-494A-437C-55FE2E2926CC}"/>
              </a:ext>
            </a:extLst>
          </p:cNvPr>
          <p:cNvSpPr/>
          <p:nvPr/>
        </p:nvSpPr>
        <p:spPr bwMode="auto">
          <a:xfrm>
            <a:off x="35761" y="2044251"/>
            <a:ext cx="12153901" cy="1098440"/>
          </a:xfrm>
          <a:prstGeom prst="frame">
            <a:avLst>
              <a:gd name="adj1" fmla="val 0"/>
            </a:avLst>
          </a:prstGeom>
          <a:solidFill>
            <a:srgbClr val="FF0000"/>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BBE0E3"/>
              </a:solidFill>
              <a:effectLst>
                <a:outerShdw blurRad="38100" dist="25400" dir="5400000" algn="ctr" rotWithShape="0">
                  <a:srgbClr val="6E747A">
                    <a:alpha val="43000"/>
                  </a:srgbClr>
                </a:outerShdw>
              </a:effectLst>
              <a:uLnTx/>
              <a:uFillTx/>
              <a:latin typeface="Arial" pitchFamily="-72" charset="0"/>
              <a:ea typeface="ＭＳ Ｐゴシック" pitchFamily="-72" charset="-128"/>
              <a:cs typeface="ＭＳ Ｐゴシック" pitchFamily="-72" charset="-128"/>
            </a:endParaRPr>
          </a:p>
        </p:txBody>
      </p:sp>
      <p:sp>
        <p:nvSpPr>
          <p:cNvPr id="2" name="Title 3">
            <a:extLst>
              <a:ext uri="{FF2B5EF4-FFF2-40B4-BE49-F238E27FC236}">
                <a16:creationId xmlns:a16="http://schemas.microsoft.com/office/drawing/2014/main" id="{27C32EA2-3BA7-87FA-5074-CDC35C996B97}"/>
              </a:ext>
            </a:extLst>
          </p:cNvPr>
          <p:cNvSpPr>
            <a:spLocks noGrp="1"/>
          </p:cNvSpPr>
          <p:nvPr>
            <p:ph type="title"/>
          </p:nvPr>
        </p:nvSpPr>
        <p:spPr>
          <a:xfrm>
            <a:off x="74949" y="0"/>
            <a:ext cx="11371232" cy="658190"/>
          </a:xfrm>
        </p:spPr>
        <p:txBody>
          <a:bodyPr/>
          <a:lstStyle/>
          <a:p>
            <a:r>
              <a:rPr lang="en-US" b="1" dirty="0"/>
              <a:t>Preliminary TROP2 ADC Efficacy in </a:t>
            </a:r>
            <a:r>
              <a:rPr lang="en-US" b="1" dirty="0" err="1"/>
              <a:t>OvCa</a:t>
            </a:r>
            <a:endParaRPr lang="en-US" b="1" dirty="0"/>
          </a:p>
        </p:txBody>
      </p:sp>
    </p:spTree>
    <p:extLst>
      <p:ext uri="{BB962C8B-B14F-4D97-AF65-F5344CB8AC3E}">
        <p14:creationId xmlns:p14="http://schemas.microsoft.com/office/powerpoint/2010/main" val="194861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3488D-0264-4460-3160-78E92D5A1CE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3984CB4-0EA4-00FC-D89A-EC38EB45DA0D}"/>
              </a:ext>
            </a:extLst>
          </p:cNvPr>
          <p:cNvSpPr txBox="1"/>
          <p:nvPr/>
        </p:nvSpPr>
        <p:spPr>
          <a:xfrm>
            <a:off x="49337" y="709406"/>
            <a:ext cx="12116159" cy="1107996"/>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TroFuse-022/​GOG-3101/​ENGOT-ov84 (NCT06824467): </a:t>
            </a:r>
            <a:r>
              <a:rPr kumimoji="0" lang="en-US" sz="1600" b="1" i="0" u="none" strike="noStrike" kern="120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rPr>
              <a:t>A Phase 3, Randomized, Open-label, Multicenter Study to Evaluate the Efficacy and Safety of Sacituzumab </a:t>
            </a:r>
            <a:r>
              <a:rPr kumimoji="0" lang="en-US" sz="1600" b="1" i="0" u="none" strike="noStrike" kern="1200" cap="none" spc="0" normalizeH="0" baseline="0" noProof="0" dirty="0" err="1">
                <a:ln>
                  <a:noFill/>
                </a:ln>
                <a:solidFill>
                  <a:srgbClr val="101D3A"/>
                </a:solidFill>
                <a:effectLst/>
                <a:uLnTx/>
                <a:uFillTx/>
                <a:latin typeface="Arial" panose="020B0604020202020204" pitchFamily="34" charset="0"/>
                <a:ea typeface="+mn-ea"/>
                <a:cs typeface="Arial" panose="020B0604020202020204" pitchFamily="34" charset="0"/>
              </a:rPr>
              <a:t>Tirumotecan</a:t>
            </a:r>
            <a:r>
              <a:rPr kumimoji="0" lang="en-US" sz="1600" b="1" i="0" u="none" strike="noStrike" kern="120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rPr>
              <a:t> Maintenance Treatment With or Without Bevacizumab Versus Standard of Care After Second-line Platinum-based Doublet Chemotherapy in Participants With Platinum-sensitive Recurrent Ovarian Cancer</a:t>
            </a:r>
            <a:r>
              <a:rPr kumimoji="0" lang="en-US" sz="1600" b="1" i="0" u="none" strike="noStrike" kern="1200" cap="none" spc="0" normalizeH="0" baseline="0" noProof="0" dirty="0">
                <a:ln>
                  <a:noFill/>
                </a:ln>
                <a:solidFill>
                  <a:srgbClr val="101D3A"/>
                </a:solidFill>
                <a:effectLst/>
                <a:uLnTx/>
                <a:uFillTx/>
                <a:latin typeface="Roboto" panose="02000000000000000000" pitchFamily="2" charset="0"/>
                <a:ea typeface="+mn-ea"/>
                <a:cs typeface="+mn-cs"/>
              </a:rPr>
              <a:t> </a:t>
            </a:r>
          </a:p>
        </p:txBody>
      </p:sp>
      <p:sp>
        <p:nvSpPr>
          <p:cNvPr id="2" name="Title 3">
            <a:extLst>
              <a:ext uri="{FF2B5EF4-FFF2-40B4-BE49-F238E27FC236}">
                <a16:creationId xmlns:a16="http://schemas.microsoft.com/office/drawing/2014/main" id="{98E1F30E-2FDC-6BC1-3D99-54D2CEFD45C3}"/>
              </a:ext>
            </a:extLst>
          </p:cNvPr>
          <p:cNvSpPr>
            <a:spLocks noGrp="1"/>
          </p:cNvSpPr>
          <p:nvPr>
            <p:ph type="title"/>
          </p:nvPr>
        </p:nvSpPr>
        <p:spPr>
          <a:xfrm>
            <a:off x="253083" y="0"/>
            <a:ext cx="11371232" cy="658190"/>
          </a:xfrm>
        </p:spPr>
        <p:txBody>
          <a:bodyPr/>
          <a:lstStyle/>
          <a:p>
            <a:r>
              <a:rPr lang="en-US" b="1" dirty="0"/>
              <a:t>Phase 3 TROP2 ADC maintenance trial in PSOC</a:t>
            </a:r>
          </a:p>
        </p:txBody>
      </p:sp>
      <p:sp>
        <p:nvSpPr>
          <p:cNvPr id="6" name="TextBox 5">
            <a:extLst>
              <a:ext uri="{FF2B5EF4-FFF2-40B4-BE49-F238E27FC236}">
                <a16:creationId xmlns:a16="http://schemas.microsoft.com/office/drawing/2014/main" id="{D8D5C5B8-C20D-BD68-BC9E-63F771BA123C}"/>
              </a:ext>
            </a:extLst>
          </p:cNvPr>
          <p:cNvSpPr txBox="1"/>
          <p:nvPr/>
        </p:nvSpPr>
        <p:spPr>
          <a:xfrm>
            <a:off x="5980078" y="1281996"/>
            <a:ext cx="3388203" cy="402288"/>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C2340"/>
              </a:solidFill>
              <a:effectLst/>
              <a:uLnTx/>
              <a:uFillTx/>
              <a:latin typeface="Invention"/>
              <a:ea typeface="+mn-ea"/>
              <a:cs typeface="+mn-cs"/>
            </a:endParaRPr>
          </a:p>
        </p:txBody>
      </p:sp>
      <p:sp>
        <p:nvSpPr>
          <p:cNvPr id="20" name="Rectangle 19">
            <a:extLst>
              <a:ext uri="{FF2B5EF4-FFF2-40B4-BE49-F238E27FC236}">
                <a16:creationId xmlns:a16="http://schemas.microsoft.com/office/drawing/2014/main" id="{B5632064-8A30-569F-792A-F5E0367ACD24}"/>
              </a:ext>
            </a:extLst>
          </p:cNvPr>
          <p:cNvSpPr/>
          <p:nvPr/>
        </p:nvSpPr>
        <p:spPr>
          <a:xfrm>
            <a:off x="10133012" y="5816600"/>
            <a:ext cx="1919288" cy="9569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
        <p:nvSpPr>
          <p:cNvPr id="22" name="Rectangle 21">
            <a:extLst>
              <a:ext uri="{FF2B5EF4-FFF2-40B4-BE49-F238E27FC236}">
                <a16:creationId xmlns:a16="http://schemas.microsoft.com/office/drawing/2014/main" id="{38ED3A91-F6F8-15DE-AB92-A6D80FC68596}"/>
              </a:ext>
            </a:extLst>
          </p:cNvPr>
          <p:cNvSpPr/>
          <p:nvPr/>
        </p:nvSpPr>
        <p:spPr>
          <a:xfrm>
            <a:off x="2153319" y="2243231"/>
            <a:ext cx="107673" cy="2016073"/>
          </a:xfrm>
          <a:prstGeom prst="rect">
            <a:avLst/>
          </a:prstGeom>
          <a:solidFill>
            <a:srgbClr val="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a:endParaRPr>
          </a:p>
        </p:txBody>
      </p:sp>
      <p:sp>
        <p:nvSpPr>
          <p:cNvPr id="23" name="TextBox 22">
            <a:extLst>
              <a:ext uri="{FF2B5EF4-FFF2-40B4-BE49-F238E27FC236}">
                <a16:creationId xmlns:a16="http://schemas.microsoft.com/office/drawing/2014/main" id="{783033C5-E2E7-4B69-D811-D642A1DCBD72}"/>
              </a:ext>
            </a:extLst>
          </p:cNvPr>
          <p:cNvSpPr txBox="1"/>
          <p:nvPr/>
        </p:nvSpPr>
        <p:spPr>
          <a:xfrm>
            <a:off x="7095140" y="5356564"/>
            <a:ext cx="1346785" cy="1052634"/>
          </a:xfrm>
          <a:prstGeom prst="rect">
            <a:avLst/>
          </a:prstGeom>
          <a:solidFill>
            <a:srgbClr val="29305A"/>
          </a:solidFill>
          <a:ln>
            <a:noFill/>
          </a:ln>
          <a:effectLst/>
          <a:scene3d>
            <a:camera prst="orthographicFront">
              <a:rot lat="0" lon="0" rev="0"/>
            </a:camera>
            <a:lightRig rig="threePt" dir="t">
              <a:rot lat="0" lon="0" rev="1200000"/>
            </a:lightRig>
          </a:scene3d>
          <a:sp3d/>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Arm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SOC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(observation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 bevacizumab) </a:t>
            </a:r>
          </a:p>
        </p:txBody>
      </p:sp>
      <p:sp>
        <p:nvSpPr>
          <p:cNvPr id="24" name="TextBox 23">
            <a:extLst>
              <a:ext uri="{FF2B5EF4-FFF2-40B4-BE49-F238E27FC236}">
                <a16:creationId xmlns:a16="http://schemas.microsoft.com/office/drawing/2014/main" id="{8445A370-6708-85F0-6CFD-BD8FBDB95D1E}"/>
              </a:ext>
            </a:extLst>
          </p:cNvPr>
          <p:cNvSpPr txBox="1"/>
          <p:nvPr/>
        </p:nvSpPr>
        <p:spPr>
          <a:xfrm>
            <a:off x="7102549" y="4150107"/>
            <a:ext cx="1338476" cy="1059211"/>
          </a:xfrm>
          <a:prstGeom prst="rect">
            <a:avLst/>
          </a:prstGeom>
          <a:solidFill>
            <a:srgbClr val="489F9E"/>
          </a:solidFill>
          <a:ln>
            <a:noFill/>
          </a:ln>
          <a:effectLst/>
          <a:scene3d>
            <a:camera prst="orthographicFront">
              <a:rot lat="0" lon="0" rev="0"/>
            </a:camera>
            <a:lightRig rig="threePt" dir="t">
              <a:rot lat="0" lon="0" rev="1200000"/>
            </a:lightRig>
          </a:scene3d>
          <a:sp3d/>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Arm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Sacituzumab tirumotecan (± bevacizumab) </a:t>
            </a:r>
          </a:p>
        </p:txBody>
      </p:sp>
      <p:sp>
        <p:nvSpPr>
          <p:cNvPr id="25" name="TextBox 24">
            <a:extLst>
              <a:ext uri="{FF2B5EF4-FFF2-40B4-BE49-F238E27FC236}">
                <a16:creationId xmlns:a16="http://schemas.microsoft.com/office/drawing/2014/main" id="{C827E1C4-E42A-D913-ED40-6FED81E0B4C8}"/>
              </a:ext>
            </a:extLst>
          </p:cNvPr>
          <p:cNvSpPr txBox="1"/>
          <p:nvPr/>
        </p:nvSpPr>
        <p:spPr bwMode="auto">
          <a:xfrm>
            <a:off x="9462951" y="4156685"/>
            <a:ext cx="2452705" cy="2101990"/>
          </a:xfrm>
          <a:prstGeom prst="rect">
            <a:avLst/>
          </a:prstGeom>
          <a:noFill/>
          <a:ln w="19050">
            <a:solidFill>
              <a:srgbClr val="0C2340"/>
            </a:solidFill>
            <a:prstDash val="dash"/>
          </a:ln>
          <a:effectLst/>
          <a:scene3d>
            <a:camera prst="orthographicFront">
              <a:rot lat="0" lon="0" rev="0"/>
            </a:camera>
            <a:lightRig rig="threePt" dir="t">
              <a:rot lat="0" lon="0" rev="1200000"/>
            </a:lightRig>
          </a:scene3d>
          <a:sp3d/>
        </p:spPr>
        <p:txBody>
          <a:bodyPr wrap="square" lIns="0" tIns="182880" rIns="0"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Primary Endpoint:</a:t>
            </a:r>
            <a:endPar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  </a:t>
            </a: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PFS per RECIST 1.1 by BICR</a:t>
            </a:r>
            <a:endPar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     </a:t>
            </a:r>
            <a:endPar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Secondary Endpoints:</a:t>
            </a:r>
            <a:endPar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Safety/Tolerability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QoL</a:t>
            </a:r>
            <a:endParaRPr kumimoji="0" lang="en-GB"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endParaRPr>
          </a:p>
        </p:txBody>
      </p:sp>
      <p:sp>
        <p:nvSpPr>
          <p:cNvPr id="26" name="TextBox 25">
            <a:extLst>
              <a:ext uri="{FF2B5EF4-FFF2-40B4-BE49-F238E27FC236}">
                <a16:creationId xmlns:a16="http://schemas.microsoft.com/office/drawing/2014/main" id="{F6DE3152-85BA-8CF0-BB01-9226B9A0F8BC}"/>
              </a:ext>
            </a:extLst>
          </p:cNvPr>
          <p:cNvSpPr txBox="1"/>
          <p:nvPr/>
        </p:nvSpPr>
        <p:spPr>
          <a:xfrm rot="16200000">
            <a:off x="3733290" y="5049759"/>
            <a:ext cx="1921174" cy="465432"/>
          </a:xfrm>
          <a:prstGeom prst="rect">
            <a:avLst/>
          </a:prstGeom>
          <a:solidFill>
            <a:srgbClr val="FFFFFF"/>
          </a:solidFill>
          <a:ln w="19050">
            <a:solidFill>
              <a:srgbClr val="0C2340"/>
            </a:solidFill>
          </a:ln>
          <a:effectLst/>
          <a:scene3d>
            <a:camera prst="orthographicFront">
              <a:rot lat="0" lon="0" rev="0"/>
            </a:camera>
            <a:lightRig rig="threePt" dir="t">
              <a:rot lat="0" lon="0" rev="1200000"/>
            </a:lightRig>
          </a:scene3d>
          <a:sp3d/>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In NED, CR, PR or </a:t>
            </a:r>
            <a:r>
              <a:rPr kumimoji="0" lang="en-GB" sz="1200" b="1" i="0" u="none" strike="noStrike" kern="0" cap="none" spc="0" normalizeH="0" baseline="0" noProof="0" dirty="0">
                <a:ln>
                  <a:noFill/>
                </a:ln>
                <a:solidFill>
                  <a:srgbClr val="221FC8"/>
                </a:solidFill>
                <a:effectLst/>
                <a:uLnTx/>
                <a:uFillTx/>
                <a:latin typeface="Arial" panose="020B0604020202020204" pitchFamily="34" charset="0"/>
                <a:ea typeface="+mn-ea"/>
                <a:cs typeface="Arial" panose="020B0604020202020204" pitchFamily="34" charset="0"/>
                <a:sym typeface="Helvetica Neue"/>
              </a:rPr>
              <a:t>SD* </a:t>
            </a: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at screening</a:t>
            </a:r>
            <a:endParaRPr kumimoji="0" lang="en-GB"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endParaRPr>
          </a:p>
        </p:txBody>
      </p:sp>
      <p:sp>
        <p:nvSpPr>
          <p:cNvPr id="27" name="TextBox 26">
            <a:extLst>
              <a:ext uri="{FF2B5EF4-FFF2-40B4-BE49-F238E27FC236}">
                <a16:creationId xmlns:a16="http://schemas.microsoft.com/office/drawing/2014/main" id="{A32DB378-DB92-F99B-0850-FC57D537066E}"/>
              </a:ext>
            </a:extLst>
          </p:cNvPr>
          <p:cNvSpPr txBox="1"/>
          <p:nvPr/>
        </p:nvSpPr>
        <p:spPr bwMode="auto">
          <a:xfrm>
            <a:off x="8510201" y="4223735"/>
            <a:ext cx="883573" cy="492443"/>
          </a:xfrm>
          <a:prstGeom prst="rect">
            <a:avLst/>
          </a:prstGeom>
          <a:noFill/>
          <a:ln>
            <a:noFill/>
          </a:ln>
          <a:effectLst/>
          <a:scene3d>
            <a:camera prst="orthographicFront">
              <a:rot lat="0" lon="0" rev="0"/>
            </a:camera>
            <a:lightRig rig="threePt" dir="t">
              <a:rot lat="0" lon="0" rev="1200000"/>
            </a:lightRig>
          </a:scene3d>
          <a:sp3d/>
        </p:spPr>
        <p:txBody>
          <a:bodyPr wrap="square" lIns="0" rIns="0" anchor="ctr">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300" b="0" i="1"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PD by BICR</a:t>
            </a:r>
          </a:p>
        </p:txBody>
      </p:sp>
      <p:sp>
        <p:nvSpPr>
          <p:cNvPr id="28" name="TextBox 27">
            <a:extLst>
              <a:ext uri="{FF2B5EF4-FFF2-40B4-BE49-F238E27FC236}">
                <a16:creationId xmlns:a16="http://schemas.microsoft.com/office/drawing/2014/main" id="{B2F62DF4-ACA8-DD51-2B74-E041CC09FF17}"/>
              </a:ext>
            </a:extLst>
          </p:cNvPr>
          <p:cNvSpPr txBox="1"/>
          <p:nvPr/>
        </p:nvSpPr>
        <p:spPr>
          <a:xfrm>
            <a:off x="4175706" y="3679793"/>
            <a:ext cx="7636566" cy="338554"/>
          </a:xfrm>
          <a:prstGeom prst="rect">
            <a:avLst/>
          </a:prstGeom>
          <a:solidFill>
            <a:srgbClr val="F6958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CO"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Part 2 (Phase 3)</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endParaRPr>
          </a:p>
        </p:txBody>
      </p:sp>
      <p:sp>
        <p:nvSpPr>
          <p:cNvPr id="29" name="TextBox 28">
            <a:extLst>
              <a:ext uri="{FF2B5EF4-FFF2-40B4-BE49-F238E27FC236}">
                <a16:creationId xmlns:a16="http://schemas.microsoft.com/office/drawing/2014/main" id="{83D19F4E-7DB3-8575-1F79-0AF90317B921}"/>
              </a:ext>
            </a:extLst>
          </p:cNvPr>
          <p:cNvSpPr txBox="1"/>
          <p:nvPr/>
        </p:nvSpPr>
        <p:spPr>
          <a:xfrm rot="16200000">
            <a:off x="4614501" y="5065371"/>
            <a:ext cx="1921174" cy="465432"/>
          </a:xfrm>
          <a:prstGeom prst="rect">
            <a:avLst/>
          </a:prstGeom>
          <a:solidFill>
            <a:srgbClr val="FFFFFF"/>
          </a:solidFill>
          <a:ln w="19050">
            <a:solidFill>
              <a:srgbClr val="0C2340"/>
            </a:solidFill>
          </a:ln>
          <a:effectLst/>
          <a:scene3d>
            <a:camera prst="orthographicFront">
              <a:rot lat="0" lon="0" rev="0"/>
            </a:camera>
            <a:lightRig rig="threePt" dir="t">
              <a:rot lat="0" lon="0" rev="1200000"/>
            </a:lightRig>
          </a:scene3d>
          <a:sp3d/>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Randomize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 N=750</a:t>
            </a:r>
            <a:endParaRPr kumimoji="0" lang="en-GB"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endParaRPr>
          </a:p>
        </p:txBody>
      </p:sp>
      <p:cxnSp>
        <p:nvCxnSpPr>
          <p:cNvPr id="30" name="Straight Arrow Connector 5">
            <a:extLst>
              <a:ext uri="{FF2B5EF4-FFF2-40B4-BE49-F238E27FC236}">
                <a16:creationId xmlns:a16="http://schemas.microsoft.com/office/drawing/2014/main" id="{E9440B25-A1DA-7C91-FA99-0C2C7BE57B55}"/>
              </a:ext>
            </a:extLst>
          </p:cNvPr>
          <p:cNvCxnSpPr>
            <a:cxnSpLocks/>
            <a:endCxn id="26" idx="0"/>
          </p:cNvCxnSpPr>
          <p:nvPr/>
        </p:nvCxnSpPr>
        <p:spPr bwMode="auto">
          <a:xfrm>
            <a:off x="3875557" y="5282475"/>
            <a:ext cx="585605"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Arrow Connector 5">
            <a:extLst>
              <a:ext uri="{FF2B5EF4-FFF2-40B4-BE49-F238E27FC236}">
                <a16:creationId xmlns:a16="http://schemas.microsoft.com/office/drawing/2014/main" id="{56B7C12B-F15A-7C32-59FE-1C6F7C06DD65}"/>
              </a:ext>
            </a:extLst>
          </p:cNvPr>
          <p:cNvCxnSpPr>
            <a:cxnSpLocks/>
            <a:endCxn id="29" idx="0"/>
          </p:cNvCxnSpPr>
          <p:nvPr/>
        </p:nvCxnSpPr>
        <p:spPr bwMode="auto">
          <a:xfrm>
            <a:off x="4944014" y="5298087"/>
            <a:ext cx="398358" cy="1"/>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5">
            <a:extLst>
              <a:ext uri="{FF2B5EF4-FFF2-40B4-BE49-F238E27FC236}">
                <a16:creationId xmlns:a16="http://schemas.microsoft.com/office/drawing/2014/main" id="{F33A7C10-E98A-5A7F-6D44-B7AD47FC24EA}"/>
              </a:ext>
            </a:extLst>
          </p:cNvPr>
          <p:cNvCxnSpPr>
            <a:cxnSpLocks/>
          </p:cNvCxnSpPr>
          <p:nvPr/>
        </p:nvCxnSpPr>
        <p:spPr bwMode="auto">
          <a:xfrm>
            <a:off x="6509535" y="4711505"/>
            <a:ext cx="585605"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Arrow Connector 5">
            <a:extLst>
              <a:ext uri="{FF2B5EF4-FFF2-40B4-BE49-F238E27FC236}">
                <a16:creationId xmlns:a16="http://schemas.microsoft.com/office/drawing/2014/main" id="{FD336F11-36FB-50A2-68FC-126D33458764}"/>
              </a:ext>
            </a:extLst>
          </p:cNvPr>
          <p:cNvCxnSpPr>
            <a:cxnSpLocks/>
          </p:cNvCxnSpPr>
          <p:nvPr/>
        </p:nvCxnSpPr>
        <p:spPr bwMode="auto">
          <a:xfrm>
            <a:off x="6516945" y="5882881"/>
            <a:ext cx="585605"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E3535A4B-46C8-9CBB-095F-A1EAC1FEAD17}"/>
              </a:ext>
            </a:extLst>
          </p:cNvPr>
          <p:cNvCxnSpPr>
            <a:cxnSpLocks/>
          </p:cNvCxnSpPr>
          <p:nvPr/>
        </p:nvCxnSpPr>
        <p:spPr>
          <a:xfrm>
            <a:off x="6516944" y="4697218"/>
            <a:ext cx="0" cy="1196283"/>
          </a:xfrm>
          <a:prstGeom prst="line">
            <a:avLst/>
          </a:prstGeom>
          <a:noFill/>
          <a:ln w="28575" cap="flat" cmpd="sng" algn="ctr">
            <a:solidFill>
              <a:srgbClr val="0C2340"/>
            </a:solidFill>
            <a:prstDash val="solid"/>
            <a:miter lim="800000"/>
          </a:ln>
          <a:effectLst/>
        </p:spPr>
      </p:cxnSp>
      <p:cxnSp>
        <p:nvCxnSpPr>
          <p:cNvPr id="35" name="Straight Connector 34">
            <a:extLst>
              <a:ext uri="{FF2B5EF4-FFF2-40B4-BE49-F238E27FC236}">
                <a16:creationId xmlns:a16="http://schemas.microsoft.com/office/drawing/2014/main" id="{8F2A8607-D96C-263B-7052-DD5031CF8B6A}"/>
              </a:ext>
            </a:extLst>
          </p:cNvPr>
          <p:cNvCxnSpPr>
            <a:cxnSpLocks/>
          </p:cNvCxnSpPr>
          <p:nvPr/>
        </p:nvCxnSpPr>
        <p:spPr>
          <a:xfrm>
            <a:off x="5807804" y="5296783"/>
            <a:ext cx="709140" cy="0"/>
          </a:xfrm>
          <a:prstGeom prst="line">
            <a:avLst/>
          </a:prstGeom>
          <a:noFill/>
          <a:ln w="28575" cap="flat" cmpd="sng" algn="ctr">
            <a:solidFill>
              <a:srgbClr val="0C2340"/>
            </a:solidFill>
            <a:prstDash val="solid"/>
            <a:miter lim="800000"/>
          </a:ln>
          <a:effectLst/>
        </p:spPr>
      </p:cxnSp>
      <p:cxnSp>
        <p:nvCxnSpPr>
          <p:cNvPr id="36" name="Straight Arrow Connector 5">
            <a:extLst>
              <a:ext uri="{FF2B5EF4-FFF2-40B4-BE49-F238E27FC236}">
                <a16:creationId xmlns:a16="http://schemas.microsoft.com/office/drawing/2014/main" id="{99FFD16A-4F9E-D6F4-00C5-207C0907EB62}"/>
              </a:ext>
            </a:extLst>
          </p:cNvPr>
          <p:cNvCxnSpPr>
            <a:cxnSpLocks/>
          </p:cNvCxnSpPr>
          <p:nvPr/>
        </p:nvCxnSpPr>
        <p:spPr bwMode="auto">
          <a:xfrm flipV="1">
            <a:off x="8441025" y="4711505"/>
            <a:ext cx="1021926" cy="9346"/>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Straight Arrow Connector 5">
            <a:extLst>
              <a:ext uri="{FF2B5EF4-FFF2-40B4-BE49-F238E27FC236}">
                <a16:creationId xmlns:a16="http://schemas.microsoft.com/office/drawing/2014/main" id="{D8B8B805-B47C-E3B5-803A-CEA406BD7B3D}"/>
              </a:ext>
            </a:extLst>
          </p:cNvPr>
          <p:cNvCxnSpPr>
            <a:cxnSpLocks/>
          </p:cNvCxnSpPr>
          <p:nvPr/>
        </p:nvCxnSpPr>
        <p:spPr bwMode="auto">
          <a:xfrm flipV="1">
            <a:off x="8441025" y="5921789"/>
            <a:ext cx="1021926" cy="9346"/>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8" name="TextBox 37">
            <a:extLst>
              <a:ext uri="{FF2B5EF4-FFF2-40B4-BE49-F238E27FC236}">
                <a16:creationId xmlns:a16="http://schemas.microsoft.com/office/drawing/2014/main" id="{6F205A5D-BD83-5393-876B-AC652EE23569}"/>
              </a:ext>
            </a:extLst>
          </p:cNvPr>
          <p:cNvSpPr txBox="1"/>
          <p:nvPr/>
        </p:nvSpPr>
        <p:spPr bwMode="auto">
          <a:xfrm>
            <a:off x="8510201" y="5447113"/>
            <a:ext cx="883573" cy="492443"/>
          </a:xfrm>
          <a:prstGeom prst="rect">
            <a:avLst/>
          </a:prstGeom>
          <a:noFill/>
          <a:ln>
            <a:noFill/>
          </a:ln>
          <a:effectLst/>
          <a:scene3d>
            <a:camera prst="orthographicFront">
              <a:rot lat="0" lon="0" rev="0"/>
            </a:camera>
            <a:lightRig rig="threePt" dir="t">
              <a:rot lat="0" lon="0" rev="1200000"/>
            </a:lightRig>
          </a:scene3d>
          <a:sp3d/>
        </p:spPr>
        <p:txBody>
          <a:bodyPr wrap="square" lIns="0" rIns="0" anchor="ctr">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300" b="0" i="1"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PD by BICR</a:t>
            </a:r>
          </a:p>
        </p:txBody>
      </p:sp>
      <p:sp>
        <p:nvSpPr>
          <p:cNvPr id="39" name="TextBox 38">
            <a:extLst>
              <a:ext uri="{FF2B5EF4-FFF2-40B4-BE49-F238E27FC236}">
                <a16:creationId xmlns:a16="http://schemas.microsoft.com/office/drawing/2014/main" id="{48FA083B-0B1A-91F2-6FAD-F2CD26662F1E}"/>
              </a:ext>
            </a:extLst>
          </p:cNvPr>
          <p:cNvSpPr txBox="1"/>
          <p:nvPr/>
        </p:nvSpPr>
        <p:spPr bwMode="auto">
          <a:xfrm>
            <a:off x="266556" y="2116282"/>
            <a:ext cx="3609001" cy="3541395"/>
          </a:xfrm>
          <a:prstGeom prst="roundRect">
            <a:avLst/>
          </a:prstGeom>
          <a:solidFill>
            <a:srgbClr val="FFFFFF">
              <a:lumMod val="85000"/>
            </a:srgbClr>
          </a:solidFill>
          <a:ln>
            <a:noFill/>
          </a:ln>
          <a:effectLst/>
          <a:scene3d>
            <a:camera prst="orthographicFront">
              <a:rot lat="0" lon="0" rev="0"/>
            </a:camera>
            <a:lightRig rig="threePt" dir="t">
              <a:rot lat="0" lon="0" rev="1200000"/>
            </a:lightRig>
          </a:scene3d>
          <a:sp3d/>
        </p:spPr>
        <p:txBody>
          <a:bodyPr wrap="square" anchor="ctr">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300" b="1"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Key eligibility criteria:</a:t>
            </a:r>
          </a:p>
          <a:p>
            <a:pPr marL="285493" marR="0" lvl="0" indent="-28549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Histologically confirmed epithelial ovarian, fallopian tube, or primary peritoneal cancer</a:t>
            </a:r>
          </a:p>
          <a:p>
            <a:pPr marL="285493" marR="0" lvl="0" indent="-28549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PSROC with progression  &gt;180d after last dose of 1L platinum doublet chemotherapy</a:t>
            </a:r>
          </a:p>
          <a:p>
            <a:pPr marL="287338" marR="0" lvl="0" indent="-287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Must have received 6 cycles of 2L carboplatin-based doublet chemotherapy (± bevacizumab) </a:t>
            </a:r>
          </a:p>
          <a:p>
            <a:pPr marL="287338" marR="0" lvl="0" indent="-287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Neue"/>
              </a:rPr>
              <a:t>Patients with SD must be receiving bevacizumab in combination with chemo and be eligible to continue treatment with bev</a:t>
            </a:r>
          </a:p>
        </p:txBody>
      </p:sp>
      <p:sp>
        <p:nvSpPr>
          <p:cNvPr id="40" name="TextBox 39">
            <a:extLst>
              <a:ext uri="{FF2B5EF4-FFF2-40B4-BE49-F238E27FC236}">
                <a16:creationId xmlns:a16="http://schemas.microsoft.com/office/drawing/2014/main" id="{1CFAE492-C893-10F2-1331-DC869A46C939}"/>
              </a:ext>
            </a:extLst>
          </p:cNvPr>
          <p:cNvSpPr txBox="1"/>
          <p:nvPr/>
        </p:nvSpPr>
        <p:spPr>
          <a:xfrm>
            <a:off x="6331344" y="1946618"/>
            <a:ext cx="2760507" cy="353943"/>
          </a:xfrm>
          <a:prstGeom prst="rect">
            <a:avLst/>
          </a:prstGeom>
          <a:solidFill>
            <a:srgbClr val="F69584"/>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CO"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Part 1 (Safety Run-In)</a:t>
            </a:r>
            <a:endParaRPr kumimoji="0" lang="en-US"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endParaRPr>
          </a:p>
        </p:txBody>
      </p:sp>
      <p:sp>
        <p:nvSpPr>
          <p:cNvPr id="41" name="TextBox 40">
            <a:extLst>
              <a:ext uri="{FF2B5EF4-FFF2-40B4-BE49-F238E27FC236}">
                <a16:creationId xmlns:a16="http://schemas.microsoft.com/office/drawing/2014/main" id="{4E5D3B5E-F811-3007-6298-2F6363E2BC7F}"/>
              </a:ext>
            </a:extLst>
          </p:cNvPr>
          <p:cNvSpPr txBox="1"/>
          <p:nvPr/>
        </p:nvSpPr>
        <p:spPr>
          <a:xfrm rot="16200000">
            <a:off x="4338761" y="2624922"/>
            <a:ext cx="1431863" cy="437550"/>
          </a:xfrm>
          <a:prstGeom prst="rect">
            <a:avLst/>
          </a:prstGeom>
          <a:noFill/>
          <a:ln w="19050">
            <a:solidFill>
              <a:srgbClr val="0C2340"/>
            </a:solidFill>
          </a:ln>
          <a:effectLst/>
          <a:scene3d>
            <a:camera prst="orthographicFront">
              <a:rot lat="0" lon="0" rev="0"/>
            </a:camera>
            <a:lightRig rig="threePt" dir="t">
              <a:rot lat="0" lon="0" rev="1200000"/>
            </a:lightRig>
          </a:scene3d>
          <a:sp3d/>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rPr>
              <a:t>NED/CR/PR /SD at screening</a:t>
            </a:r>
            <a:endParaRPr kumimoji="0" lang="en-GB" sz="1200" b="0" i="0" u="none" strike="noStrike" kern="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sym typeface="Helvetica Neue"/>
            </a:endParaRPr>
          </a:p>
        </p:txBody>
      </p:sp>
      <p:cxnSp>
        <p:nvCxnSpPr>
          <p:cNvPr id="42" name="Straight Arrow Connector 5">
            <a:extLst>
              <a:ext uri="{FF2B5EF4-FFF2-40B4-BE49-F238E27FC236}">
                <a16:creationId xmlns:a16="http://schemas.microsoft.com/office/drawing/2014/main" id="{30A4C3D0-5D07-0C86-F449-1F1AD50F795F}"/>
              </a:ext>
            </a:extLst>
          </p:cNvPr>
          <p:cNvCxnSpPr>
            <a:cxnSpLocks/>
          </p:cNvCxnSpPr>
          <p:nvPr/>
        </p:nvCxnSpPr>
        <p:spPr bwMode="auto">
          <a:xfrm>
            <a:off x="5292360" y="2833189"/>
            <a:ext cx="398358"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3" name="Rectangle 42">
            <a:extLst>
              <a:ext uri="{FF2B5EF4-FFF2-40B4-BE49-F238E27FC236}">
                <a16:creationId xmlns:a16="http://schemas.microsoft.com/office/drawing/2014/main" id="{E51915AC-70D4-7C42-96E8-8B9E2FA385EF}"/>
              </a:ext>
            </a:extLst>
          </p:cNvPr>
          <p:cNvSpPr/>
          <p:nvPr/>
        </p:nvSpPr>
        <p:spPr>
          <a:xfrm rot="16200000">
            <a:off x="5351193" y="2718836"/>
            <a:ext cx="1092347" cy="398356"/>
          </a:xfrm>
          <a:prstGeom prst="rect">
            <a:avLst/>
          </a:prstGeom>
          <a:noFill/>
          <a:ln w="19050" cap="flat" cmpd="sng" algn="ctr">
            <a:solidFill>
              <a:srgbClr val="0C234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N=20</a:t>
            </a:r>
          </a:p>
        </p:txBody>
      </p:sp>
      <p:cxnSp>
        <p:nvCxnSpPr>
          <p:cNvPr id="44" name="Straight Arrow Connector 5">
            <a:extLst>
              <a:ext uri="{FF2B5EF4-FFF2-40B4-BE49-F238E27FC236}">
                <a16:creationId xmlns:a16="http://schemas.microsoft.com/office/drawing/2014/main" id="{311A97FA-A34C-A05A-A6A4-379ACDCBFE14}"/>
              </a:ext>
            </a:extLst>
          </p:cNvPr>
          <p:cNvCxnSpPr>
            <a:cxnSpLocks/>
          </p:cNvCxnSpPr>
          <p:nvPr/>
        </p:nvCxnSpPr>
        <p:spPr bwMode="auto">
          <a:xfrm>
            <a:off x="6096544" y="2843697"/>
            <a:ext cx="420400"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5" name="TextBox 44">
            <a:extLst>
              <a:ext uri="{FF2B5EF4-FFF2-40B4-BE49-F238E27FC236}">
                <a16:creationId xmlns:a16="http://schemas.microsoft.com/office/drawing/2014/main" id="{E64F5A98-160F-9EFB-519B-D8DE3510DD84}"/>
              </a:ext>
            </a:extLst>
          </p:cNvPr>
          <p:cNvSpPr txBox="1"/>
          <p:nvPr/>
        </p:nvSpPr>
        <p:spPr>
          <a:xfrm>
            <a:off x="6537148" y="2404498"/>
            <a:ext cx="1813092" cy="1076736"/>
          </a:xfrm>
          <a:prstGeom prst="rect">
            <a:avLst/>
          </a:prstGeom>
          <a:solidFill>
            <a:srgbClr val="29305A"/>
          </a:solidFill>
          <a:ln>
            <a:solidFill>
              <a:srgbClr val="FFFFFF"/>
            </a:solidFill>
          </a:ln>
          <a:effectLst/>
          <a:scene3d>
            <a:camera prst="orthographicFront">
              <a:rot lat="0" lon="0" rev="0"/>
            </a:camera>
            <a:lightRig rig="threePt" dir="t">
              <a:rot lat="0" lon="0" rev="1200000"/>
            </a:lightRig>
          </a:scene3d>
          <a:sp3d/>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Sacituzumab tirumotecan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a:t>
            </a: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4 mg/kg IV q2w) </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bevacizumab</a:t>
            </a: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 (15 mg/kg IV q3w)</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a:rPr>
              <a:t> </a:t>
            </a:r>
          </a:p>
        </p:txBody>
      </p:sp>
      <p:sp>
        <p:nvSpPr>
          <p:cNvPr id="46" name="TextBox 45">
            <a:extLst>
              <a:ext uri="{FF2B5EF4-FFF2-40B4-BE49-F238E27FC236}">
                <a16:creationId xmlns:a16="http://schemas.microsoft.com/office/drawing/2014/main" id="{1E7FEAC7-FF30-A768-CDAE-0B6C28A6A806}"/>
              </a:ext>
            </a:extLst>
          </p:cNvPr>
          <p:cNvSpPr txBox="1"/>
          <p:nvPr/>
        </p:nvSpPr>
        <p:spPr bwMode="auto">
          <a:xfrm>
            <a:off x="8832268" y="2488268"/>
            <a:ext cx="3214506" cy="943595"/>
          </a:xfrm>
          <a:prstGeom prst="rect">
            <a:avLst/>
          </a:prstGeom>
          <a:solidFill>
            <a:srgbClr val="FFFFFF"/>
          </a:solidFill>
          <a:ln w="19050">
            <a:solidFill>
              <a:srgbClr val="0C2340"/>
            </a:solidFill>
            <a:prstDash val="dash"/>
          </a:ln>
          <a:effectLst/>
          <a:scene3d>
            <a:camera prst="orthographicFront">
              <a:rot lat="0" lon="0" rev="0"/>
            </a:camera>
            <a:lightRig rig="threePt" dir="t">
              <a:rot lat="0" lon="0" rev="1200000"/>
            </a:lightRig>
          </a:scene3d>
          <a:sp3d/>
        </p:spPr>
        <p:txBody>
          <a:bodyPr wrap="square" lIns="0" tIns="182880" rIns="0"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Objective:</a:t>
            </a:r>
            <a:endParaRPr kumimoji="0" lang="en-US" sz="1200" b="1" i="0" u="none" strike="noStrike" kern="0" cap="none" spc="0" normalizeH="0" baseline="0" noProof="0" dirty="0">
              <a:ln>
                <a:noFill/>
              </a:ln>
              <a:solidFill>
                <a:srgbClr val="0C2340"/>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Safety and tolerability after 1 cycle </a:t>
            </a:r>
            <a:b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br>
            <a: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of therapy (3 doses of </a:t>
            </a:r>
            <a:r>
              <a:rPr kumimoji="0" lang="en-US" sz="1200" b="0" i="0" u="none" strike="noStrike" kern="0" cap="none" spc="0" normalizeH="0" baseline="0" noProof="0" dirty="0" err="1">
                <a:ln>
                  <a:noFill/>
                </a:ln>
                <a:solidFill>
                  <a:srgbClr val="0C2340"/>
                </a:solidFill>
                <a:effectLst/>
                <a:uLnTx/>
                <a:uFillTx/>
                <a:latin typeface="Arial" panose="020B0604020202020204" pitchFamily="34" charset="0"/>
                <a:ea typeface="+mn-ea"/>
                <a:cs typeface="Arial" panose="020B0604020202020204" pitchFamily="34" charset="0"/>
                <a:sym typeface="Helvetica Neue"/>
              </a:rPr>
              <a:t>sacituzumab</a:t>
            </a:r>
            <a: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 </a:t>
            </a:r>
            <a:b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br>
            <a:r>
              <a:rPr kumimoji="0" lang="en-US" sz="1200" b="0" i="0" u="none" strike="noStrike" kern="0" cap="none" spc="0" normalizeH="0" baseline="0" noProof="0" dirty="0" err="1">
                <a:ln>
                  <a:noFill/>
                </a:ln>
                <a:solidFill>
                  <a:srgbClr val="0C2340"/>
                </a:solidFill>
                <a:effectLst/>
                <a:uLnTx/>
                <a:uFillTx/>
                <a:latin typeface="Arial" panose="020B0604020202020204" pitchFamily="34" charset="0"/>
                <a:ea typeface="+mn-ea"/>
                <a:cs typeface="Arial" panose="020B0604020202020204" pitchFamily="34" charset="0"/>
                <a:sym typeface="Helvetica Neue"/>
              </a:rPr>
              <a:t>tirumotecan</a:t>
            </a:r>
            <a:r>
              <a:rPr kumimoji="0" lang="en-US" sz="12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rPr>
              <a:t> and 2 doses of bevacizumab)</a:t>
            </a:r>
            <a:endParaRPr kumimoji="0" lang="en-US" sz="1200" b="1" i="0" u="none" strike="noStrike" kern="0" cap="none" spc="0" normalizeH="0" baseline="0" noProof="0" dirty="0">
              <a:ln>
                <a:noFill/>
              </a:ln>
              <a:solidFill>
                <a:srgbClr val="0C2340"/>
              </a:solidFill>
              <a:effectLst/>
              <a:uLnTx/>
              <a:uFillTx/>
              <a:latin typeface="Arial" panose="020B0604020202020204" pitchFamily="34" charset="0"/>
              <a:ea typeface="Calibri Light"/>
              <a:cs typeface="Arial" panose="020B0604020202020204" pitchFamily="34" charset="0"/>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sym typeface="Helvetica Neue"/>
            </a:endParaRPr>
          </a:p>
        </p:txBody>
      </p:sp>
      <p:cxnSp>
        <p:nvCxnSpPr>
          <p:cNvPr id="47" name="Straight Arrow Connector 5">
            <a:extLst>
              <a:ext uri="{FF2B5EF4-FFF2-40B4-BE49-F238E27FC236}">
                <a16:creationId xmlns:a16="http://schemas.microsoft.com/office/drawing/2014/main" id="{6AD42009-08AC-5259-DE76-57FD50861B81}"/>
              </a:ext>
            </a:extLst>
          </p:cNvPr>
          <p:cNvCxnSpPr>
            <a:cxnSpLocks/>
          </p:cNvCxnSpPr>
          <p:nvPr/>
        </p:nvCxnSpPr>
        <p:spPr bwMode="auto">
          <a:xfrm>
            <a:off x="8350241" y="2833189"/>
            <a:ext cx="481739" cy="10508"/>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Straight Arrow Connector 5">
            <a:extLst>
              <a:ext uri="{FF2B5EF4-FFF2-40B4-BE49-F238E27FC236}">
                <a16:creationId xmlns:a16="http://schemas.microsoft.com/office/drawing/2014/main" id="{87842E9D-6B02-0F79-EF7F-C579D181CD0A}"/>
              </a:ext>
            </a:extLst>
          </p:cNvPr>
          <p:cNvCxnSpPr>
            <a:cxnSpLocks/>
          </p:cNvCxnSpPr>
          <p:nvPr/>
        </p:nvCxnSpPr>
        <p:spPr bwMode="auto">
          <a:xfrm>
            <a:off x="3875556" y="2843697"/>
            <a:ext cx="960360" cy="0"/>
          </a:xfrm>
          <a:prstGeom prst="straightConnector1">
            <a:avLst/>
          </a:prstGeom>
          <a:noFill/>
          <a:ln w="28575" cap="flat" cmpd="sng" algn="ctr">
            <a:solidFill>
              <a:srgbClr val="0C2340"/>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1C40A56C-2877-F731-25AC-6A11B94E1377}"/>
              </a:ext>
            </a:extLst>
          </p:cNvPr>
          <p:cNvSpPr txBox="1"/>
          <p:nvPr/>
        </p:nvSpPr>
        <p:spPr>
          <a:xfrm>
            <a:off x="5882872" y="5649144"/>
            <a:ext cx="589609" cy="5808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0E4">
                    <a:lumMod val="75000"/>
                  </a:srgbClr>
                </a:solidFill>
                <a:effectLst/>
                <a:uLnTx/>
                <a:uFillTx/>
                <a:latin typeface="Arial" panose="020B0604020202020204" pitchFamily="34" charset="0"/>
                <a:ea typeface="+mn-ea"/>
                <a:cs typeface="Arial" panose="020B0604020202020204" pitchFamily="34" charset="0"/>
                <a:sym typeface="Helvetica Neue"/>
              </a:rPr>
              <a:t>*</a:t>
            </a:r>
            <a:r>
              <a:rPr kumimoji="0" lang="en-US" sz="800" b="0" i="0" u="none" strike="noStrike" kern="1200" cap="none" spc="0" normalizeH="0" baseline="0" noProof="0" dirty="0">
                <a:ln>
                  <a:noFill/>
                </a:ln>
                <a:solidFill>
                  <a:srgbClr val="5350E4">
                    <a:lumMod val="75000"/>
                  </a:srgbClr>
                </a:solidFill>
                <a:effectLst/>
                <a:uLnTx/>
                <a:uFillTx/>
                <a:latin typeface="Arial" panose="020B0604020202020204" pitchFamily="34" charset="0"/>
                <a:ea typeface="+mn-ea"/>
                <a:cs typeface="Arial" panose="020B0604020202020204" pitchFamily="34" charset="0"/>
                <a:sym typeface="Helvetica Neue"/>
              </a:rPr>
              <a:t>Will be randomized to </a:t>
            </a:r>
            <a:r>
              <a:rPr kumimoji="0" lang="en-US" sz="800" b="0" i="0" u="none" strike="noStrike" kern="1200" cap="none" spc="0" normalizeH="0" baseline="0" noProof="0" dirty="0">
                <a:ln>
                  <a:noFill/>
                </a:ln>
                <a:solidFill>
                  <a:srgbClr val="221FC8"/>
                </a:solidFill>
                <a:effectLst/>
                <a:uLnTx/>
                <a:uFillTx/>
                <a:latin typeface="Arial" panose="020B0604020202020204" pitchFamily="34" charset="0"/>
                <a:ea typeface="+mn-ea"/>
                <a:cs typeface="Arial" panose="020B0604020202020204" pitchFamily="34" charset="0"/>
                <a:sym typeface="Helvetica Neue"/>
              </a:rPr>
              <a:t>sac-TmT</a:t>
            </a:r>
            <a:r>
              <a:rPr kumimoji="0" lang="en-US" sz="800" b="0" i="0" u="none" strike="noStrike" kern="1200" cap="none" spc="0" normalizeH="0" baseline="0" noProof="0" dirty="0">
                <a:ln>
                  <a:noFill/>
                </a:ln>
                <a:solidFill>
                  <a:srgbClr val="5350E4">
                    <a:lumMod val="75000"/>
                  </a:srgbClr>
                </a:solidFill>
                <a:effectLst/>
                <a:uLnTx/>
                <a:uFillTx/>
                <a:latin typeface="Arial" panose="020B0604020202020204" pitchFamily="34" charset="0"/>
                <a:ea typeface="+mn-ea"/>
                <a:cs typeface="Arial" panose="020B0604020202020204" pitchFamily="34" charset="0"/>
                <a:sym typeface="Helvetica Neue"/>
              </a:rPr>
              <a:t> + bev or bev alone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C2340"/>
              </a:solidFill>
              <a:effectLst/>
              <a:highlight>
                <a:srgbClr val="FFFF00"/>
              </a:highlight>
              <a:uLnTx/>
              <a:uFillTx/>
              <a:latin typeface="Arial" panose="020B0604020202020204" pitchFamily="34" charset="0"/>
              <a:ea typeface="+mn-ea"/>
              <a:cs typeface="Arial" panose="020B0604020202020204" pitchFamily="34" charset="0"/>
              <a:sym typeface="Helvetica Neue"/>
            </a:endParaRPr>
          </a:p>
        </p:txBody>
      </p:sp>
    </p:spTree>
    <p:extLst>
      <p:ext uri="{BB962C8B-B14F-4D97-AF65-F5344CB8AC3E}">
        <p14:creationId xmlns:p14="http://schemas.microsoft.com/office/powerpoint/2010/main" val="385635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5F9B-9621-CEA4-A0A4-DB52A035B11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51A14A7-4CBF-00BC-DD4C-5345E958E096}"/>
              </a:ext>
            </a:extLst>
          </p:cNvPr>
          <p:cNvSpPr txBox="1"/>
          <p:nvPr/>
        </p:nvSpPr>
        <p:spPr>
          <a:xfrm>
            <a:off x="53163" y="789548"/>
            <a:ext cx="12116159" cy="615553"/>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TroFuse-021/​GOG-3102/​ENGOT-ov85 (NCT07318558): </a:t>
            </a:r>
            <a:r>
              <a:rPr kumimoji="0" lang="en-US" sz="1600" b="1" i="0" u="none" strike="noStrike" kern="1200" cap="none" spc="0" normalizeH="0" baseline="0" noProof="0" dirty="0">
                <a:ln>
                  <a:noFill/>
                </a:ln>
                <a:solidFill>
                  <a:srgbClr val="101D3A"/>
                </a:solidFill>
                <a:effectLst/>
                <a:uLnTx/>
                <a:uFillTx/>
                <a:latin typeface="Arial" panose="020B0604020202020204" pitchFamily="34" charset="0"/>
                <a:ea typeface="+mn-ea"/>
                <a:cs typeface="Arial" panose="020B0604020202020204" pitchFamily="34" charset="0"/>
              </a:rPr>
              <a:t>A clinical trial of sac-TMT in people with non-HRD positive advanced ovarian cancer</a:t>
            </a:r>
            <a:endParaRPr kumimoji="0" lang="en-US" sz="1600" b="1" i="0" u="none" strike="noStrike" kern="1200" cap="none" spc="0" normalizeH="0" baseline="0" noProof="0" dirty="0">
              <a:ln>
                <a:noFill/>
              </a:ln>
              <a:solidFill>
                <a:srgbClr val="101D3A"/>
              </a:solidFill>
              <a:effectLst/>
              <a:uLnTx/>
              <a:uFillTx/>
              <a:latin typeface="Roboto" panose="02000000000000000000" pitchFamily="2" charset="0"/>
              <a:ea typeface="+mn-ea"/>
              <a:cs typeface="+mn-cs"/>
            </a:endParaRPr>
          </a:p>
        </p:txBody>
      </p:sp>
      <p:sp>
        <p:nvSpPr>
          <p:cNvPr id="2" name="Title 3">
            <a:extLst>
              <a:ext uri="{FF2B5EF4-FFF2-40B4-BE49-F238E27FC236}">
                <a16:creationId xmlns:a16="http://schemas.microsoft.com/office/drawing/2014/main" id="{1D18F301-8DBF-CE9E-5591-81C471008F20}"/>
              </a:ext>
            </a:extLst>
          </p:cNvPr>
          <p:cNvSpPr>
            <a:spLocks noGrp="1"/>
          </p:cNvSpPr>
          <p:nvPr>
            <p:ph type="title"/>
          </p:nvPr>
        </p:nvSpPr>
        <p:spPr>
          <a:xfrm>
            <a:off x="253083" y="0"/>
            <a:ext cx="11371232" cy="658190"/>
          </a:xfrm>
        </p:spPr>
        <p:txBody>
          <a:bodyPr/>
          <a:lstStyle/>
          <a:p>
            <a:r>
              <a:rPr lang="en-US" b="1" dirty="0"/>
              <a:t>Phase 3 TROP2 ADC maintenance trial in Newly Diagnosed </a:t>
            </a:r>
            <a:r>
              <a:rPr lang="en-US" b="1" dirty="0" err="1"/>
              <a:t>OvCa</a:t>
            </a:r>
            <a:endParaRPr lang="en-US" b="1" dirty="0"/>
          </a:p>
        </p:txBody>
      </p:sp>
      <p:sp>
        <p:nvSpPr>
          <p:cNvPr id="6" name="TextBox 5">
            <a:extLst>
              <a:ext uri="{FF2B5EF4-FFF2-40B4-BE49-F238E27FC236}">
                <a16:creationId xmlns:a16="http://schemas.microsoft.com/office/drawing/2014/main" id="{3DD68607-CDB7-B308-ACDD-ECA07679CC55}"/>
              </a:ext>
            </a:extLst>
          </p:cNvPr>
          <p:cNvSpPr txBox="1"/>
          <p:nvPr/>
        </p:nvSpPr>
        <p:spPr>
          <a:xfrm>
            <a:off x="5980078" y="1281996"/>
            <a:ext cx="3388203" cy="402288"/>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C2340"/>
              </a:solidFill>
              <a:effectLst/>
              <a:uLnTx/>
              <a:uFillTx/>
              <a:latin typeface="Invention"/>
              <a:ea typeface="+mn-ea"/>
              <a:cs typeface="+mn-cs"/>
            </a:endParaRPr>
          </a:p>
        </p:txBody>
      </p:sp>
      <p:sp>
        <p:nvSpPr>
          <p:cNvPr id="20" name="Rectangle 19">
            <a:extLst>
              <a:ext uri="{FF2B5EF4-FFF2-40B4-BE49-F238E27FC236}">
                <a16:creationId xmlns:a16="http://schemas.microsoft.com/office/drawing/2014/main" id="{7247FD48-ABBE-18F9-83EF-897D113038D4}"/>
              </a:ext>
            </a:extLst>
          </p:cNvPr>
          <p:cNvSpPr/>
          <p:nvPr/>
        </p:nvSpPr>
        <p:spPr>
          <a:xfrm>
            <a:off x="10133012" y="5816600"/>
            <a:ext cx="1919288" cy="9569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pic>
        <p:nvPicPr>
          <p:cNvPr id="5" name="Picture 4">
            <a:extLst>
              <a:ext uri="{FF2B5EF4-FFF2-40B4-BE49-F238E27FC236}">
                <a16:creationId xmlns:a16="http://schemas.microsoft.com/office/drawing/2014/main" id="{0A47CF08-298B-C0EC-A326-999419667B7C}"/>
              </a:ext>
            </a:extLst>
          </p:cNvPr>
          <p:cNvPicPr>
            <a:picLocks noChangeAspect="1"/>
          </p:cNvPicPr>
          <p:nvPr/>
        </p:nvPicPr>
        <p:blipFill>
          <a:blip r:embed="rId3"/>
          <a:stretch>
            <a:fillRect/>
          </a:stretch>
        </p:blipFill>
        <p:spPr>
          <a:xfrm>
            <a:off x="916530" y="1536459"/>
            <a:ext cx="9512929" cy="5269037"/>
          </a:xfrm>
          <a:prstGeom prst="rect">
            <a:avLst/>
          </a:prstGeom>
        </p:spPr>
      </p:pic>
    </p:spTree>
    <p:extLst>
      <p:ext uri="{BB962C8B-B14F-4D97-AF65-F5344CB8AC3E}">
        <p14:creationId xmlns:p14="http://schemas.microsoft.com/office/powerpoint/2010/main" val="4110470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2B40-DA6C-A2FC-BA53-A34C781BF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FAD5D-EB4A-561E-4E00-A9F7BF4F7DE2}"/>
              </a:ext>
            </a:extLst>
          </p:cNvPr>
          <p:cNvSpPr>
            <a:spLocks noGrp="1"/>
          </p:cNvSpPr>
          <p:nvPr>
            <p:ph type="ctrTitle"/>
          </p:nvPr>
        </p:nvSpPr>
        <p:spPr>
          <a:xfrm>
            <a:off x="987095" y="1844886"/>
            <a:ext cx="10906591" cy="1470025"/>
          </a:xfrm>
        </p:spPr>
        <p:txBody>
          <a:bodyPr/>
          <a:lstStyle/>
          <a:p>
            <a:r>
              <a:rPr lang="en-US" dirty="0"/>
              <a:t>TROP2 ADCs in Development</a:t>
            </a:r>
          </a:p>
        </p:txBody>
      </p:sp>
      <p:sp>
        <p:nvSpPr>
          <p:cNvPr id="3" name="Subtitle 2">
            <a:extLst>
              <a:ext uri="{FF2B5EF4-FFF2-40B4-BE49-F238E27FC236}">
                <a16:creationId xmlns:a16="http://schemas.microsoft.com/office/drawing/2014/main" id="{0206161C-DC04-04FA-83EB-F0423BB2C830}"/>
              </a:ext>
            </a:extLst>
          </p:cNvPr>
          <p:cNvSpPr>
            <a:spLocks noGrp="1"/>
          </p:cNvSpPr>
          <p:nvPr>
            <p:ph type="subTitle" idx="1"/>
          </p:nvPr>
        </p:nvSpPr>
        <p:spPr>
          <a:xfrm>
            <a:off x="987095" y="3461117"/>
            <a:ext cx="10906591" cy="753881"/>
          </a:xfrm>
        </p:spPr>
        <p:txBody>
          <a:bodyPr>
            <a:normAutofit/>
          </a:bodyPr>
          <a:lstStyle/>
          <a:p>
            <a:r>
              <a:rPr lang="en-US" sz="3600" dirty="0"/>
              <a:t>Cervical Cancer</a:t>
            </a:r>
          </a:p>
        </p:txBody>
      </p:sp>
    </p:spTree>
    <p:extLst>
      <p:ext uri="{BB962C8B-B14F-4D97-AF65-F5344CB8AC3E}">
        <p14:creationId xmlns:p14="http://schemas.microsoft.com/office/powerpoint/2010/main" val="3131766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2F42-8001-7127-BA60-5B8CA0FD588B}"/>
              </a:ext>
            </a:extLst>
          </p:cNvPr>
          <p:cNvSpPr>
            <a:spLocks noGrp="1"/>
          </p:cNvSpPr>
          <p:nvPr>
            <p:ph type="title"/>
          </p:nvPr>
        </p:nvSpPr>
        <p:spPr>
          <a:xfrm>
            <a:off x="209039" y="0"/>
            <a:ext cx="11371232" cy="566928"/>
          </a:xfrm>
        </p:spPr>
        <p:txBody>
          <a:bodyPr/>
          <a:lstStyle/>
          <a:p>
            <a:r>
              <a:rPr lang="en-US" b="1" dirty="0"/>
              <a:t>Target Antigen Expression in Cervical Cancer</a:t>
            </a:r>
          </a:p>
        </p:txBody>
      </p:sp>
      <p:pic>
        <p:nvPicPr>
          <p:cNvPr id="5" name="Picture 4">
            <a:extLst>
              <a:ext uri="{FF2B5EF4-FFF2-40B4-BE49-F238E27FC236}">
                <a16:creationId xmlns:a16="http://schemas.microsoft.com/office/drawing/2014/main" id="{0C0B657C-3B52-1270-1A37-A10484777554}"/>
              </a:ext>
            </a:extLst>
          </p:cNvPr>
          <p:cNvPicPr>
            <a:picLocks noChangeAspect="1"/>
          </p:cNvPicPr>
          <p:nvPr/>
        </p:nvPicPr>
        <p:blipFill>
          <a:blip r:embed="rId2"/>
          <a:stretch>
            <a:fillRect/>
          </a:stretch>
        </p:blipFill>
        <p:spPr>
          <a:xfrm>
            <a:off x="209039" y="1001194"/>
            <a:ext cx="8102376" cy="4855612"/>
          </a:xfrm>
          <a:prstGeom prst="rect">
            <a:avLst/>
          </a:prstGeom>
        </p:spPr>
      </p:pic>
      <p:sp>
        <p:nvSpPr>
          <p:cNvPr id="6" name="TextBox 5">
            <a:extLst>
              <a:ext uri="{FF2B5EF4-FFF2-40B4-BE49-F238E27FC236}">
                <a16:creationId xmlns:a16="http://schemas.microsoft.com/office/drawing/2014/main" id="{CC365A04-3D47-BC26-0E47-2C5AC6758594}"/>
              </a:ext>
            </a:extLst>
          </p:cNvPr>
          <p:cNvSpPr txBox="1"/>
          <p:nvPr/>
        </p:nvSpPr>
        <p:spPr>
          <a:xfrm>
            <a:off x="8642408" y="1365743"/>
            <a:ext cx="3340553"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1F6C"/>
                </a:solidFill>
                <a:effectLst/>
                <a:uLnTx/>
                <a:uFillTx/>
                <a:latin typeface="Arial Narrow"/>
                <a:ea typeface="Arial Narrow"/>
                <a:cs typeface="Arial Narrow"/>
              </a:rPr>
              <a:t>PRIMARY AND MATCHED RECURRENT LESIONS</a:t>
            </a:r>
          </a:p>
          <a:p>
            <a:pPr marL="0" marR="0" lvl="0" indent="0" algn="l"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749"/>
              </a:solidFill>
              <a:effectLst/>
              <a:uLnTx/>
              <a:uFillTx/>
              <a:latin typeface="Arial"/>
              <a:ea typeface="+mn-ea"/>
              <a:cs typeface="+mn-cs"/>
            </a:endParaRP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858"/>
                </a:solidFill>
                <a:effectLst/>
                <a:uLnTx/>
                <a:uFillTx/>
                <a:latin typeface="Arial Narrow"/>
                <a:ea typeface="Arial Narrow"/>
                <a:cs typeface="Arial Narrow"/>
              </a:rPr>
              <a:t>Level of high (2+, 3+) recurrent lesion expression:</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TROP2: 56%</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Tissue Factor: 46%</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NECTIN4: 35%</a:t>
            </a:r>
          </a:p>
          <a:p>
            <a:pPr marL="0" marR="0" lvl="0" indent="0" algn="l" defTabSz="4571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749"/>
              </a:solidFill>
              <a:effectLst/>
              <a:uLnTx/>
              <a:uFillTx/>
              <a:latin typeface="Arial"/>
              <a:ea typeface="+mn-ea"/>
              <a:cs typeface="+mn-cs"/>
            </a:endParaRP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858"/>
                </a:solidFill>
                <a:effectLst/>
                <a:uLnTx/>
                <a:uFillTx/>
                <a:latin typeface="Arial Narrow"/>
                <a:ea typeface="Arial Narrow"/>
                <a:cs typeface="Arial Narrow"/>
              </a:rPr>
              <a:t>Level of concordance (low </a:t>
            </a:r>
            <a:r>
              <a:rPr kumimoji="0" lang="en-US" sz="1800" b="1" i="1" u="none" strike="noStrike" kern="1200" cap="none" spc="0" normalizeH="0" baseline="0" noProof="0" dirty="0">
                <a:ln>
                  <a:noFill/>
                </a:ln>
                <a:solidFill>
                  <a:srgbClr val="585858"/>
                </a:solidFill>
                <a:effectLst/>
                <a:uLnTx/>
                <a:uFillTx/>
                <a:latin typeface="Arial Narrow"/>
                <a:ea typeface="Arial Narrow"/>
                <a:cs typeface="Arial Narrow"/>
              </a:rPr>
              <a:t>versus </a:t>
            </a:r>
            <a:r>
              <a:rPr kumimoji="0" lang="en-US" sz="1800" b="1" i="0" u="none" strike="noStrike" kern="1200" cap="none" spc="0" normalizeH="0" baseline="0" noProof="0" dirty="0">
                <a:ln>
                  <a:noFill/>
                </a:ln>
                <a:solidFill>
                  <a:srgbClr val="585858"/>
                </a:solidFill>
                <a:effectLst/>
                <a:uLnTx/>
                <a:uFillTx/>
                <a:latin typeface="Arial Narrow"/>
                <a:ea typeface="Arial Narrow"/>
                <a:cs typeface="Arial Narrow"/>
              </a:rPr>
              <a:t>high) between primary and matched recurrent lesion:</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TROP2: 15/22 (68%) </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Tissue Factor: 20/22 (91%)</a:t>
            </a:r>
          </a:p>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9"/>
                </a:solidFill>
                <a:effectLst/>
                <a:uLnTx/>
                <a:uFillTx/>
                <a:latin typeface="Arial"/>
                <a:ea typeface="Arial"/>
                <a:cs typeface="Arial"/>
              </a:rPr>
              <a:t>•</a:t>
            </a:r>
            <a:r>
              <a:rPr kumimoji="0" lang="en-US" sz="1800" b="0" i="0" u="none" strike="noStrike" kern="1200" cap="none" spc="0" normalizeH="0" baseline="0" noProof="0" dirty="0">
                <a:ln>
                  <a:noFill/>
                </a:ln>
                <a:solidFill>
                  <a:srgbClr val="585858"/>
                </a:solidFill>
                <a:effectLst/>
                <a:uLnTx/>
                <a:uFillTx/>
                <a:latin typeface="Arial Narrow"/>
                <a:ea typeface="Arial Narrow"/>
                <a:cs typeface="Arial Narrow"/>
              </a:rPr>
              <a:t>NECTIN4: 15/22 (68%)</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0DC2F46E-1C05-CC2F-ECF8-5F5E5B82EA3F}"/>
              </a:ext>
            </a:extLst>
          </p:cNvPr>
          <p:cNvSpPr txBox="1"/>
          <p:nvPr/>
        </p:nvSpPr>
        <p:spPr>
          <a:xfrm>
            <a:off x="918840" y="6327826"/>
            <a:ext cx="6682773" cy="375738"/>
          </a:xfrm>
          <a:prstGeom prst="rect">
            <a:avLst/>
          </a:prstGeom>
          <a:noFill/>
          <a:ln>
            <a:noFill/>
          </a:ln>
          <a:effectLst/>
        </p:spPr>
        <p:txBody>
          <a:bodyPr wrap="square" lIns="0" tIns="0" rIns="0" bIns="0" rtlCol="0" anchor="t">
            <a:noAutofit/>
          </a:bodyPr>
          <a:lstStyle/>
          <a:p>
            <a:pPr marL="0" marR="0" lvl="0" indent="0" algn="l" defTabSz="101759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a:ea typeface="ＭＳ Ｐゴシック"/>
                <a:cs typeface="Arial" panose="020B0604020202020204" pitchFamily="34" charset="0"/>
              </a:rPr>
              <a:t>Halle et al. </a:t>
            </a:r>
            <a:r>
              <a:rPr kumimoji="0" lang="en-US" sz="1200" b="0" i="0" u="none" strike="noStrike" kern="0" cap="none" spc="0" normalizeH="0" baseline="0" noProof="0">
                <a:ln>
                  <a:noFill/>
                </a:ln>
                <a:solidFill>
                  <a:srgbClr val="262626"/>
                </a:solidFill>
                <a:effectLst/>
                <a:uLnTx/>
                <a:uFillTx/>
                <a:latin typeface="Arial"/>
                <a:ea typeface="ＭＳ Ｐゴシック"/>
                <a:cs typeface="Arial" panose="020B0604020202020204" pitchFamily="34" charset="0"/>
              </a:rPr>
              <a:t>ESMO 2024</a:t>
            </a:r>
            <a:endParaRPr kumimoji="0" lang="en-SG" sz="1465" b="0" i="0" u="none" strike="noStrike" kern="0" cap="none" spc="0" normalizeH="0" baseline="0" noProof="0" dirty="0">
              <a:ln>
                <a:noFill/>
              </a:ln>
              <a:solidFill>
                <a:srgbClr val="262626"/>
              </a:solidFill>
              <a:effectLst/>
              <a:uLnTx/>
              <a:uFillTx/>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348964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E2F8-455A-4CB6-404C-B270BEC6B970}"/>
            </a:ext>
          </a:extLst>
        </p:cNvPr>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CECAA1B-FB0D-2A77-2174-3CC63AF7479B}"/>
              </a:ext>
            </a:extLst>
          </p:cNvPr>
          <p:cNvGraphicFramePr>
            <a:graphicFrameLocks noGrp="1"/>
          </p:cNvGraphicFramePr>
          <p:nvPr>
            <p:ph idx="1"/>
          </p:nvPr>
        </p:nvGraphicFramePr>
        <p:xfrm>
          <a:off x="178337" y="1256096"/>
          <a:ext cx="11658494" cy="2942780"/>
        </p:xfrm>
        <a:graphic>
          <a:graphicData uri="http://schemas.openxmlformats.org/drawingml/2006/table">
            <a:tbl>
              <a:tblPr firstRow="1" bandRow="1">
                <a:tableStyleId>{5C22544A-7EE6-4342-B048-85BDC9FD1C3A}</a:tableStyleId>
              </a:tblPr>
              <a:tblGrid>
                <a:gridCol w="2365876">
                  <a:extLst>
                    <a:ext uri="{9D8B030D-6E8A-4147-A177-3AD203B41FA5}">
                      <a16:colId xmlns:a16="http://schemas.microsoft.com/office/drawing/2014/main" val="107423783"/>
                    </a:ext>
                  </a:extLst>
                </a:gridCol>
                <a:gridCol w="652031">
                  <a:extLst>
                    <a:ext uri="{9D8B030D-6E8A-4147-A177-3AD203B41FA5}">
                      <a16:colId xmlns:a16="http://schemas.microsoft.com/office/drawing/2014/main" val="3515552063"/>
                    </a:ext>
                  </a:extLst>
                </a:gridCol>
                <a:gridCol w="1980597">
                  <a:extLst>
                    <a:ext uri="{9D8B030D-6E8A-4147-A177-3AD203B41FA5}">
                      <a16:colId xmlns:a16="http://schemas.microsoft.com/office/drawing/2014/main" val="2516001907"/>
                    </a:ext>
                  </a:extLst>
                </a:gridCol>
                <a:gridCol w="2164347">
                  <a:extLst>
                    <a:ext uri="{9D8B030D-6E8A-4147-A177-3AD203B41FA5}">
                      <a16:colId xmlns:a16="http://schemas.microsoft.com/office/drawing/2014/main" val="2194594877"/>
                    </a:ext>
                  </a:extLst>
                </a:gridCol>
                <a:gridCol w="1922912">
                  <a:extLst>
                    <a:ext uri="{9D8B030D-6E8A-4147-A177-3AD203B41FA5}">
                      <a16:colId xmlns:a16="http://schemas.microsoft.com/office/drawing/2014/main" val="56465961"/>
                    </a:ext>
                  </a:extLst>
                </a:gridCol>
                <a:gridCol w="1378088">
                  <a:extLst>
                    <a:ext uri="{9D8B030D-6E8A-4147-A177-3AD203B41FA5}">
                      <a16:colId xmlns:a16="http://schemas.microsoft.com/office/drawing/2014/main" val="3128192837"/>
                    </a:ext>
                  </a:extLst>
                </a:gridCol>
                <a:gridCol w="1194643">
                  <a:extLst>
                    <a:ext uri="{9D8B030D-6E8A-4147-A177-3AD203B41FA5}">
                      <a16:colId xmlns:a16="http://schemas.microsoft.com/office/drawing/2014/main" val="3866959083"/>
                    </a:ext>
                  </a:extLst>
                </a:gridCol>
              </a:tblGrid>
              <a:tr h="1044584">
                <a:tc>
                  <a:txBody>
                    <a:bodyPr/>
                    <a:lstStyle/>
                    <a:p>
                      <a:endParaRPr lang="en-US" sz="2100" dirty="0"/>
                    </a:p>
                  </a:txBody>
                  <a:tcPr marL="121807" marR="121807" marT="60904" marB="60904"/>
                </a:tc>
                <a:tc>
                  <a:txBody>
                    <a:bodyPr/>
                    <a:lstStyle/>
                    <a:p>
                      <a:pPr algn="ctr"/>
                      <a:r>
                        <a:rPr lang="en-US" sz="2100" dirty="0"/>
                        <a:t>N</a:t>
                      </a:r>
                    </a:p>
                  </a:txBody>
                  <a:tcPr marL="121807" marR="121807" marT="60904" marB="60904"/>
                </a:tc>
                <a:tc>
                  <a:txBody>
                    <a:bodyPr/>
                    <a:lstStyle/>
                    <a:p>
                      <a:pPr algn="ctr"/>
                      <a:r>
                        <a:rPr lang="en-US" sz="2100" dirty="0"/>
                        <a:t>Trial</a:t>
                      </a:r>
                    </a:p>
                  </a:txBody>
                  <a:tcPr marL="121807" marR="121807" marT="60904" marB="60904"/>
                </a:tc>
                <a:tc>
                  <a:txBody>
                    <a:bodyPr/>
                    <a:lstStyle/>
                    <a:p>
                      <a:pPr algn="ctr"/>
                      <a:r>
                        <a:rPr lang="en-US" sz="2100" dirty="0"/>
                        <a:t>Prior Bevacizumab</a:t>
                      </a:r>
                    </a:p>
                  </a:txBody>
                  <a:tcPr marL="121807" marR="121807" marT="60904" marB="60904"/>
                </a:tc>
                <a:tc>
                  <a:txBody>
                    <a:bodyPr/>
                    <a:lstStyle/>
                    <a:p>
                      <a:pPr algn="ctr"/>
                      <a:r>
                        <a:rPr lang="en-US" sz="2100" dirty="0"/>
                        <a:t>Prior ICI</a:t>
                      </a:r>
                    </a:p>
                  </a:txBody>
                  <a:tcPr marL="121807" marR="121807" marT="60904" marB="60904"/>
                </a:tc>
                <a:tc>
                  <a:txBody>
                    <a:bodyPr/>
                    <a:lstStyle/>
                    <a:p>
                      <a:pPr algn="ctr"/>
                      <a:r>
                        <a:rPr lang="en-US" sz="2100" dirty="0"/>
                        <a:t>ORR</a:t>
                      </a:r>
                    </a:p>
                  </a:txBody>
                  <a:tcPr marL="121807" marR="121807" marT="60904" marB="60904"/>
                </a:tc>
                <a:tc>
                  <a:txBody>
                    <a:bodyPr/>
                    <a:lstStyle/>
                    <a:p>
                      <a:pPr algn="ctr"/>
                      <a:r>
                        <a:rPr lang="en-US" sz="2100" dirty="0" err="1"/>
                        <a:t>mDOR</a:t>
                      </a:r>
                      <a:r>
                        <a:rPr lang="en-US" sz="2100" dirty="0"/>
                        <a:t> </a:t>
                      </a:r>
                    </a:p>
                  </a:txBody>
                  <a:tcPr marL="121807" marR="121807" marT="60904" marB="60904"/>
                </a:tc>
                <a:extLst>
                  <a:ext uri="{0D108BD9-81ED-4DB2-BD59-A6C34878D82A}">
                    <a16:rowId xmlns:a16="http://schemas.microsoft.com/office/drawing/2014/main" val="866468255"/>
                  </a:ext>
                </a:extLst>
              </a:tr>
              <a:tr h="949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err="1"/>
                        <a:t>SacTMT</a:t>
                      </a:r>
                      <a:r>
                        <a:rPr lang="en-US" sz="1900" b="1" dirty="0"/>
                        <a:t> +pembrolizumab</a:t>
                      </a:r>
                      <a:endParaRPr lang="en-US" sz="1900" b="1" baseline="30000" dirty="0"/>
                    </a:p>
                  </a:txBody>
                  <a:tcPr marL="121807" marR="121807" marT="60904" marB="60904" anchor="ctr"/>
                </a:tc>
                <a:tc>
                  <a:txBody>
                    <a:bodyPr/>
                    <a:lstStyle/>
                    <a:p>
                      <a:pPr algn="ctr"/>
                      <a:r>
                        <a:rPr lang="en-US" sz="1900" dirty="0"/>
                        <a:t>38</a:t>
                      </a:r>
                    </a:p>
                  </a:txBody>
                  <a:tcPr marL="121807" marR="121807" marT="60904" marB="60904" anchor="ctr"/>
                </a:tc>
                <a:tc>
                  <a:txBody>
                    <a:bodyPr/>
                    <a:lstStyle/>
                    <a:p>
                      <a:pPr algn="ctr"/>
                      <a:r>
                        <a:rPr lang="en-US" sz="1900" dirty="0"/>
                        <a:t>NCT05642780</a:t>
                      </a:r>
                    </a:p>
                  </a:txBody>
                  <a:tcPr marL="121807" marR="121807" marT="60904" marB="60904" anchor="ctr"/>
                </a:tc>
                <a:tc>
                  <a:txBody>
                    <a:bodyPr/>
                    <a:lstStyle/>
                    <a:p>
                      <a:pPr algn="ctr"/>
                      <a:r>
                        <a:rPr lang="en-US" sz="1900" dirty="0"/>
                        <a:t>53%</a:t>
                      </a:r>
                    </a:p>
                  </a:txBody>
                  <a:tcPr marL="121807" marR="121807" marT="60904" marB="60904" anchor="ctr"/>
                </a:tc>
                <a:tc>
                  <a:txBody>
                    <a:bodyPr/>
                    <a:lstStyle/>
                    <a:p>
                      <a:pPr algn="ctr"/>
                      <a:r>
                        <a:rPr lang="en-US" sz="1900" dirty="0"/>
                        <a:t>42%</a:t>
                      </a:r>
                    </a:p>
                  </a:txBody>
                  <a:tcPr marL="121807" marR="121807" marT="60904" marB="60904" anchor="ctr"/>
                </a:tc>
                <a:tc>
                  <a:txBody>
                    <a:bodyPr/>
                    <a:lstStyle/>
                    <a:p>
                      <a:pPr algn="ctr"/>
                      <a:r>
                        <a:rPr lang="en-US" sz="1900" b="1" dirty="0"/>
                        <a:t>58%</a:t>
                      </a:r>
                    </a:p>
                  </a:txBody>
                  <a:tcPr marL="121807" marR="121807" marT="60904" marB="60904" anchor="ctr"/>
                </a:tc>
                <a:tc>
                  <a:txBody>
                    <a:bodyPr/>
                    <a:lstStyle/>
                    <a:p>
                      <a:pPr algn="ctr"/>
                      <a:r>
                        <a:rPr lang="en-US" sz="1900" b="1" dirty="0"/>
                        <a:t>NR</a:t>
                      </a:r>
                    </a:p>
                  </a:txBody>
                  <a:tcPr marL="121807" marR="121807" marT="60904" marB="60904" anchor="ctr"/>
                </a:tc>
                <a:extLst>
                  <a:ext uri="{0D108BD9-81ED-4DB2-BD59-A6C34878D82A}">
                    <a16:rowId xmlns:a16="http://schemas.microsoft.com/office/drawing/2014/main" val="3681737449"/>
                  </a:ext>
                </a:extLst>
              </a:tr>
              <a:tr h="949098">
                <a:tc>
                  <a:txBody>
                    <a:bodyPr/>
                    <a:lstStyle/>
                    <a:p>
                      <a:r>
                        <a:rPr lang="en-US" sz="1900" b="1" dirty="0"/>
                        <a:t>Sacituzumab </a:t>
                      </a:r>
                      <a:r>
                        <a:rPr lang="en-US" sz="1900" b="1" dirty="0" err="1"/>
                        <a:t>govitecan</a:t>
                      </a:r>
                      <a:endParaRPr lang="en-US" sz="1900" b="1" baseline="30000" dirty="0"/>
                    </a:p>
                  </a:txBody>
                  <a:tcPr marL="121807" marR="121807" marT="60904" marB="60904" anchor="ctr"/>
                </a:tc>
                <a:tc>
                  <a:txBody>
                    <a:bodyPr/>
                    <a:lstStyle/>
                    <a:p>
                      <a:pPr algn="ctr"/>
                      <a:r>
                        <a:rPr lang="en-US" sz="1900" dirty="0"/>
                        <a:t>18</a:t>
                      </a:r>
                    </a:p>
                  </a:txBody>
                  <a:tcPr marL="121807" marR="121807" marT="60904" marB="60904" anchor="ctr"/>
                </a:tc>
                <a:tc>
                  <a:txBody>
                    <a:bodyPr/>
                    <a:lstStyle/>
                    <a:p>
                      <a:pPr algn="ctr"/>
                      <a:r>
                        <a:rPr lang="en-US" sz="1900" dirty="0"/>
                        <a:t>NCT05838521</a:t>
                      </a:r>
                    </a:p>
                  </a:txBody>
                  <a:tcPr marL="121807" marR="121807" marT="60904" marB="60904" anchor="ctr"/>
                </a:tc>
                <a:tc>
                  <a:txBody>
                    <a:bodyPr/>
                    <a:lstStyle/>
                    <a:p>
                      <a:pPr algn="ctr"/>
                      <a:r>
                        <a:rPr lang="en-US" sz="1900" dirty="0"/>
                        <a:t>61%</a:t>
                      </a:r>
                    </a:p>
                  </a:txBody>
                  <a:tcPr marL="121807" marR="121807" marT="60904" marB="60904" anchor="ctr"/>
                </a:tc>
                <a:tc>
                  <a:txBody>
                    <a:bodyPr/>
                    <a:lstStyle/>
                    <a:p>
                      <a:pPr algn="ctr"/>
                      <a:r>
                        <a:rPr lang="en-US" sz="1900" dirty="0"/>
                        <a:t>78%</a:t>
                      </a:r>
                    </a:p>
                  </a:txBody>
                  <a:tcPr marL="121807" marR="121807" marT="60904" marB="60904" anchor="ctr"/>
                </a:tc>
                <a:tc>
                  <a:txBody>
                    <a:bodyPr/>
                    <a:lstStyle/>
                    <a:p>
                      <a:pPr algn="ctr"/>
                      <a:r>
                        <a:rPr lang="en-US" sz="1900" b="1" dirty="0"/>
                        <a:t>50%</a:t>
                      </a:r>
                    </a:p>
                  </a:txBody>
                  <a:tcPr marL="121807" marR="121807" marT="60904" marB="60904" anchor="ctr"/>
                </a:tc>
                <a:tc>
                  <a:txBody>
                    <a:bodyPr/>
                    <a:lstStyle/>
                    <a:p>
                      <a:pPr algn="ctr"/>
                      <a:r>
                        <a:rPr lang="en-US" sz="1900" b="1" dirty="0"/>
                        <a:t>9.2 </a:t>
                      </a:r>
                      <a:r>
                        <a:rPr lang="en-US" sz="1900" b="1" dirty="0" err="1"/>
                        <a:t>mo</a:t>
                      </a:r>
                      <a:endParaRPr lang="en-US" sz="1900" b="1" dirty="0"/>
                    </a:p>
                  </a:txBody>
                  <a:tcPr marL="121807" marR="121807" marT="60904" marB="60904" anchor="ctr"/>
                </a:tc>
                <a:extLst>
                  <a:ext uri="{0D108BD9-81ED-4DB2-BD59-A6C34878D82A}">
                    <a16:rowId xmlns:a16="http://schemas.microsoft.com/office/drawing/2014/main" val="4135790102"/>
                  </a:ext>
                </a:extLst>
              </a:tr>
            </a:tbl>
          </a:graphicData>
        </a:graphic>
      </p:graphicFrame>
      <p:sp>
        <p:nvSpPr>
          <p:cNvPr id="12" name="TextBox 11">
            <a:extLst>
              <a:ext uri="{FF2B5EF4-FFF2-40B4-BE49-F238E27FC236}">
                <a16:creationId xmlns:a16="http://schemas.microsoft.com/office/drawing/2014/main" id="{EB97F866-277E-32F4-14D3-5E547A66D435}"/>
              </a:ext>
            </a:extLst>
          </p:cNvPr>
          <p:cNvSpPr txBox="1"/>
          <p:nvPr/>
        </p:nvSpPr>
        <p:spPr>
          <a:xfrm>
            <a:off x="385403" y="6335959"/>
            <a:ext cx="6682773" cy="375738"/>
          </a:xfrm>
          <a:prstGeom prst="rect">
            <a:avLst/>
          </a:prstGeom>
          <a:noFill/>
          <a:ln>
            <a:noFill/>
          </a:ln>
          <a:effectLst/>
        </p:spPr>
        <p:txBody>
          <a:bodyPr wrap="square" lIns="0" tIns="0" rIns="0" bIns="0" rtlCol="0" anchor="t">
            <a:noAutofit/>
          </a:bodyPr>
          <a:lstStyle/>
          <a:p>
            <a:pPr marL="0" marR="0" lvl="0" indent="0" algn="l" defTabSz="1017598" rtl="0" eaLnBrk="1" fontAlgn="auto" latinLnBrk="0" hangingPunct="1">
              <a:lnSpc>
                <a:spcPct val="100000"/>
              </a:lnSpc>
              <a:spcBef>
                <a:spcPts val="0"/>
              </a:spcBef>
              <a:spcAft>
                <a:spcPts val="0"/>
              </a:spcAft>
              <a:buClrTx/>
              <a:buSzTx/>
              <a:buFontTx/>
              <a:buNone/>
              <a:tabLst/>
              <a:defRPr/>
            </a:pPr>
            <a:endParaRPr kumimoji="0" lang="en-SG" sz="1465" b="0" i="0" u="none" strike="noStrike" kern="0" cap="none" spc="0" normalizeH="0" baseline="0" noProof="0" dirty="0">
              <a:ln>
                <a:noFill/>
              </a:ln>
              <a:solidFill>
                <a:srgbClr val="262626"/>
              </a:solidFill>
              <a:effectLst/>
              <a:uLnTx/>
              <a:uFillTx/>
              <a:latin typeface="Arial"/>
              <a:ea typeface="ＭＳ Ｐゴシック"/>
              <a:cs typeface="Arial" panose="020B0604020202020204" pitchFamily="34" charset="0"/>
            </a:endParaRPr>
          </a:p>
        </p:txBody>
      </p:sp>
      <p:sp>
        <p:nvSpPr>
          <p:cNvPr id="3" name="Rectangle 2">
            <a:extLst>
              <a:ext uri="{FF2B5EF4-FFF2-40B4-BE49-F238E27FC236}">
                <a16:creationId xmlns:a16="http://schemas.microsoft.com/office/drawing/2014/main" id="{4BCC0653-1951-1523-0CA1-BD6FA8C5AE12}"/>
              </a:ext>
            </a:extLst>
          </p:cNvPr>
          <p:cNvSpPr/>
          <p:nvPr/>
        </p:nvSpPr>
        <p:spPr bwMode="auto">
          <a:xfrm>
            <a:off x="5128686" y="2290726"/>
            <a:ext cx="4153466" cy="1908150"/>
          </a:xfrm>
          <a:prstGeom prst="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 typeface="Arial" charset="0"/>
              <a:buChar char="•"/>
              <a:tabLst/>
              <a:defRPr/>
            </a:pPr>
            <a:endParaRPr kumimoji="0" lang="en-US" sz="1800" b="0" i="0" u="none" strike="noStrike" kern="1200" cap="none" spc="0" normalizeH="0" baseline="0" noProof="0" dirty="0">
              <a:ln>
                <a:noFill/>
              </a:ln>
              <a:solidFill>
                <a:srgbClr val="464749"/>
              </a:solidFill>
              <a:effectLst/>
              <a:uLnTx/>
              <a:uFillTx/>
              <a:latin typeface="Arial" charset="0"/>
              <a:ea typeface="+mn-ea"/>
              <a:cs typeface="Arial" charset="0"/>
            </a:endParaRPr>
          </a:p>
        </p:txBody>
      </p:sp>
      <p:sp>
        <p:nvSpPr>
          <p:cNvPr id="4" name="Title 3">
            <a:extLst>
              <a:ext uri="{FF2B5EF4-FFF2-40B4-BE49-F238E27FC236}">
                <a16:creationId xmlns:a16="http://schemas.microsoft.com/office/drawing/2014/main" id="{30371A01-E884-8D4F-2DAD-9407606CC4EB}"/>
              </a:ext>
            </a:extLst>
          </p:cNvPr>
          <p:cNvSpPr>
            <a:spLocks noGrp="1"/>
          </p:cNvSpPr>
          <p:nvPr>
            <p:ph type="title"/>
          </p:nvPr>
        </p:nvSpPr>
        <p:spPr>
          <a:xfrm>
            <a:off x="178337" y="0"/>
            <a:ext cx="11371232" cy="914400"/>
          </a:xfrm>
        </p:spPr>
        <p:txBody>
          <a:bodyPr/>
          <a:lstStyle/>
          <a:p>
            <a:r>
              <a:rPr lang="en-US" b="1" dirty="0"/>
              <a:t>Preliminary TROP2 Targeting ADC Efficacy in Cervical Cancer</a:t>
            </a:r>
          </a:p>
        </p:txBody>
      </p:sp>
      <p:sp>
        <p:nvSpPr>
          <p:cNvPr id="10" name="TextBox 9">
            <a:extLst>
              <a:ext uri="{FF2B5EF4-FFF2-40B4-BE49-F238E27FC236}">
                <a16:creationId xmlns:a16="http://schemas.microsoft.com/office/drawing/2014/main" id="{5A9FB232-6DC8-9846-DDBC-9DBC21E28058}"/>
              </a:ext>
            </a:extLst>
          </p:cNvPr>
          <p:cNvSpPr txBox="1"/>
          <p:nvPr/>
        </p:nvSpPr>
        <p:spPr>
          <a:xfrm>
            <a:off x="178337" y="4401575"/>
            <a:ext cx="9790854" cy="1754326"/>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1D3A"/>
                </a:solidFill>
                <a:effectLst/>
                <a:uLnTx/>
                <a:uFillTx/>
                <a:latin typeface="Arial"/>
                <a:ea typeface="+mn-ea"/>
                <a:cs typeface="+mn-cs"/>
              </a:rPr>
              <a:t>Considerations:</a:t>
            </a:r>
          </a:p>
          <a:p>
            <a:pPr marL="285750" marR="0" lvl="0" indent="-285750" algn="l" defTabSz="457223"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Relative contribution of pembrolizumab?</a:t>
            </a:r>
          </a:p>
          <a:p>
            <a:pPr marL="285750" marR="0" lvl="0" indent="-285750" algn="l" defTabSz="457223" rtl="0" eaLnBrk="1" fontAlgn="auto" latinLnBrk="0" hangingPunct="1">
              <a:lnSpc>
                <a:spcPct val="100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Context - </a:t>
            </a:r>
            <a:r>
              <a:rPr kumimoji="0" lang="en-US" sz="1800" b="1" i="0" u="none" strike="noStrike" kern="1200" cap="none" spc="0" normalizeH="0" baseline="0" noProof="0" dirty="0" err="1">
                <a:ln>
                  <a:noFill/>
                </a:ln>
                <a:solidFill>
                  <a:prstClr val="black"/>
                </a:solidFill>
                <a:effectLst/>
                <a:uLnTx/>
                <a:uFillTx/>
                <a:latin typeface="Arial"/>
                <a:ea typeface="+mn-ea"/>
                <a:cs typeface="+mn-cs"/>
              </a:rPr>
              <a:t>Tisotumab</a:t>
            </a:r>
            <a:r>
              <a:rPr kumimoji="0" lang="en-US" sz="1800" b="1" i="0" u="none" strike="noStrike" kern="1200" cap="none" spc="0" normalizeH="0" baseline="0" noProof="0" dirty="0">
                <a:ln>
                  <a:noFill/>
                </a:ln>
                <a:solidFill>
                  <a:prstClr val="black"/>
                </a:solidFill>
                <a:effectLst/>
                <a:uLnTx/>
                <a:uFillTx/>
                <a:latin typeface="Arial"/>
                <a:ea typeface="+mn-ea"/>
                <a:cs typeface="+mn-cs"/>
              </a:rPr>
              <a:t> vedotin:</a:t>
            </a:r>
          </a:p>
          <a:p>
            <a:pPr marL="285750" marR="0" lvl="0" indent="-285750" algn="l" defTabSz="457223"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ORR 17.8%</a:t>
            </a:r>
          </a:p>
          <a:p>
            <a:pPr marL="285750" marR="0" lvl="0" indent="-285750" algn="l" defTabSz="457223"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Prior Bev: 65% and Prior ICI: 28% </a:t>
            </a:r>
          </a:p>
        </p:txBody>
      </p:sp>
    </p:spTree>
    <p:extLst>
      <p:ext uri="{BB962C8B-B14F-4D97-AF65-F5344CB8AC3E}">
        <p14:creationId xmlns:p14="http://schemas.microsoft.com/office/powerpoint/2010/main" val="309337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06E45-BD25-9727-A5E6-D6C1201616B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0B3D9C5-A70B-8643-453B-CC3F2FBE5DD5}"/>
              </a:ext>
            </a:extLst>
          </p:cNvPr>
          <p:cNvSpPr txBox="1"/>
          <p:nvPr/>
        </p:nvSpPr>
        <p:spPr>
          <a:xfrm>
            <a:off x="37920" y="938925"/>
            <a:ext cx="12116159" cy="923330"/>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TroFuse-020/​GOG-3101/​ENGOT-cx20: </a:t>
            </a:r>
            <a:r>
              <a:rPr kumimoji="0" lang="en-US" sz="1800" b="0"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A Phase 3 randomized , active-controlled, open-label, multicenter study to compare the efficacy and safety of MK-2870 monotherapy versus treatment of physician choice as second-line treatment for participants with recurrent or metastatic cervical cancer </a:t>
            </a:r>
            <a:r>
              <a:rPr kumimoji="0" lang="en-US" sz="1800" b="1"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(NCT06459180).</a:t>
            </a:r>
          </a:p>
        </p:txBody>
      </p:sp>
      <p:pic>
        <p:nvPicPr>
          <p:cNvPr id="4" name="Picture 3">
            <a:extLst>
              <a:ext uri="{FF2B5EF4-FFF2-40B4-BE49-F238E27FC236}">
                <a16:creationId xmlns:a16="http://schemas.microsoft.com/office/drawing/2014/main" id="{D75A6761-EAC1-553B-03B9-9D2A84A7D2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03252" y="1947151"/>
            <a:ext cx="7585493" cy="4709859"/>
          </a:xfrm>
          <a:prstGeom prst="rect">
            <a:avLst/>
          </a:prstGeom>
        </p:spPr>
      </p:pic>
      <p:sp>
        <p:nvSpPr>
          <p:cNvPr id="2" name="Title 3">
            <a:extLst>
              <a:ext uri="{FF2B5EF4-FFF2-40B4-BE49-F238E27FC236}">
                <a16:creationId xmlns:a16="http://schemas.microsoft.com/office/drawing/2014/main" id="{AFB21117-772D-F6C9-630E-5224FCF15B9F}"/>
              </a:ext>
            </a:extLst>
          </p:cNvPr>
          <p:cNvSpPr>
            <a:spLocks noGrp="1"/>
          </p:cNvSpPr>
          <p:nvPr>
            <p:ph type="title"/>
          </p:nvPr>
        </p:nvSpPr>
        <p:spPr>
          <a:xfrm>
            <a:off x="178337" y="0"/>
            <a:ext cx="11371232" cy="658190"/>
          </a:xfrm>
        </p:spPr>
        <p:txBody>
          <a:bodyPr/>
          <a:lstStyle/>
          <a:p>
            <a:r>
              <a:rPr lang="en-US" b="1" dirty="0"/>
              <a:t>Phase 3 TROP2 ADC Trial in Recurrent Cervical Cancer</a:t>
            </a:r>
          </a:p>
        </p:txBody>
      </p:sp>
    </p:spTree>
    <p:extLst>
      <p:ext uri="{BB962C8B-B14F-4D97-AF65-F5344CB8AC3E}">
        <p14:creationId xmlns:p14="http://schemas.microsoft.com/office/powerpoint/2010/main" val="1973192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E9544-1C4E-4592-4EC0-AB0883ED9B5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C778D2-38BC-DCF8-A366-6947818CBDFE}"/>
              </a:ext>
            </a:extLst>
          </p:cNvPr>
          <p:cNvSpPr>
            <a:spLocks noGrp="1"/>
          </p:cNvSpPr>
          <p:nvPr>
            <p:ph type="sldNum" sz="quarter" idx="11"/>
          </p:nvPr>
        </p:nvSpPr>
        <p:spPr/>
        <p:txBody>
          <a:bodyPr/>
          <a:lstStyle/>
          <a:p>
            <a:pPr marL="0" marR="0" lvl="0" indent="0" algn="l" defTabSz="457151" rtl="0" eaLnBrk="1" fontAlgn="auto" latinLnBrk="0" hangingPunct="1">
              <a:lnSpc>
                <a:spcPct val="100000"/>
              </a:lnSpc>
              <a:spcBef>
                <a:spcPts val="0"/>
              </a:spcBef>
              <a:spcAft>
                <a:spcPts val="0"/>
              </a:spcAft>
              <a:buClrTx/>
              <a:buSzTx/>
              <a:buFontTx/>
              <a:buNone/>
              <a:tabLst/>
              <a:defRPr/>
            </a:pPr>
            <a:fld id="{23750D03-48AD-2741-AECD-41D901562598}" type="slidenum">
              <a:rPr kumimoji="0" lang="en-US" sz="1000" b="0" i="0" u="none" strike="noStrike" kern="1200" cap="none" spc="0" normalizeH="0" baseline="0" noProof="0" smtClean="0">
                <a:ln>
                  <a:noFill/>
                </a:ln>
                <a:solidFill>
                  <a:srgbClr val="13294B"/>
                </a:solidFill>
                <a:effectLst/>
                <a:uLnTx/>
                <a:uFillTx/>
                <a:latin typeface="Arial"/>
                <a:ea typeface="+mn-ea"/>
                <a:cs typeface="+mn-cs"/>
              </a:rPr>
              <a:pPr marL="0" marR="0" lvl="0" indent="0" algn="l" defTabSz="457151"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srgbClr val="13294B"/>
              </a:solidFill>
              <a:effectLst/>
              <a:uLnTx/>
              <a:uFillTx/>
              <a:latin typeface="Arial"/>
              <a:ea typeface="+mn-ea"/>
              <a:cs typeface="+mn-cs"/>
            </a:endParaRPr>
          </a:p>
        </p:txBody>
      </p:sp>
      <p:sp>
        <p:nvSpPr>
          <p:cNvPr id="10" name="TextBox 9">
            <a:extLst>
              <a:ext uri="{FF2B5EF4-FFF2-40B4-BE49-F238E27FC236}">
                <a16:creationId xmlns:a16="http://schemas.microsoft.com/office/drawing/2014/main" id="{F376DCD0-F224-D658-2CA0-5524B4BF9906}"/>
              </a:ext>
            </a:extLst>
          </p:cNvPr>
          <p:cNvSpPr txBox="1"/>
          <p:nvPr/>
        </p:nvSpPr>
        <p:spPr>
          <a:xfrm>
            <a:off x="184224" y="991118"/>
            <a:ext cx="11113300" cy="369332"/>
          </a:xfrm>
          <a:prstGeom prst="rect">
            <a:avLst/>
          </a:prstGeom>
          <a:solidFill>
            <a:srgbClr val="FFC000"/>
          </a:solidFill>
          <a:ln w="25400">
            <a:solidFill>
              <a:srgbClr val="C00000"/>
            </a:solidFill>
          </a:ln>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9">
                    <a:lumMod val="50000"/>
                  </a:srgbClr>
                </a:solidFill>
                <a:effectLst/>
                <a:uLnTx/>
                <a:uFillTx/>
                <a:latin typeface="Roboto" panose="02000000000000000000" pitchFamily="2" charset="0"/>
                <a:ea typeface="+mn-ea"/>
                <a:cs typeface="+mn-cs"/>
              </a:rPr>
              <a:t>TroFuse-036/​GOG-3123/​ENGOT-cx22 (NCT07216703). Part 2</a:t>
            </a:r>
          </a:p>
        </p:txBody>
      </p:sp>
      <p:sp>
        <p:nvSpPr>
          <p:cNvPr id="2" name="Title 3">
            <a:extLst>
              <a:ext uri="{FF2B5EF4-FFF2-40B4-BE49-F238E27FC236}">
                <a16:creationId xmlns:a16="http://schemas.microsoft.com/office/drawing/2014/main" id="{364F74B8-6F54-FEEB-2985-C3C07315D212}"/>
              </a:ext>
            </a:extLst>
          </p:cNvPr>
          <p:cNvSpPr>
            <a:spLocks noGrp="1"/>
          </p:cNvSpPr>
          <p:nvPr>
            <p:ph type="title"/>
          </p:nvPr>
        </p:nvSpPr>
        <p:spPr>
          <a:xfrm>
            <a:off x="184224" y="0"/>
            <a:ext cx="11371232" cy="914400"/>
          </a:xfrm>
        </p:spPr>
        <p:txBody>
          <a:bodyPr/>
          <a:lstStyle/>
          <a:p>
            <a:r>
              <a:rPr lang="en-US" b="1" dirty="0"/>
              <a:t>Phase 3 TROP2 ADC Trial in Newly Diagnosed Advanced Stage, Metastatic and Recurrent Cervical Cancer</a:t>
            </a:r>
          </a:p>
        </p:txBody>
      </p:sp>
      <p:cxnSp>
        <p:nvCxnSpPr>
          <p:cNvPr id="4" name="Straight Arrow Connector 5">
            <a:extLst>
              <a:ext uri="{FF2B5EF4-FFF2-40B4-BE49-F238E27FC236}">
                <a16:creationId xmlns:a16="http://schemas.microsoft.com/office/drawing/2014/main" id="{F7CA41CD-48D9-EDBA-B4C8-C98EA8475DD5}"/>
              </a:ext>
            </a:extLst>
          </p:cNvPr>
          <p:cNvCxnSpPr>
            <a:cxnSpLocks/>
          </p:cNvCxnSpPr>
          <p:nvPr/>
        </p:nvCxnSpPr>
        <p:spPr bwMode="auto">
          <a:xfrm>
            <a:off x="4153147" y="4143131"/>
            <a:ext cx="671633" cy="1887"/>
          </a:xfrm>
          <a:prstGeom prst="straightConnector1">
            <a:avLst/>
          </a:prstGeom>
          <a:noFill/>
          <a:ln w="28575" cap="flat" cmpd="sng" algn="ctr">
            <a:solidFill>
              <a:schemeClr val="accent4"/>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759B6BA1-C82A-2A02-204A-5185AF644A2F}"/>
              </a:ext>
            </a:extLst>
          </p:cNvPr>
          <p:cNvSpPr txBox="1"/>
          <p:nvPr/>
        </p:nvSpPr>
        <p:spPr>
          <a:xfrm>
            <a:off x="5980078" y="1281996"/>
            <a:ext cx="3388203" cy="402288"/>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C2340"/>
              </a:solidFill>
              <a:effectLst/>
              <a:uLnTx/>
              <a:uFillTx/>
              <a:latin typeface="Invention"/>
              <a:ea typeface="+mn-ea"/>
              <a:cs typeface="+mn-cs"/>
            </a:endParaRPr>
          </a:p>
        </p:txBody>
      </p:sp>
      <p:sp>
        <p:nvSpPr>
          <p:cNvPr id="8" name="Rektangel: afrundede hjørner 3">
            <a:extLst>
              <a:ext uri="{FF2B5EF4-FFF2-40B4-BE49-F238E27FC236}">
                <a16:creationId xmlns:a16="http://schemas.microsoft.com/office/drawing/2014/main" id="{9BFA0D0A-CF18-5AD8-7F8C-CFAF68B9A5AC}"/>
              </a:ext>
            </a:extLst>
          </p:cNvPr>
          <p:cNvSpPr/>
          <p:nvPr/>
        </p:nvSpPr>
        <p:spPr>
          <a:xfrm>
            <a:off x="137659" y="1701711"/>
            <a:ext cx="4101807" cy="4967797"/>
          </a:xfrm>
          <a:prstGeom prst="roundRect">
            <a:avLst>
              <a:gd name="adj" fmla="val 10831"/>
            </a:avLst>
          </a:prstGeom>
          <a:solidFill>
            <a:srgbClr val="29305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Key Eligibility Criteria for Enrollment:</a:t>
            </a:r>
            <a:br>
              <a:rPr kumimoji="0" lang="en-US" sz="1400" b="1" i="0" u="sng" strike="noStrike" kern="0" cap="none" spc="0" normalizeH="0" baseline="0" noProof="0" dirty="0">
                <a:ln>
                  <a:noFill/>
                </a:ln>
                <a:solidFill>
                  <a:srgbClr val="FFFFFF"/>
                </a:solidFill>
                <a:effectLst/>
                <a:uLnTx/>
                <a:uFillTx/>
                <a:latin typeface="Arial"/>
                <a:ea typeface="+mn-ea"/>
                <a:cs typeface="Arial"/>
              </a:rPr>
            </a:br>
            <a:endParaRPr kumimoji="0" lang="en-US" sz="1400" b="1" i="0" u="sng" strike="noStrike" kern="0" cap="none" spc="0" normalizeH="0" baseline="0" noProof="0" dirty="0">
              <a:ln>
                <a:noFill/>
              </a:ln>
              <a:solidFill>
                <a:srgbClr val="FFFFFF"/>
              </a:solidFill>
              <a:effectLst/>
              <a:uLnTx/>
              <a:uFillTx/>
              <a:latin typeface="Arial"/>
              <a:ea typeface="+mn-ea"/>
              <a:cs typeface="Arial"/>
            </a:endParaRP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Persistent, recurrent, or newly diagnosed metastatic cervical cancer that is not amenable to curative treatment</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Histologically confirmed diagnosis of squamous cell carcinoma, </a:t>
            </a:r>
            <a:r>
              <a:rPr kumimoji="0" lang="en-US" sz="1400" b="0" i="0" u="none" strike="noStrike" kern="0" cap="none" spc="0" normalizeH="0" baseline="0" noProof="0" dirty="0" err="1">
                <a:ln>
                  <a:noFill/>
                </a:ln>
                <a:solidFill>
                  <a:srgbClr val="FFFFFF"/>
                </a:solidFill>
                <a:effectLst/>
                <a:uLnTx/>
                <a:uFillTx/>
                <a:latin typeface="Arial"/>
                <a:ea typeface="+mn-ea"/>
                <a:cs typeface="Arial"/>
              </a:rPr>
              <a:t>adenosquamous</a:t>
            </a:r>
            <a:r>
              <a:rPr kumimoji="0" lang="en-US" sz="1400" b="0" i="0" u="none" strike="noStrike" kern="0" cap="none" spc="0" normalizeH="0" baseline="0" noProof="0" dirty="0">
                <a:ln>
                  <a:noFill/>
                </a:ln>
                <a:solidFill>
                  <a:srgbClr val="FFFFFF"/>
                </a:solidFill>
                <a:effectLst/>
                <a:uLnTx/>
                <a:uFillTx/>
                <a:latin typeface="Arial"/>
                <a:ea typeface="+mn-ea"/>
                <a:cs typeface="Arial"/>
              </a:rPr>
              <a:t> carcinoma, or adenocarcinoma of cervix</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Measurable disease</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No prior systemic treatment, including prior IO </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Prior radiation + </a:t>
            </a:r>
            <a:r>
              <a:rPr kumimoji="0" lang="en-US" sz="1400" b="0" i="0" u="none" strike="noStrike" kern="0" cap="none" spc="0" normalizeH="0" baseline="0" noProof="0" dirty="0" err="1">
                <a:ln>
                  <a:noFill/>
                </a:ln>
                <a:solidFill>
                  <a:srgbClr val="FFFFFF"/>
                </a:solidFill>
                <a:effectLst/>
                <a:uLnTx/>
                <a:uFillTx/>
                <a:latin typeface="Arial"/>
                <a:ea typeface="+mn-ea"/>
                <a:cs typeface="Arial"/>
              </a:rPr>
              <a:t>radiosensitizing</a:t>
            </a:r>
            <a:r>
              <a:rPr kumimoji="0" lang="en-US" sz="1400" b="0" i="0" u="none" strike="noStrike" kern="0" cap="none" spc="0" normalizeH="0" baseline="0" noProof="0" dirty="0">
                <a:ln>
                  <a:noFill/>
                </a:ln>
                <a:solidFill>
                  <a:srgbClr val="FFFFFF"/>
                </a:solidFill>
                <a:effectLst/>
                <a:uLnTx/>
                <a:uFillTx/>
                <a:latin typeface="Arial"/>
                <a:ea typeface="+mn-ea"/>
                <a:cs typeface="Arial"/>
              </a:rPr>
              <a:t> chemotherapy is allowed</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PD-L1 CPS &gt;1 per Central Laboratory</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ECOG PS 0 to 1</a:t>
            </a:r>
          </a:p>
          <a:p>
            <a:pPr marL="227965" marR="0" lvl="0" indent="-227965"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rPr>
              <a:t>Excluded if have received prior systemic anticancer therapy other than what is specified in this protocol</a:t>
            </a:r>
            <a:br>
              <a:rPr kumimoji="0" lang="en-US" sz="1100" b="0" i="0" u="none" strike="noStrike" kern="0" cap="none" spc="0" normalizeH="0" baseline="0" noProof="0" dirty="0">
                <a:ln>
                  <a:noFill/>
                </a:ln>
                <a:solidFill>
                  <a:srgbClr val="FFFFFF"/>
                </a:solidFill>
                <a:effectLst/>
                <a:uLnTx/>
                <a:uFillTx/>
                <a:latin typeface="Arial"/>
                <a:ea typeface="+mn-ea"/>
                <a:cs typeface="Arial"/>
              </a:rPr>
            </a:br>
            <a:endParaRPr kumimoji="0" lang="en-US" sz="1100" b="0" i="0" u="none" strike="noStrike" kern="0" cap="none" spc="0" normalizeH="0" baseline="0" noProof="0" dirty="0">
              <a:ln>
                <a:noFill/>
              </a:ln>
              <a:solidFill>
                <a:srgbClr val="FFFFFF"/>
              </a:solidFill>
              <a:effectLst/>
              <a:uLnTx/>
              <a:uFillTx/>
              <a:latin typeface="Arial"/>
              <a:ea typeface="+mn-ea"/>
              <a:cs typeface="Arial"/>
            </a:endParaRPr>
          </a:p>
          <a:p>
            <a:pPr marL="171450" marR="0" lvl="0" indent="-17145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endParaRPr>
          </a:p>
        </p:txBody>
      </p:sp>
      <p:sp>
        <p:nvSpPr>
          <p:cNvPr id="9" name="Rektangel: afrundede hjørner 6">
            <a:extLst>
              <a:ext uri="{FF2B5EF4-FFF2-40B4-BE49-F238E27FC236}">
                <a16:creationId xmlns:a16="http://schemas.microsoft.com/office/drawing/2014/main" id="{115E4EBF-2F05-4FAF-95EA-A5C678F8CB03}"/>
              </a:ext>
            </a:extLst>
          </p:cNvPr>
          <p:cNvSpPr/>
          <p:nvPr/>
        </p:nvSpPr>
        <p:spPr>
          <a:xfrm>
            <a:off x="9148625" y="2540164"/>
            <a:ext cx="2821249" cy="1456086"/>
          </a:xfrm>
          <a:prstGeom prst="round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20000"/>
              </a:lnSpc>
              <a:spcBef>
                <a:spcPts val="0"/>
              </a:spcBef>
              <a:spcAft>
                <a:spcPts val="0"/>
              </a:spcAft>
              <a:buClrTx/>
              <a:buSzTx/>
              <a:buFontTx/>
              <a:buNone/>
              <a:tabLst/>
              <a:defRPr/>
            </a:pPr>
            <a:r>
              <a:rPr kumimoji="0" lang="en-US" sz="1400" b="1" i="0" u="sng" strike="noStrike" kern="1200" cap="none" spc="0" normalizeH="0" baseline="0" noProof="0">
                <a:ln>
                  <a:noFill/>
                </a:ln>
                <a:solidFill>
                  <a:srgbClr val="FFFFFF"/>
                </a:solidFill>
                <a:effectLst/>
                <a:uLnTx/>
                <a:uFillTx/>
                <a:latin typeface="Arial" panose="020B0604020202020204" pitchFamily="34" charset="0"/>
                <a:ea typeface="Helvetica Neue Medium"/>
                <a:cs typeface="Arial" panose="020B0604020202020204" pitchFamily="34" charset="0"/>
              </a:rPr>
              <a:t>Arm A</a:t>
            </a:r>
          </a:p>
          <a:p>
            <a:pPr marL="0" marR="0" lvl="0" indent="0" algn="ctr" defTabSz="18288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Arial" panose="020B0604020202020204" pitchFamily="34" charset="0"/>
              </a:rPr>
              <a:t>Sac-TMT 4 mg/kg  Q2W + </a:t>
            </a:r>
          </a:p>
          <a:p>
            <a:pPr marL="0" marR="0" lvl="0" indent="0" algn="ctr" defTabSz="18288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Arial" panose="020B0604020202020204" pitchFamily="34" charset="0"/>
              </a:rPr>
              <a:t>Pembrolizumab 400 mg Q6W</a:t>
            </a:r>
          </a:p>
          <a:p>
            <a:pPr marL="0" marR="0" lvl="0" indent="0" algn="ctr" defTabSz="18288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Arial" panose="020B0604020202020204" pitchFamily="34" charset="0"/>
              </a:rPr>
              <a:t>+/- Bevacizumab 15  mg/kg Q3W per investigator</a:t>
            </a:r>
          </a:p>
        </p:txBody>
      </p:sp>
      <p:sp>
        <p:nvSpPr>
          <p:cNvPr id="11" name="Rektangel: afrundede hjørner 6">
            <a:extLst>
              <a:ext uri="{FF2B5EF4-FFF2-40B4-BE49-F238E27FC236}">
                <a16:creationId xmlns:a16="http://schemas.microsoft.com/office/drawing/2014/main" id="{94FB89A9-CC06-615A-5EBF-2C944D209045}"/>
              </a:ext>
            </a:extLst>
          </p:cNvPr>
          <p:cNvSpPr/>
          <p:nvPr/>
        </p:nvSpPr>
        <p:spPr>
          <a:xfrm>
            <a:off x="4824780" y="3026370"/>
            <a:ext cx="2594593" cy="2248573"/>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rPr>
              <a:t>Cisplatin 50 mg/m2 or Carboplatin AUC 5 mg/mL/min, </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rPr>
              <a:t>Paclitaxel 175 mg/m2,</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rPr>
              <a:t>Pembrolizumab 200 mg</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rPr>
              <a:t>+/- Bevacizumab 15 mg/kg per investigator</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Helvetica Neue Medium"/>
                <a:cs typeface="Arial" panose="020B0604020202020204" pitchFamily="34" charset="0"/>
              </a:rPr>
              <a:t>Q3W</a:t>
            </a:r>
          </a:p>
        </p:txBody>
      </p:sp>
      <p:sp>
        <p:nvSpPr>
          <p:cNvPr id="12" name="Rektangel: afrundede hjørner 3">
            <a:extLst>
              <a:ext uri="{FF2B5EF4-FFF2-40B4-BE49-F238E27FC236}">
                <a16:creationId xmlns:a16="http://schemas.microsoft.com/office/drawing/2014/main" id="{F4110121-DED0-8C3C-87D9-B7B89A63B9D3}"/>
              </a:ext>
            </a:extLst>
          </p:cNvPr>
          <p:cNvSpPr/>
          <p:nvPr/>
        </p:nvSpPr>
        <p:spPr>
          <a:xfrm>
            <a:off x="9148624" y="4343388"/>
            <a:ext cx="2821249" cy="1456086"/>
          </a:xfrm>
          <a:prstGeom prst="roundRect">
            <a:avLst>
              <a:gd name="adj" fmla="val 1083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400" b="1" i="0" u="sng" strike="noStrike" kern="0" cap="none" spc="0" normalizeH="0" baseline="0" noProof="0">
                <a:ln>
                  <a:noFill/>
                </a:ln>
                <a:solidFill>
                  <a:srgbClr val="FFFFFF"/>
                </a:solidFill>
                <a:effectLst/>
                <a:uLnTx/>
                <a:uFillTx/>
                <a:latin typeface="Arial"/>
                <a:ea typeface="+mn-ea"/>
                <a:cs typeface="Arial"/>
              </a:rPr>
              <a:t>Arm B</a:t>
            </a:r>
            <a:endParaRPr kumimoji="0" lang="en-US" sz="1200" b="1" i="0" u="sng" strike="noStrike" kern="0" cap="none" spc="0" normalizeH="0" baseline="0" noProof="0">
              <a:ln>
                <a:noFill/>
              </a:ln>
              <a:solidFill>
                <a:srgbClr val="FFFFFF"/>
              </a:solidFill>
              <a:effectLst/>
              <a:uLnTx/>
              <a:uFillTx/>
              <a:latin typeface="Arial"/>
              <a:ea typeface="+mn-ea"/>
              <a:cs typeface="Arial"/>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a:ea typeface="+mn-ea"/>
                <a:cs typeface="Arial"/>
              </a:rPr>
              <a:t>Pembrolizumab 400 mg Q6W</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a:ea typeface="+mn-ea"/>
                <a:cs typeface="Arial"/>
              </a:rPr>
              <a:t>+/- Bevacizumab 15 mg/kg Q3W per investigator</a:t>
            </a:r>
          </a:p>
        </p:txBody>
      </p:sp>
      <p:cxnSp>
        <p:nvCxnSpPr>
          <p:cNvPr id="13" name="Straight Arrow Connector 5">
            <a:extLst>
              <a:ext uri="{FF2B5EF4-FFF2-40B4-BE49-F238E27FC236}">
                <a16:creationId xmlns:a16="http://schemas.microsoft.com/office/drawing/2014/main" id="{207E9C08-E0B0-3249-A2BC-AA028D9F88CD}"/>
              </a:ext>
            </a:extLst>
          </p:cNvPr>
          <p:cNvCxnSpPr>
            <a:cxnSpLocks/>
            <a:endCxn id="14" idx="0"/>
          </p:cNvCxnSpPr>
          <p:nvPr/>
        </p:nvCxnSpPr>
        <p:spPr bwMode="auto">
          <a:xfrm>
            <a:off x="7374587" y="4181208"/>
            <a:ext cx="538629" cy="0"/>
          </a:xfrm>
          <a:prstGeom prst="straightConnector1">
            <a:avLst/>
          </a:prstGeom>
          <a:noFill/>
          <a:ln w="28575" cap="flat" cmpd="sng" algn="ctr">
            <a:solidFill>
              <a:schemeClr val="accent4"/>
            </a:solidFill>
            <a:prstDash val="solid"/>
            <a:miter lim="800000"/>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DC0C692D-26EB-DF6B-654F-536D1D692FF5}"/>
              </a:ext>
            </a:extLst>
          </p:cNvPr>
          <p:cNvSpPr txBox="1"/>
          <p:nvPr/>
        </p:nvSpPr>
        <p:spPr>
          <a:xfrm rot="16200000">
            <a:off x="7354450" y="4011931"/>
            <a:ext cx="1456086" cy="338554"/>
          </a:xfrm>
          <a:prstGeom prst="rect">
            <a:avLst/>
          </a:prstGeom>
          <a:solidFill>
            <a:srgbClr val="FFFFFF"/>
          </a:solidFill>
          <a:ln w="28575">
            <a:solidFill>
              <a:srgbClr val="0C2340"/>
            </a:solidFill>
          </a:ln>
        </p:spPr>
        <p:txBody>
          <a:bodyPr wrap="square" lIns="91440" tIns="45720" rIns="91440" bIns="4572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C2340"/>
                </a:solidFill>
                <a:effectLst/>
                <a:uLnTx/>
                <a:uFillTx/>
                <a:latin typeface="Invention"/>
                <a:ea typeface="+mn-ea"/>
                <a:cs typeface="Arial"/>
              </a:rPr>
              <a:t>Randomize</a:t>
            </a:r>
          </a:p>
        </p:txBody>
      </p:sp>
      <p:grpSp>
        <p:nvGrpSpPr>
          <p:cNvPr id="15" name="Group 14">
            <a:extLst>
              <a:ext uri="{FF2B5EF4-FFF2-40B4-BE49-F238E27FC236}">
                <a16:creationId xmlns:a16="http://schemas.microsoft.com/office/drawing/2014/main" id="{D8CBE724-8FBB-D6A5-D5C1-F6D16F6D3600}"/>
              </a:ext>
            </a:extLst>
          </p:cNvPr>
          <p:cNvGrpSpPr/>
          <p:nvPr/>
        </p:nvGrpSpPr>
        <p:grpSpPr>
          <a:xfrm>
            <a:off x="8315276" y="3126310"/>
            <a:ext cx="833349" cy="1974659"/>
            <a:chOff x="6741826" y="3104692"/>
            <a:chExt cx="707431" cy="987137"/>
          </a:xfrm>
        </p:grpSpPr>
        <p:cxnSp>
          <p:nvCxnSpPr>
            <p:cNvPr id="16" name="Connector: Elbow 6">
              <a:extLst>
                <a:ext uri="{FF2B5EF4-FFF2-40B4-BE49-F238E27FC236}">
                  <a16:creationId xmlns:a16="http://schemas.microsoft.com/office/drawing/2014/main" id="{D809DC50-6219-5D59-53FD-049E41FB6459}"/>
                </a:ext>
              </a:extLst>
            </p:cNvPr>
            <p:cNvCxnSpPr>
              <a:cxnSpLocks/>
            </p:cNvCxnSpPr>
            <p:nvPr/>
          </p:nvCxnSpPr>
          <p:spPr>
            <a:xfrm flipV="1">
              <a:off x="6741826" y="3104692"/>
              <a:ext cx="707431" cy="512577"/>
            </a:xfrm>
            <a:prstGeom prst="bentConnector3">
              <a:avLst/>
            </a:prstGeom>
            <a:noFill/>
            <a:ln w="28575" cap="flat" cmpd="sng" algn="ctr">
              <a:solidFill>
                <a:schemeClr val="accent4"/>
              </a:solidFill>
              <a:prstDash val="solid"/>
              <a:miter lim="800000"/>
              <a:headEnd type="none" w="med" len="med"/>
              <a:tailEnd type="triangle"/>
            </a:ln>
            <a:effectLst/>
          </p:spPr>
        </p:cxnSp>
        <p:cxnSp>
          <p:nvCxnSpPr>
            <p:cNvPr id="17" name="Connector: Elbow 30">
              <a:extLst>
                <a:ext uri="{FF2B5EF4-FFF2-40B4-BE49-F238E27FC236}">
                  <a16:creationId xmlns:a16="http://schemas.microsoft.com/office/drawing/2014/main" id="{28750447-64B8-B0B1-2AD7-5AA29ED97E6B}"/>
                </a:ext>
              </a:extLst>
            </p:cNvPr>
            <p:cNvCxnSpPr>
              <a:cxnSpLocks/>
            </p:cNvCxnSpPr>
            <p:nvPr/>
          </p:nvCxnSpPr>
          <p:spPr>
            <a:xfrm>
              <a:off x="6741826" y="3632036"/>
              <a:ext cx="707431" cy="459793"/>
            </a:xfrm>
            <a:prstGeom prst="bentConnector3">
              <a:avLst>
                <a:gd name="adj1" fmla="val 50000"/>
              </a:avLst>
            </a:prstGeom>
            <a:noFill/>
            <a:ln w="28575" cap="flat" cmpd="sng" algn="ctr">
              <a:solidFill>
                <a:schemeClr val="accent4"/>
              </a:solidFill>
              <a:prstDash val="solid"/>
              <a:miter lim="800000"/>
              <a:headEnd type="none" w="med" len="med"/>
              <a:tailEnd type="triangle"/>
            </a:ln>
            <a:effectLst/>
          </p:spPr>
        </p:cxnSp>
      </p:grpSp>
      <p:sp>
        <p:nvSpPr>
          <p:cNvPr id="18" name="TextBox 17">
            <a:extLst>
              <a:ext uri="{FF2B5EF4-FFF2-40B4-BE49-F238E27FC236}">
                <a16:creationId xmlns:a16="http://schemas.microsoft.com/office/drawing/2014/main" id="{E46FBBD0-4C9A-2870-E208-295CC132861E}"/>
              </a:ext>
            </a:extLst>
          </p:cNvPr>
          <p:cNvSpPr txBox="1"/>
          <p:nvPr/>
        </p:nvSpPr>
        <p:spPr>
          <a:xfrm>
            <a:off x="4738068" y="2568941"/>
            <a:ext cx="3175148" cy="339177"/>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C2340"/>
                </a:solidFill>
                <a:effectLst/>
                <a:uLnTx/>
                <a:uFillTx/>
                <a:latin typeface="Arial"/>
                <a:ea typeface="+mn-ea"/>
                <a:cs typeface="+mn-cs"/>
              </a:rPr>
              <a:t>Induction ( 6 x 3-weeks cycles)</a:t>
            </a:r>
          </a:p>
        </p:txBody>
      </p:sp>
      <p:sp>
        <p:nvSpPr>
          <p:cNvPr id="19" name="TextBox 18">
            <a:extLst>
              <a:ext uri="{FF2B5EF4-FFF2-40B4-BE49-F238E27FC236}">
                <a16:creationId xmlns:a16="http://schemas.microsoft.com/office/drawing/2014/main" id="{F4264C0D-8F4F-0CBF-7CB8-29576E27ED27}"/>
              </a:ext>
            </a:extLst>
          </p:cNvPr>
          <p:cNvSpPr txBox="1"/>
          <p:nvPr/>
        </p:nvSpPr>
        <p:spPr>
          <a:xfrm>
            <a:off x="551316" y="1377423"/>
            <a:ext cx="3015343" cy="402288"/>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a:ea typeface="+mn-ea"/>
                <a:cs typeface="+mn-cs"/>
              </a:rPr>
              <a:t>Screening for Enrollment</a:t>
            </a:r>
          </a:p>
        </p:txBody>
      </p:sp>
      <p:sp>
        <p:nvSpPr>
          <p:cNvPr id="20" name="Rectangle 19">
            <a:extLst>
              <a:ext uri="{FF2B5EF4-FFF2-40B4-BE49-F238E27FC236}">
                <a16:creationId xmlns:a16="http://schemas.microsoft.com/office/drawing/2014/main" id="{17A05C0C-863A-B12E-A908-0455DBBDE39C}"/>
              </a:ext>
            </a:extLst>
          </p:cNvPr>
          <p:cNvSpPr/>
          <p:nvPr/>
        </p:nvSpPr>
        <p:spPr>
          <a:xfrm>
            <a:off x="10133012" y="5816600"/>
            <a:ext cx="1919288" cy="9569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sym typeface="Helvetica Neue Medium"/>
            </a:endParaRPr>
          </a:p>
        </p:txBody>
      </p:sp>
    </p:spTree>
    <p:extLst>
      <p:ext uri="{BB962C8B-B14F-4D97-AF65-F5344CB8AC3E}">
        <p14:creationId xmlns:p14="http://schemas.microsoft.com/office/powerpoint/2010/main" val="1690457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4DCC-DE0A-C0DB-5367-7380F35FC2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CD3109-5DDA-8156-1166-298EC3E3747D}"/>
              </a:ext>
            </a:extLst>
          </p:cNvPr>
          <p:cNvSpPr txBox="1"/>
          <p:nvPr/>
        </p:nvSpPr>
        <p:spPr>
          <a:xfrm>
            <a:off x="958467" y="1972379"/>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Sacituzumab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Tirumotecan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(Sac-TMT) plus Pembrolizumab Maintenance Therapy in Ovarian Cancer: Results from the Phase 2 2870-002/SKB264-II-06 Study</a:t>
            </a:r>
          </a:p>
        </p:txBody>
      </p:sp>
      <p:sp>
        <p:nvSpPr>
          <p:cNvPr id="2" name="TextBox 1">
            <a:extLst>
              <a:ext uri="{FF2B5EF4-FFF2-40B4-BE49-F238E27FC236}">
                <a16:creationId xmlns:a16="http://schemas.microsoft.com/office/drawing/2014/main" id="{EDA9E9C0-3C99-F5A3-37C1-A6C1FB107B85}"/>
              </a:ext>
            </a:extLst>
          </p:cNvPr>
          <p:cNvSpPr txBox="1"/>
          <p:nvPr/>
        </p:nvSpPr>
        <p:spPr>
          <a:xfrm>
            <a:off x="958467" y="3241713"/>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Wu X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a:t>
            </a:r>
          </a:p>
        </p:txBody>
      </p:sp>
      <p:sp>
        <p:nvSpPr>
          <p:cNvPr id="3" name="TextBox 2">
            <a:extLst>
              <a:ext uri="{FF2B5EF4-FFF2-40B4-BE49-F238E27FC236}">
                <a16:creationId xmlns:a16="http://schemas.microsoft.com/office/drawing/2014/main" id="{7F7B3A70-E915-F85B-545A-C91907CDC5B9}"/>
              </a:ext>
            </a:extLst>
          </p:cNvPr>
          <p:cNvSpPr txBox="1"/>
          <p:nvPr/>
        </p:nvSpPr>
        <p:spPr>
          <a:xfrm>
            <a:off x="958467" y="4437671"/>
            <a:ext cx="441338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FOCUSED FORUM IX</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MONDAY, APRIL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BALLROOM B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8:38 AM – 8:44 AM CDT</a:t>
            </a:r>
          </a:p>
        </p:txBody>
      </p:sp>
    </p:spTree>
    <p:custDataLst>
      <p:tags r:id="rId1"/>
    </p:custDataLst>
    <p:extLst>
      <p:ext uri="{BB962C8B-B14F-4D97-AF65-F5344CB8AC3E}">
        <p14:creationId xmlns:p14="http://schemas.microsoft.com/office/powerpoint/2010/main" val="4236963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56ED-6C7E-7B8F-43E4-3D081E6CEB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1A6376-8268-C142-AAB5-8F563625458A}"/>
              </a:ext>
            </a:extLst>
          </p:cNvPr>
          <p:cNvSpPr txBox="1"/>
          <p:nvPr/>
        </p:nvSpPr>
        <p:spPr>
          <a:xfrm>
            <a:off x="958467" y="1972379"/>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Sacituzumab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Tirumotecan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(Sac-TMT</a:t>
            </a:r>
            <a:r>
              <a:rPr kumimoji="0" lang="en-US" sz="3200" b="1" i="0" u="none" strike="noStrike" kern="1200" cap="none" spc="0" normalizeH="0" baseline="0" noProof="0">
                <a:ln>
                  <a:noFill/>
                </a:ln>
                <a:solidFill>
                  <a:srgbClr val="0432FF"/>
                </a:solidFill>
                <a:effectLst/>
                <a:uLnTx/>
                <a:uFillTx/>
                <a:latin typeface="Calibri" panose="020F0502020204030204" pitchFamily="34" charset="0"/>
                <a:ea typeface="+mn-ea"/>
                <a:cs typeface="Calibri" panose="020F0502020204030204" pitchFamily="34" charset="0"/>
              </a:rPr>
              <a:t>) plus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Pembrolizumab in Participants with Recurrent or Metastatic Cervical Cancer: Results from the Phase 2 2870-002/SKB264-II-06 Study</a:t>
            </a:r>
          </a:p>
        </p:txBody>
      </p:sp>
      <p:sp>
        <p:nvSpPr>
          <p:cNvPr id="2" name="TextBox 1">
            <a:extLst>
              <a:ext uri="{FF2B5EF4-FFF2-40B4-BE49-F238E27FC236}">
                <a16:creationId xmlns:a16="http://schemas.microsoft.com/office/drawing/2014/main" id="{FCC8E48F-85E3-2C73-83BD-D6D6DAEBB897}"/>
              </a:ext>
            </a:extLst>
          </p:cNvPr>
          <p:cNvSpPr txBox="1"/>
          <p:nvPr/>
        </p:nvSpPr>
        <p:spPr>
          <a:xfrm>
            <a:off x="958467" y="3241713"/>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Wu X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a:t>
            </a:r>
          </a:p>
        </p:txBody>
      </p:sp>
      <p:sp>
        <p:nvSpPr>
          <p:cNvPr id="3" name="TextBox 2">
            <a:extLst>
              <a:ext uri="{FF2B5EF4-FFF2-40B4-BE49-F238E27FC236}">
                <a16:creationId xmlns:a16="http://schemas.microsoft.com/office/drawing/2014/main" id="{2CF02BD4-79AB-FF32-4365-D99B9B55F4FB}"/>
              </a:ext>
            </a:extLst>
          </p:cNvPr>
          <p:cNvSpPr txBox="1"/>
          <p:nvPr/>
        </p:nvSpPr>
        <p:spPr>
          <a:xfrm>
            <a:off x="958467" y="4437671"/>
            <a:ext cx="441338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SCIENTIFIC PLENARY V</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MONDAY, APRIL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EXHIBIT HALL A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10:19 AM – 10:27 AM CDT</a:t>
            </a:r>
          </a:p>
        </p:txBody>
      </p:sp>
    </p:spTree>
    <p:custDataLst>
      <p:tags r:id="rId1"/>
    </p:custDataLst>
    <p:extLst>
      <p:ext uri="{BB962C8B-B14F-4D97-AF65-F5344CB8AC3E}">
        <p14:creationId xmlns:p14="http://schemas.microsoft.com/office/powerpoint/2010/main" val="234817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BAD87-29A6-E8B4-37C3-6F5F53AC2FB5}"/>
              </a:ext>
            </a:extLst>
          </p:cNvPr>
          <p:cNvSpPr>
            <a:spLocks noGrp="1"/>
          </p:cNvSpPr>
          <p:nvPr>
            <p:ph idx="1"/>
          </p:nvPr>
        </p:nvSpPr>
        <p:spPr>
          <a:xfrm>
            <a:off x="428494" y="1665266"/>
            <a:ext cx="11352109" cy="4028153"/>
          </a:xfrm>
        </p:spPr>
        <p:txBody>
          <a:bodyPr/>
          <a:lstStyle/>
          <a:p>
            <a:r>
              <a:rPr lang="en-US" dirty="0"/>
              <a:t>Optimal Sequencing</a:t>
            </a:r>
          </a:p>
          <a:p>
            <a:r>
              <a:rPr lang="en-US" dirty="0"/>
              <a:t>Duration of Therapy</a:t>
            </a:r>
          </a:p>
          <a:p>
            <a:r>
              <a:rPr lang="en-US" dirty="0"/>
              <a:t>TROP2 expression levels</a:t>
            </a:r>
          </a:p>
          <a:p>
            <a:pPr lvl="1"/>
            <a:r>
              <a:rPr lang="en-US"/>
              <a:t>Predictive </a:t>
            </a:r>
            <a:r>
              <a:rPr lang="en-US" dirty="0"/>
              <a:t>of response and </a:t>
            </a:r>
            <a:r>
              <a:rPr lang="en-US"/>
              <a:t>what assay?</a:t>
            </a:r>
            <a:endParaRPr lang="en-US" dirty="0"/>
          </a:p>
          <a:p>
            <a:r>
              <a:rPr lang="en-US" dirty="0"/>
              <a:t>Is ADC after ADC viable in the gynecologic space?</a:t>
            </a:r>
          </a:p>
          <a:p>
            <a:pPr lvl="1"/>
            <a:r>
              <a:rPr lang="en-US" dirty="0"/>
              <a:t>Relevance of antigenic target and payload</a:t>
            </a:r>
          </a:p>
          <a:p>
            <a:pPr lvl="1"/>
            <a:r>
              <a:rPr lang="en-US" dirty="0"/>
              <a:t>Cross-resistance</a:t>
            </a:r>
          </a:p>
          <a:p>
            <a:r>
              <a:rPr lang="en-US" dirty="0"/>
              <a:t>AE education and mitigation strategies</a:t>
            </a:r>
          </a:p>
          <a:p>
            <a:r>
              <a:rPr lang="en-US" dirty="0"/>
              <a:t>Novel combinations</a:t>
            </a:r>
          </a:p>
        </p:txBody>
      </p:sp>
      <p:sp>
        <p:nvSpPr>
          <p:cNvPr id="4" name="Title 3">
            <a:extLst>
              <a:ext uri="{FF2B5EF4-FFF2-40B4-BE49-F238E27FC236}">
                <a16:creationId xmlns:a16="http://schemas.microsoft.com/office/drawing/2014/main" id="{92105DC7-C092-8CA5-E31B-32910395C16F}"/>
              </a:ext>
            </a:extLst>
          </p:cNvPr>
          <p:cNvSpPr>
            <a:spLocks noGrp="1"/>
          </p:cNvSpPr>
          <p:nvPr>
            <p:ph type="title"/>
          </p:nvPr>
        </p:nvSpPr>
        <p:spPr/>
        <p:txBody>
          <a:bodyPr/>
          <a:lstStyle/>
          <a:p>
            <a:r>
              <a:rPr lang="en-US" dirty="0"/>
              <a:t>Remaining Questions/Considerations….</a:t>
            </a:r>
          </a:p>
        </p:txBody>
      </p:sp>
    </p:spTree>
    <p:extLst>
      <p:ext uri="{BB962C8B-B14F-4D97-AF65-F5344CB8AC3E}">
        <p14:creationId xmlns:p14="http://schemas.microsoft.com/office/powerpoint/2010/main" val="18074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A04927-A503-475B-63FA-10215452E333}"/>
              </a:ext>
            </a:extLst>
          </p:cNvPr>
          <p:cNvSpPr>
            <a:spLocks noGrp="1"/>
          </p:cNvSpPr>
          <p:nvPr>
            <p:ph idx="1"/>
          </p:nvPr>
        </p:nvSpPr>
        <p:spPr/>
        <p:txBody>
          <a:bodyPr/>
          <a:lstStyle/>
          <a:p>
            <a:pPr>
              <a:lnSpc>
                <a:spcPct val="150000"/>
              </a:lnSpc>
            </a:pPr>
            <a:r>
              <a:rPr lang="en-US" b="1" dirty="0"/>
              <a:t>TROP2 is a validated and actionable target</a:t>
            </a:r>
          </a:p>
          <a:p>
            <a:pPr>
              <a:lnSpc>
                <a:spcPct val="150000"/>
              </a:lnSpc>
            </a:pPr>
            <a:r>
              <a:rPr lang="en-US" b="1" dirty="0"/>
              <a:t>ADC design informs efficacy and tolerability</a:t>
            </a:r>
          </a:p>
          <a:p>
            <a:pPr>
              <a:lnSpc>
                <a:spcPct val="100000"/>
              </a:lnSpc>
            </a:pPr>
            <a:r>
              <a:rPr lang="en-US" b="1" dirty="0"/>
              <a:t>The largest data set, currently, for TROP2 ADCs is in the endometrial cancer space</a:t>
            </a:r>
          </a:p>
          <a:p>
            <a:pPr lvl="1">
              <a:lnSpc>
                <a:spcPct val="100000"/>
              </a:lnSpc>
            </a:pPr>
            <a:r>
              <a:rPr lang="en-US" b="1" dirty="0"/>
              <a:t>2 completed phase 3 trials, in the recurrent setting, with results pending</a:t>
            </a:r>
          </a:p>
          <a:p>
            <a:pPr>
              <a:lnSpc>
                <a:spcPct val="150000"/>
              </a:lnSpc>
            </a:pPr>
            <a:r>
              <a:rPr lang="en-US" b="1" dirty="0"/>
              <a:t>Promising early signals in ovarian cancer and cervical cancer</a:t>
            </a:r>
          </a:p>
          <a:p>
            <a:pPr>
              <a:lnSpc>
                <a:spcPct val="150000"/>
              </a:lnSpc>
            </a:pPr>
            <a:r>
              <a:rPr lang="en-US" b="1" dirty="0"/>
              <a:t>Ongoing Phase 3 trials will define the future standard of care</a:t>
            </a:r>
          </a:p>
          <a:p>
            <a:pPr>
              <a:lnSpc>
                <a:spcPct val="150000"/>
              </a:lnSpc>
            </a:pPr>
            <a:r>
              <a:rPr lang="en-US" b="1" dirty="0"/>
              <a:t>Enroll!</a:t>
            </a:r>
          </a:p>
        </p:txBody>
      </p:sp>
      <p:sp>
        <p:nvSpPr>
          <p:cNvPr id="4" name="Title 3">
            <a:extLst>
              <a:ext uri="{FF2B5EF4-FFF2-40B4-BE49-F238E27FC236}">
                <a16:creationId xmlns:a16="http://schemas.microsoft.com/office/drawing/2014/main" id="{D1ACAA22-F778-845D-783A-129D287163C3}"/>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9730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6856E-7953-2C53-CB4B-9EE8B7173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A5204-732A-0489-3AF1-8FB8CF92B11A}"/>
              </a:ext>
            </a:extLst>
          </p:cNvPr>
          <p:cNvSpPr txBox="1">
            <a:spLocks/>
          </p:cNvSpPr>
          <p:nvPr/>
        </p:nvSpPr>
        <p:spPr>
          <a:xfrm>
            <a:off x="912286" y="27900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400" b="1" i="0" u="none" strike="noStrike" kern="0" cap="none" spc="0" normalizeH="0" baseline="0" noProof="0" dirty="0">
                <a:ln>
                  <a:noFill/>
                </a:ln>
                <a:solidFill>
                  <a:srgbClr val="3333FF"/>
                </a:solidFill>
                <a:effectLst/>
                <a:uLnTx/>
                <a:uFillTx/>
                <a:latin typeface="Calibri"/>
                <a:ea typeface="MS PGothic" pitchFamily="34" charset="-128"/>
                <a:cs typeface="Calibri"/>
              </a:rPr>
              <a:t>Faculty Case Presentations</a:t>
            </a:r>
          </a:p>
        </p:txBody>
      </p:sp>
    </p:spTree>
    <p:extLst>
      <p:ext uri="{BB962C8B-B14F-4D97-AF65-F5344CB8AC3E}">
        <p14:creationId xmlns:p14="http://schemas.microsoft.com/office/powerpoint/2010/main" val="202710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CCDF7-5761-CF03-8256-EFABB6524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F2E48-CEAA-F54C-6E96-42EA7E0B3FE3}"/>
              </a:ext>
            </a:extLst>
          </p:cNvPr>
          <p:cNvSpPr>
            <a:spLocks noGrp="1"/>
          </p:cNvSpPr>
          <p:nvPr>
            <p:ph type="title"/>
          </p:nvPr>
        </p:nvSpPr>
        <p:spPr/>
        <p:txBody>
          <a:bodyPr/>
          <a:lstStyle/>
          <a:p>
            <a:r>
              <a:rPr lang="en-US" dirty="0"/>
              <a:t>Dr Monk: EC After 1-L Immunotherapy </a:t>
            </a:r>
          </a:p>
        </p:txBody>
      </p:sp>
      <p:sp>
        <p:nvSpPr>
          <p:cNvPr id="3" name="Content Placeholder 2">
            <a:extLst>
              <a:ext uri="{FF2B5EF4-FFF2-40B4-BE49-F238E27FC236}">
                <a16:creationId xmlns:a16="http://schemas.microsoft.com/office/drawing/2014/main" id="{6884D0EE-5BE7-05DC-4A46-164CA78E40E2}"/>
              </a:ext>
            </a:extLst>
          </p:cNvPr>
          <p:cNvSpPr>
            <a:spLocks noGrp="1"/>
          </p:cNvSpPr>
          <p:nvPr>
            <p:ph idx="1"/>
          </p:nvPr>
        </p:nvSpPr>
        <p:spPr/>
        <p:txBody>
          <a:bodyPr/>
          <a:lstStyle/>
          <a:p>
            <a:r>
              <a:rPr lang="en-US" dirty="0"/>
              <a:t>66 year old black American with stage 4B (no residual) uterine serous cancer (</a:t>
            </a:r>
            <a:r>
              <a:rPr lang="en-US" dirty="0" err="1"/>
              <a:t>pMMR</a:t>
            </a:r>
            <a:r>
              <a:rPr lang="en-US" dirty="0"/>
              <a:t>, HER2 1+, TP53 mut, ER -, POLE not tested)</a:t>
            </a:r>
          </a:p>
          <a:p>
            <a:r>
              <a:rPr lang="en-US" dirty="0"/>
              <a:t>Treated with carboplatin + paclitaxel + pembrolizumab (KN-868, GY-018) and recurred in the peritoneum  9 months into maintenance.</a:t>
            </a:r>
          </a:p>
          <a:p>
            <a:pPr marL="0" indent="0">
              <a:buNone/>
            </a:pPr>
            <a:endParaRPr lang="en-US" dirty="0"/>
          </a:p>
          <a:p>
            <a:pPr marL="0" indent="0">
              <a:buNone/>
            </a:pPr>
            <a:r>
              <a:rPr lang="en-US" dirty="0"/>
              <a:t>Is this pt appropriate for a TROP2 targeted ADC?</a:t>
            </a:r>
          </a:p>
        </p:txBody>
      </p:sp>
    </p:spTree>
    <p:extLst>
      <p:ext uri="{BB962C8B-B14F-4D97-AF65-F5344CB8AC3E}">
        <p14:creationId xmlns:p14="http://schemas.microsoft.com/office/powerpoint/2010/main" val="2289866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D4C5-7250-EEB0-2073-78EDFF1939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99A5A9-FB48-1A13-682F-84C1FC9B02A0}"/>
              </a:ext>
            </a:extLst>
          </p:cNvPr>
          <p:cNvSpPr txBox="1"/>
          <p:nvPr/>
        </p:nvSpPr>
        <p:spPr>
          <a:xfrm>
            <a:off x="974109" y="1261204"/>
            <a:ext cx="10074891"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would you most likely recommend next for this patient outside of a clinical trial, and what outcomes would you expect? Is this patient an appropriate candidate for a clinical trial of a TROP2-targeted ADC?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E5A85F31-DC84-EFA4-B3DA-5B2720E435C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80230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87573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01D2D-845A-3A91-9509-99E9B2BAD2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9200B3-5664-3795-96D6-754532137243}"/>
              </a:ext>
            </a:extLst>
          </p:cNvPr>
          <p:cNvSpPr txBox="1"/>
          <p:nvPr/>
        </p:nvSpPr>
        <p:spPr>
          <a:xfrm>
            <a:off x="974109" y="1261204"/>
            <a:ext cx="10074891" cy="4589974"/>
          </a:xfrm>
          <a:prstGeom prst="rect">
            <a:avLst/>
          </a:prstGeom>
          <a:noFill/>
        </p:spPr>
        <p:txBody>
          <a:bodyPr wrap="square">
            <a:spAutoFit/>
          </a:bodyPr>
          <a:lstStyle/>
          <a:p>
            <a:pPr marL="0" marR="0" lvl="0" indent="0" algn="l" defTabSz="455613" rtl="0" eaLnBrk="1" fontAlgn="base" latinLnBrk="0" hangingPunct="1">
              <a:lnSpc>
                <a:spcPct val="115000"/>
              </a:lnSpc>
              <a:spcBef>
                <a:spcPct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Have any of the TROP2-targeted ADCs that have been evaluated in endometrial cancer — sacituzumab govitecan, datopotamab deruxtecan (Dato-DXd) or sacituzumab tirumotecan (sac-TMT) — stood out as relatively efficacious compared to the others? If this patient were interested in a clinical trial of a TROP2-targeted ADC and asked you to estimate the likelihood that she would experience a meaningful response to treatment, how would you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7E3366E-9CF1-66CF-49A7-E2171030CB24}"/>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33653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691CF-3207-82BD-E274-C9E41F9C9E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9F2D3A-A679-9872-0A06-5B8317A3FCF2}"/>
              </a:ext>
            </a:extLst>
          </p:cNvPr>
          <p:cNvSpPr txBox="1"/>
          <p:nvPr/>
        </p:nvSpPr>
        <p:spPr>
          <a:xfrm>
            <a:off x="974109" y="1261204"/>
            <a:ext cx="10074891" cy="4589974"/>
          </a:xfrm>
          <a:prstGeom prst="rect">
            <a:avLst/>
          </a:prstGeom>
          <a:noFill/>
        </p:spPr>
        <p:txBody>
          <a:bodyPr wrap="square">
            <a:spAutoFit/>
          </a:bodyPr>
          <a:lstStyle/>
          <a:p>
            <a:pPr marL="0" marR="0" lvl="0" indent="0" algn="l" defTabSz="455613" rtl="0" eaLnBrk="1" fontAlgn="base" latinLnBrk="0" hangingPunct="1">
              <a:lnSpc>
                <a:spcPct val="115000"/>
              </a:lnSpc>
              <a:spcBef>
                <a:spcPct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Do you believe TROP2-directed ADCs will eventually have a role in the management of advanced endometrial cancer? If so, where will they most likely fall in the treatment sequence? Do you anticipate that they’ll be reserved for later-line use after disease progression on up-front chemoimmunotherapy? Based on the experience in breast cancer, do you think that TROP2-directed ADCs might eventually replace standard chemotherapy as the partner for anti-PD-1/PD-L1 antibodies in the up-front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2259375-B720-339A-AC86-25D62DE8A3EA}"/>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07805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039E8-C8C5-00B0-FC93-38921DD278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3BC411-4390-7F74-1F1B-291AADC7810B}"/>
              </a:ext>
            </a:extLst>
          </p:cNvPr>
          <p:cNvSpPr txBox="1"/>
          <p:nvPr/>
        </p:nvSpPr>
        <p:spPr>
          <a:xfrm>
            <a:off x="974109" y="1261204"/>
            <a:ext cx="10074891" cy="5326202"/>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If multiple TROP2-directed ADCs were to reach the clinic in advanced endometrial cancer, would you attempt to administer more than one of them to the same patient in sequence?</a:t>
            </a:r>
          </a:p>
          <a:p>
            <a:pPr marR="0" lvl="0">
              <a:lnSpc>
                <a:spcPct val="115000"/>
              </a:lnSpc>
              <a:spcAft>
                <a:spcPts val="800"/>
              </a:spcAft>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Do you believe TROP2-directed ADCs will eventually have a role in the management of advanced cervical cancer and, if so, in what setting(s)? Given the relatively low response rates with tisotumab vedotin, do you think TROP2-targeted ADCs have the potential to supplant it as second-line therapy? </a:t>
            </a:r>
          </a:p>
          <a:p>
            <a:pPr marR="0" lvl="0">
              <a:lnSpc>
                <a:spcPct val="115000"/>
              </a:lnSpc>
              <a:spcAft>
                <a:spcPts val="800"/>
              </a:spcAft>
            </a:pP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AEFC952C-30EB-1BB9-0B52-A147BF9EA98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77796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16F5947-5AD1-4619-B07E-D8CC01574420}"/>
              </a:ext>
            </a:extLst>
          </p:cNvPr>
          <p:cNvCxnSpPr>
            <a:cxnSpLocks/>
          </p:cNvCxnSpPr>
          <p:nvPr/>
        </p:nvCxnSpPr>
        <p:spPr bwMode="auto">
          <a:xfrm flipV="1">
            <a:off x="1173561" y="2827947"/>
            <a:ext cx="0" cy="291293"/>
          </a:xfrm>
          <a:prstGeom prst="line">
            <a:avLst/>
          </a:prstGeom>
          <a:solidFill>
            <a:srgbClr val="68D2DF"/>
          </a:solidFill>
          <a:ln w="19050" cap="flat" cmpd="sng" algn="ctr">
            <a:solidFill>
              <a:srgbClr val="A4D65E"/>
            </a:solidFill>
            <a:prstDash val="solid"/>
            <a:round/>
            <a:headEnd type="none" w="med" len="med"/>
            <a:tailEnd type="oval" w="lg" len="lg"/>
          </a:ln>
          <a:effectLst/>
        </p:spPr>
      </p:cxnSp>
      <p:cxnSp>
        <p:nvCxnSpPr>
          <p:cNvPr id="10" name="Straight Connector 31">
            <a:extLst>
              <a:ext uri="{FF2B5EF4-FFF2-40B4-BE49-F238E27FC236}">
                <a16:creationId xmlns:a16="http://schemas.microsoft.com/office/drawing/2014/main" id="{2FC08D66-F6CC-474A-86C5-D2DC326C323F}"/>
              </a:ext>
            </a:extLst>
          </p:cNvPr>
          <p:cNvCxnSpPr>
            <a:cxnSpLocks/>
          </p:cNvCxnSpPr>
          <p:nvPr/>
        </p:nvCxnSpPr>
        <p:spPr bwMode="auto">
          <a:xfrm>
            <a:off x="3574348" y="3921584"/>
            <a:ext cx="0" cy="288000"/>
          </a:xfrm>
          <a:prstGeom prst="line">
            <a:avLst/>
          </a:prstGeom>
          <a:solidFill>
            <a:srgbClr val="FFFFFF"/>
          </a:solidFill>
          <a:ln w="19050" cap="flat" cmpd="sng" algn="ctr">
            <a:solidFill>
              <a:schemeClr val="accent6">
                <a:lumMod val="40000"/>
                <a:lumOff val="60000"/>
              </a:schemeClr>
            </a:solidFill>
            <a:prstDash val="solid"/>
            <a:round/>
            <a:headEnd type="none" w="med" len="med"/>
            <a:tailEnd type="none" w="med" len="med"/>
          </a:ln>
          <a:effectLst/>
        </p:spPr>
      </p:cxnSp>
      <p:cxnSp>
        <p:nvCxnSpPr>
          <p:cNvPr id="17" name="Straight Connector 23">
            <a:extLst>
              <a:ext uri="{FF2B5EF4-FFF2-40B4-BE49-F238E27FC236}">
                <a16:creationId xmlns:a16="http://schemas.microsoft.com/office/drawing/2014/main" id="{5388F049-39C7-4F9B-863F-531F8E55BBBA}"/>
              </a:ext>
            </a:extLst>
          </p:cNvPr>
          <p:cNvCxnSpPr>
            <a:cxnSpLocks/>
          </p:cNvCxnSpPr>
          <p:nvPr/>
        </p:nvCxnSpPr>
        <p:spPr bwMode="auto">
          <a:xfrm flipV="1">
            <a:off x="5980154" y="2601825"/>
            <a:ext cx="0" cy="582795"/>
          </a:xfrm>
          <a:prstGeom prst="line">
            <a:avLst/>
          </a:prstGeom>
          <a:solidFill>
            <a:srgbClr val="68D2DF"/>
          </a:solidFill>
          <a:ln w="19050" cap="flat" cmpd="sng" algn="ctr">
            <a:solidFill>
              <a:srgbClr val="A4D65E"/>
            </a:solidFill>
            <a:prstDash val="solid"/>
            <a:round/>
            <a:headEnd type="none" w="med" len="med"/>
            <a:tailEnd type="oval" w="lg" len="lg"/>
          </a:ln>
          <a:effectLst/>
        </p:spPr>
      </p:cxnSp>
      <p:cxnSp>
        <p:nvCxnSpPr>
          <p:cNvPr id="18" name="Straight Connector 26">
            <a:extLst>
              <a:ext uri="{FF2B5EF4-FFF2-40B4-BE49-F238E27FC236}">
                <a16:creationId xmlns:a16="http://schemas.microsoft.com/office/drawing/2014/main" id="{B6036E95-650B-4A63-BB76-83DBE5AB105C}"/>
              </a:ext>
            </a:extLst>
          </p:cNvPr>
          <p:cNvCxnSpPr>
            <a:cxnSpLocks/>
          </p:cNvCxnSpPr>
          <p:nvPr/>
        </p:nvCxnSpPr>
        <p:spPr bwMode="auto">
          <a:xfrm>
            <a:off x="3574348" y="3921584"/>
            <a:ext cx="0" cy="288000"/>
          </a:xfrm>
          <a:prstGeom prst="line">
            <a:avLst/>
          </a:prstGeom>
          <a:solidFill>
            <a:schemeClr val="accent1"/>
          </a:solidFill>
          <a:ln w="19050" cap="flat" cmpd="sng" algn="ctr">
            <a:solidFill>
              <a:srgbClr val="A4D65E"/>
            </a:solidFill>
            <a:prstDash val="solid"/>
            <a:round/>
            <a:headEnd type="none" w="med" len="med"/>
            <a:tailEnd type="oval" w="lg" len="lg"/>
          </a:ln>
          <a:effectLst/>
        </p:spPr>
      </p:cxnSp>
      <p:cxnSp>
        <p:nvCxnSpPr>
          <p:cNvPr id="28" name="Straight Connector 19">
            <a:extLst>
              <a:ext uri="{FF2B5EF4-FFF2-40B4-BE49-F238E27FC236}">
                <a16:creationId xmlns:a16="http://schemas.microsoft.com/office/drawing/2014/main" id="{AF2323EA-710B-4D05-855C-89402F9EF5E3}"/>
              </a:ext>
            </a:extLst>
          </p:cNvPr>
          <p:cNvCxnSpPr>
            <a:cxnSpLocks/>
          </p:cNvCxnSpPr>
          <p:nvPr/>
        </p:nvCxnSpPr>
        <p:spPr bwMode="auto">
          <a:xfrm>
            <a:off x="8718104" y="3888336"/>
            <a:ext cx="0" cy="288000"/>
          </a:xfrm>
          <a:prstGeom prst="line">
            <a:avLst/>
          </a:prstGeom>
          <a:solidFill>
            <a:srgbClr val="FFFFFF"/>
          </a:solidFill>
          <a:ln w="19050" cap="flat" cmpd="sng" algn="ctr">
            <a:solidFill>
              <a:schemeClr val="accent6">
                <a:lumMod val="20000"/>
                <a:lumOff val="80000"/>
              </a:schemeClr>
            </a:solidFill>
            <a:prstDash val="solid"/>
            <a:round/>
            <a:headEnd type="none" w="med" len="med"/>
            <a:tailEnd type="none" w="med" len="med"/>
          </a:ln>
          <a:effectLst/>
        </p:spPr>
      </p:cxnSp>
      <p:cxnSp>
        <p:nvCxnSpPr>
          <p:cNvPr id="31" name="Straight Connector 26">
            <a:extLst>
              <a:ext uri="{FF2B5EF4-FFF2-40B4-BE49-F238E27FC236}">
                <a16:creationId xmlns:a16="http://schemas.microsoft.com/office/drawing/2014/main" id="{53A523C4-8113-45A2-958E-F4F4A7294F86}"/>
              </a:ext>
            </a:extLst>
          </p:cNvPr>
          <p:cNvCxnSpPr>
            <a:cxnSpLocks/>
          </p:cNvCxnSpPr>
          <p:nvPr/>
        </p:nvCxnSpPr>
        <p:spPr bwMode="auto">
          <a:xfrm>
            <a:off x="8723269" y="3889052"/>
            <a:ext cx="0" cy="288000"/>
          </a:xfrm>
          <a:prstGeom prst="line">
            <a:avLst/>
          </a:prstGeom>
          <a:solidFill>
            <a:schemeClr val="accent1"/>
          </a:solidFill>
          <a:ln w="19050" cap="flat" cmpd="sng" algn="ctr">
            <a:solidFill>
              <a:schemeClr val="accent6">
                <a:lumMod val="20000"/>
                <a:lumOff val="80000"/>
              </a:schemeClr>
            </a:solidFill>
            <a:prstDash val="solid"/>
            <a:round/>
            <a:headEnd type="none" w="med" len="med"/>
            <a:tailEnd type="oval" w="lg" len="lg"/>
          </a:ln>
          <a:effectLst/>
        </p:spPr>
      </p:cxnSp>
      <p:sp>
        <p:nvSpPr>
          <p:cNvPr id="2" name="Rectangle">
            <a:extLst>
              <a:ext uri="{FF2B5EF4-FFF2-40B4-BE49-F238E27FC236}">
                <a16:creationId xmlns:a16="http://schemas.microsoft.com/office/drawing/2014/main" id="{A0DD7048-74C3-241D-F12F-D6F122CE7255}"/>
              </a:ext>
            </a:extLst>
          </p:cNvPr>
          <p:cNvSpPr/>
          <p:nvPr/>
        </p:nvSpPr>
        <p:spPr>
          <a:xfrm>
            <a:off x="0" y="0"/>
            <a:ext cx="12192001" cy="255185"/>
          </a:xfrm>
          <a:prstGeom prst="rect">
            <a:avLst/>
          </a:prstGeom>
          <a:solidFill>
            <a:srgbClr val="29305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sp>
        <p:nvSpPr>
          <p:cNvPr id="12" name="Arrow: Right 11">
            <a:extLst>
              <a:ext uri="{FF2B5EF4-FFF2-40B4-BE49-F238E27FC236}">
                <a16:creationId xmlns:a16="http://schemas.microsoft.com/office/drawing/2014/main" id="{F7863FF4-8E19-A0C8-6698-F686F3DFE08F}"/>
              </a:ext>
            </a:extLst>
          </p:cNvPr>
          <p:cNvSpPr/>
          <p:nvPr/>
        </p:nvSpPr>
        <p:spPr bwMode="auto">
          <a:xfrm>
            <a:off x="318465" y="3255464"/>
            <a:ext cx="11210692" cy="545171"/>
          </a:xfrm>
          <a:prstGeom prst="rightArrow">
            <a:avLst/>
          </a:prstGeom>
          <a:solidFill>
            <a:srgbClr val="A4D6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3D106DA0-7F7C-BE13-A332-F9E002732984}"/>
              </a:ext>
            </a:extLst>
          </p:cNvPr>
          <p:cNvSpPr/>
          <p:nvPr/>
        </p:nvSpPr>
        <p:spPr bwMode="auto">
          <a:xfrm>
            <a:off x="741873" y="3096330"/>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648B9503-8FAE-22CA-F44C-21934E776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593" y="3238971"/>
            <a:ext cx="480000" cy="480000"/>
          </a:xfrm>
          <a:prstGeom prst="rect">
            <a:avLst/>
          </a:prstGeom>
        </p:spPr>
      </p:pic>
      <p:sp>
        <p:nvSpPr>
          <p:cNvPr id="19" name="Oval 4">
            <a:extLst>
              <a:ext uri="{FF2B5EF4-FFF2-40B4-BE49-F238E27FC236}">
                <a16:creationId xmlns:a16="http://schemas.microsoft.com/office/drawing/2014/main" id="{E299E551-5DE1-604B-CF50-365C28FAF71F}"/>
              </a:ext>
            </a:extLst>
          </p:cNvPr>
          <p:cNvSpPr/>
          <p:nvPr/>
        </p:nvSpPr>
        <p:spPr bwMode="auto">
          <a:xfrm>
            <a:off x="3213352" y="3101443"/>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Graphic 2">
            <a:extLst>
              <a:ext uri="{FF2B5EF4-FFF2-40B4-BE49-F238E27FC236}">
                <a16:creationId xmlns:a16="http://schemas.microsoft.com/office/drawing/2014/main" id="{F1F50829-70EB-D7DC-CAA6-E81A1C0FCA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6340" y="3248558"/>
            <a:ext cx="480000" cy="480000"/>
          </a:xfrm>
          <a:prstGeom prst="rect">
            <a:avLst/>
          </a:prstGeom>
        </p:spPr>
      </p:pic>
      <p:sp>
        <p:nvSpPr>
          <p:cNvPr id="29" name="Oval 11">
            <a:extLst>
              <a:ext uri="{FF2B5EF4-FFF2-40B4-BE49-F238E27FC236}">
                <a16:creationId xmlns:a16="http://schemas.microsoft.com/office/drawing/2014/main" id="{80A816F4-5570-D16B-D290-EA52544A4E68}"/>
              </a:ext>
            </a:extLst>
          </p:cNvPr>
          <p:cNvSpPr/>
          <p:nvPr/>
        </p:nvSpPr>
        <p:spPr bwMode="auto">
          <a:xfrm>
            <a:off x="5869885" y="3129347"/>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2" name="Graphic 6">
            <a:extLst>
              <a:ext uri="{FF2B5EF4-FFF2-40B4-BE49-F238E27FC236}">
                <a16:creationId xmlns:a16="http://schemas.microsoft.com/office/drawing/2014/main" id="{422C45F3-2A6B-EC7A-EB45-3C1F1ADFFB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3608" y="3264061"/>
            <a:ext cx="480000" cy="480000"/>
          </a:xfrm>
          <a:prstGeom prst="rect">
            <a:avLst/>
          </a:prstGeom>
        </p:spPr>
      </p:pic>
      <p:sp>
        <p:nvSpPr>
          <p:cNvPr id="33" name="Oval 18">
            <a:extLst>
              <a:ext uri="{FF2B5EF4-FFF2-40B4-BE49-F238E27FC236}">
                <a16:creationId xmlns:a16="http://schemas.microsoft.com/office/drawing/2014/main" id="{05B2C966-0112-91DE-9D72-7EE9890F6C1F}"/>
              </a:ext>
            </a:extLst>
          </p:cNvPr>
          <p:cNvSpPr/>
          <p:nvPr/>
        </p:nvSpPr>
        <p:spPr bwMode="auto">
          <a:xfrm>
            <a:off x="8314799" y="3096330"/>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Graphic 22">
            <a:extLst>
              <a:ext uri="{FF2B5EF4-FFF2-40B4-BE49-F238E27FC236}">
                <a16:creationId xmlns:a16="http://schemas.microsoft.com/office/drawing/2014/main" id="{265014F8-4799-85F0-0249-4B70CD8D33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74021" y="3254003"/>
            <a:ext cx="480000" cy="480000"/>
          </a:xfrm>
          <a:prstGeom prst="rect">
            <a:avLst/>
          </a:prstGeom>
        </p:spPr>
      </p:pic>
      <p:sp>
        <p:nvSpPr>
          <p:cNvPr id="35" name="Round Single Corner of Rectangle 8">
            <a:extLst>
              <a:ext uri="{FF2B5EF4-FFF2-40B4-BE49-F238E27FC236}">
                <a16:creationId xmlns:a16="http://schemas.microsoft.com/office/drawing/2014/main" id="{E8684C2C-E5E5-D106-4C4D-3FF1EBB14781}"/>
              </a:ext>
            </a:extLst>
          </p:cNvPr>
          <p:cNvSpPr/>
          <p:nvPr/>
        </p:nvSpPr>
        <p:spPr bwMode="auto">
          <a:xfrm>
            <a:off x="5967583" y="1437023"/>
            <a:ext cx="5050856" cy="1635749"/>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Biomarkers: </a:t>
            </a:r>
            <a:r>
              <a:rPr kumimoji="0" lang="en-US" sz="1400" b="0" i="1"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a:t>
            </a:r>
            <a:r>
              <a:rPr kumimoji="0" lang="en-US" sz="14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wt</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/HRD+/FR</a:t>
            </a:r>
            <a:r>
              <a:rPr kumimoji="0" lang="el-GR"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α</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med/ HER2 2+/ TP53 Y220C/HLA 0201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 No biomarker linked FDA approved medications</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NCCN: FRα expression links to MIRV + BEV, HER2 2+ links to </a:t>
            </a:r>
            <a:r>
              <a:rPr kumimoji="0" lang="en-GB"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TDXd</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Trials: TP53 Y220C links to </a:t>
            </a:r>
            <a:r>
              <a:rPr kumimoji="0" lang="en-GB"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rezatapopt</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ound Single Corner of Rectangle 8">
            <a:extLst>
              <a:ext uri="{FF2B5EF4-FFF2-40B4-BE49-F238E27FC236}">
                <a16:creationId xmlns:a16="http://schemas.microsoft.com/office/drawing/2014/main" id="{A4D6BB7D-D14B-68B0-23BC-E3ABE19BB238}"/>
              </a:ext>
            </a:extLst>
          </p:cNvPr>
          <p:cNvSpPr/>
          <p:nvPr/>
        </p:nvSpPr>
        <p:spPr bwMode="auto">
          <a:xfrm>
            <a:off x="3563765" y="4205854"/>
            <a:ext cx="3525404" cy="1383133"/>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Work up</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Imaging with liver metastases, no bowel obstruction, no ascites</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PS = 1</a:t>
            </a:r>
          </a:p>
        </p:txBody>
      </p:sp>
      <p:sp>
        <p:nvSpPr>
          <p:cNvPr id="7" name="Rectangle: Rounded Corners 5">
            <a:extLst>
              <a:ext uri="{FF2B5EF4-FFF2-40B4-BE49-F238E27FC236}">
                <a16:creationId xmlns:a16="http://schemas.microsoft.com/office/drawing/2014/main" id="{73364C61-28B2-B6F8-B12C-11C9244F8E1B}"/>
              </a:ext>
            </a:extLst>
          </p:cNvPr>
          <p:cNvSpPr/>
          <p:nvPr/>
        </p:nvSpPr>
        <p:spPr bwMode="auto">
          <a:xfrm>
            <a:off x="4425246" y="5284993"/>
            <a:ext cx="3691032" cy="773789"/>
          </a:xfrm>
          <a:prstGeom prst="roundRect">
            <a:avLst>
              <a:gd name="adj" fmla="val 50000"/>
            </a:avLst>
          </a:prstGeom>
          <a:solidFill>
            <a:srgbClr val="92D05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What additional testing do you order?  What are you looking for?</a:t>
            </a:r>
          </a:p>
        </p:txBody>
      </p:sp>
      <p:sp>
        <p:nvSpPr>
          <p:cNvPr id="8" name="Oval 13">
            <a:extLst>
              <a:ext uri="{FF2B5EF4-FFF2-40B4-BE49-F238E27FC236}">
                <a16:creationId xmlns:a16="http://schemas.microsoft.com/office/drawing/2014/main" id="{C0792009-FAE7-8B34-8865-CC4E1CEC4E9B}"/>
              </a:ext>
            </a:extLst>
          </p:cNvPr>
          <p:cNvSpPr/>
          <p:nvPr/>
        </p:nvSpPr>
        <p:spPr bwMode="auto">
          <a:xfrm>
            <a:off x="4457406" y="5358031"/>
            <a:ext cx="636176" cy="636176"/>
          </a:xfrm>
          <a:prstGeom prst="ellipse">
            <a:avLst/>
          </a:prstGeom>
          <a:solidFill>
            <a:srgbClr val="29305A"/>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 name="Round Single Corner of Rectangle 8">
            <a:extLst>
              <a:ext uri="{FF2B5EF4-FFF2-40B4-BE49-F238E27FC236}">
                <a16:creationId xmlns:a16="http://schemas.microsoft.com/office/drawing/2014/main" id="{454A0F0F-9B7A-621D-14A5-579B6F0CC488}"/>
              </a:ext>
            </a:extLst>
          </p:cNvPr>
          <p:cNvSpPr/>
          <p:nvPr/>
        </p:nvSpPr>
        <p:spPr bwMode="auto">
          <a:xfrm>
            <a:off x="421964" y="310313"/>
            <a:ext cx="4571649" cy="2790399"/>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Dr Moore: Patient presentation </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72 year-old female  h/o Stage IIIC high grade serous ovarian cancer in 2019</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Treated with NACT with paclitaxel and carboplatin and bevacizumab followed by bevacizumab maintenance x 1 year</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 test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Recurred 24  months after last platinum with liver </a:t>
            </a: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mets</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and PLD x 6 cycles with PR.  Maintenance Olaparib x 12 months with PD</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x 4 with PD</a:t>
            </a:r>
            <a:endPar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106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21413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16F5947-5AD1-4619-B07E-D8CC01574420}"/>
              </a:ext>
            </a:extLst>
          </p:cNvPr>
          <p:cNvCxnSpPr>
            <a:cxnSpLocks/>
          </p:cNvCxnSpPr>
          <p:nvPr/>
        </p:nvCxnSpPr>
        <p:spPr bwMode="auto">
          <a:xfrm flipV="1">
            <a:off x="1173561" y="2827947"/>
            <a:ext cx="0" cy="291293"/>
          </a:xfrm>
          <a:prstGeom prst="line">
            <a:avLst/>
          </a:prstGeom>
          <a:solidFill>
            <a:srgbClr val="68D2DF"/>
          </a:solidFill>
          <a:ln w="19050" cap="flat" cmpd="sng" algn="ctr">
            <a:solidFill>
              <a:srgbClr val="A4D65E"/>
            </a:solidFill>
            <a:prstDash val="solid"/>
            <a:round/>
            <a:headEnd type="none" w="med" len="med"/>
            <a:tailEnd type="oval" w="lg" len="lg"/>
          </a:ln>
          <a:effectLst/>
        </p:spPr>
      </p:cxnSp>
      <p:cxnSp>
        <p:nvCxnSpPr>
          <p:cNvPr id="10" name="Straight Connector 31">
            <a:extLst>
              <a:ext uri="{FF2B5EF4-FFF2-40B4-BE49-F238E27FC236}">
                <a16:creationId xmlns:a16="http://schemas.microsoft.com/office/drawing/2014/main" id="{2FC08D66-F6CC-474A-86C5-D2DC326C323F}"/>
              </a:ext>
            </a:extLst>
          </p:cNvPr>
          <p:cNvCxnSpPr>
            <a:cxnSpLocks/>
          </p:cNvCxnSpPr>
          <p:nvPr/>
        </p:nvCxnSpPr>
        <p:spPr bwMode="auto">
          <a:xfrm>
            <a:off x="3574348" y="3921584"/>
            <a:ext cx="0" cy="288000"/>
          </a:xfrm>
          <a:prstGeom prst="line">
            <a:avLst/>
          </a:prstGeom>
          <a:solidFill>
            <a:srgbClr val="FFFFFF"/>
          </a:solidFill>
          <a:ln w="19050" cap="flat" cmpd="sng" algn="ctr">
            <a:solidFill>
              <a:schemeClr val="accent6">
                <a:lumMod val="40000"/>
                <a:lumOff val="60000"/>
              </a:schemeClr>
            </a:solidFill>
            <a:prstDash val="solid"/>
            <a:round/>
            <a:headEnd type="none" w="med" len="med"/>
            <a:tailEnd type="none" w="med" len="med"/>
          </a:ln>
          <a:effectLst/>
        </p:spPr>
      </p:cxnSp>
      <p:cxnSp>
        <p:nvCxnSpPr>
          <p:cNvPr id="17" name="Straight Connector 23">
            <a:extLst>
              <a:ext uri="{FF2B5EF4-FFF2-40B4-BE49-F238E27FC236}">
                <a16:creationId xmlns:a16="http://schemas.microsoft.com/office/drawing/2014/main" id="{5388F049-39C7-4F9B-863F-531F8E55BBBA}"/>
              </a:ext>
            </a:extLst>
          </p:cNvPr>
          <p:cNvCxnSpPr>
            <a:cxnSpLocks/>
          </p:cNvCxnSpPr>
          <p:nvPr/>
        </p:nvCxnSpPr>
        <p:spPr bwMode="auto">
          <a:xfrm flipV="1">
            <a:off x="5980154" y="2601825"/>
            <a:ext cx="0" cy="582795"/>
          </a:xfrm>
          <a:prstGeom prst="line">
            <a:avLst/>
          </a:prstGeom>
          <a:solidFill>
            <a:srgbClr val="68D2DF"/>
          </a:solidFill>
          <a:ln w="19050" cap="flat" cmpd="sng" algn="ctr">
            <a:solidFill>
              <a:srgbClr val="A4D65E"/>
            </a:solidFill>
            <a:prstDash val="solid"/>
            <a:round/>
            <a:headEnd type="none" w="med" len="med"/>
            <a:tailEnd type="oval" w="lg" len="lg"/>
          </a:ln>
          <a:effectLst/>
        </p:spPr>
      </p:cxnSp>
      <p:cxnSp>
        <p:nvCxnSpPr>
          <p:cNvPr id="18" name="Straight Connector 26">
            <a:extLst>
              <a:ext uri="{FF2B5EF4-FFF2-40B4-BE49-F238E27FC236}">
                <a16:creationId xmlns:a16="http://schemas.microsoft.com/office/drawing/2014/main" id="{B6036E95-650B-4A63-BB76-83DBE5AB105C}"/>
              </a:ext>
            </a:extLst>
          </p:cNvPr>
          <p:cNvCxnSpPr>
            <a:cxnSpLocks/>
          </p:cNvCxnSpPr>
          <p:nvPr/>
        </p:nvCxnSpPr>
        <p:spPr bwMode="auto">
          <a:xfrm>
            <a:off x="3574348" y="3921584"/>
            <a:ext cx="0" cy="288000"/>
          </a:xfrm>
          <a:prstGeom prst="line">
            <a:avLst/>
          </a:prstGeom>
          <a:solidFill>
            <a:schemeClr val="accent1"/>
          </a:solidFill>
          <a:ln w="19050" cap="flat" cmpd="sng" algn="ctr">
            <a:solidFill>
              <a:srgbClr val="A4D65E"/>
            </a:solidFill>
            <a:prstDash val="solid"/>
            <a:round/>
            <a:headEnd type="none" w="med" len="med"/>
            <a:tailEnd type="oval" w="lg" len="lg"/>
          </a:ln>
          <a:effectLst/>
        </p:spPr>
      </p:cxnSp>
      <p:cxnSp>
        <p:nvCxnSpPr>
          <p:cNvPr id="28" name="Straight Connector 19">
            <a:extLst>
              <a:ext uri="{FF2B5EF4-FFF2-40B4-BE49-F238E27FC236}">
                <a16:creationId xmlns:a16="http://schemas.microsoft.com/office/drawing/2014/main" id="{AF2323EA-710B-4D05-855C-89402F9EF5E3}"/>
              </a:ext>
            </a:extLst>
          </p:cNvPr>
          <p:cNvCxnSpPr>
            <a:cxnSpLocks/>
          </p:cNvCxnSpPr>
          <p:nvPr/>
        </p:nvCxnSpPr>
        <p:spPr bwMode="auto">
          <a:xfrm>
            <a:off x="8718104" y="3888336"/>
            <a:ext cx="0" cy="288000"/>
          </a:xfrm>
          <a:prstGeom prst="line">
            <a:avLst/>
          </a:prstGeom>
          <a:solidFill>
            <a:srgbClr val="FFFFFF"/>
          </a:solidFill>
          <a:ln w="19050" cap="flat" cmpd="sng" algn="ctr">
            <a:solidFill>
              <a:schemeClr val="accent6">
                <a:lumMod val="20000"/>
                <a:lumOff val="80000"/>
              </a:schemeClr>
            </a:solidFill>
            <a:prstDash val="solid"/>
            <a:round/>
            <a:headEnd type="none" w="med" len="med"/>
            <a:tailEnd type="none" w="med" len="med"/>
          </a:ln>
          <a:effectLst/>
        </p:spPr>
      </p:cxnSp>
      <p:cxnSp>
        <p:nvCxnSpPr>
          <p:cNvPr id="31" name="Straight Connector 26">
            <a:extLst>
              <a:ext uri="{FF2B5EF4-FFF2-40B4-BE49-F238E27FC236}">
                <a16:creationId xmlns:a16="http://schemas.microsoft.com/office/drawing/2014/main" id="{53A523C4-8113-45A2-958E-F4F4A7294F86}"/>
              </a:ext>
            </a:extLst>
          </p:cNvPr>
          <p:cNvCxnSpPr>
            <a:cxnSpLocks/>
          </p:cNvCxnSpPr>
          <p:nvPr/>
        </p:nvCxnSpPr>
        <p:spPr bwMode="auto">
          <a:xfrm>
            <a:off x="8723269" y="3889052"/>
            <a:ext cx="0" cy="288000"/>
          </a:xfrm>
          <a:prstGeom prst="line">
            <a:avLst/>
          </a:prstGeom>
          <a:solidFill>
            <a:schemeClr val="accent1"/>
          </a:solidFill>
          <a:ln w="19050" cap="flat" cmpd="sng" algn="ctr">
            <a:solidFill>
              <a:schemeClr val="accent6">
                <a:lumMod val="20000"/>
                <a:lumOff val="80000"/>
              </a:schemeClr>
            </a:solidFill>
            <a:prstDash val="solid"/>
            <a:round/>
            <a:headEnd type="none" w="med" len="med"/>
            <a:tailEnd type="oval" w="lg" len="lg"/>
          </a:ln>
          <a:effectLst/>
        </p:spPr>
      </p:cxnSp>
      <p:sp>
        <p:nvSpPr>
          <p:cNvPr id="2" name="Rectangle">
            <a:extLst>
              <a:ext uri="{FF2B5EF4-FFF2-40B4-BE49-F238E27FC236}">
                <a16:creationId xmlns:a16="http://schemas.microsoft.com/office/drawing/2014/main" id="{A0DD7048-74C3-241D-F12F-D6F122CE7255}"/>
              </a:ext>
            </a:extLst>
          </p:cNvPr>
          <p:cNvSpPr/>
          <p:nvPr/>
        </p:nvSpPr>
        <p:spPr>
          <a:xfrm>
            <a:off x="0" y="0"/>
            <a:ext cx="12192001" cy="255185"/>
          </a:xfrm>
          <a:prstGeom prst="rect">
            <a:avLst/>
          </a:prstGeom>
          <a:solidFill>
            <a:srgbClr val="29305A"/>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sp>
        <p:nvSpPr>
          <p:cNvPr id="12" name="Arrow: Right 11">
            <a:extLst>
              <a:ext uri="{FF2B5EF4-FFF2-40B4-BE49-F238E27FC236}">
                <a16:creationId xmlns:a16="http://schemas.microsoft.com/office/drawing/2014/main" id="{F7863FF4-8E19-A0C8-6698-F686F3DFE08F}"/>
              </a:ext>
            </a:extLst>
          </p:cNvPr>
          <p:cNvSpPr/>
          <p:nvPr/>
        </p:nvSpPr>
        <p:spPr bwMode="auto">
          <a:xfrm>
            <a:off x="318465" y="3255464"/>
            <a:ext cx="11210692" cy="545171"/>
          </a:xfrm>
          <a:prstGeom prst="rightArrow">
            <a:avLst/>
          </a:prstGeom>
          <a:solidFill>
            <a:srgbClr val="A4D65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3D106DA0-7F7C-BE13-A332-F9E002732984}"/>
              </a:ext>
            </a:extLst>
          </p:cNvPr>
          <p:cNvSpPr/>
          <p:nvPr/>
        </p:nvSpPr>
        <p:spPr bwMode="auto">
          <a:xfrm>
            <a:off x="741873" y="3096330"/>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648B9503-8FAE-22CA-F44C-21934E776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593" y="3238971"/>
            <a:ext cx="480000" cy="480000"/>
          </a:xfrm>
          <a:prstGeom prst="rect">
            <a:avLst/>
          </a:prstGeom>
        </p:spPr>
      </p:pic>
      <p:sp>
        <p:nvSpPr>
          <p:cNvPr id="19" name="Oval 4">
            <a:extLst>
              <a:ext uri="{FF2B5EF4-FFF2-40B4-BE49-F238E27FC236}">
                <a16:creationId xmlns:a16="http://schemas.microsoft.com/office/drawing/2014/main" id="{E299E551-5DE1-604B-CF50-365C28FAF71F}"/>
              </a:ext>
            </a:extLst>
          </p:cNvPr>
          <p:cNvSpPr/>
          <p:nvPr/>
        </p:nvSpPr>
        <p:spPr bwMode="auto">
          <a:xfrm>
            <a:off x="3213352" y="3101443"/>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0" name="Graphic 2">
            <a:extLst>
              <a:ext uri="{FF2B5EF4-FFF2-40B4-BE49-F238E27FC236}">
                <a16:creationId xmlns:a16="http://schemas.microsoft.com/office/drawing/2014/main" id="{F1F50829-70EB-D7DC-CAA6-E81A1C0FCA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6340" y="3248558"/>
            <a:ext cx="480000" cy="480000"/>
          </a:xfrm>
          <a:prstGeom prst="rect">
            <a:avLst/>
          </a:prstGeom>
        </p:spPr>
      </p:pic>
      <p:sp>
        <p:nvSpPr>
          <p:cNvPr id="29" name="Oval 11">
            <a:extLst>
              <a:ext uri="{FF2B5EF4-FFF2-40B4-BE49-F238E27FC236}">
                <a16:creationId xmlns:a16="http://schemas.microsoft.com/office/drawing/2014/main" id="{80A816F4-5570-D16B-D290-EA52544A4E68}"/>
              </a:ext>
            </a:extLst>
          </p:cNvPr>
          <p:cNvSpPr/>
          <p:nvPr/>
        </p:nvSpPr>
        <p:spPr bwMode="auto">
          <a:xfrm>
            <a:off x="5869885" y="3129347"/>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2" name="Graphic 6">
            <a:extLst>
              <a:ext uri="{FF2B5EF4-FFF2-40B4-BE49-F238E27FC236}">
                <a16:creationId xmlns:a16="http://schemas.microsoft.com/office/drawing/2014/main" id="{422C45F3-2A6B-EC7A-EB45-3C1F1ADFFB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43608" y="3264061"/>
            <a:ext cx="480000" cy="480000"/>
          </a:xfrm>
          <a:prstGeom prst="rect">
            <a:avLst/>
          </a:prstGeom>
        </p:spPr>
      </p:pic>
      <p:sp>
        <p:nvSpPr>
          <p:cNvPr id="33" name="Oval 18">
            <a:extLst>
              <a:ext uri="{FF2B5EF4-FFF2-40B4-BE49-F238E27FC236}">
                <a16:creationId xmlns:a16="http://schemas.microsoft.com/office/drawing/2014/main" id="{05B2C966-0112-91DE-9D72-7EE9890F6C1F}"/>
              </a:ext>
            </a:extLst>
          </p:cNvPr>
          <p:cNvSpPr/>
          <p:nvPr/>
        </p:nvSpPr>
        <p:spPr bwMode="auto">
          <a:xfrm>
            <a:off x="8314799" y="3096330"/>
            <a:ext cx="793721" cy="793721"/>
          </a:xfrm>
          <a:prstGeom prst="ellipse">
            <a:avLst/>
          </a:prstGeom>
          <a:gradFill flip="none" rotWithShape="1">
            <a:gsLst>
              <a:gs pos="0">
                <a:srgbClr val="29305A"/>
              </a:gs>
              <a:gs pos="50000">
                <a:srgbClr val="489F9E"/>
              </a:gs>
              <a:gs pos="100000">
                <a:srgbClr val="29305A"/>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Graphic 22">
            <a:extLst>
              <a:ext uri="{FF2B5EF4-FFF2-40B4-BE49-F238E27FC236}">
                <a16:creationId xmlns:a16="http://schemas.microsoft.com/office/drawing/2014/main" id="{265014F8-4799-85F0-0249-4B70CD8D33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74021" y="3254003"/>
            <a:ext cx="480000" cy="480000"/>
          </a:xfrm>
          <a:prstGeom prst="rect">
            <a:avLst/>
          </a:prstGeom>
        </p:spPr>
      </p:pic>
      <p:sp>
        <p:nvSpPr>
          <p:cNvPr id="4" name="Round Single Corner of Rectangle 8">
            <a:extLst>
              <a:ext uri="{FF2B5EF4-FFF2-40B4-BE49-F238E27FC236}">
                <a16:creationId xmlns:a16="http://schemas.microsoft.com/office/drawing/2014/main" id="{E7576FB3-D6DA-26B9-CCEA-80048F78993A}"/>
              </a:ext>
            </a:extLst>
          </p:cNvPr>
          <p:cNvSpPr/>
          <p:nvPr/>
        </p:nvSpPr>
        <p:spPr bwMode="auto">
          <a:xfrm>
            <a:off x="8870504" y="4358253"/>
            <a:ext cx="3312934" cy="1521847"/>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What are your considerations for therapy? </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prior lines</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Prior Bevacizumab &amp; </a:t>
            </a:r>
            <a:r>
              <a:rPr kumimoji="0" lang="en-US"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PARPi</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121917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Progressed on platinum and on </a:t>
            </a:r>
            <a:r>
              <a:rPr kumimoji="0" lang="en-US"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PARPi</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26">
            <a:extLst>
              <a:ext uri="{FF2B5EF4-FFF2-40B4-BE49-F238E27FC236}">
                <a16:creationId xmlns:a16="http://schemas.microsoft.com/office/drawing/2014/main" id="{5A65BBAF-DD81-A9D5-1700-2500DC0892C9}"/>
              </a:ext>
            </a:extLst>
          </p:cNvPr>
          <p:cNvCxnSpPr>
            <a:cxnSpLocks/>
          </p:cNvCxnSpPr>
          <p:nvPr/>
        </p:nvCxnSpPr>
        <p:spPr bwMode="auto">
          <a:xfrm>
            <a:off x="8875669" y="4041452"/>
            <a:ext cx="0" cy="288000"/>
          </a:xfrm>
          <a:prstGeom prst="line">
            <a:avLst/>
          </a:prstGeom>
          <a:solidFill>
            <a:schemeClr val="accent1"/>
          </a:solidFill>
          <a:ln w="19050" cap="flat" cmpd="sng" algn="ctr">
            <a:solidFill>
              <a:schemeClr val="accent6">
                <a:lumMod val="20000"/>
                <a:lumOff val="80000"/>
              </a:schemeClr>
            </a:solidFill>
            <a:prstDash val="solid"/>
            <a:round/>
            <a:headEnd type="none" w="med" len="med"/>
            <a:tailEnd type="oval" w="lg" len="lg"/>
          </a:ln>
          <a:effectLst/>
        </p:spPr>
      </p:cxnSp>
      <p:sp>
        <p:nvSpPr>
          <p:cNvPr id="8" name="Round Single Corner of Rectangle 8">
            <a:extLst>
              <a:ext uri="{FF2B5EF4-FFF2-40B4-BE49-F238E27FC236}">
                <a16:creationId xmlns:a16="http://schemas.microsoft.com/office/drawing/2014/main" id="{08711163-63F9-C2F9-7DB9-8F180EC690D3}"/>
              </a:ext>
            </a:extLst>
          </p:cNvPr>
          <p:cNvSpPr/>
          <p:nvPr/>
        </p:nvSpPr>
        <p:spPr bwMode="auto">
          <a:xfrm>
            <a:off x="5967584" y="1437024"/>
            <a:ext cx="4890916" cy="1519410"/>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Biomarkers: </a:t>
            </a:r>
            <a:r>
              <a:rPr kumimoji="0" lang="en-US" sz="1400" b="0" i="1"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a:t>
            </a:r>
            <a:r>
              <a:rPr kumimoji="0" lang="en-US" sz="14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wt</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/HRD+/FR</a:t>
            </a:r>
            <a:r>
              <a:rPr kumimoji="0" lang="el-GR"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α</a:t>
            </a: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med/ HER2 2+/ TP53 Y220C/HLA 0201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 No biomarker linked FDA approved medications</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NCCN: FRα expression links to MIRV + BEV, HER2 2+ links to </a:t>
            </a:r>
            <a:r>
              <a:rPr kumimoji="0" lang="en-GB"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TDXd</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Trials: TP53 Y220C links to </a:t>
            </a:r>
            <a:r>
              <a:rPr kumimoji="0" lang="en-GB"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rezatapopt</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 Single Corner of Rectangle 8">
            <a:extLst>
              <a:ext uri="{FF2B5EF4-FFF2-40B4-BE49-F238E27FC236}">
                <a16:creationId xmlns:a16="http://schemas.microsoft.com/office/drawing/2014/main" id="{E8E4975B-EE68-1D69-1F9F-CD8D12071974}"/>
              </a:ext>
            </a:extLst>
          </p:cNvPr>
          <p:cNvSpPr/>
          <p:nvPr/>
        </p:nvSpPr>
        <p:spPr bwMode="auto">
          <a:xfrm>
            <a:off x="3563765" y="4205854"/>
            <a:ext cx="3525404" cy="1383133"/>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Work up</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Imaging with liver metastases, no bowel obstruction, no ascites</a:t>
            </a:r>
          </a:p>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PS = 1</a:t>
            </a:r>
          </a:p>
        </p:txBody>
      </p:sp>
      <p:sp>
        <p:nvSpPr>
          <p:cNvPr id="14" name="Rectangle: Rounded Corners 5">
            <a:extLst>
              <a:ext uri="{FF2B5EF4-FFF2-40B4-BE49-F238E27FC236}">
                <a16:creationId xmlns:a16="http://schemas.microsoft.com/office/drawing/2014/main" id="{F6AD460A-BC65-6C10-E61D-DC0D654310BD}"/>
              </a:ext>
            </a:extLst>
          </p:cNvPr>
          <p:cNvSpPr/>
          <p:nvPr/>
        </p:nvSpPr>
        <p:spPr bwMode="auto">
          <a:xfrm>
            <a:off x="4425246" y="5284993"/>
            <a:ext cx="3691032" cy="773789"/>
          </a:xfrm>
          <a:prstGeom prst="roundRect">
            <a:avLst>
              <a:gd name="adj" fmla="val 50000"/>
            </a:avLst>
          </a:prstGeom>
          <a:solidFill>
            <a:srgbClr val="92D05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457200" marR="0" lvl="1" indent="0" algn="l" defTabSz="121917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mn-ea"/>
                <a:cs typeface="+mn-cs"/>
              </a:rPr>
              <a:t>What additional testing do you order?  What are you looking for?</a:t>
            </a:r>
          </a:p>
        </p:txBody>
      </p:sp>
      <p:sp>
        <p:nvSpPr>
          <p:cNvPr id="15" name="Oval 13">
            <a:extLst>
              <a:ext uri="{FF2B5EF4-FFF2-40B4-BE49-F238E27FC236}">
                <a16:creationId xmlns:a16="http://schemas.microsoft.com/office/drawing/2014/main" id="{EEABF209-CB35-8BB3-35A3-0C14E5CBF3A8}"/>
              </a:ext>
            </a:extLst>
          </p:cNvPr>
          <p:cNvSpPr/>
          <p:nvPr/>
        </p:nvSpPr>
        <p:spPr bwMode="auto">
          <a:xfrm>
            <a:off x="4457406" y="5358031"/>
            <a:ext cx="636176" cy="636176"/>
          </a:xfrm>
          <a:prstGeom prst="ellipse">
            <a:avLst/>
          </a:prstGeom>
          <a:solidFill>
            <a:srgbClr val="29305A"/>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1" name="Round Single Corner of Rectangle 8">
            <a:extLst>
              <a:ext uri="{FF2B5EF4-FFF2-40B4-BE49-F238E27FC236}">
                <a16:creationId xmlns:a16="http://schemas.microsoft.com/office/drawing/2014/main" id="{5B9E8611-82B1-1895-5C82-2C0B0997B720}"/>
              </a:ext>
            </a:extLst>
          </p:cNvPr>
          <p:cNvSpPr/>
          <p:nvPr/>
        </p:nvSpPr>
        <p:spPr bwMode="auto">
          <a:xfrm>
            <a:off x="421964" y="310313"/>
            <a:ext cx="4571649" cy="2790399"/>
          </a:xfrm>
          <a:prstGeom prst="round1Rect">
            <a:avLst/>
          </a:prstGeom>
          <a:solidFill>
            <a:srgbClr val="FFFFFF"/>
          </a:solidFill>
          <a:ln w="19050" cap="flat" cmpd="sng" algn="ctr">
            <a:solidFill>
              <a:srgbClr val="A4D65E"/>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Dr Moore: Patient presentation </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72 year-old female  h/o Stage IIIC high grade serous ovarian cancer in 2019</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Treated with NACT with paclitaxel and carboplatin and bevacizumab followed by bevacizumab maintenance x 1 year</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BRCAwt</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/HRD test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Recurred 24  months after last platinum with liver </a:t>
            </a:r>
            <a:r>
              <a:rPr kumimoji="0" lang="en-US" sz="1200" b="0" i="0" u="none" strike="noStrike" kern="1200" cap="none" spc="0" normalizeH="0" baseline="0" noProof="0" dirty="0" err="1">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mets</a:t>
            </a: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and PLD x 6 cycles with PR.  Maintenance Olaparib x 12 months with PD</a:t>
            </a: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rPr>
              <a:t>Carboplatin x 4 with PD</a:t>
            </a:r>
            <a:endParaRPr kumimoji="0" lang="en-GB" sz="1200" b="0" i="0" u="none" strike="noStrike" kern="1200" cap="none" spc="0" normalizeH="0" baseline="0" noProof="0" dirty="0">
              <a:ln>
                <a:noFill/>
              </a:ln>
              <a:solidFill>
                <a:srgbClr val="2930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94" marR="0" lvl="0" indent="-228594" algn="l" defTabSz="457189"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1067"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341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158A-C1A8-BE23-A604-83C4246FA0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21BB44-CAEC-6300-0DC4-A154C9ECD718}"/>
              </a:ext>
            </a:extLst>
          </p:cNvPr>
          <p:cNvSpPr txBox="1"/>
          <p:nvPr/>
        </p:nvSpPr>
        <p:spPr>
          <a:xfrm>
            <a:off x="974109" y="1261204"/>
            <a:ext cx="10074891" cy="3634456"/>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Do you believe TROP2-directed ADCs will eventually have a role in the management of advanced ovarian cancer? In your experience, are these agents more or less effective in any particular histologic subtypes (serous, clear cell, mucinous, </a:t>
            </a:r>
            <a:r>
              <a:rPr lang="en-US" sz="2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etc</a:t>
            </a: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Where do you think they are most likely to be used, and how might this vary based on biomarker profile and eligibility for other targeted treatments? </a:t>
            </a:r>
          </a:p>
          <a:p>
            <a:pPr marR="0" lvl="0">
              <a:lnSpc>
                <a:spcPct val="115000"/>
              </a:lnSpc>
              <a:spcAft>
                <a:spcPts val="800"/>
              </a:spcAft>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D650BAF3-99A4-A06B-4DA3-DA62CC89D882}"/>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240724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77501-24FA-C685-68C6-A8D859B0FD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C1ADF8-4683-7D6B-5A03-1F4D450FB638}"/>
              </a:ext>
            </a:extLst>
          </p:cNvPr>
          <p:cNvSpPr txBox="1"/>
          <p:nvPr/>
        </p:nvSpPr>
        <p:spPr>
          <a:xfrm>
            <a:off x="974109" y="1261204"/>
            <a:ext cx="10074891" cy="5223609"/>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If TROP2-targeted ADCs were to become available in the maintenance setting for patients with newly diagnosed or platinum-sensitive recurrent ovarian cancer, how long do you envision continuing them — until disease progression or unacceptable toxicity or for a finite duration? </a:t>
            </a:r>
          </a:p>
          <a:p>
            <a:pPr marR="0" lvl="0">
              <a:lnSpc>
                <a:spcPct val="115000"/>
              </a:lnSpc>
              <a:spcAft>
                <a:spcPts val="800"/>
              </a:spcAft>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If ADCs with four different targets — FR</a:t>
            </a:r>
            <a:r>
              <a:rPr lang="el-GR"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α, </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HER2, CDH6 and TROP2 — were to eventually become available in advanced ovarian cancer, would you have any hesitation about administering them all in sequence to a patient who was eligible?</a:t>
            </a:r>
          </a:p>
        </p:txBody>
      </p:sp>
      <p:sp>
        <p:nvSpPr>
          <p:cNvPr id="2" name="Title 1">
            <a:extLst>
              <a:ext uri="{FF2B5EF4-FFF2-40B4-BE49-F238E27FC236}">
                <a16:creationId xmlns:a16="http://schemas.microsoft.com/office/drawing/2014/main" id="{EDF1C321-C610-8B2D-446D-DF8725C0E8F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334671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6421-7BB5-F175-1491-2E91D9F057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06D259-7503-B114-E5A2-4DB1549EF068}"/>
              </a:ext>
            </a:extLst>
          </p:cNvPr>
          <p:cNvSpPr txBox="1"/>
          <p:nvPr/>
        </p:nvSpPr>
        <p:spPr>
          <a:xfrm>
            <a:off x="974109" y="1261204"/>
            <a:ext cx="10074891" cy="4728089"/>
          </a:xfrm>
          <a:prstGeom prst="rect">
            <a:avLst/>
          </a:prstGeom>
          <a:noFill/>
        </p:spPr>
        <p:txBody>
          <a:bodyPr wrap="square">
            <a:spAutoFit/>
          </a:bodyPr>
          <a:lstStyle/>
          <a:p>
            <a:pPr marR="0" lvl="0">
              <a:lnSpc>
                <a:spcPct val="115000"/>
              </a:lnSpc>
              <a:spcAft>
                <a:spcPts val="800"/>
              </a:spcAft>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Given that sacituzumab govitecan and Dato-DXd are already available in other tumor types, would you try to access either one of them outside of a clinical trial for a patient with advanced endometrial, ovarian or cervical cancer who had exhausted other available therapies? If so, in which specific scenarios would you be most likely to attempt this? </a:t>
            </a:r>
          </a:p>
          <a:p>
            <a:pPr marL="342900" marR="0" lvl="0" indent="-342900">
              <a:lnSpc>
                <a:spcPct val="115000"/>
              </a:lnSpc>
              <a:spcAft>
                <a:spcPts val="800"/>
              </a:spcAft>
              <a:buFont typeface="Symbol" pitchFamily="2" charset="2"/>
              <a:buChar char=""/>
            </a:pPr>
            <a:endPar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pPr marR="0" lvl="0">
              <a:lnSpc>
                <a:spcPct val="115000"/>
              </a:lnSpc>
              <a:spcAft>
                <a:spcPts val="800"/>
              </a:spcAft>
            </a:pPr>
            <a:r>
              <a:rPr lang="en-US" sz="2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Beyond CDH6 and TROP2, what other novel targets for ADCs are you excited about in advanced gynecologic cancers? </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0D60DF2E-3AF5-8F84-B67D-AD4F079A318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p>
        </p:txBody>
      </p:sp>
    </p:spTree>
    <p:extLst>
      <p:ext uri="{BB962C8B-B14F-4D97-AF65-F5344CB8AC3E}">
        <p14:creationId xmlns:p14="http://schemas.microsoft.com/office/powerpoint/2010/main" val="3532502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3C617-DA1E-E19D-825A-C0CCCD5099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161E8E-7819-E4AE-61B5-EE8663F8EDE7}"/>
              </a:ext>
            </a:extLst>
          </p:cNvPr>
          <p:cNvSpPr/>
          <p:nvPr/>
        </p:nvSpPr>
        <p:spPr bwMode="auto">
          <a:xfrm>
            <a:off x="740128" y="3314229"/>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C7BE8BC-7120-82F2-F04F-78304FAF625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CBAE451-EDD0-4A08-F495-27D53CD221D9}"/>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Advances in Human Cadherin-6-Targeted Antibody-Drug Conjugates (ADCs) in Ovarian and Other Gynecologic Cancers — Dr Moore</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Leveraging TROP2-Directed ADCs in Advanced Gynecologic Cancers — Prof Eskander </a:t>
            </a:r>
          </a:p>
          <a:p>
            <a:pPr marL="98425" indent="0">
              <a:lnSpc>
                <a:spcPct val="100000"/>
              </a:lnSpc>
              <a:spcBef>
                <a:spcPts val="1600"/>
              </a:spcBef>
              <a:spcAft>
                <a:spcPts val="0"/>
              </a:spcAft>
              <a:buNone/>
            </a:pPr>
            <a:r>
              <a:rPr lang="en-US" sz="2500" dirty="0">
                <a:solidFill>
                  <a:schemeClr val="bg1"/>
                </a:solidFill>
              </a:rPr>
              <a:t>Module 3: Tolerability and Other Practical Considerations with Novel Investigational ADCs in Advanced Gynecologic Cancers — Dr Monk</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437464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0005-2EA7-646E-D880-AC4A11B07352}"/>
              </a:ext>
            </a:extLst>
          </p:cNvPr>
          <p:cNvSpPr>
            <a:spLocks noGrp="1"/>
          </p:cNvSpPr>
          <p:nvPr>
            <p:ph type="ctrTitle"/>
          </p:nvPr>
        </p:nvSpPr>
        <p:spPr>
          <a:xfrm>
            <a:off x="1438656" y="293307"/>
            <a:ext cx="9144000" cy="2387600"/>
          </a:xfrm>
        </p:spPr>
        <p:txBody>
          <a:bodyPr/>
          <a:lstStyle/>
          <a:p>
            <a:r>
              <a:rPr lang="en-US" b="1" dirty="0"/>
              <a:t>ADCs in Gynecologic Cancers</a:t>
            </a:r>
          </a:p>
        </p:txBody>
      </p:sp>
      <p:sp>
        <p:nvSpPr>
          <p:cNvPr id="3" name="Subtitle 2">
            <a:extLst>
              <a:ext uri="{FF2B5EF4-FFF2-40B4-BE49-F238E27FC236}">
                <a16:creationId xmlns:a16="http://schemas.microsoft.com/office/drawing/2014/main" id="{CB22A2B3-4CD8-3D04-1773-EAE872CCFFC7}"/>
              </a:ext>
            </a:extLst>
          </p:cNvPr>
          <p:cNvSpPr>
            <a:spLocks noGrp="1"/>
          </p:cNvSpPr>
          <p:nvPr>
            <p:ph type="subTitle" idx="1"/>
          </p:nvPr>
        </p:nvSpPr>
        <p:spPr>
          <a:xfrm>
            <a:off x="1524000" y="2879932"/>
            <a:ext cx="9144000" cy="1655762"/>
          </a:xfrm>
        </p:spPr>
        <p:txBody>
          <a:bodyPr>
            <a:normAutofit/>
          </a:bodyPr>
          <a:lstStyle/>
          <a:p>
            <a:r>
              <a:rPr lang="en-US" sz="4400" b="1" dirty="0">
                <a:solidFill>
                  <a:schemeClr val="accent5"/>
                </a:solidFill>
              </a:rPr>
              <a:t>HOPE VERSUS HYPE</a:t>
            </a:r>
          </a:p>
        </p:txBody>
      </p:sp>
      <p:sp>
        <p:nvSpPr>
          <p:cNvPr id="4" name="TextBox 3">
            <a:extLst>
              <a:ext uri="{FF2B5EF4-FFF2-40B4-BE49-F238E27FC236}">
                <a16:creationId xmlns:a16="http://schemas.microsoft.com/office/drawing/2014/main" id="{412546DF-38D7-73B1-5D03-15C209663519}"/>
              </a:ext>
            </a:extLst>
          </p:cNvPr>
          <p:cNvSpPr txBox="1"/>
          <p:nvPr/>
        </p:nvSpPr>
        <p:spPr>
          <a:xfrm>
            <a:off x="2644715" y="3978815"/>
            <a:ext cx="6515693" cy="267765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Bradley J. Monk, MD FACOG FACS</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Florida Cancer Specialists and Research Institute</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West Palm Beach, FL 33401 USA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Professor at University of Central Florida College of Medicine</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Vice President and Member Board of Directors GOG-Foundation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Director GOG-Partners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7924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158A-48E0-6CB8-BE34-A8B88B29C934}"/>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90912EC1-3E55-B5B9-6CD8-7DD4355545F5}"/>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AB2B80CA-480D-84B4-C713-E7D32B8BD69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23C7F068-072B-D9B9-087D-34010174676B}"/>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44C8861B-93DA-7535-EDDC-07D9D19E6E87}"/>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F25C0282-46E1-6C6F-9561-3367CCA5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28CC9950-DCDE-6CCA-EF23-D8E0CB655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1E0F8757-3CBA-BFF7-9D18-F41A55E5D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D3CA5A3E-0891-DCEA-A3C6-958555BD280D}"/>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638B5321-BCC9-2699-A886-7AE6A345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AE03C6F2-539D-E762-39EE-C5DEF29DDEF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D13C8172-68C7-B7EF-0AAC-7E8BD65FE8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56240" y="1113952"/>
            <a:ext cx="3567943" cy="4616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29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DCACF-73A9-7C45-1356-59F1A3C8F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42DD8-4C07-88EC-7E50-BEE014D452DE}"/>
              </a:ext>
            </a:extLst>
          </p:cNvPr>
          <p:cNvSpPr>
            <a:spLocks noGrp="1"/>
          </p:cNvSpPr>
          <p:nvPr>
            <p:ph type="title"/>
          </p:nvPr>
        </p:nvSpPr>
        <p:spPr>
          <a:xfrm>
            <a:off x="912286" y="19150"/>
            <a:ext cx="10358967" cy="1143000"/>
          </a:xfrm>
        </p:spPr>
        <p:txBody>
          <a:bodyPr/>
          <a:lstStyle/>
          <a:p>
            <a:r>
              <a:rPr lang="en-US" dirty="0"/>
              <a:t>Biomarker Expression Differences Between HGSC and Non-HGSC</a:t>
            </a:r>
          </a:p>
        </p:txBody>
      </p:sp>
      <p:sp>
        <p:nvSpPr>
          <p:cNvPr id="6" name="TextBox 5">
            <a:extLst>
              <a:ext uri="{FF2B5EF4-FFF2-40B4-BE49-F238E27FC236}">
                <a16:creationId xmlns:a16="http://schemas.microsoft.com/office/drawing/2014/main" id="{3385088A-734E-A224-ED4D-73EDFF1C88DC}"/>
              </a:ext>
            </a:extLst>
          </p:cNvPr>
          <p:cNvSpPr txBox="1"/>
          <p:nvPr/>
        </p:nvSpPr>
        <p:spPr>
          <a:xfrm>
            <a:off x="43544" y="6515685"/>
            <a:ext cx="40283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Hamagawa</a:t>
            </a:r>
            <a:r>
              <a:rPr kumimoji="0" lang="en-US" sz="1500" b="0" i="0" u="none" strike="noStrike" kern="1200" cap="none" spc="0" normalizeH="0" baseline="0" noProof="0" dirty="0">
                <a:ln>
                  <a:noFill/>
                </a:ln>
                <a:solidFill>
                  <a:srgbClr val="000000"/>
                </a:solidFill>
                <a:effectLst/>
                <a:uLnTx/>
                <a:uFillTx/>
                <a:latin typeface="Calibri"/>
                <a:ea typeface="+mn-ea"/>
                <a:cs typeface="+mn-cs"/>
              </a:rPr>
              <a:t> K et al. ESMO Gyn 2025;Abstract 71O.</a:t>
            </a:r>
          </a:p>
        </p:txBody>
      </p:sp>
      <p:grpSp>
        <p:nvGrpSpPr>
          <p:cNvPr id="11" name="Group 10">
            <a:extLst>
              <a:ext uri="{FF2B5EF4-FFF2-40B4-BE49-F238E27FC236}">
                <a16:creationId xmlns:a16="http://schemas.microsoft.com/office/drawing/2014/main" id="{CB5F64B8-2B74-71DB-3EF1-1EF1490A8485}"/>
              </a:ext>
            </a:extLst>
          </p:cNvPr>
          <p:cNvGrpSpPr/>
          <p:nvPr/>
        </p:nvGrpSpPr>
        <p:grpSpPr>
          <a:xfrm>
            <a:off x="912286" y="1162150"/>
            <a:ext cx="10501312" cy="4907544"/>
            <a:chOff x="912286" y="1370013"/>
            <a:chExt cx="10501312" cy="4907544"/>
          </a:xfrm>
        </p:grpSpPr>
        <p:pic>
          <p:nvPicPr>
            <p:cNvPr id="4" name="Picture 3" descr="A table with numbers and text&#10;&#10;AI-generated content may be incorrect.">
              <a:extLst>
                <a:ext uri="{FF2B5EF4-FFF2-40B4-BE49-F238E27FC236}">
                  <a16:creationId xmlns:a16="http://schemas.microsoft.com/office/drawing/2014/main" id="{60020573-3DBB-70F1-B53C-ADAF12366CF4}"/>
                </a:ext>
              </a:extLst>
            </p:cNvPr>
            <p:cNvPicPr>
              <a:picLocks noChangeAspect="1"/>
            </p:cNvPicPr>
            <p:nvPr/>
          </p:nvPicPr>
          <p:blipFill>
            <a:blip r:embed="rId2">
              <a:extLst>
                <a:ext uri="{28A0092B-C50C-407E-A947-70E740481C1C}">
                  <a14:useLocalDpi xmlns:a14="http://schemas.microsoft.com/office/drawing/2010/main" val="0"/>
                </a:ext>
              </a:extLst>
            </a:blip>
            <a:srcRect l="5831" t="12091" r="1338" b="10784"/>
            <a:stretch>
              <a:fillRect/>
            </a:stretch>
          </p:blipFill>
          <p:spPr>
            <a:xfrm>
              <a:off x="912286" y="1370013"/>
              <a:ext cx="10501312" cy="4907544"/>
            </a:xfrm>
            <a:prstGeom prst="rect">
              <a:avLst/>
            </a:prstGeom>
          </p:spPr>
        </p:pic>
        <p:sp>
          <p:nvSpPr>
            <p:cNvPr id="9" name="Rectangle 8">
              <a:extLst>
                <a:ext uri="{FF2B5EF4-FFF2-40B4-BE49-F238E27FC236}">
                  <a16:creationId xmlns:a16="http://schemas.microsoft.com/office/drawing/2014/main" id="{899D823E-F94A-08E8-BA7E-112138491B81}"/>
                </a:ext>
              </a:extLst>
            </p:cNvPr>
            <p:cNvSpPr/>
            <p:nvPr/>
          </p:nvSpPr>
          <p:spPr bwMode="auto">
            <a:xfrm>
              <a:off x="7972424" y="3057525"/>
              <a:ext cx="3335864" cy="62865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Rectangle 9">
              <a:extLst>
                <a:ext uri="{FF2B5EF4-FFF2-40B4-BE49-F238E27FC236}">
                  <a16:creationId xmlns:a16="http://schemas.microsoft.com/office/drawing/2014/main" id="{167390CE-B9C1-200A-31B2-296644D2365B}"/>
                </a:ext>
              </a:extLst>
            </p:cNvPr>
            <p:cNvSpPr/>
            <p:nvPr/>
          </p:nvSpPr>
          <p:spPr bwMode="auto">
            <a:xfrm>
              <a:off x="7972424" y="4820225"/>
              <a:ext cx="3298829" cy="135731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 name="Picture 2" descr="A table with numbers and text&#10;&#10;AI-generated content may be incorrect.">
              <a:extLst>
                <a:ext uri="{FF2B5EF4-FFF2-40B4-BE49-F238E27FC236}">
                  <a16:creationId xmlns:a16="http://schemas.microsoft.com/office/drawing/2014/main" id="{0EDE4073-BCE5-ECFD-F037-9CDE62952217}"/>
                </a:ext>
              </a:extLst>
            </p:cNvPr>
            <p:cNvPicPr>
              <a:picLocks noChangeAspect="1"/>
            </p:cNvPicPr>
            <p:nvPr/>
          </p:nvPicPr>
          <p:blipFill>
            <a:blip r:embed="rId2">
              <a:extLst>
                <a:ext uri="{28A0092B-C50C-407E-A947-70E740481C1C}">
                  <a14:useLocalDpi xmlns:a14="http://schemas.microsoft.com/office/drawing/2010/main" val="0"/>
                </a:ext>
              </a:extLst>
            </a:blip>
            <a:srcRect l="33371" t="12132" r="17841" b="82781"/>
            <a:stretch>
              <a:fillRect/>
            </a:stretch>
          </p:blipFill>
          <p:spPr>
            <a:xfrm>
              <a:off x="3806791" y="1370013"/>
              <a:ext cx="5519200" cy="323627"/>
            </a:xfrm>
            <a:prstGeom prst="rect">
              <a:avLst/>
            </a:prstGeom>
          </p:spPr>
        </p:pic>
      </p:grpSp>
      <p:sp>
        <p:nvSpPr>
          <p:cNvPr id="5" name="TextBox 4">
            <a:extLst>
              <a:ext uri="{FF2B5EF4-FFF2-40B4-BE49-F238E27FC236}">
                <a16:creationId xmlns:a16="http://schemas.microsoft.com/office/drawing/2014/main" id="{729D4A43-9370-8399-F0FF-10C9184B6EF2}"/>
              </a:ext>
            </a:extLst>
          </p:cNvPr>
          <p:cNvSpPr txBox="1"/>
          <p:nvPr/>
        </p:nvSpPr>
        <p:spPr>
          <a:xfrm>
            <a:off x="1011107" y="6111648"/>
            <a:ext cx="304737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HGSC = high-grade serous carcinoma</a:t>
            </a:r>
          </a:p>
        </p:txBody>
      </p:sp>
    </p:spTree>
    <p:extLst>
      <p:ext uri="{BB962C8B-B14F-4D97-AF65-F5344CB8AC3E}">
        <p14:creationId xmlns:p14="http://schemas.microsoft.com/office/powerpoint/2010/main" val="372843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3B2C6-7718-9A6D-E1C7-F9EF4A0551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A0769A-AAEB-55A5-3633-E6D6EE931139}"/>
              </a:ext>
            </a:extLst>
          </p:cNvPr>
          <p:cNvSpPr/>
          <p:nvPr/>
        </p:nvSpPr>
        <p:spPr bwMode="auto">
          <a:xfrm>
            <a:off x="920747" y="903515"/>
            <a:ext cx="10358967" cy="54210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9018A8C1-CDC6-44D7-3C55-D2CC67587286}"/>
              </a:ext>
            </a:extLst>
          </p:cNvPr>
          <p:cNvSpPr>
            <a:spLocks noGrp="1"/>
          </p:cNvSpPr>
          <p:nvPr>
            <p:ph type="title"/>
          </p:nvPr>
        </p:nvSpPr>
        <p:spPr>
          <a:xfrm>
            <a:off x="912286" y="30600"/>
            <a:ext cx="10358967" cy="1143000"/>
          </a:xfrm>
        </p:spPr>
        <p:txBody>
          <a:bodyPr/>
          <a:lstStyle/>
          <a:p>
            <a:r>
              <a:rPr lang="en-US" dirty="0"/>
              <a:t>CDH6, B7-H4 and TROP2 in High-Grade Serous Carcinoma</a:t>
            </a:r>
          </a:p>
        </p:txBody>
      </p:sp>
      <p:pic>
        <p:nvPicPr>
          <p:cNvPr id="5" name="Picture 4" descr="A close-up of several different colored squares&#10;&#10;AI-generated content may be incorrect.">
            <a:extLst>
              <a:ext uri="{FF2B5EF4-FFF2-40B4-BE49-F238E27FC236}">
                <a16:creationId xmlns:a16="http://schemas.microsoft.com/office/drawing/2014/main" id="{207BECAE-2FF3-85B4-6FF1-61305142EEDF}"/>
              </a:ext>
            </a:extLst>
          </p:cNvPr>
          <p:cNvPicPr>
            <a:picLocks noChangeAspect="1"/>
          </p:cNvPicPr>
          <p:nvPr/>
        </p:nvPicPr>
        <p:blipFill>
          <a:blip r:embed="rId2">
            <a:extLst>
              <a:ext uri="{28A0092B-C50C-407E-A947-70E740481C1C}">
                <a14:useLocalDpi xmlns:a14="http://schemas.microsoft.com/office/drawing/2010/main" val="0"/>
              </a:ext>
            </a:extLst>
          </a:blip>
          <a:srcRect t="8741" r="803"/>
          <a:stretch>
            <a:fillRect/>
          </a:stretch>
        </p:blipFill>
        <p:spPr>
          <a:xfrm>
            <a:off x="1036640" y="1013506"/>
            <a:ext cx="10110258" cy="5231916"/>
          </a:xfrm>
          <a:prstGeom prst="rect">
            <a:avLst/>
          </a:prstGeom>
        </p:spPr>
      </p:pic>
      <p:sp>
        <p:nvSpPr>
          <p:cNvPr id="6" name="TextBox 5">
            <a:extLst>
              <a:ext uri="{FF2B5EF4-FFF2-40B4-BE49-F238E27FC236}">
                <a16:creationId xmlns:a16="http://schemas.microsoft.com/office/drawing/2014/main" id="{76D8A552-E0E6-6BCA-4C9A-6B652A254BC0}"/>
              </a:ext>
            </a:extLst>
          </p:cNvPr>
          <p:cNvSpPr txBox="1"/>
          <p:nvPr/>
        </p:nvSpPr>
        <p:spPr>
          <a:xfrm>
            <a:off x="0" y="6480406"/>
            <a:ext cx="40283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Hamagawa</a:t>
            </a:r>
            <a:r>
              <a:rPr kumimoji="0" lang="en-US" sz="1500" b="0" i="0" u="none" strike="noStrike" kern="1200" cap="none" spc="0" normalizeH="0" baseline="0" noProof="0" dirty="0">
                <a:ln>
                  <a:noFill/>
                </a:ln>
                <a:solidFill>
                  <a:srgbClr val="000000"/>
                </a:solidFill>
                <a:effectLst/>
                <a:uLnTx/>
                <a:uFillTx/>
                <a:latin typeface="Calibri"/>
                <a:ea typeface="+mn-ea"/>
                <a:cs typeface="+mn-cs"/>
              </a:rPr>
              <a:t> K et al. ESMO Gyn 2025;Abstract 71O.</a:t>
            </a:r>
          </a:p>
        </p:txBody>
      </p:sp>
      <p:sp>
        <p:nvSpPr>
          <p:cNvPr id="8" name="TextBox 7">
            <a:extLst>
              <a:ext uri="{FF2B5EF4-FFF2-40B4-BE49-F238E27FC236}">
                <a16:creationId xmlns:a16="http://schemas.microsoft.com/office/drawing/2014/main" id="{37C71BEE-6F33-29DC-2DCF-2BDE40B52245}"/>
              </a:ext>
            </a:extLst>
          </p:cNvPr>
          <p:cNvSpPr txBox="1"/>
          <p:nvPr/>
        </p:nvSpPr>
        <p:spPr>
          <a:xfrm>
            <a:off x="6725840" y="3491355"/>
            <a:ext cx="4275535" cy="923330"/>
          </a:xfrm>
          <a:prstGeom prst="rect">
            <a:avLst/>
          </a:prstGeom>
          <a:noFill/>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Pct val="200000"/>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CDH6, B7-H4, and TROP2, there is no standardized method to evaluate target expression. </a:t>
            </a:r>
          </a:p>
        </p:txBody>
      </p:sp>
      <p:sp>
        <p:nvSpPr>
          <p:cNvPr id="3" name="Rectangle 2">
            <a:extLst>
              <a:ext uri="{FF2B5EF4-FFF2-40B4-BE49-F238E27FC236}">
                <a16:creationId xmlns:a16="http://schemas.microsoft.com/office/drawing/2014/main" id="{EAD87A20-D934-8AD6-D7F8-80ECB864E816}"/>
              </a:ext>
            </a:extLst>
          </p:cNvPr>
          <p:cNvSpPr/>
          <p:nvPr/>
        </p:nvSpPr>
        <p:spPr bwMode="auto">
          <a:xfrm>
            <a:off x="3592286" y="1001486"/>
            <a:ext cx="436061"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4750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8A43-7B36-A448-E4A9-EE8377234AD5}"/>
              </a:ext>
            </a:extLst>
          </p:cNvPr>
          <p:cNvSpPr>
            <a:spLocks noGrp="1"/>
          </p:cNvSpPr>
          <p:nvPr>
            <p:ph type="title"/>
          </p:nvPr>
        </p:nvSpPr>
        <p:spPr>
          <a:xfrm>
            <a:off x="358205" y="238420"/>
            <a:ext cx="10515600" cy="1325563"/>
          </a:xfrm>
        </p:spPr>
        <p:txBody>
          <a:bodyPr>
            <a:normAutofit fontScale="90000"/>
          </a:bodyPr>
          <a:lstStyle/>
          <a:p>
            <a:r>
              <a:rPr lang="en-US" sz="5000" dirty="0">
                <a:latin typeface="Arial Narrow" panose="020B0604020202020204" pitchFamily="34" charset="0"/>
                <a:ea typeface="+mn-ea"/>
                <a:cs typeface="Arial Narrow" panose="020B0604020202020204" pitchFamily="34" charset="0"/>
              </a:rPr>
              <a:t>Targeting the Folate Receptor</a:t>
            </a:r>
            <a:br>
              <a:rPr lang="en-US" dirty="0">
                <a:latin typeface="Arial Narrow" panose="020B0604020202020204" pitchFamily="34" charset="0"/>
                <a:ea typeface="+mn-ea"/>
                <a:cs typeface="Arial Narrow" panose="020B0604020202020204" pitchFamily="34" charset="0"/>
              </a:rPr>
            </a:br>
            <a:r>
              <a:rPr lang="en-US" dirty="0">
                <a:latin typeface="Arial Narrow" panose="020B0604020202020204" pitchFamily="34" charset="0"/>
                <a:ea typeface="+mn-ea"/>
                <a:cs typeface="Arial Narrow" panose="020B0604020202020204" pitchFamily="34" charset="0"/>
              </a:rPr>
              <a:t> </a:t>
            </a:r>
            <a:endParaRPr lang="en-US" sz="3900" dirty="0">
              <a:cs typeface="Arial Narrow" panose="020B0604020202020204" pitchFamily="34" charset="0"/>
            </a:endParaRPr>
          </a:p>
        </p:txBody>
      </p:sp>
      <p:sp>
        <p:nvSpPr>
          <p:cNvPr id="3" name="Rectangle 2">
            <a:extLst>
              <a:ext uri="{FF2B5EF4-FFF2-40B4-BE49-F238E27FC236}">
                <a16:creationId xmlns:a16="http://schemas.microsoft.com/office/drawing/2014/main" id="{486E002D-53DF-FF7C-87FD-BF138EAD41DB}"/>
              </a:ext>
            </a:extLst>
          </p:cNvPr>
          <p:cNvSpPr/>
          <p:nvPr/>
        </p:nvSpPr>
        <p:spPr>
          <a:xfrm>
            <a:off x="5290457" y="6400800"/>
            <a:ext cx="1489788" cy="335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D12305A-0C9D-93E7-D795-7539A18A666C}"/>
              </a:ext>
            </a:extLst>
          </p:cNvPr>
          <p:cNvSpPr txBox="1"/>
          <p:nvPr/>
        </p:nvSpPr>
        <p:spPr>
          <a:xfrm>
            <a:off x="397083" y="1279879"/>
            <a:ext cx="246888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rial Narrow" panose="020B0604020202020204" pitchFamily="34" charset="0"/>
                <a:ea typeface="+mn-ea"/>
                <a:cs typeface="Arial Narrow" panose="020B0604020202020204" pitchFamily="34" charset="0"/>
              </a:rPr>
              <a:t>Sofetabart mipitecan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rial Narrow" panose="020B0604020202020204" pitchFamily="34" charset="0"/>
                <a:ea typeface="+mn-ea"/>
                <a:cs typeface="Arial Narrow" panose="020B0604020202020204" pitchFamily="34" charset="0"/>
              </a:rPr>
              <a:t>(LY4170156 / MBK-102)</a:t>
            </a:r>
          </a:p>
        </p:txBody>
      </p:sp>
      <p:sp>
        <p:nvSpPr>
          <p:cNvPr id="17" name="CuadroTexto 16">
            <a:extLst>
              <a:ext uri="{FF2B5EF4-FFF2-40B4-BE49-F238E27FC236}">
                <a16:creationId xmlns:a16="http://schemas.microsoft.com/office/drawing/2014/main" id="{CB92E05B-81BD-9916-3612-FE901517C4B5}"/>
              </a:ext>
            </a:extLst>
          </p:cNvPr>
          <p:cNvSpPr txBox="1"/>
          <p:nvPr/>
        </p:nvSpPr>
        <p:spPr>
          <a:xfrm>
            <a:off x="35025" y="2012267"/>
            <a:ext cx="2979289" cy="255454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Fc-silenced FR</a:t>
            </a:r>
            <a:r>
              <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IgG1 that binds at low nm affinities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Polysaccharide hydrophobic linker with a high DAR (8) Cleavable linker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Proprietary orthogonally embedded dipeptide (VAL-Ala)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Exatecan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payload (topoisomerase inhibitor)</a:t>
            </a:r>
          </a:p>
        </p:txBody>
      </p:sp>
      <p:sp>
        <p:nvSpPr>
          <p:cNvPr id="26" name="CuadroTexto 25">
            <a:extLst>
              <a:ext uri="{FF2B5EF4-FFF2-40B4-BE49-F238E27FC236}">
                <a16:creationId xmlns:a16="http://schemas.microsoft.com/office/drawing/2014/main" id="{051DF3A0-E7C8-D8C5-308C-A5E58F61ADA1}"/>
              </a:ext>
            </a:extLst>
          </p:cNvPr>
          <p:cNvSpPr txBox="1"/>
          <p:nvPr/>
        </p:nvSpPr>
        <p:spPr>
          <a:xfrm>
            <a:off x="2598164" y="1083109"/>
            <a:ext cx="60960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56082"/>
              </a:solidFill>
              <a:effectLst/>
              <a:uLnTx/>
              <a:uFillTx/>
              <a:latin typeface="Arial Narrow" panose="020B0604020202020204" pitchFamily="34" charset="0"/>
              <a:ea typeface="+mn-ea"/>
              <a:cs typeface="Arial Narrow"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rial Narrow" panose="020B0604020202020204" pitchFamily="34" charset="0"/>
                <a:ea typeface="+mn-ea"/>
                <a:cs typeface="Arial Narrow" panose="020B0604020202020204" pitchFamily="34" charset="0"/>
              </a:rPr>
              <a:t>Rinatabart sesutecan (Rina-S) </a:t>
            </a:r>
            <a:r>
              <a:rPr kumimoji="0" lang="en-US" sz="2000" b="1" i="0" u="none" strike="noStrike" kern="1200" cap="none" spc="0" normalizeH="0" baseline="30000" noProof="0" dirty="0">
                <a:ln>
                  <a:noFill/>
                </a:ln>
                <a:solidFill>
                  <a:srgbClr val="156082"/>
                </a:solidFill>
                <a:effectLst/>
                <a:uLnTx/>
                <a:uFillTx/>
                <a:latin typeface="Arial Narrow" panose="020B0604020202020204" pitchFamily="34" charset="0"/>
                <a:ea typeface="+mn-ea"/>
                <a:cs typeface="Arial Narrow" panose="020B0604020202020204" pitchFamily="34" charset="0"/>
              </a:rPr>
              <a:t># </a:t>
            </a:r>
          </a:p>
        </p:txBody>
      </p:sp>
      <p:pic>
        <p:nvPicPr>
          <p:cNvPr id="27" name="Picture 5">
            <a:extLst>
              <a:ext uri="{FF2B5EF4-FFF2-40B4-BE49-F238E27FC236}">
                <a16:creationId xmlns:a16="http://schemas.microsoft.com/office/drawing/2014/main" id="{D903136E-BD32-63D3-141C-ED618161DF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918869" y="4055308"/>
            <a:ext cx="3472470" cy="1970681"/>
          </a:xfrm>
          <a:prstGeom prst="rect">
            <a:avLst/>
          </a:prstGeom>
        </p:spPr>
      </p:pic>
      <p:sp>
        <p:nvSpPr>
          <p:cNvPr id="29" name="CuadroTexto 28">
            <a:extLst>
              <a:ext uri="{FF2B5EF4-FFF2-40B4-BE49-F238E27FC236}">
                <a16:creationId xmlns:a16="http://schemas.microsoft.com/office/drawing/2014/main" id="{B7C8513C-7C77-8141-2ED3-900352779B88}"/>
              </a:ext>
            </a:extLst>
          </p:cNvPr>
          <p:cNvSpPr txBox="1"/>
          <p:nvPr/>
        </p:nvSpPr>
        <p:spPr>
          <a:xfrm>
            <a:off x="3772098" y="2045665"/>
            <a:ext cx="4055386" cy="1800493"/>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tab pos="1143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human monoclonal antibody directed at FR</a:t>
            </a:r>
            <a:r>
              <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71450" marR="0" lvl="0" indent="-171450" algn="l" defTabSz="457200"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tab pos="1143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novel hydrophilic protease-cleavable linker</a:t>
            </a:r>
            <a:endParaRPr kumimoji="0" lang="en-US" sz="16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Neue"/>
            </a:endParaRPr>
          </a:p>
          <a:p>
            <a:pPr marL="171450" marR="0" lvl="0" indent="-171450" algn="l" defTabSz="457200"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tab pos="1143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Neue"/>
              </a:rPr>
              <a:t>DNA-damaging agents</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Neue"/>
              </a:rPr>
              <a:t>:</a:t>
            </a:r>
            <a:r>
              <a:rPr kumimoji="0" lang="en-US" sz="16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sym typeface="Helvetica Neue"/>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Exatecan</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payload (topoisomerase inhibitor)</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457200"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tab pos="1143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Rina-S features a high, homogenous DAR=8</a:t>
            </a:r>
            <a:endPar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31" name="Conector recto 30">
            <a:extLst>
              <a:ext uri="{FF2B5EF4-FFF2-40B4-BE49-F238E27FC236}">
                <a16:creationId xmlns:a16="http://schemas.microsoft.com/office/drawing/2014/main" id="{F60C1EAC-7B4E-73C0-B54E-FC570C228569}"/>
              </a:ext>
            </a:extLst>
          </p:cNvPr>
          <p:cNvCxnSpPr>
            <a:cxnSpLocks/>
          </p:cNvCxnSpPr>
          <p:nvPr/>
        </p:nvCxnSpPr>
        <p:spPr>
          <a:xfrm flipH="1">
            <a:off x="3642709" y="1569722"/>
            <a:ext cx="16359" cy="4842458"/>
          </a:xfrm>
          <a:prstGeom prst="line">
            <a:avLst/>
          </a:prstGeom>
          <a:ln w="38100">
            <a:solidFill>
              <a:srgbClr val="5283C8"/>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F6D60A3-031D-9E8B-04A1-452972E84BA2}"/>
              </a:ext>
            </a:extLst>
          </p:cNvPr>
          <p:cNvCxnSpPr>
            <a:cxnSpLocks/>
          </p:cNvCxnSpPr>
          <p:nvPr/>
        </p:nvCxnSpPr>
        <p:spPr>
          <a:xfrm flipH="1">
            <a:off x="7752174" y="1508342"/>
            <a:ext cx="16359" cy="4842458"/>
          </a:xfrm>
          <a:prstGeom prst="line">
            <a:avLst/>
          </a:prstGeom>
          <a:ln w="38100">
            <a:solidFill>
              <a:srgbClr val="5283C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FA15A8-7FBC-9B24-A811-3C55EFFBD361}"/>
              </a:ext>
            </a:extLst>
          </p:cNvPr>
          <p:cNvSpPr txBox="1"/>
          <p:nvPr/>
        </p:nvSpPr>
        <p:spPr>
          <a:xfrm>
            <a:off x="7940514" y="2113833"/>
            <a:ext cx="4527504" cy="1175706"/>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argeted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ADC with a potent TOP1i payload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cleavable peptide linker is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bystander-capable and serum-stable.</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AZD5335 has an average DAR of 8. </a:t>
            </a:r>
          </a:p>
        </p:txBody>
      </p:sp>
      <p:sp>
        <p:nvSpPr>
          <p:cNvPr id="10" name="TextBox 9">
            <a:extLst>
              <a:ext uri="{FF2B5EF4-FFF2-40B4-BE49-F238E27FC236}">
                <a16:creationId xmlns:a16="http://schemas.microsoft.com/office/drawing/2014/main" id="{DA58FF03-B350-A18E-9869-27A0232EE94D}"/>
              </a:ext>
            </a:extLst>
          </p:cNvPr>
          <p:cNvSpPr txBox="1"/>
          <p:nvPr/>
        </p:nvSpPr>
        <p:spPr>
          <a:xfrm>
            <a:off x="8210019" y="1419420"/>
            <a:ext cx="383044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480"/>
                </a:solidFill>
                <a:effectLst/>
                <a:uLnTx/>
                <a:uFillTx/>
                <a:latin typeface="Arial Narrow" panose="020B0604020202020204" pitchFamily="34" charset="0"/>
                <a:ea typeface="+mn-ea"/>
                <a:cs typeface="Arial Narrow" panose="020B0604020202020204" pitchFamily="34" charset="0"/>
              </a:rPr>
              <a:t>Torvutatug samrotecan (AZD5335)</a:t>
            </a:r>
          </a:p>
        </p:txBody>
      </p:sp>
      <p:pic>
        <p:nvPicPr>
          <p:cNvPr id="16" name="Picture 15">
            <a:extLst>
              <a:ext uri="{FF2B5EF4-FFF2-40B4-BE49-F238E27FC236}">
                <a16:creationId xmlns:a16="http://schemas.microsoft.com/office/drawing/2014/main" id="{E730A766-D530-0E00-DD3C-7FB74A2BE08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244078" y="3429000"/>
            <a:ext cx="3049073" cy="2848476"/>
          </a:xfrm>
          <a:prstGeom prst="rect">
            <a:avLst/>
          </a:prstGeom>
        </p:spPr>
      </p:pic>
      <p:pic>
        <p:nvPicPr>
          <p:cNvPr id="5" name="Picture 4">
            <a:extLst>
              <a:ext uri="{FF2B5EF4-FFF2-40B4-BE49-F238E27FC236}">
                <a16:creationId xmlns:a16="http://schemas.microsoft.com/office/drawing/2014/main" id="{29046C86-25FB-142B-1F12-A35EC44DCA7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15620" y="4591314"/>
            <a:ext cx="2866254" cy="1588858"/>
          </a:xfrm>
          <a:prstGeom prst="rect">
            <a:avLst/>
          </a:prstGeom>
        </p:spPr>
      </p:pic>
      <p:sp>
        <p:nvSpPr>
          <p:cNvPr id="7" name="TextBox 6">
            <a:extLst>
              <a:ext uri="{FF2B5EF4-FFF2-40B4-BE49-F238E27FC236}">
                <a16:creationId xmlns:a16="http://schemas.microsoft.com/office/drawing/2014/main" id="{D3D67364-5594-8556-1019-B406813EA87E}"/>
              </a:ext>
            </a:extLst>
          </p:cNvPr>
          <p:cNvSpPr txBox="1"/>
          <p:nvPr/>
        </p:nvSpPr>
        <p:spPr>
          <a:xfrm>
            <a:off x="124021" y="6389322"/>
            <a:ext cx="70373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Breakthrough Therapy designation for the treatment of certain patients with platinum-resistant ovarian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Breakthrough Therapy designation in advanced endometrial cancer</a:t>
            </a:r>
          </a:p>
        </p:txBody>
      </p:sp>
      <p:sp>
        <p:nvSpPr>
          <p:cNvPr id="12" name="TextBox 11">
            <a:extLst>
              <a:ext uri="{FF2B5EF4-FFF2-40B4-BE49-F238E27FC236}">
                <a16:creationId xmlns:a16="http://schemas.microsoft.com/office/drawing/2014/main" id="{EC0AA529-C3EA-3436-0960-834490E0686C}"/>
              </a:ext>
            </a:extLst>
          </p:cNvPr>
          <p:cNvSpPr txBox="1"/>
          <p:nvPr/>
        </p:nvSpPr>
        <p:spPr>
          <a:xfrm>
            <a:off x="10873805" y="6389322"/>
            <a:ext cx="838691"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Narrow"/>
                <a:ea typeface="+mn-ea"/>
                <a:cs typeface="Arial Narrow"/>
              </a:rPr>
              <a:t>FDA.gov</a:t>
            </a:r>
            <a:endParaRPr kumimoji="0" lang="en-US" sz="1600" b="0" i="0" u="none" strike="noStrike" kern="1200" cap="none" spc="0" normalizeH="0" baseline="0" noProof="0" dirty="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3619164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E7F376-1349-7A10-D05A-56328F0D6FD2}"/>
              </a:ext>
            </a:extLst>
          </p:cNvPr>
          <p:cNvSpPr txBox="1"/>
          <p:nvPr/>
        </p:nvSpPr>
        <p:spPr>
          <a:xfrm>
            <a:off x="883227" y="6348846"/>
            <a:ext cx="27897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Source: </a:t>
            </a: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OncologyPipeline</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itle 11">
            <a:extLst>
              <a:ext uri="{FF2B5EF4-FFF2-40B4-BE49-F238E27FC236}">
                <a16:creationId xmlns:a16="http://schemas.microsoft.com/office/drawing/2014/main" id="{78B84A4F-A472-3915-C1E2-037997281C6E}"/>
              </a:ext>
            </a:extLst>
          </p:cNvPr>
          <p:cNvSpPr>
            <a:spLocks noGrp="1"/>
          </p:cNvSpPr>
          <p:nvPr>
            <p:ph type="title"/>
          </p:nvPr>
        </p:nvSpPr>
        <p:spPr>
          <a:xfrm>
            <a:off x="599209" y="168130"/>
            <a:ext cx="10515600" cy="1325563"/>
          </a:xfrm>
        </p:spPr>
        <p:txBody>
          <a:bodyPr>
            <a:normAutofit/>
          </a:bodyPr>
          <a:lstStyle/>
          <a:p>
            <a:r>
              <a:rPr lang="en-US" dirty="0"/>
              <a:t>Inferential Cross-trial Comparisons for</a:t>
            </a:r>
            <a:br>
              <a:rPr lang="en-US" dirty="0"/>
            </a:br>
            <a:r>
              <a:rPr lang="en-US" dirty="0"/>
              <a:t>Anti-FR</a:t>
            </a:r>
            <a:r>
              <a:rPr lang="el-GR" dirty="0"/>
              <a:t>α </a:t>
            </a:r>
            <a:r>
              <a:rPr lang="en-US" dirty="0"/>
              <a:t>ADCs in OC</a:t>
            </a:r>
          </a:p>
        </p:txBody>
      </p:sp>
      <p:pic>
        <p:nvPicPr>
          <p:cNvPr id="13" name="Picture 12">
            <a:extLst>
              <a:ext uri="{FF2B5EF4-FFF2-40B4-BE49-F238E27FC236}">
                <a16:creationId xmlns:a16="http://schemas.microsoft.com/office/drawing/2014/main" id="{94AC3407-6CF5-D883-A53C-9CA4AC2443CA}"/>
              </a:ext>
            </a:extLst>
          </p:cNvPr>
          <p:cNvPicPr>
            <a:picLocks noChangeAspect="1"/>
          </p:cNvPicPr>
          <p:nvPr/>
        </p:nvPicPr>
        <p:blipFill>
          <a:blip r:embed="rId3"/>
          <a:stretch>
            <a:fillRect/>
          </a:stretch>
        </p:blipFill>
        <p:spPr>
          <a:xfrm>
            <a:off x="516381" y="1690688"/>
            <a:ext cx="10837419" cy="4461163"/>
          </a:xfrm>
          <a:prstGeom prst="rect">
            <a:avLst/>
          </a:prstGeom>
          <a:solidFill>
            <a:schemeClr val="bg1"/>
          </a:solidFill>
        </p:spPr>
      </p:pic>
      <p:sp>
        <p:nvSpPr>
          <p:cNvPr id="14" name="TextBox 13">
            <a:extLst>
              <a:ext uri="{FF2B5EF4-FFF2-40B4-BE49-F238E27FC236}">
                <a16:creationId xmlns:a16="http://schemas.microsoft.com/office/drawing/2014/main" id="{8AFD5D80-0B24-0160-9A41-E6362923F7C2}"/>
              </a:ext>
            </a:extLst>
          </p:cNvPr>
          <p:cNvSpPr txBox="1"/>
          <p:nvPr/>
        </p:nvSpPr>
        <p:spPr>
          <a:xfrm>
            <a:off x="6213764" y="624493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110EC10-C11B-1F0A-058B-49401EBFD815}"/>
              </a:ext>
            </a:extLst>
          </p:cNvPr>
          <p:cNvSpPr txBox="1"/>
          <p:nvPr/>
        </p:nvSpPr>
        <p:spPr>
          <a:xfrm>
            <a:off x="599209" y="4839544"/>
            <a:ext cx="112268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Sofe-M     </a:t>
            </a:r>
          </a:p>
        </p:txBody>
      </p:sp>
      <p:sp>
        <p:nvSpPr>
          <p:cNvPr id="16" name="TextBox 15">
            <a:extLst>
              <a:ext uri="{FF2B5EF4-FFF2-40B4-BE49-F238E27FC236}">
                <a16:creationId xmlns:a16="http://schemas.microsoft.com/office/drawing/2014/main" id="{3A06EBCA-076F-F088-BA67-2D202F7CE1DC}"/>
              </a:ext>
            </a:extLst>
          </p:cNvPr>
          <p:cNvSpPr txBox="1"/>
          <p:nvPr/>
        </p:nvSpPr>
        <p:spPr>
          <a:xfrm>
            <a:off x="599209" y="3059668"/>
            <a:ext cx="838948"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lumMod val="75000"/>
                    <a:lumOff val="25000"/>
                  </a:prstClr>
                </a:solidFill>
                <a:effectLst/>
                <a:uLnTx/>
                <a:uFillTx/>
                <a:latin typeface="Aptos" panose="02110004020202020204"/>
                <a:ea typeface="+mn-ea"/>
                <a:cs typeface="+mn-cs"/>
              </a:rPr>
              <a:t>Mirv</a:t>
            </a:r>
            <a:r>
              <a:rPr kumimoji="0" lang="en-US" sz="18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12517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FBE6-A6A9-A388-1738-0F02D07058F1}"/>
              </a:ext>
            </a:extLst>
          </p:cNvPr>
          <p:cNvSpPr>
            <a:spLocks noGrp="1"/>
          </p:cNvSpPr>
          <p:nvPr>
            <p:ph type="title"/>
          </p:nvPr>
        </p:nvSpPr>
        <p:spPr>
          <a:xfrm>
            <a:off x="409846" y="345304"/>
            <a:ext cx="9472665" cy="910033"/>
          </a:xfrm>
        </p:spPr>
        <p:txBody>
          <a:bodyPr>
            <a:normAutofit/>
          </a:bodyPr>
          <a:lstStyle/>
          <a:p>
            <a:r>
              <a:rPr lang="en-US" sz="3200" dirty="0">
                <a:latin typeface="Arial Narrow" panose="020B0604020202020204" pitchFamily="34" charset="0"/>
                <a:cs typeface="Arial Narrow" panose="020B0604020202020204" pitchFamily="34" charset="0"/>
              </a:rPr>
              <a:t>Trastuzumab </a:t>
            </a:r>
            <a:r>
              <a:rPr lang="en-US" sz="3200" dirty="0" err="1">
                <a:latin typeface="Arial Narrow" panose="020B0604020202020204" pitchFamily="34" charset="0"/>
                <a:cs typeface="Arial Narrow" panose="020B0604020202020204" pitchFamily="34" charset="0"/>
              </a:rPr>
              <a:t>Deruxtecan</a:t>
            </a:r>
            <a:r>
              <a:rPr lang="en-US" sz="3200" dirty="0">
                <a:latin typeface="Arial Narrow" panose="020B0604020202020204" pitchFamily="34" charset="0"/>
                <a:cs typeface="Arial Narrow" panose="020B0604020202020204" pitchFamily="34" charset="0"/>
              </a:rPr>
              <a:t> (T-</a:t>
            </a:r>
            <a:r>
              <a:rPr lang="en-US" sz="3200" dirty="0" err="1">
                <a:latin typeface="Arial Narrow" panose="020B0604020202020204" pitchFamily="34" charset="0"/>
                <a:cs typeface="Arial Narrow" panose="020B0604020202020204" pitchFamily="34" charset="0"/>
              </a:rPr>
              <a:t>DXd</a:t>
            </a:r>
            <a:r>
              <a:rPr lang="en-US" sz="3200" dirty="0">
                <a:latin typeface="Arial Narrow" panose="020B0604020202020204" pitchFamily="34" charset="0"/>
                <a:cs typeface="Arial Narrow" panose="020B0604020202020204" pitchFamily="34" charset="0"/>
              </a:rPr>
              <a:t>): ADC targeting Her2</a:t>
            </a:r>
          </a:p>
        </p:txBody>
      </p:sp>
      <p:sp>
        <p:nvSpPr>
          <p:cNvPr id="4" name="Content Placeholder 3">
            <a:extLst>
              <a:ext uri="{FF2B5EF4-FFF2-40B4-BE49-F238E27FC236}">
                <a16:creationId xmlns:a16="http://schemas.microsoft.com/office/drawing/2014/main" id="{E6B5BBF2-2ECE-8B66-A57C-5EE9891A4DD2}"/>
              </a:ext>
            </a:extLst>
          </p:cNvPr>
          <p:cNvSpPr>
            <a:spLocks noGrp="1"/>
          </p:cNvSpPr>
          <p:nvPr>
            <p:ph sz="quarter" idx="13"/>
          </p:nvPr>
        </p:nvSpPr>
        <p:spPr>
          <a:xfrm>
            <a:off x="409846" y="1448057"/>
            <a:ext cx="7163726" cy="1588041"/>
          </a:xfrm>
        </p:spPr>
        <p:txBody>
          <a:bodyPr vert="horz" lIns="45714" tIns="22857" rIns="45714" bIns="22857" rtlCol="0" anchor="t">
            <a:normAutofit/>
          </a:bodyPr>
          <a:lstStyle/>
          <a:p>
            <a:pPr marL="0" indent="0">
              <a:spcBef>
                <a:spcPts val="0"/>
              </a:spcBef>
              <a:buNone/>
            </a:pPr>
            <a:r>
              <a:rPr lang="en-US" sz="2000" b="1">
                <a:solidFill>
                  <a:schemeClr val="tx1"/>
                </a:solidFill>
              </a:rPr>
              <a:t>T-</a:t>
            </a:r>
            <a:r>
              <a:rPr lang="en-US" sz="2000" b="1" err="1">
                <a:solidFill>
                  <a:schemeClr val="tx1"/>
                </a:solidFill>
              </a:rPr>
              <a:t>DXd</a:t>
            </a:r>
            <a:r>
              <a:rPr lang="en-US" sz="2000" b="1">
                <a:solidFill>
                  <a:schemeClr val="tx1"/>
                </a:solidFill>
              </a:rPr>
              <a:t> is an ADC with three components:</a:t>
            </a:r>
          </a:p>
          <a:p>
            <a:pPr marL="371401" indent="-371401">
              <a:spcBef>
                <a:spcPts val="0"/>
              </a:spcBef>
              <a:spcAft>
                <a:spcPts val="300"/>
              </a:spcAft>
              <a:buFont typeface="+mj-lt"/>
              <a:buAutoNum type="arabicPeriod"/>
            </a:pPr>
            <a:r>
              <a:rPr lang="en-US" sz="1800">
                <a:solidFill>
                  <a:schemeClr val="tx1"/>
                </a:solidFill>
                <a:latin typeface="Arial"/>
                <a:cs typeface="Arial"/>
              </a:rPr>
              <a:t>A humanized anti-HER2 IgG1 </a:t>
            </a:r>
            <a:r>
              <a:rPr lang="en-US" sz="1800" err="1">
                <a:solidFill>
                  <a:schemeClr val="tx1"/>
                </a:solidFill>
                <a:latin typeface="Arial"/>
                <a:cs typeface="Arial"/>
              </a:rPr>
              <a:t>mAb</a:t>
            </a:r>
            <a:r>
              <a:rPr lang="en-US" sz="1800">
                <a:solidFill>
                  <a:schemeClr val="tx1"/>
                </a:solidFill>
                <a:latin typeface="Arial"/>
                <a:cs typeface="Arial"/>
              </a:rPr>
              <a:t> with the same amino acid sequence as trastuzumab</a:t>
            </a:r>
          </a:p>
          <a:p>
            <a:pPr marL="371401" indent="-371401">
              <a:spcBef>
                <a:spcPts val="0"/>
              </a:spcBef>
              <a:spcAft>
                <a:spcPts val="300"/>
              </a:spcAft>
              <a:buFont typeface="+mj-lt"/>
              <a:buAutoNum type="arabicPeriod"/>
            </a:pPr>
            <a:r>
              <a:rPr lang="en-US" sz="1800">
                <a:solidFill>
                  <a:schemeClr val="tx1"/>
                </a:solidFill>
              </a:rPr>
              <a:t>A topoisomerase I inhibitor payload, an </a:t>
            </a:r>
            <a:r>
              <a:rPr lang="en-US" sz="1800" err="1">
                <a:solidFill>
                  <a:schemeClr val="tx1"/>
                </a:solidFill>
              </a:rPr>
              <a:t>exatecan</a:t>
            </a:r>
            <a:r>
              <a:rPr lang="en-US" sz="1800">
                <a:solidFill>
                  <a:schemeClr val="tx1"/>
                </a:solidFill>
              </a:rPr>
              <a:t> derivative</a:t>
            </a:r>
          </a:p>
          <a:p>
            <a:pPr marL="371401" indent="-371401">
              <a:spcBef>
                <a:spcPts val="0"/>
              </a:spcBef>
              <a:spcAft>
                <a:spcPts val="300"/>
              </a:spcAft>
              <a:buFont typeface="+mj-lt"/>
              <a:buAutoNum type="arabicPeriod"/>
            </a:pPr>
            <a:r>
              <a:rPr lang="en-US" sz="1800">
                <a:solidFill>
                  <a:schemeClr val="tx1"/>
                </a:solidFill>
              </a:rPr>
              <a:t>A tetrapeptide-based cleavable linker</a:t>
            </a:r>
          </a:p>
        </p:txBody>
      </p:sp>
      <p:sp>
        <p:nvSpPr>
          <p:cNvPr id="3" name="Slide Number Placeholder 2">
            <a:extLst>
              <a:ext uri="{FF2B5EF4-FFF2-40B4-BE49-F238E27FC236}">
                <a16:creationId xmlns:a16="http://schemas.microsoft.com/office/drawing/2014/main" id="{161505C7-2CFF-2AAB-97A6-81C4B9A678DB}"/>
              </a:ext>
            </a:extLst>
          </p:cNvPr>
          <p:cNvSpPr>
            <a:spLocks noGrp="1"/>
          </p:cNvSpPr>
          <p:nvPr>
            <p:ph type="sldNum" sz="quarter" idx="12"/>
          </p:nvPr>
        </p:nvSpPr>
        <p:spPr/>
        <p:txBody>
          <a:bodyPr/>
          <a:lstStyle/>
          <a:p>
            <a:pPr marL="0" marR="0" lvl="0" indent="0" algn="r" defTabSz="914081"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081"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269F860-7635-0550-9B17-69D48024DFAD}"/>
              </a:ext>
            </a:extLst>
          </p:cNvPr>
          <p:cNvSpPr txBox="1"/>
          <p:nvPr/>
        </p:nvSpPr>
        <p:spPr>
          <a:xfrm>
            <a:off x="2617802" y="4862796"/>
            <a:ext cx="2773516" cy="276999"/>
          </a:xfrm>
          <a:prstGeom prst="rect">
            <a:avLst/>
          </a:prstGeom>
          <a:noFill/>
        </p:spPr>
        <p:txBody>
          <a:bodyPr wrap="non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Cleavable tetrapeptide-based linker</a:t>
            </a:r>
          </a:p>
        </p:txBody>
      </p:sp>
      <p:sp>
        <p:nvSpPr>
          <p:cNvPr id="17" name="TextBox 16">
            <a:extLst>
              <a:ext uri="{FF2B5EF4-FFF2-40B4-BE49-F238E27FC236}">
                <a16:creationId xmlns:a16="http://schemas.microsoft.com/office/drawing/2014/main" id="{C24F111E-DC9E-6992-F918-4D86707B25D3}"/>
              </a:ext>
            </a:extLst>
          </p:cNvPr>
          <p:cNvSpPr txBox="1"/>
          <p:nvPr/>
        </p:nvSpPr>
        <p:spPr>
          <a:xfrm>
            <a:off x="5434199" y="5112432"/>
            <a:ext cx="2683556" cy="461665"/>
          </a:xfrm>
          <a:prstGeom prst="rect">
            <a:avLst/>
          </a:prstGeom>
          <a:noFill/>
        </p:spPr>
        <p:txBody>
          <a:bodyPr wrap="non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Topoisomerase I inhibitor payload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DXd</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200" b="0" i="0" u="sng" strike="noStrike" kern="1200" cap="none" spc="0" normalizeH="0" baseline="0" noProof="0">
                <a:ln>
                  <a:noFill/>
                </a:ln>
                <a:solidFill>
                  <a:prstClr val="black"/>
                </a:solidFill>
                <a:effectLst/>
                <a:uLnTx/>
                <a:uFillTx/>
                <a:latin typeface="Arial" panose="020B0604020202020204"/>
                <a:ea typeface="+mn-ea"/>
                <a:cs typeface="+mn-cs"/>
              </a:rPr>
              <a:t>DX</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-8951f </a:t>
            </a:r>
            <a:r>
              <a:rPr kumimoji="0" lang="en-US" sz="1200" b="0" i="0" u="sng" strike="noStrike" kern="1200" cap="none" spc="0" normalizeH="0" baseline="0" noProof="0">
                <a:ln>
                  <a:noFill/>
                </a:ln>
                <a:solidFill>
                  <a:prstClr val="black"/>
                </a:solidFill>
                <a:effectLst/>
                <a:uLnTx/>
                <a:uFillTx/>
                <a:latin typeface="Arial" panose="020B0604020202020204"/>
                <a:ea typeface="+mn-ea"/>
                <a:cs typeface="+mn-cs"/>
              </a:rPr>
              <a:t>d</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erivative)</a:t>
            </a:r>
          </a:p>
        </p:txBody>
      </p:sp>
      <p:sp>
        <p:nvSpPr>
          <p:cNvPr id="18" name="TextBox 17">
            <a:extLst>
              <a:ext uri="{FF2B5EF4-FFF2-40B4-BE49-F238E27FC236}">
                <a16:creationId xmlns:a16="http://schemas.microsoft.com/office/drawing/2014/main" id="{31EE9472-2DD6-DD8F-DAC2-0F84A2B3FFA3}"/>
              </a:ext>
            </a:extLst>
          </p:cNvPr>
          <p:cNvSpPr txBox="1"/>
          <p:nvPr/>
        </p:nvSpPr>
        <p:spPr>
          <a:xfrm>
            <a:off x="4735916" y="3282245"/>
            <a:ext cx="1112805" cy="276999"/>
          </a:xfrm>
          <a:prstGeom prst="rect">
            <a:avLst/>
          </a:prstGeom>
          <a:noFill/>
        </p:spPr>
        <p:txBody>
          <a:bodyPr wrap="non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Deruxtecan</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1,2</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9" name="Table 19">
            <a:extLst>
              <a:ext uri="{FF2B5EF4-FFF2-40B4-BE49-F238E27FC236}">
                <a16:creationId xmlns:a16="http://schemas.microsoft.com/office/drawing/2014/main" id="{DC20E8C1-D372-02C1-F29D-A84543CB0D2A}"/>
              </a:ext>
            </a:extLst>
          </p:cNvPr>
          <p:cNvGraphicFramePr>
            <a:graphicFrameLocks noGrp="1"/>
          </p:cNvGraphicFramePr>
          <p:nvPr/>
        </p:nvGraphicFramePr>
        <p:xfrm>
          <a:off x="8487245" y="1448057"/>
          <a:ext cx="3302116" cy="4079819"/>
        </p:xfrm>
        <a:graphic>
          <a:graphicData uri="http://schemas.openxmlformats.org/drawingml/2006/table">
            <a:tbl>
              <a:tblPr>
                <a:tableStyleId>{FABFCF23-3B69-468F-B69F-88F6DE6A72F2}</a:tableStyleId>
              </a:tblPr>
              <a:tblGrid>
                <a:gridCol w="3302116">
                  <a:extLst>
                    <a:ext uri="{9D8B030D-6E8A-4147-A177-3AD203B41FA5}">
                      <a16:colId xmlns:a16="http://schemas.microsoft.com/office/drawing/2014/main" val="3998684496"/>
                    </a:ext>
                  </a:extLst>
                </a:gridCol>
              </a:tblGrid>
              <a:tr h="495406">
                <a:tc>
                  <a:txBody>
                    <a:bodyPr/>
                    <a:lstStyle/>
                    <a:p>
                      <a:pPr algn="ctr"/>
                      <a:r>
                        <a:rPr lang="en-US" sz="1600" b="1">
                          <a:solidFill>
                            <a:schemeClr val="tx1"/>
                          </a:solidFill>
                        </a:rPr>
                        <a:t>Seven Key Attributes</a:t>
                      </a:r>
                      <a:r>
                        <a:rPr lang="en-US" sz="1600" b="0" i="0" u="none" strike="noStrike" kern="1200" baseline="30000">
                          <a:solidFill>
                            <a:schemeClr val="tx1"/>
                          </a:solidFill>
                          <a:latin typeface="+mn-lt"/>
                          <a:ea typeface="+mn-ea"/>
                          <a:cs typeface="+mn-cs"/>
                        </a:rPr>
                        <a:t>a,1–5</a:t>
                      </a:r>
                      <a:endParaRPr lang="en-US" sz="1600" b="1" baseline="3000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943624126"/>
                  </a:ext>
                </a:extLst>
              </a:tr>
              <a:tr h="699397">
                <a:tc>
                  <a:txBody>
                    <a:bodyPr/>
                    <a:lstStyle/>
                    <a:p>
                      <a:r>
                        <a:rPr lang="en-US" sz="1500" b="0" i="0" u="none" strike="noStrike" kern="1200" baseline="0" dirty="0">
                          <a:solidFill>
                            <a:schemeClr val="tx1"/>
                          </a:solidFill>
                          <a:latin typeface="+mn-lt"/>
                          <a:ea typeface="+mn-ea"/>
                          <a:cs typeface="+mn-cs"/>
                        </a:rPr>
                        <a:t>Payload mechanism of action:</a:t>
                      </a:r>
                    </a:p>
                    <a:p>
                      <a:r>
                        <a:rPr lang="en-US" sz="1500" b="0" i="0" u="none" strike="noStrike" kern="1200" baseline="0" dirty="0">
                          <a:solidFill>
                            <a:schemeClr val="tx1"/>
                          </a:solidFill>
                          <a:latin typeface="+mn-lt"/>
                          <a:ea typeface="+mn-ea"/>
                          <a:cs typeface="+mn-cs"/>
                        </a:rPr>
                        <a:t>topoisomerase I inhibitor</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708967918"/>
                  </a:ext>
                </a:extLst>
              </a:tr>
              <a:tr h="480836">
                <a:tc>
                  <a:txBody>
                    <a:bodyPr/>
                    <a:lstStyle/>
                    <a:p>
                      <a:r>
                        <a:rPr lang="en-US" sz="1500" b="0" i="0" u="none" strike="noStrike" kern="1200" baseline="0" dirty="0">
                          <a:solidFill>
                            <a:schemeClr val="tx1"/>
                          </a:solidFill>
                          <a:latin typeface="+mn-lt"/>
                          <a:ea typeface="+mn-ea"/>
                          <a:cs typeface="+mn-cs"/>
                        </a:rPr>
                        <a:t>High potency of payload</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091343551"/>
                  </a:ext>
                </a:extLst>
              </a:tr>
              <a:tr h="480836">
                <a:tc>
                  <a:txBody>
                    <a:bodyPr/>
                    <a:lstStyle/>
                    <a:p>
                      <a:r>
                        <a:rPr lang="en-US" sz="1500" b="0" i="0" u="none" strike="noStrike" kern="1200" baseline="0" dirty="0">
                          <a:solidFill>
                            <a:schemeClr val="tx1"/>
                          </a:solidFill>
                          <a:latin typeface="+mn-lt"/>
                          <a:ea typeface="+mn-ea"/>
                          <a:cs typeface="+mn-cs"/>
                        </a:rPr>
                        <a:t>High drug-to-antibody ratio ≈8</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33977181"/>
                  </a:ext>
                </a:extLst>
              </a:tr>
              <a:tr h="480836">
                <a:tc>
                  <a:txBody>
                    <a:bodyPr/>
                    <a:lstStyle/>
                    <a:p>
                      <a:r>
                        <a:rPr lang="en-US" sz="1500" b="0" i="0" u="none" strike="noStrike" kern="1200" baseline="0">
                          <a:solidFill>
                            <a:schemeClr val="tx1"/>
                          </a:solidFill>
                          <a:latin typeface="+mn-lt"/>
                          <a:ea typeface="+mn-ea"/>
                          <a:cs typeface="+mn-cs"/>
                        </a:rPr>
                        <a:t>Payload with short systemic half-life</a:t>
                      </a:r>
                      <a:endParaRPr lang="en-US" sz="1500" baseline="30000">
                        <a:solidFill>
                          <a:schemeClr val="tx1"/>
                        </a:solidFill>
                      </a:endParaRPr>
                    </a:p>
                  </a:txBody>
                  <a:tcPr marL="137142" marR="0"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845246327"/>
                  </a:ext>
                </a:extLst>
              </a:tr>
              <a:tr h="480836">
                <a:tc>
                  <a:txBody>
                    <a:bodyPr/>
                    <a:lstStyle/>
                    <a:p>
                      <a:r>
                        <a:rPr lang="en-US" sz="1500" b="0" i="0" u="none" strike="noStrike" kern="1200" baseline="0">
                          <a:solidFill>
                            <a:schemeClr val="tx1"/>
                          </a:solidFill>
                          <a:latin typeface="+mn-lt"/>
                          <a:ea typeface="+mn-ea"/>
                          <a:cs typeface="+mn-cs"/>
                        </a:rPr>
                        <a:t>Stable linker payload</a:t>
                      </a:r>
                      <a:endParaRPr lang="en-US" sz="1500" baseline="3000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736232680"/>
                  </a:ext>
                </a:extLst>
              </a:tr>
              <a:tr h="480836">
                <a:tc>
                  <a:txBody>
                    <a:bodyPr/>
                    <a:lstStyle/>
                    <a:p>
                      <a:r>
                        <a:rPr lang="en-US" sz="1500" b="0" i="0" u="none" strike="noStrike" kern="1200" baseline="0">
                          <a:solidFill>
                            <a:schemeClr val="tx1"/>
                          </a:solidFill>
                          <a:latin typeface="+mn-lt"/>
                          <a:ea typeface="+mn-ea"/>
                          <a:cs typeface="+mn-cs"/>
                        </a:rPr>
                        <a:t>Tumor-selective cleavable linker</a:t>
                      </a:r>
                      <a:endParaRPr lang="en-US" sz="1500" baseline="3000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961969285"/>
                  </a:ext>
                </a:extLst>
              </a:tr>
              <a:tr h="480836">
                <a:tc>
                  <a:txBody>
                    <a:bodyPr/>
                    <a:lstStyle/>
                    <a:p>
                      <a:r>
                        <a:rPr lang="en-US" sz="1500" b="0" i="0" u="none" strike="noStrike" kern="1200" baseline="0" dirty="0">
                          <a:solidFill>
                            <a:schemeClr val="tx1"/>
                          </a:solidFill>
                          <a:latin typeface="+mn-lt"/>
                          <a:ea typeface="+mn-ea"/>
                          <a:cs typeface="+mn-cs"/>
                        </a:rPr>
                        <a:t>Bystander antitumor effect</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508788978"/>
                  </a:ext>
                </a:extLst>
              </a:tr>
            </a:tbl>
          </a:graphicData>
        </a:graphic>
      </p:graphicFrame>
      <p:grpSp>
        <p:nvGrpSpPr>
          <p:cNvPr id="22" name="Graphic 19">
            <a:extLst>
              <a:ext uri="{FF2B5EF4-FFF2-40B4-BE49-F238E27FC236}">
                <a16:creationId xmlns:a16="http://schemas.microsoft.com/office/drawing/2014/main" id="{439B414C-CED8-0E11-A74A-6C7199202FE8}"/>
              </a:ext>
            </a:extLst>
          </p:cNvPr>
          <p:cNvGrpSpPr/>
          <p:nvPr/>
        </p:nvGrpSpPr>
        <p:grpSpPr>
          <a:xfrm>
            <a:off x="2555331" y="3855431"/>
            <a:ext cx="5466968" cy="1257001"/>
            <a:chOff x="5910397" y="8468073"/>
            <a:chExt cx="9853227" cy="1854977"/>
          </a:xfrm>
        </p:grpSpPr>
        <p:sp>
          <p:nvSpPr>
            <p:cNvPr id="23" name="Freeform: Shape 22">
              <a:extLst>
                <a:ext uri="{FF2B5EF4-FFF2-40B4-BE49-F238E27FC236}">
                  <a16:creationId xmlns:a16="http://schemas.microsoft.com/office/drawing/2014/main" id="{02E267A9-C84A-52AB-CADF-1B2AB1DA25FA}"/>
                </a:ext>
              </a:extLst>
            </p:cNvPr>
            <p:cNvSpPr/>
            <p:nvPr/>
          </p:nvSpPr>
          <p:spPr>
            <a:xfrm>
              <a:off x="12821325" y="10196972"/>
              <a:ext cx="107685" cy="126078"/>
            </a:xfrm>
            <a:custGeom>
              <a:avLst/>
              <a:gdLst>
                <a:gd name="connsiteX0" fmla="*/ 0 w 107685"/>
                <a:gd name="connsiteY0" fmla="*/ 126079 h 126078"/>
                <a:gd name="connsiteX1" fmla="*/ 0 w 107685"/>
                <a:gd name="connsiteY1" fmla="*/ 0 h 126078"/>
                <a:gd name="connsiteX2" fmla="*/ 107685 w 107685"/>
                <a:gd name="connsiteY2" fmla="*/ 0 h 126078"/>
                <a:gd name="connsiteX3" fmla="*/ 107685 w 107685"/>
                <a:gd name="connsiteY3" fmla="*/ 21356 h 126078"/>
                <a:gd name="connsiteX4" fmla="*/ 31838 w 107685"/>
                <a:gd name="connsiteY4" fmla="*/ 21356 h 126078"/>
                <a:gd name="connsiteX5" fmla="*/ 31838 w 107685"/>
                <a:gd name="connsiteY5" fmla="*/ 51162 h 126078"/>
                <a:gd name="connsiteX6" fmla="*/ 97213 w 107685"/>
                <a:gd name="connsiteY6" fmla="*/ 51162 h 126078"/>
                <a:gd name="connsiteX7" fmla="*/ 97213 w 107685"/>
                <a:gd name="connsiteY7" fmla="*/ 72518 h 126078"/>
                <a:gd name="connsiteX8" fmla="*/ 31838 w 107685"/>
                <a:gd name="connsiteY8" fmla="*/ 72518 h 126078"/>
                <a:gd name="connsiteX9" fmla="*/ 31838 w 107685"/>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85" h="126078">
                  <a:moveTo>
                    <a:pt x="0" y="126079"/>
                  </a:moveTo>
                  <a:lnTo>
                    <a:pt x="0" y="0"/>
                  </a:lnTo>
                  <a:lnTo>
                    <a:pt x="107685" y="0"/>
                  </a:lnTo>
                  <a:lnTo>
                    <a:pt x="107685" y="21356"/>
                  </a:lnTo>
                  <a:lnTo>
                    <a:pt x="31838" y="21356"/>
                  </a:lnTo>
                  <a:lnTo>
                    <a:pt x="31838" y="51162"/>
                  </a:lnTo>
                  <a:lnTo>
                    <a:pt x="97213" y="51162"/>
                  </a:lnTo>
                  <a:lnTo>
                    <a:pt x="97213" y="72518"/>
                  </a:lnTo>
                  <a:lnTo>
                    <a:pt x="31838" y="72518"/>
                  </a:lnTo>
                  <a:lnTo>
                    <a:pt x="31838"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4528A6D1-7097-A187-0C2C-4D4C5525511F}"/>
                </a:ext>
              </a:extLst>
            </p:cNvPr>
            <p:cNvSpPr/>
            <p:nvPr/>
          </p:nvSpPr>
          <p:spPr>
            <a:xfrm>
              <a:off x="14754840" y="9725319"/>
              <a:ext cx="151975" cy="130304"/>
            </a:xfrm>
            <a:custGeom>
              <a:avLst/>
              <a:gdLst>
                <a:gd name="connsiteX0" fmla="*/ 32687 w 151975"/>
                <a:gd name="connsiteY0" fmla="*/ 64981 h 130304"/>
                <a:gd name="connsiteX1" fmla="*/ 44998 w 151975"/>
                <a:gd name="connsiteY1" fmla="*/ 97414 h 130304"/>
                <a:gd name="connsiteX2" fmla="*/ 76271 w 151975"/>
                <a:gd name="connsiteY2" fmla="*/ 108492 h 130304"/>
                <a:gd name="connsiteX3" fmla="*/ 107402 w 151975"/>
                <a:gd name="connsiteY3" fmla="*/ 97528 h 130304"/>
                <a:gd name="connsiteX4" fmla="*/ 119571 w 151975"/>
                <a:gd name="connsiteY4" fmla="*/ 64638 h 130304"/>
                <a:gd name="connsiteX5" fmla="*/ 107685 w 151975"/>
                <a:gd name="connsiteY5" fmla="*/ 32319 h 130304"/>
                <a:gd name="connsiteX6" fmla="*/ 76413 w 151975"/>
                <a:gd name="connsiteY6" fmla="*/ 21698 h 130304"/>
                <a:gd name="connsiteX7" fmla="*/ 44857 w 151975"/>
                <a:gd name="connsiteY7" fmla="*/ 32548 h 130304"/>
                <a:gd name="connsiteX8" fmla="*/ 32687 w 151975"/>
                <a:gd name="connsiteY8" fmla="*/ 64981 h 130304"/>
                <a:gd name="connsiteX9" fmla="*/ 0 w 151975"/>
                <a:gd name="connsiteY9" fmla="*/ 65894 h 130304"/>
                <a:gd name="connsiteX10" fmla="*/ 7359 w 151975"/>
                <a:gd name="connsiteY10" fmla="*/ 33575 h 130304"/>
                <a:gd name="connsiteX11" fmla="*/ 21933 w 151975"/>
                <a:gd name="connsiteY11" fmla="*/ 16331 h 130304"/>
                <a:gd name="connsiteX12" fmla="*/ 42168 w 151975"/>
                <a:gd name="connsiteY12" fmla="*/ 5025 h 130304"/>
                <a:gd name="connsiteX13" fmla="*/ 75846 w 151975"/>
                <a:gd name="connsiteY13" fmla="*/ 0 h 130304"/>
                <a:gd name="connsiteX14" fmla="*/ 131316 w 151975"/>
                <a:gd name="connsiteY14" fmla="*/ 17245 h 130304"/>
                <a:gd name="connsiteX15" fmla="*/ 151975 w 151975"/>
                <a:gd name="connsiteY15" fmla="*/ 65323 h 130304"/>
                <a:gd name="connsiteX16" fmla="*/ 131457 w 151975"/>
                <a:gd name="connsiteY16" fmla="*/ 113060 h 130304"/>
                <a:gd name="connsiteX17" fmla="*/ 76129 w 151975"/>
                <a:gd name="connsiteY17" fmla="*/ 130304 h 130304"/>
                <a:gd name="connsiteX18" fmla="*/ 20660 w 151975"/>
                <a:gd name="connsiteY18" fmla="*/ 113174 h 130304"/>
                <a:gd name="connsiteX19" fmla="*/ 0 w 151975"/>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75" h="130304">
                  <a:moveTo>
                    <a:pt x="32687" y="64981"/>
                  </a:moveTo>
                  <a:cubicBezTo>
                    <a:pt x="32687" y="79256"/>
                    <a:pt x="36932" y="90105"/>
                    <a:pt x="44998" y="97414"/>
                  </a:cubicBezTo>
                  <a:cubicBezTo>
                    <a:pt x="53206" y="104723"/>
                    <a:pt x="63535" y="108492"/>
                    <a:pt x="76271" y="108492"/>
                  </a:cubicBezTo>
                  <a:cubicBezTo>
                    <a:pt x="88865" y="108492"/>
                    <a:pt x="99195" y="104837"/>
                    <a:pt x="107402" y="97528"/>
                  </a:cubicBezTo>
                  <a:cubicBezTo>
                    <a:pt x="115326" y="90219"/>
                    <a:pt x="119571" y="79256"/>
                    <a:pt x="119571" y="64638"/>
                  </a:cubicBezTo>
                  <a:cubicBezTo>
                    <a:pt x="119571" y="50249"/>
                    <a:pt x="115609" y="39400"/>
                    <a:pt x="107685" y="32319"/>
                  </a:cubicBezTo>
                  <a:cubicBezTo>
                    <a:pt x="99760" y="25239"/>
                    <a:pt x="89431" y="21698"/>
                    <a:pt x="76413" y="21698"/>
                  </a:cubicBezTo>
                  <a:cubicBezTo>
                    <a:pt x="63253" y="21698"/>
                    <a:pt x="52781" y="25353"/>
                    <a:pt x="44857" y="32548"/>
                  </a:cubicBezTo>
                  <a:cubicBezTo>
                    <a:pt x="36650" y="39628"/>
                    <a:pt x="32687" y="50477"/>
                    <a:pt x="32687" y="64981"/>
                  </a:cubicBezTo>
                  <a:moveTo>
                    <a:pt x="0" y="65894"/>
                  </a:moveTo>
                  <a:cubicBezTo>
                    <a:pt x="0" y="53104"/>
                    <a:pt x="2405" y="42255"/>
                    <a:pt x="7359" y="33575"/>
                  </a:cubicBezTo>
                  <a:cubicBezTo>
                    <a:pt x="10896" y="27180"/>
                    <a:pt x="15707" y="21356"/>
                    <a:pt x="21933" y="16331"/>
                  </a:cubicBezTo>
                  <a:cubicBezTo>
                    <a:pt x="28159" y="11192"/>
                    <a:pt x="34952" y="7423"/>
                    <a:pt x="42168" y="5025"/>
                  </a:cubicBezTo>
                  <a:cubicBezTo>
                    <a:pt x="51932" y="1713"/>
                    <a:pt x="63111" y="0"/>
                    <a:pt x="75846" y="0"/>
                  </a:cubicBezTo>
                  <a:cubicBezTo>
                    <a:pt x="99053" y="0"/>
                    <a:pt x="117448" y="5710"/>
                    <a:pt x="131316" y="17245"/>
                  </a:cubicBezTo>
                  <a:cubicBezTo>
                    <a:pt x="145184" y="28779"/>
                    <a:pt x="151975" y="44767"/>
                    <a:pt x="151975" y="65323"/>
                  </a:cubicBezTo>
                  <a:cubicBezTo>
                    <a:pt x="151975" y="85651"/>
                    <a:pt x="145184" y="101640"/>
                    <a:pt x="131457" y="113060"/>
                  </a:cubicBezTo>
                  <a:cubicBezTo>
                    <a:pt x="117590" y="124480"/>
                    <a:pt x="99336" y="130304"/>
                    <a:pt x="76129" y="130304"/>
                  </a:cubicBezTo>
                  <a:cubicBezTo>
                    <a:pt x="52781" y="130304"/>
                    <a:pt x="34244" y="124594"/>
                    <a:pt x="20660" y="113174"/>
                  </a:cubicBezTo>
                  <a:cubicBezTo>
                    <a:pt x="6934" y="101640"/>
                    <a:pt x="0" y="85880"/>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642D6C97-7C31-39ED-3D53-9F778F615846}"/>
                </a:ext>
              </a:extLst>
            </p:cNvPr>
            <p:cNvSpPr/>
            <p:nvPr/>
          </p:nvSpPr>
          <p:spPr>
            <a:xfrm>
              <a:off x="14569752" y="9727375"/>
              <a:ext cx="125373" cy="126078"/>
            </a:xfrm>
            <a:custGeom>
              <a:avLst/>
              <a:gdLst>
                <a:gd name="connsiteX0" fmla="*/ 0 w 125373"/>
                <a:gd name="connsiteY0" fmla="*/ 126079 h 126078"/>
                <a:gd name="connsiteX1" fmla="*/ 0 w 125373"/>
                <a:gd name="connsiteY1" fmla="*/ 0 h 126078"/>
                <a:gd name="connsiteX2" fmla="*/ 31698 w 125373"/>
                <a:gd name="connsiteY2" fmla="*/ 0 h 126078"/>
                <a:gd name="connsiteX3" fmla="*/ 31698 w 125373"/>
                <a:gd name="connsiteY3" fmla="*/ 49563 h 126078"/>
                <a:gd name="connsiteX4" fmla="*/ 93676 w 125373"/>
                <a:gd name="connsiteY4" fmla="*/ 49563 h 126078"/>
                <a:gd name="connsiteX5" fmla="*/ 93676 w 125373"/>
                <a:gd name="connsiteY5" fmla="*/ 0 h 126078"/>
                <a:gd name="connsiteX6" fmla="*/ 125373 w 125373"/>
                <a:gd name="connsiteY6" fmla="*/ 0 h 126078"/>
                <a:gd name="connsiteX7" fmla="*/ 125373 w 125373"/>
                <a:gd name="connsiteY7" fmla="*/ 126079 h 126078"/>
                <a:gd name="connsiteX8" fmla="*/ 93676 w 125373"/>
                <a:gd name="connsiteY8" fmla="*/ 126079 h 126078"/>
                <a:gd name="connsiteX9" fmla="*/ 93676 w 125373"/>
                <a:gd name="connsiteY9" fmla="*/ 70919 h 126078"/>
                <a:gd name="connsiteX10" fmla="*/ 31698 w 125373"/>
                <a:gd name="connsiteY10" fmla="*/ 70919 h 126078"/>
                <a:gd name="connsiteX11" fmla="*/ 31698 w 125373"/>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6078">
                  <a:moveTo>
                    <a:pt x="0" y="126079"/>
                  </a:moveTo>
                  <a:lnTo>
                    <a:pt x="0" y="0"/>
                  </a:lnTo>
                  <a:lnTo>
                    <a:pt x="31698" y="0"/>
                  </a:lnTo>
                  <a:lnTo>
                    <a:pt x="31698" y="49563"/>
                  </a:lnTo>
                  <a:lnTo>
                    <a:pt x="93676" y="49563"/>
                  </a:lnTo>
                  <a:lnTo>
                    <a:pt x="93676" y="0"/>
                  </a:lnTo>
                  <a:lnTo>
                    <a:pt x="125373" y="0"/>
                  </a:lnTo>
                  <a:lnTo>
                    <a:pt x="125373" y="126079"/>
                  </a:lnTo>
                  <a:lnTo>
                    <a:pt x="93676" y="126079"/>
                  </a:lnTo>
                  <a:lnTo>
                    <a:pt x="93676" y="70919"/>
                  </a:lnTo>
                  <a:lnTo>
                    <a:pt x="31698" y="70919"/>
                  </a:lnTo>
                  <a:lnTo>
                    <a:pt x="31698"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107AA633-1826-82C8-BFC6-869D0910FCE9}"/>
                </a:ext>
              </a:extLst>
            </p:cNvPr>
            <p:cNvSpPr/>
            <p:nvPr/>
          </p:nvSpPr>
          <p:spPr>
            <a:xfrm>
              <a:off x="15442410" y="9518043"/>
              <a:ext cx="152117" cy="130304"/>
            </a:xfrm>
            <a:custGeom>
              <a:avLst/>
              <a:gdLst>
                <a:gd name="connsiteX0" fmla="*/ 32545 w 152117"/>
                <a:gd name="connsiteY0" fmla="*/ 65095 h 130304"/>
                <a:gd name="connsiteX1" fmla="*/ 44716 w 152117"/>
                <a:gd name="connsiteY1" fmla="*/ 97528 h 130304"/>
                <a:gd name="connsiteX2" fmla="*/ 75988 w 152117"/>
                <a:gd name="connsiteY2" fmla="*/ 108606 h 130304"/>
                <a:gd name="connsiteX3" fmla="*/ 107118 w 152117"/>
                <a:gd name="connsiteY3" fmla="*/ 97642 h 130304"/>
                <a:gd name="connsiteX4" fmla="*/ 119287 w 152117"/>
                <a:gd name="connsiteY4" fmla="*/ 64752 h 130304"/>
                <a:gd name="connsiteX5" fmla="*/ 107543 w 152117"/>
                <a:gd name="connsiteY5" fmla="*/ 32433 h 130304"/>
                <a:gd name="connsiteX6" fmla="*/ 75988 w 152117"/>
                <a:gd name="connsiteY6" fmla="*/ 21813 h 130304"/>
                <a:gd name="connsiteX7" fmla="*/ 44433 w 152117"/>
                <a:gd name="connsiteY7" fmla="*/ 32662 h 130304"/>
                <a:gd name="connsiteX8" fmla="*/ 32545 w 152117"/>
                <a:gd name="connsiteY8" fmla="*/ 65095 h 130304"/>
                <a:gd name="connsiteX9" fmla="*/ 0 w 152117"/>
                <a:gd name="connsiteY9" fmla="*/ 65894 h 130304"/>
                <a:gd name="connsiteX10" fmla="*/ 7075 w 152117"/>
                <a:gd name="connsiteY10" fmla="*/ 33575 h 130304"/>
                <a:gd name="connsiteX11" fmla="*/ 21651 w 152117"/>
                <a:gd name="connsiteY11" fmla="*/ 16331 h 130304"/>
                <a:gd name="connsiteX12" fmla="*/ 41885 w 152117"/>
                <a:gd name="connsiteY12" fmla="*/ 5025 h 130304"/>
                <a:gd name="connsiteX13" fmla="*/ 75846 w 152117"/>
                <a:gd name="connsiteY13" fmla="*/ 0 h 130304"/>
                <a:gd name="connsiteX14" fmla="*/ 131175 w 152117"/>
                <a:gd name="connsiteY14" fmla="*/ 17244 h 130304"/>
                <a:gd name="connsiteX15" fmla="*/ 152117 w 152117"/>
                <a:gd name="connsiteY15" fmla="*/ 65323 h 130304"/>
                <a:gd name="connsiteX16" fmla="*/ 131458 w 152117"/>
                <a:gd name="connsiteY16" fmla="*/ 113060 h 130304"/>
                <a:gd name="connsiteX17" fmla="*/ 76271 w 152117"/>
                <a:gd name="connsiteY17" fmla="*/ 130304 h 130304"/>
                <a:gd name="connsiteX18" fmla="*/ 20517 w 152117"/>
                <a:gd name="connsiteY18" fmla="*/ 113174 h 130304"/>
                <a:gd name="connsiteX19" fmla="*/ 0 w 152117"/>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545" y="65095"/>
                  </a:moveTo>
                  <a:cubicBezTo>
                    <a:pt x="32545" y="79370"/>
                    <a:pt x="36507" y="90219"/>
                    <a:pt x="44716" y="97528"/>
                  </a:cubicBezTo>
                  <a:cubicBezTo>
                    <a:pt x="53064" y="104951"/>
                    <a:pt x="63394" y="108606"/>
                    <a:pt x="75988" y="108606"/>
                  </a:cubicBezTo>
                  <a:cubicBezTo>
                    <a:pt x="88582" y="108606"/>
                    <a:pt x="98911" y="104951"/>
                    <a:pt x="107118" y="97642"/>
                  </a:cubicBezTo>
                  <a:cubicBezTo>
                    <a:pt x="115326" y="90334"/>
                    <a:pt x="119287" y="79370"/>
                    <a:pt x="119287" y="64752"/>
                  </a:cubicBezTo>
                  <a:cubicBezTo>
                    <a:pt x="119287" y="50363"/>
                    <a:pt x="115326" y="39514"/>
                    <a:pt x="107543" y="32433"/>
                  </a:cubicBezTo>
                  <a:cubicBezTo>
                    <a:pt x="99620" y="25353"/>
                    <a:pt x="89007" y="21813"/>
                    <a:pt x="75988" y="21813"/>
                  </a:cubicBezTo>
                  <a:cubicBezTo>
                    <a:pt x="62969" y="21813"/>
                    <a:pt x="52356" y="25467"/>
                    <a:pt x="44433" y="32662"/>
                  </a:cubicBezTo>
                  <a:cubicBezTo>
                    <a:pt x="36507" y="39742"/>
                    <a:pt x="32545" y="50591"/>
                    <a:pt x="32545" y="65095"/>
                  </a:cubicBezTo>
                  <a:moveTo>
                    <a:pt x="0" y="65894"/>
                  </a:moveTo>
                  <a:cubicBezTo>
                    <a:pt x="0" y="53104"/>
                    <a:pt x="2265" y="42255"/>
                    <a:pt x="7075" y="33575"/>
                  </a:cubicBezTo>
                  <a:cubicBezTo>
                    <a:pt x="10613" y="27180"/>
                    <a:pt x="15423" y="21356"/>
                    <a:pt x="21651" y="16331"/>
                  </a:cubicBezTo>
                  <a:cubicBezTo>
                    <a:pt x="27876" y="11192"/>
                    <a:pt x="34668" y="7423"/>
                    <a:pt x="41885" y="5025"/>
                  </a:cubicBezTo>
                  <a:cubicBezTo>
                    <a:pt x="51791" y="1713"/>
                    <a:pt x="62969" y="0"/>
                    <a:pt x="75846" y="0"/>
                  </a:cubicBezTo>
                  <a:cubicBezTo>
                    <a:pt x="98770" y="0"/>
                    <a:pt x="117308" y="5710"/>
                    <a:pt x="131175" y="17244"/>
                  </a:cubicBezTo>
                  <a:cubicBezTo>
                    <a:pt x="145042" y="28779"/>
                    <a:pt x="152117" y="44767"/>
                    <a:pt x="152117" y="65323"/>
                  </a:cubicBezTo>
                  <a:cubicBezTo>
                    <a:pt x="152117" y="85651"/>
                    <a:pt x="145042" y="101639"/>
                    <a:pt x="131458" y="113060"/>
                  </a:cubicBezTo>
                  <a:cubicBezTo>
                    <a:pt x="117731" y="124594"/>
                    <a:pt x="99336" y="130304"/>
                    <a:pt x="76271" y="130304"/>
                  </a:cubicBezTo>
                  <a:cubicBezTo>
                    <a:pt x="52922" y="130304"/>
                    <a:pt x="34385" y="124594"/>
                    <a:pt x="20517" y="113174"/>
                  </a:cubicBezTo>
                  <a:cubicBezTo>
                    <a:pt x="6792" y="101754"/>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D2BF6862-A06E-F9B5-3A4B-7141C8CAE2BC}"/>
                </a:ext>
              </a:extLst>
            </p:cNvPr>
            <p:cNvSpPr/>
            <p:nvPr/>
          </p:nvSpPr>
          <p:spPr>
            <a:xfrm>
              <a:off x="15184448" y="9145061"/>
              <a:ext cx="152117" cy="130304"/>
            </a:xfrm>
            <a:custGeom>
              <a:avLst/>
              <a:gdLst>
                <a:gd name="connsiteX0" fmla="*/ 32687 w 152117"/>
                <a:gd name="connsiteY0" fmla="*/ 65095 h 130304"/>
                <a:gd name="connsiteX1" fmla="*/ 44997 w 152117"/>
                <a:gd name="connsiteY1" fmla="*/ 97528 h 130304"/>
                <a:gd name="connsiteX2" fmla="*/ 76271 w 152117"/>
                <a:gd name="connsiteY2" fmla="*/ 108606 h 130304"/>
                <a:gd name="connsiteX3" fmla="*/ 107401 w 152117"/>
                <a:gd name="connsiteY3" fmla="*/ 97642 h 130304"/>
                <a:gd name="connsiteX4" fmla="*/ 119570 w 152117"/>
                <a:gd name="connsiteY4" fmla="*/ 64752 h 130304"/>
                <a:gd name="connsiteX5" fmla="*/ 107685 w 152117"/>
                <a:gd name="connsiteY5" fmla="*/ 32433 h 130304"/>
                <a:gd name="connsiteX6" fmla="*/ 76411 w 152117"/>
                <a:gd name="connsiteY6" fmla="*/ 21698 h 130304"/>
                <a:gd name="connsiteX7" fmla="*/ 44856 w 152117"/>
                <a:gd name="connsiteY7" fmla="*/ 32548 h 130304"/>
                <a:gd name="connsiteX8" fmla="*/ 32687 w 152117"/>
                <a:gd name="connsiteY8" fmla="*/ 65095 h 130304"/>
                <a:gd name="connsiteX9" fmla="*/ 0 w 152117"/>
                <a:gd name="connsiteY9" fmla="*/ 66009 h 130304"/>
                <a:gd name="connsiteX10" fmla="*/ 7359 w 152117"/>
                <a:gd name="connsiteY10" fmla="*/ 33689 h 130304"/>
                <a:gd name="connsiteX11" fmla="*/ 21932 w 152117"/>
                <a:gd name="connsiteY11" fmla="*/ 16445 h 130304"/>
                <a:gd name="connsiteX12" fmla="*/ 42168 w 152117"/>
                <a:gd name="connsiteY12" fmla="*/ 5025 h 130304"/>
                <a:gd name="connsiteX13" fmla="*/ 75846 w 152117"/>
                <a:gd name="connsiteY13" fmla="*/ 0 h 130304"/>
                <a:gd name="connsiteX14" fmla="*/ 131456 w 152117"/>
                <a:gd name="connsiteY14" fmla="*/ 17244 h 130304"/>
                <a:gd name="connsiteX15" fmla="*/ 152117 w 152117"/>
                <a:gd name="connsiteY15" fmla="*/ 65323 h 130304"/>
                <a:gd name="connsiteX16" fmla="*/ 131598 w 152117"/>
                <a:gd name="connsiteY16" fmla="*/ 113060 h 130304"/>
                <a:gd name="connsiteX17" fmla="*/ 76271 w 152117"/>
                <a:gd name="connsiteY17" fmla="*/ 130304 h 130304"/>
                <a:gd name="connsiteX18" fmla="*/ 20801 w 152117"/>
                <a:gd name="connsiteY18" fmla="*/ 113174 h 130304"/>
                <a:gd name="connsiteX19" fmla="*/ 0 w 152117"/>
                <a:gd name="connsiteY19" fmla="*/ 66009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687" y="65095"/>
                  </a:moveTo>
                  <a:cubicBezTo>
                    <a:pt x="32687" y="79370"/>
                    <a:pt x="36932" y="90219"/>
                    <a:pt x="44997" y="97528"/>
                  </a:cubicBezTo>
                  <a:cubicBezTo>
                    <a:pt x="53206" y="104951"/>
                    <a:pt x="63535" y="108606"/>
                    <a:pt x="76271" y="108606"/>
                  </a:cubicBezTo>
                  <a:cubicBezTo>
                    <a:pt x="88863" y="108606"/>
                    <a:pt x="99195" y="104951"/>
                    <a:pt x="107401" y="97642"/>
                  </a:cubicBezTo>
                  <a:cubicBezTo>
                    <a:pt x="115325" y="90334"/>
                    <a:pt x="119570" y="79370"/>
                    <a:pt x="119570" y="64752"/>
                  </a:cubicBezTo>
                  <a:cubicBezTo>
                    <a:pt x="119570" y="50249"/>
                    <a:pt x="115608" y="39514"/>
                    <a:pt x="107685" y="32433"/>
                  </a:cubicBezTo>
                  <a:cubicBezTo>
                    <a:pt x="99759" y="25353"/>
                    <a:pt x="89430" y="21698"/>
                    <a:pt x="76411" y="21698"/>
                  </a:cubicBezTo>
                  <a:cubicBezTo>
                    <a:pt x="63252" y="21698"/>
                    <a:pt x="52781" y="25353"/>
                    <a:pt x="44856" y="32548"/>
                  </a:cubicBezTo>
                  <a:cubicBezTo>
                    <a:pt x="36649" y="39742"/>
                    <a:pt x="32687" y="50591"/>
                    <a:pt x="32687" y="65095"/>
                  </a:cubicBezTo>
                  <a:moveTo>
                    <a:pt x="0" y="66009"/>
                  </a:moveTo>
                  <a:cubicBezTo>
                    <a:pt x="0" y="53218"/>
                    <a:pt x="2404" y="42369"/>
                    <a:pt x="7359" y="33689"/>
                  </a:cubicBezTo>
                  <a:cubicBezTo>
                    <a:pt x="10896" y="27294"/>
                    <a:pt x="15707" y="21470"/>
                    <a:pt x="21932" y="16445"/>
                  </a:cubicBezTo>
                  <a:cubicBezTo>
                    <a:pt x="28159" y="11306"/>
                    <a:pt x="34951" y="7537"/>
                    <a:pt x="42168" y="5025"/>
                  </a:cubicBezTo>
                  <a:cubicBezTo>
                    <a:pt x="51931" y="1713"/>
                    <a:pt x="63110" y="0"/>
                    <a:pt x="75846" y="0"/>
                  </a:cubicBezTo>
                  <a:cubicBezTo>
                    <a:pt x="99053" y="0"/>
                    <a:pt x="117448" y="5710"/>
                    <a:pt x="131456" y="17244"/>
                  </a:cubicBezTo>
                  <a:cubicBezTo>
                    <a:pt x="145325" y="28779"/>
                    <a:pt x="152117" y="44767"/>
                    <a:pt x="152117" y="65323"/>
                  </a:cubicBezTo>
                  <a:cubicBezTo>
                    <a:pt x="152117" y="85651"/>
                    <a:pt x="145325" y="101640"/>
                    <a:pt x="131598" y="113060"/>
                  </a:cubicBezTo>
                  <a:cubicBezTo>
                    <a:pt x="117731" y="124594"/>
                    <a:pt x="99476" y="130304"/>
                    <a:pt x="76271" y="130304"/>
                  </a:cubicBezTo>
                  <a:cubicBezTo>
                    <a:pt x="52922" y="130304"/>
                    <a:pt x="34385" y="124594"/>
                    <a:pt x="20801" y="113174"/>
                  </a:cubicBezTo>
                  <a:cubicBezTo>
                    <a:pt x="6934" y="101754"/>
                    <a:pt x="0" y="85994"/>
                    <a:pt x="0" y="66009"/>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A9B85E65-5B8E-A704-FB06-921CA723B172}"/>
                </a:ext>
              </a:extLst>
            </p:cNvPr>
            <p:cNvSpPr/>
            <p:nvPr/>
          </p:nvSpPr>
          <p:spPr>
            <a:xfrm>
              <a:off x="14376882" y="8772192"/>
              <a:ext cx="151976" cy="130304"/>
            </a:xfrm>
            <a:custGeom>
              <a:avLst/>
              <a:gdLst>
                <a:gd name="connsiteX0" fmla="*/ 32547 w 151976"/>
                <a:gd name="connsiteY0" fmla="*/ 64981 h 130304"/>
                <a:gd name="connsiteX1" fmla="*/ 44857 w 151976"/>
                <a:gd name="connsiteY1" fmla="*/ 97414 h 130304"/>
                <a:gd name="connsiteX2" fmla="*/ 76129 w 151976"/>
                <a:gd name="connsiteY2" fmla="*/ 108492 h 130304"/>
                <a:gd name="connsiteX3" fmla="*/ 107261 w 151976"/>
                <a:gd name="connsiteY3" fmla="*/ 97528 h 130304"/>
                <a:gd name="connsiteX4" fmla="*/ 119430 w 151976"/>
                <a:gd name="connsiteY4" fmla="*/ 64638 h 130304"/>
                <a:gd name="connsiteX5" fmla="*/ 107544 w 151976"/>
                <a:gd name="connsiteY5" fmla="*/ 32319 h 130304"/>
                <a:gd name="connsiteX6" fmla="*/ 76271 w 151976"/>
                <a:gd name="connsiteY6" fmla="*/ 21584 h 130304"/>
                <a:gd name="connsiteX7" fmla="*/ 44574 w 151976"/>
                <a:gd name="connsiteY7" fmla="*/ 32433 h 130304"/>
                <a:gd name="connsiteX8" fmla="*/ 32547 w 151976"/>
                <a:gd name="connsiteY8" fmla="*/ 64981 h 130304"/>
                <a:gd name="connsiteX9" fmla="*/ 0 w 151976"/>
                <a:gd name="connsiteY9" fmla="*/ 65894 h 130304"/>
                <a:gd name="connsiteX10" fmla="*/ 7217 w 151976"/>
                <a:gd name="connsiteY10" fmla="*/ 33575 h 130304"/>
                <a:gd name="connsiteX11" fmla="*/ 21792 w 151976"/>
                <a:gd name="connsiteY11" fmla="*/ 16331 h 130304"/>
                <a:gd name="connsiteX12" fmla="*/ 42027 w 151976"/>
                <a:gd name="connsiteY12" fmla="*/ 5025 h 130304"/>
                <a:gd name="connsiteX13" fmla="*/ 75705 w 151976"/>
                <a:gd name="connsiteY13" fmla="*/ 0 h 130304"/>
                <a:gd name="connsiteX14" fmla="*/ 131316 w 151976"/>
                <a:gd name="connsiteY14" fmla="*/ 17244 h 130304"/>
                <a:gd name="connsiteX15" fmla="*/ 151976 w 151976"/>
                <a:gd name="connsiteY15" fmla="*/ 65323 h 130304"/>
                <a:gd name="connsiteX16" fmla="*/ 131316 w 151976"/>
                <a:gd name="connsiteY16" fmla="*/ 113060 h 130304"/>
                <a:gd name="connsiteX17" fmla="*/ 76271 w 151976"/>
                <a:gd name="connsiteY17" fmla="*/ 130304 h 130304"/>
                <a:gd name="connsiteX18" fmla="*/ 20660 w 151976"/>
                <a:gd name="connsiteY18" fmla="*/ 113174 h 130304"/>
                <a:gd name="connsiteX19" fmla="*/ 0 w 151976"/>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76" h="130304">
                  <a:moveTo>
                    <a:pt x="32547" y="64981"/>
                  </a:moveTo>
                  <a:cubicBezTo>
                    <a:pt x="32547" y="79256"/>
                    <a:pt x="36792" y="90105"/>
                    <a:pt x="44857" y="97414"/>
                  </a:cubicBezTo>
                  <a:cubicBezTo>
                    <a:pt x="53064" y="104723"/>
                    <a:pt x="63395" y="108492"/>
                    <a:pt x="76129" y="108492"/>
                  </a:cubicBezTo>
                  <a:cubicBezTo>
                    <a:pt x="88723" y="108492"/>
                    <a:pt x="99053" y="104837"/>
                    <a:pt x="107261" y="97528"/>
                  </a:cubicBezTo>
                  <a:cubicBezTo>
                    <a:pt x="115185" y="90219"/>
                    <a:pt x="119430" y="79256"/>
                    <a:pt x="119430" y="64638"/>
                  </a:cubicBezTo>
                  <a:cubicBezTo>
                    <a:pt x="119430" y="50135"/>
                    <a:pt x="115468" y="39400"/>
                    <a:pt x="107544" y="32319"/>
                  </a:cubicBezTo>
                  <a:cubicBezTo>
                    <a:pt x="99620" y="25239"/>
                    <a:pt x="89290" y="21584"/>
                    <a:pt x="76271" y="21584"/>
                  </a:cubicBezTo>
                  <a:cubicBezTo>
                    <a:pt x="62970" y="21584"/>
                    <a:pt x="52640" y="25239"/>
                    <a:pt x="44574" y="32433"/>
                  </a:cubicBezTo>
                  <a:cubicBezTo>
                    <a:pt x="36650" y="39628"/>
                    <a:pt x="32547" y="50477"/>
                    <a:pt x="32547" y="64981"/>
                  </a:cubicBezTo>
                  <a:moveTo>
                    <a:pt x="0" y="65894"/>
                  </a:moveTo>
                  <a:cubicBezTo>
                    <a:pt x="0" y="53104"/>
                    <a:pt x="2406" y="42255"/>
                    <a:pt x="7217" y="33575"/>
                  </a:cubicBezTo>
                  <a:cubicBezTo>
                    <a:pt x="10754" y="27180"/>
                    <a:pt x="15566" y="21356"/>
                    <a:pt x="21792" y="16331"/>
                  </a:cubicBezTo>
                  <a:cubicBezTo>
                    <a:pt x="28018" y="11192"/>
                    <a:pt x="34527" y="7423"/>
                    <a:pt x="42027" y="5025"/>
                  </a:cubicBezTo>
                  <a:cubicBezTo>
                    <a:pt x="51791" y="1713"/>
                    <a:pt x="62970" y="0"/>
                    <a:pt x="75705" y="0"/>
                  </a:cubicBezTo>
                  <a:cubicBezTo>
                    <a:pt x="98912" y="0"/>
                    <a:pt x="117308" y="5710"/>
                    <a:pt x="131316" y="17244"/>
                  </a:cubicBezTo>
                  <a:cubicBezTo>
                    <a:pt x="145184" y="28779"/>
                    <a:pt x="151976" y="44767"/>
                    <a:pt x="151976" y="65323"/>
                  </a:cubicBezTo>
                  <a:cubicBezTo>
                    <a:pt x="151976" y="85651"/>
                    <a:pt x="145184" y="101639"/>
                    <a:pt x="131316" y="113060"/>
                  </a:cubicBezTo>
                  <a:cubicBezTo>
                    <a:pt x="117591" y="124594"/>
                    <a:pt x="99336" y="130304"/>
                    <a:pt x="76271" y="130304"/>
                  </a:cubicBezTo>
                  <a:cubicBezTo>
                    <a:pt x="52923" y="130304"/>
                    <a:pt x="34386" y="124594"/>
                    <a:pt x="20660" y="113174"/>
                  </a:cubicBezTo>
                  <a:cubicBezTo>
                    <a:pt x="6793" y="101754"/>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78CE5097-D5FB-B894-7EAD-EE54C66301D5}"/>
                </a:ext>
              </a:extLst>
            </p:cNvPr>
            <p:cNvSpPr/>
            <p:nvPr/>
          </p:nvSpPr>
          <p:spPr>
            <a:xfrm>
              <a:off x="6450802" y="9382029"/>
              <a:ext cx="125373" cy="126078"/>
            </a:xfrm>
            <a:custGeom>
              <a:avLst/>
              <a:gdLst>
                <a:gd name="connsiteX0" fmla="*/ 0 w 125373"/>
                <a:gd name="connsiteY0" fmla="*/ 126079 h 126078"/>
                <a:gd name="connsiteX1" fmla="*/ 0 w 125373"/>
                <a:gd name="connsiteY1" fmla="*/ 0 h 126078"/>
                <a:gd name="connsiteX2" fmla="*/ 31697 w 125373"/>
                <a:gd name="connsiteY2" fmla="*/ 0 h 126078"/>
                <a:gd name="connsiteX3" fmla="*/ 31697 w 125373"/>
                <a:gd name="connsiteY3" fmla="*/ 49678 h 126078"/>
                <a:gd name="connsiteX4" fmla="*/ 93676 w 125373"/>
                <a:gd name="connsiteY4" fmla="*/ 49678 h 126078"/>
                <a:gd name="connsiteX5" fmla="*/ 93676 w 125373"/>
                <a:gd name="connsiteY5" fmla="*/ 0 h 126078"/>
                <a:gd name="connsiteX6" fmla="*/ 125373 w 125373"/>
                <a:gd name="connsiteY6" fmla="*/ 0 h 126078"/>
                <a:gd name="connsiteX7" fmla="*/ 125373 w 125373"/>
                <a:gd name="connsiteY7" fmla="*/ 126079 h 126078"/>
                <a:gd name="connsiteX8" fmla="*/ 93676 w 125373"/>
                <a:gd name="connsiteY8" fmla="*/ 126079 h 126078"/>
                <a:gd name="connsiteX9" fmla="*/ 93676 w 125373"/>
                <a:gd name="connsiteY9" fmla="*/ 70919 h 126078"/>
                <a:gd name="connsiteX10" fmla="*/ 31697 w 125373"/>
                <a:gd name="connsiteY10" fmla="*/ 70919 h 126078"/>
                <a:gd name="connsiteX11" fmla="*/ 31697 w 125373"/>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6078">
                  <a:moveTo>
                    <a:pt x="0" y="126079"/>
                  </a:moveTo>
                  <a:lnTo>
                    <a:pt x="0" y="0"/>
                  </a:lnTo>
                  <a:lnTo>
                    <a:pt x="31697" y="0"/>
                  </a:lnTo>
                  <a:lnTo>
                    <a:pt x="31697" y="49678"/>
                  </a:lnTo>
                  <a:lnTo>
                    <a:pt x="93676" y="49678"/>
                  </a:lnTo>
                  <a:lnTo>
                    <a:pt x="93676" y="0"/>
                  </a:lnTo>
                  <a:lnTo>
                    <a:pt x="125373" y="0"/>
                  </a:lnTo>
                  <a:lnTo>
                    <a:pt x="125373" y="126079"/>
                  </a:lnTo>
                  <a:lnTo>
                    <a:pt x="93676" y="126079"/>
                  </a:lnTo>
                  <a:lnTo>
                    <a:pt x="93676" y="70919"/>
                  </a:lnTo>
                  <a:lnTo>
                    <a:pt x="31697" y="70919"/>
                  </a:lnTo>
                  <a:lnTo>
                    <a:pt x="31697"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D40C2149-D50C-65BA-C470-FBB6F3C3DEFC}"/>
                </a:ext>
              </a:extLst>
            </p:cNvPr>
            <p:cNvSpPr/>
            <p:nvPr/>
          </p:nvSpPr>
          <p:spPr>
            <a:xfrm>
              <a:off x="6901918" y="9269426"/>
              <a:ext cx="152117" cy="130304"/>
            </a:xfrm>
            <a:custGeom>
              <a:avLst/>
              <a:gdLst>
                <a:gd name="connsiteX0" fmla="*/ 32687 w 152117"/>
                <a:gd name="connsiteY0" fmla="*/ 65095 h 130304"/>
                <a:gd name="connsiteX1" fmla="*/ 44998 w 152117"/>
                <a:gd name="connsiteY1" fmla="*/ 97528 h 130304"/>
                <a:gd name="connsiteX2" fmla="*/ 76271 w 152117"/>
                <a:gd name="connsiteY2" fmla="*/ 108606 h 130304"/>
                <a:gd name="connsiteX3" fmla="*/ 107402 w 152117"/>
                <a:gd name="connsiteY3" fmla="*/ 97642 h 130304"/>
                <a:gd name="connsiteX4" fmla="*/ 119571 w 152117"/>
                <a:gd name="connsiteY4" fmla="*/ 64752 h 130304"/>
                <a:gd name="connsiteX5" fmla="*/ 107685 w 152117"/>
                <a:gd name="connsiteY5" fmla="*/ 32433 h 130304"/>
                <a:gd name="connsiteX6" fmla="*/ 76271 w 152117"/>
                <a:gd name="connsiteY6" fmla="*/ 21813 h 130304"/>
                <a:gd name="connsiteX7" fmla="*/ 44715 w 152117"/>
                <a:gd name="connsiteY7" fmla="*/ 32662 h 130304"/>
                <a:gd name="connsiteX8" fmla="*/ 32687 w 152117"/>
                <a:gd name="connsiteY8" fmla="*/ 65095 h 130304"/>
                <a:gd name="connsiteX9" fmla="*/ 0 w 152117"/>
                <a:gd name="connsiteY9" fmla="*/ 65894 h 130304"/>
                <a:gd name="connsiteX10" fmla="*/ 7217 w 152117"/>
                <a:gd name="connsiteY10" fmla="*/ 33575 h 130304"/>
                <a:gd name="connsiteX11" fmla="*/ 21792 w 152117"/>
                <a:gd name="connsiteY11" fmla="*/ 16331 h 130304"/>
                <a:gd name="connsiteX12" fmla="*/ 42027 w 152117"/>
                <a:gd name="connsiteY12" fmla="*/ 5025 h 130304"/>
                <a:gd name="connsiteX13" fmla="*/ 75846 w 152117"/>
                <a:gd name="connsiteY13" fmla="*/ 0 h 130304"/>
                <a:gd name="connsiteX14" fmla="*/ 131316 w 152117"/>
                <a:gd name="connsiteY14" fmla="*/ 17245 h 130304"/>
                <a:gd name="connsiteX15" fmla="*/ 152117 w 152117"/>
                <a:gd name="connsiteY15" fmla="*/ 65323 h 130304"/>
                <a:gd name="connsiteX16" fmla="*/ 131458 w 152117"/>
                <a:gd name="connsiteY16" fmla="*/ 113060 h 130304"/>
                <a:gd name="connsiteX17" fmla="*/ 76271 w 152117"/>
                <a:gd name="connsiteY17" fmla="*/ 130304 h 130304"/>
                <a:gd name="connsiteX18" fmla="*/ 20660 w 152117"/>
                <a:gd name="connsiteY18" fmla="*/ 113174 h 130304"/>
                <a:gd name="connsiteX19" fmla="*/ 0 w 152117"/>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687" y="65095"/>
                  </a:moveTo>
                  <a:cubicBezTo>
                    <a:pt x="32687" y="79370"/>
                    <a:pt x="36791" y="90219"/>
                    <a:pt x="44998" y="97528"/>
                  </a:cubicBezTo>
                  <a:cubicBezTo>
                    <a:pt x="53206" y="104837"/>
                    <a:pt x="63677" y="108606"/>
                    <a:pt x="76271" y="108606"/>
                  </a:cubicBezTo>
                  <a:cubicBezTo>
                    <a:pt x="88865" y="108606"/>
                    <a:pt x="99195" y="104951"/>
                    <a:pt x="107402" y="97642"/>
                  </a:cubicBezTo>
                  <a:cubicBezTo>
                    <a:pt x="115468" y="90334"/>
                    <a:pt x="119571" y="79370"/>
                    <a:pt x="119571" y="64752"/>
                  </a:cubicBezTo>
                  <a:cubicBezTo>
                    <a:pt x="119571" y="50363"/>
                    <a:pt x="115609" y="39514"/>
                    <a:pt x="107685" y="32433"/>
                  </a:cubicBezTo>
                  <a:cubicBezTo>
                    <a:pt x="99760" y="25353"/>
                    <a:pt x="89289" y="21813"/>
                    <a:pt x="76271" y="21813"/>
                  </a:cubicBezTo>
                  <a:cubicBezTo>
                    <a:pt x="63252" y="21813"/>
                    <a:pt x="52640" y="25467"/>
                    <a:pt x="44715" y="32662"/>
                  </a:cubicBezTo>
                  <a:cubicBezTo>
                    <a:pt x="36650" y="39742"/>
                    <a:pt x="32687" y="50591"/>
                    <a:pt x="32687" y="65095"/>
                  </a:cubicBezTo>
                  <a:moveTo>
                    <a:pt x="0" y="65894"/>
                  </a:moveTo>
                  <a:cubicBezTo>
                    <a:pt x="0" y="53104"/>
                    <a:pt x="2406" y="42255"/>
                    <a:pt x="7217" y="33575"/>
                  </a:cubicBezTo>
                  <a:cubicBezTo>
                    <a:pt x="10754" y="27180"/>
                    <a:pt x="15707" y="21356"/>
                    <a:pt x="21792" y="16331"/>
                  </a:cubicBezTo>
                  <a:cubicBezTo>
                    <a:pt x="28018" y="11192"/>
                    <a:pt x="34669" y="7423"/>
                    <a:pt x="42027" y="5025"/>
                  </a:cubicBezTo>
                  <a:cubicBezTo>
                    <a:pt x="51791" y="1713"/>
                    <a:pt x="63111" y="0"/>
                    <a:pt x="75846" y="0"/>
                  </a:cubicBezTo>
                  <a:cubicBezTo>
                    <a:pt x="98911" y="0"/>
                    <a:pt x="117448" y="5710"/>
                    <a:pt x="131316" y="17245"/>
                  </a:cubicBezTo>
                  <a:cubicBezTo>
                    <a:pt x="145184" y="28779"/>
                    <a:pt x="152117" y="44767"/>
                    <a:pt x="152117" y="65323"/>
                  </a:cubicBezTo>
                  <a:cubicBezTo>
                    <a:pt x="152117" y="85651"/>
                    <a:pt x="145184" y="101640"/>
                    <a:pt x="131458" y="113060"/>
                  </a:cubicBezTo>
                  <a:cubicBezTo>
                    <a:pt x="117732" y="124480"/>
                    <a:pt x="99336" y="130304"/>
                    <a:pt x="76271" y="130304"/>
                  </a:cubicBezTo>
                  <a:cubicBezTo>
                    <a:pt x="52922" y="130304"/>
                    <a:pt x="34385" y="124594"/>
                    <a:pt x="20660" y="113174"/>
                  </a:cubicBezTo>
                  <a:cubicBezTo>
                    <a:pt x="6934" y="101754"/>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700BDDA3-0AEE-93B6-A2A0-7FDC72A8CC60}"/>
                </a:ext>
              </a:extLst>
            </p:cNvPr>
            <p:cNvSpPr/>
            <p:nvPr/>
          </p:nvSpPr>
          <p:spPr>
            <a:xfrm>
              <a:off x="6352032" y="8495939"/>
              <a:ext cx="152117" cy="130304"/>
            </a:xfrm>
            <a:custGeom>
              <a:avLst/>
              <a:gdLst>
                <a:gd name="connsiteX0" fmla="*/ 32688 w 152117"/>
                <a:gd name="connsiteY0" fmla="*/ 65095 h 130304"/>
                <a:gd name="connsiteX1" fmla="*/ 44999 w 152117"/>
                <a:gd name="connsiteY1" fmla="*/ 97528 h 130304"/>
                <a:gd name="connsiteX2" fmla="*/ 76271 w 152117"/>
                <a:gd name="connsiteY2" fmla="*/ 108492 h 130304"/>
                <a:gd name="connsiteX3" fmla="*/ 107402 w 152117"/>
                <a:gd name="connsiteY3" fmla="*/ 97528 h 130304"/>
                <a:gd name="connsiteX4" fmla="*/ 119571 w 152117"/>
                <a:gd name="connsiteY4" fmla="*/ 64752 h 130304"/>
                <a:gd name="connsiteX5" fmla="*/ 107685 w 152117"/>
                <a:gd name="connsiteY5" fmla="*/ 32319 h 130304"/>
                <a:gd name="connsiteX6" fmla="*/ 76271 w 152117"/>
                <a:gd name="connsiteY6" fmla="*/ 21698 h 130304"/>
                <a:gd name="connsiteX7" fmla="*/ 44715 w 152117"/>
                <a:gd name="connsiteY7" fmla="*/ 32547 h 130304"/>
                <a:gd name="connsiteX8" fmla="*/ 32688 w 152117"/>
                <a:gd name="connsiteY8" fmla="*/ 65095 h 130304"/>
                <a:gd name="connsiteX9" fmla="*/ 0 w 152117"/>
                <a:gd name="connsiteY9" fmla="*/ 65780 h 130304"/>
                <a:gd name="connsiteX10" fmla="*/ 7217 w 152117"/>
                <a:gd name="connsiteY10" fmla="*/ 33575 h 130304"/>
                <a:gd name="connsiteX11" fmla="*/ 21792 w 152117"/>
                <a:gd name="connsiteY11" fmla="*/ 16217 h 130304"/>
                <a:gd name="connsiteX12" fmla="*/ 42027 w 152117"/>
                <a:gd name="connsiteY12" fmla="*/ 4911 h 130304"/>
                <a:gd name="connsiteX13" fmla="*/ 75847 w 152117"/>
                <a:gd name="connsiteY13" fmla="*/ 0 h 130304"/>
                <a:gd name="connsiteX14" fmla="*/ 131316 w 152117"/>
                <a:gd name="connsiteY14" fmla="*/ 17359 h 130304"/>
                <a:gd name="connsiteX15" fmla="*/ 152117 w 152117"/>
                <a:gd name="connsiteY15" fmla="*/ 65323 h 130304"/>
                <a:gd name="connsiteX16" fmla="*/ 131458 w 152117"/>
                <a:gd name="connsiteY16" fmla="*/ 113174 h 130304"/>
                <a:gd name="connsiteX17" fmla="*/ 76271 w 152117"/>
                <a:gd name="connsiteY17" fmla="*/ 130304 h 130304"/>
                <a:gd name="connsiteX18" fmla="*/ 20660 w 152117"/>
                <a:gd name="connsiteY18" fmla="*/ 113174 h 130304"/>
                <a:gd name="connsiteX19" fmla="*/ 0 w 152117"/>
                <a:gd name="connsiteY19" fmla="*/ 65780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688" y="65095"/>
                  </a:moveTo>
                  <a:cubicBezTo>
                    <a:pt x="32688" y="79256"/>
                    <a:pt x="36791" y="90105"/>
                    <a:pt x="44999" y="97528"/>
                  </a:cubicBezTo>
                  <a:cubicBezTo>
                    <a:pt x="53206" y="104837"/>
                    <a:pt x="63677" y="108492"/>
                    <a:pt x="76271" y="108492"/>
                  </a:cubicBezTo>
                  <a:cubicBezTo>
                    <a:pt x="88865" y="108492"/>
                    <a:pt x="99195" y="104951"/>
                    <a:pt x="107402" y="97528"/>
                  </a:cubicBezTo>
                  <a:cubicBezTo>
                    <a:pt x="115468" y="90333"/>
                    <a:pt x="119571" y="79256"/>
                    <a:pt x="119571" y="64752"/>
                  </a:cubicBezTo>
                  <a:cubicBezTo>
                    <a:pt x="119571" y="50249"/>
                    <a:pt x="115609" y="39400"/>
                    <a:pt x="107685" y="32319"/>
                  </a:cubicBezTo>
                  <a:cubicBezTo>
                    <a:pt x="99761" y="25239"/>
                    <a:pt x="89290" y="21698"/>
                    <a:pt x="76271" y="21698"/>
                  </a:cubicBezTo>
                  <a:cubicBezTo>
                    <a:pt x="63252" y="21698"/>
                    <a:pt x="52640" y="25239"/>
                    <a:pt x="44715" y="32547"/>
                  </a:cubicBezTo>
                  <a:cubicBezTo>
                    <a:pt x="36650" y="39742"/>
                    <a:pt x="32688" y="50591"/>
                    <a:pt x="32688" y="65095"/>
                  </a:cubicBezTo>
                  <a:moveTo>
                    <a:pt x="0" y="65780"/>
                  </a:moveTo>
                  <a:cubicBezTo>
                    <a:pt x="0" y="52990"/>
                    <a:pt x="2406" y="42255"/>
                    <a:pt x="7217" y="33575"/>
                  </a:cubicBezTo>
                  <a:cubicBezTo>
                    <a:pt x="10754" y="27180"/>
                    <a:pt x="15707" y="21356"/>
                    <a:pt x="21792" y="16217"/>
                  </a:cubicBezTo>
                  <a:cubicBezTo>
                    <a:pt x="28018" y="11306"/>
                    <a:pt x="34669" y="7423"/>
                    <a:pt x="42027" y="4911"/>
                  </a:cubicBezTo>
                  <a:cubicBezTo>
                    <a:pt x="51791" y="1713"/>
                    <a:pt x="63111" y="0"/>
                    <a:pt x="75847" y="0"/>
                  </a:cubicBezTo>
                  <a:cubicBezTo>
                    <a:pt x="98912" y="0"/>
                    <a:pt x="117449" y="5824"/>
                    <a:pt x="131316" y="17359"/>
                  </a:cubicBezTo>
                  <a:cubicBezTo>
                    <a:pt x="145184" y="28893"/>
                    <a:pt x="152117" y="44767"/>
                    <a:pt x="152117" y="65323"/>
                  </a:cubicBezTo>
                  <a:cubicBezTo>
                    <a:pt x="152117" y="85651"/>
                    <a:pt x="145184" y="101639"/>
                    <a:pt x="131458" y="113174"/>
                  </a:cubicBezTo>
                  <a:cubicBezTo>
                    <a:pt x="117732" y="124480"/>
                    <a:pt x="99336" y="130304"/>
                    <a:pt x="76271" y="130304"/>
                  </a:cubicBezTo>
                  <a:cubicBezTo>
                    <a:pt x="52923" y="130304"/>
                    <a:pt x="34386" y="124594"/>
                    <a:pt x="20660" y="113174"/>
                  </a:cubicBezTo>
                  <a:cubicBezTo>
                    <a:pt x="6934" y="101754"/>
                    <a:pt x="0" y="85994"/>
                    <a:pt x="0" y="65780"/>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FE1F855A-9DCC-101D-B60B-29E0552E0899}"/>
                </a:ext>
              </a:extLst>
            </p:cNvPr>
            <p:cNvSpPr/>
            <p:nvPr/>
          </p:nvSpPr>
          <p:spPr>
            <a:xfrm>
              <a:off x="6726028" y="8843340"/>
              <a:ext cx="124381" cy="126078"/>
            </a:xfrm>
            <a:custGeom>
              <a:avLst/>
              <a:gdLst>
                <a:gd name="connsiteX0" fmla="*/ 0 w 124381"/>
                <a:gd name="connsiteY0" fmla="*/ 126079 h 126078"/>
                <a:gd name="connsiteX1" fmla="*/ 0 w 124381"/>
                <a:gd name="connsiteY1" fmla="*/ 0 h 126078"/>
                <a:gd name="connsiteX2" fmla="*/ 30706 w 124381"/>
                <a:gd name="connsiteY2" fmla="*/ 0 h 126078"/>
                <a:gd name="connsiteX3" fmla="*/ 94949 w 124381"/>
                <a:gd name="connsiteY3" fmla="*/ 84167 h 126078"/>
                <a:gd name="connsiteX4" fmla="*/ 94949 w 124381"/>
                <a:gd name="connsiteY4" fmla="*/ 0 h 126078"/>
                <a:gd name="connsiteX5" fmla="*/ 124382 w 124381"/>
                <a:gd name="connsiteY5" fmla="*/ 0 h 126078"/>
                <a:gd name="connsiteX6" fmla="*/ 124382 w 124381"/>
                <a:gd name="connsiteY6" fmla="*/ 126079 h 126078"/>
                <a:gd name="connsiteX7" fmla="*/ 92544 w 124381"/>
                <a:gd name="connsiteY7" fmla="*/ 126079 h 126078"/>
                <a:gd name="connsiteX8" fmla="*/ 29433 w 124381"/>
                <a:gd name="connsiteY8" fmla="*/ 43853 h 126078"/>
                <a:gd name="connsiteX9" fmla="*/ 29433 w 124381"/>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1" h="126078">
                  <a:moveTo>
                    <a:pt x="0" y="126079"/>
                  </a:moveTo>
                  <a:lnTo>
                    <a:pt x="0" y="0"/>
                  </a:lnTo>
                  <a:lnTo>
                    <a:pt x="30706" y="0"/>
                  </a:lnTo>
                  <a:lnTo>
                    <a:pt x="94949" y="84167"/>
                  </a:lnTo>
                  <a:lnTo>
                    <a:pt x="94949" y="0"/>
                  </a:lnTo>
                  <a:lnTo>
                    <a:pt x="124382" y="0"/>
                  </a:lnTo>
                  <a:lnTo>
                    <a:pt x="124382" y="126079"/>
                  </a:lnTo>
                  <a:lnTo>
                    <a:pt x="92544" y="126079"/>
                  </a:lnTo>
                  <a:lnTo>
                    <a:pt x="29433" y="43853"/>
                  </a:lnTo>
                  <a:lnTo>
                    <a:pt x="29433"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C9F26A91-F36A-C13C-8952-EF019F160EF5}"/>
                </a:ext>
              </a:extLst>
            </p:cNvPr>
            <p:cNvSpPr/>
            <p:nvPr/>
          </p:nvSpPr>
          <p:spPr>
            <a:xfrm>
              <a:off x="8328140" y="9089901"/>
              <a:ext cx="151975" cy="130304"/>
            </a:xfrm>
            <a:custGeom>
              <a:avLst/>
              <a:gdLst>
                <a:gd name="connsiteX0" fmla="*/ 32687 w 151975"/>
                <a:gd name="connsiteY0" fmla="*/ 64981 h 130304"/>
                <a:gd name="connsiteX1" fmla="*/ 44998 w 151975"/>
                <a:gd name="connsiteY1" fmla="*/ 97414 h 130304"/>
                <a:gd name="connsiteX2" fmla="*/ 76271 w 151975"/>
                <a:gd name="connsiteY2" fmla="*/ 108492 h 130304"/>
                <a:gd name="connsiteX3" fmla="*/ 107401 w 151975"/>
                <a:gd name="connsiteY3" fmla="*/ 97528 h 130304"/>
                <a:gd name="connsiteX4" fmla="*/ 119571 w 151975"/>
                <a:gd name="connsiteY4" fmla="*/ 64638 h 130304"/>
                <a:gd name="connsiteX5" fmla="*/ 107685 w 151975"/>
                <a:gd name="connsiteY5" fmla="*/ 32319 h 130304"/>
                <a:gd name="connsiteX6" fmla="*/ 76412 w 151975"/>
                <a:gd name="connsiteY6" fmla="*/ 21584 h 130304"/>
                <a:gd name="connsiteX7" fmla="*/ 44715 w 151975"/>
                <a:gd name="connsiteY7" fmla="*/ 32433 h 130304"/>
                <a:gd name="connsiteX8" fmla="*/ 32687 w 151975"/>
                <a:gd name="connsiteY8" fmla="*/ 64981 h 130304"/>
                <a:gd name="connsiteX9" fmla="*/ 0 w 151975"/>
                <a:gd name="connsiteY9" fmla="*/ 65894 h 130304"/>
                <a:gd name="connsiteX10" fmla="*/ 7217 w 151975"/>
                <a:gd name="connsiteY10" fmla="*/ 33575 h 130304"/>
                <a:gd name="connsiteX11" fmla="*/ 21791 w 151975"/>
                <a:gd name="connsiteY11" fmla="*/ 16331 h 130304"/>
                <a:gd name="connsiteX12" fmla="*/ 42026 w 151975"/>
                <a:gd name="connsiteY12" fmla="*/ 5025 h 130304"/>
                <a:gd name="connsiteX13" fmla="*/ 75704 w 151975"/>
                <a:gd name="connsiteY13" fmla="*/ 0 h 130304"/>
                <a:gd name="connsiteX14" fmla="*/ 131316 w 151975"/>
                <a:gd name="connsiteY14" fmla="*/ 17245 h 130304"/>
                <a:gd name="connsiteX15" fmla="*/ 151975 w 151975"/>
                <a:gd name="connsiteY15" fmla="*/ 65323 h 130304"/>
                <a:gd name="connsiteX16" fmla="*/ 131457 w 151975"/>
                <a:gd name="connsiteY16" fmla="*/ 113060 h 130304"/>
                <a:gd name="connsiteX17" fmla="*/ 76129 w 151975"/>
                <a:gd name="connsiteY17" fmla="*/ 130304 h 130304"/>
                <a:gd name="connsiteX18" fmla="*/ 20518 w 151975"/>
                <a:gd name="connsiteY18" fmla="*/ 113174 h 130304"/>
                <a:gd name="connsiteX19" fmla="*/ 0 w 151975"/>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75" h="130304">
                  <a:moveTo>
                    <a:pt x="32687" y="64981"/>
                  </a:moveTo>
                  <a:cubicBezTo>
                    <a:pt x="32687" y="79256"/>
                    <a:pt x="36932" y="90105"/>
                    <a:pt x="44998" y="97414"/>
                  </a:cubicBezTo>
                  <a:cubicBezTo>
                    <a:pt x="53206" y="104723"/>
                    <a:pt x="63535" y="108492"/>
                    <a:pt x="76271" y="108492"/>
                  </a:cubicBezTo>
                  <a:cubicBezTo>
                    <a:pt x="88864" y="108492"/>
                    <a:pt x="99195" y="104837"/>
                    <a:pt x="107401" y="97528"/>
                  </a:cubicBezTo>
                  <a:cubicBezTo>
                    <a:pt x="115325" y="90219"/>
                    <a:pt x="119571" y="79256"/>
                    <a:pt x="119571" y="64638"/>
                  </a:cubicBezTo>
                  <a:cubicBezTo>
                    <a:pt x="119571" y="50249"/>
                    <a:pt x="115609" y="39400"/>
                    <a:pt x="107685" y="32319"/>
                  </a:cubicBezTo>
                  <a:cubicBezTo>
                    <a:pt x="99760" y="25239"/>
                    <a:pt x="89431" y="21584"/>
                    <a:pt x="76412" y="21584"/>
                  </a:cubicBezTo>
                  <a:cubicBezTo>
                    <a:pt x="63110" y="21584"/>
                    <a:pt x="52781" y="25239"/>
                    <a:pt x="44715" y="32433"/>
                  </a:cubicBezTo>
                  <a:cubicBezTo>
                    <a:pt x="36649" y="39628"/>
                    <a:pt x="32687" y="50477"/>
                    <a:pt x="32687" y="64981"/>
                  </a:cubicBezTo>
                  <a:moveTo>
                    <a:pt x="0" y="65894"/>
                  </a:moveTo>
                  <a:cubicBezTo>
                    <a:pt x="0" y="53104"/>
                    <a:pt x="2405" y="42255"/>
                    <a:pt x="7217" y="33575"/>
                  </a:cubicBezTo>
                  <a:cubicBezTo>
                    <a:pt x="10754" y="27180"/>
                    <a:pt x="15565" y="21356"/>
                    <a:pt x="21791" y="16331"/>
                  </a:cubicBezTo>
                  <a:cubicBezTo>
                    <a:pt x="28018" y="11192"/>
                    <a:pt x="34810" y="7423"/>
                    <a:pt x="42026" y="5025"/>
                  </a:cubicBezTo>
                  <a:cubicBezTo>
                    <a:pt x="51790" y="1713"/>
                    <a:pt x="62970" y="0"/>
                    <a:pt x="75704" y="0"/>
                  </a:cubicBezTo>
                  <a:cubicBezTo>
                    <a:pt x="98911" y="0"/>
                    <a:pt x="117307" y="5710"/>
                    <a:pt x="131316" y="17245"/>
                  </a:cubicBezTo>
                  <a:cubicBezTo>
                    <a:pt x="145184" y="28779"/>
                    <a:pt x="151975" y="44767"/>
                    <a:pt x="151975" y="65323"/>
                  </a:cubicBezTo>
                  <a:cubicBezTo>
                    <a:pt x="151975" y="85651"/>
                    <a:pt x="145184" y="101640"/>
                    <a:pt x="131457" y="113060"/>
                  </a:cubicBezTo>
                  <a:cubicBezTo>
                    <a:pt x="117590" y="124594"/>
                    <a:pt x="99336" y="130304"/>
                    <a:pt x="76129" y="130304"/>
                  </a:cubicBezTo>
                  <a:cubicBezTo>
                    <a:pt x="52781" y="130304"/>
                    <a:pt x="34244" y="124594"/>
                    <a:pt x="20518" y="113174"/>
                  </a:cubicBezTo>
                  <a:cubicBezTo>
                    <a:pt x="6934" y="101640"/>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2897359C-7D68-E5D9-CBC4-2F46711FBD84}"/>
                </a:ext>
              </a:extLst>
            </p:cNvPr>
            <p:cNvSpPr/>
            <p:nvPr/>
          </p:nvSpPr>
          <p:spPr>
            <a:xfrm>
              <a:off x="8599120" y="8718974"/>
              <a:ext cx="124241" cy="126078"/>
            </a:xfrm>
            <a:custGeom>
              <a:avLst/>
              <a:gdLst>
                <a:gd name="connsiteX0" fmla="*/ 0 w 124241"/>
                <a:gd name="connsiteY0" fmla="*/ 126079 h 126078"/>
                <a:gd name="connsiteX1" fmla="*/ 0 w 124241"/>
                <a:gd name="connsiteY1" fmla="*/ 0 h 126078"/>
                <a:gd name="connsiteX2" fmla="*/ 30565 w 124241"/>
                <a:gd name="connsiteY2" fmla="*/ 0 h 126078"/>
                <a:gd name="connsiteX3" fmla="*/ 94950 w 124241"/>
                <a:gd name="connsiteY3" fmla="*/ 84167 h 126078"/>
                <a:gd name="connsiteX4" fmla="*/ 94950 w 124241"/>
                <a:gd name="connsiteY4" fmla="*/ 0 h 126078"/>
                <a:gd name="connsiteX5" fmla="*/ 124241 w 124241"/>
                <a:gd name="connsiteY5" fmla="*/ 0 h 126078"/>
                <a:gd name="connsiteX6" fmla="*/ 124241 w 124241"/>
                <a:gd name="connsiteY6" fmla="*/ 126079 h 126078"/>
                <a:gd name="connsiteX7" fmla="*/ 92544 w 124241"/>
                <a:gd name="connsiteY7" fmla="*/ 126079 h 126078"/>
                <a:gd name="connsiteX8" fmla="*/ 29291 w 124241"/>
                <a:gd name="connsiteY8" fmla="*/ 43853 h 126078"/>
                <a:gd name="connsiteX9" fmla="*/ 29291 w 124241"/>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41" h="126078">
                  <a:moveTo>
                    <a:pt x="0" y="126079"/>
                  </a:moveTo>
                  <a:lnTo>
                    <a:pt x="0" y="0"/>
                  </a:lnTo>
                  <a:lnTo>
                    <a:pt x="30565" y="0"/>
                  </a:lnTo>
                  <a:lnTo>
                    <a:pt x="94950" y="84167"/>
                  </a:lnTo>
                  <a:lnTo>
                    <a:pt x="94950" y="0"/>
                  </a:lnTo>
                  <a:lnTo>
                    <a:pt x="124241" y="0"/>
                  </a:lnTo>
                  <a:lnTo>
                    <a:pt x="124241" y="126079"/>
                  </a:lnTo>
                  <a:lnTo>
                    <a:pt x="92544" y="126079"/>
                  </a:lnTo>
                  <a:lnTo>
                    <a:pt x="29291" y="43853"/>
                  </a:lnTo>
                  <a:lnTo>
                    <a:pt x="29291"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12B5AA57-1B94-23D3-B0B2-D0EABE8755B8}"/>
                </a:ext>
              </a:extLst>
            </p:cNvPr>
            <p:cNvSpPr/>
            <p:nvPr/>
          </p:nvSpPr>
          <p:spPr>
            <a:xfrm>
              <a:off x="8598838" y="8564003"/>
              <a:ext cx="125230" cy="126078"/>
            </a:xfrm>
            <a:custGeom>
              <a:avLst/>
              <a:gdLst>
                <a:gd name="connsiteX0" fmla="*/ 0 w 125230"/>
                <a:gd name="connsiteY0" fmla="*/ 126079 h 126078"/>
                <a:gd name="connsiteX1" fmla="*/ 0 w 125230"/>
                <a:gd name="connsiteY1" fmla="*/ 0 h 126078"/>
                <a:gd name="connsiteX2" fmla="*/ 31555 w 125230"/>
                <a:gd name="connsiteY2" fmla="*/ 0 h 126078"/>
                <a:gd name="connsiteX3" fmla="*/ 31555 w 125230"/>
                <a:gd name="connsiteY3" fmla="*/ 49678 h 126078"/>
                <a:gd name="connsiteX4" fmla="*/ 93676 w 125230"/>
                <a:gd name="connsiteY4" fmla="*/ 49678 h 126078"/>
                <a:gd name="connsiteX5" fmla="*/ 93676 w 125230"/>
                <a:gd name="connsiteY5" fmla="*/ 0 h 126078"/>
                <a:gd name="connsiteX6" fmla="*/ 125231 w 125230"/>
                <a:gd name="connsiteY6" fmla="*/ 0 h 126078"/>
                <a:gd name="connsiteX7" fmla="*/ 125231 w 125230"/>
                <a:gd name="connsiteY7" fmla="*/ 126079 h 126078"/>
                <a:gd name="connsiteX8" fmla="*/ 93676 w 125230"/>
                <a:gd name="connsiteY8" fmla="*/ 126079 h 126078"/>
                <a:gd name="connsiteX9" fmla="*/ 93676 w 125230"/>
                <a:gd name="connsiteY9" fmla="*/ 70919 h 126078"/>
                <a:gd name="connsiteX10" fmla="*/ 31555 w 125230"/>
                <a:gd name="connsiteY10" fmla="*/ 70919 h 126078"/>
                <a:gd name="connsiteX11" fmla="*/ 31555 w 125230"/>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30" h="126078">
                  <a:moveTo>
                    <a:pt x="0" y="126079"/>
                  </a:moveTo>
                  <a:lnTo>
                    <a:pt x="0" y="0"/>
                  </a:lnTo>
                  <a:lnTo>
                    <a:pt x="31555" y="0"/>
                  </a:lnTo>
                  <a:lnTo>
                    <a:pt x="31555" y="49678"/>
                  </a:lnTo>
                  <a:lnTo>
                    <a:pt x="93676" y="49678"/>
                  </a:lnTo>
                  <a:lnTo>
                    <a:pt x="93676" y="0"/>
                  </a:lnTo>
                  <a:lnTo>
                    <a:pt x="125231" y="0"/>
                  </a:lnTo>
                  <a:lnTo>
                    <a:pt x="125231" y="126079"/>
                  </a:lnTo>
                  <a:lnTo>
                    <a:pt x="93676" y="126079"/>
                  </a:lnTo>
                  <a:lnTo>
                    <a:pt x="93676" y="70919"/>
                  </a:lnTo>
                  <a:lnTo>
                    <a:pt x="31555" y="70919"/>
                  </a:lnTo>
                  <a:lnTo>
                    <a:pt x="31555"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9464056C-5EB9-3D6A-0C5F-5098695E6100}"/>
                </a:ext>
              </a:extLst>
            </p:cNvPr>
            <p:cNvSpPr/>
            <p:nvPr/>
          </p:nvSpPr>
          <p:spPr>
            <a:xfrm>
              <a:off x="9118583" y="8468073"/>
              <a:ext cx="151975" cy="130418"/>
            </a:xfrm>
            <a:custGeom>
              <a:avLst/>
              <a:gdLst>
                <a:gd name="connsiteX0" fmla="*/ 32687 w 151975"/>
                <a:gd name="connsiteY0" fmla="*/ 65323 h 130418"/>
                <a:gd name="connsiteX1" fmla="*/ 44998 w 151975"/>
                <a:gd name="connsiteY1" fmla="*/ 97757 h 130418"/>
                <a:gd name="connsiteX2" fmla="*/ 76271 w 151975"/>
                <a:gd name="connsiteY2" fmla="*/ 108720 h 130418"/>
                <a:gd name="connsiteX3" fmla="*/ 107261 w 151975"/>
                <a:gd name="connsiteY3" fmla="*/ 97757 h 130418"/>
                <a:gd name="connsiteX4" fmla="*/ 119430 w 151975"/>
                <a:gd name="connsiteY4" fmla="*/ 64981 h 130418"/>
                <a:gd name="connsiteX5" fmla="*/ 107543 w 151975"/>
                <a:gd name="connsiteY5" fmla="*/ 32547 h 130418"/>
                <a:gd name="connsiteX6" fmla="*/ 76271 w 151975"/>
                <a:gd name="connsiteY6" fmla="*/ 21927 h 130418"/>
                <a:gd name="connsiteX7" fmla="*/ 44716 w 151975"/>
                <a:gd name="connsiteY7" fmla="*/ 32776 h 130418"/>
                <a:gd name="connsiteX8" fmla="*/ 32687 w 151975"/>
                <a:gd name="connsiteY8" fmla="*/ 65323 h 130418"/>
                <a:gd name="connsiteX9" fmla="*/ 0 w 151975"/>
                <a:gd name="connsiteY9" fmla="*/ 66237 h 130418"/>
                <a:gd name="connsiteX10" fmla="*/ 7217 w 151975"/>
                <a:gd name="connsiteY10" fmla="*/ 33804 h 130418"/>
                <a:gd name="connsiteX11" fmla="*/ 21791 w 151975"/>
                <a:gd name="connsiteY11" fmla="*/ 16559 h 130418"/>
                <a:gd name="connsiteX12" fmla="*/ 42027 w 151975"/>
                <a:gd name="connsiteY12" fmla="*/ 5025 h 130418"/>
                <a:gd name="connsiteX13" fmla="*/ 75704 w 151975"/>
                <a:gd name="connsiteY13" fmla="*/ 0 h 130418"/>
                <a:gd name="connsiteX14" fmla="*/ 131316 w 151975"/>
                <a:gd name="connsiteY14" fmla="*/ 17359 h 130418"/>
                <a:gd name="connsiteX15" fmla="*/ 151975 w 151975"/>
                <a:gd name="connsiteY15" fmla="*/ 65438 h 130418"/>
                <a:gd name="connsiteX16" fmla="*/ 131457 w 151975"/>
                <a:gd name="connsiteY16" fmla="*/ 113288 h 130418"/>
                <a:gd name="connsiteX17" fmla="*/ 76129 w 151975"/>
                <a:gd name="connsiteY17" fmla="*/ 130418 h 130418"/>
                <a:gd name="connsiteX18" fmla="*/ 20518 w 151975"/>
                <a:gd name="connsiteY18" fmla="*/ 113288 h 130418"/>
                <a:gd name="connsiteX19" fmla="*/ 0 w 151975"/>
                <a:gd name="connsiteY19" fmla="*/ 66237 h 13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75" h="130418">
                  <a:moveTo>
                    <a:pt x="32687" y="65323"/>
                  </a:moveTo>
                  <a:cubicBezTo>
                    <a:pt x="32687" y="79484"/>
                    <a:pt x="36932" y="90334"/>
                    <a:pt x="44998" y="97757"/>
                  </a:cubicBezTo>
                  <a:cubicBezTo>
                    <a:pt x="53206" y="105065"/>
                    <a:pt x="63677" y="108720"/>
                    <a:pt x="76271" y="108720"/>
                  </a:cubicBezTo>
                  <a:cubicBezTo>
                    <a:pt x="88865" y="108720"/>
                    <a:pt x="99195" y="105180"/>
                    <a:pt x="107261" y="97757"/>
                  </a:cubicBezTo>
                  <a:cubicBezTo>
                    <a:pt x="115185" y="90448"/>
                    <a:pt x="119430" y="79484"/>
                    <a:pt x="119430" y="64981"/>
                  </a:cubicBezTo>
                  <a:cubicBezTo>
                    <a:pt x="119430" y="50477"/>
                    <a:pt x="115468" y="39628"/>
                    <a:pt x="107543" y="32547"/>
                  </a:cubicBezTo>
                  <a:cubicBezTo>
                    <a:pt x="99619" y="25467"/>
                    <a:pt x="89289" y="21927"/>
                    <a:pt x="76271" y="21927"/>
                  </a:cubicBezTo>
                  <a:cubicBezTo>
                    <a:pt x="63253" y="21927"/>
                    <a:pt x="52640" y="25467"/>
                    <a:pt x="44716" y="32776"/>
                  </a:cubicBezTo>
                  <a:cubicBezTo>
                    <a:pt x="36650" y="39971"/>
                    <a:pt x="32687" y="50820"/>
                    <a:pt x="32687" y="65323"/>
                  </a:cubicBezTo>
                  <a:moveTo>
                    <a:pt x="0" y="66237"/>
                  </a:moveTo>
                  <a:cubicBezTo>
                    <a:pt x="0" y="53332"/>
                    <a:pt x="2405" y="42483"/>
                    <a:pt x="7217" y="33804"/>
                  </a:cubicBezTo>
                  <a:cubicBezTo>
                    <a:pt x="10754" y="27408"/>
                    <a:pt x="15565" y="21584"/>
                    <a:pt x="21791" y="16559"/>
                  </a:cubicBezTo>
                  <a:cubicBezTo>
                    <a:pt x="28018" y="11420"/>
                    <a:pt x="34810" y="7537"/>
                    <a:pt x="42027" y="5025"/>
                  </a:cubicBezTo>
                  <a:cubicBezTo>
                    <a:pt x="51791" y="1827"/>
                    <a:pt x="62970" y="0"/>
                    <a:pt x="75704" y="0"/>
                  </a:cubicBezTo>
                  <a:cubicBezTo>
                    <a:pt x="98911" y="0"/>
                    <a:pt x="117307" y="5824"/>
                    <a:pt x="131316" y="17359"/>
                  </a:cubicBezTo>
                  <a:cubicBezTo>
                    <a:pt x="145184" y="28893"/>
                    <a:pt x="151975" y="44881"/>
                    <a:pt x="151975" y="65438"/>
                  </a:cubicBezTo>
                  <a:cubicBezTo>
                    <a:pt x="151975" y="85765"/>
                    <a:pt x="145184" y="101754"/>
                    <a:pt x="131457" y="113288"/>
                  </a:cubicBezTo>
                  <a:cubicBezTo>
                    <a:pt x="117590" y="124822"/>
                    <a:pt x="99336" y="130418"/>
                    <a:pt x="76129" y="130418"/>
                  </a:cubicBezTo>
                  <a:cubicBezTo>
                    <a:pt x="52781" y="130418"/>
                    <a:pt x="34244" y="124708"/>
                    <a:pt x="20518" y="113288"/>
                  </a:cubicBezTo>
                  <a:cubicBezTo>
                    <a:pt x="6792" y="101982"/>
                    <a:pt x="0" y="86222"/>
                    <a:pt x="0" y="66237"/>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98D4628F-D9A0-F019-4DF6-71F99E4891A3}"/>
                </a:ext>
              </a:extLst>
            </p:cNvPr>
            <p:cNvSpPr/>
            <p:nvPr/>
          </p:nvSpPr>
          <p:spPr>
            <a:xfrm>
              <a:off x="9406685" y="8843340"/>
              <a:ext cx="124382" cy="126078"/>
            </a:xfrm>
            <a:custGeom>
              <a:avLst/>
              <a:gdLst>
                <a:gd name="connsiteX0" fmla="*/ 0 w 124382"/>
                <a:gd name="connsiteY0" fmla="*/ 126079 h 126078"/>
                <a:gd name="connsiteX1" fmla="*/ 0 w 124382"/>
                <a:gd name="connsiteY1" fmla="*/ 0 h 126078"/>
                <a:gd name="connsiteX2" fmla="*/ 30848 w 124382"/>
                <a:gd name="connsiteY2" fmla="*/ 0 h 126078"/>
                <a:gd name="connsiteX3" fmla="*/ 94950 w 124382"/>
                <a:gd name="connsiteY3" fmla="*/ 84167 h 126078"/>
                <a:gd name="connsiteX4" fmla="*/ 94950 w 124382"/>
                <a:gd name="connsiteY4" fmla="*/ 0 h 126078"/>
                <a:gd name="connsiteX5" fmla="*/ 124383 w 124382"/>
                <a:gd name="connsiteY5" fmla="*/ 0 h 126078"/>
                <a:gd name="connsiteX6" fmla="*/ 124383 w 124382"/>
                <a:gd name="connsiteY6" fmla="*/ 126079 h 126078"/>
                <a:gd name="connsiteX7" fmla="*/ 92544 w 124382"/>
                <a:gd name="connsiteY7" fmla="*/ 126079 h 126078"/>
                <a:gd name="connsiteX8" fmla="*/ 29291 w 124382"/>
                <a:gd name="connsiteY8" fmla="*/ 43853 h 126078"/>
                <a:gd name="connsiteX9" fmla="*/ 29291 w 124382"/>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2" h="126078">
                  <a:moveTo>
                    <a:pt x="0" y="126079"/>
                  </a:moveTo>
                  <a:lnTo>
                    <a:pt x="0" y="0"/>
                  </a:lnTo>
                  <a:lnTo>
                    <a:pt x="30848" y="0"/>
                  </a:lnTo>
                  <a:lnTo>
                    <a:pt x="94950" y="84167"/>
                  </a:lnTo>
                  <a:lnTo>
                    <a:pt x="94950" y="0"/>
                  </a:lnTo>
                  <a:lnTo>
                    <a:pt x="124383" y="0"/>
                  </a:lnTo>
                  <a:lnTo>
                    <a:pt x="124383" y="126079"/>
                  </a:lnTo>
                  <a:lnTo>
                    <a:pt x="92544" y="126079"/>
                  </a:lnTo>
                  <a:lnTo>
                    <a:pt x="29291" y="43853"/>
                  </a:lnTo>
                  <a:lnTo>
                    <a:pt x="29291"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37D9573F-5DD5-F872-3BFA-DBEF52E1165A}"/>
                </a:ext>
              </a:extLst>
            </p:cNvPr>
            <p:cNvSpPr/>
            <p:nvPr/>
          </p:nvSpPr>
          <p:spPr>
            <a:xfrm>
              <a:off x="9406403" y="8998426"/>
              <a:ext cx="125514" cy="125964"/>
            </a:xfrm>
            <a:custGeom>
              <a:avLst/>
              <a:gdLst>
                <a:gd name="connsiteX0" fmla="*/ 0 w 125514"/>
                <a:gd name="connsiteY0" fmla="*/ 125964 h 125964"/>
                <a:gd name="connsiteX1" fmla="*/ 0 w 125514"/>
                <a:gd name="connsiteY1" fmla="*/ 0 h 125964"/>
                <a:gd name="connsiteX2" fmla="*/ 31838 w 125514"/>
                <a:gd name="connsiteY2" fmla="*/ 0 h 125964"/>
                <a:gd name="connsiteX3" fmla="*/ 31838 w 125514"/>
                <a:gd name="connsiteY3" fmla="*/ 49563 h 125964"/>
                <a:gd name="connsiteX4" fmla="*/ 93817 w 125514"/>
                <a:gd name="connsiteY4" fmla="*/ 49563 h 125964"/>
                <a:gd name="connsiteX5" fmla="*/ 93817 w 125514"/>
                <a:gd name="connsiteY5" fmla="*/ 0 h 125964"/>
                <a:gd name="connsiteX6" fmla="*/ 125514 w 125514"/>
                <a:gd name="connsiteY6" fmla="*/ 0 h 125964"/>
                <a:gd name="connsiteX7" fmla="*/ 125514 w 125514"/>
                <a:gd name="connsiteY7" fmla="*/ 125964 h 125964"/>
                <a:gd name="connsiteX8" fmla="*/ 93817 w 125514"/>
                <a:gd name="connsiteY8" fmla="*/ 125964 h 125964"/>
                <a:gd name="connsiteX9" fmla="*/ 93817 w 125514"/>
                <a:gd name="connsiteY9" fmla="*/ 70919 h 125964"/>
                <a:gd name="connsiteX10" fmla="*/ 31838 w 125514"/>
                <a:gd name="connsiteY10" fmla="*/ 70919 h 125964"/>
                <a:gd name="connsiteX11" fmla="*/ 31838 w 125514"/>
                <a:gd name="connsiteY11" fmla="*/ 125964 h 1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514" h="125964">
                  <a:moveTo>
                    <a:pt x="0" y="125964"/>
                  </a:moveTo>
                  <a:lnTo>
                    <a:pt x="0" y="0"/>
                  </a:lnTo>
                  <a:lnTo>
                    <a:pt x="31838" y="0"/>
                  </a:lnTo>
                  <a:lnTo>
                    <a:pt x="31838" y="49563"/>
                  </a:lnTo>
                  <a:lnTo>
                    <a:pt x="93817" y="49563"/>
                  </a:lnTo>
                  <a:lnTo>
                    <a:pt x="93817" y="0"/>
                  </a:lnTo>
                  <a:lnTo>
                    <a:pt x="125514" y="0"/>
                  </a:lnTo>
                  <a:lnTo>
                    <a:pt x="125514" y="125964"/>
                  </a:lnTo>
                  <a:lnTo>
                    <a:pt x="93817" y="125964"/>
                  </a:lnTo>
                  <a:lnTo>
                    <a:pt x="93817" y="70919"/>
                  </a:lnTo>
                  <a:lnTo>
                    <a:pt x="31838" y="70919"/>
                  </a:lnTo>
                  <a:lnTo>
                    <a:pt x="31838" y="125964"/>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2E5C1F30-21B0-E604-42DA-F0EA5509964B}"/>
                </a:ext>
              </a:extLst>
            </p:cNvPr>
            <p:cNvSpPr/>
            <p:nvPr/>
          </p:nvSpPr>
          <p:spPr>
            <a:xfrm>
              <a:off x="9926148" y="9089901"/>
              <a:ext cx="152117" cy="130304"/>
            </a:xfrm>
            <a:custGeom>
              <a:avLst/>
              <a:gdLst>
                <a:gd name="connsiteX0" fmla="*/ 32687 w 152117"/>
                <a:gd name="connsiteY0" fmla="*/ 64981 h 130304"/>
                <a:gd name="connsiteX1" fmla="*/ 44998 w 152117"/>
                <a:gd name="connsiteY1" fmla="*/ 97414 h 130304"/>
                <a:gd name="connsiteX2" fmla="*/ 76271 w 152117"/>
                <a:gd name="connsiteY2" fmla="*/ 108492 h 130304"/>
                <a:gd name="connsiteX3" fmla="*/ 107402 w 152117"/>
                <a:gd name="connsiteY3" fmla="*/ 97528 h 130304"/>
                <a:gd name="connsiteX4" fmla="*/ 119571 w 152117"/>
                <a:gd name="connsiteY4" fmla="*/ 64638 h 130304"/>
                <a:gd name="connsiteX5" fmla="*/ 107685 w 152117"/>
                <a:gd name="connsiteY5" fmla="*/ 32319 h 130304"/>
                <a:gd name="connsiteX6" fmla="*/ 76413 w 152117"/>
                <a:gd name="connsiteY6" fmla="*/ 21584 h 130304"/>
                <a:gd name="connsiteX7" fmla="*/ 44857 w 152117"/>
                <a:gd name="connsiteY7" fmla="*/ 32433 h 130304"/>
                <a:gd name="connsiteX8" fmla="*/ 32687 w 152117"/>
                <a:gd name="connsiteY8" fmla="*/ 64981 h 130304"/>
                <a:gd name="connsiteX9" fmla="*/ 0 w 152117"/>
                <a:gd name="connsiteY9" fmla="*/ 65894 h 130304"/>
                <a:gd name="connsiteX10" fmla="*/ 7359 w 152117"/>
                <a:gd name="connsiteY10" fmla="*/ 33575 h 130304"/>
                <a:gd name="connsiteX11" fmla="*/ 21933 w 152117"/>
                <a:gd name="connsiteY11" fmla="*/ 16331 h 130304"/>
                <a:gd name="connsiteX12" fmla="*/ 42168 w 152117"/>
                <a:gd name="connsiteY12" fmla="*/ 5025 h 130304"/>
                <a:gd name="connsiteX13" fmla="*/ 75846 w 152117"/>
                <a:gd name="connsiteY13" fmla="*/ 0 h 130304"/>
                <a:gd name="connsiteX14" fmla="*/ 131457 w 152117"/>
                <a:gd name="connsiteY14" fmla="*/ 17245 h 130304"/>
                <a:gd name="connsiteX15" fmla="*/ 152117 w 152117"/>
                <a:gd name="connsiteY15" fmla="*/ 65323 h 130304"/>
                <a:gd name="connsiteX16" fmla="*/ 131599 w 152117"/>
                <a:gd name="connsiteY16" fmla="*/ 113060 h 130304"/>
                <a:gd name="connsiteX17" fmla="*/ 76271 w 152117"/>
                <a:gd name="connsiteY17" fmla="*/ 130304 h 130304"/>
                <a:gd name="connsiteX18" fmla="*/ 20660 w 152117"/>
                <a:gd name="connsiteY18" fmla="*/ 113174 h 130304"/>
                <a:gd name="connsiteX19" fmla="*/ 0 w 152117"/>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687" y="64981"/>
                  </a:moveTo>
                  <a:cubicBezTo>
                    <a:pt x="32687" y="79256"/>
                    <a:pt x="36932" y="90105"/>
                    <a:pt x="44998" y="97414"/>
                  </a:cubicBezTo>
                  <a:cubicBezTo>
                    <a:pt x="53206" y="104723"/>
                    <a:pt x="63677" y="108492"/>
                    <a:pt x="76271" y="108492"/>
                  </a:cubicBezTo>
                  <a:cubicBezTo>
                    <a:pt x="88864" y="108492"/>
                    <a:pt x="99195" y="104837"/>
                    <a:pt x="107402" y="97528"/>
                  </a:cubicBezTo>
                  <a:cubicBezTo>
                    <a:pt x="115609" y="90219"/>
                    <a:pt x="119571" y="79256"/>
                    <a:pt x="119571" y="64638"/>
                  </a:cubicBezTo>
                  <a:cubicBezTo>
                    <a:pt x="119571" y="50249"/>
                    <a:pt x="115609" y="39400"/>
                    <a:pt x="107685" y="32319"/>
                  </a:cubicBezTo>
                  <a:cubicBezTo>
                    <a:pt x="100044" y="25239"/>
                    <a:pt x="89431" y="21584"/>
                    <a:pt x="76413" y="21584"/>
                  </a:cubicBezTo>
                  <a:cubicBezTo>
                    <a:pt x="63394" y="21584"/>
                    <a:pt x="52781" y="25239"/>
                    <a:pt x="44857" y="32433"/>
                  </a:cubicBezTo>
                  <a:cubicBezTo>
                    <a:pt x="36932" y="39628"/>
                    <a:pt x="32687" y="50477"/>
                    <a:pt x="32687" y="64981"/>
                  </a:cubicBezTo>
                  <a:moveTo>
                    <a:pt x="0" y="65894"/>
                  </a:moveTo>
                  <a:cubicBezTo>
                    <a:pt x="0" y="53104"/>
                    <a:pt x="2405" y="42255"/>
                    <a:pt x="7359" y="33575"/>
                  </a:cubicBezTo>
                  <a:cubicBezTo>
                    <a:pt x="10896" y="27180"/>
                    <a:pt x="15707" y="21356"/>
                    <a:pt x="21933" y="16331"/>
                  </a:cubicBezTo>
                  <a:cubicBezTo>
                    <a:pt x="28159" y="11192"/>
                    <a:pt x="34951" y="7423"/>
                    <a:pt x="42168" y="5025"/>
                  </a:cubicBezTo>
                  <a:cubicBezTo>
                    <a:pt x="51932" y="1713"/>
                    <a:pt x="63252" y="0"/>
                    <a:pt x="75846" y="0"/>
                  </a:cubicBezTo>
                  <a:cubicBezTo>
                    <a:pt x="99053" y="0"/>
                    <a:pt x="117448" y="5710"/>
                    <a:pt x="131457" y="17245"/>
                  </a:cubicBezTo>
                  <a:cubicBezTo>
                    <a:pt x="145325" y="28779"/>
                    <a:pt x="152117" y="44767"/>
                    <a:pt x="152117" y="65323"/>
                  </a:cubicBezTo>
                  <a:cubicBezTo>
                    <a:pt x="152117" y="85651"/>
                    <a:pt x="145325" y="101640"/>
                    <a:pt x="131599" y="113060"/>
                  </a:cubicBezTo>
                  <a:cubicBezTo>
                    <a:pt x="117732" y="124594"/>
                    <a:pt x="99477" y="130304"/>
                    <a:pt x="76271" y="130304"/>
                  </a:cubicBezTo>
                  <a:cubicBezTo>
                    <a:pt x="53064" y="130304"/>
                    <a:pt x="34385" y="124594"/>
                    <a:pt x="20660" y="113174"/>
                  </a:cubicBezTo>
                  <a:cubicBezTo>
                    <a:pt x="7075" y="101640"/>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49E5C601-2751-EE0B-C80D-1670A6F338E0}"/>
                </a:ext>
              </a:extLst>
            </p:cNvPr>
            <p:cNvSpPr/>
            <p:nvPr/>
          </p:nvSpPr>
          <p:spPr>
            <a:xfrm>
              <a:off x="10214250" y="8718974"/>
              <a:ext cx="124382" cy="126078"/>
            </a:xfrm>
            <a:custGeom>
              <a:avLst/>
              <a:gdLst>
                <a:gd name="connsiteX0" fmla="*/ 0 w 124382"/>
                <a:gd name="connsiteY0" fmla="*/ 126079 h 126078"/>
                <a:gd name="connsiteX1" fmla="*/ 0 w 124382"/>
                <a:gd name="connsiteY1" fmla="*/ 0 h 126078"/>
                <a:gd name="connsiteX2" fmla="*/ 30848 w 124382"/>
                <a:gd name="connsiteY2" fmla="*/ 0 h 126078"/>
                <a:gd name="connsiteX3" fmla="*/ 95091 w 124382"/>
                <a:gd name="connsiteY3" fmla="*/ 84167 h 126078"/>
                <a:gd name="connsiteX4" fmla="*/ 95091 w 124382"/>
                <a:gd name="connsiteY4" fmla="*/ 0 h 126078"/>
                <a:gd name="connsiteX5" fmla="*/ 124383 w 124382"/>
                <a:gd name="connsiteY5" fmla="*/ 0 h 126078"/>
                <a:gd name="connsiteX6" fmla="*/ 124383 w 124382"/>
                <a:gd name="connsiteY6" fmla="*/ 126079 h 126078"/>
                <a:gd name="connsiteX7" fmla="*/ 92685 w 124382"/>
                <a:gd name="connsiteY7" fmla="*/ 126079 h 126078"/>
                <a:gd name="connsiteX8" fmla="*/ 29433 w 124382"/>
                <a:gd name="connsiteY8" fmla="*/ 43853 h 126078"/>
                <a:gd name="connsiteX9" fmla="*/ 29433 w 124382"/>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2" h="126078">
                  <a:moveTo>
                    <a:pt x="0" y="126079"/>
                  </a:moveTo>
                  <a:lnTo>
                    <a:pt x="0" y="0"/>
                  </a:lnTo>
                  <a:lnTo>
                    <a:pt x="30848" y="0"/>
                  </a:lnTo>
                  <a:lnTo>
                    <a:pt x="95091" y="84167"/>
                  </a:lnTo>
                  <a:lnTo>
                    <a:pt x="95091" y="0"/>
                  </a:lnTo>
                  <a:lnTo>
                    <a:pt x="124383" y="0"/>
                  </a:lnTo>
                  <a:lnTo>
                    <a:pt x="124383" y="126079"/>
                  </a:lnTo>
                  <a:lnTo>
                    <a:pt x="92685" y="126079"/>
                  </a:lnTo>
                  <a:lnTo>
                    <a:pt x="29433" y="43853"/>
                  </a:lnTo>
                  <a:lnTo>
                    <a:pt x="29433"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9E20CD53-A4DE-BFDF-C4DC-59C4C74C078B}"/>
                </a:ext>
              </a:extLst>
            </p:cNvPr>
            <p:cNvSpPr/>
            <p:nvPr/>
          </p:nvSpPr>
          <p:spPr>
            <a:xfrm>
              <a:off x="10214109" y="8564003"/>
              <a:ext cx="125373" cy="126078"/>
            </a:xfrm>
            <a:custGeom>
              <a:avLst/>
              <a:gdLst>
                <a:gd name="connsiteX0" fmla="*/ 0 w 125373"/>
                <a:gd name="connsiteY0" fmla="*/ 126079 h 126078"/>
                <a:gd name="connsiteX1" fmla="*/ 0 w 125373"/>
                <a:gd name="connsiteY1" fmla="*/ 0 h 126078"/>
                <a:gd name="connsiteX2" fmla="*/ 31698 w 125373"/>
                <a:gd name="connsiteY2" fmla="*/ 0 h 126078"/>
                <a:gd name="connsiteX3" fmla="*/ 31698 w 125373"/>
                <a:gd name="connsiteY3" fmla="*/ 49678 h 126078"/>
                <a:gd name="connsiteX4" fmla="*/ 93676 w 125373"/>
                <a:gd name="connsiteY4" fmla="*/ 49678 h 126078"/>
                <a:gd name="connsiteX5" fmla="*/ 93676 w 125373"/>
                <a:gd name="connsiteY5" fmla="*/ 0 h 126078"/>
                <a:gd name="connsiteX6" fmla="*/ 125373 w 125373"/>
                <a:gd name="connsiteY6" fmla="*/ 0 h 126078"/>
                <a:gd name="connsiteX7" fmla="*/ 125373 w 125373"/>
                <a:gd name="connsiteY7" fmla="*/ 126079 h 126078"/>
                <a:gd name="connsiteX8" fmla="*/ 93676 w 125373"/>
                <a:gd name="connsiteY8" fmla="*/ 126079 h 126078"/>
                <a:gd name="connsiteX9" fmla="*/ 93676 w 125373"/>
                <a:gd name="connsiteY9" fmla="*/ 70919 h 126078"/>
                <a:gd name="connsiteX10" fmla="*/ 31698 w 125373"/>
                <a:gd name="connsiteY10" fmla="*/ 70919 h 126078"/>
                <a:gd name="connsiteX11" fmla="*/ 31698 w 125373"/>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6078">
                  <a:moveTo>
                    <a:pt x="0" y="126079"/>
                  </a:moveTo>
                  <a:lnTo>
                    <a:pt x="0" y="0"/>
                  </a:lnTo>
                  <a:lnTo>
                    <a:pt x="31698" y="0"/>
                  </a:lnTo>
                  <a:lnTo>
                    <a:pt x="31698" y="49678"/>
                  </a:lnTo>
                  <a:lnTo>
                    <a:pt x="93676" y="49678"/>
                  </a:lnTo>
                  <a:lnTo>
                    <a:pt x="93676" y="0"/>
                  </a:lnTo>
                  <a:lnTo>
                    <a:pt x="125373" y="0"/>
                  </a:lnTo>
                  <a:lnTo>
                    <a:pt x="125373" y="126079"/>
                  </a:lnTo>
                  <a:lnTo>
                    <a:pt x="93676" y="126079"/>
                  </a:lnTo>
                  <a:lnTo>
                    <a:pt x="93676" y="70919"/>
                  </a:lnTo>
                  <a:lnTo>
                    <a:pt x="31698" y="70919"/>
                  </a:lnTo>
                  <a:lnTo>
                    <a:pt x="31698"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656453E1-6337-07DD-0B1B-F0A495AB1D34}"/>
                </a:ext>
              </a:extLst>
            </p:cNvPr>
            <p:cNvSpPr/>
            <p:nvPr/>
          </p:nvSpPr>
          <p:spPr>
            <a:xfrm>
              <a:off x="10317266" y="9064320"/>
              <a:ext cx="125089" cy="126078"/>
            </a:xfrm>
            <a:custGeom>
              <a:avLst/>
              <a:gdLst>
                <a:gd name="connsiteX0" fmla="*/ 0 w 125089"/>
                <a:gd name="connsiteY0" fmla="*/ 126079 h 126078"/>
                <a:gd name="connsiteX1" fmla="*/ 0 w 125089"/>
                <a:gd name="connsiteY1" fmla="*/ 0 h 126078"/>
                <a:gd name="connsiteX2" fmla="*/ 31414 w 125089"/>
                <a:gd name="connsiteY2" fmla="*/ 0 h 126078"/>
                <a:gd name="connsiteX3" fmla="*/ 31414 w 125089"/>
                <a:gd name="connsiteY3" fmla="*/ 49563 h 126078"/>
                <a:gd name="connsiteX4" fmla="*/ 93676 w 125089"/>
                <a:gd name="connsiteY4" fmla="*/ 49563 h 126078"/>
                <a:gd name="connsiteX5" fmla="*/ 93676 w 125089"/>
                <a:gd name="connsiteY5" fmla="*/ 0 h 126078"/>
                <a:gd name="connsiteX6" fmla="*/ 125089 w 125089"/>
                <a:gd name="connsiteY6" fmla="*/ 0 h 126078"/>
                <a:gd name="connsiteX7" fmla="*/ 125089 w 125089"/>
                <a:gd name="connsiteY7" fmla="*/ 126079 h 126078"/>
                <a:gd name="connsiteX8" fmla="*/ 93676 w 125089"/>
                <a:gd name="connsiteY8" fmla="*/ 126079 h 126078"/>
                <a:gd name="connsiteX9" fmla="*/ 93676 w 125089"/>
                <a:gd name="connsiteY9" fmla="*/ 70919 h 126078"/>
                <a:gd name="connsiteX10" fmla="*/ 31414 w 125089"/>
                <a:gd name="connsiteY10" fmla="*/ 70919 h 126078"/>
                <a:gd name="connsiteX11" fmla="*/ 31414 w 125089"/>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089" h="126078">
                  <a:moveTo>
                    <a:pt x="0" y="126079"/>
                  </a:moveTo>
                  <a:lnTo>
                    <a:pt x="0" y="0"/>
                  </a:lnTo>
                  <a:lnTo>
                    <a:pt x="31414" y="0"/>
                  </a:lnTo>
                  <a:lnTo>
                    <a:pt x="31414" y="49563"/>
                  </a:lnTo>
                  <a:lnTo>
                    <a:pt x="93676" y="49563"/>
                  </a:lnTo>
                  <a:lnTo>
                    <a:pt x="93676" y="0"/>
                  </a:lnTo>
                  <a:lnTo>
                    <a:pt x="125089" y="0"/>
                  </a:lnTo>
                  <a:lnTo>
                    <a:pt x="125089" y="126079"/>
                  </a:lnTo>
                  <a:lnTo>
                    <a:pt x="93676" y="126079"/>
                  </a:lnTo>
                  <a:lnTo>
                    <a:pt x="93676" y="70919"/>
                  </a:lnTo>
                  <a:lnTo>
                    <a:pt x="31414" y="70919"/>
                  </a:lnTo>
                  <a:lnTo>
                    <a:pt x="31414"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FFD68F91-6AA2-0673-FE04-110398E3B31F}"/>
                </a:ext>
              </a:extLst>
            </p:cNvPr>
            <p:cNvSpPr/>
            <p:nvPr/>
          </p:nvSpPr>
          <p:spPr>
            <a:xfrm>
              <a:off x="10733996" y="8468073"/>
              <a:ext cx="152117" cy="130418"/>
            </a:xfrm>
            <a:custGeom>
              <a:avLst/>
              <a:gdLst>
                <a:gd name="connsiteX0" fmla="*/ 32687 w 152117"/>
                <a:gd name="connsiteY0" fmla="*/ 65323 h 130418"/>
                <a:gd name="connsiteX1" fmla="*/ 44857 w 152117"/>
                <a:gd name="connsiteY1" fmla="*/ 97757 h 130418"/>
                <a:gd name="connsiteX2" fmla="*/ 76129 w 152117"/>
                <a:gd name="connsiteY2" fmla="*/ 108720 h 130418"/>
                <a:gd name="connsiteX3" fmla="*/ 107260 w 152117"/>
                <a:gd name="connsiteY3" fmla="*/ 97757 h 130418"/>
                <a:gd name="connsiteX4" fmla="*/ 119429 w 152117"/>
                <a:gd name="connsiteY4" fmla="*/ 64981 h 130418"/>
                <a:gd name="connsiteX5" fmla="*/ 107543 w 152117"/>
                <a:gd name="connsiteY5" fmla="*/ 32547 h 130418"/>
                <a:gd name="connsiteX6" fmla="*/ 76270 w 152117"/>
                <a:gd name="connsiteY6" fmla="*/ 21927 h 130418"/>
                <a:gd name="connsiteX7" fmla="*/ 44715 w 152117"/>
                <a:gd name="connsiteY7" fmla="*/ 32776 h 130418"/>
                <a:gd name="connsiteX8" fmla="*/ 32687 w 152117"/>
                <a:gd name="connsiteY8" fmla="*/ 65323 h 130418"/>
                <a:gd name="connsiteX9" fmla="*/ 0 w 152117"/>
                <a:gd name="connsiteY9" fmla="*/ 66237 h 130418"/>
                <a:gd name="connsiteX10" fmla="*/ 7075 w 152117"/>
                <a:gd name="connsiteY10" fmla="*/ 33804 h 130418"/>
                <a:gd name="connsiteX11" fmla="*/ 21650 w 152117"/>
                <a:gd name="connsiteY11" fmla="*/ 16559 h 130418"/>
                <a:gd name="connsiteX12" fmla="*/ 41885 w 152117"/>
                <a:gd name="connsiteY12" fmla="*/ 5025 h 130418"/>
                <a:gd name="connsiteX13" fmla="*/ 75846 w 152117"/>
                <a:gd name="connsiteY13" fmla="*/ 0 h 130418"/>
                <a:gd name="connsiteX14" fmla="*/ 131174 w 152117"/>
                <a:gd name="connsiteY14" fmla="*/ 17359 h 130418"/>
                <a:gd name="connsiteX15" fmla="*/ 152117 w 152117"/>
                <a:gd name="connsiteY15" fmla="*/ 65438 h 130418"/>
                <a:gd name="connsiteX16" fmla="*/ 131457 w 152117"/>
                <a:gd name="connsiteY16" fmla="*/ 113288 h 130418"/>
                <a:gd name="connsiteX17" fmla="*/ 76412 w 152117"/>
                <a:gd name="connsiteY17" fmla="*/ 130418 h 130418"/>
                <a:gd name="connsiteX18" fmla="*/ 20659 w 152117"/>
                <a:gd name="connsiteY18" fmla="*/ 113288 h 130418"/>
                <a:gd name="connsiteX19" fmla="*/ 0 w 152117"/>
                <a:gd name="connsiteY19" fmla="*/ 66237 h 13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418">
                  <a:moveTo>
                    <a:pt x="32687" y="65323"/>
                  </a:moveTo>
                  <a:cubicBezTo>
                    <a:pt x="32687" y="79484"/>
                    <a:pt x="36649" y="90334"/>
                    <a:pt x="44857" y="97757"/>
                  </a:cubicBezTo>
                  <a:cubicBezTo>
                    <a:pt x="53205" y="105065"/>
                    <a:pt x="63677" y="108720"/>
                    <a:pt x="76129" y="108720"/>
                  </a:cubicBezTo>
                  <a:cubicBezTo>
                    <a:pt x="88723" y="108720"/>
                    <a:pt x="99053" y="105180"/>
                    <a:pt x="107260" y="97757"/>
                  </a:cubicBezTo>
                  <a:cubicBezTo>
                    <a:pt x="115467" y="90448"/>
                    <a:pt x="119429" y="79484"/>
                    <a:pt x="119429" y="64981"/>
                  </a:cubicBezTo>
                  <a:cubicBezTo>
                    <a:pt x="119429" y="50477"/>
                    <a:pt x="115467" y="39628"/>
                    <a:pt x="107543" y="32547"/>
                  </a:cubicBezTo>
                  <a:cubicBezTo>
                    <a:pt x="99760" y="25467"/>
                    <a:pt x="89289" y="21927"/>
                    <a:pt x="76270" y="21927"/>
                  </a:cubicBezTo>
                  <a:cubicBezTo>
                    <a:pt x="63252" y="21927"/>
                    <a:pt x="52639" y="25467"/>
                    <a:pt x="44715" y="32776"/>
                  </a:cubicBezTo>
                  <a:cubicBezTo>
                    <a:pt x="36649" y="39971"/>
                    <a:pt x="32687" y="50820"/>
                    <a:pt x="32687" y="65323"/>
                  </a:cubicBezTo>
                  <a:moveTo>
                    <a:pt x="0" y="66237"/>
                  </a:moveTo>
                  <a:cubicBezTo>
                    <a:pt x="0" y="53332"/>
                    <a:pt x="2122" y="42483"/>
                    <a:pt x="7075" y="33804"/>
                  </a:cubicBezTo>
                  <a:cubicBezTo>
                    <a:pt x="10613" y="27408"/>
                    <a:pt x="15423" y="21584"/>
                    <a:pt x="21650" y="16559"/>
                  </a:cubicBezTo>
                  <a:cubicBezTo>
                    <a:pt x="27876" y="11420"/>
                    <a:pt x="34668" y="7537"/>
                    <a:pt x="41885" y="5025"/>
                  </a:cubicBezTo>
                  <a:cubicBezTo>
                    <a:pt x="51790" y="1827"/>
                    <a:pt x="63110" y="0"/>
                    <a:pt x="75846" y="0"/>
                  </a:cubicBezTo>
                  <a:cubicBezTo>
                    <a:pt x="98770" y="0"/>
                    <a:pt x="117307" y="5824"/>
                    <a:pt x="131174" y="17359"/>
                  </a:cubicBezTo>
                  <a:cubicBezTo>
                    <a:pt x="145042" y="28893"/>
                    <a:pt x="152117" y="44881"/>
                    <a:pt x="152117" y="65438"/>
                  </a:cubicBezTo>
                  <a:cubicBezTo>
                    <a:pt x="152117" y="85765"/>
                    <a:pt x="145042" y="101754"/>
                    <a:pt x="131457" y="113288"/>
                  </a:cubicBezTo>
                  <a:cubicBezTo>
                    <a:pt x="117590" y="124822"/>
                    <a:pt x="99335" y="130418"/>
                    <a:pt x="76412" y="130418"/>
                  </a:cubicBezTo>
                  <a:cubicBezTo>
                    <a:pt x="53064" y="130418"/>
                    <a:pt x="34526" y="124708"/>
                    <a:pt x="20659" y="113288"/>
                  </a:cubicBezTo>
                  <a:cubicBezTo>
                    <a:pt x="6934" y="101982"/>
                    <a:pt x="0" y="86222"/>
                    <a:pt x="0" y="66237"/>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9C6A44DA-93E3-149B-88F7-14E19DA1FDD7}"/>
                </a:ext>
              </a:extLst>
            </p:cNvPr>
            <p:cNvSpPr/>
            <p:nvPr/>
          </p:nvSpPr>
          <p:spPr>
            <a:xfrm>
              <a:off x="11021957" y="8843340"/>
              <a:ext cx="124240" cy="126078"/>
            </a:xfrm>
            <a:custGeom>
              <a:avLst/>
              <a:gdLst>
                <a:gd name="connsiteX0" fmla="*/ 0 w 124240"/>
                <a:gd name="connsiteY0" fmla="*/ 126079 h 126078"/>
                <a:gd name="connsiteX1" fmla="*/ 0 w 124240"/>
                <a:gd name="connsiteY1" fmla="*/ 0 h 126078"/>
                <a:gd name="connsiteX2" fmla="*/ 30848 w 124240"/>
                <a:gd name="connsiteY2" fmla="*/ 0 h 126078"/>
                <a:gd name="connsiteX3" fmla="*/ 94950 w 124240"/>
                <a:gd name="connsiteY3" fmla="*/ 84167 h 126078"/>
                <a:gd name="connsiteX4" fmla="*/ 94950 w 124240"/>
                <a:gd name="connsiteY4" fmla="*/ 0 h 126078"/>
                <a:gd name="connsiteX5" fmla="*/ 124240 w 124240"/>
                <a:gd name="connsiteY5" fmla="*/ 0 h 126078"/>
                <a:gd name="connsiteX6" fmla="*/ 124240 w 124240"/>
                <a:gd name="connsiteY6" fmla="*/ 126079 h 126078"/>
                <a:gd name="connsiteX7" fmla="*/ 92544 w 124240"/>
                <a:gd name="connsiteY7" fmla="*/ 126079 h 126078"/>
                <a:gd name="connsiteX8" fmla="*/ 29433 w 124240"/>
                <a:gd name="connsiteY8" fmla="*/ 43853 h 126078"/>
                <a:gd name="connsiteX9" fmla="*/ 29433 w 124240"/>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40" h="126078">
                  <a:moveTo>
                    <a:pt x="0" y="126079"/>
                  </a:moveTo>
                  <a:lnTo>
                    <a:pt x="0" y="0"/>
                  </a:lnTo>
                  <a:lnTo>
                    <a:pt x="30848" y="0"/>
                  </a:lnTo>
                  <a:lnTo>
                    <a:pt x="94950" y="84167"/>
                  </a:lnTo>
                  <a:lnTo>
                    <a:pt x="94950" y="0"/>
                  </a:lnTo>
                  <a:lnTo>
                    <a:pt x="124240" y="0"/>
                  </a:lnTo>
                  <a:lnTo>
                    <a:pt x="124240" y="126079"/>
                  </a:lnTo>
                  <a:lnTo>
                    <a:pt x="92544" y="126079"/>
                  </a:lnTo>
                  <a:lnTo>
                    <a:pt x="29433" y="43853"/>
                  </a:lnTo>
                  <a:lnTo>
                    <a:pt x="29433"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C764DC37-8043-91C7-7439-01BF1B65253C}"/>
                </a:ext>
              </a:extLst>
            </p:cNvPr>
            <p:cNvSpPr/>
            <p:nvPr/>
          </p:nvSpPr>
          <p:spPr>
            <a:xfrm>
              <a:off x="11021674" y="8998426"/>
              <a:ext cx="125372" cy="125964"/>
            </a:xfrm>
            <a:custGeom>
              <a:avLst/>
              <a:gdLst>
                <a:gd name="connsiteX0" fmla="*/ 0 w 125372"/>
                <a:gd name="connsiteY0" fmla="*/ 125964 h 125964"/>
                <a:gd name="connsiteX1" fmla="*/ 0 w 125372"/>
                <a:gd name="connsiteY1" fmla="*/ 0 h 125964"/>
                <a:gd name="connsiteX2" fmla="*/ 31697 w 125372"/>
                <a:gd name="connsiteY2" fmla="*/ 0 h 125964"/>
                <a:gd name="connsiteX3" fmla="*/ 31697 w 125372"/>
                <a:gd name="connsiteY3" fmla="*/ 49563 h 125964"/>
                <a:gd name="connsiteX4" fmla="*/ 93676 w 125372"/>
                <a:gd name="connsiteY4" fmla="*/ 49563 h 125964"/>
                <a:gd name="connsiteX5" fmla="*/ 93676 w 125372"/>
                <a:gd name="connsiteY5" fmla="*/ 0 h 125964"/>
                <a:gd name="connsiteX6" fmla="*/ 125373 w 125372"/>
                <a:gd name="connsiteY6" fmla="*/ 0 h 125964"/>
                <a:gd name="connsiteX7" fmla="*/ 125373 w 125372"/>
                <a:gd name="connsiteY7" fmla="*/ 125964 h 125964"/>
                <a:gd name="connsiteX8" fmla="*/ 93676 w 125372"/>
                <a:gd name="connsiteY8" fmla="*/ 125964 h 125964"/>
                <a:gd name="connsiteX9" fmla="*/ 93676 w 125372"/>
                <a:gd name="connsiteY9" fmla="*/ 70919 h 125964"/>
                <a:gd name="connsiteX10" fmla="*/ 31697 w 125372"/>
                <a:gd name="connsiteY10" fmla="*/ 70919 h 125964"/>
                <a:gd name="connsiteX11" fmla="*/ 31697 w 125372"/>
                <a:gd name="connsiteY11" fmla="*/ 125964 h 1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2" h="125964">
                  <a:moveTo>
                    <a:pt x="0" y="125964"/>
                  </a:moveTo>
                  <a:lnTo>
                    <a:pt x="0" y="0"/>
                  </a:lnTo>
                  <a:lnTo>
                    <a:pt x="31697" y="0"/>
                  </a:lnTo>
                  <a:lnTo>
                    <a:pt x="31697" y="49563"/>
                  </a:lnTo>
                  <a:lnTo>
                    <a:pt x="93676" y="49563"/>
                  </a:lnTo>
                  <a:lnTo>
                    <a:pt x="93676" y="0"/>
                  </a:lnTo>
                  <a:lnTo>
                    <a:pt x="125373" y="0"/>
                  </a:lnTo>
                  <a:lnTo>
                    <a:pt x="125373" y="125964"/>
                  </a:lnTo>
                  <a:lnTo>
                    <a:pt x="93676" y="125964"/>
                  </a:lnTo>
                  <a:lnTo>
                    <a:pt x="93676" y="70919"/>
                  </a:lnTo>
                  <a:lnTo>
                    <a:pt x="31697" y="70919"/>
                  </a:lnTo>
                  <a:lnTo>
                    <a:pt x="31697" y="125964"/>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4640011D-E8C6-6DFE-B8C0-37CBD2CC2651}"/>
                </a:ext>
              </a:extLst>
            </p:cNvPr>
            <p:cNvSpPr/>
            <p:nvPr/>
          </p:nvSpPr>
          <p:spPr>
            <a:xfrm>
              <a:off x="11541702" y="9089901"/>
              <a:ext cx="152117" cy="130304"/>
            </a:xfrm>
            <a:custGeom>
              <a:avLst/>
              <a:gdLst>
                <a:gd name="connsiteX0" fmla="*/ 32546 w 152117"/>
                <a:gd name="connsiteY0" fmla="*/ 64981 h 130304"/>
                <a:gd name="connsiteX1" fmla="*/ 44716 w 152117"/>
                <a:gd name="connsiteY1" fmla="*/ 97414 h 130304"/>
                <a:gd name="connsiteX2" fmla="*/ 75988 w 152117"/>
                <a:gd name="connsiteY2" fmla="*/ 108492 h 130304"/>
                <a:gd name="connsiteX3" fmla="*/ 107119 w 152117"/>
                <a:gd name="connsiteY3" fmla="*/ 97528 h 130304"/>
                <a:gd name="connsiteX4" fmla="*/ 119288 w 152117"/>
                <a:gd name="connsiteY4" fmla="*/ 64638 h 130304"/>
                <a:gd name="connsiteX5" fmla="*/ 107544 w 152117"/>
                <a:gd name="connsiteY5" fmla="*/ 32319 h 130304"/>
                <a:gd name="connsiteX6" fmla="*/ 75988 w 152117"/>
                <a:gd name="connsiteY6" fmla="*/ 21584 h 130304"/>
                <a:gd name="connsiteX7" fmla="*/ 44433 w 152117"/>
                <a:gd name="connsiteY7" fmla="*/ 32433 h 130304"/>
                <a:gd name="connsiteX8" fmla="*/ 32546 w 152117"/>
                <a:gd name="connsiteY8" fmla="*/ 64981 h 130304"/>
                <a:gd name="connsiteX9" fmla="*/ 0 w 152117"/>
                <a:gd name="connsiteY9" fmla="*/ 65894 h 130304"/>
                <a:gd name="connsiteX10" fmla="*/ 7075 w 152117"/>
                <a:gd name="connsiteY10" fmla="*/ 33575 h 130304"/>
                <a:gd name="connsiteX11" fmla="*/ 21651 w 152117"/>
                <a:gd name="connsiteY11" fmla="*/ 16331 h 130304"/>
                <a:gd name="connsiteX12" fmla="*/ 41886 w 152117"/>
                <a:gd name="connsiteY12" fmla="*/ 5025 h 130304"/>
                <a:gd name="connsiteX13" fmla="*/ 75846 w 152117"/>
                <a:gd name="connsiteY13" fmla="*/ 0 h 130304"/>
                <a:gd name="connsiteX14" fmla="*/ 131175 w 152117"/>
                <a:gd name="connsiteY14" fmla="*/ 17245 h 130304"/>
                <a:gd name="connsiteX15" fmla="*/ 152117 w 152117"/>
                <a:gd name="connsiteY15" fmla="*/ 65323 h 130304"/>
                <a:gd name="connsiteX16" fmla="*/ 131458 w 152117"/>
                <a:gd name="connsiteY16" fmla="*/ 113060 h 130304"/>
                <a:gd name="connsiteX17" fmla="*/ 76413 w 152117"/>
                <a:gd name="connsiteY17" fmla="*/ 130304 h 130304"/>
                <a:gd name="connsiteX18" fmla="*/ 20660 w 152117"/>
                <a:gd name="connsiteY18" fmla="*/ 113174 h 130304"/>
                <a:gd name="connsiteX19" fmla="*/ 0 w 152117"/>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546" y="64981"/>
                  </a:moveTo>
                  <a:cubicBezTo>
                    <a:pt x="32546" y="79256"/>
                    <a:pt x="36508" y="90105"/>
                    <a:pt x="44716" y="97414"/>
                  </a:cubicBezTo>
                  <a:cubicBezTo>
                    <a:pt x="53064" y="104723"/>
                    <a:pt x="63395" y="108492"/>
                    <a:pt x="75988" y="108492"/>
                  </a:cubicBezTo>
                  <a:cubicBezTo>
                    <a:pt x="88582" y="108492"/>
                    <a:pt x="98911" y="104837"/>
                    <a:pt x="107119" y="97528"/>
                  </a:cubicBezTo>
                  <a:cubicBezTo>
                    <a:pt x="115326" y="90219"/>
                    <a:pt x="119288" y="79256"/>
                    <a:pt x="119288" y="64638"/>
                  </a:cubicBezTo>
                  <a:cubicBezTo>
                    <a:pt x="119288" y="50249"/>
                    <a:pt x="115326" y="39400"/>
                    <a:pt x="107544" y="32319"/>
                  </a:cubicBezTo>
                  <a:cubicBezTo>
                    <a:pt x="99620" y="25239"/>
                    <a:pt x="89007" y="21584"/>
                    <a:pt x="75988" y="21584"/>
                  </a:cubicBezTo>
                  <a:cubicBezTo>
                    <a:pt x="62970" y="21584"/>
                    <a:pt x="52357" y="25239"/>
                    <a:pt x="44433" y="32433"/>
                  </a:cubicBezTo>
                  <a:cubicBezTo>
                    <a:pt x="36508" y="39628"/>
                    <a:pt x="32546" y="50477"/>
                    <a:pt x="32546" y="64981"/>
                  </a:cubicBezTo>
                  <a:moveTo>
                    <a:pt x="0" y="65894"/>
                  </a:moveTo>
                  <a:cubicBezTo>
                    <a:pt x="0" y="53104"/>
                    <a:pt x="2265" y="42255"/>
                    <a:pt x="7075" y="33575"/>
                  </a:cubicBezTo>
                  <a:cubicBezTo>
                    <a:pt x="10613" y="27180"/>
                    <a:pt x="15424" y="21356"/>
                    <a:pt x="21651" y="16331"/>
                  </a:cubicBezTo>
                  <a:cubicBezTo>
                    <a:pt x="27877" y="11192"/>
                    <a:pt x="34669" y="7423"/>
                    <a:pt x="41886" y="5025"/>
                  </a:cubicBezTo>
                  <a:cubicBezTo>
                    <a:pt x="51791" y="1713"/>
                    <a:pt x="62970" y="0"/>
                    <a:pt x="75846" y="0"/>
                  </a:cubicBezTo>
                  <a:cubicBezTo>
                    <a:pt x="99053" y="0"/>
                    <a:pt x="117308" y="5710"/>
                    <a:pt x="131175" y="17245"/>
                  </a:cubicBezTo>
                  <a:cubicBezTo>
                    <a:pt x="145042" y="28779"/>
                    <a:pt x="152117" y="44767"/>
                    <a:pt x="152117" y="65323"/>
                  </a:cubicBezTo>
                  <a:cubicBezTo>
                    <a:pt x="152117" y="85651"/>
                    <a:pt x="145042" y="101640"/>
                    <a:pt x="131458" y="113060"/>
                  </a:cubicBezTo>
                  <a:cubicBezTo>
                    <a:pt x="117732" y="124594"/>
                    <a:pt x="99336" y="130304"/>
                    <a:pt x="76413" y="130304"/>
                  </a:cubicBezTo>
                  <a:cubicBezTo>
                    <a:pt x="53064" y="130304"/>
                    <a:pt x="34527" y="124594"/>
                    <a:pt x="20660" y="113174"/>
                  </a:cubicBezTo>
                  <a:cubicBezTo>
                    <a:pt x="6793" y="101640"/>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8AD10D5C-CBA8-90D6-B9BF-2F8772583216}"/>
                </a:ext>
              </a:extLst>
            </p:cNvPr>
            <p:cNvSpPr/>
            <p:nvPr/>
          </p:nvSpPr>
          <p:spPr>
            <a:xfrm>
              <a:off x="11812258" y="8718974"/>
              <a:ext cx="124524" cy="126078"/>
            </a:xfrm>
            <a:custGeom>
              <a:avLst/>
              <a:gdLst>
                <a:gd name="connsiteX0" fmla="*/ 0 w 124524"/>
                <a:gd name="connsiteY0" fmla="*/ 126079 h 126078"/>
                <a:gd name="connsiteX1" fmla="*/ 0 w 124524"/>
                <a:gd name="connsiteY1" fmla="*/ 0 h 126078"/>
                <a:gd name="connsiteX2" fmla="*/ 30848 w 124524"/>
                <a:gd name="connsiteY2" fmla="*/ 0 h 126078"/>
                <a:gd name="connsiteX3" fmla="*/ 95091 w 124524"/>
                <a:gd name="connsiteY3" fmla="*/ 84167 h 126078"/>
                <a:gd name="connsiteX4" fmla="*/ 95091 w 124524"/>
                <a:gd name="connsiteY4" fmla="*/ 0 h 126078"/>
                <a:gd name="connsiteX5" fmla="*/ 124524 w 124524"/>
                <a:gd name="connsiteY5" fmla="*/ 0 h 126078"/>
                <a:gd name="connsiteX6" fmla="*/ 124524 w 124524"/>
                <a:gd name="connsiteY6" fmla="*/ 126079 h 126078"/>
                <a:gd name="connsiteX7" fmla="*/ 92686 w 124524"/>
                <a:gd name="connsiteY7" fmla="*/ 126079 h 126078"/>
                <a:gd name="connsiteX8" fmla="*/ 29575 w 124524"/>
                <a:gd name="connsiteY8" fmla="*/ 43853 h 126078"/>
                <a:gd name="connsiteX9" fmla="*/ 29575 w 124524"/>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24" h="126078">
                  <a:moveTo>
                    <a:pt x="0" y="126079"/>
                  </a:moveTo>
                  <a:lnTo>
                    <a:pt x="0" y="0"/>
                  </a:lnTo>
                  <a:lnTo>
                    <a:pt x="30848" y="0"/>
                  </a:lnTo>
                  <a:lnTo>
                    <a:pt x="95091" y="84167"/>
                  </a:lnTo>
                  <a:lnTo>
                    <a:pt x="95091" y="0"/>
                  </a:lnTo>
                  <a:lnTo>
                    <a:pt x="124524" y="0"/>
                  </a:lnTo>
                  <a:lnTo>
                    <a:pt x="124524" y="126079"/>
                  </a:lnTo>
                  <a:lnTo>
                    <a:pt x="92686" y="126079"/>
                  </a:lnTo>
                  <a:lnTo>
                    <a:pt x="29575" y="43853"/>
                  </a:lnTo>
                  <a:lnTo>
                    <a:pt x="29575"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6ABF115D-6858-65C4-0476-4F759056CEAD}"/>
                </a:ext>
              </a:extLst>
            </p:cNvPr>
            <p:cNvSpPr/>
            <p:nvPr/>
          </p:nvSpPr>
          <p:spPr>
            <a:xfrm>
              <a:off x="11812117" y="8564003"/>
              <a:ext cx="125373" cy="126078"/>
            </a:xfrm>
            <a:custGeom>
              <a:avLst/>
              <a:gdLst>
                <a:gd name="connsiteX0" fmla="*/ 0 w 125373"/>
                <a:gd name="connsiteY0" fmla="*/ 126079 h 126078"/>
                <a:gd name="connsiteX1" fmla="*/ 0 w 125373"/>
                <a:gd name="connsiteY1" fmla="*/ 0 h 126078"/>
                <a:gd name="connsiteX2" fmla="*/ 31698 w 125373"/>
                <a:gd name="connsiteY2" fmla="*/ 0 h 126078"/>
                <a:gd name="connsiteX3" fmla="*/ 31698 w 125373"/>
                <a:gd name="connsiteY3" fmla="*/ 49678 h 126078"/>
                <a:gd name="connsiteX4" fmla="*/ 93677 w 125373"/>
                <a:gd name="connsiteY4" fmla="*/ 49678 h 126078"/>
                <a:gd name="connsiteX5" fmla="*/ 93677 w 125373"/>
                <a:gd name="connsiteY5" fmla="*/ 0 h 126078"/>
                <a:gd name="connsiteX6" fmla="*/ 125373 w 125373"/>
                <a:gd name="connsiteY6" fmla="*/ 0 h 126078"/>
                <a:gd name="connsiteX7" fmla="*/ 125373 w 125373"/>
                <a:gd name="connsiteY7" fmla="*/ 126079 h 126078"/>
                <a:gd name="connsiteX8" fmla="*/ 93677 w 125373"/>
                <a:gd name="connsiteY8" fmla="*/ 126079 h 126078"/>
                <a:gd name="connsiteX9" fmla="*/ 93677 w 125373"/>
                <a:gd name="connsiteY9" fmla="*/ 70919 h 126078"/>
                <a:gd name="connsiteX10" fmla="*/ 31698 w 125373"/>
                <a:gd name="connsiteY10" fmla="*/ 70919 h 126078"/>
                <a:gd name="connsiteX11" fmla="*/ 31698 w 125373"/>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6078">
                  <a:moveTo>
                    <a:pt x="0" y="126079"/>
                  </a:moveTo>
                  <a:lnTo>
                    <a:pt x="0" y="0"/>
                  </a:lnTo>
                  <a:lnTo>
                    <a:pt x="31698" y="0"/>
                  </a:lnTo>
                  <a:lnTo>
                    <a:pt x="31698" y="49678"/>
                  </a:lnTo>
                  <a:lnTo>
                    <a:pt x="93677" y="49678"/>
                  </a:lnTo>
                  <a:lnTo>
                    <a:pt x="93677" y="0"/>
                  </a:lnTo>
                  <a:lnTo>
                    <a:pt x="125373" y="0"/>
                  </a:lnTo>
                  <a:lnTo>
                    <a:pt x="125373" y="126079"/>
                  </a:lnTo>
                  <a:lnTo>
                    <a:pt x="93677" y="126079"/>
                  </a:lnTo>
                  <a:lnTo>
                    <a:pt x="93677" y="70919"/>
                  </a:lnTo>
                  <a:lnTo>
                    <a:pt x="31698" y="70919"/>
                  </a:lnTo>
                  <a:lnTo>
                    <a:pt x="31698"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AEBED29E-617B-E905-14B5-DD478C0A1AD1}"/>
                </a:ext>
              </a:extLst>
            </p:cNvPr>
            <p:cNvSpPr/>
            <p:nvPr/>
          </p:nvSpPr>
          <p:spPr>
            <a:xfrm>
              <a:off x="12349267" y="8716919"/>
              <a:ext cx="152117" cy="130304"/>
            </a:xfrm>
            <a:custGeom>
              <a:avLst/>
              <a:gdLst>
                <a:gd name="connsiteX0" fmla="*/ 32546 w 152117"/>
                <a:gd name="connsiteY0" fmla="*/ 65095 h 130304"/>
                <a:gd name="connsiteX1" fmla="*/ 44857 w 152117"/>
                <a:gd name="connsiteY1" fmla="*/ 97528 h 130304"/>
                <a:gd name="connsiteX2" fmla="*/ 75988 w 152117"/>
                <a:gd name="connsiteY2" fmla="*/ 108606 h 130304"/>
                <a:gd name="connsiteX3" fmla="*/ 107119 w 152117"/>
                <a:gd name="connsiteY3" fmla="*/ 97642 h 130304"/>
                <a:gd name="connsiteX4" fmla="*/ 119288 w 152117"/>
                <a:gd name="connsiteY4" fmla="*/ 64752 h 130304"/>
                <a:gd name="connsiteX5" fmla="*/ 107544 w 152117"/>
                <a:gd name="connsiteY5" fmla="*/ 32433 h 130304"/>
                <a:gd name="connsiteX6" fmla="*/ 75988 w 152117"/>
                <a:gd name="connsiteY6" fmla="*/ 21812 h 130304"/>
                <a:gd name="connsiteX7" fmla="*/ 44433 w 152117"/>
                <a:gd name="connsiteY7" fmla="*/ 32662 h 130304"/>
                <a:gd name="connsiteX8" fmla="*/ 32546 w 152117"/>
                <a:gd name="connsiteY8" fmla="*/ 65095 h 130304"/>
                <a:gd name="connsiteX9" fmla="*/ 0 w 152117"/>
                <a:gd name="connsiteY9" fmla="*/ 65894 h 130304"/>
                <a:gd name="connsiteX10" fmla="*/ 7075 w 152117"/>
                <a:gd name="connsiteY10" fmla="*/ 33575 h 130304"/>
                <a:gd name="connsiteX11" fmla="*/ 21791 w 152117"/>
                <a:gd name="connsiteY11" fmla="*/ 16331 h 130304"/>
                <a:gd name="connsiteX12" fmla="*/ 41886 w 152117"/>
                <a:gd name="connsiteY12" fmla="*/ 5025 h 130304"/>
                <a:gd name="connsiteX13" fmla="*/ 75846 w 152117"/>
                <a:gd name="connsiteY13" fmla="*/ 0 h 130304"/>
                <a:gd name="connsiteX14" fmla="*/ 131175 w 152117"/>
                <a:gd name="connsiteY14" fmla="*/ 17244 h 130304"/>
                <a:gd name="connsiteX15" fmla="*/ 152117 w 152117"/>
                <a:gd name="connsiteY15" fmla="*/ 65323 h 130304"/>
                <a:gd name="connsiteX16" fmla="*/ 131457 w 152117"/>
                <a:gd name="connsiteY16" fmla="*/ 113060 h 130304"/>
                <a:gd name="connsiteX17" fmla="*/ 76413 w 152117"/>
                <a:gd name="connsiteY17" fmla="*/ 130304 h 130304"/>
                <a:gd name="connsiteX18" fmla="*/ 20660 w 152117"/>
                <a:gd name="connsiteY18" fmla="*/ 113174 h 130304"/>
                <a:gd name="connsiteX19" fmla="*/ 0 w 152117"/>
                <a:gd name="connsiteY19" fmla="*/ 65894 h 13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304">
                  <a:moveTo>
                    <a:pt x="32546" y="65095"/>
                  </a:moveTo>
                  <a:cubicBezTo>
                    <a:pt x="32546" y="79370"/>
                    <a:pt x="36508" y="90219"/>
                    <a:pt x="44857" y="97528"/>
                  </a:cubicBezTo>
                  <a:cubicBezTo>
                    <a:pt x="53064" y="104951"/>
                    <a:pt x="63394" y="108606"/>
                    <a:pt x="75988" y="108606"/>
                  </a:cubicBezTo>
                  <a:cubicBezTo>
                    <a:pt x="88723" y="108606"/>
                    <a:pt x="99195" y="104951"/>
                    <a:pt x="107119" y="97642"/>
                  </a:cubicBezTo>
                  <a:cubicBezTo>
                    <a:pt x="115326" y="90333"/>
                    <a:pt x="119288" y="79370"/>
                    <a:pt x="119288" y="64752"/>
                  </a:cubicBezTo>
                  <a:cubicBezTo>
                    <a:pt x="119288" y="50363"/>
                    <a:pt x="115326" y="39514"/>
                    <a:pt x="107544" y="32433"/>
                  </a:cubicBezTo>
                  <a:cubicBezTo>
                    <a:pt x="99619" y="25353"/>
                    <a:pt x="89006" y="21812"/>
                    <a:pt x="75988" y="21812"/>
                  </a:cubicBezTo>
                  <a:cubicBezTo>
                    <a:pt x="62970" y="21812"/>
                    <a:pt x="52357" y="25467"/>
                    <a:pt x="44433" y="32662"/>
                  </a:cubicBezTo>
                  <a:cubicBezTo>
                    <a:pt x="36650" y="39742"/>
                    <a:pt x="32546" y="50591"/>
                    <a:pt x="32546" y="65095"/>
                  </a:cubicBezTo>
                  <a:moveTo>
                    <a:pt x="0" y="65894"/>
                  </a:moveTo>
                  <a:cubicBezTo>
                    <a:pt x="0" y="53104"/>
                    <a:pt x="2405" y="42255"/>
                    <a:pt x="7075" y="33575"/>
                  </a:cubicBezTo>
                  <a:cubicBezTo>
                    <a:pt x="10613" y="27180"/>
                    <a:pt x="15707" y="21356"/>
                    <a:pt x="21791" y="16331"/>
                  </a:cubicBezTo>
                  <a:cubicBezTo>
                    <a:pt x="27735" y="11192"/>
                    <a:pt x="34527" y="7423"/>
                    <a:pt x="41886" y="5025"/>
                  </a:cubicBezTo>
                  <a:cubicBezTo>
                    <a:pt x="51791" y="1713"/>
                    <a:pt x="63111" y="0"/>
                    <a:pt x="75846" y="0"/>
                  </a:cubicBezTo>
                  <a:cubicBezTo>
                    <a:pt x="99053" y="0"/>
                    <a:pt x="117448" y="5710"/>
                    <a:pt x="131175" y="17244"/>
                  </a:cubicBezTo>
                  <a:cubicBezTo>
                    <a:pt x="145042" y="28779"/>
                    <a:pt x="152117" y="44767"/>
                    <a:pt x="152117" y="65323"/>
                  </a:cubicBezTo>
                  <a:cubicBezTo>
                    <a:pt x="152117" y="85651"/>
                    <a:pt x="145325" y="101639"/>
                    <a:pt x="131457" y="113060"/>
                  </a:cubicBezTo>
                  <a:cubicBezTo>
                    <a:pt x="117732" y="124594"/>
                    <a:pt x="99336" y="130304"/>
                    <a:pt x="76413" y="130304"/>
                  </a:cubicBezTo>
                  <a:cubicBezTo>
                    <a:pt x="53064" y="130304"/>
                    <a:pt x="34527" y="124594"/>
                    <a:pt x="20660" y="113174"/>
                  </a:cubicBezTo>
                  <a:cubicBezTo>
                    <a:pt x="6792" y="101754"/>
                    <a:pt x="0" y="85994"/>
                    <a:pt x="0" y="65894"/>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194F6F9D-15DF-DC2E-6671-C5C9EC8AE513}"/>
                </a:ext>
              </a:extLst>
            </p:cNvPr>
            <p:cNvSpPr/>
            <p:nvPr/>
          </p:nvSpPr>
          <p:spPr>
            <a:xfrm>
              <a:off x="12882031" y="8468073"/>
              <a:ext cx="152117" cy="130418"/>
            </a:xfrm>
            <a:custGeom>
              <a:avLst/>
              <a:gdLst>
                <a:gd name="connsiteX0" fmla="*/ 32546 w 152117"/>
                <a:gd name="connsiteY0" fmla="*/ 65323 h 130418"/>
                <a:gd name="connsiteX1" fmla="*/ 44715 w 152117"/>
                <a:gd name="connsiteY1" fmla="*/ 97757 h 130418"/>
                <a:gd name="connsiteX2" fmla="*/ 75988 w 152117"/>
                <a:gd name="connsiteY2" fmla="*/ 108720 h 130418"/>
                <a:gd name="connsiteX3" fmla="*/ 107119 w 152117"/>
                <a:gd name="connsiteY3" fmla="*/ 97757 h 130418"/>
                <a:gd name="connsiteX4" fmla="*/ 119288 w 152117"/>
                <a:gd name="connsiteY4" fmla="*/ 64981 h 130418"/>
                <a:gd name="connsiteX5" fmla="*/ 107401 w 152117"/>
                <a:gd name="connsiteY5" fmla="*/ 32547 h 130418"/>
                <a:gd name="connsiteX6" fmla="*/ 76129 w 152117"/>
                <a:gd name="connsiteY6" fmla="*/ 21927 h 130418"/>
                <a:gd name="connsiteX7" fmla="*/ 44573 w 152117"/>
                <a:gd name="connsiteY7" fmla="*/ 32776 h 130418"/>
                <a:gd name="connsiteX8" fmla="*/ 32546 w 152117"/>
                <a:gd name="connsiteY8" fmla="*/ 65323 h 130418"/>
                <a:gd name="connsiteX9" fmla="*/ 0 w 152117"/>
                <a:gd name="connsiteY9" fmla="*/ 66237 h 130418"/>
                <a:gd name="connsiteX10" fmla="*/ 7075 w 152117"/>
                <a:gd name="connsiteY10" fmla="*/ 33804 h 130418"/>
                <a:gd name="connsiteX11" fmla="*/ 21650 w 152117"/>
                <a:gd name="connsiteY11" fmla="*/ 16559 h 130418"/>
                <a:gd name="connsiteX12" fmla="*/ 41885 w 152117"/>
                <a:gd name="connsiteY12" fmla="*/ 5025 h 130418"/>
                <a:gd name="connsiteX13" fmla="*/ 75846 w 152117"/>
                <a:gd name="connsiteY13" fmla="*/ 0 h 130418"/>
                <a:gd name="connsiteX14" fmla="*/ 131174 w 152117"/>
                <a:gd name="connsiteY14" fmla="*/ 17359 h 130418"/>
                <a:gd name="connsiteX15" fmla="*/ 152117 w 152117"/>
                <a:gd name="connsiteY15" fmla="*/ 65438 h 130418"/>
                <a:gd name="connsiteX16" fmla="*/ 131457 w 152117"/>
                <a:gd name="connsiteY16" fmla="*/ 113288 h 130418"/>
                <a:gd name="connsiteX17" fmla="*/ 76412 w 152117"/>
                <a:gd name="connsiteY17" fmla="*/ 130418 h 130418"/>
                <a:gd name="connsiteX18" fmla="*/ 20659 w 152117"/>
                <a:gd name="connsiteY18" fmla="*/ 113288 h 130418"/>
                <a:gd name="connsiteX19" fmla="*/ 0 w 152117"/>
                <a:gd name="connsiteY19" fmla="*/ 66237 h 13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30418">
                  <a:moveTo>
                    <a:pt x="32546" y="65323"/>
                  </a:moveTo>
                  <a:cubicBezTo>
                    <a:pt x="32546" y="79484"/>
                    <a:pt x="36507" y="90334"/>
                    <a:pt x="44715" y="97757"/>
                  </a:cubicBezTo>
                  <a:cubicBezTo>
                    <a:pt x="53064" y="105065"/>
                    <a:pt x="63535" y="108720"/>
                    <a:pt x="75988" y="108720"/>
                  </a:cubicBezTo>
                  <a:cubicBezTo>
                    <a:pt x="88582" y="108720"/>
                    <a:pt x="98911" y="105180"/>
                    <a:pt x="107119" y="97757"/>
                  </a:cubicBezTo>
                  <a:cubicBezTo>
                    <a:pt x="115325" y="90448"/>
                    <a:pt x="119288" y="79484"/>
                    <a:pt x="119288" y="64981"/>
                  </a:cubicBezTo>
                  <a:cubicBezTo>
                    <a:pt x="119288" y="50477"/>
                    <a:pt x="115325" y="39628"/>
                    <a:pt x="107401" y="32547"/>
                  </a:cubicBezTo>
                  <a:cubicBezTo>
                    <a:pt x="99619" y="25467"/>
                    <a:pt x="89148" y="21927"/>
                    <a:pt x="76129" y="21927"/>
                  </a:cubicBezTo>
                  <a:cubicBezTo>
                    <a:pt x="63110" y="21927"/>
                    <a:pt x="52498" y="25467"/>
                    <a:pt x="44573" y="32776"/>
                  </a:cubicBezTo>
                  <a:cubicBezTo>
                    <a:pt x="36507" y="39971"/>
                    <a:pt x="32546" y="50820"/>
                    <a:pt x="32546" y="65323"/>
                  </a:cubicBezTo>
                  <a:moveTo>
                    <a:pt x="0" y="66237"/>
                  </a:moveTo>
                  <a:cubicBezTo>
                    <a:pt x="0" y="53332"/>
                    <a:pt x="2122" y="42483"/>
                    <a:pt x="7075" y="33804"/>
                  </a:cubicBezTo>
                  <a:cubicBezTo>
                    <a:pt x="10613" y="27408"/>
                    <a:pt x="15423" y="21584"/>
                    <a:pt x="21650" y="16559"/>
                  </a:cubicBezTo>
                  <a:cubicBezTo>
                    <a:pt x="27876" y="11420"/>
                    <a:pt x="34669" y="7537"/>
                    <a:pt x="41885" y="5025"/>
                  </a:cubicBezTo>
                  <a:cubicBezTo>
                    <a:pt x="51790" y="1827"/>
                    <a:pt x="62970" y="0"/>
                    <a:pt x="75846" y="0"/>
                  </a:cubicBezTo>
                  <a:cubicBezTo>
                    <a:pt x="98770" y="0"/>
                    <a:pt x="117307" y="5824"/>
                    <a:pt x="131174" y="17359"/>
                  </a:cubicBezTo>
                  <a:cubicBezTo>
                    <a:pt x="145042" y="28893"/>
                    <a:pt x="152117" y="44881"/>
                    <a:pt x="152117" y="65438"/>
                  </a:cubicBezTo>
                  <a:cubicBezTo>
                    <a:pt x="152117" y="85765"/>
                    <a:pt x="145042" y="101754"/>
                    <a:pt x="131457" y="113288"/>
                  </a:cubicBezTo>
                  <a:cubicBezTo>
                    <a:pt x="117590" y="124822"/>
                    <a:pt x="99335" y="130418"/>
                    <a:pt x="76412" y="130418"/>
                  </a:cubicBezTo>
                  <a:cubicBezTo>
                    <a:pt x="53064" y="130418"/>
                    <a:pt x="34527" y="124708"/>
                    <a:pt x="20659" y="113288"/>
                  </a:cubicBezTo>
                  <a:cubicBezTo>
                    <a:pt x="6792" y="101982"/>
                    <a:pt x="0" y="86222"/>
                    <a:pt x="0" y="66237"/>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3DF323CB-EEB3-E9C2-F938-D1CCB6204C81}"/>
                </a:ext>
              </a:extLst>
            </p:cNvPr>
            <p:cNvSpPr/>
            <p:nvPr/>
          </p:nvSpPr>
          <p:spPr>
            <a:xfrm>
              <a:off x="13152729" y="8843340"/>
              <a:ext cx="124523" cy="126078"/>
            </a:xfrm>
            <a:custGeom>
              <a:avLst/>
              <a:gdLst>
                <a:gd name="connsiteX0" fmla="*/ 0 w 124523"/>
                <a:gd name="connsiteY0" fmla="*/ 126079 h 126078"/>
                <a:gd name="connsiteX1" fmla="*/ 0 w 124523"/>
                <a:gd name="connsiteY1" fmla="*/ 0 h 126078"/>
                <a:gd name="connsiteX2" fmla="*/ 30848 w 124523"/>
                <a:gd name="connsiteY2" fmla="*/ 0 h 126078"/>
                <a:gd name="connsiteX3" fmla="*/ 94949 w 124523"/>
                <a:gd name="connsiteY3" fmla="*/ 84167 h 126078"/>
                <a:gd name="connsiteX4" fmla="*/ 94949 w 124523"/>
                <a:gd name="connsiteY4" fmla="*/ 0 h 126078"/>
                <a:gd name="connsiteX5" fmla="*/ 124524 w 124523"/>
                <a:gd name="connsiteY5" fmla="*/ 0 h 126078"/>
                <a:gd name="connsiteX6" fmla="*/ 124524 w 124523"/>
                <a:gd name="connsiteY6" fmla="*/ 126079 h 126078"/>
                <a:gd name="connsiteX7" fmla="*/ 92544 w 124523"/>
                <a:gd name="connsiteY7" fmla="*/ 126079 h 126078"/>
                <a:gd name="connsiteX8" fmla="*/ 29432 w 124523"/>
                <a:gd name="connsiteY8" fmla="*/ 43853 h 126078"/>
                <a:gd name="connsiteX9" fmla="*/ 29432 w 124523"/>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23" h="126078">
                  <a:moveTo>
                    <a:pt x="0" y="126079"/>
                  </a:moveTo>
                  <a:lnTo>
                    <a:pt x="0" y="0"/>
                  </a:lnTo>
                  <a:lnTo>
                    <a:pt x="30848" y="0"/>
                  </a:lnTo>
                  <a:lnTo>
                    <a:pt x="94949" y="84167"/>
                  </a:lnTo>
                  <a:lnTo>
                    <a:pt x="94949" y="0"/>
                  </a:lnTo>
                  <a:lnTo>
                    <a:pt x="124524" y="0"/>
                  </a:lnTo>
                  <a:lnTo>
                    <a:pt x="124524" y="126079"/>
                  </a:lnTo>
                  <a:lnTo>
                    <a:pt x="92544" y="126079"/>
                  </a:lnTo>
                  <a:lnTo>
                    <a:pt x="29432" y="43853"/>
                  </a:lnTo>
                  <a:lnTo>
                    <a:pt x="29432"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FF831014-29E4-9A15-3013-DA8740152790}"/>
                </a:ext>
              </a:extLst>
            </p:cNvPr>
            <p:cNvSpPr/>
            <p:nvPr/>
          </p:nvSpPr>
          <p:spPr>
            <a:xfrm>
              <a:off x="13334278" y="8843340"/>
              <a:ext cx="125373" cy="126078"/>
            </a:xfrm>
            <a:custGeom>
              <a:avLst/>
              <a:gdLst>
                <a:gd name="connsiteX0" fmla="*/ 0 w 125373"/>
                <a:gd name="connsiteY0" fmla="*/ 126079 h 126078"/>
                <a:gd name="connsiteX1" fmla="*/ 0 w 125373"/>
                <a:gd name="connsiteY1" fmla="*/ 0 h 126078"/>
                <a:gd name="connsiteX2" fmla="*/ 31698 w 125373"/>
                <a:gd name="connsiteY2" fmla="*/ 0 h 126078"/>
                <a:gd name="connsiteX3" fmla="*/ 31698 w 125373"/>
                <a:gd name="connsiteY3" fmla="*/ 49678 h 126078"/>
                <a:gd name="connsiteX4" fmla="*/ 93676 w 125373"/>
                <a:gd name="connsiteY4" fmla="*/ 49678 h 126078"/>
                <a:gd name="connsiteX5" fmla="*/ 93676 w 125373"/>
                <a:gd name="connsiteY5" fmla="*/ 0 h 126078"/>
                <a:gd name="connsiteX6" fmla="*/ 125373 w 125373"/>
                <a:gd name="connsiteY6" fmla="*/ 0 h 126078"/>
                <a:gd name="connsiteX7" fmla="*/ 125373 w 125373"/>
                <a:gd name="connsiteY7" fmla="*/ 126079 h 126078"/>
                <a:gd name="connsiteX8" fmla="*/ 93676 w 125373"/>
                <a:gd name="connsiteY8" fmla="*/ 126079 h 126078"/>
                <a:gd name="connsiteX9" fmla="*/ 93676 w 125373"/>
                <a:gd name="connsiteY9" fmla="*/ 70919 h 126078"/>
                <a:gd name="connsiteX10" fmla="*/ 31698 w 125373"/>
                <a:gd name="connsiteY10" fmla="*/ 70919 h 126078"/>
                <a:gd name="connsiteX11" fmla="*/ 31698 w 125373"/>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6078">
                  <a:moveTo>
                    <a:pt x="0" y="126079"/>
                  </a:moveTo>
                  <a:lnTo>
                    <a:pt x="0" y="0"/>
                  </a:lnTo>
                  <a:lnTo>
                    <a:pt x="31698" y="0"/>
                  </a:lnTo>
                  <a:lnTo>
                    <a:pt x="31698" y="49678"/>
                  </a:lnTo>
                  <a:lnTo>
                    <a:pt x="93676" y="49678"/>
                  </a:lnTo>
                  <a:lnTo>
                    <a:pt x="93676" y="0"/>
                  </a:lnTo>
                  <a:lnTo>
                    <a:pt x="125373" y="0"/>
                  </a:lnTo>
                  <a:lnTo>
                    <a:pt x="125373" y="126079"/>
                  </a:lnTo>
                  <a:lnTo>
                    <a:pt x="93676" y="126079"/>
                  </a:lnTo>
                  <a:lnTo>
                    <a:pt x="93676" y="70919"/>
                  </a:lnTo>
                  <a:lnTo>
                    <a:pt x="31698" y="70919"/>
                  </a:lnTo>
                  <a:lnTo>
                    <a:pt x="31698"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E8A95EA6-357A-654D-4C67-73CDA8DDC9A5}"/>
                </a:ext>
              </a:extLst>
            </p:cNvPr>
            <p:cNvSpPr/>
            <p:nvPr/>
          </p:nvSpPr>
          <p:spPr>
            <a:xfrm>
              <a:off x="13427530" y="8991231"/>
              <a:ext cx="125230" cy="126078"/>
            </a:xfrm>
            <a:custGeom>
              <a:avLst/>
              <a:gdLst>
                <a:gd name="connsiteX0" fmla="*/ 0 w 125230"/>
                <a:gd name="connsiteY0" fmla="*/ 126079 h 126078"/>
                <a:gd name="connsiteX1" fmla="*/ 0 w 125230"/>
                <a:gd name="connsiteY1" fmla="*/ 0 h 126078"/>
                <a:gd name="connsiteX2" fmla="*/ 31555 w 125230"/>
                <a:gd name="connsiteY2" fmla="*/ 0 h 126078"/>
                <a:gd name="connsiteX3" fmla="*/ 31555 w 125230"/>
                <a:gd name="connsiteY3" fmla="*/ 49563 h 126078"/>
                <a:gd name="connsiteX4" fmla="*/ 93676 w 125230"/>
                <a:gd name="connsiteY4" fmla="*/ 49563 h 126078"/>
                <a:gd name="connsiteX5" fmla="*/ 93676 w 125230"/>
                <a:gd name="connsiteY5" fmla="*/ 0 h 126078"/>
                <a:gd name="connsiteX6" fmla="*/ 125231 w 125230"/>
                <a:gd name="connsiteY6" fmla="*/ 0 h 126078"/>
                <a:gd name="connsiteX7" fmla="*/ 125231 w 125230"/>
                <a:gd name="connsiteY7" fmla="*/ 126079 h 126078"/>
                <a:gd name="connsiteX8" fmla="*/ 93676 w 125230"/>
                <a:gd name="connsiteY8" fmla="*/ 126079 h 126078"/>
                <a:gd name="connsiteX9" fmla="*/ 93676 w 125230"/>
                <a:gd name="connsiteY9" fmla="*/ 70919 h 126078"/>
                <a:gd name="connsiteX10" fmla="*/ 31555 w 125230"/>
                <a:gd name="connsiteY10" fmla="*/ 70919 h 126078"/>
                <a:gd name="connsiteX11" fmla="*/ 31555 w 125230"/>
                <a:gd name="connsiteY11"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30" h="126078">
                  <a:moveTo>
                    <a:pt x="0" y="126079"/>
                  </a:moveTo>
                  <a:lnTo>
                    <a:pt x="0" y="0"/>
                  </a:lnTo>
                  <a:lnTo>
                    <a:pt x="31555" y="0"/>
                  </a:lnTo>
                  <a:lnTo>
                    <a:pt x="31555" y="49563"/>
                  </a:lnTo>
                  <a:lnTo>
                    <a:pt x="93676" y="49563"/>
                  </a:lnTo>
                  <a:lnTo>
                    <a:pt x="93676" y="0"/>
                  </a:lnTo>
                  <a:lnTo>
                    <a:pt x="125231" y="0"/>
                  </a:lnTo>
                  <a:lnTo>
                    <a:pt x="125231" y="126079"/>
                  </a:lnTo>
                  <a:lnTo>
                    <a:pt x="93676" y="126079"/>
                  </a:lnTo>
                  <a:lnTo>
                    <a:pt x="93676" y="70919"/>
                  </a:lnTo>
                  <a:lnTo>
                    <a:pt x="31555" y="70919"/>
                  </a:lnTo>
                  <a:lnTo>
                    <a:pt x="31555"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A88A87B6-DC79-A805-FD73-3A9CDCA1FC83}"/>
                </a:ext>
              </a:extLst>
            </p:cNvPr>
            <p:cNvSpPr/>
            <p:nvPr/>
          </p:nvSpPr>
          <p:spPr>
            <a:xfrm>
              <a:off x="14114958" y="9147230"/>
              <a:ext cx="124381" cy="126078"/>
            </a:xfrm>
            <a:custGeom>
              <a:avLst/>
              <a:gdLst>
                <a:gd name="connsiteX0" fmla="*/ 0 w 124381"/>
                <a:gd name="connsiteY0" fmla="*/ 126079 h 126078"/>
                <a:gd name="connsiteX1" fmla="*/ 0 w 124381"/>
                <a:gd name="connsiteY1" fmla="*/ 0 h 126078"/>
                <a:gd name="connsiteX2" fmla="*/ 30989 w 124381"/>
                <a:gd name="connsiteY2" fmla="*/ 0 h 126078"/>
                <a:gd name="connsiteX3" fmla="*/ 95090 w 124381"/>
                <a:gd name="connsiteY3" fmla="*/ 84167 h 126078"/>
                <a:gd name="connsiteX4" fmla="*/ 95090 w 124381"/>
                <a:gd name="connsiteY4" fmla="*/ 0 h 126078"/>
                <a:gd name="connsiteX5" fmla="*/ 124382 w 124381"/>
                <a:gd name="connsiteY5" fmla="*/ 0 h 126078"/>
                <a:gd name="connsiteX6" fmla="*/ 124382 w 124381"/>
                <a:gd name="connsiteY6" fmla="*/ 126079 h 126078"/>
                <a:gd name="connsiteX7" fmla="*/ 92685 w 124381"/>
                <a:gd name="connsiteY7" fmla="*/ 126079 h 126078"/>
                <a:gd name="connsiteX8" fmla="*/ 29432 w 124381"/>
                <a:gd name="connsiteY8" fmla="*/ 43853 h 126078"/>
                <a:gd name="connsiteX9" fmla="*/ 29432 w 124381"/>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1" h="126078">
                  <a:moveTo>
                    <a:pt x="0" y="126079"/>
                  </a:moveTo>
                  <a:lnTo>
                    <a:pt x="0" y="0"/>
                  </a:lnTo>
                  <a:lnTo>
                    <a:pt x="30989" y="0"/>
                  </a:lnTo>
                  <a:lnTo>
                    <a:pt x="95090" y="84167"/>
                  </a:lnTo>
                  <a:lnTo>
                    <a:pt x="95090" y="0"/>
                  </a:lnTo>
                  <a:lnTo>
                    <a:pt x="124382" y="0"/>
                  </a:lnTo>
                  <a:lnTo>
                    <a:pt x="124382" y="126079"/>
                  </a:lnTo>
                  <a:lnTo>
                    <a:pt x="92685" y="126079"/>
                  </a:lnTo>
                  <a:lnTo>
                    <a:pt x="29432" y="43853"/>
                  </a:lnTo>
                  <a:lnTo>
                    <a:pt x="29432"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F00D54AA-805E-8D8A-B14B-04954EB36EBF}"/>
                </a:ext>
              </a:extLst>
            </p:cNvPr>
            <p:cNvSpPr/>
            <p:nvPr/>
          </p:nvSpPr>
          <p:spPr>
            <a:xfrm>
              <a:off x="13702615" y="9699738"/>
              <a:ext cx="124381" cy="126078"/>
            </a:xfrm>
            <a:custGeom>
              <a:avLst/>
              <a:gdLst>
                <a:gd name="connsiteX0" fmla="*/ 0 w 124381"/>
                <a:gd name="connsiteY0" fmla="*/ 126079 h 126078"/>
                <a:gd name="connsiteX1" fmla="*/ 0 w 124381"/>
                <a:gd name="connsiteY1" fmla="*/ 0 h 126078"/>
                <a:gd name="connsiteX2" fmla="*/ 30848 w 124381"/>
                <a:gd name="connsiteY2" fmla="*/ 0 h 126078"/>
                <a:gd name="connsiteX3" fmla="*/ 94950 w 124381"/>
                <a:gd name="connsiteY3" fmla="*/ 84167 h 126078"/>
                <a:gd name="connsiteX4" fmla="*/ 94950 w 124381"/>
                <a:gd name="connsiteY4" fmla="*/ 0 h 126078"/>
                <a:gd name="connsiteX5" fmla="*/ 124382 w 124381"/>
                <a:gd name="connsiteY5" fmla="*/ 0 h 126078"/>
                <a:gd name="connsiteX6" fmla="*/ 124382 w 124381"/>
                <a:gd name="connsiteY6" fmla="*/ 126079 h 126078"/>
                <a:gd name="connsiteX7" fmla="*/ 92544 w 124381"/>
                <a:gd name="connsiteY7" fmla="*/ 126079 h 126078"/>
                <a:gd name="connsiteX8" fmla="*/ 29291 w 124381"/>
                <a:gd name="connsiteY8" fmla="*/ 43853 h 126078"/>
                <a:gd name="connsiteX9" fmla="*/ 29291 w 124381"/>
                <a:gd name="connsiteY9" fmla="*/ 126079 h 1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1" h="126078">
                  <a:moveTo>
                    <a:pt x="0" y="126079"/>
                  </a:moveTo>
                  <a:lnTo>
                    <a:pt x="0" y="0"/>
                  </a:lnTo>
                  <a:lnTo>
                    <a:pt x="30848" y="0"/>
                  </a:lnTo>
                  <a:lnTo>
                    <a:pt x="94950" y="84167"/>
                  </a:lnTo>
                  <a:lnTo>
                    <a:pt x="94950" y="0"/>
                  </a:lnTo>
                  <a:lnTo>
                    <a:pt x="124382" y="0"/>
                  </a:lnTo>
                  <a:lnTo>
                    <a:pt x="124382" y="126079"/>
                  </a:lnTo>
                  <a:lnTo>
                    <a:pt x="92544" y="126079"/>
                  </a:lnTo>
                  <a:lnTo>
                    <a:pt x="29291" y="43853"/>
                  </a:lnTo>
                  <a:lnTo>
                    <a:pt x="29291" y="12607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6605B63F-CE2F-1423-F895-89ED68ACEA1E}"/>
                </a:ext>
              </a:extLst>
            </p:cNvPr>
            <p:cNvSpPr/>
            <p:nvPr/>
          </p:nvSpPr>
          <p:spPr>
            <a:xfrm>
              <a:off x="12459358" y="9780593"/>
              <a:ext cx="136692" cy="130303"/>
            </a:xfrm>
            <a:custGeom>
              <a:avLst/>
              <a:gdLst>
                <a:gd name="connsiteX0" fmla="*/ 105845 w 136692"/>
                <a:gd name="connsiteY0" fmla="*/ 81768 h 130303"/>
                <a:gd name="connsiteX1" fmla="*/ 136693 w 136692"/>
                <a:gd name="connsiteY1" fmla="*/ 89648 h 130303"/>
                <a:gd name="connsiteX2" fmla="*/ 113062 w 136692"/>
                <a:gd name="connsiteY2" fmla="*/ 120254 h 130303"/>
                <a:gd name="connsiteX3" fmla="*/ 71460 w 136692"/>
                <a:gd name="connsiteY3" fmla="*/ 130304 h 130303"/>
                <a:gd name="connsiteX4" fmla="*/ 20093 w 136692"/>
                <a:gd name="connsiteY4" fmla="*/ 113174 h 130303"/>
                <a:gd name="connsiteX5" fmla="*/ 0 w 136692"/>
                <a:gd name="connsiteY5" fmla="*/ 66237 h 130303"/>
                <a:gd name="connsiteX6" fmla="*/ 20235 w 136692"/>
                <a:gd name="connsiteY6" fmla="*/ 17359 h 130303"/>
                <a:gd name="connsiteX7" fmla="*/ 73299 w 136692"/>
                <a:gd name="connsiteY7" fmla="*/ 0 h 130303"/>
                <a:gd name="connsiteX8" fmla="*/ 119995 w 136692"/>
                <a:gd name="connsiteY8" fmla="*/ 13704 h 130303"/>
                <a:gd name="connsiteX9" fmla="*/ 136127 w 136692"/>
                <a:gd name="connsiteY9" fmla="*/ 36887 h 130303"/>
                <a:gd name="connsiteX10" fmla="*/ 104854 w 136692"/>
                <a:gd name="connsiteY10" fmla="*/ 42940 h 130303"/>
                <a:gd name="connsiteX11" fmla="*/ 93109 w 136692"/>
                <a:gd name="connsiteY11" fmla="*/ 27522 h 130303"/>
                <a:gd name="connsiteX12" fmla="*/ 71743 w 136692"/>
                <a:gd name="connsiteY12" fmla="*/ 21812 h 130303"/>
                <a:gd name="connsiteX13" fmla="*/ 43300 w 136692"/>
                <a:gd name="connsiteY13" fmla="*/ 31862 h 130303"/>
                <a:gd name="connsiteX14" fmla="*/ 32546 w 136692"/>
                <a:gd name="connsiteY14" fmla="*/ 64410 h 130303"/>
                <a:gd name="connsiteX15" fmla="*/ 43300 w 136692"/>
                <a:gd name="connsiteY15" fmla="*/ 98442 h 130303"/>
                <a:gd name="connsiteX16" fmla="*/ 71035 w 136692"/>
                <a:gd name="connsiteY16" fmla="*/ 108606 h 130303"/>
                <a:gd name="connsiteX17" fmla="*/ 92685 w 136692"/>
                <a:gd name="connsiteY17" fmla="*/ 102210 h 130303"/>
                <a:gd name="connsiteX18" fmla="*/ 105845 w 136692"/>
                <a:gd name="connsiteY18" fmla="*/ 81768 h 13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692" h="130303">
                  <a:moveTo>
                    <a:pt x="105845" y="81768"/>
                  </a:moveTo>
                  <a:lnTo>
                    <a:pt x="136693" y="89648"/>
                  </a:lnTo>
                  <a:cubicBezTo>
                    <a:pt x="131882" y="103467"/>
                    <a:pt x="124099" y="113631"/>
                    <a:pt x="113062" y="120254"/>
                  </a:cubicBezTo>
                  <a:cubicBezTo>
                    <a:pt x="102307" y="126992"/>
                    <a:pt x="88299" y="130304"/>
                    <a:pt x="71460" y="130304"/>
                  </a:cubicBezTo>
                  <a:cubicBezTo>
                    <a:pt x="50658" y="130304"/>
                    <a:pt x="33536" y="124594"/>
                    <a:pt x="20093" y="113174"/>
                  </a:cubicBezTo>
                  <a:cubicBezTo>
                    <a:pt x="6650" y="101754"/>
                    <a:pt x="0" y="86108"/>
                    <a:pt x="0" y="66237"/>
                  </a:cubicBezTo>
                  <a:cubicBezTo>
                    <a:pt x="0" y="45224"/>
                    <a:pt x="6792" y="28893"/>
                    <a:pt x="20235" y="17359"/>
                  </a:cubicBezTo>
                  <a:cubicBezTo>
                    <a:pt x="33678" y="5710"/>
                    <a:pt x="51224" y="0"/>
                    <a:pt x="73299" y="0"/>
                  </a:cubicBezTo>
                  <a:cubicBezTo>
                    <a:pt x="92402" y="0"/>
                    <a:pt x="108109" y="4568"/>
                    <a:pt x="119995" y="13704"/>
                  </a:cubicBezTo>
                  <a:cubicBezTo>
                    <a:pt x="127071" y="19072"/>
                    <a:pt x="132589" y="26837"/>
                    <a:pt x="136127" y="36887"/>
                  </a:cubicBezTo>
                  <a:lnTo>
                    <a:pt x="104854" y="42940"/>
                  </a:lnTo>
                  <a:cubicBezTo>
                    <a:pt x="102873" y="36430"/>
                    <a:pt x="99053" y="31291"/>
                    <a:pt x="93109" y="27522"/>
                  </a:cubicBezTo>
                  <a:cubicBezTo>
                    <a:pt x="87166" y="23754"/>
                    <a:pt x="80091" y="21812"/>
                    <a:pt x="71743" y="21812"/>
                  </a:cubicBezTo>
                  <a:cubicBezTo>
                    <a:pt x="59998" y="21812"/>
                    <a:pt x="50517" y="25124"/>
                    <a:pt x="43300" y="31862"/>
                  </a:cubicBezTo>
                  <a:cubicBezTo>
                    <a:pt x="36083" y="38486"/>
                    <a:pt x="32546" y="49449"/>
                    <a:pt x="32546" y="64410"/>
                  </a:cubicBezTo>
                  <a:cubicBezTo>
                    <a:pt x="32546" y="80284"/>
                    <a:pt x="36083" y="91704"/>
                    <a:pt x="43300" y="98442"/>
                  </a:cubicBezTo>
                  <a:cubicBezTo>
                    <a:pt x="50375" y="105180"/>
                    <a:pt x="59573" y="108606"/>
                    <a:pt x="71035" y="108606"/>
                  </a:cubicBezTo>
                  <a:cubicBezTo>
                    <a:pt x="79384" y="108606"/>
                    <a:pt x="86742" y="106436"/>
                    <a:pt x="92685" y="102210"/>
                  </a:cubicBezTo>
                  <a:cubicBezTo>
                    <a:pt x="99053" y="97757"/>
                    <a:pt x="103298" y="90904"/>
                    <a:pt x="105845" y="81768"/>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8A9984F2-B0AD-D3B6-E2E3-08DB96335DAC}"/>
                </a:ext>
              </a:extLst>
            </p:cNvPr>
            <p:cNvSpPr/>
            <p:nvPr/>
          </p:nvSpPr>
          <p:spPr>
            <a:xfrm>
              <a:off x="12179320" y="9782648"/>
              <a:ext cx="125373" cy="125964"/>
            </a:xfrm>
            <a:custGeom>
              <a:avLst/>
              <a:gdLst>
                <a:gd name="connsiteX0" fmla="*/ 0 w 125373"/>
                <a:gd name="connsiteY0" fmla="*/ 125964 h 125964"/>
                <a:gd name="connsiteX1" fmla="*/ 0 w 125373"/>
                <a:gd name="connsiteY1" fmla="*/ 0 h 125964"/>
                <a:gd name="connsiteX2" fmla="*/ 31697 w 125373"/>
                <a:gd name="connsiteY2" fmla="*/ 0 h 125964"/>
                <a:gd name="connsiteX3" fmla="*/ 31697 w 125373"/>
                <a:gd name="connsiteY3" fmla="*/ 49563 h 125964"/>
                <a:gd name="connsiteX4" fmla="*/ 93676 w 125373"/>
                <a:gd name="connsiteY4" fmla="*/ 49563 h 125964"/>
                <a:gd name="connsiteX5" fmla="*/ 93676 w 125373"/>
                <a:gd name="connsiteY5" fmla="*/ 0 h 125964"/>
                <a:gd name="connsiteX6" fmla="*/ 125373 w 125373"/>
                <a:gd name="connsiteY6" fmla="*/ 0 h 125964"/>
                <a:gd name="connsiteX7" fmla="*/ 125373 w 125373"/>
                <a:gd name="connsiteY7" fmla="*/ 125964 h 125964"/>
                <a:gd name="connsiteX8" fmla="*/ 93676 w 125373"/>
                <a:gd name="connsiteY8" fmla="*/ 125964 h 125964"/>
                <a:gd name="connsiteX9" fmla="*/ 93676 w 125373"/>
                <a:gd name="connsiteY9" fmla="*/ 70919 h 125964"/>
                <a:gd name="connsiteX10" fmla="*/ 31697 w 125373"/>
                <a:gd name="connsiteY10" fmla="*/ 70919 h 125964"/>
                <a:gd name="connsiteX11" fmla="*/ 31697 w 125373"/>
                <a:gd name="connsiteY11" fmla="*/ 125964 h 1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125964">
                  <a:moveTo>
                    <a:pt x="0" y="125964"/>
                  </a:moveTo>
                  <a:lnTo>
                    <a:pt x="0" y="0"/>
                  </a:lnTo>
                  <a:lnTo>
                    <a:pt x="31697" y="0"/>
                  </a:lnTo>
                  <a:lnTo>
                    <a:pt x="31697" y="49563"/>
                  </a:lnTo>
                  <a:lnTo>
                    <a:pt x="93676" y="49563"/>
                  </a:lnTo>
                  <a:lnTo>
                    <a:pt x="93676" y="0"/>
                  </a:lnTo>
                  <a:lnTo>
                    <a:pt x="125373" y="0"/>
                  </a:lnTo>
                  <a:lnTo>
                    <a:pt x="125373" y="125964"/>
                  </a:lnTo>
                  <a:lnTo>
                    <a:pt x="93676" y="125964"/>
                  </a:lnTo>
                  <a:lnTo>
                    <a:pt x="93676" y="70919"/>
                  </a:lnTo>
                  <a:lnTo>
                    <a:pt x="31697" y="70919"/>
                  </a:lnTo>
                  <a:lnTo>
                    <a:pt x="31697" y="125964"/>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BC2F82E8-8615-CEB5-7A29-6C64B4BC8F19}"/>
                </a:ext>
              </a:extLst>
            </p:cNvPr>
            <p:cNvSpPr/>
            <p:nvPr/>
          </p:nvSpPr>
          <p:spPr>
            <a:xfrm>
              <a:off x="12342050" y="9864873"/>
              <a:ext cx="77827" cy="96157"/>
            </a:xfrm>
            <a:custGeom>
              <a:avLst/>
              <a:gdLst>
                <a:gd name="connsiteX0" fmla="*/ 0 w 77827"/>
                <a:gd name="connsiteY0" fmla="*/ 69549 h 96157"/>
                <a:gd name="connsiteX1" fmla="*/ 21792 w 77827"/>
                <a:gd name="connsiteY1" fmla="*/ 67379 h 96157"/>
                <a:gd name="connsiteX2" fmla="*/ 27310 w 77827"/>
                <a:gd name="connsiteY2" fmla="*/ 77543 h 96157"/>
                <a:gd name="connsiteX3" fmla="*/ 38348 w 77827"/>
                <a:gd name="connsiteY3" fmla="*/ 81083 h 96157"/>
                <a:gd name="connsiteX4" fmla="*/ 50093 w 77827"/>
                <a:gd name="connsiteY4" fmla="*/ 76858 h 96157"/>
                <a:gd name="connsiteX5" fmla="*/ 54904 w 77827"/>
                <a:gd name="connsiteY5" fmla="*/ 65437 h 96157"/>
                <a:gd name="connsiteX6" fmla="*/ 50234 w 77827"/>
                <a:gd name="connsiteY6" fmla="*/ 54703 h 96157"/>
                <a:gd name="connsiteX7" fmla="*/ 39197 w 77827"/>
                <a:gd name="connsiteY7" fmla="*/ 50706 h 96157"/>
                <a:gd name="connsiteX8" fmla="*/ 28867 w 77827"/>
                <a:gd name="connsiteY8" fmla="*/ 52076 h 96157"/>
                <a:gd name="connsiteX9" fmla="*/ 31273 w 77827"/>
                <a:gd name="connsiteY9" fmla="*/ 37344 h 96157"/>
                <a:gd name="connsiteX10" fmla="*/ 45140 w 77827"/>
                <a:gd name="connsiteY10" fmla="*/ 34146 h 96157"/>
                <a:gd name="connsiteX11" fmla="*/ 49951 w 77827"/>
                <a:gd name="connsiteY11" fmla="*/ 25239 h 96157"/>
                <a:gd name="connsiteX12" fmla="*/ 46414 w 77827"/>
                <a:gd name="connsiteY12" fmla="*/ 17701 h 96157"/>
                <a:gd name="connsiteX13" fmla="*/ 37074 w 77827"/>
                <a:gd name="connsiteY13" fmla="*/ 14846 h 96157"/>
                <a:gd name="connsiteX14" fmla="*/ 27169 w 77827"/>
                <a:gd name="connsiteY14" fmla="*/ 18044 h 96157"/>
                <a:gd name="connsiteX15" fmla="*/ 22358 w 77827"/>
                <a:gd name="connsiteY15" fmla="*/ 27408 h 96157"/>
                <a:gd name="connsiteX16" fmla="*/ 1698 w 77827"/>
                <a:gd name="connsiteY16" fmla="*/ 24553 h 96157"/>
                <a:gd name="connsiteX17" fmla="*/ 8066 w 77827"/>
                <a:gd name="connsiteY17" fmla="*/ 10963 h 96157"/>
                <a:gd name="connsiteX18" fmla="*/ 20235 w 77827"/>
                <a:gd name="connsiteY18" fmla="*/ 2969 h 96157"/>
                <a:gd name="connsiteX19" fmla="*/ 37782 w 77827"/>
                <a:gd name="connsiteY19" fmla="*/ 0 h 96157"/>
                <a:gd name="connsiteX20" fmla="*/ 64244 w 77827"/>
                <a:gd name="connsiteY20" fmla="*/ 8451 h 96157"/>
                <a:gd name="connsiteX21" fmla="*/ 72450 w 77827"/>
                <a:gd name="connsiteY21" fmla="*/ 24097 h 96157"/>
                <a:gd name="connsiteX22" fmla="*/ 55753 w 77827"/>
                <a:gd name="connsiteY22" fmla="*/ 43853 h 96157"/>
                <a:gd name="connsiteX23" fmla="*/ 71884 w 77827"/>
                <a:gd name="connsiteY23" fmla="*/ 51619 h 96157"/>
                <a:gd name="connsiteX24" fmla="*/ 77827 w 77827"/>
                <a:gd name="connsiteY24" fmla="*/ 66237 h 96157"/>
                <a:gd name="connsiteX25" fmla="*/ 66507 w 77827"/>
                <a:gd name="connsiteY25" fmla="*/ 87364 h 96157"/>
                <a:gd name="connsiteX26" fmla="*/ 38490 w 77827"/>
                <a:gd name="connsiteY26" fmla="*/ 96158 h 96157"/>
                <a:gd name="connsiteX27" fmla="*/ 12028 w 77827"/>
                <a:gd name="connsiteY27" fmla="*/ 88849 h 96157"/>
                <a:gd name="connsiteX28" fmla="*/ 0 w 77827"/>
                <a:gd name="connsiteY28" fmla="*/ 69549 h 9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827" h="96157">
                  <a:moveTo>
                    <a:pt x="0" y="69549"/>
                  </a:moveTo>
                  <a:lnTo>
                    <a:pt x="21792" y="67379"/>
                  </a:lnTo>
                  <a:cubicBezTo>
                    <a:pt x="22500" y="71833"/>
                    <a:pt x="24198" y="75259"/>
                    <a:pt x="27310" y="77543"/>
                  </a:cubicBezTo>
                  <a:cubicBezTo>
                    <a:pt x="30424" y="79941"/>
                    <a:pt x="34103" y="81083"/>
                    <a:pt x="38348" y="81083"/>
                  </a:cubicBezTo>
                  <a:cubicBezTo>
                    <a:pt x="43018" y="81083"/>
                    <a:pt x="46980" y="79713"/>
                    <a:pt x="50093" y="76858"/>
                  </a:cubicBezTo>
                  <a:cubicBezTo>
                    <a:pt x="53347" y="74003"/>
                    <a:pt x="54904" y="70234"/>
                    <a:pt x="54904" y="65437"/>
                  </a:cubicBezTo>
                  <a:cubicBezTo>
                    <a:pt x="54904" y="60984"/>
                    <a:pt x="53347" y="57329"/>
                    <a:pt x="50234" y="54703"/>
                  </a:cubicBezTo>
                  <a:cubicBezTo>
                    <a:pt x="47121" y="52076"/>
                    <a:pt x="43584" y="50706"/>
                    <a:pt x="39197" y="50706"/>
                  </a:cubicBezTo>
                  <a:cubicBezTo>
                    <a:pt x="36367" y="50706"/>
                    <a:pt x="32829" y="51162"/>
                    <a:pt x="28867" y="52076"/>
                  </a:cubicBezTo>
                  <a:lnTo>
                    <a:pt x="31273" y="37344"/>
                  </a:lnTo>
                  <a:cubicBezTo>
                    <a:pt x="37499" y="37458"/>
                    <a:pt x="42027" y="36430"/>
                    <a:pt x="45140" y="34146"/>
                  </a:cubicBezTo>
                  <a:cubicBezTo>
                    <a:pt x="48395" y="31862"/>
                    <a:pt x="49951" y="28893"/>
                    <a:pt x="49951" y="25239"/>
                  </a:cubicBezTo>
                  <a:cubicBezTo>
                    <a:pt x="49951" y="22041"/>
                    <a:pt x="48819" y="19529"/>
                    <a:pt x="46414" y="17701"/>
                  </a:cubicBezTo>
                  <a:cubicBezTo>
                    <a:pt x="44008" y="15760"/>
                    <a:pt x="40895" y="14846"/>
                    <a:pt x="37074" y="14846"/>
                  </a:cubicBezTo>
                  <a:cubicBezTo>
                    <a:pt x="33112" y="14846"/>
                    <a:pt x="29858" y="15874"/>
                    <a:pt x="27169" y="18044"/>
                  </a:cubicBezTo>
                  <a:cubicBezTo>
                    <a:pt x="24481" y="20214"/>
                    <a:pt x="22783" y="23297"/>
                    <a:pt x="22358" y="27408"/>
                  </a:cubicBezTo>
                  <a:lnTo>
                    <a:pt x="1698" y="24553"/>
                  </a:lnTo>
                  <a:cubicBezTo>
                    <a:pt x="2972" y="18843"/>
                    <a:pt x="5236" y="14390"/>
                    <a:pt x="8066" y="10963"/>
                  </a:cubicBezTo>
                  <a:cubicBezTo>
                    <a:pt x="10896" y="7537"/>
                    <a:pt x="15141" y="4911"/>
                    <a:pt x="20235" y="2969"/>
                  </a:cubicBezTo>
                  <a:cubicBezTo>
                    <a:pt x="25471" y="1028"/>
                    <a:pt x="31273" y="0"/>
                    <a:pt x="37782" y="0"/>
                  </a:cubicBezTo>
                  <a:cubicBezTo>
                    <a:pt x="48819" y="0"/>
                    <a:pt x="57592" y="2855"/>
                    <a:pt x="64244" y="8451"/>
                  </a:cubicBezTo>
                  <a:cubicBezTo>
                    <a:pt x="69762" y="13133"/>
                    <a:pt x="72450" y="18272"/>
                    <a:pt x="72450" y="24097"/>
                  </a:cubicBezTo>
                  <a:cubicBezTo>
                    <a:pt x="72450" y="32319"/>
                    <a:pt x="66932" y="38943"/>
                    <a:pt x="55753" y="43853"/>
                  </a:cubicBezTo>
                  <a:cubicBezTo>
                    <a:pt x="62404" y="44995"/>
                    <a:pt x="67639" y="47622"/>
                    <a:pt x="71884" y="51619"/>
                  </a:cubicBezTo>
                  <a:cubicBezTo>
                    <a:pt x="75847" y="55616"/>
                    <a:pt x="77827" y="60527"/>
                    <a:pt x="77827" y="66237"/>
                  </a:cubicBezTo>
                  <a:cubicBezTo>
                    <a:pt x="77827" y="74460"/>
                    <a:pt x="74148" y="81540"/>
                    <a:pt x="66507" y="87364"/>
                  </a:cubicBezTo>
                  <a:cubicBezTo>
                    <a:pt x="59008" y="93189"/>
                    <a:pt x="49810" y="96158"/>
                    <a:pt x="38490" y="96158"/>
                  </a:cubicBezTo>
                  <a:cubicBezTo>
                    <a:pt x="27877" y="96158"/>
                    <a:pt x="19104" y="93760"/>
                    <a:pt x="12028" y="88849"/>
                  </a:cubicBezTo>
                  <a:cubicBezTo>
                    <a:pt x="5236" y="83824"/>
                    <a:pt x="991" y="77429"/>
                    <a:pt x="0" y="69549"/>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7B55AD08-A320-7E10-D2E7-DFAFB0586632}"/>
                </a:ext>
              </a:extLst>
            </p:cNvPr>
            <p:cNvSpPr/>
            <p:nvPr/>
          </p:nvSpPr>
          <p:spPr>
            <a:xfrm>
              <a:off x="12629587" y="9858592"/>
              <a:ext cx="210275" cy="11420"/>
            </a:xfrm>
            <a:custGeom>
              <a:avLst/>
              <a:gdLst>
                <a:gd name="connsiteX0" fmla="*/ 210275 w 210275"/>
                <a:gd name="connsiteY0" fmla="*/ 0 h 11420"/>
                <a:gd name="connsiteX1" fmla="*/ 0 w 210275"/>
                <a:gd name="connsiteY1" fmla="*/ 0 h 11420"/>
              </a:gdLst>
              <a:ahLst/>
              <a:cxnLst>
                <a:cxn ang="0">
                  <a:pos x="connsiteX0" y="connsiteY0"/>
                </a:cxn>
                <a:cxn ang="0">
                  <a:pos x="connsiteX1" y="connsiteY1"/>
                </a:cxn>
              </a:cxnLst>
              <a:rect l="l" t="t" r="r" b="b"/>
              <a:pathLst>
                <a:path w="210275" h="11420">
                  <a:moveTo>
                    <a:pt x="210275" y="0"/>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F8CED399-7A4F-B2A8-3DDE-A6CAC8E56C5C}"/>
                </a:ext>
              </a:extLst>
            </p:cNvPr>
            <p:cNvSpPr/>
            <p:nvPr/>
          </p:nvSpPr>
          <p:spPr>
            <a:xfrm>
              <a:off x="12839863" y="9623794"/>
              <a:ext cx="137542" cy="234798"/>
            </a:xfrm>
            <a:custGeom>
              <a:avLst/>
              <a:gdLst>
                <a:gd name="connsiteX0" fmla="*/ 137542 w 137542"/>
                <a:gd name="connsiteY0" fmla="*/ 0 h 234798"/>
                <a:gd name="connsiteX1" fmla="*/ 0 w 137542"/>
                <a:gd name="connsiteY1" fmla="*/ 234798 h 234798"/>
              </a:gdLst>
              <a:ahLst/>
              <a:cxnLst>
                <a:cxn ang="0">
                  <a:pos x="connsiteX0" y="connsiteY0"/>
                </a:cxn>
                <a:cxn ang="0">
                  <a:pos x="connsiteX1" y="connsiteY1"/>
                </a:cxn>
              </a:cxnLst>
              <a:rect l="l" t="t" r="r" b="b"/>
              <a:pathLst>
                <a:path w="137542" h="234798">
                  <a:moveTo>
                    <a:pt x="137542" y="0"/>
                  </a:moveTo>
                  <a:lnTo>
                    <a:pt x="0" y="234798"/>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85167065-0E5F-A79C-4EA2-39F5B5DFB5B3}"/>
                </a:ext>
              </a:extLst>
            </p:cNvPr>
            <p:cNvSpPr/>
            <p:nvPr/>
          </p:nvSpPr>
          <p:spPr>
            <a:xfrm>
              <a:off x="12909624" y="9673015"/>
              <a:ext cx="103156" cy="176098"/>
            </a:xfrm>
            <a:custGeom>
              <a:avLst/>
              <a:gdLst>
                <a:gd name="connsiteX0" fmla="*/ 103157 w 103156"/>
                <a:gd name="connsiteY0" fmla="*/ 0 h 176098"/>
                <a:gd name="connsiteX1" fmla="*/ 0 w 103156"/>
                <a:gd name="connsiteY1" fmla="*/ 176099 h 176098"/>
              </a:gdLst>
              <a:ahLst/>
              <a:cxnLst>
                <a:cxn ang="0">
                  <a:pos x="connsiteX0" y="connsiteY0"/>
                </a:cxn>
                <a:cxn ang="0">
                  <a:pos x="connsiteX1" y="connsiteY1"/>
                </a:cxn>
              </a:cxnLst>
              <a:rect l="l" t="t" r="r" b="b"/>
              <a:pathLst>
                <a:path w="103156" h="176098">
                  <a:moveTo>
                    <a:pt x="103157" y="0"/>
                  </a:moveTo>
                  <a:lnTo>
                    <a:pt x="0" y="17609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CCBBFB94-7421-F252-32A2-BFA448D46295}"/>
                </a:ext>
              </a:extLst>
            </p:cNvPr>
            <p:cNvSpPr/>
            <p:nvPr/>
          </p:nvSpPr>
          <p:spPr>
            <a:xfrm>
              <a:off x="12977405" y="9596157"/>
              <a:ext cx="309328" cy="27636"/>
            </a:xfrm>
            <a:custGeom>
              <a:avLst/>
              <a:gdLst>
                <a:gd name="connsiteX0" fmla="*/ 309328 w 309328"/>
                <a:gd name="connsiteY0" fmla="*/ 0 h 27636"/>
                <a:gd name="connsiteX1" fmla="*/ 0 w 309328"/>
                <a:gd name="connsiteY1" fmla="*/ 27637 h 27636"/>
              </a:gdLst>
              <a:ahLst/>
              <a:cxnLst>
                <a:cxn ang="0">
                  <a:pos x="connsiteX0" y="connsiteY0"/>
                </a:cxn>
                <a:cxn ang="0">
                  <a:pos x="connsiteX1" y="connsiteY1"/>
                </a:cxn>
              </a:cxnLst>
              <a:rect l="l" t="t" r="r" b="b"/>
              <a:pathLst>
                <a:path w="309328" h="27636">
                  <a:moveTo>
                    <a:pt x="309328" y="0"/>
                  </a:moveTo>
                  <a:lnTo>
                    <a:pt x="0" y="27637"/>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9704C13A-F942-2538-41D1-27D34E2D8252}"/>
                </a:ext>
              </a:extLst>
            </p:cNvPr>
            <p:cNvSpPr/>
            <p:nvPr/>
          </p:nvSpPr>
          <p:spPr>
            <a:xfrm>
              <a:off x="13286733" y="9596157"/>
              <a:ext cx="171927" cy="207275"/>
            </a:xfrm>
            <a:custGeom>
              <a:avLst/>
              <a:gdLst>
                <a:gd name="connsiteX0" fmla="*/ 0 w 171927"/>
                <a:gd name="connsiteY0" fmla="*/ 0 h 207275"/>
                <a:gd name="connsiteX1" fmla="*/ 171928 w 171927"/>
                <a:gd name="connsiteY1" fmla="*/ 207276 h 207275"/>
              </a:gdLst>
              <a:ahLst/>
              <a:cxnLst>
                <a:cxn ang="0">
                  <a:pos x="connsiteX0" y="connsiteY0"/>
                </a:cxn>
                <a:cxn ang="0">
                  <a:pos x="connsiteX1" y="connsiteY1"/>
                </a:cxn>
              </a:cxnLst>
              <a:rect l="l" t="t" r="r" b="b"/>
              <a:pathLst>
                <a:path w="171927" h="207275">
                  <a:moveTo>
                    <a:pt x="0" y="0"/>
                  </a:moveTo>
                  <a:lnTo>
                    <a:pt x="171928" y="207276"/>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BCDD3532-EA1F-A8A8-6F26-AB5BE95F7306}"/>
                </a:ext>
              </a:extLst>
            </p:cNvPr>
            <p:cNvSpPr/>
            <p:nvPr/>
          </p:nvSpPr>
          <p:spPr>
            <a:xfrm>
              <a:off x="13354514" y="9597185"/>
              <a:ext cx="129051" cy="155428"/>
            </a:xfrm>
            <a:custGeom>
              <a:avLst/>
              <a:gdLst>
                <a:gd name="connsiteX0" fmla="*/ 0 w 129051"/>
                <a:gd name="connsiteY0" fmla="*/ 0 h 155428"/>
                <a:gd name="connsiteX1" fmla="*/ 129052 w 129051"/>
                <a:gd name="connsiteY1" fmla="*/ 155428 h 155428"/>
              </a:gdLst>
              <a:ahLst/>
              <a:cxnLst>
                <a:cxn ang="0">
                  <a:pos x="connsiteX0" y="connsiteY0"/>
                </a:cxn>
                <a:cxn ang="0">
                  <a:pos x="connsiteX1" y="connsiteY1"/>
                </a:cxn>
              </a:cxnLst>
              <a:rect l="l" t="t" r="r" b="b"/>
              <a:pathLst>
                <a:path w="129051" h="155428">
                  <a:moveTo>
                    <a:pt x="0" y="0"/>
                  </a:moveTo>
                  <a:lnTo>
                    <a:pt x="129052" y="155428"/>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F4F0B621-261C-47C8-9728-AD31FDD942D0}"/>
                </a:ext>
              </a:extLst>
            </p:cNvPr>
            <p:cNvSpPr/>
            <p:nvPr/>
          </p:nvSpPr>
          <p:spPr>
            <a:xfrm>
              <a:off x="13458661" y="9785732"/>
              <a:ext cx="197398" cy="17587"/>
            </a:xfrm>
            <a:custGeom>
              <a:avLst/>
              <a:gdLst>
                <a:gd name="connsiteX0" fmla="*/ 0 w 197398"/>
                <a:gd name="connsiteY0" fmla="*/ 17587 h 17587"/>
                <a:gd name="connsiteX1" fmla="*/ 197399 w 197398"/>
                <a:gd name="connsiteY1" fmla="*/ 0 h 17587"/>
              </a:gdLst>
              <a:ahLst/>
              <a:cxnLst>
                <a:cxn ang="0">
                  <a:pos x="connsiteX0" y="connsiteY0"/>
                </a:cxn>
                <a:cxn ang="0">
                  <a:pos x="connsiteX1" y="connsiteY1"/>
                </a:cxn>
              </a:cxnLst>
              <a:rect l="l" t="t" r="r" b="b"/>
              <a:pathLst>
                <a:path w="197398" h="17587">
                  <a:moveTo>
                    <a:pt x="0" y="17587"/>
                  </a:moveTo>
                  <a:lnTo>
                    <a:pt x="197399"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E28D4397-A419-7252-B0C5-44E3E386F2D3}"/>
                </a:ext>
              </a:extLst>
            </p:cNvPr>
            <p:cNvSpPr/>
            <p:nvPr/>
          </p:nvSpPr>
          <p:spPr>
            <a:xfrm>
              <a:off x="13821195" y="9540998"/>
              <a:ext cx="67073" cy="130418"/>
            </a:xfrm>
            <a:custGeom>
              <a:avLst/>
              <a:gdLst>
                <a:gd name="connsiteX0" fmla="*/ 67073 w 67073"/>
                <a:gd name="connsiteY0" fmla="*/ 0 h 130418"/>
                <a:gd name="connsiteX1" fmla="*/ 0 w 67073"/>
                <a:gd name="connsiteY1" fmla="*/ 130418 h 130418"/>
              </a:gdLst>
              <a:ahLst/>
              <a:cxnLst>
                <a:cxn ang="0">
                  <a:pos x="connsiteX0" y="connsiteY0"/>
                </a:cxn>
                <a:cxn ang="0">
                  <a:pos x="connsiteX1" y="connsiteY1"/>
                </a:cxn>
              </a:cxnLst>
              <a:rect l="l" t="t" r="r" b="b"/>
              <a:pathLst>
                <a:path w="67073" h="130418">
                  <a:moveTo>
                    <a:pt x="67073" y="0"/>
                  </a:moveTo>
                  <a:lnTo>
                    <a:pt x="0" y="130418"/>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6DC5A906-CDAB-63ED-DB42-D0E8AA9B80D8}"/>
                </a:ext>
              </a:extLst>
            </p:cNvPr>
            <p:cNvSpPr/>
            <p:nvPr/>
          </p:nvSpPr>
          <p:spPr>
            <a:xfrm>
              <a:off x="13768697" y="9552875"/>
              <a:ext cx="51790" cy="101182"/>
            </a:xfrm>
            <a:custGeom>
              <a:avLst/>
              <a:gdLst>
                <a:gd name="connsiteX0" fmla="*/ 51791 w 51790"/>
                <a:gd name="connsiteY0" fmla="*/ 0 h 101182"/>
                <a:gd name="connsiteX1" fmla="*/ 0 w 51790"/>
                <a:gd name="connsiteY1" fmla="*/ 101183 h 101182"/>
              </a:gdLst>
              <a:ahLst/>
              <a:cxnLst>
                <a:cxn ang="0">
                  <a:pos x="connsiteX0" y="connsiteY0"/>
                </a:cxn>
                <a:cxn ang="0">
                  <a:pos x="connsiteX1" y="connsiteY1"/>
                </a:cxn>
              </a:cxnLst>
              <a:rect l="l" t="t" r="r" b="b"/>
              <a:pathLst>
                <a:path w="51790" h="101182">
                  <a:moveTo>
                    <a:pt x="51791" y="0"/>
                  </a:moveTo>
                  <a:lnTo>
                    <a:pt x="0" y="10118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7FB7D40F-D040-86E2-DD88-AF3E40A514FD}"/>
                </a:ext>
              </a:extLst>
            </p:cNvPr>
            <p:cNvSpPr/>
            <p:nvPr/>
          </p:nvSpPr>
          <p:spPr>
            <a:xfrm>
              <a:off x="13888268" y="9471906"/>
              <a:ext cx="291923" cy="69091"/>
            </a:xfrm>
            <a:custGeom>
              <a:avLst/>
              <a:gdLst>
                <a:gd name="connsiteX0" fmla="*/ 291923 w 291923"/>
                <a:gd name="connsiteY0" fmla="*/ 0 h 69091"/>
                <a:gd name="connsiteX1" fmla="*/ 0 w 291923"/>
                <a:gd name="connsiteY1" fmla="*/ 69092 h 69091"/>
              </a:gdLst>
              <a:ahLst/>
              <a:cxnLst>
                <a:cxn ang="0">
                  <a:pos x="connsiteX0" y="connsiteY0"/>
                </a:cxn>
                <a:cxn ang="0">
                  <a:pos x="connsiteX1" y="connsiteY1"/>
                </a:cxn>
              </a:cxnLst>
              <a:rect l="l" t="t" r="r" b="b"/>
              <a:pathLst>
                <a:path w="291923" h="69091">
                  <a:moveTo>
                    <a:pt x="291923" y="0"/>
                  </a:moveTo>
                  <a:lnTo>
                    <a:pt x="0" y="69092"/>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4FA5A5AF-B805-BB5D-C29A-F513447BBFF6}"/>
                </a:ext>
              </a:extLst>
            </p:cNvPr>
            <p:cNvSpPr/>
            <p:nvPr/>
          </p:nvSpPr>
          <p:spPr>
            <a:xfrm>
              <a:off x="14180191" y="9471906"/>
              <a:ext cx="274942" cy="124251"/>
            </a:xfrm>
            <a:custGeom>
              <a:avLst/>
              <a:gdLst>
                <a:gd name="connsiteX0" fmla="*/ 0 w 274942"/>
                <a:gd name="connsiteY0" fmla="*/ 0 h 124251"/>
                <a:gd name="connsiteX1" fmla="*/ 274943 w 274942"/>
                <a:gd name="connsiteY1" fmla="*/ 124251 h 124251"/>
              </a:gdLst>
              <a:ahLst/>
              <a:cxnLst>
                <a:cxn ang="0">
                  <a:pos x="connsiteX0" y="connsiteY0"/>
                </a:cxn>
                <a:cxn ang="0">
                  <a:pos x="connsiteX1" y="connsiteY1"/>
                </a:cxn>
              </a:cxnLst>
              <a:rect l="l" t="t" r="r" b="b"/>
              <a:pathLst>
                <a:path w="274942" h="124251">
                  <a:moveTo>
                    <a:pt x="0" y="0"/>
                  </a:moveTo>
                  <a:lnTo>
                    <a:pt x="274943" y="124251"/>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A028EA24-C78F-E94B-097D-858739714167}"/>
                </a:ext>
              </a:extLst>
            </p:cNvPr>
            <p:cNvSpPr/>
            <p:nvPr/>
          </p:nvSpPr>
          <p:spPr>
            <a:xfrm>
              <a:off x="14242453" y="9447581"/>
              <a:ext cx="206313" cy="93302"/>
            </a:xfrm>
            <a:custGeom>
              <a:avLst/>
              <a:gdLst>
                <a:gd name="connsiteX0" fmla="*/ 0 w 206313"/>
                <a:gd name="connsiteY0" fmla="*/ 0 h 93302"/>
                <a:gd name="connsiteX1" fmla="*/ 206313 w 206313"/>
                <a:gd name="connsiteY1" fmla="*/ 93303 h 93302"/>
              </a:gdLst>
              <a:ahLst/>
              <a:cxnLst>
                <a:cxn ang="0">
                  <a:pos x="connsiteX0" y="connsiteY0"/>
                </a:cxn>
                <a:cxn ang="0">
                  <a:pos x="connsiteX1" y="connsiteY1"/>
                </a:cxn>
              </a:cxnLst>
              <a:rect l="l" t="t" r="r" b="b"/>
              <a:pathLst>
                <a:path w="206313" h="93302">
                  <a:moveTo>
                    <a:pt x="0" y="0"/>
                  </a:moveTo>
                  <a:lnTo>
                    <a:pt x="206313" y="9330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F9B6C95B-84AA-D209-07A6-F43B33BAE51C}"/>
                </a:ext>
              </a:extLst>
            </p:cNvPr>
            <p:cNvSpPr/>
            <p:nvPr/>
          </p:nvSpPr>
          <p:spPr>
            <a:xfrm>
              <a:off x="14455134" y="9223289"/>
              <a:ext cx="275084" cy="372868"/>
            </a:xfrm>
            <a:custGeom>
              <a:avLst/>
              <a:gdLst>
                <a:gd name="connsiteX0" fmla="*/ 0 w 275084"/>
                <a:gd name="connsiteY0" fmla="*/ 372868 h 372868"/>
                <a:gd name="connsiteX1" fmla="*/ 275084 w 275084"/>
                <a:gd name="connsiteY1" fmla="*/ 248617 h 372868"/>
                <a:gd name="connsiteX2" fmla="*/ 275084 w 275084"/>
                <a:gd name="connsiteY2" fmla="*/ 0 h 372868"/>
              </a:gdLst>
              <a:ahLst/>
              <a:cxnLst>
                <a:cxn ang="0">
                  <a:pos x="connsiteX0" y="connsiteY0"/>
                </a:cxn>
                <a:cxn ang="0">
                  <a:pos x="connsiteX1" y="connsiteY1"/>
                </a:cxn>
                <a:cxn ang="0">
                  <a:pos x="connsiteX2" y="connsiteY2"/>
                </a:cxn>
              </a:cxnLst>
              <a:rect l="l" t="t" r="r" b="b"/>
              <a:pathLst>
                <a:path w="275084" h="372868">
                  <a:moveTo>
                    <a:pt x="0" y="372868"/>
                  </a:moveTo>
                  <a:lnTo>
                    <a:pt x="275084" y="248617"/>
                  </a:lnTo>
                  <a:lnTo>
                    <a:pt x="275084" y="0"/>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36A5071C-D3B2-1081-1694-AEC5F7013227}"/>
                </a:ext>
              </a:extLst>
            </p:cNvPr>
            <p:cNvSpPr/>
            <p:nvPr/>
          </p:nvSpPr>
          <p:spPr>
            <a:xfrm>
              <a:off x="14674466" y="9254352"/>
              <a:ext cx="14150" cy="186377"/>
            </a:xfrm>
            <a:custGeom>
              <a:avLst/>
              <a:gdLst>
                <a:gd name="connsiteX0" fmla="*/ 0 w 14150"/>
                <a:gd name="connsiteY0" fmla="*/ 186377 h 186377"/>
                <a:gd name="connsiteX1" fmla="*/ 0 w 14150"/>
                <a:gd name="connsiteY1" fmla="*/ 0 h 186377"/>
              </a:gdLst>
              <a:ahLst/>
              <a:cxnLst>
                <a:cxn ang="0">
                  <a:pos x="connsiteX0" y="connsiteY0"/>
                </a:cxn>
                <a:cxn ang="0">
                  <a:pos x="connsiteX1" y="connsiteY1"/>
                </a:cxn>
              </a:cxnLst>
              <a:rect l="l" t="t" r="r" b="b"/>
              <a:pathLst>
                <a:path w="14150" h="186377">
                  <a:moveTo>
                    <a:pt x="0" y="186377"/>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98350CE0-5A59-ADE8-A7E2-3F7D0CB3EE2A}"/>
                </a:ext>
              </a:extLst>
            </p:cNvPr>
            <p:cNvSpPr/>
            <p:nvPr/>
          </p:nvSpPr>
          <p:spPr>
            <a:xfrm>
              <a:off x="14455134" y="9098923"/>
              <a:ext cx="275084" cy="124365"/>
            </a:xfrm>
            <a:custGeom>
              <a:avLst/>
              <a:gdLst>
                <a:gd name="connsiteX0" fmla="*/ 275084 w 275084"/>
                <a:gd name="connsiteY0" fmla="*/ 124366 h 124365"/>
                <a:gd name="connsiteX1" fmla="*/ 0 w 275084"/>
                <a:gd name="connsiteY1" fmla="*/ 0 h 124365"/>
              </a:gdLst>
              <a:ahLst/>
              <a:cxnLst>
                <a:cxn ang="0">
                  <a:pos x="connsiteX0" y="connsiteY0"/>
                </a:cxn>
                <a:cxn ang="0">
                  <a:pos x="connsiteX1" y="connsiteY1"/>
                </a:cxn>
              </a:cxnLst>
              <a:rect l="l" t="t" r="r" b="b"/>
              <a:pathLst>
                <a:path w="275084" h="124365">
                  <a:moveTo>
                    <a:pt x="275084" y="124366"/>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AAA51628-608F-F74C-EC57-157337F835EF}"/>
                </a:ext>
              </a:extLst>
            </p:cNvPr>
            <p:cNvSpPr/>
            <p:nvPr/>
          </p:nvSpPr>
          <p:spPr>
            <a:xfrm>
              <a:off x="14279244" y="9098923"/>
              <a:ext cx="175889" cy="79598"/>
            </a:xfrm>
            <a:custGeom>
              <a:avLst/>
              <a:gdLst>
                <a:gd name="connsiteX0" fmla="*/ 0 w 175889"/>
                <a:gd name="connsiteY0" fmla="*/ 79599 h 79598"/>
                <a:gd name="connsiteX1" fmla="*/ 175890 w 175889"/>
                <a:gd name="connsiteY1" fmla="*/ 0 h 79598"/>
              </a:gdLst>
              <a:ahLst/>
              <a:cxnLst>
                <a:cxn ang="0">
                  <a:pos x="connsiteX0" y="connsiteY0"/>
                </a:cxn>
                <a:cxn ang="0">
                  <a:pos x="connsiteX1" y="connsiteY1"/>
                </a:cxn>
              </a:cxnLst>
              <a:rect l="l" t="t" r="r" b="b"/>
              <a:pathLst>
                <a:path w="175889" h="79598">
                  <a:moveTo>
                    <a:pt x="0" y="79599"/>
                  </a:moveTo>
                  <a:lnTo>
                    <a:pt x="17589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E9F25F87-278F-C6FB-3CD8-136FD87D50FC}"/>
                </a:ext>
              </a:extLst>
            </p:cNvPr>
            <p:cNvSpPr/>
            <p:nvPr/>
          </p:nvSpPr>
          <p:spPr>
            <a:xfrm>
              <a:off x="14180191" y="9314764"/>
              <a:ext cx="14150" cy="157141"/>
            </a:xfrm>
            <a:custGeom>
              <a:avLst/>
              <a:gdLst>
                <a:gd name="connsiteX0" fmla="*/ 0 w 14150"/>
                <a:gd name="connsiteY0" fmla="*/ 0 h 157141"/>
                <a:gd name="connsiteX1" fmla="*/ 0 w 14150"/>
                <a:gd name="connsiteY1" fmla="*/ 157141 h 157141"/>
              </a:gdLst>
              <a:ahLst/>
              <a:cxnLst>
                <a:cxn ang="0">
                  <a:pos x="connsiteX0" y="connsiteY0"/>
                </a:cxn>
                <a:cxn ang="0">
                  <a:pos x="connsiteX1" y="connsiteY1"/>
                </a:cxn>
              </a:cxnLst>
              <a:rect l="l" t="t" r="r" b="b"/>
              <a:pathLst>
                <a:path w="14150" h="157141">
                  <a:moveTo>
                    <a:pt x="0" y="0"/>
                  </a:moveTo>
                  <a:lnTo>
                    <a:pt x="0" y="157141"/>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6DC78534-4F91-EED7-C29D-E65C4514C9DB}"/>
                </a:ext>
              </a:extLst>
            </p:cNvPr>
            <p:cNvSpPr/>
            <p:nvPr/>
          </p:nvSpPr>
          <p:spPr>
            <a:xfrm>
              <a:off x="13888268" y="9140378"/>
              <a:ext cx="180276" cy="51162"/>
            </a:xfrm>
            <a:custGeom>
              <a:avLst/>
              <a:gdLst>
                <a:gd name="connsiteX0" fmla="*/ 180276 w 180276"/>
                <a:gd name="connsiteY0" fmla="*/ 51162 h 51162"/>
                <a:gd name="connsiteX1" fmla="*/ 0 w 180276"/>
                <a:gd name="connsiteY1" fmla="*/ 0 h 51162"/>
              </a:gdLst>
              <a:ahLst/>
              <a:cxnLst>
                <a:cxn ang="0">
                  <a:pos x="connsiteX0" y="connsiteY0"/>
                </a:cxn>
                <a:cxn ang="0">
                  <a:pos x="connsiteX1" y="connsiteY1"/>
                </a:cxn>
              </a:cxnLst>
              <a:rect l="l" t="t" r="r" b="b"/>
              <a:pathLst>
                <a:path w="180276" h="51162">
                  <a:moveTo>
                    <a:pt x="180276" y="51162"/>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D0C8D953-5D2F-5420-A741-0D39C5556E70}"/>
                </a:ext>
              </a:extLst>
            </p:cNvPr>
            <p:cNvSpPr/>
            <p:nvPr/>
          </p:nvSpPr>
          <p:spPr>
            <a:xfrm>
              <a:off x="13716340" y="9140378"/>
              <a:ext cx="171927" cy="207161"/>
            </a:xfrm>
            <a:custGeom>
              <a:avLst/>
              <a:gdLst>
                <a:gd name="connsiteX0" fmla="*/ 0 w 171927"/>
                <a:gd name="connsiteY0" fmla="*/ 207162 h 207161"/>
                <a:gd name="connsiteX1" fmla="*/ 171928 w 171927"/>
                <a:gd name="connsiteY1" fmla="*/ 0 h 207161"/>
              </a:gdLst>
              <a:ahLst/>
              <a:cxnLst>
                <a:cxn ang="0">
                  <a:pos x="connsiteX0" y="connsiteY0"/>
                </a:cxn>
                <a:cxn ang="0">
                  <a:pos x="connsiteX1" y="connsiteY1"/>
                </a:cxn>
              </a:cxnLst>
              <a:rect l="l" t="t" r="r" b="b"/>
              <a:pathLst>
                <a:path w="171927" h="207161">
                  <a:moveTo>
                    <a:pt x="0" y="207162"/>
                  </a:moveTo>
                  <a:lnTo>
                    <a:pt x="171928"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1A6557CA-A66A-9849-448E-D42D1BFB2146}"/>
                </a:ext>
              </a:extLst>
            </p:cNvPr>
            <p:cNvSpPr/>
            <p:nvPr/>
          </p:nvSpPr>
          <p:spPr>
            <a:xfrm>
              <a:off x="13407012" y="9347540"/>
              <a:ext cx="481256" cy="193457"/>
            </a:xfrm>
            <a:custGeom>
              <a:avLst/>
              <a:gdLst>
                <a:gd name="connsiteX0" fmla="*/ 481256 w 481256"/>
                <a:gd name="connsiteY0" fmla="*/ 193458 h 193457"/>
                <a:gd name="connsiteX1" fmla="*/ 309328 w 481256"/>
                <a:gd name="connsiteY1" fmla="*/ 0 h 193457"/>
                <a:gd name="connsiteX2" fmla="*/ 0 w 481256"/>
                <a:gd name="connsiteY2" fmla="*/ 27637 h 193457"/>
              </a:gdLst>
              <a:ahLst/>
              <a:cxnLst>
                <a:cxn ang="0">
                  <a:pos x="connsiteX0" y="connsiteY0"/>
                </a:cxn>
                <a:cxn ang="0">
                  <a:pos x="connsiteX1" y="connsiteY1"/>
                </a:cxn>
                <a:cxn ang="0">
                  <a:pos x="connsiteX2" y="connsiteY2"/>
                </a:cxn>
              </a:cxnLst>
              <a:rect l="l" t="t" r="r" b="b"/>
              <a:pathLst>
                <a:path w="481256" h="193457">
                  <a:moveTo>
                    <a:pt x="481256" y="193458"/>
                  </a:moveTo>
                  <a:lnTo>
                    <a:pt x="309328" y="0"/>
                  </a:lnTo>
                  <a:lnTo>
                    <a:pt x="0" y="27637"/>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3A782315-F8BC-2232-70A8-4E7EC140B091}"/>
                </a:ext>
              </a:extLst>
            </p:cNvPr>
            <p:cNvSpPr/>
            <p:nvPr/>
          </p:nvSpPr>
          <p:spPr>
            <a:xfrm>
              <a:off x="13451869" y="9395733"/>
              <a:ext cx="232067" cy="20784"/>
            </a:xfrm>
            <a:custGeom>
              <a:avLst/>
              <a:gdLst>
                <a:gd name="connsiteX0" fmla="*/ 232067 w 232067"/>
                <a:gd name="connsiteY0" fmla="*/ 0 h 20784"/>
                <a:gd name="connsiteX1" fmla="*/ 0 w 232067"/>
                <a:gd name="connsiteY1" fmla="*/ 20785 h 20784"/>
              </a:gdLst>
              <a:ahLst/>
              <a:cxnLst>
                <a:cxn ang="0">
                  <a:pos x="connsiteX0" y="connsiteY0"/>
                </a:cxn>
                <a:cxn ang="0">
                  <a:pos x="connsiteX1" y="connsiteY1"/>
                </a:cxn>
              </a:cxnLst>
              <a:rect l="l" t="t" r="r" b="b"/>
              <a:pathLst>
                <a:path w="232067" h="20784">
                  <a:moveTo>
                    <a:pt x="232067" y="0"/>
                  </a:moveTo>
                  <a:lnTo>
                    <a:pt x="0" y="20785"/>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E9394AB-297D-29F5-234C-029695EEF83C}"/>
                </a:ext>
              </a:extLst>
            </p:cNvPr>
            <p:cNvSpPr/>
            <p:nvPr/>
          </p:nvSpPr>
          <p:spPr>
            <a:xfrm>
              <a:off x="13286733" y="9375177"/>
              <a:ext cx="120278" cy="220980"/>
            </a:xfrm>
            <a:custGeom>
              <a:avLst/>
              <a:gdLst>
                <a:gd name="connsiteX0" fmla="*/ 120279 w 120278"/>
                <a:gd name="connsiteY0" fmla="*/ 0 h 220980"/>
                <a:gd name="connsiteX1" fmla="*/ 0 w 120278"/>
                <a:gd name="connsiteY1" fmla="*/ 220980 h 220980"/>
              </a:gdLst>
              <a:ahLst/>
              <a:cxnLst>
                <a:cxn ang="0">
                  <a:pos x="connsiteX0" y="connsiteY0"/>
                </a:cxn>
                <a:cxn ang="0">
                  <a:pos x="connsiteX1" y="connsiteY1"/>
                </a:cxn>
              </a:cxnLst>
              <a:rect l="l" t="t" r="r" b="b"/>
              <a:pathLst>
                <a:path w="120278" h="220980">
                  <a:moveTo>
                    <a:pt x="120279" y="0"/>
                  </a:moveTo>
                  <a:lnTo>
                    <a:pt x="0" y="22098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7046EBFB-8BE5-0BE4-BD97-7B41D6C6538E}"/>
                </a:ext>
              </a:extLst>
            </p:cNvPr>
            <p:cNvSpPr/>
            <p:nvPr/>
          </p:nvSpPr>
          <p:spPr>
            <a:xfrm>
              <a:off x="12788355" y="9168015"/>
              <a:ext cx="618656" cy="262435"/>
            </a:xfrm>
            <a:custGeom>
              <a:avLst/>
              <a:gdLst>
                <a:gd name="connsiteX0" fmla="*/ 618656 w 618656"/>
                <a:gd name="connsiteY0" fmla="*/ 207162 h 262435"/>
                <a:gd name="connsiteX1" fmla="*/ 429607 w 618656"/>
                <a:gd name="connsiteY1" fmla="*/ 0 h 262435"/>
                <a:gd name="connsiteX2" fmla="*/ 120279 w 618656"/>
                <a:gd name="connsiteY2" fmla="*/ 27637 h 262435"/>
                <a:gd name="connsiteX3" fmla="*/ 0 w 618656"/>
                <a:gd name="connsiteY3" fmla="*/ 262435 h 262435"/>
              </a:gdLst>
              <a:ahLst/>
              <a:cxnLst>
                <a:cxn ang="0">
                  <a:pos x="connsiteX0" y="connsiteY0"/>
                </a:cxn>
                <a:cxn ang="0">
                  <a:pos x="connsiteX1" y="connsiteY1"/>
                </a:cxn>
                <a:cxn ang="0">
                  <a:pos x="connsiteX2" y="connsiteY2"/>
                </a:cxn>
                <a:cxn ang="0">
                  <a:pos x="connsiteX3" y="connsiteY3"/>
                </a:cxn>
              </a:cxnLst>
              <a:rect l="l" t="t" r="r" b="b"/>
              <a:pathLst>
                <a:path w="618656" h="262435">
                  <a:moveTo>
                    <a:pt x="618656" y="207162"/>
                  </a:moveTo>
                  <a:lnTo>
                    <a:pt x="429607" y="0"/>
                  </a:lnTo>
                  <a:lnTo>
                    <a:pt x="120279" y="27637"/>
                  </a:lnTo>
                  <a:lnTo>
                    <a:pt x="0" y="262435"/>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12E194E7-B9CE-A70C-1196-F96DFB12433A}"/>
                </a:ext>
              </a:extLst>
            </p:cNvPr>
            <p:cNvSpPr/>
            <p:nvPr/>
          </p:nvSpPr>
          <p:spPr>
            <a:xfrm>
              <a:off x="12788355" y="9430450"/>
              <a:ext cx="189049" cy="193343"/>
            </a:xfrm>
            <a:custGeom>
              <a:avLst/>
              <a:gdLst>
                <a:gd name="connsiteX0" fmla="*/ 189050 w 189049"/>
                <a:gd name="connsiteY0" fmla="*/ 193343 h 193343"/>
                <a:gd name="connsiteX1" fmla="*/ 0 w 189049"/>
                <a:gd name="connsiteY1" fmla="*/ 0 h 193343"/>
              </a:gdLst>
              <a:ahLst/>
              <a:cxnLst>
                <a:cxn ang="0">
                  <a:pos x="connsiteX0" y="connsiteY0"/>
                </a:cxn>
                <a:cxn ang="0">
                  <a:pos x="connsiteX1" y="connsiteY1"/>
                </a:cxn>
              </a:cxnLst>
              <a:rect l="l" t="t" r="r" b="b"/>
              <a:pathLst>
                <a:path w="189049" h="193343">
                  <a:moveTo>
                    <a:pt x="189050" y="193343"/>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2016B805-7EF5-1A8B-A79A-37A6D5AED8A1}"/>
                </a:ext>
              </a:extLst>
            </p:cNvPr>
            <p:cNvSpPr/>
            <p:nvPr/>
          </p:nvSpPr>
          <p:spPr>
            <a:xfrm>
              <a:off x="13217962" y="9145974"/>
              <a:ext cx="14150" cy="22040"/>
            </a:xfrm>
            <a:custGeom>
              <a:avLst/>
              <a:gdLst>
                <a:gd name="connsiteX0" fmla="*/ 0 w 14150"/>
                <a:gd name="connsiteY0" fmla="*/ 22041 h 22040"/>
                <a:gd name="connsiteX1" fmla="*/ 0 w 14150"/>
                <a:gd name="connsiteY1" fmla="*/ 0 h 22040"/>
              </a:gdLst>
              <a:ahLst/>
              <a:cxnLst>
                <a:cxn ang="0">
                  <a:pos x="connsiteX0" y="connsiteY0"/>
                </a:cxn>
                <a:cxn ang="0">
                  <a:pos x="connsiteX1" y="connsiteY1"/>
                </a:cxn>
              </a:cxnLst>
              <a:rect l="l" t="t" r="r" b="b"/>
              <a:pathLst>
                <a:path w="14150" h="22040">
                  <a:moveTo>
                    <a:pt x="0" y="220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CAFD15F2-E64A-CDA4-3E2F-3A8C6F017B5A}"/>
                </a:ext>
              </a:extLst>
            </p:cNvPr>
            <p:cNvSpPr/>
            <p:nvPr/>
          </p:nvSpPr>
          <p:spPr>
            <a:xfrm>
              <a:off x="13217962" y="9079966"/>
              <a:ext cx="14150" cy="21926"/>
            </a:xfrm>
            <a:custGeom>
              <a:avLst/>
              <a:gdLst>
                <a:gd name="connsiteX0" fmla="*/ 0 w 14150"/>
                <a:gd name="connsiteY0" fmla="*/ 21927 h 21926"/>
                <a:gd name="connsiteX1" fmla="*/ 0 w 14150"/>
                <a:gd name="connsiteY1" fmla="*/ 0 h 21926"/>
              </a:gdLst>
              <a:ahLst/>
              <a:cxnLst>
                <a:cxn ang="0">
                  <a:pos x="connsiteX0" y="connsiteY0"/>
                </a:cxn>
                <a:cxn ang="0">
                  <a:pos x="connsiteX1" y="connsiteY1"/>
                </a:cxn>
              </a:cxnLst>
              <a:rect l="l" t="t" r="r" b="b"/>
              <a:pathLst>
                <a:path w="14150" h="21926">
                  <a:moveTo>
                    <a:pt x="0" y="21927"/>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47727351-DC71-D5E5-DB30-BDE36739BDBC}"/>
                </a:ext>
              </a:extLst>
            </p:cNvPr>
            <p:cNvSpPr/>
            <p:nvPr/>
          </p:nvSpPr>
          <p:spPr>
            <a:xfrm>
              <a:off x="13217962" y="9013843"/>
              <a:ext cx="14150" cy="22040"/>
            </a:xfrm>
            <a:custGeom>
              <a:avLst/>
              <a:gdLst>
                <a:gd name="connsiteX0" fmla="*/ 0 w 14150"/>
                <a:gd name="connsiteY0" fmla="*/ 22041 h 22040"/>
                <a:gd name="connsiteX1" fmla="*/ 0 w 14150"/>
                <a:gd name="connsiteY1" fmla="*/ 0 h 22040"/>
              </a:gdLst>
              <a:ahLst/>
              <a:cxnLst>
                <a:cxn ang="0">
                  <a:pos x="connsiteX0" y="connsiteY0"/>
                </a:cxn>
                <a:cxn ang="0">
                  <a:pos x="connsiteX1" y="connsiteY1"/>
                </a:cxn>
              </a:cxnLst>
              <a:rect l="l" t="t" r="r" b="b"/>
              <a:pathLst>
                <a:path w="14150" h="22040">
                  <a:moveTo>
                    <a:pt x="0" y="220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6396006E-2320-96AD-1A58-2F3EB8A49A02}"/>
                </a:ext>
              </a:extLst>
            </p:cNvPr>
            <p:cNvSpPr/>
            <p:nvPr/>
          </p:nvSpPr>
          <p:spPr>
            <a:xfrm>
              <a:off x="12960283" y="8795033"/>
              <a:ext cx="145890" cy="70462"/>
            </a:xfrm>
            <a:custGeom>
              <a:avLst/>
              <a:gdLst>
                <a:gd name="connsiteX0" fmla="*/ 145891 w 145890"/>
                <a:gd name="connsiteY0" fmla="*/ 70462 h 70462"/>
                <a:gd name="connsiteX1" fmla="*/ 0 w 145890"/>
                <a:gd name="connsiteY1" fmla="*/ 0 h 70462"/>
              </a:gdLst>
              <a:ahLst/>
              <a:cxnLst>
                <a:cxn ang="0">
                  <a:pos x="connsiteX0" y="connsiteY0"/>
                </a:cxn>
                <a:cxn ang="0">
                  <a:pos x="connsiteX1" y="connsiteY1"/>
                </a:cxn>
              </a:cxnLst>
              <a:rect l="l" t="t" r="r" b="b"/>
              <a:pathLst>
                <a:path w="145890" h="70462">
                  <a:moveTo>
                    <a:pt x="145891" y="70462"/>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4580CD36-4DF1-8366-5313-316BD7E330B3}"/>
                </a:ext>
              </a:extLst>
            </p:cNvPr>
            <p:cNvSpPr/>
            <p:nvPr/>
          </p:nvSpPr>
          <p:spPr>
            <a:xfrm>
              <a:off x="12988018"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4CFA57C2-BC9F-869B-13CF-C0D8E0E3FCC5}"/>
                </a:ext>
              </a:extLst>
            </p:cNvPr>
            <p:cNvSpPr/>
            <p:nvPr/>
          </p:nvSpPr>
          <p:spPr>
            <a:xfrm>
              <a:off x="12932265"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04FB2EA7-5E24-3295-CF84-0BE9429726BA}"/>
                </a:ext>
              </a:extLst>
            </p:cNvPr>
            <p:cNvSpPr/>
            <p:nvPr/>
          </p:nvSpPr>
          <p:spPr>
            <a:xfrm>
              <a:off x="12536619" y="8795033"/>
              <a:ext cx="423663" cy="124365"/>
            </a:xfrm>
            <a:custGeom>
              <a:avLst/>
              <a:gdLst>
                <a:gd name="connsiteX0" fmla="*/ 423664 w 423663"/>
                <a:gd name="connsiteY0" fmla="*/ 0 h 124365"/>
                <a:gd name="connsiteX1" fmla="*/ 148580 w 423663"/>
                <a:gd name="connsiteY1" fmla="*/ 124366 h 124365"/>
                <a:gd name="connsiteX2" fmla="*/ 0 w 423663"/>
                <a:gd name="connsiteY2" fmla="*/ 52647 h 124365"/>
              </a:gdLst>
              <a:ahLst/>
              <a:cxnLst>
                <a:cxn ang="0">
                  <a:pos x="connsiteX0" y="connsiteY0"/>
                </a:cxn>
                <a:cxn ang="0">
                  <a:pos x="connsiteX1" y="connsiteY1"/>
                </a:cxn>
                <a:cxn ang="0">
                  <a:pos x="connsiteX2" y="connsiteY2"/>
                </a:cxn>
              </a:cxnLst>
              <a:rect l="l" t="t" r="r" b="b"/>
              <a:pathLst>
                <a:path w="423663" h="124365">
                  <a:moveTo>
                    <a:pt x="423664" y="0"/>
                  </a:moveTo>
                  <a:lnTo>
                    <a:pt x="148580" y="124366"/>
                  </a:lnTo>
                  <a:lnTo>
                    <a:pt x="0" y="52647"/>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8FB81D45-8B78-E774-3A85-702F895BAA65}"/>
                </a:ext>
              </a:extLst>
            </p:cNvPr>
            <p:cNvSpPr/>
            <p:nvPr/>
          </p:nvSpPr>
          <p:spPr>
            <a:xfrm>
              <a:off x="11976545" y="8839800"/>
              <a:ext cx="316545" cy="79598"/>
            </a:xfrm>
            <a:custGeom>
              <a:avLst/>
              <a:gdLst>
                <a:gd name="connsiteX0" fmla="*/ 316545 w 316545"/>
                <a:gd name="connsiteY0" fmla="*/ 16102 h 79598"/>
                <a:gd name="connsiteX1" fmla="*/ 176172 w 316545"/>
                <a:gd name="connsiteY1" fmla="*/ 79599 h 79598"/>
                <a:gd name="connsiteX2" fmla="*/ 0 w 316545"/>
                <a:gd name="connsiteY2" fmla="*/ 0 h 79598"/>
              </a:gdLst>
              <a:ahLst/>
              <a:cxnLst>
                <a:cxn ang="0">
                  <a:pos x="connsiteX0" y="connsiteY0"/>
                </a:cxn>
                <a:cxn ang="0">
                  <a:pos x="connsiteX1" y="connsiteY1"/>
                </a:cxn>
                <a:cxn ang="0">
                  <a:pos x="connsiteX2" y="connsiteY2"/>
                </a:cxn>
              </a:cxnLst>
              <a:rect l="l" t="t" r="r" b="b"/>
              <a:pathLst>
                <a:path w="316545" h="79598">
                  <a:moveTo>
                    <a:pt x="316545" y="16102"/>
                  </a:moveTo>
                  <a:lnTo>
                    <a:pt x="176172" y="79599"/>
                  </a:lnTo>
                  <a:lnTo>
                    <a:pt x="0" y="0"/>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E8A85ACA-4307-FB2E-D620-EAC638BE0C87}"/>
                </a:ext>
              </a:extLst>
            </p:cNvPr>
            <p:cNvSpPr/>
            <p:nvPr/>
          </p:nvSpPr>
          <p:spPr>
            <a:xfrm>
              <a:off x="11619954" y="8848936"/>
              <a:ext cx="145890" cy="70462"/>
            </a:xfrm>
            <a:custGeom>
              <a:avLst/>
              <a:gdLst>
                <a:gd name="connsiteX0" fmla="*/ 145891 w 145890"/>
                <a:gd name="connsiteY0" fmla="*/ 0 h 70462"/>
                <a:gd name="connsiteX1" fmla="*/ 0 w 145890"/>
                <a:gd name="connsiteY1" fmla="*/ 70462 h 70462"/>
              </a:gdLst>
              <a:ahLst/>
              <a:cxnLst>
                <a:cxn ang="0">
                  <a:pos x="connsiteX0" y="connsiteY0"/>
                </a:cxn>
                <a:cxn ang="0">
                  <a:pos x="connsiteX1" y="connsiteY1"/>
                </a:cxn>
              </a:cxnLst>
              <a:rect l="l" t="t" r="r" b="b"/>
              <a:pathLst>
                <a:path w="145890" h="70462">
                  <a:moveTo>
                    <a:pt x="145891" y="0"/>
                  </a:moveTo>
                  <a:lnTo>
                    <a:pt x="0" y="70462"/>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27295FAA-5DB8-DCCA-D91B-FDB58F3596DC}"/>
                </a:ext>
              </a:extLst>
            </p:cNvPr>
            <p:cNvSpPr/>
            <p:nvPr/>
          </p:nvSpPr>
          <p:spPr>
            <a:xfrm>
              <a:off x="11591936"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C1203003-3399-24CF-7CF6-CC12C3419EDD}"/>
                </a:ext>
              </a:extLst>
            </p:cNvPr>
            <p:cNvSpPr/>
            <p:nvPr/>
          </p:nvSpPr>
          <p:spPr>
            <a:xfrm>
              <a:off x="11647689"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4F576C72-917B-05FA-1F46-BC3EACE7D5CE}"/>
                </a:ext>
              </a:extLst>
            </p:cNvPr>
            <p:cNvSpPr/>
            <p:nvPr/>
          </p:nvSpPr>
          <p:spPr>
            <a:xfrm>
              <a:off x="11186102" y="8795033"/>
              <a:ext cx="433852" cy="124365"/>
            </a:xfrm>
            <a:custGeom>
              <a:avLst/>
              <a:gdLst>
                <a:gd name="connsiteX0" fmla="*/ 433853 w 433852"/>
                <a:gd name="connsiteY0" fmla="*/ 124366 h 124365"/>
                <a:gd name="connsiteX1" fmla="*/ 158768 w 433852"/>
                <a:gd name="connsiteY1" fmla="*/ 0 h 124365"/>
                <a:gd name="connsiteX2" fmla="*/ 0 w 433852"/>
                <a:gd name="connsiteY2" fmla="*/ 76629 h 124365"/>
              </a:gdLst>
              <a:ahLst/>
              <a:cxnLst>
                <a:cxn ang="0">
                  <a:pos x="connsiteX0" y="connsiteY0"/>
                </a:cxn>
                <a:cxn ang="0">
                  <a:pos x="connsiteX1" y="connsiteY1"/>
                </a:cxn>
                <a:cxn ang="0">
                  <a:pos x="connsiteX2" y="connsiteY2"/>
                </a:cxn>
              </a:cxnLst>
              <a:rect l="l" t="t" r="r" b="b"/>
              <a:pathLst>
                <a:path w="433852" h="124365">
                  <a:moveTo>
                    <a:pt x="433853" y="124366"/>
                  </a:moveTo>
                  <a:lnTo>
                    <a:pt x="158768" y="0"/>
                  </a:lnTo>
                  <a:lnTo>
                    <a:pt x="0" y="76629"/>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A420F092-1457-303D-A148-C619ACFAA5AA}"/>
                </a:ext>
              </a:extLst>
            </p:cNvPr>
            <p:cNvSpPr/>
            <p:nvPr/>
          </p:nvSpPr>
          <p:spPr>
            <a:xfrm>
              <a:off x="10812248" y="8795033"/>
              <a:ext cx="163154" cy="73774"/>
            </a:xfrm>
            <a:custGeom>
              <a:avLst/>
              <a:gdLst>
                <a:gd name="connsiteX0" fmla="*/ 163155 w 163154"/>
                <a:gd name="connsiteY0" fmla="*/ 73774 h 73774"/>
                <a:gd name="connsiteX1" fmla="*/ 0 w 163154"/>
                <a:gd name="connsiteY1" fmla="*/ 0 h 73774"/>
              </a:gdLst>
              <a:ahLst/>
              <a:cxnLst>
                <a:cxn ang="0">
                  <a:pos x="connsiteX0" y="connsiteY0"/>
                </a:cxn>
                <a:cxn ang="0">
                  <a:pos x="connsiteX1" y="connsiteY1"/>
                </a:cxn>
              </a:cxnLst>
              <a:rect l="l" t="t" r="r" b="b"/>
              <a:pathLst>
                <a:path w="163154" h="73774">
                  <a:moveTo>
                    <a:pt x="163155" y="73774"/>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47D96C40-5631-AE55-F138-479B608BBCBD}"/>
                </a:ext>
              </a:extLst>
            </p:cNvPr>
            <p:cNvSpPr/>
            <p:nvPr/>
          </p:nvSpPr>
          <p:spPr>
            <a:xfrm>
              <a:off x="10840124"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2F08D6E1-D4A6-D67F-6517-284319FE05FA}"/>
                </a:ext>
              </a:extLst>
            </p:cNvPr>
            <p:cNvSpPr/>
            <p:nvPr/>
          </p:nvSpPr>
          <p:spPr>
            <a:xfrm>
              <a:off x="10784230"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B882D962-60A9-F637-CCCB-DC391DF7FA39}"/>
                </a:ext>
              </a:extLst>
            </p:cNvPr>
            <p:cNvSpPr/>
            <p:nvPr/>
          </p:nvSpPr>
          <p:spPr>
            <a:xfrm>
              <a:off x="10537163" y="8795033"/>
              <a:ext cx="275084" cy="143437"/>
            </a:xfrm>
            <a:custGeom>
              <a:avLst/>
              <a:gdLst>
                <a:gd name="connsiteX0" fmla="*/ 275084 w 275084"/>
                <a:gd name="connsiteY0" fmla="*/ 0 h 143437"/>
                <a:gd name="connsiteX1" fmla="*/ 0 w 275084"/>
                <a:gd name="connsiteY1" fmla="*/ 124366 h 143437"/>
                <a:gd name="connsiteX2" fmla="*/ 13443 w 275084"/>
                <a:gd name="connsiteY2" fmla="*/ 143437 h 143437"/>
              </a:gdLst>
              <a:ahLst/>
              <a:cxnLst>
                <a:cxn ang="0">
                  <a:pos x="connsiteX0" y="connsiteY0"/>
                </a:cxn>
                <a:cxn ang="0">
                  <a:pos x="connsiteX1" y="connsiteY1"/>
                </a:cxn>
                <a:cxn ang="0">
                  <a:pos x="connsiteX2" y="connsiteY2"/>
                </a:cxn>
              </a:cxnLst>
              <a:rect l="l" t="t" r="r" b="b"/>
              <a:pathLst>
                <a:path w="275084" h="143437">
                  <a:moveTo>
                    <a:pt x="275084" y="0"/>
                  </a:moveTo>
                  <a:lnTo>
                    <a:pt x="0" y="124366"/>
                  </a:lnTo>
                  <a:lnTo>
                    <a:pt x="13443" y="143437"/>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731E9841-9217-05FB-9196-AD757B560CBD}"/>
                </a:ext>
              </a:extLst>
            </p:cNvPr>
            <p:cNvSpPr/>
            <p:nvPr/>
          </p:nvSpPr>
          <p:spPr>
            <a:xfrm>
              <a:off x="10577492" y="8976956"/>
              <a:ext cx="13442" cy="19185"/>
            </a:xfrm>
            <a:custGeom>
              <a:avLst/>
              <a:gdLst>
                <a:gd name="connsiteX0" fmla="*/ 0 w 13442"/>
                <a:gd name="connsiteY0" fmla="*/ 0 h 19185"/>
                <a:gd name="connsiteX1" fmla="*/ 13443 w 13442"/>
                <a:gd name="connsiteY1" fmla="*/ 19186 h 19185"/>
              </a:gdLst>
              <a:ahLst/>
              <a:cxnLst>
                <a:cxn ang="0">
                  <a:pos x="connsiteX0" y="connsiteY0"/>
                </a:cxn>
                <a:cxn ang="0">
                  <a:pos x="connsiteX1" y="connsiteY1"/>
                </a:cxn>
              </a:cxnLst>
              <a:rect l="l" t="t" r="r" b="b"/>
              <a:pathLst>
                <a:path w="13442" h="19185">
                  <a:moveTo>
                    <a:pt x="0" y="0"/>
                  </a:moveTo>
                  <a:lnTo>
                    <a:pt x="13443" y="19186"/>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DFFD5029-8538-6D31-5F85-6CE6B12138AE}"/>
                </a:ext>
              </a:extLst>
            </p:cNvPr>
            <p:cNvSpPr/>
            <p:nvPr/>
          </p:nvSpPr>
          <p:spPr>
            <a:xfrm>
              <a:off x="10617821" y="9034399"/>
              <a:ext cx="13442" cy="19300"/>
            </a:xfrm>
            <a:custGeom>
              <a:avLst/>
              <a:gdLst>
                <a:gd name="connsiteX0" fmla="*/ 0 w 13442"/>
                <a:gd name="connsiteY0" fmla="*/ 0 h 19300"/>
                <a:gd name="connsiteX1" fmla="*/ 13443 w 13442"/>
                <a:gd name="connsiteY1" fmla="*/ 19300 h 19300"/>
              </a:gdLst>
              <a:ahLst/>
              <a:cxnLst>
                <a:cxn ang="0">
                  <a:pos x="connsiteX0" y="connsiteY0"/>
                </a:cxn>
                <a:cxn ang="0">
                  <a:pos x="connsiteX1" y="connsiteY1"/>
                </a:cxn>
              </a:cxnLst>
              <a:rect l="l" t="t" r="r" b="b"/>
              <a:pathLst>
                <a:path w="13442" h="19300">
                  <a:moveTo>
                    <a:pt x="0" y="0"/>
                  </a:moveTo>
                  <a:lnTo>
                    <a:pt x="13443" y="1930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F9F3DCFF-31FD-BA89-18A4-4759990886B2}"/>
                </a:ext>
              </a:extLst>
            </p:cNvPr>
            <p:cNvSpPr/>
            <p:nvPr/>
          </p:nvSpPr>
          <p:spPr>
            <a:xfrm>
              <a:off x="10658008" y="9092071"/>
              <a:ext cx="13442" cy="19071"/>
            </a:xfrm>
            <a:custGeom>
              <a:avLst/>
              <a:gdLst>
                <a:gd name="connsiteX0" fmla="*/ 0 w 13442"/>
                <a:gd name="connsiteY0" fmla="*/ 0 h 19071"/>
                <a:gd name="connsiteX1" fmla="*/ 13443 w 13442"/>
                <a:gd name="connsiteY1" fmla="*/ 19072 h 19071"/>
              </a:gdLst>
              <a:ahLst/>
              <a:cxnLst>
                <a:cxn ang="0">
                  <a:pos x="connsiteX0" y="connsiteY0"/>
                </a:cxn>
                <a:cxn ang="0">
                  <a:pos x="connsiteX1" y="connsiteY1"/>
                </a:cxn>
              </a:cxnLst>
              <a:rect l="l" t="t" r="r" b="b"/>
              <a:pathLst>
                <a:path w="13442" h="19071">
                  <a:moveTo>
                    <a:pt x="0" y="0"/>
                  </a:moveTo>
                  <a:lnTo>
                    <a:pt x="13443" y="19072"/>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EA1A9FCC-078D-C826-1640-55E65DB796D8}"/>
                </a:ext>
              </a:extLst>
            </p:cNvPr>
            <p:cNvSpPr/>
            <p:nvPr/>
          </p:nvSpPr>
          <p:spPr>
            <a:xfrm>
              <a:off x="10073171" y="9140378"/>
              <a:ext cx="618798" cy="428141"/>
            </a:xfrm>
            <a:custGeom>
              <a:avLst/>
              <a:gdLst>
                <a:gd name="connsiteX0" fmla="*/ 618798 w 618798"/>
                <a:gd name="connsiteY0" fmla="*/ 0 h 428141"/>
                <a:gd name="connsiteX1" fmla="*/ 463992 w 618798"/>
                <a:gd name="connsiteY1" fmla="*/ 207162 h 428141"/>
                <a:gd name="connsiteX2" fmla="*/ 154806 w 618798"/>
                <a:gd name="connsiteY2" fmla="*/ 207162 h 428141"/>
                <a:gd name="connsiteX3" fmla="*/ 0 w 618798"/>
                <a:gd name="connsiteY3" fmla="*/ 428142 h 428141"/>
              </a:gdLst>
              <a:ahLst/>
              <a:cxnLst>
                <a:cxn ang="0">
                  <a:pos x="connsiteX0" y="connsiteY0"/>
                </a:cxn>
                <a:cxn ang="0">
                  <a:pos x="connsiteX1" y="connsiteY1"/>
                </a:cxn>
                <a:cxn ang="0">
                  <a:pos x="connsiteX2" y="connsiteY2"/>
                </a:cxn>
                <a:cxn ang="0">
                  <a:pos x="connsiteX3" y="connsiteY3"/>
                </a:cxn>
              </a:cxnLst>
              <a:rect l="l" t="t" r="r" b="b"/>
              <a:pathLst>
                <a:path w="618798" h="428141">
                  <a:moveTo>
                    <a:pt x="618798" y="0"/>
                  </a:moveTo>
                  <a:lnTo>
                    <a:pt x="463992" y="207162"/>
                  </a:lnTo>
                  <a:lnTo>
                    <a:pt x="154806" y="207162"/>
                  </a:lnTo>
                  <a:lnTo>
                    <a:pt x="0" y="428142"/>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689BA2A9-47D7-C494-C884-B26AF2BB1EEB}"/>
                </a:ext>
              </a:extLst>
            </p:cNvPr>
            <p:cNvSpPr/>
            <p:nvPr/>
          </p:nvSpPr>
          <p:spPr>
            <a:xfrm>
              <a:off x="10142225" y="9397560"/>
              <a:ext cx="115892" cy="165706"/>
            </a:xfrm>
            <a:custGeom>
              <a:avLst/>
              <a:gdLst>
                <a:gd name="connsiteX0" fmla="*/ 115892 w 115892"/>
                <a:gd name="connsiteY0" fmla="*/ 0 h 165706"/>
                <a:gd name="connsiteX1" fmla="*/ 0 w 115892"/>
                <a:gd name="connsiteY1" fmla="*/ 165706 h 165706"/>
              </a:gdLst>
              <a:ahLst/>
              <a:cxnLst>
                <a:cxn ang="0">
                  <a:pos x="connsiteX0" y="connsiteY0"/>
                </a:cxn>
                <a:cxn ang="0">
                  <a:pos x="connsiteX1" y="connsiteY1"/>
                </a:cxn>
              </a:cxnLst>
              <a:rect l="l" t="t" r="r" b="b"/>
              <a:pathLst>
                <a:path w="115892" h="165706">
                  <a:moveTo>
                    <a:pt x="115892" y="0"/>
                  </a:moveTo>
                  <a:lnTo>
                    <a:pt x="0" y="165706"/>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8303F184-A8AD-BCF0-94E7-51EB61795DBF}"/>
                </a:ext>
              </a:extLst>
            </p:cNvPr>
            <p:cNvSpPr/>
            <p:nvPr/>
          </p:nvSpPr>
          <p:spPr>
            <a:xfrm>
              <a:off x="10073171" y="9568520"/>
              <a:ext cx="463992" cy="207275"/>
            </a:xfrm>
            <a:custGeom>
              <a:avLst/>
              <a:gdLst>
                <a:gd name="connsiteX0" fmla="*/ 0 w 463992"/>
                <a:gd name="connsiteY0" fmla="*/ 0 h 207275"/>
                <a:gd name="connsiteX1" fmla="*/ 154806 w 463992"/>
                <a:gd name="connsiteY1" fmla="*/ 207276 h 207275"/>
                <a:gd name="connsiteX2" fmla="*/ 463992 w 463992"/>
                <a:gd name="connsiteY2" fmla="*/ 207276 h 207275"/>
              </a:gdLst>
              <a:ahLst/>
              <a:cxnLst>
                <a:cxn ang="0">
                  <a:pos x="connsiteX0" y="connsiteY0"/>
                </a:cxn>
                <a:cxn ang="0">
                  <a:pos x="connsiteX1" y="connsiteY1"/>
                </a:cxn>
                <a:cxn ang="0">
                  <a:pos x="connsiteX2" y="connsiteY2"/>
                </a:cxn>
              </a:cxnLst>
              <a:rect l="l" t="t" r="r" b="b"/>
              <a:pathLst>
                <a:path w="463992" h="207275">
                  <a:moveTo>
                    <a:pt x="0" y="0"/>
                  </a:moveTo>
                  <a:lnTo>
                    <a:pt x="154806" y="207276"/>
                  </a:lnTo>
                  <a:lnTo>
                    <a:pt x="463992" y="207276"/>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F63220C2-1B42-D218-F4B5-0150C786A68E}"/>
                </a:ext>
              </a:extLst>
            </p:cNvPr>
            <p:cNvSpPr/>
            <p:nvPr/>
          </p:nvSpPr>
          <p:spPr>
            <a:xfrm>
              <a:off x="10266607" y="9731029"/>
              <a:ext cx="232067" cy="11420"/>
            </a:xfrm>
            <a:custGeom>
              <a:avLst/>
              <a:gdLst>
                <a:gd name="connsiteX0" fmla="*/ 0 w 232067"/>
                <a:gd name="connsiteY0" fmla="*/ 0 h 11420"/>
                <a:gd name="connsiteX1" fmla="*/ 232067 w 232067"/>
                <a:gd name="connsiteY1" fmla="*/ 0 h 11420"/>
              </a:gdLst>
              <a:ahLst/>
              <a:cxnLst>
                <a:cxn ang="0">
                  <a:pos x="connsiteX0" y="connsiteY0"/>
                </a:cxn>
                <a:cxn ang="0">
                  <a:pos x="connsiteX1" y="connsiteY1"/>
                </a:cxn>
              </a:cxnLst>
              <a:rect l="l" t="t" r="r" b="b"/>
              <a:pathLst>
                <a:path w="232067" h="11420">
                  <a:moveTo>
                    <a:pt x="0" y="0"/>
                  </a:moveTo>
                  <a:lnTo>
                    <a:pt x="232067"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E021E1B5-CBDD-1082-3A46-976762AFA0C5}"/>
                </a:ext>
              </a:extLst>
            </p:cNvPr>
            <p:cNvSpPr/>
            <p:nvPr/>
          </p:nvSpPr>
          <p:spPr>
            <a:xfrm>
              <a:off x="10537163" y="9347540"/>
              <a:ext cx="154805" cy="428256"/>
            </a:xfrm>
            <a:custGeom>
              <a:avLst/>
              <a:gdLst>
                <a:gd name="connsiteX0" fmla="*/ 0 w 154805"/>
                <a:gd name="connsiteY0" fmla="*/ 428256 h 428256"/>
                <a:gd name="connsiteX1" fmla="*/ 154806 w 154805"/>
                <a:gd name="connsiteY1" fmla="*/ 220980 h 428256"/>
                <a:gd name="connsiteX2" fmla="*/ 0 w 154805"/>
                <a:gd name="connsiteY2" fmla="*/ 0 h 428256"/>
              </a:gdLst>
              <a:ahLst/>
              <a:cxnLst>
                <a:cxn ang="0">
                  <a:pos x="connsiteX0" y="connsiteY0"/>
                </a:cxn>
                <a:cxn ang="0">
                  <a:pos x="connsiteX1" y="connsiteY1"/>
                </a:cxn>
                <a:cxn ang="0">
                  <a:pos x="connsiteX2" y="connsiteY2"/>
                </a:cxn>
              </a:cxnLst>
              <a:rect l="l" t="t" r="r" b="b"/>
              <a:pathLst>
                <a:path w="154805" h="428256">
                  <a:moveTo>
                    <a:pt x="0" y="428256"/>
                  </a:moveTo>
                  <a:lnTo>
                    <a:pt x="154806" y="220980"/>
                  </a:lnTo>
                  <a:lnTo>
                    <a:pt x="0" y="0"/>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DF686149-F8EF-F72E-445A-47B2EA4C6299}"/>
                </a:ext>
              </a:extLst>
            </p:cNvPr>
            <p:cNvSpPr/>
            <p:nvPr/>
          </p:nvSpPr>
          <p:spPr>
            <a:xfrm>
              <a:off x="10507023" y="9397560"/>
              <a:ext cx="116175" cy="165706"/>
            </a:xfrm>
            <a:custGeom>
              <a:avLst/>
              <a:gdLst>
                <a:gd name="connsiteX0" fmla="*/ 116175 w 116175"/>
                <a:gd name="connsiteY0" fmla="*/ 165706 h 165706"/>
                <a:gd name="connsiteX1" fmla="*/ 0 w 116175"/>
                <a:gd name="connsiteY1" fmla="*/ 0 h 165706"/>
              </a:gdLst>
              <a:ahLst/>
              <a:cxnLst>
                <a:cxn ang="0">
                  <a:pos x="connsiteX0" y="connsiteY0"/>
                </a:cxn>
                <a:cxn ang="0">
                  <a:pos x="connsiteX1" y="connsiteY1"/>
                </a:cxn>
              </a:cxnLst>
              <a:rect l="l" t="t" r="r" b="b"/>
              <a:pathLst>
                <a:path w="116175" h="165706">
                  <a:moveTo>
                    <a:pt x="116175" y="165706"/>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A4714950-E71C-1E1D-8869-F55089F053E2}"/>
                </a:ext>
              </a:extLst>
            </p:cNvPr>
            <p:cNvSpPr/>
            <p:nvPr/>
          </p:nvSpPr>
          <p:spPr>
            <a:xfrm>
              <a:off x="10378537" y="8842769"/>
              <a:ext cx="158626" cy="76629"/>
            </a:xfrm>
            <a:custGeom>
              <a:avLst/>
              <a:gdLst>
                <a:gd name="connsiteX0" fmla="*/ 158626 w 158626"/>
                <a:gd name="connsiteY0" fmla="*/ 76629 h 76629"/>
                <a:gd name="connsiteX1" fmla="*/ 0 w 158626"/>
                <a:gd name="connsiteY1" fmla="*/ 0 h 76629"/>
              </a:gdLst>
              <a:ahLst/>
              <a:cxnLst>
                <a:cxn ang="0">
                  <a:pos x="connsiteX0" y="connsiteY0"/>
                </a:cxn>
                <a:cxn ang="0">
                  <a:pos x="connsiteX1" y="connsiteY1"/>
                </a:cxn>
              </a:cxnLst>
              <a:rect l="l" t="t" r="r" b="b"/>
              <a:pathLst>
                <a:path w="158626" h="76629">
                  <a:moveTo>
                    <a:pt x="158626" y="76629"/>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809094BC-E840-AADA-4076-D7AA487ADF92}"/>
                </a:ext>
              </a:extLst>
            </p:cNvPr>
            <p:cNvSpPr/>
            <p:nvPr/>
          </p:nvSpPr>
          <p:spPr>
            <a:xfrm>
              <a:off x="10004683" y="8845510"/>
              <a:ext cx="163154" cy="73888"/>
            </a:xfrm>
            <a:custGeom>
              <a:avLst/>
              <a:gdLst>
                <a:gd name="connsiteX0" fmla="*/ 163155 w 163154"/>
                <a:gd name="connsiteY0" fmla="*/ 0 h 73888"/>
                <a:gd name="connsiteX1" fmla="*/ 0 w 163154"/>
                <a:gd name="connsiteY1" fmla="*/ 73889 h 73888"/>
              </a:gdLst>
              <a:ahLst/>
              <a:cxnLst>
                <a:cxn ang="0">
                  <a:pos x="connsiteX0" y="connsiteY0"/>
                </a:cxn>
                <a:cxn ang="0">
                  <a:pos x="connsiteX1" y="connsiteY1"/>
                </a:cxn>
              </a:cxnLst>
              <a:rect l="l" t="t" r="r" b="b"/>
              <a:pathLst>
                <a:path w="163154" h="73888">
                  <a:moveTo>
                    <a:pt x="163155" y="0"/>
                  </a:moveTo>
                  <a:lnTo>
                    <a:pt x="0" y="738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912249BB-AC3E-236F-7E47-434F1F40536F}"/>
                </a:ext>
              </a:extLst>
            </p:cNvPr>
            <p:cNvSpPr/>
            <p:nvPr/>
          </p:nvSpPr>
          <p:spPr>
            <a:xfrm>
              <a:off x="9976665"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B34A2056-BBC4-8955-9310-7D1DB3E3C896}"/>
                </a:ext>
              </a:extLst>
            </p:cNvPr>
            <p:cNvSpPr/>
            <p:nvPr/>
          </p:nvSpPr>
          <p:spPr>
            <a:xfrm>
              <a:off x="10032417"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1B977DFA-4E9F-DA4F-CF18-CE01732599F2}"/>
                </a:ext>
              </a:extLst>
            </p:cNvPr>
            <p:cNvSpPr/>
            <p:nvPr/>
          </p:nvSpPr>
          <p:spPr>
            <a:xfrm>
              <a:off x="9570972" y="8795033"/>
              <a:ext cx="433710" cy="124365"/>
            </a:xfrm>
            <a:custGeom>
              <a:avLst/>
              <a:gdLst>
                <a:gd name="connsiteX0" fmla="*/ 433710 w 433710"/>
                <a:gd name="connsiteY0" fmla="*/ 124366 h 124365"/>
                <a:gd name="connsiteX1" fmla="*/ 175890 w 433710"/>
                <a:gd name="connsiteY1" fmla="*/ 0 h 124365"/>
                <a:gd name="connsiteX2" fmla="*/ 0 w 433710"/>
                <a:gd name="connsiteY2" fmla="*/ 79599 h 124365"/>
              </a:gdLst>
              <a:ahLst/>
              <a:cxnLst>
                <a:cxn ang="0">
                  <a:pos x="connsiteX0" y="connsiteY0"/>
                </a:cxn>
                <a:cxn ang="0">
                  <a:pos x="connsiteX1" y="connsiteY1"/>
                </a:cxn>
                <a:cxn ang="0">
                  <a:pos x="connsiteX2" y="connsiteY2"/>
                </a:cxn>
              </a:cxnLst>
              <a:rect l="l" t="t" r="r" b="b"/>
              <a:pathLst>
                <a:path w="433710" h="124365">
                  <a:moveTo>
                    <a:pt x="433710" y="124366"/>
                  </a:moveTo>
                  <a:lnTo>
                    <a:pt x="175890" y="0"/>
                  </a:lnTo>
                  <a:lnTo>
                    <a:pt x="0" y="79599"/>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1FFBE889-A21A-F2A8-3B78-A42383BDE297}"/>
                </a:ext>
              </a:extLst>
            </p:cNvPr>
            <p:cNvSpPr/>
            <p:nvPr/>
          </p:nvSpPr>
          <p:spPr>
            <a:xfrm>
              <a:off x="9196835" y="8795033"/>
              <a:ext cx="163295" cy="73774"/>
            </a:xfrm>
            <a:custGeom>
              <a:avLst/>
              <a:gdLst>
                <a:gd name="connsiteX0" fmla="*/ 163296 w 163295"/>
                <a:gd name="connsiteY0" fmla="*/ 73774 h 73774"/>
                <a:gd name="connsiteX1" fmla="*/ 0 w 163295"/>
                <a:gd name="connsiteY1" fmla="*/ 0 h 73774"/>
              </a:gdLst>
              <a:ahLst/>
              <a:cxnLst>
                <a:cxn ang="0">
                  <a:pos x="connsiteX0" y="connsiteY0"/>
                </a:cxn>
                <a:cxn ang="0">
                  <a:pos x="connsiteX1" y="connsiteY1"/>
                </a:cxn>
              </a:cxnLst>
              <a:rect l="l" t="t" r="r" b="b"/>
              <a:pathLst>
                <a:path w="163295" h="73774">
                  <a:moveTo>
                    <a:pt x="163296" y="73774"/>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E5621ADA-F930-22E7-1BF7-8706B551AD3C}"/>
                </a:ext>
              </a:extLst>
            </p:cNvPr>
            <p:cNvSpPr/>
            <p:nvPr/>
          </p:nvSpPr>
          <p:spPr>
            <a:xfrm>
              <a:off x="9224852"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AD72845F-5972-394C-D43C-B8D66E9878C3}"/>
                </a:ext>
              </a:extLst>
            </p:cNvPr>
            <p:cNvSpPr/>
            <p:nvPr/>
          </p:nvSpPr>
          <p:spPr>
            <a:xfrm>
              <a:off x="9169100" y="8637891"/>
              <a:ext cx="14150" cy="157141"/>
            </a:xfrm>
            <a:custGeom>
              <a:avLst/>
              <a:gdLst>
                <a:gd name="connsiteX0" fmla="*/ 0 w 14150"/>
                <a:gd name="connsiteY0" fmla="*/ 157141 h 157141"/>
                <a:gd name="connsiteX1" fmla="*/ 0 w 14150"/>
                <a:gd name="connsiteY1" fmla="*/ 0 h 157141"/>
              </a:gdLst>
              <a:ahLst/>
              <a:cxnLst>
                <a:cxn ang="0">
                  <a:pos x="connsiteX0" y="connsiteY0"/>
                </a:cxn>
                <a:cxn ang="0">
                  <a:pos x="connsiteX1" y="connsiteY1"/>
                </a:cxn>
              </a:cxnLst>
              <a:rect l="l" t="t" r="r" b="b"/>
              <a:pathLst>
                <a:path w="14150" h="157141">
                  <a:moveTo>
                    <a:pt x="0"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F55BF5EA-EED0-46B5-A6A6-EE0E78C1B196}"/>
                </a:ext>
              </a:extLst>
            </p:cNvPr>
            <p:cNvSpPr/>
            <p:nvPr/>
          </p:nvSpPr>
          <p:spPr>
            <a:xfrm>
              <a:off x="8763124" y="8795033"/>
              <a:ext cx="433711" cy="124365"/>
            </a:xfrm>
            <a:custGeom>
              <a:avLst/>
              <a:gdLst>
                <a:gd name="connsiteX0" fmla="*/ 433711 w 433711"/>
                <a:gd name="connsiteY0" fmla="*/ 0 h 124365"/>
                <a:gd name="connsiteX1" fmla="*/ 176031 w 433711"/>
                <a:gd name="connsiteY1" fmla="*/ 124366 h 124365"/>
                <a:gd name="connsiteX2" fmla="*/ 0 w 433711"/>
                <a:gd name="connsiteY2" fmla="*/ 44767 h 124365"/>
              </a:gdLst>
              <a:ahLst/>
              <a:cxnLst>
                <a:cxn ang="0">
                  <a:pos x="connsiteX0" y="connsiteY0"/>
                </a:cxn>
                <a:cxn ang="0">
                  <a:pos x="connsiteX1" y="connsiteY1"/>
                </a:cxn>
                <a:cxn ang="0">
                  <a:pos x="connsiteX2" y="connsiteY2"/>
                </a:cxn>
              </a:cxnLst>
              <a:rect l="l" t="t" r="r" b="b"/>
              <a:pathLst>
                <a:path w="433711" h="124365">
                  <a:moveTo>
                    <a:pt x="433711" y="0"/>
                  </a:moveTo>
                  <a:lnTo>
                    <a:pt x="176031" y="124366"/>
                  </a:lnTo>
                  <a:lnTo>
                    <a:pt x="0" y="44767"/>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360829EB-0C40-3EC4-020D-23E56E8A4133}"/>
                </a:ext>
              </a:extLst>
            </p:cNvPr>
            <p:cNvSpPr/>
            <p:nvPr/>
          </p:nvSpPr>
          <p:spPr>
            <a:xfrm>
              <a:off x="8406392" y="8848936"/>
              <a:ext cx="146173" cy="70462"/>
            </a:xfrm>
            <a:custGeom>
              <a:avLst/>
              <a:gdLst>
                <a:gd name="connsiteX0" fmla="*/ 146174 w 146173"/>
                <a:gd name="connsiteY0" fmla="*/ 0 h 70462"/>
                <a:gd name="connsiteX1" fmla="*/ 0 w 146173"/>
                <a:gd name="connsiteY1" fmla="*/ 70462 h 70462"/>
              </a:gdLst>
              <a:ahLst/>
              <a:cxnLst>
                <a:cxn ang="0">
                  <a:pos x="connsiteX0" y="connsiteY0"/>
                </a:cxn>
                <a:cxn ang="0">
                  <a:pos x="connsiteX1" y="connsiteY1"/>
                </a:cxn>
              </a:cxnLst>
              <a:rect l="l" t="t" r="r" b="b"/>
              <a:pathLst>
                <a:path w="146173" h="70462">
                  <a:moveTo>
                    <a:pt x="146174" y="0"/>
                  </a:moveTo>
                  <a:lnTo>
                    <a:pt x="0" y="70462"/>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0B332DBF-7863-5E5B-4590-26E187A3138E}"/>
                </a:ext>
              </a:extLst>
            </p:cNvPr>
            <p:cNvSpPr/>
            <p:nvPr/>
          </p:nvSpPr>
          <p:spPr>
            <a:xfrm>
              <a:off x="8378657"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E46023C4-007A-B6E2-7251-569FD94F1AD2}"/>
                </a:ext>
              </a:extLst>
            </p:cNvPr>
            <p:cNvSpPr/>
            <p:nvPr/>
          </p:nvSpPr>
          <p:spPr>
            <a:xfrm>
              <a:off x="8434409" y="8919398"/>
              <a:ext cx="14150" cy="130989"/>
            </a:xfrm>
            <a:custGeom>
              <a:avLst/>
              <a:gdLst>
                <a:gd name="connsiteX0" fmla="*/ 0 w 14150"/>
                <a:gd name="connsiteY0" fmla="*/ 0 h 130989"/>
                <a:gd name="connsiteX1" fmla="*/ 0 w 14150"/>
                <a:gd name="connsiteY1" fmla="*/ 130989 h 130989"/>
              </a:gdLst>
              <a:ahLst/>
              <a:cxnLst>
                <a:cxn ang="0">
                  <a:pos x="connsiteX0" y="connsiteY0"/>
                </a:cxn>
                <a:cxn ang="0">
                  <a:pos x="connsiteX1" y="connsiteY1"/>
                </a:cxn>
              </a:cxnLst>
              <a:rect l="l" t="t" r="r" b="b"/>
              <a:pathLst>
                <a:path w="14150" h="130989">
                  <a:moveTo>
                    <a:pt x="0" y="0"/>
                  </a:moveTo>
                  <a:lnTo>
                    <a:pt x="0" y="13098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3A4B7CDE-5E2F-CB02-0309-04281E97A4E3}"/>
                </a:ext>
              </a:extLst>
            </p:cNvPr>
            <p:cNvSpPr/>
            <p:nvPr/>
          </p:nvSpPr>
          <p:spPr>
            <a:xfrm>
              <a:off x="6890173" y="8795033"/>
              <a:ext cx="1516218" cy="124365"/>
            </a:xfrm>
            <a:custGeom>
              <a:avLst/>
              <a:gdLst>
                <a:gd name="connsiteX0" fmla="*/ 1516218 w 1516218"/>
                <a:gd name="connsiteY0" fmla="*/ 124366 h 124365"/>
                <a:gd name="connsiteX1" fmla="*/ 1241417 w 1516218"/>
                <a:gd name="connsiteY1" fmla="*/ 0 h 124365"/>
                <a:gd name="connsiteX2" fmla="*/ 983596 w 1516218"/>
                <a:gd name="connsiteY2" fmla="*/ 124366 h 124365"/>
                <a:gd name="connsiteX3" fmla="*/ 708653 w 1516218"/>
                <a:gd name="connsiteY3" fmla="*/ 0 h 124365"/>
                <a:gd name="connsiteX4" fmla="*/ 433711 w 1516218"/>
                <a:gd name="connsiteY4" fmla="*/ 124366 h 124365"/>
                <a:gd name="connsiteX5" fmla="*/ 176031 w 1516218"/>
                <a:gd name="connsiteY5" fmla="*/ 0 h 124365"/>
                <a:gd name="connsiteX6" fmla="*/ 0 w 1516218"/>
                <a:gd name="connsiteY6" fmla="*/ 79599 h 12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6218" h="124365">
                  <a:moveTo>
                    <a:pt x="1516218" y="124366"/>
                  </a:moveTo>
                  <a:lnTo>
                    <a:pt x="1241417" y="0"/>
                  </a:lnTo>
                  <a:lnTo>
                    <a:pt x="983596" y="124366"/>
                  </a:lnTo>
                  <a:lnTo>
                    <a:pt x="708653" y="0"/>
                  </a:lnTo>
                  <a:lnTo>
                    <a:pt x="433711" y="124366"/>
                  </a:lnTo>
                  <a:lnTo>
                    <a:pt x="176031" y="0"/>
                  </a:lnTo>
                  <a:lnTo>
                    <a:pt x="0" y="79599"/>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F29F9A21-7C3A-ABB8-286F-B060A8430AD3}"/>
                </a:ext>
              </a:extLst>
            </p:cNvPr>
            <p:cNvSpPr/>
            <p:nvPr/>
          </p:nvSpPr>
          <p:spPr>
            <a:xfrm>
              <a:off x="6516319" y="8822669"/>
              <a:ext cx="163154" cy="57443"/>
            </a:xfrm>
            <a:custGeom>
              <a:avLst/>
              <a:gdLst>
                <a:gd name="connsiteX0" fmla="*/ 0 w 163154"/>
                <a:gd name="connsiteY0" fmla="*/ 0 h 57443"/>
                <a:gd name="connsiteX1" fmla="*/ 163154 w 163154"/>
                <a:gd name="connsiteY1" fmla="*/ 57443 h 57443"/>
              </a:gdLst>
              <a:ahLst/>
              <a:cxnLst>
                <a:cxn ang="0">
                  <a:pos x="connsiteX0" y="connsiteY0"/>
                </a:cxn>
                <a:cxn ang="0">
                  <a:pos x="connsiteX1" y="connsiteY1"/>
                </a:cxn>
              </a:cxnLst>
              <a:rect l="l" t="t" r="r" b="b"/>
              <a:pathLst>
                <a:path w="163154" h="57443">
                  <a:moveTo>
                    <a:pt x="0" y="0"/>
                  </a:moveTo>
                  <a:lnTo>
                    <a:pt x="163154" y="5744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46E54011-F21E-77BC-4748-C83C276FB1E5}"/>
                </a:ext>
              </a:extLst>
            </p:cNvPr>
            <p:cNvSpPr/>
            <p:nvPr/>
          </p:nvSpPr>
          <p:spPr>
            <a:xfrm>
              <a:off x="6489857" y="8659361"/>
              <a:ext cx="54196" cy="157141"/>
            </a:xfrm>
            <a:custGeom>
              <a:avLst/>
              <a:gdLst>
                <a:gd name="connsiteX0" fmla="*/ 54196 w 54196"/>
                <a:gd name="connsiteY0" fmla="*/ 157141 h 157141"/>
                <a:gd name="connsiteX1" fmla="*/ 0 w 54196"/>
                <a:gd name="connsiteY1" fmla="*/ 0 h 157141"/>
              </a:gdLst>
              <a:ahLst/>
              <a:cxnLst>
                <a:cxn ang="0">
                  <a:pos x="connsiteX0" y="connsiteY0"/>
                </a:cxn>
                <a:cxn ang="0">
                  <a:pos x="connsiteX1" y="connsiteY1"/>
                </a:cxn>
              </a:cxnLst>
              <a:rect l="l" t="t" r="r" b="b"/>
              <a:pathLst>
                <a:path w="54196" h="157141">
                  <a:moveTo>
                    <a:pt x="54196" y="157141"/>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4DC5F846-313B-F5D7-75CA-6F54071CD22C}"/>
                </a:ext>
              </a:extLst>
            </p:cNvPr>
            <p:cNvSpPr/>
            <p:nvPr/>
          </p:nvSpPr>
          <p:spPr>
            <a:xfrm>
              <a:off x="6434246" y="8671809"/>
              <a:ext cx="54196" cy="157027"/>
            </a:xfrm>
            <a:custGeom>
              <a:avLst/>
              <a:gdLst>
                <a:gd name="connsiteX0" fmla="*/ 54196 w 54196"/>
                <a:gd name="connsiteY0" fmla="*/ 157027 h 157027"/>
                <a:gd name="connsiteX1" fmla="*/ 0 w 54196"/>
                <a:gd name="connsiteY1" fmla="*/ 0 h 157027"/>
              </a:gdLst>
              <a:ahLst/>
              <a:cxnLst>
                <a:cxn ang="0">
                  <a:pos x="connsiteX0" y="connsiteY0"/>
                </a:cxn>
                <a:cxn ang="0">
                  <a:pos x="connsiteX1" y="connsiteY1"/>
                </a:cxn>
              </a:cxnLst>
              <a:rect l="l" t="t" r="r" b="b"/>
              <a:pathLst>
                <a:path w="54196" h="157027">
                  <a:moveTo>
                    <a:pt x="54196" y="157027"/>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17F535CE-2171-B2C4-0552-BD1939A0E9AD}"/>
                </a:ext>
              </a:extLst>
            </p:cNvPr>
            <p:cNvSpPr/>
            <p:nvPr/>
          </p:nvSpPr>
          <p:spPr>
            <a:xfrm>
              <a:off x="6310005" y="8822669"/>
              <a:ext cx="206313" cy="179524"/>
            </a:xfrm>
            <a:custGeom>
              <a:avLst/>
              <a:gdLst>
                <a:gd name="connsiteX0" fmla="*/ 0 w 206313"/>
                <a:gd name="connsiteY0" fmla="*/ 179525 h 179524"/>
                <a:gd name="connsiteX1" fmla="*/ 206313 w 206313"/>
                <a:gd name="connsiteY1" fmla="*/ 0 h 179524"/>
              </a:gdLst>
              <a:ahLst/>
              <a:cxnLst>
                <a:cxn ang="0">
                  <a:pos x="connsiteX0" y="connsiteY0"/>
                </a:cxn>
                <a:cxn ang="0">
                  <a:pos x="connsiteX1" y="connsiteY1"/>
                </a:cxn>
              </a:cxnLst>
              <a:rect l="l" t="t" r="r" b="b"/>
              <a:pathLst>
                <a:path w="206313" h="179524">
                  <a:moveTo>
                    <a:pt x="0" y="179525"/>
                  </a:moveTo>
                  <a:lnTo>
                    <a:pt x="206313"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6E752617-410F-5A6B-5BC8-7FFC66290F29}"/>
                </a:ext>
              </a:extLst>
            </p:cNvPr>
            <p:cNvSpPr/>
            <p:nvPr/>
          </p:nvSpPr>
          <p:spPr>
            <a:xfrm>
              <a:off x="6310147" y="9002194"/>
              <a:ext cx="154664" cy="221094"/>
            </a:xfrm>
            <a:custGeom>
              <a:avLst/>
              <a:gdLst>
                <a:gd name="connsiteX0" fmla="*/ 154664 w 154664"/>
                <a:gd name="connsiteY0" fmla="*/ 221094 h 221094"/>
                <a:gd name="connsiteX1" fmla="*/ 0 w 154664"/>
                <a:gd name="connsiteY1" fmla="*/ 0 h 221094"/>
              </a:gdLst>
              <a:ahLst/>
              <a:cxnLst>
                <a:cxn ang="0">
                  <a:pos x="connsiteX0" y="connsiteY0"/>
                </a:cxn>
                <a:cxn ang="0">
                  <a:pos x="connsiteX1" y="connsiteY1"/>
                </a:cxn>
              </a:cxnLst>
              <a:rect l="l" t="t" r="r" b="b"/>
              <a:pathLst>
                <a:path w="154664" h="221094">
                  <a:moveTo>
                    <a:pt x="154664" y="221094"/>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D1C76314-B060-E1FB-90F1-9826A142B2DE}"/>
                </a:ext>
              </a:extLst>
            </p:cNvPr>
            <p:cNvSpPr/>
            <p:nvPr/>
          </p:nvSpPr>
          <p:spPr>
            <a:xfrm>
              <a:off x="6464811" y="9168015"/>
              <a:ext cx="292064" cy="55273"/>
            </a:xfrm>
            <a:custGeom>
              <a:avLst/>
              <a:gdLst>
                <a:gd name="connsiteX0" fmla="*/ 292065 w 292064"/>
                <a:gd name="connsiteY0" fmla="*/ 0 h 55273"/>
                <a:gd name="connsiteX1" fmla="*/ 0 w 292064"/>
                <a:gd name="connsiteY1" fmla="*/ 55274 h 55273"/>
              </a:gdLst>
              <a:ahLst/>
              <a:cxnLst>
                <a:cxn ang="0">
                  <a:pos x="connsiteX0" y="connsiteY0"/>
                </a:cxn>
                <a:cxn ang="0">
                  <a:pos x="connsiteX1" y="connsiteY1"/>
                </a:cxn>
              </a:cxnLst>
              <a:rect l="l" t="t" r="r" b="b"/>
              <a:pathLst>
                <a:path w="292064" h="55273">
                  <a:moveTo>
                    <a:pt x="292065" y="0"/>
                  </a:moveTo>
                  <a:lnTo>
                    <a:pt x="0" y="55274"/>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16659B39-B4E2-4BB5-E172-4CE099566554}"/>
                </a:ext>
              </a:extLst>
            </p:cNvPr>
            <p:cNvSpPr/>
            <p:nvPr/>
          </p:nvSpPr>
          <p:spPr>
            <a:xfrm>
              <a:off x="6756876" y="9010874"/>
              <a:ext cx="21650" cy="157141"/>
            </a:xfrm>
            <a:custGeom>
              <a:avLst/>
              <a:gdLst>
                <a:gd name="connsiteX0" fmla="*/ 0 w 21650"/>
                <a:gd name="connsiteY0" fmla="*/ 157141 h 157141"/>
                <a:gd name="connsiteX1" fmla="*/ 21650 w 21650"/>
                <a:gd name="connsiteY1" fmla="*/ 0 h 157141"/>
              </a:gdLst>
              <a:ahLst/>
              <a:cxnLst>
                <a:cxn ang="0">
                  <a:pos x="connsiteX0" y="connsiteY0"/>
                </a:cxn>
                <a:cxn ang="0">
                  <a:pos x="connsiteX1" y="connsiteY1"/>
                </a:cxn>
              </a:cxnLst>
              <a:rect l="l" t="t" r="r" b="b"/>
              <a:pathLst>
                <a:path w="21650" h="157141">
                  <a:moveTo>
                    <a:pt x="0" y="157141"/>
                  </a:moveTo>
                  <a:lnTo>
                    <a:pt x="2165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B6EA6CF1-D3B4-2594-0034-171D7E33CA8E}"/>
                </a:ext>
              </a:extLst>
            </p:cNvPr>
            <p:cNvSpPr/>
            <p:nvPr/>
          </p:nvSpPr>
          <p:spPr>
            <a:xfrm>
              <a:off x="6736782" y="9184118"/>
              <a:ext cx="88864" cy="71490"/>
            </a:xfrm>
            <a:custGeom>
              <a:avLst/>
              <a:gdLst>
                <a:gd name="connsiteX0" fmla="*/ 0 w 88864"/>
                <a:gd name="connsiteY0" fmla="*/ 0 h 71490"/>
                <a:gd name="connsiteX1" fmla="*/ 88865 w 88864"/>
                <a:gd name="connsiteY1" fmla="*/ 71490 h 71490"/>
              </a:gdLst>
              <a:ahLst/>
              <a:cxnLst>
                <a:cxn ang="0">
                  <a:pos x="connsiteX0" y="connsiteY0"/>
                </a:cxn>
                <a:cxn ang="0">
                  <a:pos x="connsiteX1" y="connsiteY1"/>
                </a:cxn>
              </a:cxnLst>
              <a:rect l="l" t="t" r="r" b="b"/>
              <a:pathLst>
                <a:path w="88864" h="71490">
                  <a:moveTo>
                    <a:pt x="0" y="0"/>
                  </a:moveTo>
                  <a:lnTo>
                    <a:pt x="88865" y="7149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F123B89D-6AFB-9D40-51EB-7F22DA8038FC}"/>
                </a:ext>
              </a:extLst>
            </p:cNvPr>
            <p:cNvSpPr/>
            <p:nvPr/>
          </p:nvSpPr>
          <p:spPr>
            <a:xfrm>
              <a:off x="6776969" y="9151798"/>
              <a:ext cx="88864" cy="71490"/>
            </a:xfrm>
            <a:custGeom>
              <a:avLst/>
              <a:gdLst>
                <a:gd name="connsiteX0" fmla="*/ 0 w 88864"/>
                <a:gd name="connsiteY0" fmla="*/ 0 h 71490"/>
                <a:gd name="connsiteX1" fmla="*/ 88865 w 88864"/>
                <a:gd name="connsiteY1" fmla="*/ 71490 h 71490"/>
              </a:gdLst>
              <a:ahLst/>
              <a:cxnLst>
                <a:cxn ang="0">
                  <a:pos x="connsiteX0" y="connsiteY0"/>
                </a:cxn>
                <a:cxn ang="0">
                  <a:pos x="connsiteX1" y="connsiteY1"/>
                </a:cxn>
              </a:cxnLst>
              <a:rect l="l" t="t" r="r" b="b"/>
              <a:pathLst>
                <a:path w="88864" h="71490">
                  <a:moveTo>
                    <a:pt x="0" y="0"/>
                  </a:moveTo>
                  <a:lnTo>
                    <a:pt x="88865" y="7149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0016CA6C-F356-78FD-9602-F5CC0BD580EA}"/>
                </a:ext>
              </a:extLst>
            </p:cNvPr>
            <p:cNvSpPr/>
            <p:nvPr/>
          </p:nvSpPr>
          <p:spPr>
            <a:xfrm>
              <a:off x="6464811" y="9223289"/>
              <a:ext cx="28583" cy="130418"/>
            </a:xfrm>
            <a:custGeom>
              <a:avLst/>
              <a:gdLst>
                <a:gd name="connsiteX0" fmla="*/ 0 w 28583"/>
                <a:gd name="connsiteY0" fmla="*/ 0 h 130418"/>
                <a:gd name="connsiteX1" fmla="*/ 28584 w 28583"/>
                <a:gd name="connsiteY1" fmla="*/ 130418 h 130418"/>
              </a:gdLst>
              <a:ahLst/>
              <a:cxnLst>
                <a:cxn ang="0">
                  <a:pos x="connsiteX0" y="connsiteY0"/>
                </a:cxn>
                <a:cxn ang="0">
                  <a:pos x="connsiteX1" y="connsiteY1"/>
                </a:cxn>
              </a:cxnLst>
              <a:rect l="l" t="t" r="r" b="b"/>
              <a:pathLst>
                <a:path w="28583" h="130418">
                  <a:moveTo>
                    <a:pt x="0" y="0"/>
                  </a:moveTo>
                  <a:lnTo>
                    <a:pt x="28584" y="130418"/>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FDDD7BD5-BCFD-E417-BA37-BCE0929F1DFB}"/>
                </a:ext>
              </a:extLst>
            </p:cNvPr>
            <p:cNvSpPr/>
            <p:nvPr/>
          </p:nvSpPr>
          <p:spPr>
            <a:xfrm>
              <a:off x="5910397" y="9223289"/>
              <a:ext cx="554413" cy="415122"/>
            </a:xfrm>
            <a:custGeom>
              <a:avLst/>
              <a:gdLst>
                <a:gd name="connsiteX0" fmla="*/ 554414 w 554413"/>
                <a:gd name="connsiteY0" fmla="*/ 0 h 415122"/>
                <a:gd name="connsiteX1" fmla="*/ 0 w 554413"/>
                <a:gd name="connsiteY1" fmla="*/ 415123 h 415122"/>
              </a:gdLst>
              <a:ahLst/>
              <a:cxnLst>
                <a:cxn ang="0">
                  <a:pos x="connsiteX0" y="connsiteY0"/>
                </a:cxn>
                <a:cxn ang="0">
                  <a:pos x="connsiteX1" y="connsiteY1"/>
                </a:cxn>
              </a:cxnLst>
              <a:rect l="l" t="t" r="r" b="b"/>
              <a:pathLst>
                <a:path w="554413" h="415122">
                  <a:moveTo>
                    <a:pt x="554414" y="0"/>
                  </a:moveTo>
                  <a:lnTo>
                    <a:pt x="0" y="41512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E9D1F8FF-499B-21FA-B72C-0B6190B8C23E}"/>
                </a:ext>
              </a:extLst>
            </p:cNvPr>
            <p:cNvSpPr/>
            <p:nvPr/>
          </p:nvSpPr>
          <p:spPr>
            <a:xfrm>
              <a:off x="14482869" y="8941782"/>
              <a:ext cx="14150" cy="157141"/>
            </a:xfrm>
            <a:custGeom>
              <a:avLst/>
              <a:gdLst>
                <a:gd name="connsiteX0" fmla="*/ 0 w 14150"/>
                <a:gd name="connsiteY0" fmla="*/ 157142 h 157141"/>
                <a:gd name="connsiteX1" fmla="*/ 0 w 14150"/>
                <a:gd name="connsiteY1" fmla="*/ 0 h 157141"/>
              </a:gdLst>
              <a:ahLst/>
              <a:cxnLst>
                <a:cxn ang="0">
                  <a:pos x="connsiteX0" y="connsiteY0"/>
                </a:cxn>
                <a:cxn ang="0">
                  <a:pos x="connsiteX1" y="connsiteY1"/>
                </a:cxn>
              </a:cxnLst>
              <a:rect l="l" t="t" r="r" b="b"/>
              <a:pathLst>
                <a:path w="14150" h="157141">
                  <a:moveTo>
                    <a:pt x="0" y="157142"/>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B434F45B-2F55-CD18-FE46-40CD76E41D8D}"/>
                </a:ext>
              </a:extLst>
            </p:cNvPr>
            <p:cNvSpPr/>
            <p:nvPr/>
          </p:nvSpPr>
          <p:spPr>
            <a:xfrm>
              <a:off x="14427399" y="8941782"/>
              <a:ext cx="14150" cy="157141"/>
            </a:xfrm>
            <a:custGeom>
              <a:avLst/>
              <a:gdLst>
                <a:gd name="connsiteX0" fmla="*/ 0 w 14150"/>
                <a:gd name="connsiteY0" fmla="*/ 157142 h 157141"/>
                <a:gd name="connsiteX1" fmla="*/ 0 w 14150"/>
                <a:gd name="connsiteY1" fmla="*/ 0 h 157141"/>
              </a:gdLst>
              <a:ahLst/>
              <a:cxnLst>
                <a:cxn ang="0">
                  <a:pos x="connsiteX0" y="connsiteY0"/>
                </a:cxn>
                <a:cxn ang="0">
                  <a:pos x="connsiteX1" y="connsiteY1"/>
                </a:cxn>
              </a:cxnLst>
              <a:rect l="l" t="t" r="r" b="b"/>
              <a:pathLst>
                <a:path w="14150" h="157141">
                  <a:moveTo>
                    <a:pt x="0" y="157142"/>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63138E90-3466-0FA1-EB1C-4ACF037BE68E}"/>
                </a:ext>
              </a:extLst>
            </p:cNvPr>
            <p:cNvSpPr/>
            <p:nvPr/>
          </p:nvSpPr>
          <p:spPr>
            <a:xfrm>
              <a:off x="14730219" y="9098923"/>
              <a:ext cx="257679" cy="124365"/>
            </a:xfrm>
            <a:custGeom>
              <a:avLst/>
              <a:gdLst>
                <a:gd name="connsiteX0" fmla="*/ 0 w 257679"/>
                <a:gd name="connsiteY0" fmla="*/ 124366 h 124365"/>
                <a:gd name="connsiteX1" fmla="*/ 257680 w 257679"/>
                <a:gd name="connsiteY1" fmla="*/ 0 h 124365"/>
              </a:gdLst>
              <a:ahLst/>
              <a:cxnLst>
                <a:cxn ang="0">
                  <a:pos x="connsiteX0" y="connsiteY0"/>
                </a:cxn>
                <a:cxn ang="0">
                  <a:pos x="connsiteX1" y="connsiteY1"/>
                </a:cxn>
              </a:cxnLst>
              <a:rect l="l" t="t" r="r" b="b"/>
              <a:pathLst>
                <a:path w="257679" h="124365">
                  <a:moveTo>
                    <a:pt x="0" y="124366"/>
                  </a:moveTo>
                  <a:lnTo>
                    <a:pt x="25768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23B0171E-6A76-71DD-C05D-E6D950410C7C}"/>
                </a:ext>
              </a:extLst>
            </p:cNvPr>
            <p:cNvSpPr/>
            <p:nvPr/>
          </p:nvSpPr>
          <p:spPr>
            <a:xfrm>
              <a:off x="14987898" y="9098923"/>
              <a:ext cx="140372" cy="63496"/>
            </a:xfrm>
            <a:custGeom>
              <a:avLst/>
              <a:gdLst>
                <a:gd name="connsiteX0" fmla="*/ 140372 w 140372"/>
                <a:gd name="connsiteY0" fmla="*/ 63496 h 63496"/>
                <a:gd name="connsiteX1" fmla="*/ 0 w 140372"/>
                <a:gd name="connsiteY1" fmla="*/ 0 h 63496"/>
              </a:gdLst>
              <a:ahLst/>
              <a:cxnLst>
                <a:cxn ang="0">
                  <a:pos x="connsiteX0" y="connsiteY0"/>
                </a:cxn>
                <a:cxn ang="0">
                  <a:pos x="connsiteX1" y="connsiteY1"/>
                </a:cxn>
              </a:cxnLst>
              <a:rect l="l" t="t" r="r" b="b"/>
              <a:pathLst>
                <a:path w="140372" h="63496">
                  <a:moveTo>
                    <a:pt x="140372" y="63496"/>
                  </a:moveTo>
                  <a:lnTo>
                    <a:pt x="0"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6CED1765-4260-5A77-0F77-4BC2A8BB3EFA}"/>
                </a:ext>
              </a:extLst>
            </p:cNvPr>
            <p:cNvSpPr/>
            <p:nvPr/>
          </p:nvSpPr>
          <p:spPr>
            <a:xfrm>
              <a:off x="15262699" y="9314764"/>
              <a:ext cx="14150" cy="157141"/>
            </a:xfrm>
            <a:custGeom>
              <a:avLst/>
              <a:gdLst>
                <a:gd name="connsiteX0" fmla="*/ -1 w 14150"/>
                <a:gd name="connsiteY0" fmla="*/ 157141 h 157141"/>
                <a:gd name="connsiteX1" fmla="*/ -1 w 14150"/>
                <a:gd name="connsiteY1" fmla="*/ 0 h 157141"/>
              </a:gdLst>
              <a:ahLst/>
              <a:cxnLst>
                <a:cxn ang="0">
                  <a:pos x="connsiteX0" y="connsiteY0"/>
                </a:cxn>
                <a:cxn ang="0">
                  <a:pos x="connsiteX1" y="connsiteY1"/>
                </a:cxn>
              </a:cxnLst>
              <a:rect l="l" t="t" r="r" b="b"/>
              <a:pathLst>
                <a:path w="14150" h="157141">
                  <a:moveTo>
                    <a:pt x="-1" y="157141"/>
                  </a:moveTo>
                  <a:lnTo>
                    <a:pt x="-1"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4263CB6F-5D8D-F11D-C9B8-166D45A32480}"/>
                </a:ext>
              </a:extLst>
            </p:cNvPr>
            <p:cNvSpPr/>
            <p:nvPr/>
          </p:nvSpPr>
          <p:spPr>
            <a:xfrm>
              <a:off x="15248832" y="9490520"/>
              <a:ext cx="123250" cy="59384"/>
            </a:xfrm>
            <a:custGeom>
              <a:avLst/>
              <a:gdLst>
                <a:gd name="connsiteX0" fmla="*/ 0 w 123250"/>
                <a:gd name="connsiteY0" fmla="*/ 0 h 59384"/>
                <a:gd name="connsiteX1" fmla="*/ 123251 w 123250"/>
                <a:gd name="connsiteY1" fmla="*/ 59385 h 59384"/>
              </a:gdLst>
              <a:ahLst/>
              <a:cxnLst>
                <a:cxn ang="0">
                  <a:pos x="connsiteX0" y="connsiteY0"/>
                </a:cxn>
                <a:cxn ang="0">
                  <a:pos x="connsiteX1" y="connsiteY1"/>
                </a:cxn>
              </a:cxnLst>
              <a:rect l="l" t="t" r="r" b="b"/>
              <a:pathLst>
                <a:path w="123250" h="59384">
                  <a:moveTo>
                    <a:pt x="0" y="0"/>
                  </a:moveTo>
                  <a:lnTo>
                    <a:pt x="123251" y="59385"/>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BBD2B9E5-F52E-909C-1A82-CE37BE24A89C}"/>
                </a:ext>
              </a:extLst>
            </p:cNvPr>
            <p:cNvSpPr/>
            <p:nvPr/>
          </p:nvSpPr>
          <p:spPr>
            <a:xfrm>
              <a:off x="15276567" y="9453177"/>
              <a:ext cx="123533" cy="59499"/>
            </a:xfrm>
            <a:custGeom>
              <a:avLst/>
              <a:gdLst>
                <a:gd name="connsiteX0" fmla="*/ 1 w 123533"/>
                <a:gd name="connsiteY0" fmla="*/ 0 h 59499"/>
                <a:gd name="connsiteX1" fmla="*/ 123534 w 123533"/>
                <a:gd name="connsiteY1" fmla="*/ 59499 h 59499"/>
              </a:gdLst>
              <a:ahLst/>
              <a:cxnLst>
                <a:cxn ang="0">
                  <a:pos x="connsiteX0" y="connsiteY0"/>
                </a:cxn>
                <a:cxn ang="0">
                  <a:pos x="connsiteX1" y="connsiteY1"/>
                </a:cxn>
              </a:cxnLst>
              <a:rect l="l" t="t" r="r" b="b"/>
              <a:pathLst>
                <a:path w="123533" h="59499">
                  <a:moveTo>
                    <a:pt x="1" y="0"/>
                  </a:moveTo>
                  <a:lnTo>
                    <a:pt x="123534" y="59499"/>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2DE8A6A4-03DD-737E-75CD-23E5D618444B}"/>
                </a:ext>
              </a:extLst>
            </p:cNvPr>
            <p:cNvSpPr/>
            <p:nvPr/>
          </p:nvSpPr>
          <p:spPr>
            <a:xfrm>
              <a:off x="14987898" y="9471906"/>
              <a:ext cx="274801" cy="124251"/>
            </a:xfrm>
            <a:custGeom>
              <a:avLst/>
              <a:gdLst>
                <a:gd name="connsiteX0" fmla="*/ 0 w 274801"/>
                <a:gd name="connsiteY0" fmla="*/ 124251 h 124251"/>
                <a:gd name="connsiteX1" fmla="*/ 274801 w 274801"/>
                <a:gd name="connsiteY1" fmla="*/ 0 h 124251"/>
              </a:gdLst>
              <a:ahLst/>
              <a:cxnLst>
                <a:cxn ang="0">
                  <a:pos x="connsiteX0" y="connsiteY0"/>
                </a:cxn>
                <a:cxn ang="0">
                  <a:pos x="connsiteX1" y="connsiteY1"/>
                </a:cxn>
              </a:cxnLst>
              <a:rect l="l" t="t" r="r" b="b"/>
              <a:pathLst>
                <a:path w="274801" h="124251">
                  <a:moveTo>
                    <a:pt x="0" y="124251"/>
                  </a:moveTo>
                  <a:lnTo>
                    <a:pt x="274801"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4E114141-4ECA-1F30-B602-804225583F1E}"/>
                </a:ext>
              </a:extLst>
            </p:cNvPr>
            <p:cNvSpPr/>
            <p:nvPr/>
          </p:nvSpPr>
          <p:spPr>
            <a:xfrm>
              <a:off x="14730219" y="9471906"/>
              <a:ext cx="271688" cy="143094"/>
            </a:xfrm>
            <a:custGeom>
              <a:avLst/>
              <a:gdLst>
                <a:gd name="connsiteX0" fmla="*/ 0 w 271688"/>
                <a:gd name="connsiteY0" fmla="*/ 0 h 143094"/>
                <a:gd name="connsiteX1" fmla="*/ 257680 w 271688"/>
                <a:gd name="connsiteY1" fmla="*/ 124251 h 143094"/>
                <a:gd name="connsiteX2" fmla="*/ 271688 w 271688"/>
                <a:gd name="connsiteY2" fmla="*/ 143095 h 143094"/>
              </a:gdLst>
              <a:ahLst/>
              <a:cxnLst>
                <a:cxn ang="0">
                  <a:pos x="connsiteX0" y="connsiteY0"/>
                </a:cxn>
                <a:cxn ang="0">
                  <a:pos x="connsiteX1" y="connsiteY1"/>
                </a:cxn>
                <a:cxn ang="0">
                  <a:pos x="connsiteX2" y="connsiteY2"/>
                </a:cxn>
              </a:cxnLst>
              <a:rect l="l" t="t" r="r" b="b"/>
              <a:pathLst>
                <a:path w="271688" h="143094">
                  <a:moveTo>
                    <a:pt x="0" y="0"/>
                  </a:moveTo>
                  <a:lnTo>
                    <a:pt x="257680" y="124251"/>
                  </a:lnTo>
                  <a:lnTo>
                    <a:pt x="271688" y="143095"/>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4800519B-E8C7-385B-A707-2D255E6BD2FD}"/>
                </a:ext>
              </a:extLst>
            </p:cNvPr>
            <p:cNvSpPr/>
            <p:nvPr/>
          </p:nvSpPr>
          <p:spPr>
            <a:xfrm>
              <a:off x="15030208" y="9652801"/>
              <a:ext cx="14150" cy="18843"/>
            </a:xfrm>
            <a:custGeom>
              <a:avLst/>
              <a:gdLst>
                <a:gd name="connsiteX0" fmla="*/ 0 w 14150"/>
                <a:gd name="connsiteY0" fmla="*/ 0 h 18843"/>
                <a:gd name="connsiteX1" fmla="*/ 14151 w 14150"/>
                <a:gd name="connsiteY1" fmla="*/ 18843 h 18843"/>
              </a:gdLst>
              <a:ahLst/>
              <a:cxnLst>
                <a:cxn ang="0">
                  <a:pos x="connsiteX0" y="connsiteY0"/>
                </a:cxn>
                <a:cxn ang="0">
                  <a:pos x="connsiteX1" y="connsiteY1"/>
                </a:cxn>
              </a:cxnLst>
              <a:rect l="l" t="t" r="r" b="b"/>
              <a:pathLst>
                <a:path w="14150" h="18843">
                  <a:moveTo>
                    <a:pt x="0" y="0"/>
                  </a:moveTo>
                  <a:lnTo>
                    <a:pt x="14151" y="1884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73D591CD-1B0D-AE5D-2F0C-0A8FFAD339F1}"/>
                </a:ext>
              </a:extLst>
            </p:cNvPr>
            <p:cNvSpPr/>
            <p:nvPr/>
          </p:nvSpPr>
          <p:spPr>
            <a:xfrm>
              <a:off x="15072235" y="9709445"/>
              <a:ext cx="14150" cy="18843"/>
            </a:xfrm>
            <a:custGeom>
              <a:avLst/>
              <a:gdLst>
                <a:gd name="connsiteX0" fmla="*/ 0 w 14150"/>
                <a:gd name="connsiteY0" fmla="*/ 0 h 18843"/>
                <a:gd name="connsiteX1" fmla="*/ 14150 w 14150"/>
                <a:gd name="connsiteY1" fmla="*/ 18843 h 18843"/>
              </a:gdLst>
              <a:ahLst/>
              <a:cxnLst>
                <a:cxn ang="0">
                  <a:pos x="connsiteX0" y="connsiteY0"/>
                </a:cxn>
                <a:cxn ang="0">
                  <a:pos x="connsiteX1" y="connsiteY1"/>
                </a:cxn>
              </a:cxnLst>
              <a:rect l="l" t="t" r="r" b="b"/>
              <a:pathLst>
                <a:path w="14150" h="18843">
                  <a:moveTo>
                    <a:pt x="0" y="0"/>
                  </a:moveTo>
                  <a:lnTo>
                    <a:pt x="14150" y="1884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E2F87856-2620-FAC4-99C7-E102AE1877CE}"/>
                </a:ext>
              </a:extLst>
            </p:cNvPr>
            <p:cNvSpPr/>
            <p:nvPr/>
          </p:nvSpPr>
          <p:spPr>
            <a:xfrm>
              <a:off x="15114544" y="9766089"/>
              <a:ext cx="14150" cy="18843"/>
            </a:xfrm>
            <a:custGeom>
              <a:avLst/>
              <a:gdLst>
                <a:gd name="connsiteX0" fmla="*/ 0 w 14150"/>
                <a:gd name="connsiteY0" fmla="*/ 0 h 18843"/>
                <a:gd name="connsiteX1" fmla="*/ 14150 w 14150"/>
                <a:gd name="connsiteY1" fmla="*/ 18843 h 18843"/>
              </a:gdLst>
              <a:ahLst/>
              <a:cxnLst>
                <a:cxn ang="0">
                  <a:pos x="connsiteX0" y="connsiteY0"/>
                </a:cxn>
                <a:cxn ang="0">
                  <a:pos x="connsiteX1" y="connsiteY1"/>
                </a:cxn>
              </a:cxnLst>
              <a:rect l="l" t="t" r="r" b="b"/>
              <a:pathLst>
                <a:path w="14150" h="18843">
                  <a:moveTo>
                    <a:pt x="0" y="0"/>
                  </a:moveTo>
                  <a:lnTo>
                    <a:pt x="14150" y="18843"/>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0F524203-2840-01EE-91E9-264FC23F7B77}"/>
                </a:ext>
              </a:extLst>
            </p:cNvPr>
            <p:cNvSpPr/>
            <p:nvPr/>
          </p:nvSpPr>
          <p:spPr>
            <a:xfrm>
              <a:off x="15380290" y="9723149"/>
              <a:ext cx="290083" cy="128476"/>
            </a:xfrm>
            <a:custGeom>
              <a:avLst/>
              <a:gdLst>
                <a:gd name="connsiteX0" fmla="*/ 166409 w 290083"/>
                <a:gd name="connsiteY0" fmla="*/ 126193 h 128476"/>
                <a:gd name="connsiteX1" fmla="*/ 166409 w 290083"/>
                <a:gd name="connsiteY1" fmla="*/ 1827 h 128476"/>
                <a:gd name="connsiteX2" fmla="*/ 197539 w 290083"/>
                <a:gd name="connsiteY2" fmla="*/ 1827 h 128476"/>
                <a:gd name="connsiteX3" fmla="*/ 197539 w 290083"/>
                <a:gd name="connsiteY3" fmla="*/ 50820 h 128476"/>
                <a:gd name="connsiteX4" fmla="*/ 258812 w 290083"/>
                <a:gd name="connsiteY4" fmla="*/ 50820 h 128476"/>
                <a:gd name="connsiteX5" fmla="*/ 258812 w 290083"/>
                <a:gd name="connsiteY5" fmla="*/ 1827 h 128476"/>
                <a:gd name="connsiteX6" fmla="*/ 290084 w 290083"/>
                <a:gd name="connsiteY6" fmla="*/ 1827 h 128476"/>
                <a:gd name="connsiteX7" fmla="*/ 290084 w 290083"/>
                <a:gd name="connsiteY7" fmla="*/ 126193 h 128476"/>
                <a:gd name="connsiteX8" fmla="*/ 258812 w 290083"/>
                <a:gd name="connsiteY8" fmla="*/ 126193 h 128476"/>
                <a:gd name="connsiteX9" fmla="*/ 258812 w 290083"/>
                <a:gd name="connsiteY9" fmla="*/ 71833 h 128476"/>
                <a:gd name="connsiteX10" fmla="*/ 197539 w 290083"/>
                <a:gd name="connsiteY10" fmla="*/ 71833 h 128476"/>
                <a:gd name="connsiteX11" fmla="*/ 197539 w 290083"/>
                <a:gd name="connsiteY11" fmla="*/ 126193 h 128476"/>
                <a:gd name="connsiteX12" fmla="*/ 166409 w 290083"/>
                <a:gd name="connsiteY12" fmla="*/ 126193 h 128476"/>
                <a:gd name="connsiteX13" fmla="*/ 104430 w 290083"/>
                <a:gd name="connsiteY13" fmla="*/ 80512 h 128476"/>
                <a:gd name="connsiteX14" fmla="*/ 134854 w 290083"/>
                <a:gd name="connsiteY14" fmla="*/ 88278 h 128476"/>
                <a:gd name="connsiteX15" fmla="*/ 111505 w 290083"/>
                <a:gd name="connsiteY15" fmla="*/ 118541 h 128476"/>
                <a:gd name="connsiteX16" fmla="*/ 70469 w 290083"/>
                <a:gd name="connsiteY16" fmla="*/ 128477 h 128476"/>
                <a:gd name="connsiteX17" fmla="*/ 19811 w 290083"/>
                <a:gd name="connsiteY17" fmla="*/ 111575 h 128476"/>
                <a:gd name="connsiteX18" fmla="*/ 0 w 290083"/>
                <a:gd name="connsiteY18" fmla="*/ 65323 h 128476"/>
                <a:gd name="connsiteX19" fmla="*/ 20094 w 290083"/>
                <a:gd name="connsiteY19" fmla="*/ 17130 h 128476"/>
                <a:gd name="connsiteX20" fmla="*/ 72592 w 290083"/>
                <a:gd name="connsiteY20" fmla="*/ 0 h 128476"/>
                <a:gd name="connsiteX21" fmla="*/ 118722 w 290083"/>
                <a:gd name="connsiteY21" fmla="*/ 13476 h 128476"/>
                <a:gd name="connsiteX22" fmla="*/ 134571 w 290083"/>
                <a:gd name="connsiteY22" fmla="*/ 36430 h 128476"/>
                <a:gd name="connsiteX23" fmla="*/ 103439 w 290083"/>
                <a:gd name="connsiteY23" fmla="*/ 42369 h 128476"/>
                <a:gd name="connsiteX24" fmla="*/ 91978 w 290083"/>
                <a:gd name="connsiteY24" fmla="*/ 27066 h 128476"/>
                <a:gd name="connsiteX25" fmla="*/ 70752 w 290083"/>
                <a:gd name="connsiteY25" fmla="*/ 21470 h 128476"/>
                <a:gd name="connsiteX26" fmla="*/ 43018 w 290083"/>
                <a:gd name="connsiteY26" fmla="*/ 31405 h 128476"/>
                <a:gd name="connsiteX27" fmla="*/ 32263 w 290083"/>
                <a:gd name="connsiteY27" fmla="*/ 63610 h 128476"/>
                <a:gd name="connsiteX28" fmla="*/ 42876 w 290083"/>
                <a:gd name="connsiteY28" fmla="*/ 97186 h 128476"/>
                <a:gd name="connsiteX29" fmla="*/ 70469 w 290083"/>
                <a:gd name="connsiteY29" fmla="*/ 107235 h 128476"/>
                <a:gd name="connsiteX30" fmla="*/ 91836 w 290083"/>
                <a:gd name="connsiteY30" fmla="*/ 100840 h 128476"/>
                <a:gd name="connsiteX31" fmla="*/ 104430 w 290083"/>
                <a:gd name="connsiteY31" fmla="*/ 80512 h 12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0083" h="128476">
                  <a:moveTo>
                    <a:pt x="166409" y="126193"/>
                  </a:moveTo>
                  <a:lnTo>
                    <a:pt x="166409" y="1827"/>
                  </a:lnTo>
                  <a:lnTo>
                    <a:pt x="197539" y="1827"/>
                  </a:lnTo>
                  <a:lnTo>
                    <a:pt x="197539" y="50820"/>
                  </a:lnTo>
                  <a:lnTo>
                    <a:pt x="258812" y="50820"/>
                  </a:lnTo>
                  <a:lnTo>
                    <a:pt x="258812" y="1827"/>
                  </a:lnTo>
                  <a:lnTo>
                    <a:pt x="290084" y="1827"/>
                  </a:lnTo>
                  <a:lnTo>
                    <a:pt x="290084" y="126193"/>
                  </a:lnTo>
                  <a:lnTo>
                    <a:pt x="258812" y="126193"/>
                  </a:lnTo>
                  <a:lnTo>
                    <a:pt x="258812" y="71833"/>
                  </a:lnTo>
                  <a:lnTo>
                    <a:pt x="197539" y="71833"/>
                  </a:lnTo>
                  <a:lnTo>
                    <a:pt x="197539" y="126193"/>
                  </a:lnTo>
                  <a:lnTo>
                    <a:pt x="166409" y="126193"/>
                  </a:lnTo>
                  <a:close/>
                  <a:moveTo>
                    <a:pt x="104430" y="80512"/>
                  </a:moveTo>
                  <a:lnTo>
                    <a:pt x="134854" y="88278"/>
                  </a:lnTo>
                  <a:cubicBezTo>
                    <a:pt x="130042" y="101868"/>
                    <a:pt x="122260" y="111918"/>
                    <a:pt x="111505" y="118541"/>
                  </a:cubicBezTo>
                  <a:cubicBezTo>
                    <a:pt x="100751" y="125165"/>
                    <a:pt x="87025" y="128477"/>
                    <a:pt x="70469" y="128477"/>
                  </a:cubicBezTo>
                  <a:cubicBezTo>
                    <a:pt x="49951" y="128477"/>
                    <a:pt x="32970" y="122881"/>
                    <a:pt x="19811" y="111575"/>
                  </a:cubicBezTo>
                  <a:cubicBezTo>
                    <a:pt x="6650" y="100269"/>
                    <a:pt x="0" y="84852"/>
                    <a:pt x="0" y="65323"/>
                  </a:cubicBezTo>
                  <a:cubicBezTo>
                    <a:pt x="0" y="44653"/>
                    <a:pt x="6650" y="28550"/>
                    <a:pt x="20094" y="17130"/>
                  </a:cubicBezTo>
                  <a:cubicBezTo>
                    <a:pt x="33395" y="5710"/>
                    <a:pt x="50800" y="0"/>
                    <a:pt x="72592" y="0"/>
                  </a:cubicBezTo>
                  <a:cubicBezTo>
                    <a:pt x="91411" y="0"/>
                    <a:pt x="106695" y="4454"/>
                    <a:pt x="118722" y="13476"/>
                  </a:cubicBezTo>
                  <a:cubicBezTo>
                    <a:pt x="125798" y="18843"/>
                    <a:pt x="131033" y="26381"/>
                    <a:pt x="134571" y="36430"/>
                  </a:cubicBezTo>
                  <a:lnTo>
                    <a:pt x="103439" y="42369"/>
                  </a:lnTo>
                  <a:cubicBezTo>
                    <a:pt x="101741" y="35859"/>
                    <a:pt x="97922" y="30835"/>
                    <a:pt x="91978" y="27066"/>
                  </a:cubicBezTo>
                  <a:cubicBezTo>
                    <a:pt x="86176" y="23297"/>
                    <a:pt x="79242" y="21470"/>
                    <a:pt x="70752" y="21470"/>
                  </a:cubicBezTo>
                  <a:cubicBezTo>
                    <a:pt x="59289" y="21470"/>
                    <a:pt x="49951" y="24782"/>
                    <a:pt x="43018" y="31405"/>
                  </a:cubicBezTo>
                  <a:cubicBezTo>
                    <a:pt x="35801" y="38029"/>
                    <a:pt x="32263" y="48764"/>
                    <a:pt x="32263" y="63610"/>
                  </a:cubicBezTo>
                  <a:cubicBezTo>
                    <a:pt x="32263" y="79256"/>
                    <a:pt x="35801" y="90562"/>
                    <a:pt x="42876" y="97186"/>
                  </a:cubicBezTo>
                  <a:cubicBezTo>
                    <a:pt x="49951" y="103809"/>
                    <a:pt x="59008" y="107235"/>
                    <a:pt x="70469" y="107235"/>
                  </a:cubicBezTo>
                  <a:cubicBezTo>
                    <a:pt x="78675" y="107235"/>
                    <a:pt x="85892" y="105066"/>
                    <a:pt x="91836" y="100840"/>
                  </a:cubicBezTo>
                  <a:cubicBezTo>
                    <a:pt x="97638" y="96272"/>
                    <a:pt x="101741" y="89648"/>
                    <a:pt x="104430" y="80512"/>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50C7790C-E99C-FD6D-65EB-AD8667E5D8C5}"/>
                </a:ext>
              </a:extLst>
            </p:cNvPr>
            <p:cNvSpPr/>
            <p:nvPr/>
          </p:nvSpPr>
          <p:spPr>
            <a:xfrm>
              <a:off x="15681269" y="9792470"/>
              <a:ext cx="82354" cy="101411"/>
            </a:xfrm>
            <a:custGeom>
              <a:avLst/>
              <a:gdLst>
                <a:gd name="connsiteX0" fmla="*/ 0 w 82354"/>
                <a:gd name="connsiteY0" fmla="*/ 73317 h 101411"/>
                <a:gd name="connsiteX1" fmla="*/ 22924 w 82354"/>
                <a:gd name="connsiteY1" fmla="*/ 71148 h 101411"/>
                <a:gd name="connsiteX2" fmla="*/ 28866 w 82354"/>
                <a:gd name="connsiteY2" fmla="*/ 81883 h 101411"/>
                <a:gd name="connsiteX3" fmla="*/ 40612 w 82354"/>
                <a:gd name="connsiteY3" fmla="*/ 85537 h 101411"/>
                <a:gd name="connsiteX4" fmla="*/ 52781 w 82354"/>
                <a:gd name="connsiteY4" fmla="*/ 81083 h 101411"/>
                <a:gd name="connsiteX5" fmla="*/ 57875 w 82354"/>
                <a:gd name="connsiteY5" fmla="*/ 69092 h 101411"/>
                <a:gd name="connsiteX6" fmla="*/ 53064 w 82354"/>
                <a:gd name="connsiteY6" fmla="*/ 57786 h 101411"/>
                <a:gd name="connsiteX7" fmla="*/ 41318 w 82354"/>
                <a:gd name="connsiteY7" fmla="*/ 53561 h 101411"/>
                <a:gd name="connsiteX8" fmla="*/ 30565 w 82354"/>
                <a:gd name="connsiteY8" fmla="*/ 54931 h 101411"/>
                <a:gd name="connsiteX9" fmla="*/ 33253 w 82354"/>
                <a:gd name="connsiteY9" fmla="*/ 39400 h 101411"/>
                <a:gd name="connsiteX10" fmla="*/ 47829 w 82354"/>
                <a:gd name="connsiteY10" fmla="*/ 36088 h 101411"/>
                <a:gd name="connsiteX11" fmla="*/ 52922 w 82354"/>
                <a:gd name="connsiteY11" fmla="*/ 26609 h 101411"/>
                <a:gd name="connsiteX12" fmla="*/ 49243 w 82354"/>
                <a:gd name="connsiteY12" fmla="*/ 18615 h 101411"/>
                <a:gd name="connsiteX13" fmla="*/ 39479 w 82354"/>
                <a:gd name="connsiteY13" fmla="*/ 15646 h 101411"/>
                <a:gd name="connsiteX14" fmla="*/ 29149 w 82354"/>
                <a:gd name="connsiteY14" fmla="*/ 19072 h 101411"/>
                <a:gd name="connsiteX15" fmla="*/ 23913 w 82354"/>
                <a:gd name="connsiteY15" fmla="*/ 28893 h 101411"/>
                <a:gd name="connsiteX16" fmla="*/ 2123 w 82354"/>
                <a:gd name="connsiteY16" fmla="*/ 25924 h 101411"/>
                <a:gd name="connsiteX17" fmla="*/ 8915 w 82354"/>
                <a:gd name="connsiteY17" fmla="*/ 11534 h 101411"/>
                <a:gd name="connsiteX18" fmla="*/ 21651 w 82354"/>
                <a:gd name="connsiteY18" fmla="*/ 3083 h 101411"/>
                <a:gd name="connsiteX19" fmla="*/ 40187 w 82354"/>
                <a:gd name="connsiteY19" fmla="*/ 0 h 101411"/>
                <a:gd name="connsiteX20" fmla="*/ 68204 w 82354"/>
                <a:gd name="connsiteY20" fmla="*/ 8908 h 101411"/>
                <a:gd name="connsiteX21" fmla="*/ 76836 w 82354"/>
                <a:gd name="connsiteY21" fmla="*/ 25467 h 101411"/>
                <a:gd name="connsiteX22" fmla="*/ 59006 w 82354"/>
                <a:gd name="connsiteY22" fmla="*/ 46366 h 101411"/>
                <a:gd name="connsiteX23" fmla="*/ 75988 w 82354"/>
                <a:gd name="connsiteY23" fmla="*/ 54588 h 101411"/>
                <a:gd name="connsiteX24" fmla="*/ 82355 w 82354"/>
                <a:gd name="connsiteY24" fmla="*/ 69891 h 101411"/>
                <a:gd name="connsiteX25" fmla="*/ 70469 w 82354"/>
                <a:gd name="connsiteY25" fmla="*/ 92161 h 101411"/>
                <a:gd name="connsiteX26" fmla="*/ 40895 w 82354"/>
                <a:gd name="connsiteY26" fmla="*/ 101411 h 101411"/>
                <a:gd name="connsiteX27" fmla="*/ 13159 w 82354"/>
                <a:gd name="connsiteY27" fmla="*/ 93645 h 101411"/>
                <a:gd name="connsiteX28" fmla="*/ 0 w 82354"/>
                <a:gd name="connsiteY28" fmla="*/ 73317 h 1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354" h="101411">
                  <a:moveTo>
                    <a:pt x="0" y="73317"/>
                  </a:moveTo>
                  <a:lnTo>
                    <a:pt x="22924" y="71148"/>
                  </a:lnTo>
                  <a:cubicBezTo>
                    <a:pt x="23630" y="75830"/>
                    <a:pt x="25611" y="79370"/>
                    <a:pt x="28866" y="81883"/>
                  </a:cubicBezTo>
                  <a:cubicBezTo>
                    <a:pt x="31980" y="84395"/>
                    <a:pt x="35941" y="85537"/>
                    <a:pt x="40612" y="85537"/>
                  </a:cubicBezTo>
                  <a:cubicBezTo>
                    <a:pt x="45422" y="85537"/>
                    <a:pt x="49385" y="84052"/>
                    <a:pt x="52781" y="81083"/>
                  </a:cubicBezTo>
                  <a:cubicBezTo>
                    <a:pt x="56318" y="78114"/>
                    <a:pt x="57875" y="74117"/>
                    <a:pt x="57875" y="69092"/>
                  </a:cubicBezTo>
                  <a:cubicBezTo>
                    <a:pt x="57875" y="64296"/>
                    <a:pt x="56318" y="60527"/>
                    <a:pt x="53064" y="57786"/>
                  </a:cubicBezTo>
                  <a:cubicBezTo>
                    <a:pt x="49951" y="54931"/>
                    <a:pt x="45989" y="53561"/>
                    <a:pt x="41318" y="53561"/>
                  </a:cubicBezTo>
                  <a:cubicBezTo>
                    <a:pt x="38489" y="53561"/>
                    <a:pt x="34668" y="54017"/>
                    <a:pt x="30565" y="54931"/>
                  </a:cubicBezTo>
                  <a:lnTo>
                    <a:pt x="33253" y="39400"/>
                  </a:lnTo>
                  <a:cubicBezTo>
                    <a:pt x="39620" y="39514"/>
                    <a:pt x="44574" y="38372"/>
                    <a:pt x="47829" y="36088"/>
                  </a:cubicBezTo>
                  <a:cubicBezTo>
                    <a:pt x="51366" y="33804"/>
                    <a:pt x="52922" y="30606"/>
                    <a:pt x="52922" y="26609"/>
                  </a:cubicBezTo>
                  <a:cubicBezTo>
                    <a:pt x="52922" y="23297"/>
                    <a:pt x="51791" y="20556"/>
                    <a:pt x="49243" y="18615"/>
                  </a:cubicBezTo>
                  <a:cubicBezTo>
                    <a:pt x="46837" y="16674"/>
                    <a:pt x="43441" y="15646"/>
                    <a:pt x="39479" y="15646"/>
                  </a:cubicBezTo>
                  <a:cubicBezTo>
                    <a:pt x="35234" y="15646"/>
                    <a:pt x="31980" y="16788"/>
                    <a:pt x="29149" y="19072"/>
                  </a:cubicBezTo>
                  <a:cubicBezTo>
                    <a:pt x="26320" y="21356"/>
                    <a:pt x="24480" y="24553"/>
                    <a:pt x="23913" y="28893"/>
                  </a:cubicBezTo>
                  <a:lnTo>
                    <a:pt x="2123" y="25924"/>
                  </a:lnTo>
                  <a:cubicBezTo>
                    <a:pt x="3679" y="19871"/>
                    <a:pt x="6084" y="15075"/>
                    <a:pt x="8915" y="11534"/>
                  </a:cubicBezTo>
                  <a:cubicBezTo>
                    <a:pt x="12028" y="7994"/>
                    <a:pt x="16415" y="5139"/>
                    <a:pt x="21651" y="3083"/>
                  </a:cubicBezTo>
                  <a:cubicBezTo>
                    <a:pt x="27168" y="1028"/>
                    <a:pt x="33395" y="0"/>
                    <a:pt x="40187" y="0"/>
                  </a:cubicBezTo>
                  <a:cubicBezTo>
                    <a:pt x="51931" y="0"/>
                    <a:pt x="61129" y="2969"/>
                    <a:pt x="68204" y="8908"/>
                  </a:cubicBezTo>
                  <a:cubicBezTo>
                    <a:pt x="74006" y="13818"/>
                    <a:pt x="76836" y="19300"/>
                    <a:pt x="76836" y="25467"/>
                  </a:cubicBezTo>
                  <a:cubicBezTo>
                    <a:pt x="76836" y="34146"/>
                    <a:pt x="70894" y="41113"/>
                    <a:pt x="59006" y="46366"/>
                  </a:cubicBezTo>
                  <a:cubicBezTo>
                    <a:pt x="66081" y="47622"/>
                    <a:pt x="71742" y="50249"/>
                    <a:pt x="75988" y="54588"/>
                  </a:cubicBezTo>
                  <a:cubicBezTo>
                    <a:pt x="80373" y="58814"/>
                    <a:pt x="82355" y="63953"/>
                    <a:pt x="82355" y="69891"/>
                  </a:cubicBezTo>
                  <a:cubicBezTo>
                    <a:pt x="82355" y="78571"/>
                    <a:pt x="78392" y="85994"/>
                    <a:pt x="70469" y="92161"/>
                  </a:cubicBezTo>
                  <a:cubicBezTo>
                    <a:pt x="62544" y="98328"/>
                    <a:pt x="52781" y="101411"/>
                    <a:pt x="40895" y="101411"/>
                  </a:cubicBezTo>
                  <a:cubicBezTo>
                    <a:pt x="29857" y="101411"/>
                    <a:pt x="20659" y="98899"/>
                    <a:pt x="13159" y="93645"/>
                  </a:cubicBezTo>
                  <a:cubicBezTo>
                    <a:pt x="5519" y="88392"/>
                    <a:pt x="1415" y="81654"/>
                    <a:pt x="0" y="73317"/>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DB065598-1115-32C0-00D6-7AAE46CA9BD1}"/>
                </a:ext>
              </a:extLst>
            </p:cNvPr>
            <p:cNvSpPr/>
            <p:nvPr/>
          </p:nvSpPr>
          <p:spPr>
            <a:xfrm>
              <a:off x="15142562" y="9803319"/>
              <a:ext cx="201785" cy="11420"/>
            </a:xfrm>
            <a:custGeom>
              <a:avLst/>
              <a:gdLst>
                <a:gd name="connsiteX0" fmla="*/ 0 w 201785"/>
                <a:gd name="connsiteY0" fmla="*/ 0 h 11420"/>
                <a:gd name="connsiteX1" fmla="*/ 201785 w 201785"/>
                <a:gd name="connsiteY1" fmla="*/ 0 h 11420"/>
              </a:gdLst>
              <a:ahLst/>
              <a:cxnLst>
                <a:cxn ang="0">
                  <a:pos x="connsiteX0" y="connsiteY0"/>
                </a:cxn>
                <a:cxn ang="0">
                  <a:pos x="connsiteX1" y="connsiteY1"/>
                </a:cxn>
              </a:cxnLst>
              <a:rect l="l" t="t" r="r" b="b"/>
              <a:pathLst>
                <a:path w="201785" h="11420">
                  <a:moveTo>
                    <a:pt x="0" y="0"/>
                  </a:moveTo>
                  <a:lnTo>
                    <a:pt x="201785"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1AE21F98-DECE-9157-1FF2-6B4911EA6789}"/>
                </a:ext>
              </a:extLst>
            </p:cNvPr>
            <p:cNvSpPr/>
            <p:nvPr/>
          </p:nvSpPr>
          <p:spPr>
            <a:xfrm>
              <a:off x="13338241" y="9803319"/>
              <a:ext cx="120420" cy="221094"/>
            </a:xfrm>
            <a:custGeom>
              <a:avLst/>
              <a:gdLst>
                <a:gd name="connsiteX0" fmla="*/ 120420 w 120420"/>
                <a:gd name="connsiteY0" fmla="*/ 0 h 221094"/>
                <a:gd name="connsiteX1" fmla="*/ 0 w 120420"/>
                <a:gd name="connsiteY1" fmla="*/ 221094 h 221094"/>
              </a:gdLst>
              <a:ahLst/>
              <a:cxnLst>
                <a:cxn ang="0">
                  <a:pos x="connsiteX0" y="connsiteY0"/>
                </a:cxn>
                <a:cxn ang="0">
                  <a:pos x="connsiteX1" y="connsiteY1"/>
                </a:cxn>
              </a:cxnLst>
              <a:rect l="l" t="t" r="r" b="b"/>
              <a:pathLst>
                <a:path w="120420" h="221094">
                  <a:moveTo>
                    <a:pt x="120420" y="0"/>
                  </a:moveTo>
                  <a:lnTo>
                    <a:pt x="0" y="221094"/>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72EE7BB1-78DC-825F-29ED-FB5CF0576F1F}"/>
                </a:ext>
              </a:extLst>
            </p:cNvPr>
            <p:cNvSpPr/>
            <p:nvPr/>
          </p:nvSpPr>
          <p:spPr>
            <a:xfrm>
              <a:off x="13029054" y="10024413"/>
              <a:ext cx="309186" cy="27636"/>
            </a:xfrm>
            <a:custGeom>
              <a:avLst/>
              <a:gdLst>
                <a:gd name="connsiteX0" fmla="*/ 0 w 309186"/>
                <a:gd name="connsiteY0" fmla="*/ 27637 h 27636"/>
                <a:gd name="connsiteX1" fmla="*/ 309187 w 309186"/>
                <a:gd name="connsiteY1" fmla="*/ 0 h 27636"/>
              </a:gdLst>
              <a:ahLst/>
              <a:cxnLst>
                <a:cxn ang="0">
                  <a:pos x="connsiteX0" y="connsiteY0"/>
                </a:cxn>
                <a:cxn ang="0">
                  <a:pos x="connsiteX1" y="connsiteY1"/>
                </a:cxn>
              </a:cxnLst>
              <a:rect l="l" t="t" r="r" b="b"/>
              <a:pathLst>
                <a:path w="309186" h="27636">
                  <a:moveTo>
                    <a:pt x="0" y="27637"/>
                  </a:moveTo>
                  <a:lnTo>
                    <a:pt x="309187"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B39A44D0-2D8E-274F-1B97-DF3BC1CF01B1}"/>
                </a:ext>
              </a:extLst>
            </p:cNvPr>
            <p:cNvSpPr/>
            <p:nvPr/>
          </p:nvSpPr>
          <p:spPr>
            <a:xfrm>
              <a:off x="13061458" y="9983072"/>
              <a:ext cx="231925" cy="20784"/>
            </a:xfrm>
            <a:custGeom>
              <a:avLst/>
              <a:gdLst>
                <a:gd name="connsiteX0" fmla="*/ 0 w 231925"/>
                <a:gd name="connsiteY0" fmla="*/ 20785 h 20784"/>
                <a:gd name="connsiteX1" fmla="*/ 231926 w 231925"/>
                <a:gd name="connsiteY1" fmla="*/ 0 h 20784"/>
              </a:gdLst>
              <a:ahLst/>
              <a:cxnLst>
                <a:cxn ang="0">
                  <a:pos x="connsiteX0" y="connsiteY0"/>
                </a:cxn>
                <a:cxn ang="0">
                  <a:pos x="connsiteX1" y="connsiteY1"/>
                </a:cxn>
              </a:cxnLst>
              <a:rect l="l" t="t" r="r" b="b"/>
              <a:pathLst>
                <a:path w="231925" h="20784">
                  <a:moveTo>
                    <a:pt x="0" y="20785"/>
                  </a:moveTo>
                  <a:lnTo>
                    <a:pt x="231926" y="0"/>
                  </a:lnTo>
                </a:path>
              </a:pathLst>
            </a:custGeom>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5F47BDE0-ABDA-69C0-87B2-82D8753E9D82}"/>
                </a:ext>
              </a:extLst>
            </p:cNvPr>
            <p:cNvSpPr/>
            <p:nvPr/>
          </p:nvSpPr>
          <p:spPr>
            <a:xfrm>
              <a:off x="12839862" y="9858592"/>
              <a:ext cx="189191" cy="310057"/>
            </a:xfrm>
            <a:custGeom>
              <a:avLst/>
              <a:gdLst>
                <a:gd name="connsiteX0" fmla="*/ 0 w 189191"/>
                <a:gd name="connsiteY0" fmla="*/ 0 h 310057"/>
                <a:gd name="connsiteX1" fmla="*/ 189191 w 189191"/>
                <a:gd name="connsiteY1" fmla="*/ 193458 h 310057"/>
                <a:gd name="connsiteX2" fmla="*/ 107402 w 189191"/>
                <a:gd name="connsiteY2" fmla="*/ 310058 h 310057"/>
              </a:gdLst>
              <a:ahLst/>
              <a:cxnLst>
                <a:cxn ang="0">
                  <a:pos x="connsiteX0" y="connsiteY0"/>
                </a:cxn>
                <a:cxn ang="0">
                  <a:pos x="connsiteX1" y="connsiteY1"/>
                </a:cxn>
                <a:cxn ang="0">
                  <a:pos x="connsiteX2" y="connsiteY2"/>
                </a:cxn>
              </a:cxnLst>
              <a:rect l="l" t="t" r="r" b="b"/>
              <a:pathLst>
                <a:path w="189191" h="310057">
                  <a:moveTo>
                    <a:pt x="0" y="0"/>
                  </a:moveTo>
                  <a:lnTo>
                    <a:pt x="189191" y="193458"/>
                  </a:lnTo>
                  <a:lnTo>
                    <a:pt x="107402" y="310058"/>
                  </a:lnTo>
                </a:path>
              </a:pathLst>
            </a:custGeom>
            <a:noFill/>
            <a:ln w="32784" cap="rnd">
              <a:solidFill>
                <a:srgbClr val="860052"/>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B8B3078B-DD11-1F8F-83B2-FE84104FB662}"/>
                </a:ext>
              </a:extLst>
            </p:cNvPr>
            <p:cNvSpPr/>
            <p:nvPr/>
          </p:nvSpPr>
          <p:spPr>
            <a:xfrm>
              <a:off x="13211453" y="9068089"/>
              <a:ext cx="192446" cy="111118"/>
            </a:xfrm>
            <a:custGeom>
              <a:avLst/>
              <a:gdLst>
                <a:gd name="connsiteX0" fmla="*/ 12877 w 192446"/>
                <a:gd name="connsiteY0" fmla="*/ 111118 h 111118"/>
                <a:gd name="connsiteX1" fmla="*/ 0 w 192446"/>
                <a:gd name="connsiteY1" fmla="*/ 88621 h 111118"/>
                <a:gd name="connsiteX2" fmla="*/ 147023 w 192446"/>
                <a:gd name="connsiteY2" fmla="*/ 0 h 111118"/>
                <a:gd name="connsiteX3" fmla="*/ 169805 w 192446"/>
                <a:gd name="connsiteY3" fmla="*/ 40085 h 111118"/>
                <a:gd name="connsiteX4" fmla="*/ 192446 w 192446"/>
                <a:gd name="connsiteY4" fmla="*/ 80055 h 11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46" h="111118">
                  <a:moveTo>
                    <a:pt x="12877" y="111118"/>
                  </a:moveTo>
                  <a:lnTo>
                    <a:pt x="0" y="88621"/>
                  </a:lnTo>
                  <a:lnTo>
                    <a:pt x="147023" y="0"/>
                  </a:lnTo>
                  <a:lnTo>
                    <a:pt x="169805" y="40085"/>
                  </a:lnTo>
                  <a:lnTo>
                    <a:pt x="192446" y="80055"/>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741B292D-450E-9CA0-AD0F-C1A7C2CC0374}"/>
                </a:ext>
              </a:extLst>
            </p:cNvPr>
            <p:cNvSpPr/>
            <p:nvPr/>
          </p:nvSpPr>
          <p:spPr>
            <a:xfrm>
              <a:off x="10407828" y="8913345"/>
              <a:ext cx="142778" cy="144236"/>
            </a:xfrm>
            <a:custGeom>
              <a:avLst/>
              <a:gdLst>
                <a:gd name="connsiteX0" fmla="*/ 116175 w 142778"/>
                <a:gd name="connsiteY0" fmla="*/ 0 h 144236"/>
                <a:gd name="connsiteX1" fmla="*/ 142778 w 142778"/>
                <a:gd name="connsiteY1" fmla="*/ 12105 h 144236"/>
                <a:gd name="connsiteX2" fmla="*/ 95374 w 142778"/>
                <a:gd name="connsiteY2" fmla="*/ 144237 h 144236"/>
                <a:gd name="connsiteX3" fmla="*/ 47829 w 142778"/>
                <a:gd name="connsiteY3" fmla="*/ 122653 h 144236"/>
                <a:gd name="connsiteX4" fmla="*/ 0 w 142778"/>
                <a:gd name="connsiteY4" fmla="*/ 101069 h 1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8" h="144236">
                  <a:moveTo>
                    <a:pt x="116175" y="0"/>
                  </a:moveTo>
                  <a:lnTo>
                    <a:pt x="142778" y="12105"/>
                  </a:lnTo>
                  <a:lnTo>
                    <a:pt x="95374" y="144237"/>
                  </a:lnTo>
                  <a:lnTo>
                    <a:pt x="47829" y="122653"/>
                  </a:lnTo>
                  <a:lnTo>
                    <a:pt x="0" y="101069"/>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95D92FA1-E944-615F-A6E7-227AC0735C3D}"/>
                </a:ext>
              </a:extLst>
            </p:cNvPr>
            <p:cNvSpPr/>
            <p:nvPr/>
          </p:nvSpPr>
          <p:spPr>
            <a:xfrm>
              <a:off x="14874128" y="9589876"/>
              <a:ext cx="126929" cy="118541"/>
            </a:xfrm>
            <a:custGeom>
              <a:avLst/>
              <a:gdLst>
                <a:gd name="connsiteX0" fmla="*/ 100469 w 126929"/>
                <a:gd name="connsiteY0" fmla="*/ 0 h 118541"/>
                <a:gd name="connsiteX1" fmla="*/ 126930 w 126929"/>
                <a:gd name="connsiteY1" fmla="*/ 12676 h 118541"/>
                <a:gd name="connsiteX2" fmla="*/ 93817 w 126929"/>
                <a:gd name="connsiteY2" fmla="*/ 118541 h 118541"/>
                <a:gd name="connsiteX3" fmla="*/ 46980 w 126929"/>
                <a:gd name="connsiteY3" fmla="*/ 95929 h 118541"/>
                <a:gd name="connsiteX4" fmla="*/ 0 w 126929"/>
                <a:gd name="connsiteY4" fmla="*/ 73203 h 11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9" h="118541">
                  <a:moveTo>
                    <a:pt x="100469" y="0"/>
                  </a:moveTo>
                  <a:lnTo>
                    <a:pt x="126930" y="12676"/>
                  </a:lnTo>
                  <a:lnTo>
                    <a:pt x="93817" y="118541"/>
                  </a:lnTo>
                  <a:lnTo>
                    <a:pt x="46980" y="95929"/>
                  </a:lnTo>
                  <a:lnTo>
                    <a:pt x="0" y="73203"/>
                  </a:lnTo>
                  <a:close/>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4" name="Freeform: Shape 153">
            <a:extLst>
              <a:ext uri="{FF2B5EF4-FFF2-40B4-BE49-F238E27FC236}">
                <a16:creationId xmlns:a16="http://schemas.microsoft.com/office/drawing/2014/main" id="{059038A4-F929-3183-9EEC-0D4039745BC8}"/>
              </a:ext>
            </a:extLst>
          </p:cNvPr>
          <p:cNvSpPr/>
          <p:nvPr/>
        </p:nvSpPr>
        <p:spPr>
          <a:xfrm>
            <a:off x="2733164" y="3579482"/>
            <a:ext cx="5032719" cy="241757"/>
          </a:xfrm>
          <a:custGeom>
            <a:avLst/>
            <a:gdLst>
              <a:gd name="connsiteX0" fmla="*/ 0 w 9657952"/>
              <a:gd name="connsiteY0" fmla="*/ 356766 h 356765"/>
              <a:gd name="connsiteX1" fmla="*/ 36791 w 9657952"/>
              <a:gd name="connsiteY1" fmla="*/ 178383 h 356765"/>
              <a:gd name="connsiteX2" fmla="*/ 4792185 w 9657952"/>
              <a:gd name="connsiteY2" fmla="*/ 178383 h 356765"/>
              <a:gd name="connsiteX3" fmla="*/ 4828976 w 9657952"/>
              <a:gd name="connsiteY3" fmla="*/ 0 h 356765"/>
              <a:gd name="connsiteX4" fmla="*/ 4865767 w 9657952"/>
              <a:gd name="connsiteY4" fmla="*/ 178383 h 356765"/>
              <a:gd name="connsiteX5" fmla="*/ 9621160 w 9657952"/>
              <a:gd name="connsiteY5" fmla="*/ 178383 h 356765"/>
              <a:gd name="connsiteX6" fmla="*/ 9657952 w 9657952"/>
              <a:gd name="connsiteY6" fmla="*/ 356766 h 35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7952" h="356765">
                <a:moveTo>
                  <a:pt x="0" y="356766"/>
                </a:moveTo>
                <a:cubicBezTo>
                  <a:pt x="0" y="258324"/>
                  <a:pt x="16556" y="178383"/>
                  <a:pt x="36791" y="178383"/>
                </a:cubicBezTo>
                <a:lnTo>
                  <a:pt x="4792185" y="178383"/>
                </a:lnTo>
                <a:cubicBezTo>
                  <a:pt x="4812562" y="178383"/>
                  <a:pt x="4828976" y="98556"/>
                  <a:pt x="4828976" y="0"/>
                </a:cubicBezTo>
                <a:cubicBezTo>
                  <a:pt x="4828976" y="98442"/>
                  <a:pt x="4845532" y="178383"/>
                  <a:pt x="4865767" y="178383"/>
                </a:cubicBezTo>
                <a:lnTo>
                  <a:pt x="9621160" y="178383"/>
                </a:lnTo>
                <a:cubicBezTo>
                  <a:pt x="9641537" y="178383"/>
                  <a:pt x="9657952" y="258210"/>
                  <a:pt x="9657952" y="356766"/>
                </a:cubicBezTo>
              </a:path>
            </a:pathLst>
          </a:custGeom>
          <a:noFill/>
          <a:ln w="19179" cap="flat">
            <a:solidFill>
              <a:srgbClr val="000000"/>
            </a:solidFill>
            <a:prstDash val="solid"/>
            <a:round/>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96" name="Group 195">
            <a:extLst>
              <a:ext uri="{FF2B5EF4-FFF2-40B4-BE49-F238E27FC236}">
                <a16:creationId xmlns:a16="http://schemas.microsoft.com/office/drawing/2014/main" id="{46CFC7D9-FF5B-FCEF-8A64-E4C0F6A74A7E}"/>
              </a:ext>
            </a:extLst>
          </p:cNvPr>
          <p:cNvGrpSpPr/>
          <p:nvPr/>
        </p:nvGrpSpPr>
        <p:grpSpPr>
          <a:xfrm>
            <a:off x="422376" y="3271579"/>
            <a:ext cx="1940951" cy="1978706"/>
            <a:chOff x="690343" y="7313682"/>
            <a:chExt cx="4524450" cy="3957927"/>
          </a:xfrm>
        </p:grpSpPr>
        <p:sp>
          <p:nvSpPr>
            <p:cNvPr id="15" name="TextBox 14">
              <a:extLst>
                <a:ext uri="{FF2B5EF4-FFF2-40B4-BE49-F238E27FC236}">
                  <a16:creationId xmlns:a16="http://schemas.microsoft.com/office/drawing/2014/main" id="{0F0B2A6F-67CF-B1C3-270A-1402F2B50406}"/>
                </a:ext>
              </a:extLst>
            </p:cNvPr>
            <p:cNvSpPr txBox="1"/>
            <p:nvPr/>
          </p:nvSpPr>
          <p:spPr>
            <a:xfrm>
              <a:off x="931168" y="7313682"/>
              <a:ext cx="4155932" cy="923450"/>
            </a:xfrm>
            <a:prstGeom prst="rect">
              <a:avLst/>
            </a:prstGeom>
            <a:noFill/>
          </p:spPr>
          <p:txBody>
            <a:bodyPr wrap="non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Humanized anti-HER2</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IgG1 mAb</a:t>
              </a:r>
              <a:r>
                <a:rPr kumimoji="0" lang="en-US" sz="1200" b="1" i="0" u="none" strike="noStrike" kern="1200" cap="none" spc="0" normalizeH="0" baseline="30000" noProof="0">
                  <a:ln>
                    <a:noFill/>
                  </a:ln>
                  <a:solidFill>
                    <a:prstClr val="black"/>
                  </a:solidFill>
                  <a:effectLst/>
                  <a:uLnTx/>
                  <a:uFillTx/>
                  <a:latin typeface="Arial" panose="020B0604020202020204"/>
                  <a:ea typeface="+mn-ea"/>
                  <a:cs typeface="+mn-cs"/>
                </a:rPr>
                <a:t>1–3</a:t>
              </a: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B58C91D3-89DD-2896-DC87-E5F777138EF5}"/>
                </a:ext>
              </a:extLst>
            </p:cNvPr>
            <p:cNvSpPr/>
            <p:nvPr/>
          </p:nvSpPr>
          <p:spPr>
            <a:xfrm>
              <a:off x="3263559" y="9497944"/>
              <a:ext cx="82638" cy="106093"/>
            </a:xfrm>
            <a:custGeom>
              <a:avLst/>
              <a:gdLst>
                <a:gd name="connsiteX0" fmla="*/ 82639 w 82638"/>
                <a:gd name="connsiteY0" fmla="*/ 106093 h 106093"/>
                <a:gd name="connsiteX1" fmla="*/ 0 w 82638"/>
                <a:gd name="connsiteY1" fmla="*/ 0 h 106093"/>
              </a:gdLst>
              <a:ahLst/>
              <a:cxnLst>
                <a:cxn ang="0">
                  <a:pos x="connsiteX0" y="connsiteY0"/>
                </a:cxn>
                <a:cxn ang="0">
                  <a:pos x="connsiteX1" y="connsiteY1"/>
                </a:cxn>
              </a:cxnLst>
              <a:rect l="l" t="t" r="r" b="b"/>
              <a:pathLst>
                <a:path w="82638" h="106093">
                  <a:moveTo>
                    <a:pt x="82639" y="106093"/>
                  </a:moveTo>
                  <a:lnTo>
                    <a:pt x="0"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56" name="Graphic 19">
              <a:extLst>
                <a:ext uri="{FF2B5EF4-FFF2-40B4-BE49-F238E27FC236}">
                  <a16:creationId xmlns:a16="http://schemas.microsoft.com/office/drawing/2014/main" id="{C1E12BA2-2B81-B1A7-C1E3-515CA9421ED1}"/>
                </a:ext>
              </a:extLst>
            </p:cNvPr>
            <p:cNvGrpSpPr/>
            <p:nvPr/>
          </p:nvGrpSpPr>
          <p:grpSpPr>
            <a:xfrm>
              <a:off x="3301624" y="9733884"/>
              <a:ext cx="304516" cy="11420"/>
              <a:chOff x="3301624" y="9733884"/>
              <a:chExt cx="304516" cy="11420"/>
            </a:xfrm>
          </p:grpSpPr>
          <p:sp>
            <p:nvSpPr>
              <p:cNvPr id="157" name="Freeform: Shape 156">
                <a:extLst>
                  <a:ext uri="{FF2B5EF4-FFF2-40B4-BE49-F238E27FC236}">
                    <a16:creationId xmlns:a16="http://schemas.microsoft.com/office/drawing/2014/main" id="{99E270A8-4D9C-671B-FBB3-0B14BAE05B53}"/>
                  </a:ext>
                </a:extLst>
              </p:cNvPr>
              <p:cNvSpPr/>
              <p:nvPr/>
            </p:nvSpPr>
            <p:spPr>
              <a:xfrm>
                <a:off x="3301624" y="9733884"/>
                <a:ext cx="155230" cy="11420"/>
              </a:xfrm>
              <a:custGeom>
                <a:avLst/>
                <a:gdLst>
                  <a:gd name="connsiteX0" fmla="*/ 155230 w 155230"/>
                  <a:gd name="connsiteY0" fmla="*/ 0 h 11420"/>
                  <a:gd name="connsiteX1" fmla="*/ 0 w 155230"/>
                  <a:gd name="connsiteY1" fmla="*/ 0 h 11420"/>
                </a:gdLst>
                <a:ahLst/>
                <a:cxnLst>
                  <a:cxn ang="0">
                    <a:pos x="connsiteX0" y="connsiteY0"/>
                  </a:cxn>
                  <a:cxn ang="0">
                    <a:pos x="connsiteX1" y="connsiteY1"/>
                  </a:cxn>
                </a:cxnLst>
                <a:rect l="l" t="t" r="r" b="b"/>
                <a:pathLst>
                  <a:path w="155230" h="11420">
                    <a:moveTo>
                      <a:pt x="155230" y="0"/>
                    </a:moveTo>
                    <a:lnTo>
                      <a:pt x="0"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10888F05-AF6F-6E9F-2130-56F17B278016}"/>
                  </a:ext>
                </a:extLst>
              </p:cNvPr>
              <p:cNvSpPr/>
              <p:nvPr/>
            </p:nvSpPr>
            <p:spPr>
              <a:xfrm>
                <a:off x="3451052" y="9733884"/>
                <a:ext cx="155088" cy="114"/>
              </a:xfrm>
              <a:custGeom>
                <a:avLst/>
                <a:gdLst>
                  <a:gd name="connsiteX0" fmla="*/ 155089 w 155088"/>
                  <a:gd name="connsiteY0" fmla="*/ 0 h 114"/>
                  <a:gd name="connsiteX1" fmla="*/ 0 w 155088"/>
                  <a:gd name="connsiteY1" fmla="*/ 114 h 114"/>
                </a:gdLst>
                <a:ahLst/>
                <a:cxnLst>
                  <a:cxn ang="0">
                    <a:pos x="connsiteX0" y="connsiteY0"/>
                  </a:cxn>
                  <a:cxn ang="0">
                    <a:pos x="connsiteX1" y="connsiteY1"/>
                  </a:cxn>
                </a:cxnLst>
                <a:rect l="l" t="t" r="r" b="b"/>
                <a:pathLst>
                  <a:path w="155088" h="114">
                    <a:moveTo>
                      <a:pt x="155089" y="0"/>
                    </a:moveTo>
                    <a:lnTo>
                      <a:pt x="0" y="114"/>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9" name="Graphic 19">
              <a:extLst>
                <a:ext uri="{FF2B5EF4-FFF2-40B4-BE49-F238E27FC236}">
                  <a16:creationId xmlns:a16="http://schemas.microsoft.com/office/drawing/2014/main" id="{708280C5-B237-F286-6E7B-E71D0E363572}"/>
                </a:ext>
              </a:extLst>
            </p:cNvPr>
            <p:cNvGrpSpPr/>
            <p:nvPr/>
          </p:nvGrpSpPr>
          <p:grpSpPr>
            <a:xfrm>
              <a:off x="2344772" y="9733884"/>
              <a:ext cx="304516" cy="11420"/>
              <a:chOff x="2344772" y="9733884"/>
              <a:chExt cx="304516" cy="11420"/>
            </a:xfrm>
          </p:grpSpPr>
          <p:sp>
            <p:nvSpPr>
              <p:cNvPr id="160" name="Freeform: Shape 159">
                <a:extLst>
                  <a:ext uri="{FF2B5EF4-FFF2-40B4-BE49-F238E27FC236}">
                    <a16:creationId xmlns:a16="http://schemas.microsoft.com/office/drawing/2014/main" id="{F5D2EEDC-8A7D-E2C7-76E9-AF54D70BCF37}"/>
                  </a:ext>
                </a:extLst>
              </p:cNvPr>
              <p:cNvSpPr/>
              <p:nvPr/>
            </p:nvSpPr>
            <p:spPr>
              <a:xfrm>
                <a:off x="2344772" y="9733884"/>
                <a:ext cx="155230" cy="11420"/>
              </a:xfrm>
              <a:custGeom>
                <a:avLst/>
                <a:gdLst>
                  <a:gd name="connsiteX0" fmla="*/ 155230 w 155230"/>
                  <a:gd name="connsiteY0" fmla="*/ 0 h 11420"/>
                  <a:gd name="connsiteX1" fmla="*/ 0 w 155230"/>
                  <a:gd name="connsiteY1" fmla="*/ 0 h 11420"/>
                </a:gdLst>
                <a:ahLst/>
                <a:cxnLst>
                  <a:cxn ang="0">
                    <a:pos x="connsiteX0" y="connsiteY0"/>
                  </a:cxn>
                  <a:cxn ang="0">
                    <a:pos x="connsiteX1" y="connsiteY1"/>
                  </a:cxn>
                </a:cxnLst>
                <a:rect l="l" t="t" r="r" b="b"/>
                <a:pathLst>
                  <a:path w="155230" h="11420">
                    <a:moveTo>
                      <a:pt x="155230" y="0"/>
                    </a:moveTo>
                    <a:lnTo>
                      <a:pt x="0"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0B3AE234-0838-967B-E3B8-7116A43FA89C}"/>
                  </a:ext>
                </a:extLst>
              </p:cNvPr>
              <p:cNvSpPr/>
              <p:nvPr/>
            </p:nvSpPr>
            <p:spPr>
              <a:xfrm>
                <a:off x="2494200" y="9733884"/>
                <a:ext cx="155088" cy="114"/>
              </a:xfrm>
              <a:custGeom>
                <a:avLst/>
                <a:gdLst>
                  <a:gd name="connsiteX0" fmla="*/ 155089 w 155088"/>
                  <a:gd name="connsiteY0" fmla="*/ 0 h 114"/>
                  <a:gd name="connsiteX1" fmla="*/ 0 w 155088"/>
                  <a:gd name="connsiteY1" fmla="*/ 114 h 114"/>
                </a:gdLst>
                <a:ahLst/>
                <a:cxnLst>
                  <a:cxn ang="0">
                    <a:pos x="connsiteX0" y="connsiteY0"/>
                  </a:cxn>
                  <a:cxn ang="0">
                    <a:pos x="connsiteX1" y="connsiteY1"/>
                  </a:cxn>
                </a:cxnLst>
                <a:rect l="l" t="t" r="r" b="b"/>
                <a:pathLst>
                  <a:path w="155088" h="114">
                    <a:moveTo>
                      <a:pt x="155089" y="0"/>
                    </a:moveTo>
                    <a:lnTo>
                      <a:pt x="0" y="114"/>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62" name="Freeform: Shape 161">
              <a:extLst>
                <a:ext uri="{FF2B5EF4-FFF2-40B4-BE49-F238E27FC236}">
                  <a16:creationId xmlns:a16="http://schemas.microsoft.com/office/drawing/2014/main" id="{7E0EB223-D50D-4854-39E0-C54A3A8E58E6}"/>
                </a:ext>
              </a:extLst>
            </p:cNvPr>
            <p:cNvSpPr/>
            <p:nvPr/>
          </p:nvSpPr>
          <p:spPr>
            <a:xfrm>
              <a:off x="3373084" y="9113998"/>
              <a:ext cx="162163" cy="66693"/>
            </a:xfrm>
            <a:custGeom>
              <a:avLst/>
              <a:gdLst>
                <a:gd name="connsiteX0" fmla="*/ 162164 w 162163"/>
                <a:gd name="connsiteY0" fmla="*/ 66694 h 66693"/>
                <a:gd name="connsiteX1" fmla="*/ 0 w 162163"/>
                <a:gd name="connsiteY1" fmla="*/ 0 h 66693"/>
              </a:gdLst>
              <a:ahLst/>
              <a:cxnLst>
                <a:cxn ang="0">
                  <a:pos x="connsiteX0" y="connsiteY0"/>
                </a:cxn>
                <a:cxn ang="0">
                  <a:pos x="connsiteX1" y="connsiteY1"/>
                </a:cxn>
              </a:cxnLst>
              <a:rect l="l" t="t" r="r" b="b"/>
              <a:pathLst>
                <a:path w="162163" h="66693">
                  <a:moveTo>
                    <a:pt x="162164" y="66694"/>
                  </a:moveTo>
                  <a:lnTo>
                    <a:pt x="0"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F84B5152-6F11-CA40-62F9-73A94DA4BFEA}"/>
                </a:ext>
              </a:extLst>
            </p:cNvPr>
            <p:cNvSpPr/>
            <p:nvPr/>
          </p:nvSpPr>
          <p:spPr>
            <a:xfrm>
              <a:off x="4308002" y="9591475"/>
              <a:ext cx="160607" cy="66693"/>
            </a:xfrm>
            <a:custGeom>
              <a:avLst/>
              <a:gdLst>
                <a:gd name="connsiteX0" fmla="*/ 160608 w 160607"/>
                <a:gd name="connsiteY0" fmla="*/ 66694 h 66693"/>
                <a:gd name="connsiteX1" fmla="*/ 0 w 160607"/>
                <a:gd name="connsiteY1" fmla="*/ 0 h 66693"/>
              </a:gdLst>
              <a:ahLst/>
              <a:cxnLst>
                <a:cxn ang="0">
                  <a:pos x="connsiteX0" y="connsiteY0"/>
                </a:cxn>
                <a:cxn ang="0">
                  <a:pos x="connsiteX1" y="connsiteY1"/>
                </a:cxn>
              </a:cxnLst>
              <a:rect l="l" t="t" r="r" b="b"/>
              <a:pathLst>
                <a:path w="160607" h="66693">
                  <a:moveTo>
                    <a:pt x="160608" y="66694"/>
                  </a:moveTo>
                  <a:lnTo>
                    <a:pt x="0"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7C78E771-9D2B-EF4D-9100-461F9B03AE52}"/>
                </a:ext>
              </a:extLst>
            </p:cNvPr>
            <p:cNvSpPr/>
            <p:nvPr/>
          </p:nvSpPr>
          <p:spPr>
            <a:xfrm>
              <a:off x="3071113" y="8914944"/>
              <a:ext cx="367203" cy="296581"/>
            </a:xfrm>
            <a:custGeom>
              <a:avLst/>
              <a:gdLst>
                <a:gd name="connsiteX0" fmla="*/ 0 w 367203"/>
                <a:gd name="connsiteY0" fmla="*/ 148919 h 296581"/>
                <a:gd name="connsiteX1" fmla="*/ 184380 w 367203"/>
                <a:gd name="connsiteY1" fmla="*/ 0 h 296581"/>
                <a:gd name="connsiteX2" fmla="*/ 367204 w 367203"/>
                <a:gd name="connsiteY2" fmla="*/ 148919 h 296581"/>
                <a:gd name="connsiteX3" fmla="*/ 184380 w 367203"/>
                <a:gd name="connsiteY3" fmla="*/ 296582 h 296581"/>
                <a:gd name="connsiteX4" fmla="*/ 0 w 367203"/>
                <a:gd name="connsiteY4" fmla="*/ 148919 h 2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03" h="296581">
                  <a:moveTo>
                    <a:pt x="0" y="148919"/>
                  </a:moveTo>
                  <a:cubicBezTo>
                    <a:pt x="0" y="66808"/>
                    <a:pt x="82638" y="0"/>
                    <a:pt x="184380" y="0"/>
                  </a:cubicBezTo>
                  <a:cubicBezTo>
                    <a:pt x="284565" y="0"/>
                    <a:pt x="367204" y="66694"/>
                    <a:pt x="367204" y="148919"/>
                  </a:cubicBezTo>
                  <a:cubicBezTo>
                    <a:pt x="367204" y="229774"/>
                    <a:pt x="284565" y="296582"/>
                    <a:pt x="184380" y="296582"/>
                  </a:cubicBezTo>
                  <a:cubicBezTo>
                    <a:pt x="82638" y="296582"/>
                    <a:pt x="0" y="229774"/>
                    <a:pt x="0" y="148919"/>
                  </a:cubicBezTo>
                </a:path>
              </a:pathLst>
            </a:custGeom>
            <a:solidFill>
              <a:srgbClr val="860052"/>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8BF59432-FF4C-7E30-F810-1C49CD210B10}"/>
                </a:ext>
              </a:extLst>
            </p:cNvPr>
            <p:cNvSpPr/>
            <p:nvPr/>
          </p:nvSpPr>
          <p:spPr>
            <a:xfrm>
              <a:off x="3009134" y="9244188"/>
              <a:ext cx="348808" cy="281621"/>
            </a:xfrm>
            <a:custGeom>
              <a:avLst/>
              <a:gdLst>
                <a:gd name="connsiteX0" fmla="*/ 0 w 348808"/>
                <a:gd name="connsiteY0" fmla="*/ 140240 h 281621"/>
                <a:gd name="connsiteX1" fmla="*/ 175182 w 348808"/>
                <a:gd name="connsiteY1" fmla="*/ 0 h 281621"/>
                <a:gd name="connsiteX2" fmla="*/ 348808 w 348808"/>
                <a:gd name="connsiteY2" fmla="*/ 140240 h 281621"/>
                <a:gd name="connsiteX3" fmla="*/ 175182 w 348808"/>
                <a:gd name="connsiteY3" fmla="*/ 281621 h 281621"/>
                <a:gd name="connsiteX4" fmla="*/ 0 w 348808"/>
                <a:gd name="connsiteY4" fmla="*/ 140240 h 28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08" h="281621">
                  <a:moveTo>
                    <a:pt x="0" y="140240"/>
                  </a:moveTo>
                  <a:cubicBezTo>
                    <a:pt x="0" y="63382"/>
                    <a:pt x="78535" y="0"/>
                    <a:pt x="175182" y="0"/>
                  </a:cubicBezTo>
                  <a:cubicBezTo>
                    <a:pt x="270415" y="0"/>
                    <a:pt x="348808" y="63382"/>
                    <a:pt x="348808" y="140240"/>
                  </a:cubicBezTo>
                  <a:cubicBezTo>
                    <a:pt x="348808" y="218239"/>
                    <a:pt x="270273" y="281621"/>
                    <a:pt x="175182" y="281621"/>
                  </a:cubicBezTo>
                  <a:cubicBezTo>
                    <a:pt x="78535" y="281621"/>
                    <a:pt x="0" y="218239"/>
                    <a:pt x="0" y="140240"/>
                  </a:cubicBezTo>
                </a:path>
              </a:pathLst>
            </a:custGeom>
            <a:solidFill>
              <a:srgbClr val="860052"/>
            </a:solidFill>
            <a:ln w="38353"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03B9089B-7948-48A4-BA94-FB03676194B1}"/>
                </a:ext>
              </a:extLst>
            </p:cNvPr>
            <p:cNvSpPr/>
            <p:nvPr/>
          </p:nvSpPr>
          <p:spPr>
            <a:xfrm>
              <a:off x="3537370" y="9591817"/>
              <a:ext cx="348949" cy="281621"/>
            </a:xfrm>
            <a:custGeom>
              <a:avLst/>
              <a:gdLst>
                <a:gd name="connsiteX0" fmla="*/ 0 w 348949"/>
                <a:gd name="connsiteY0" fmla="*/ 140811 h 281621"/>
                <a:gd name="connsiteX1" fmla="*/ 174475 w 348949"/>
                <a:gd name="connsiteY1" fmla="*/ 0 h 281621"/>
                <a:gd name="connsiteX2" fmla="*/ 348950 w 348949"/>
                <a:gd name="connsiteY2" fmla="*/ 140811 h 281621"/>
                <a:gd name="connsiteX3" fmla="*/ 174475 w 348949"/>
                <a:gd name="connsiteY3" fmla="*/ 281621 h 281621"/>
                <a:gd name="connsiteX4" fmla="*/ 0 w 348949"/>
                <a:gd name="connsiteY4" fmla="*/ 140811 h 28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49" h="281621">
                  <a:moveTo>
                    <a:pt x="0" y="140811"/>
                  </a:moveTo>
                  <a:cubicBezTo>
                    <a:pt x="0" y="62468"/>
                    <a:pt x="77403" y="0"/>
                    <a:pt x="174475" y="0"/>
                  </a:cubicBezTo>
                  <a:cubicBezTo>
                    <a:pt x="271547" y="0"/>
                    <a:pt x="348950" y="62468"/>
                    <a:pt x="348950" y="140811"/>
                  </a:cubicBezTo>
                  <a:cubicBezTo>
                    <a:pt x="348950" y="219153"/>
                    <a:pt x="271547" y="281621"/>
                    <a:pt x="174475" y="281621"/>
                  </a:cubicBezTo>
                  <a:cubicBezTo>
                    <a:pt x="77261" y="281621"/>
                    <a:pt x="0" y="219153"/>
                    <a:pt x="0" y="140811"/>
                  </a:cubicBezTo>
                </a:path>
              </a:pathLst>
            </a:custGeom>
            <a:solidFill>
              <a:srgbClr val="860052"/>
            </a:solidFill>
            <a:ln w="38519"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A6AEF9F0-4A29-0B95-D9D7-E1A62503AD1B}"/>
                </a:ext>
              </a:extLst>
            </p:cNvPr>
            <p:cNvSpPr/>
            <p:nvPr/>
          </p:nvSpPr>
          <p:spPr>
            <a:xfrm>
              <a:off x="4368425" y="9555501"/>
              <a:ext cx="367203" cy="296581"/>
            </a:xfrm>
            <a:custGeom>
              <a:avLst/>
              <a:gdLst>
                <a:gd name="connsiteX0" fmla="*/ 0 w 367203"/>
                <a:gd name="connsiteY0" fmla="*/ 148919 h 296581"/>
                <a:gd name="connsiteX1" fmla="*/ 182824 w 367203"/>
                <a:gd name="connsiteY1" fmla="*/ 0 h 296581"/>
                <a:gd name="connsiteX2" fmla="*/ 367204 w 367203"/>
                <a:gd name="connsiteY2" fmla="*/ 148919 h 296581"/>
                <a:gd name="connsiteX3" fmla="*/ 182824 w 367203"/>
                <a:gd name="connsiteY3" fmla="*/ 296582 h 296581"/>
                <a:gd name="connsiteX4" fmla="*/ 0 w 367203"/>
                <a:gd name="connsiteY4" fmla="*/ 148919 h 2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03" h="296581">
                  <a:moveTo>
                    <a:pt x="0" y="148919"/>
                  </a:moveTo>
                  <a:cubicBezTo>
                    <a:pt x="0" y="66808"/>
                    <a:pt x="82638" y="0"/>
                    <a:pt x="182824" y="0"/>
                  </a:cubicBezTo>
                  <a:cubicBezTo>
                    <a:pt x="284565" y="0"/>
                    <a:pt x="367204" y="66694"/>
                    <a:pt x="367204" y="148919"/>
                  </a:cubicBezTo>
                  <a:cubicBezTo>
                    <a:pt x="367204" y="231030"/>
                    <a:pt x="284565" y="296582"/>
                    <a:pt x="182824" y="296582"/>
                  </a:cubicBezTo>
                  <a:cubicBezTo>
                    <a:pt x="82638" y="296468"/>
                    <a:pt x="0" y="231030"/>
                    <a:pt x="0" y="148919"/>
                  </a:cubicBezTo>
                </a:path>
              </a:pathLst>
            </a:custGeom>
            <a:solidFill>
              <a:srgbClr val="860052"/>
            </a:solidFill>
            <a:ln w="14149"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13A8C68D-9398-DF1A-1D05-890ECD19B7CA}"/>
                </a:ext>
              </a:extLst>
            </p:cNvPr>
            <p:cNvSpPr/>
            <p:nvPr/>
          </p:nvSpPr>
          <p:spPr>
            <a:xfrm>
              <a:off x="3896689" y="9012069"/>
              <a:ext cx="708361" cy="704653"/>
            </a:xfrm>
            <a:custGeom>
              <a:avLst/>
              <a:gdLst>
                <a:gd name="connsiteX0" fmla="*/ 670408 w 708361"/>
                <a:gd name="connsiteY0" fmla="*/ 112207 h 704653"/>
                <a:gd name="connsiteX1" fmla="*/ 428719 w 708361"/>
                <a:gd name="connsiteY1" fmla="*/ 6913 h 704653"/>
                <a:gd name="connsiteX2" fmla="*/ 330090 w 708361"/>
                <a:gd name="connsiteY2" fmla="*/ 29981 h 704653"/>
                <a:gd name="connsiteX3" fmla="*/ 8876 w 708361"/>
                <a:gd name="connsiteY3" fmla="*/ 513854 h 704653"/>
                <a:gd name="connsiteX4" fmla="*/ 37460 w 708361"/>
                <a:gd name="connsiteY4" fmla="*/ 592196 h 704653"/>
                <a:gd name="connsiteX5" fmla="*/ 280705 w 708361"/>
                <a:gd name="connsiteY5" fmla="*/ 697490 h 704653"/>
                <a:gd name="connsiteX6" fmla="*/ 377636 w 708361"/>
                <a:gd name="connsiteY6" fmla="*/ 674421 h 704653"/>
                <a:gd name="connsiteX7" fmla="*/ 700407 w 708361"/>
                <a:gd name="connsiteY7" fmla="*/ 190549 h 704653"/>
                <a:gd name="connsiteX8" fmla="*/ 670408 w 708361"/>
                <a:gd name="connsiteY8" fmla="*/ 112207 h 70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361" h="704653">
                  <a:moveTo>
                    <a:pt x="670408" y="112207"/>
                  </a:moveTo>
                  <a:lnTo>
                    <a:pt x="428719" y="6913"/>
                  </a:lnTo>
                  <a:cubicBezTo>
                    <a:pt x="393767" y="-8505"/>
                    <a:pt x="349194" y="3030"/>
                    <a:pt x="330090" y="29981"/>
                  </a:cubicBezTo>
                  <a:lnTo>
                    <a:pt x="8876" y="513854"/>
                  </a:lnTo>
                  <a:cubicBezTo>
                    <a:pt x="-10227" y="542062"/>
                    <a:pt x="2508" y="576779"/>
                    <a:pt x="37460" y="592196"/>
                  </a:cubicBezTo>
                  <a:lnTo>
                    <a:pt x="280705" y="697490"/>
                  </a:lnTo>
                  <a:cubicBezTo>
                    <a:pt x="315657" y="712907"/>
                    <a:pt x="358533" y="702629"/>
                    <a:pt x="377636" y="674421"/>
                  </a:cubicBezTo>
                  <a:lnTo>
                    <a:pt x="700407" y="190549"/>
                  </a:lnTo>
                  <a:cubicBezTo>
                    <a:pt x="718095" y="163483"/>
                    <a:pt x="705502" y="127510"/>
                    <a:pt x="670408" y="112207"/>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1E2F7F8A-55FA-16CC-0EC3-D93C281BD2AD}"/>
                </a:ext>
              </a:extLst>
            </p:cNvPr>
            <p:cNvSpPr/>
            <p:nvPr/>
          </p:nvSpPr>
          <p:spPr>
            <a:xfrm>
              <a:off x="4505865" y="8383754"/>
              <a:ext cx="708928" cy="705140"/>
            </a:xfrm>
            <a:custGeom>
              <a:avLst/>
              <a:gdLst>
                <a:gd name="connsiteX0" fmla="*/ 670267 w 708928"/>
                <a:gd name="connsiteY0" fmla="*/ 112869 h 705140"/>
                <a:gd name="connsiteX1" fmla="*/ 428577 w 708928"/>
                <a:gd name="connsiteY1" fmla="*/ 6319 h 705140"/>
                <a:gd name="connsiteX2" fmla="*/ 331647 w 708928"/>
                <a:gd name="connsiteY2" fmla="*/ 30758 h 705140"/>
                <a:gd name="connsiteX3" fmla="*/ 8875 w 708928"/>
                <a:gd name="connsiteY3" fmla="*/ 513374 h 705140"/>
                <a:gd name="connsiteX4" fmla="*/ 37460 w 708928"/>
                <a:gd name="connsiteY4" fmla="*/ 592973 h 705140"/>
                <a:gd name="connsiteX5" fmla="*/ 280706 w 708928"/>
                <a:gd name="connsiteY5" fmla="*/ 698267 h 705140"/>
                <a:gd name="connsiteX6" fmla="*/ 377636 w 708928"/>
                <a:gd name="connsiteY6" fmla="*/ 673828 h 705140"/>
                <a:gd name="connsiteX7" fmla="*/ 700407 w 708928"/>
                <a:gd name="connsiteY7" fmla="*/ 191212 h 705140"/>
                <a:gd name="connsiteX8" fmla="*/ 670267 w 708928"/>
                <a:gd name="connsiteY8" fmla="*/ 112869 h 7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928" h="705140">
                  <a:moveTo>
                    <a:pt x="670267" y="112869"/>
                  </a:moveTo>
                  <a:lnTo>
                    <a:pt x="428577" y="6319"/>
                  </a:lnTo>
                  <a:cubicBezTo>
                    <a:pt x="393626" y="-7842"/>
                    <a:pt x="349052" y="2436"/>
                    <a:pt x="331647" y="30758"/>
                  </a:cubicBezTo>
                  <a:lnTo>
                    <a:pt x="8875" y="513374"/>
                  </a:lnTo>
                  <a:cubicBezTo>
                    <a:pt x="-10227" y="541582"/>
                    <a:pt x="2508" y="577556"/>
                    <a:pt x="37460" y="592973"/>
                  </a:cubicBezTo>
                  <a:lnTo>
                    <a:pt x="280706" y="698267"/>
                  </a:lnTo>
                  <a:cubicBezTo>
                    <a:pt x="315657" y="713684"/>
                    <a:pt x="358533" y="702150"/>
                    <a:pt x="377636" y="673828"/>
                  </a:cubicBezTo>
                  <a:lnTo>
                    <a:pt x="700407" y="191212"/>
                  </a:lnTo>
                  <a:cubicBezTo>
                    <a:pt x="719510" y="162890"/>
                    <a:pt x="705218" y="126916"/>
                    <a:pt x="670267" y="112869"/>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D721CBA8-40E8-DD64-07DB-A64D6B6244C1}"/>
                </a:ext>
              </a:extLst>
            </p:cNvPr>
            <p:cNvSpPr/>
            <p:nvPr/>
          </p:nvSpPr>
          <p:spPr>
            <a:xfrm>
              <a:off x="3998057" y="8160788"/>
              <a:ext cx="708337" cy="704652"/>
            </a:xfrm>
            <a:custGeom>
              <a:avLst/>
              <a:gdLst>
                <a:gd name="connsiteX0" fmla="*/ 670923 w 708337"/>
                <a:gd name="connsiteY0" fmla="*/ 112457 h 704652"/>
                <a:gd name="connsiteX1" fmla="*/ 427677 w 708337"/>
                <a:gd name="connsiteY1" fmla="*/ 7163 h 704652"/>
                <a:gd name="connsiteX2" fmla="*/ 330605 w 708337"/>
                <a:gd name="connsiteY2" fmla="*/ 30232 h 704652"/>
                <a:gd name="connsiteX3" fmla="*/ 7834 w 708337"/>
                <a:gd name="connsiteY3" fmla="*/ 514104 h 704652"/>
                <a:gd name="connsiteX4" fmla="*/ 37974 w 708337"/>
                <a:gd name="connsiteY4" fmla="*/ 592447 h 704652"/>
                <a:gd name="connsiteX5" fmla="*/ 281220 w 708337"/>
                <a:gd name="connsiteY5" fmla="*/ 697740 h 704652"/>
                <a:gd name="connsiteX6" fmla="*/ 378151 w 708337"/>
                <a:gd name="connsiteY6" fmla="*/ 674672 h 704652"/>
                <a:gd name="connsiteX7" fmla="*/ 699365 w 708337"/>
                <a:gd name="connsiteY7" fmla="*/ 190799 h 704652"/>
                <a:gd name="connsiteX8" fmla="*/ 670923 w 708337"/>
                <a:gd name="connsiteY8" fmla="*/ 112457 h 7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337" h="704652">
                  <a:moveTo>
                    <a:pt x="670923" y="112457"/>
                  </a:moveTo>
                  <a:lnTo>
                    <a:pt x="427677" y="7163"/>
                  </a:lnTo>
                  <a:cubicBezTo>
                    <a:pt x="394282" y="-8254"/>
                    <a:pt x="349708" y="2024"/>
                    <a:pt x="330605" y="30232"/>
                  </a:cubicBezTo>
                  <a:lnTo>
                    <a:pt x="7834" y="514104"/>
                  </a:lnTo>
                  <a:cubicBezTo>
                    <a:pt x="-9713" y="541056"/>
                    <a:pt x="3023" y="577029"/>
                    <a:pt x="37974" y="592447"/>
                  </a:cubicBezTo>
                  <a:lnTo>
                    <a:pt x="281220" y="697740"/>
                  </a:lnTo>
                  <a:cubicBezTo>
                    <a:pt x="314615" y="713158"/>
                    <a:pt x="359048" y="701623"/>
                    <a:pt x="378151" y="674672"/>
                  </a:cubicBezTo>
                  <a:lnTo>
                    <a:pt x="699365" y="190799"/>
                  </a:lnTo>
                  <a:cubicBezTo>
                    <a:pt x="718610" y="162477"/>
                    <a:pt x="705875" y="127874"/>
                    <a:pt x="670923" y="112457"/>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3DDB2E37-1331-CB54-F81E-72D63694F340}"/>
                </a:ext>
              </a:extLst>
            </p:cNvPr>
            <p:cNvSpPr/>
            <p:nvPr/>
          </p:nvSpPr>
          <p:spPr>
            <a:xfrm>
              <a:off x="3042247" y="9850713"/>
              <a:ext cx="400598" cy="678928"/>
            </a:xfrm>
            <a:custGeom>
              <a:avLst/>
              <a:gdLst>
                <a:gd name="connsiteX0" fmla="*/ 324328 w 400598"/>
                <a:gd name="connsiteY0" fmla="*/ 678929 h 678928"/>
                <a:gd name="connsiteX1" fmla="*/ 76271 w 400598"/>
                <a:gd name="connsiteY1" fmla="*/ 678929 h 678928"/>
                <a:gd name="connsiteX2" fmla="*/ 0 w 400598"/>
                <a:gd name="connsiteY2" fmla="*/ 617374 h 678928"/>
                <a:gd name="connsiteX3" fmla="*/ 0 w 400598"/>
                <a:gd name="connsiteY3" fmla="*/ 61555 h 678928"/>
                <a:gd name="connsiteX4" fmla="*/ 76271 w 400598"/>
                <a:gd name="connsiteY4" fmla="*/ 0 h 678928"/>
                <a:gd name="connsiteX5" fmla="*/ 324328 w 400598"/>
                <a:gd name="connsiteY5" fmla="*/ 0 h 678928"/>
                <a:gd name="connsiteX6" fmla="*/ 400599 w 400598"/>
                <a:gd name="connsiteY6" fmla="*/ 61555 h 678928"/>
                <a:gd name="connsiteX7" fmla="*/ 400599 w 400598"/>
                <a:gd name="connsiteY7" fmla="*/ 617374 h 678928"/>
                <a:gd name="connsiteX8" fmla="*/ 324328 w 400598"/>
                <a:gd name="connsiteY8" fmla="*/ 678929 h 67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598" h="678928">
                  <a:moveTo>
                    <a:pt x="324328" y="678929"/>
                  </a:moveTo>
                  <a:lnTo>
                    <a:pt x="76271" y="678929"/>
                  </a:lnTo>
                  <a:cubicBezTo>
                    <a:pt x="33395" y="678929"/>
                    <a:pt x="0" y="650721"/>
                    <a:pt x="0" y="617374"/>
                  </a:cubicBezTo>
                  <a:lnTo>
                    <a:pt x="0" y="61555"/>
                  </a:lnTo>
                  <a:cubicBezTo>
                    <a:pt x="0" y="28208"/>
                    <a:pt x="33395" y="0"/>
                    <a:pt x="76271" y="0"/>
                  </a:cubicBezTo>
                  <a:lnTo>
                    <a:pt x="324328" y="0"/>
                  </a:lnTo>
                  <a:cubicBezTo>
                    <a:pt x="365647" y="0"/>
                    <a:pt x="400599" y="28208"/>
                    <a:pt x="400599" y="61555"/>
                  </a:cubicBezTo>
                  <a:lnTo>
                    <a:pt x="400599" y="617374"/>
                  </a:lnTo>
                  <a:cubicBezTo>
                    <a:pt x="400599" y="650721"/>
                    <a:pt x="365647" y="678929"/>
                    <a:pt x="324328" y="678929"/>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41798FE6-B357-EF4C-58A9-6B54AEAE7016}"/>
                </a:ext>
              </a:extLst>
            </p:cNvPr>
            <p:cNvSpPr/>
            <p:nvPr/>
          </p:nvSpPr>
          <p:spPr>
            <a:xfrm>
              <a:off x="3042247" y="10593937"/>
              <a:ext cx="400598" cy="677672"/>
            </a:xfrm>
            <a:custGeom>
              <a:avLst/>
              <a:gdLst>
                <a:gd name="connsiteX0" fmla="*/ 324328 w 400598"/>
                <a:gd name="connsiteY0" fmla="*/ 677672 h 677672"/>
                <a:gd name="connsiteX1" fmla="*/ 76271 w 400598"/>
                <a:gd name="connsiteY1" fmla="*/ 677672 h 677672"/>
                <a:gd name="connsiteX2" fmla="*/ 0 w 400598"/>
                <a:gd name="connsiteY2" fmla="*/ 616004 h 677672"/>
                <a:gd name="connsiteX3" fmla="*/ 0 w 400598"/>
                <a:gd name="connsiteY3" fmla="*/ 61554 h 677672"/>
                <a:gd name="connsiteX4" fmla="*/ 76271 w 400598"/>
                <a:gd name="connsiteY4" fmla="*/ 0 h 677672"/>
                <a:gd name="connsiteX5" fmla="*/ 324328 w 400598"/>
                <a:gd name="connsiteY5" fmla="*/ 0 h 677672"/>
                <a:gd name="connsiteX6" fmla="*/ 400599 w 400598"/>
                <a:gd name="connsiteY6" fmla="*/ 61554 h 677672"/>
                <a:gd name="connsiteX7" fmla="*/ 400599 w 400598"/>
                <a:gd name="connsiteY7" fmla="*/ 616004 h 677672"/>
                <a:gd name="connsiteX8" fmla="*/ 324328 w 400598"/>
                <a:gd name="connsiteY8" fmla="*/ 677672 h 6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598" h="677672">
                  <a:moveTo>
                    <a:pt x="324328" y="677672"/>
                  </a:moveTo>
                  <a:lnTo>
                    <a:pt x="76271" y="677672"/>
                  </a:lnTo>
                  <a:cubicBezTo>
                    <a:pt x="33395" y="677672"/>
                    <a:pt x="0" y="650721"/>
                    <a:pt x="0" y="616004"/>
                  </a:cubicBezTo>
                  <a:lnTo>
                    <a:pt x="0" y="61554"/>
                  </a:lnTo>
                  <a:cubicBezTo>
                    <a:pt x="0" y="26837"/>
                    <a:pt x="33395" y="0"/>
                    <a:pt x="76271" y="0"/>
                  </a:cubicBezTo>
                  <a:lnTo>
                    <a:pt x="324328" y="0"/>
                  </a:lnTo>
                  <a:cubicBezTo>
                    <a:pt x="365647" y="0"/>
                    <a:pt x="400599" y="26951"/>
                    <a:pt x="400599" y="61554"/>
                  </a:cubicBezTo>
                  <a:lnTo>
                    <a:pt x="400599" y="616004"/>
                  </a:lnTo>
                  <a:cubicBezTo>
                    <a:pt x="400599" y="650721"/>
                    <a:pt x="365647" y="677672"/>
                    <a:pt x="324328" y="677672"/>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86F68E48-CBC4-FC12-CECC-D0EF979C96E3}"/>
                </a:ext>
              </a:extLst>
            </p:cNvPr>
            <p:cNvSpPr/>
            <p:nvPr/>
          </p:nvSpPr>
          <p:spPr>
            <a:xfrm>
              <a:off x="2675609" y="10433369"/>
              <a:ext cx="14150" cy="269630"/>
            </a:xfrm>
            <a:custGeom>
              <a:avLst/>
              <a:gdLst>
                <a:gd name="connsiteX0" fmla="*/ 0 w 14150"/>
                <a:gd name="connsiteY0" fmla="*/ 269630 h 269630"/>
                <a:gd name="connsiteX1" fmla="*/ 0 w 14150"/>
                <a:gd name="connsiteY1" fmla="*/ 0 h 269630"/>
              </a:gdLst>
              <a:ahLst/>
              <a:cxnLst>
                <a:cxn ang="0">
                  <a:pos x="connsiteX0" y="connsiteY0"/>
                </a:cxn>
                <a:cxn ang="0">
                  <a:pos x="connsiteX1" y="connsiteY1"/>
                </a:cxn>
              </a:cxnLst>
              <a:rect l="l" t="t" r="r" b="b"/>
              <a:pathLst>
                <a:path w="14150" h="269630">
                  <a:moveTo>
                    <a:pt x="0" y="269630"/>
                  </a:moveTo>
                  <a:lnTo>
                    <a:pt x="0"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575EB6CA-A77B-C945-BCC5-70D3DFCA3E71}"/>
                </a:ext>
              </a:extLst>
            </p:cNvPr>
            <p:cNvSpPr/>
            <p:nvPr/>
          </p:nvSpPr>
          <p:spPr>
            <a:xfrm>
              <a:off x="3245730" y="10433369"/>
              <a:ext cx="14150" cy="269630"/>
            </a:xfrm>
            <a:custGeom>
              <a:avLst/>
              <a:gdLst>
                <a:gd name="connsiteX0" fmla="*/ 0 w 14150"/>
                <a:gd name="connsiteY0" fmla="*/ 269630 h 269630"/>
                <a:gd name="connsiteX1" fmla="*/ 0 w 14150"/>
                <a:gd name="connsiteY1" fmla="*/ 0 h 269630"/>
              </a:gdLst>
              <a:ahLst/>
              <a:cxnLst>
                <a:cxn ang="0">
                  <a:pos x="connsiteX0" y="connsiteY0"/>
                </a:cxn>
                <a:cxn ang="0">
                  <a:pos x="connsiteX1" y="connsiteY1"/>
                </a:cxn>
              </a:cxnLst>
              <a:rect l="l" t="t" r="r" b="b"/>
              <a:pathLst>
                <a:path w="14150" h="269630">
                  <a:moveTo>
                    <a:pt x="0" y="269630"/>
                  </a:moveTo>
                  <a:lnTo>
                    <a:pt x="0"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D08AC211-6018-B23E-1632-B9FF9627456F}"/>
                </a:ext>
              </a:extLst>
            </p:cNvPr>
            <p:cNvSpPr/>
            <p:nvPr/>
          </p:nvSpPr>
          <p:spPr>
            <a:xfrm>
              <a:off x="1271462" y="8936871"/>
              <a:ext cx="160607" cy="236168"/>
            </a:xfrm>
            <a:custGeom>
              <a:avLst/>
              <a:gdLst>
                <a:gd name="connsiteX0" fmla="*/ 160607 w 160607"/>
                <a:gd name="connsiteY0" fmla="*/ 236169 h 236168"/>
                <a:gd name="connsiteX1" fmla="*/ 0 w 160607"/>
                <a:gd name="connsiteY1" fmla="*/ 0 h 236168"/>
              </a:gdLst>
              <a:ahLst/>
              <a:cxnLst>
                <a:cxn ang="0">
                  <a:pos x="connsiteX0" y="connsiteY0"/>
                </a:cxn>
                <a:cxn ang="0">
                  <a:pos x="connsiteX1" y="connsiteY1"/>
                </a:cxn>
              </a:cxnLst>
              <a:rect l="l" t="t" r="r" b="b"/>
              <a:pathLst>
                <a:path w="160607" h="236168">
                  <a:moveTo>
                    <a:pt x="160607" y="236169"/>
                  </a:moveTo>
                  <a:lnTo>
                    <a:pt x="0"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35C123CE-F1BC-3E03-053F-18DBF8AB7AE8}"/>
                </a:ext>
              </a:extLst>
            </p:cNvPr>
            <p:cNvSpPr/>
            <p:nvPr/>
          </p:nvSpPr>
          <p:spPr>
            <a:xfrm>
              <a:off x="1788235" y="8713493"/>
              <a:ext cx="160607" cy="234912"/>
            </a:xfrm>
            <a:custGeom>
              <a:avLst/>
              <a:gdLst>
                <a:gd name="connsiteX0" fmla="*/ 160607 w 160607"/>
                <a:gd name="connsiteY0" fmla="*/ 234913 h 234912"/>
                <a:gd name="connsiteX1" fmla="*/ 0 w 160607"/>
                <a:gd name="connsiteY1" fmla="*/ 0 h 234912"/>
              </a:gdLst>
              <a:ahLst/>
              <a:cxnLst>
                <a:cxn ang="0">
                  <a:pos x="connsiteX0" y="connsiteY0"/>
                </a:cxn>
                <a:cxn ang="0">
                  <a:pos x="connsiteX1" y="connsiteY1"/>
                </a:cxn>
              </a:cxnLst>
              <a:rect l="l" t="t" r="r" b="b"/>
              <a:pathLst>
                <a:path w="160607" h="234912">
                  <a:moveTo>
                    <a:pt x="160607" y="234913"/>
                  </a:moveTo>
                  <a:lnTo>
                    <a:pt x="0"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91F0A81A-17A6-AF7D-6A4C-FD2BD9FACE01}"/>
                </a:ext>
              </a:extLst>
            </p:cNvPr>
            <p:cNvSpPr/>
            <p:nvPr/>
          </p:nvSpPr>
          <p:spPr>
            <a:xfrm>
              <a:off x="3980420" y="8689168"/>
              <a:ext cx="165418" cy="232286"/>
            </a:xfrm>
            <a:custGeom>
              <a:avLst/>
              <a:gdLst>
                <a:gd name="connsiteX0" fmla="*/ 0 w 165418"/>
                <a:gd name="connsiteY0" fmla="*/ 232286 h 232286"/>
                <a:gd name="connsiteX1" fmla="*/ 165418 w 165418"/>
                <a:gd name="connsiteY1" fmla="*/ 0 h 232286"/>
              </a:gdLst>
              <a:ahLst/>
              <a:cxnLst>
                <a:cxn ang="0">
                  <a:pos x="connsiteX0" y="connsiteY0"/>
                </a:cxn>
                <a:cxn ang="0">
                  <a:pos x="connsiteX1" y="connsiteY1"/>
                </a:cxn>
              </a:cxnLst>
              <a:rect l="l" t="t" r="r" b="b"/>
              <a:pathLst>
                <a:path w="165418" h="232286">
                  <a:moveTo>
                    <a:pt x="0" y="232286"/>
                  </a:moveTo>
                  <a:lnTo>
                    <a:pt x="165418"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A77EA06C-6C0F-0219-7797-5A375B841A19}"/>
                </a:ext>
              </a:extLst>
            </p:cNvPr>
            <p:cNvSpPr/>
            <p:nvPr/>
          </p:nvSpPr>
          <p:spPr>
            <a:xfrm>
              <a:off x="4470166" y="8934244"/>
              <a:ext cx="166975" cy="233656"/>
            </a:xfrm>
            <a:custGeom>
              <a:avLst/>
              <a:gdLst>
                <a:gd name="connsiteX0" fmla="*/ 0 w 166975"/>
                <a:gd name="connsiteY0" fmla="*/ 233657 h 233656"/>
                <a:gd name="connsiteX1" fmla="*/ 166975 w 166975"/>
                <a:gd name="connsiteY1" fmla="*/ 0 h 233656"/>
              </a:gdLst>
              <a:ahLst/>
              <a:cxnLst>
                <a:cxn ang="0">
                  <a:pos x="connsiteX0" y="connsiteY0"/>
                </a:cxn>
                <a:cxn ang="0">
                  <a:pos x="connsiteX1" y="connsiteY1"/>
                </a:cxn>
              </a:cxnLst>
              <a:rect l="l" t="t" r="r" b="b"/>
              <a:pathLst>
                <a:path w="166975" h="233656">
                  <a:moveTo>
                    <a:pt x="0" y="233657"/>
                  </a:moveTo>
                  <a:lnTo>
                    <a:pt x="166975" y="0"/>
                  </a:lnTo>
                </a:path>
              </a:pathLst>
            </a:custGeom>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5956C534-C333-49CC-9B8C-30FF25C2DD39}"/>
                </a:ext>
              </a:extLst>
            </p:cNvPr>
            <p:cNvSpPr/>
            <p:nvPr/>
          </p:nvSpPr>
          <p:spPr>
            <a:xfrm>
              <a:off x="1444804" y="9579826"/>
              <a:ext cx="151126" cy="82225"/>
            </a:xfrm>
            <a:custGeom>
              <a:avLst/>
              <a:gdLst>
                <a:gd name="connsiteX0" fmla="*/ 151127 w 151126"/>
                <a:gd name="connsiteY0" fmla="*/ 0 h 82225"/>
                <a:gd name="connsiteX1" fmla="*/ 0 w 151126"/>
                <a:gd name="connsiteY1" fmla="*/ 82225 h 82225"/>
              </a:gdLst>
              <a:ahLst/>
              <a:cxnLst>
                <a:cxn ang="0">
                  <a:pos x="connsiteX0" y="connsiteY0"/>
                </a:cxn>
                <a:cxn ang="0">
                  <a:pos x="connsiteX1" y="connsiteY1"/>
                </a:cxn>
              </a:cxnLst>
              <a:rect l="l" t="t" r="r" b="b"/>
              <a:pathLst>
                <a:path w="151126" h="82225">
                  <a:moveTo>
                    <a:pt x="151127" y="0"/>
                  </a:moveTo>
                  <a:lnTo>
                    <a:pt x="0" y="82225"/>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6B770856-2CCA-B049-EDC9-67841EDE487E}"/>
                </a:ext>
              </a:extLst>
            </p:cNvPr>
            <p:cNvSpPr/>
            <p:nvPr/>
          </p:nvSpPr>
          <p:spPr>
            <a:xfrm>
              <a:off x="2368545" y="9070373"/>
              <a:ext cx="254424" cy="129618"/>
            </a:xfrm>
            <a:custGeom>
              <a:avLst/>
              <a:gdLst>
                <a:gd name="connsiteX0" fmla="*/ 0 w 254424"/>
                <a:gd name="connsiteY0" fmla="*/ 129619 h 129618"/>
                <a:gd name="connsiteX1" fmla="*/ 254425 w 254424"/>
                <a:gd name="connsiteY1" fmla="*/ 0 h 129618"/>
              </a:gdLst>
              <a:ahLst/>
              <a:cxnLst>
                <a:cxn ang="0">
                  <a:pos x="connsiteX0" y="connsiteY0"/>
                </a:cxn>
                <a:cxn ang="0">
                  <a:pos x="connsiteX1" y="connsiteY1"/>
                </a:cxn>
              </a:cxnLst>
              <a:rect l="l" t="t" r="r" b="b"/>
              <a:pathLst>
                <a:path w="254424" h="129618">
                  <a:moveTo>
                    <a:pt x="0" y="129619"/>
                  </a:moveTo>
                  <a:lnTo>
                    <a:pt x="254425"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FD34E7CA-72DD-52EF-A106-4B4C2EBB8DAF}"/>
                </a:ext>
              </a:extLst>
            </p:cNvPr>
            <p:cNvSpPr/>
            <p:nvPr/>
          </p:nvSpPr>
          <p:spPr>
            <a:xfrm>
              <a:off x="2574009" y="9462198"/>
              <a:ext cx="93817" cy="152687"/>
            </a:xfrm>
            <a:custGeom>
              <a:avLst/>
              <a:gdLst>
                <a:gd name="connsiteX0" fmla="*/ 0 w 93817"/>
                <a:gd name="connsiteY0" fmla="*/ 152688 h 152687"/>
                <a:gd name="connsiteX1" fmla="*/ 93817 w 93817"/>
                <a:gd name="connsiteY1" fmla="*/ 0 h 152687"/>
              </a:gdLst>
              <a:ahLst/>
              <a:cxnLst>
                <a:cxn ang="0">
                  <a:pos x="connsiteX0" y="connsiteY0"/>
                </a:cxn>
                <a:cxn ang="0">
                  <a:pos x="connsiteX1" y="connsiteY1"/>
                </a:cxn>
              </a:cxnLst>
              <a:rect l="l" t="t" r="r" b="b"/>
              <a:pathLst>
                <a:path w="93817" h="152687">
                  <a:moveTo>
                    <a:pt x="0" y="152688"/>
                  </a:moveTo>
                  <a:lnTo>
                    <a:pt x="93817" y="0"/>
                  </a:lnTo>
                </a:path>
              </a:pathLst>
            </a:custGeom>
            <a:ln w="50874"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0B72FB4F-6A7C-7C92-8591-5F124957D4F8}"/>
                </a:ext>
              </a:extLst>
            </p:cNvPr>
            <p:cNvSpPr/>
            <p:nvPr/>
          </p:nvSpPr>
          <p:spPr>
            <a:xfrm>
              <a:off x="2500568" y="8914944"/>
              <a:ext cx="365647" cy="296581"/>
            </a:xfrm>
            <a:custGeom>
              <a:avLst/>
              <a:gdLst>
                <a:gd name="connsiteX0" fmla="*/ 0 w 365647"/>
                <a:gd name="connsiteY0" fmla="*/ 148919 h 296581"/>
                <a:gd name="connsiteX1" fmla="*/ 182824 w 365647"/>
                <a:gd name="connsiteY1" fmla="*/ 0 h 296581"/>
                <a:gd name="connsiteX2" fmla="*/ 365647 w 365647"/>
                <a:gd name="connsiteY2" fmla="*/ 148919 h 296581"/>
                <a:gd name="connsiteX3" fmla="*/ 182824 w 365647"/>
                <a:gd name="connsiteY3" fmla="*/ 296582 h 296581"/>
                <a:gd name="connsiteX4" fmla="*/ 0 w 365647"/>
                <a:gd name="connsiteY4" fmla="*/ 148919 h 2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47" h="296581">
                  <a:moveTo>
                    <a:pt x="0" y="148919"/>
                  </a:moveTo>
                  <a:cubicBezTo>
                    <a:pt x="0" y="66808"/>
                    <a:pt x="81082" y="0"/>
                    <a:pt x="182824" y="0"/>
                  </a:cubicBezTo>
                  <a:cubicBezTo>
                    <a:pt x="284565" y="0"/>
                    <a:pt x="365647" y="66694"/>
                    <a:pt x="365647" y="148919"/>
                  </a:cubicBezTo>
                  <a:cubicBezTo>
                    <a:pt x="365647" y="229774"/>
                    <a:pt x="284565" y="296582"/>
                    <a:pt x="182824" y="296582"/>
                  </a:cubicBezTo>
                  <a:cubicBezTo>
                    <a:pt x="81082" y="296582"/>
                    <a:pt x="0" y="229774"/>
                    <a:pt x="0" y="148919"/>
                  </a:cubicBezTo>
                </a:path>
              </a:pathLst>
            </a:custGeom>
            <a:solidFill>
              <a:srgbClr val="860052"/>
            </a:solidFill>
            <a:ln w="14149"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068C15DC-1EBC-8E3A-2580-1CBA4171D829}"/>
                </a:ext>
              </a:extLst>
            </p:cNvPr>
            <p:cNvSpPr/>
            <p:nvPr/>
          </p:nvSpPr>
          <p:spPr>
            <a:xfrm>
              <a:off x="2547831" y="9244188"/>
              <a:ext cx="348808" cy="281621"/>
            </a:xfrm>
            <a:custGeom>
              <a:avLst/>
              <a:gdLst>
                <a:gd name="connsiteX0" fmla="*/ 0 w 348808"/>
                <a:gd name="connsiteY0" fmla="*/ 140240 h 281621"/>
                <a:gd name="connsiteX1" fmla="*/ 175182 w 348808"/>
                <a:gd name="connsiteY1" fmla="*/ 0 h 281621"/>
                <a:gd name="connsiteX2" fmla="*/ 348808 w 348808"/>
                <a:gd name="connsiteY2" fmla="*/ 140240 h 281621"/>
                <a:gd name="connsiteX3" fmla="*/ 175182 w 348808"/>
                <a:gd name="connsiteY3" fmla="*/ 281621 h 281621"/>
                <a:gd name="connsiteX4" fmla="*/ 0 w 348808"/>
                <a:gd name="connsiteY4" fmla="*/ 140240 h 28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08" h="281621">
                  <a:moveTo>
                    <a:pt x="0" y="140240"/>
                  </a:moveTo>
                  <a:cubicBezTo>
                    <a:pt x="0" y="63382"/>
                    <a:pt x="78535" y="0"/>
                    <a:pt x="175182" y="0"/>
                  </a:cubicBezTo>
                  <a:cubicBezTo>
                    <a:pt x="271830" y="0"/>
                    <a:pt x="348808" y="63382"/>
                    <a:pt x="348808" y="140240"/>
                  </a:cubicBezTo>
                  <a:cubicBezTo>
                    <a:pt x="348808" y="218239"/>
                    <a:pt x="271830" y="281621"/>
                    <a:pt x="175182" y="281621"/>
                  </a:cubicBezTo>
                  <a:cubicBezTo>
                    <a:pt x="78535" y="281621"/>
                    <a:pt x="0" y="218239"/>
                    <a:pt x="0" y="140240"/>
                  </a:cubicBezTo>
                </a:path>
              </a:pathLst>
            </a:custGeom>
            <a:solidFill>
              <a:srgbClr val="860052"/>
            </a:solidFill>
            <a:ln w="38353"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B703F230-A43F-F106-DF28-C25D9C70D7CB}"/>
                </a:ext>
              </a:extLst>
            </p:cNvPr>
            <p:cNvSpPr/>
            <p:nvPr/>
          </p:nvSpPr>
          <p:spPr>
            <a:xfrm>
              <a:off x="2029642" y="9587249"/>
              <a:ext cx="348808" cy="281735"/>
            </a:xfrm>
            <a:custGeom>
              <a:avLst/>
              <a:gdLst>
                <a:gd name="connsiteX0" fmla="*/ 0 w 348808"/>
                <a:gd name="connsiteY0" fmla="*/ 141496 h 281735"/>
                <a:gd name="connsiteX1" fmla="*/ 173626 w 348808"/>
                <a:gd name="connsiteY1" fmla="*/ 0 h 281735"/>
                <a:gd name="connsiteX2" fmla="*/ 348808 w 348808"/>
                <a:gd name="connsiteY2" fmla="*/ 141496 h 281735"/>
                <a:gd name="connsiteX3" fmla="*/ 173626 w 348808"/>
                <a:gd name="connsiteY3" fmla="*/ 281735 h 281735"/>
                <a:gd name="connsiteX4" fmla="*/ 0 w 348808"/>
                <a:gd name="connsiteY4" fmla="*/ 141496 h 281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08" h="281735">
                  <a:moveTo>
                    <a:pt x="0" y="141496"/>
                  </a:moveTo>
                  <a:cubicBezTo>
                    <a:pt x="0" y="63496"/>
                    <a:pt x="78535" y="0"/>
                    <a:pt x="173626" y="0"/>
                  </a:cubicBezTo>
                  <a:cubicBezTo>
                    <a:pt x="270273" y="0"/>
                    <a:pt x="348808" y="63382"/>
                    <a:pt x="348808" y="141496"/>
                  </a:cubicBezTo>
                  <a:cubicBezTo>
                    <a:pt x="348808" y="218353"/>
                    <a:pt x="270273" y="281735"/>
                    <a:pt x="173626" y="281735"/>
                  </a:cubicBezTo>
                  <a:cubicBezTo>
                    <a:pt x="78535" y="281735"/>
                    <a:pt x="0" y="218239"/>
                    <a:pt x="0" y="141496"/>
                  </a:cubicBezTo>
                </a:path>
              </a:pathLst>
            </a:custGeom>
            <a:solidFill>
              <a:srgbClr val="860052"/>
            </a:solidFill>
            <a:ln w="38353"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235592F7-6C55-8C31-4A14-A2BE8CEF4A86}"/>
                </a:ext>
              </a:extLst>
            </p:cNvPr>
            <p:cNvSpPr/>
            <p:nvPr/>
          </p:nvSpPr>
          <p:spPr>
            <a:xfrm>
              <a:off x="1179342" y="9556757"/>
              <a:ext cx="367203" cy="296581"/>
            </a:xfrm>
            <a:custGeom>
              <a:avLst/>
              <a:gdLst>
                <a:gd name="connsiteX0" fmla="*/ 0 w 367203"/>
                <a:gd name="connsiteY0" fmla="*/ 148919 h 296581"/>
                <a:gd name="connsiteX1" fmla="*/ 184380 w 367203"/>
                <a:gd name="connsiteY1" fmla="*/ 0 h 296581"/>
                <a:gd name="connsiteX2" fmla="*/ 367204 w 367203"/>
                <a:gd name="connsiteY2" fmla="*/ 148919 h 296581"/>
                <a:gd name="connsiteX3" fmla="*/ 184380 w 367203"/>
                <a:gd name="connsiteY3" fmla="*/ 296582 h 296581"/>
                <a:gd name="connsiteX4" fmla="*/ 0 w 367203"/>
                <a:gd name="connsiteY4" fmla="*/ 148919 h 2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03" h="296581">
                  <a:moveTo>
                    <a:pt x="0" y="148919"/>
                  </a:moveTo>
                  <a:cubicBezTo>
                    <a:pt x="0" y="66808"/>
                    <a:pt x="82639" y="0"/>
                    <a:pt x="184380" y="0"/>
                  </a:cubicBezTo>
                  <a:cubicBezTo>
                    <a:pt x="284565" y="0"/>
                    <a:pt x="367204" y="66694"/>
                    <a:pt x="367204" y="148919"/>
                  </a:cubicBezTo>
                  <a:cubicBezTo>
                    <a:pt x="367204" y="231030"/>
                    <a:pt x="284565" y="296582"/>
                    <a:pt x="184380" y="296582"/>
                  </a:cubicBezTo>
                  <a:cubicBezTo>
                    <a:pt x="82639" y="296467"/>
                    <a:pt x="0" y="231030"/>
                    <a:pt x="0" y="148919"/>
                  </a:cubicBezTo>
                </a:path>
              </a:pathLst>
            </a:custGeom>
            <a:solidFill>
              <a:srgbClr val="860052"/>
            </a:solidFill>
            <a:ln w="14149" cap="flat">
              <a:solidFill>
                <a:srgbClr val="860052"/>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9DB91219-B556-F7EB-1CAB-12E9277B2272}"/>
                </a:ext>
              </a:extLst>
            </p:cNvPr>
            <p:cNvSpPr/>
            <p:nvPr/>
          </p:nvSpPr>
          <p:spPr>
            <a:xfrm>
              <a:off x="1198536" y="8164922"/>
              <a:ext cx="708286" cy="704652"/>
            </a:xfrm>
            <a:custGeom>
              <a:avLst/>
              <a:gdLst>
                <a:gd name="connsiteX0" fmla="*/ 670781 w 708286"/>
                <a:gd name="connsiteY0" fmla="*/ 592196 h 704652"/>
                <a:gd name="connsiteX1" fmla="*/ 427536 w 708286"/>
                <a:gd name="connsiteY1" fmla="*/ 697490 h 704652"/>
                <a:gd name="connsiteX2" fmla="*/ 330605 w 708286"/>
                <a:gd name="connsiteY2" fmla="*/ 674421 h 704652"/>
                <a:gd name="connsiteX3" fmla="*/ 7834 w 708286"/>
                <a:gd name="connsiteY3" fmla="*/ 191805 h 704652"/>
                <a:gd name="connsiteX4" fmla="*/ 37974 w 708286"/>
                <a:gd name="connsiteY4" fmla="*/ 112206 h 704652"/>
                <a:gd name="connsiteX5" fmla="*/ 279664 w 708286"/>
                <a:gd name="connsiteY5" fmla="*/ 6913 h 704652"/>
                <a:gd name="connsiteX6" fmla="*/ 378292 w 708286"/>
                <a:gd name="connsiteY6" fmla="*/ 29981 h 704652"/>
                <a:gd name="connsiteX7" fmla="*/ 699507 w 708286"/>
                <a:gd name="connsiteY7" fmla="*/ 513854 h 704652"/>
                <a:gd name="connsiteX8" fmla="*/ 670781 w 708286"/>
                <a:gd name="connsiteY8" fmla="*/ 592196 h 7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286" h="704652">
                  <a:moveTo>
                    <a:pt x="670781" y="592196"/>
                  </a:moveTo>
                  <a:lnTo>
                    <a:pt x="427536" y="697490"/>
                  </a:lnTo>
                  <a:cubicBezTo>
                    <a:pt x="392584" y="712907"/>
                    <a:pt x="349708" y="702629"/>
                    <a:pt x="330605" y="674421"/>
                  </a:cubicBezTo>
                  <a:lnTo>
                    <a:pt x="7834" y="191805"/>
                  </a:lnTo>
                  <a:cubicBezTo>
                    <a:pt x="-9713" y="163597"/>
                    <a:pt x="3023" y="127624"/>
                    <a:pt x="37974" y="112206"/>
                  </a:cubicBezTo>
                  <a:lnTo>
                    <a:pt x="279664" y="6913"/>
                  </a:lnTo>
                  <a:cubicBezTo>
                    <a:pt x="314615" y="-8505"/>
                    <a:pt x="359189" y="3030"/>
                    <a:pt x="378292" y="29981"/>
                  </a:cubicBezTo>
                  <a:lnTo>
                    <a:pt x="699507" y="513854"/>
                  </a:lnTo>
                  <a:cubicBezTo>
                    <a:pt x="718468" y="542176"/>
                    <a:pt x="705733" y="576779"/>
                    <a:pt x="670781" y="592196"/>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E6A81E7F-E1B6-AF1A-26FA-B659529D4946}"/>
                </a:ext>
              </a:extLst>
            </p:cNvPr>
            <p:cNvSpPr/>
            <p:nvPr/>
          </p:nvSpPr>
          <p:spPr>
            <a:xfrm>
              <a:off x="690343" y="8387935"/>
              <a:ext cx="709282" cy="705017"/>
            </a:xfrm>
            <a:custGeom>
              <a:avLst/>
              <a:gdLst>
                <a:gd name="connsiteX0" fmla="*/ 671823 w 709282"/>
                <a:gd name="connsiteY0" fmla="*/ 592561 h 705017"/>
                <a:gd name="connsiteX1" fmla="*/ 428577 w 709282"/>
                <a:gd name="connsiteY1" fmla="*/ 697855 h 705017"/>
                <a:gd name="connsiteX2" fmla="*/ 331647 w 709282"/>
                <a:gd name="connsiteY2" fmla="*/ 674786 h 705017"/>
                <a:gd name="connsiteX3" fmla="*/ 8876 w 709282"/>
                <a:gd name="connsiteY3" fmla="*/ 190799 h 705017"/>
                <a:gd name="connsiteX4" fmla="*/ 37460 w 709282"/>
                <a:gd name="connsiteY4" fmla="*/ 112457 h 705017"/>
                <a:gd name="connsiteX5" fmla="*/ 280705 w 709282"/>
                <a:gd name="connsiteY5" fmla="*/ 7163 h 705017"/>
                <a:gd name="connsiteX6" fmla="*/ 377636 w 709282"/>
                <a:gd name="connsiteY6" fmla="*/ 30232 h 705017"/>
                <a:gd name="connsiteX7" fmla="*/ 700407 w 709282"/>
                <a:gd name="connsiteY7" fmla="*/ 514104 h 705017"/>
                <a:gd name="connsiteX8" fmla="*/ 671823 w 709282"/>
                <a:gd name="connsiteY8" fmla="*/ 592561 h 7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282" h="705017">
                  <a:moveTo>
                    <a:pt x="671823" y="592561"/>
                  </a:moveTo>
                  <a:lnTo>
                    <a:pt x="428577" y="697855"/>
                  </a:lnTo>
                  <a:cubicBezTo>
                    <a:pt x="393626" y="713272"/>
                    <a:pt x="350609" y="702994"/>
                    <a:pt x="331647" y="674786"/>
                  </a:cubicBezTo>
                  <a:lnTo>
                    <a:pt x="8876" y="190799"/>
                  </a:lnTo>
                  <a:cubicBezTo>
                    <a:pt x="-10227" y="163848"/>
                    <a:pt x="2508" y="127874"/>
                    <a:pt x="37460" y="112457"/>
                  </a:cubicBezTo>
                  <a:lnTo>
                    <a:pt x="280705" y="7163"/>
                  </a:lnTo>
                  <a:cubicBezTo>
                    <a:pt x="315657" y="-8254"/>
                    <a:pt x="358674" y="2024"/>
                    <a:pt x="377636" y="30232"/>
                  </a:cubicBezTo>
                  <a:lnTo>
                    <a:pt x="700407" y="514104"/>
                  </a:lnTo>
                  <a:cubicBezTo>
                    <a:pt x="719510" y="542426"/>
                    <a:pt x="706775" y="577144"/>
                    <a:pt x="671823" y="592561"/>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AFC7654C-DADC-9481-5CDC-386FB5543E1E}"/>
                </a:ext>
              </a:extLst>
            </p:cNvPr>
            <p:cNvSpPr/>
            <p:nvPr/>
          </p:nvSpPr>
          <p:spPr>
            <a:xfrm>
              <a:off x="1299594" y="9016844"/>
              <a:ext cx="708998" cy="704767"/>
            </a:xfrm>
            <a:custGeom>
              <a:avLst/>
              <a:gdLst>
                <a:gd name="connsiteX0" fmla="*/ 671465 w 708998"/>
                <a:gd name="connsiteY0" fmla="*/ 592561 h 704767"/>
                <a:gd name="connsiteX1" fmla="*/ 428219 w 708998"/>
                <a:gd name="connsiteY1" fmla="*/ 697855 h 704767"/>
                <a:gd name="connsiteX2" fmla="*/ 331288 w 708998"/>
                <a:gd name="connsiteY2" fmla="*/ 674786 h 704767"/>
                <a:gd name="connsiteX3" fmla="*/ 8517 w 708998"/>
                <a:gd name="connsiteY3" fmla="*/ 190799 h 704767"/>
                <a:gd name="connsiteX4" fmla="*/ 38799 w 708998"/>
                <a:gd name="connsiteY4" fmla="*/ 112457 h 704767"/>
                <a:gd name="connsiteX5" fmla="*/ 280488 w 708998"/>
                <a:gd name="connsiteY5" fmla="*/ 7163 h 704767"/>
                <a:gd name="connsiteX6" fmla="*/ 377419 w 708998"/>
                <a:gd name="connsiteY6" fmla="*/ 30232 h 704767"/>
                <a:gd name="connsiteX7" fmla="*/ 700190 w 708998"/>
                <a:gd name="connsiteY7" fmla="*/ 514104 h 704767"/>
                <a:gd name="connsiteX8" fmla="*/ 671465 w 708998"/>
                <a:gd name="connsiteY8" fmla="*/ 592561 h 70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998" h="704767">
                  <a:moveTo>
                    <a:pt x="671465" y="592561"/>
                  </a:moveTo>
                  <a:lnTo>
                    <a:pt x="428219" y="697855"/>
                  </a:lnTo>
                  <a:cubicBezTo>
                    <a:pt x="393267" y="713272"/>
                    <a:pt x="350250" y="701737"/>
                    <a:pt x="331288" y="674786"/>
                  </a:cubicBezTo>
                  <a:lnTo>
                    <a:pt x="8517" y="190799"/>
                  </a:lnTo>
                  <a:cubicBezTo>
                    <a:pt x="-10586" y="162591"/>
                    <a:pt x="3706" y="127874"/>
                    <a:pt x="38799" y="112457"/>
                  </a:cubicBezTo>
                  <a:lnTo>
                    <a:pt x="280488" y="7163"/>
                  </a:lnTo>
                  <a:cubicBezTo>
                    <a:pt x="315440" y="-8254"/>
                    <a:pt x="360014" y="2024"/>
                    <a:pt x="377419" y="30232"/>
                  </a:cubicBezTo>
                  <a:lnTo>
                    <a:pt x="700190" y="514104"/>
                  </a:lnTo>
                  <a:cubicBezTo>
                    <a:pt x="719152" y="541170"/>
                    <a:pt x="706558" y="577143"/>
                    <a:pt x="671465" y="592561"/>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81141985-4B99-425D-9DFF-3E44CDE720DB}"/>
                </a:ext>
              </a:extLst>
            </p:cNvPr>
            <p:cNvSpPr/>
            <p:nvPr/>
          </p:nvSpPr>
          <p:spPr>
            <a:xfrm>
              <a:off x="2467315" y="9850713"/>
              <a:ext cx="400599" cy="678928"/>
            </a:xfrm>
            <a:custGeom>
              <a:avLst/>
              <a:gdLst>
                <a:gd name="connsiteX0" fmla="*/ 324328 w 400599"/>
                <a:gd name="connsiteY0" fmla="*/ 678929 h 678928"/>
                <a:gd name="connsiteX1" fmla="*/ 76271 w 400599"/>
                <a:gd name="connsiteY1" fmla="*/ 678929 h 678928"/>
                <a:gd name="connsiteX2" fmla="*/ 0 w 400599"/>
                <a:gd name="connsiteY2" fmla="*/ 617374 h 678928"/>
                <a:gd name="connsiteX3" fmla="*/ 0 w 400599"/>
                <a:gd name="connsiteY3" fmla="*/ 61555 h 678928"/>
                <a:gd name="connsiteX4" fmla="*/ 76271 w 400599"/>
                <a:gd name="connsiteY4" fmla="*/ 0 h 678928"/>
                <a:gd name="connsiteX5" fmla="*/ 324328 w 400599"/>
                <a:gd name="connsiteY5" fmla="*/ 0 h 678928"/>
                <a:gd name="connsiteX6" fmla="*/ 400599 w 400599"/>
                <a:gd name="connsiteY6" fmla="*/ 61555 h 678928"/>
                <a:gd name="connsiteX7" fmla="*/ 400599 w 400599"/>
                <a:gd name="connsiteY7" fmla="*/ 617374 h 678928"/>
                <a:gd name="connsiteX8" fmla="*/ 324328 w 400599"/>
                <a:gd name="connsiteY8" fmla="*/ 678929 h 67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599" h="678928">
                  <a:moveTo>
                    <a:pt x="324328" y="678929"/>
                  </a:moveTo>
                  <a:lnTo>
                    <a:pt x="76271" y="678929"/>
                  </a:lnTo>
                  <a:cubicBezTo>
                    <a:pt x="34952" y="678929"/>
                    <a:pt x="0" y="650721"/>
                    <a:pt x="0" y="617374"/>
                  </a:cubicBezTo>
                  <a:lnTo>
                    <a:pt x="0" y="61555"/>
                  </a:lnTo>
                  <a:cubicBezTo>
                    <a:pt x="0" y="28208"/>
                    <a:pt x="34952" y="0"/>
                    <a:pt x="76271" y="0"/>
                  </a:cubicBezTo>
                  <a:lnTo>
                    <a:pt x="324328" y="0"/>
                  </a:lnTo>
                  <a:cubicBezTo>
                    <a:pt x="365647" y="0"/>
                    <a:pt x="400599" y="28208"/>
                    <a:pt x="400599" y="61555"/>
                  </a:cubicBezTo>
                  <a:lnTo>
                    <a:pt x="400599" y="617374"/>
                  </a:lnTo>
                  <a:cubicBezTo>
                    <a:pt x="400740" y="650721"/>
                    <a:pt x="365647" y="678929"/>
                    <a:pt x="324328" y="678929"/>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04693E7E-75E7-16A8-AE71-E8505A617788}"/>
                </a:ext>
              </a:extLst>
            </p:cNvPr>
            <p:cNvSpPr/>
            <p:nvPr/>
          </p:nvSpPr>
          <p:spPr>
            <a:xfrm>
              <a:off x="2467315" y="10593937"/>
              <a:ext cx="400599" cy="677672"/>
            </a:xfrm>
            <a:custGeom>
              <a:avLst/>
              <a:gdLst>
                <a:gd name="connsiteX0" fmla="*/ 324328 w 400599"/>
                <a:gd name="connsiteY0" fmla="*/ 677672 h 677672"/>
                <a:gd name="connsiteX1" fmla="*/ 76271 w 400599"/>
                <a:gd name="connsiteY1" fmla="*/ 677672 h 677672"/>
                <a:gd name="connsiteX2" fmla="*/ 0 w 400599"/>
                <a:gd name="connsiteY2" fmla="*/ 616004 h 677672"/>
                <a:gd name="connsiteX3" fmla="*/ 0 w 400599"/>
                <a:gd name="connsiteY3" fmla="*/ 61554 h 677672"/>
                <a:gd name="connsiteX4" fmla="*/ 76271 w 400599"/>
                <a:gd name="connsiteY4" fmla="*/ 0 h 677672"/>
                <a:gd name="connsiteX5" fmla="*/ 324328 w 400599"/>
                <a:gd name="connsiteY5" fmla="*/ 0 h 677672"/>
                <a:gd name="connsiteX6" fmla="*/ 400599 w 400599"/>
                <a:gd name="connsiteY6" fmla="*/ 61554 h 677672"/>
                <a:gd name="connsiteX7" fmla="*/ 400599 w 400599"/>
                <a:gd name="connsiteY7" fmla="*/ 616004 h 677672"/>
                <a:gd name="connsiteX8" fmla="*/ 324328 w 400599"/>
                <a:gd name="connsiteY8" fmla="*/ 677672 h 6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599" h="677672">
                  <a:moveTo>
                    <a:pt x="324328" y="677672"/>
                  </a:moveTo>
                  <a:lnTo>
                    <a:pt x="76271" y="677672"/>
                  </a:lnTo>
                  <a:cubicBezTo>
                    <a:pt x="34952" y="677672"/>
                    <a:pt x="0" y="650721"/>
                    <a:pt x="0" y="616004"/>
                  </a:cubicBezTo>
                  <a:lnTo>
                    <a:pt x="0" y="61554"/>
                  </a:lnTo>
                  <a:cubicBezTo>
                    <a:pt x="0" y="26837"/>
                    <a:pt x="34952" y="0"/>
                    <a:pt x="76271" y="0"/>
                  </a:cubicBezTo>
                  <a:lnTo>
                    <a:pt x="324328" y="0"/>
                  </a:lnTo>
                  <a:cubicBezTo>
                    <a:pt x="365647" y="0"/>
                    <a:pt x="400599" y="26951"/>
                    <a:pt x="400599" y="61554"/>
                  </a:cubicBezTo>
                  <a:lnTo>
                    <a:pt x="400599" y="616004"/>
                  </a:lnTo>
                  <a:cubicBezTo>
                    <a:pt x="400740" y="650721"/>
                    <a:pt x="365647" y="677672"/>
                    <a:pt x="324328" y="677672"/>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FE991E58-8944-CDA8-5086-073EFD59E5AB}"/>
                </a:ext>
              </a:extLst>
            </p:cNvPr>
            <p:cNvSpPr/>
            <p:nvPr/>
          </p:nvSpPr>
          <p:spPr>
            <a:xfrm>
              <a:off x="2374912" y="9401443"/>
              <a:ext cx="296219" cy="571122"/>
            </a:xfrm>
            <a:custGeom>
              <a:avLst/>
              <a:gdLst>
                <a:gd name="connsiteX0" fmla="*/ 295886 w 296219"/>
                <a:gd name="connsiteY0" fmla="*/ 571122 h 571122"/>
                <a:gd name="connsiteX1" fmla="*/ 0 w 296219"/>
                <a:gd name="connsiteY1" fmla="*/ 0 h 571122"/>
              </a:gdLst>
              <a:ahLst/>
              <a:cxnLst>
                <a:cxn ang="0">
                  <a:pos x="connsiteX0" y="connsiteY0"/>
                </a:cxn>
                <a:cxn ang="0">
                  <a:pos x="connsiteX1" y="connsiteY1"/>
                </a:cxn>
              </a:cxnLst>
              <a:rect l="l" t="t" r="r" b="b"/>
              <a:pathLst>
                <a:path w="296219" h="571122">
                  <a:moveTo>
                    <a:pt x="295886" y="571122"/>
                  </a:moveTo>
                  <a:cubicBezTo>
                    <a:pt x="298998" y="468455"/>
                    <a:pt x="286122" y="174500"/>
                    <a:pt x="0" y="0"/>
                  </a:cubicBezTo>
                </a:path>
              </a:pathLst>
            </a:custGeom>
            <a:noFill/>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E92F9BED-3319-191A-A824-F79E87F84A76}"/>
                </a:ext>
              </a:extLst>
            </p:cNvPr>
            <p:cNvSpPr/>
            <p:nvPr/>
          </p:nvSpPr>
          <p:spPr>
            <a:xfrm>
              <a:off x="3245372" y="9401443"/>
              <a:ext cx="296243" cy="571122"/>
            </a:xfrm>
            <a:custGeom>
              <a:avLst/>
              <a:gdLst>
                <a:gd name="connsiteX0" fmla="*/ 358 w 296243"/>
                <a:gd name="connsiteY0" fmla="*/ 571122 h 571122"/>
                <a:gd name="connsiteX1" fmla="*/ 296243 w 296243"/>
                <a:gd name="connsiteY1" fmla="*/ 0 h 571122"/>
              </a:gdLst>
              <a:ahLst/>
              <a:cxnLst>
                <a:cxn ang="0">
                  <a:pos x="connsiteX0" y="connsiteY0"/>
                </a:cxn>
                <a:cxn ang="0">
                  <a:pos x="connsiteX1" y="connsiteY1"/>
                </a:cxn>
              </a:cxnLst>
              <a:rect l="l" t="t" r="r" b="b"/>
              <a:pathLst>
                <a:path w="296243" h="571122">
                  <a:moveTo>
                    <a:pt x="358" y="571122"/>
                  </a:moveTo>
                  <a:cubicBezTo>
                    <a:pt x="-2897" y="468455"/>
                    <a:pt x="10122" y="174500"/>
                    <a:pt x="296243" y="0"/>
                  </a:cubicBezTo>
                </a:path>
              </a:pathLst>
            </a:custGeom>
            <a:noFill/>
            <a:ln w="56595" cap="flat">
              <a:solidFill>
                <a:srgbClr val="005AAB"/>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66B885AF-4FC1-71CD-054C-C57BF05C4476}"/>
                </a:ext>
              </a:extLst>
            </p:cNvPr>
            <p:cNvSpPr/>
            <p:nvPr/>
          </p:nvSpPr>
          <p:spPr>
            <a:xfrm>
              <a:off x="1807429" y="8793465"/>
              <a:ext cx="708845" cy="705017"/>
            </a:xfrm>
            <a:custGeom>
              <a:avLst/>
              <a:gdLst>
                <a:gd name="connsiteX0" fmla="*/ 670781 w 708845"/>
                <a:gd name="connsiteY0" fmla="*/ 592561 h 705017"/>
                <a:gd name="connsiteX1" fmla="*/ 427536 w 708845"/>
                <a:gd name="connsiteY1" fmla="*/ 697855 h 705017"/>
                <a:gd name="connsiteX2" fmla="*/ 330605 w 708845"/>
                <a:gd name="connsiteY2" fmla="*/ 674786 h 705017"/>
                <a:gd name="connsiteX3" fmla="*/ 7834 w 708845"/>
                <a:gd name="connsiteY3" fmla="*/ 190799 h 705017"/>
                <a:gd name="connsiteX4" fmla="*/ 37974 w 708845"/>
                <a:gd name="connsiteY4" fmla="*/ 112457 h 705017"/>
                <a:gd name="connsiteX5" fmla="*/ 281220 w 708845"/>
                <a:gd name="connsiteY5" fmla="*/ 7163 h 705017"/>
                <a:gd name="connsiteX6" fmla="*/ 378151 w 708845"/>
                <a:gd name="connsiteY6" fmla="*/ 30232 h 705017"/>
                <a:gd name="connsiteX7" fmla="*/ 700922 w 708845"/>
                <a:gd name="connsiteY7" fmla="*/ 514104 h 705017"/>
                <a:gd name="connsiteX8" fmla="*/ 670781 w 708845"/>
                <a:gd name="connsiteY8" fmla="*/ 592561 h 7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845" h="705017">
                  <a:moveTo>
                    <a:pt x="670781" y="592561"/>
                  </a:moveTo>
                  <a:lnTo>
                    <a:pt x="427536" y="697855"/>
                  </a:lnTo>
                  <a:cubicBezTo>
                    <a:pt x="394141" y="713272"/>
                    <a:pt x="349567" y="702994"/>
                    <a:pt x="330605" y="674786"/>
                  </a:cubicBezTo>
                  <a:lnTo>
                    <a:pt x="7834" y="190799"/>
                  </a:lnTo>
                  <a:cubicBezTo>
                    <a:pt x="-9713" y="162592"/>
                    <a:pt x="3023" y="127874"/>
                    <a:pt x="37974" y="112457"/>
                  </a:cubicBezTo>
                  <a:lnTo>
                    <a:pt x="281220" y="7163"/>
                  </a:lnTo>
                  <a:cubicBezTo>
                    <a:pt x="314615" y="-8254"/>
                    <a:pt x="359189" y="2024"/>
                    <a:pt x="378151" y="30232"/>
                  </a:cubicBezTo>
                  <a:lnTo>
                    <a:pt x="700922" y="514104"/>
                  </a:lnTo>
                  <a:cubicBezTo>
                    <a:pt x="718610" y="542540"/>
                    <a:pt x="705875" y="577143"/>
                    <a:pt x="670781" y="592561"/>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EEACFA7B-5BD6-77E9-2853-C18C897CD096}"/>
                </a:ext>
              </a:extLst>
            </p:cNvPr>
            <p:cNvSpPr/>
            <p:nvPr/>
          </p:nvSpPr>
          <p:spPr>
            <a:xfrm>
              <a:off x="3388481" y="8788730"/>
              <a:ext cx="709044" cy="705143"/>
            </a:xfrm>
            <a:custGeom>
              <a:avLst/>
              <a:gdLst>
                <a:gd name="connsiteX0" fmla="*/ 671465 w 709044"/>
                <a:gd name="connsiteY0" fmla="*/ 112168 h 705143"/>
                <a:gd name="connsiteX1" fmla="*/ 428219 w 709044"/>
                <a:gd name="connsiteY1" fmla="*/ 6874 h 705143"/>
                <a:gd name="connsiteX2" fmla="*/ 331288 w 709044"/>
                <a:gd name="connsiteY2" fmla="*/ 31313 h 705143"/>
                <a:gd name="connsiteX3" fmla="*/ 8517 w 709044"/>
                <a:gd name="connsiteY3" fmla="*/ 513929 h 705143"/>
                <a:gd name="connsiteX4" fmla="*/ 38799 w 709044"/>
                <a:gd name="connsiteY4" fmla="*/ 592271 h 705143"/>
                <a:gd name="connsiteX5" fmla="*/ 280488 w 709044"/>
                <a:gd name="connsiteY5" fmla="*/ 698822 h 705143"/>
                <a:gd name="connsiteX6" fmla="*/ 379117 w 709044"/>
                <a:gd name="connsiteY6" fmla="*/ 674497 h 705143"/>
                <a:gd name="connsiteX7" fmla="*/ 700332 w 709044"/>
                <a:gd name="connsiteY7" fmla="*/ 191880 h 705143"/>
                <a:gd name="connsiteX8" fmla="*/ 671465 w 709044"/>
                <a:gd name="connsiteY8" fmla="*/ 112168 h 7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044" h="705143">
                  <a:moveTo>
                    <a:pt x="671465" y="112168"/>
                  </a:moveTo>
                  <a:lnTo>
                    <a:pt x="428219" y="6874"/>
                  </a:lnTo>
                  <a:cubicBezTo>
                    <a:pt x="393267" y="-8543"/>
                    <a:pt x="350250" y="2991"/>
                    <a:pt x="331288" y="31313"/>
                  </a:cubicBezTo>
                  <a:lnTo>
                    <a:pt x="8517" y="513929"/>
                  </a:lnTo>
                  <a:cubicBezTo>
                    <a:pt x="-10586" y="542137"/>
                    <a:pt x="3706" y="578110"/>
                    <a:pt x="38799" y="592271"/>
                  </a:cubicBezTo>
                  <a:lnTo>
                    <a:pt x="280488" y="698822"/>
                  </a:lnTo>
                  <a:cubicBezTo>
                    <a:pt x="315440" y="712982"/>
                    <a:pt x="360014" y="702704"/>
                    <a:pt x="379117" y="674497"/>
                  </a:cubicBezTo>
                  <a:lnTo>
                    <a:pt x="700332" y="191880"/>
                  </a:lnTo>
                  <a:cubicBezTo>
                    <a:pt x="719152" y="163558"/>
                    <a:pt x="706558" y="127585"/>
                    <a:pt x="671465" y="112168"/>
                  </a:cubicBezTo>
                </a:path>
              </a:pathLst>
            </a:custGeom>
            <a:solidFill>
              <a:srgbClr val="005AAB"/>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95" name="Freeform: Shape 194">
            <a:extLst>
              <a:ext uri="{FF2B5EF4-FFF2-40B4-BE49-F238E27FC236}">
                <a16:creationId xmlns:a16="http://schemas.microsoft.com/office/drawing/2014/main" id="{0856C1EC-6583-F151-0FC5-518BCC14981D}"/>
              </a:ext>
            </a:extLst>
          </p:cNvPr>
          <p:cNvSpPr/>
          <p:nvPr/>
        </p:nvSpPr>
        <p:spPr>
          <a:xfrm>
            <a:off x="1944935" y="4331571"/>
            <a:ext cx="632746" cy="305449"/>
          </a:xfrm>
          <a:custGeom>
            <a:avLst/>
            <a:gdLst>
              <a:gd name="connsiteX0" fmla="*/ 376685 w 1608903"/>
              <a:gd name="connsiteY0" fmla="*/ 549424 h 610978"/>
              <a:gd name="connsiteX1" fmla="*/ 76129 w 1608903"/>
              <a:gd name="connsiteY1" fmla="*/ 306860 h 610978"/>
              <a:gd name="connsiteX2" fmla="*/ 376685 w 1608903"/>
              <a:gd name="connsiteY2" fmla="*/ 64296 h 610978"/>
              <a:gd name="connsiteX3" fmla="*/ 677240 w 1608903"/>
              <a:gd name="connsiteY3" fmla="*/ 306860 h 610978"/>
              <a:gd name="connsiteX4" fmla="*/ 376685 w 1608903"/>
              <a:gd name="connsiteY4" fmla="*/ 549424 h 610978"/>
              <a:gd name="connsiteX5" fmla="*/ 1608904 w 1608903"/>
              <a:gd name="connsiteY5" fmla="*/ 300350 h 610978"/>
              <a:gd name="connsiteX6" fmla="*/ 1203494 w 1608903"/>
              <a:gd name="connsiteY6" fmla="*/ 0 h 610978"/>
              <a:gd name="connsiteX7" fmla="*/ 1203494 w 1608903"/>
              <a:gd name="connsiteY7" fmla="*/ 161710 h 610978"/>
              <a:gd name="connsiteX8" fmla="*/ 709078 w 1608903"/>
              <a:gd name="connsiteY8" fmla="*/ 161710 h 610978"/>
              <a:gd name="connsiteX9" fmla="*/ 376826 w 1608903"/>
              <a:gd name="connsiteY9" fmla="*/ 2512 h 610978"/>
              <a:gd name="connsiteX10" fmla="*/ 0 w 1608903"/>
              <a:gd name="connsiteY10" fmla="*/ 306746 h 610978"/>
              <a:gd name="connsiteX11" fmla="*/ 376826 w 1608903"/>
              <a:gd name="connsiteY11" fmla="*/ 610979 h 610978"/>
              <a:gd name="connsiteX12" fmla="*/ 718700 w 1608903"/>
              <a:gd name="connsiteY12" fmla="*/ 433852 h 610978"/>
              <a:gd name="connsiteX13" fmla="*/ 1203636 w 1608903"/>
              <a:gd name="connsiteY13" fmla="*/ 433852 h 610978"/>
              <a:gd name="connsiteX14" fmla="*/ 1203636 w 1608903"/>
              <a:gd name="connsiteY14" fmla="*/ 591679 h 610978"/>
              <a:gd name="connsiteX15" fmla="*/ 1608904 w 1608903"/>
              <a:gd name="connsiteY15" fmla="*/ 300350 h 6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8903" h="610978">
                <a:moveTo>
                  <a:pt x="376685" y="549424"/>
                </a:moveTo>
                <a:cubicBezTo>
                  <a:pt x="211408" y="549424"/>
                  <a:pt x="76129" y="440361"/>
                  <a:pt x="76129" y="306860"/>
                </a:cubicBezTo>
                <a:cubicBezTo>
                  <a:pt x="76129" y="173358"/>
                  <a:pt x="211266" y="64296"/>
                  <a:pt x="376685" y="64296"/>
                </a:cubicBezTo>
                <a:cubicBezTo>
                  <a:pt x="543660" y="64296"/>
                  <a:pt x="677240" y="173358"/>
                  <a:pt x="677240" y="306860"/>
                </a:cubicBezTo>
                <a:cubicBezTo>
                  <a:pt x="677240" y="440361"/>
                  <a:pt x="543660" y="549424"/>
                  <a:pt x="376685" y="549424"/>
                </a:cubicBezTo>
                <a:moveTo>
                  <a:pt x="1608904" y="300350"/>
                </a:moveTo>
                <a:lnTo>
                  <a:pt x="1203494" y="0"/>
                </a:lnTo>
                <a:lnTo>
                  <a:pt x="1203494" y="161710"/>
                </a:lnTo>
                <a:lnTo>
                  <a:pt x="709078" y="161710"/>
                </a:lnTo>
                <a:cubicBezTo>
                  <a:pt x="645543" y="66694"/>
                  <a:pt x="519887" y="2512"/>
                  <a:pt x="376826" y="2512"/>
                </a:cubicBezTo>
                <a:cubicBezTo>
                  <a:pt x="170088" y="2512"/>
                  <a:pt x="0" y="138527"/>
                  <a:pt x="0" y="306746"/>
                </a:cubicBezTo>
                <a:cubicBezTo>
                  <a:pt x="0" y="474965"/>
                  <a:pt x="170088" y="610979"/>
                  <a:pt x="376826" y="610979"/>
                </a:cubicBezTo>
                <a:cubicBezTo>
                  <a:pt x="527811" y="610979"/>
                  <a:pt x="659834" y="539146"/>
                  <a:pt x="718700" y="433852"/>
                </a:cubicBezTo>
                <a:lnTo>
                  <a:pt x="1203636" y="433852"/>
                </a:lnTo>
                <a:lnTo>
                  <a:pt x="1203636" y="591679"/>
                </a:lnTo>
                <a:lnTo>
                  <a:pt x="1608904" y="300350"/>
                </a:lnTo>
                <a:close/>
              </a:path>
            </a:pathLst>
          </a:custGeom>
          <a:solidFill>
            <a:srgbClr val="8BD6F5"/>
          </a:solidFill>
          <a:ln w="14149" cap="flat">
            <a:no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ooter Placeholder 3">
            <a:extLst>
              <a:ext uri="{FF2B5EF4-FFF2-40B4-BE49-F238E27FC236}">
                <a16:creationId xmlns:a16="http://schemas.microsoft.com/office/drawing/2014/main" id="{B83C7C61-061E-1D6C-925A-82B66E314241}"/>
              </a:ext>
            </a:extLst>
          </p:cNvPr>
          <p:cNvSpPr txBox="1">
            <a:spLocks/>
          </p:cNvSpPr>
          <p:nvPr/>
        </p:nvSpPr>
        <p:spPr>
          <a:xfrm>
            <a:off x="168724" y="6212905"/>
            <a:ext cx="11504702" cy="502205"/>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panose="020B0604020202020204"/>
                <a:ea typeface="+mn-ea"/>
                <a:cs typeface="Arial"/>
              </a:rPr>
              <a:t>a</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Arial"/>
              </a:rPr>
              <a:t>The</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a:rPr>
              <a:t> clinical relevance of these features is under investigation.</a:t>
            </a:r>
            <a:endPar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Arial"/>
            </a:endParaRPr>
          </a:p>
          <a:p>
            <a:pPr marL="0" marR="0" lvl="0" indent="0" algn="l" defTabSz="6094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ADC, antibody–drug conjugate; HER2, human epidermal growth factor receptor 2; IgG1, immunoglobulin G1;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Calibri"/>
              </a:rPr>
              <a:t>mAb</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 monoclonal antibody; T-</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Calibri"/>
              </a:rPr>
              <a:t>DXd</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 trastuzumab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Calibri"/>
              </a:rPr>
              <a:t>deruxtecan</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a:rPr>
              <a:t>.</a:t>
            </a:r>
          </a:p>
          <a:p>
            <a:pPr marL="0" marR="0" lvl="0" indent="0" algn="l" defTabSz="609486"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a:ea typeface="+mn-ea"/>
                <a:cs typeface="+mn-cs"/>
              </a:rPr>
              <a:t>1.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Nakada T,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Calibri"/>
              </a:rPr>
              <a:t>Chem Pharm Bull (Tokyo)</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 2019;67(3):173</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a:rPr>
              <a:t>–</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185. 2.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Calibri"/>
              </a:rPr>
              <a:t>Ogitani</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 Y,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Calibri"/>
              </a:rPr>
              <a:t>Clin Cancer Res.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2016;22(20):5097–5108. 3. Trail PA, et al. </a:t>
            </a:r>
            <a:r>
              <a:rPr kumimoji="0" lang="en-US" sz="800" b="0" i="1" u="none" strike="noStrike" kern="1200" cap="none" spc="0" normalizeH="0" baseline="0" noProof="0" dirty="0" err="1">
                <a:ln>
                  <a:noFill/>
                </a:ln>
                <a:solidFill>
                  <a:srgbClr val="000000"/>
                </a:solidFill>
                <a:effectLst/>
                <a:uLnTx/>
                <a:uFillTx/>
                <a:latin typeface="Arial" panose="020B0604020202020204"/>
                <a:ea typeface="+mn-ea"/>
                <a:cs typeface="Calibri"/>
              </a:rPr>
              <a:t>Pharmacol</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Calibri"/>
              </a:rPr>
              <a:t> </a:t>
            </a:r>
            <a:r>
              <a:rPr kumimoji="0" lang="en-US" sz="800" b="0" i="1" u="none" strike="noStrike" kern="1200" cap="none" spc="0" normalizeH="0" baseline="0" noProof="0" dirty="0" err="1">
                <a:ln>
                  <a:noFill/>
                </a:ln>
                <a:solidFill>
                  <a:srgbClr val="000000"/>
                </a:solidFill>
                <a:effectLst/>
                <a:uLnTx/>
                <a:uFillTx/>
                <a:latin typeface="Arial" panose="020B0604020202020204"/>
                <a:ea typeface="+mn-ea"/>
                <a:cs typeface="Calibri"/>
              </a:rPr>
              <a:t>Ther</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 2018;181:126–142.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rPr>
              <a:t>4. </a:t>
            </a:r>
            <a:r>
              <a:rPr kumimoji="0" lang="pt-BR" sz="800" b="0" i="0" u="none" strike="noStrike" kern="1200" cap="none" spc="0" normalizeH="0" baseline="0" noProof="0" dirty="0">
                <a:ln>
                  <a:noFill/>
                </a:ln>
                <a:solidFill>
                  <a:srgbClr val="000000"/>
                </a:solidFill>
                <a:effectLst/>
                <a:uLnTx/>
                <a:uFillTx/>
                <a:latin typeface="Arial" panose="020B0604020202020204"/>
                <a:ea typeface="+mn-ea"/>
                <a:cs typeface="Calibri"/>
              </a:rPr>
              <a:t>Okamoto H, et al. </a:t>
            </a:r>
            <a:r>
              <a:rPr kumimoji="0" lang="pt-BR" sz="800" b="0" i="1" u="none" strike="noStrike" kern="1200" cap="none" spc="0" normalizeH="0" baseline="0" noProof="0" dirty="0" err="1">
                <a:ln>
                  <a:noFill/>
                </a:ln>
                <a:solidFill>
                  <a:srgbClr val="000000"/>
                </a:solidFill>
                <a:effectLst/>
                <a:uLnTx/>
                <a:uFillTx/>
                <a:latin typeface="Arial" panose="020B0604020202020204"/>
                <a:ea typeface="+mn-ea"/>
                <a:cs typeface="Calibri"/>
              </a:rPr>
              <a:t>Xenobiotica</a:t>
            </a:r>
            <a:r>
              <a:rPr kumimoji="0" lang="pt-BR" sz="800" b="0" i="0" u="none" strike="noStrike" kern="1200" cap="none" spc="0" normalizeH="0" baseline="0" noProof="0" dirty="0">
                <a:ln>
                  <a:noFill/>
                </a:ln>
                <a:solidFill>
                  <a:srgbClr val="000000"/>
                </a:solidFill>
                <a:effectLst/>
                <a:uLnTx/>
                <a:uFillTx/>
                <a:latin typeface="Arial" panose="020B0604020202020204"/>
                <a:ea typeface="+mn-ea"/>
                <a:cs typeface="Calibri"/>
              </a:rPr>
              <a:t>. 2020;50(10):1242–1250. 5. </a:t>
            </a:r>
            <a:r>
              <a:rPr kumimoji="0" lang="es-ES" sz="800" b="0" i="0" u="none" strike="noStrike" kern="1200" cap="none" spc="0" normalizeH="0" baseline="0" noProof="0" dirty="0" err="1">
                <a:ln>
                  <a:noFill/>
                </a:ln>
                <a:solidFill>
                  <a:srgbClr val="000000"/>
                </a:solidFill>
                <a:effectLst/>
                <a:uLnTx/>
                <a:uFillTx/>
                <a:latin typeface="Arial" panose="020B0604020202020204"/>
                <a:ea typeface="+mn-ea"/>
                <a:cs typeface="Calibri"/>
              </a:rPr>
              <a:t>Nagai</a:t>
            </a:r>
            <a:r>
              <a:rPr kumimoji="0" lang="es-ES" sz="800" b="0" i="0" u="none" strike="noStrike" kern="1200" cap="none" spc="0" normalizeH="0" baseline="0" noProof="0" dirty="0">
                <a:ln>
                  <a:noFill/>
                </a:ln>
                <a:solidFill>
                  <a:srgbClr val="000000"/>
                </a:solidFill>
                <a:effectLst/>
                <a:uLnTx/>
                <a:uFillTx/>
                <a:latin typeface="Arial" panose="020B0604020202020204"/>
                <a:ea typeface="+mn-ea"/>
                <a:cs typeface="Calibri"/>
              </a:rPr>
              <a:t> Y, et al. </a:t>
            </a:r>
            <a:r>
              <a:rPr kumimoji="0" lang="es-ES" sz="800" b="0" i="1" u="none" strike="noStrike" kern="1200" cap="none" spc="0" normalizeH="0" baseline="0" noProof="0" dirty="0" err="1">
                <a:ln>
                  <a:noFill/>
                </a:ln>
                <a:solidFill>
                  <a:srgbClr val="000000"/>
                </a:solidFill>
                <a:effectLst/>
                <a:uLnTx/>
                <a:uFillTx/>
                <a:latin typeface="Arial" panose="020B0604020202020204"/>
                <a:ea typeface="+mn-ea"/>
                <a:cs typeface="Calibri"/>
              </a:rPr>
              <a:t>Xenobiotica</a:t>
            </a:r>
            <a:r>
              <a:rPr kumimoji="0" lang="es-ES" sz="800" b="0" i="0" u="none" strike="noStrike" kern="1200" cap="none" spc="0" normalizeH="0" baseline="0" noProof="0" dirty="0">
                <a:ln>
                  <a:noFill/>
                </a:ln>
                <a:solidFill>
                  <a:srgbClr val="000000"/>
                </a:solidFill>
                <a:effectLst/>
                <a:uLnTx/>
                <a:uFillTx/>
                <a:latin typeface="Arial" panose="020B0604020202020204"/>
                <a:ea typeface="+mn-ea"/>
                <a:cs typeface="Calibri"/>
              </a:rPr>
              <a:t>. 2019;49(9):1086–1096.</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a:endParaRPr>
          </a:p>
        </p:txBody>
      </p:sp>
    </p:spTree>
    <p:extLst>
      <p:ext uri="{BB962C8B-B14F-4D97-AF65-F5344CB8AC3E}">
        <p14:creationId xmlns:p14="http://schemas.microsoft.com/office/powerpoint/2010/main" val="368351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E235-C450-5EDD-95C5-A7AE5E671777}"/>
              </a:ext>
            </a:extLst>
          </p:cNvPr>
          <p:cNvSpPr>
            <a:spLocks noGrp="1"/>
          </p:cNvSpPr>
          <p:nvPr>
            <p:ph type="title"/>
          </p:nvPr>
        </p:nvSpPr>
        <p:spPr>
          <a:xfrm>
            <a:off x="515938" y="41048"/>
            <a:ext cx="10515600" cy="1325563"/>
          </a:xfrm>
        </p:spPr>
        <p:txBody>
          <a:bodyPr>
            <a:normAutofit/>
          </a:bodyPr>
          <a:lstStyle/>
          <a:p>
            <a:r>
              <a:rPr lang="en-US" sz="4000" dirty="0">
                <a:latin typeface="Arial Narrow" panose="020B0604020202020204" pitchFamily="34" charset="0"/>
                <a:cs typeface="Arial Narrow" panose="020B0604020202020204" pitchFamily="34" charset="0"/>
              </a:rPr>
              <a:t>DESTINY-PanTumor02: </a:t>
            </a:r>
            <a:br>
              <a:rPr lang="en-US" sz="4000" dirty="0">
                <a:latin typeface="Arial Narrow" panose="020B0604020202020204" pitchFamily="34" charset="0"/>
                <a:cs typeface="Arial Narrow" panose="020B0604020202020204" pitchFamily="34" charset="0"/>
              </a:rPr>
            </a:br>
            <a:r>
              <a:rPr lang="en-US" sz="4000" dirty="0">
                <a:latin typeface="Arial Narrow" panose="020B0604020202020204" pitchFamily="34" charset="0"/>
                <a:cs typeface="Arial Narrow" panose="020B0604020202020204" pitchFamily="34" charset="0"/>
              </a:rPr>
              <a:t>T-</a:t>
            </a:r>
            <a:r>
              <a:rPr lang="en-US" sz="4000" dirty="0" err="1">
                <a:latin typeface="Arial Narrow" panose="020B0604020202020204" pitchFamily="34" charset="0"/>
                <a:cs typeface="Arial Narrow" panose="020B0604020202020204" pitchFamily="34" charset="0"/>
              </a:rPr>
              <a:t>DXd</a:t>
            </a:r>
            <a:r>
              <a:rPr lang="en-US" sz="4000" dirty="0">
                <a:latin typeface="Arial Narrow" panose="020B0604020202020204" pitchFamily="34" charset="0"/>
                <a:cs typeface="Arial Narrow" panose="020B0604020202020204" pitchFamily="34" charset="0"/>
              </a:rPr>
              <a:t> for HER2-expressing solid tumors</a:t>
            </a:r>
          </a:p>
        </p:txBody>
      </p:sp>
      <p:sp>
        <p:nvSpPr>
          <p:cNvPr id="5" name="Text Placeholder 4">
            <a:extLst>
              <a:ext uri="{FF2B5EF4-FFF2-40B4-BE49-F238E27FC236}">
                <a16:creationId xmlns:a16="http://schemas.microsoft.com/office/drawing/2014/main" id="{4E871979-922B-EA07-4C80-BDD92FCD9765}"/>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36363"/>
                </a:solidFill>
                <a:effectLst/>
                <a:uLnTx/>
                <a:uFillTx/>
                <a:latin typeface="Arial"/>
                <a:ea typeface="+mn-ea"/>
                <a:cs typeface="+mn-cs"/>
              </a:rPr>
              <a:t>*Patients were eligible for either test. All patients were centrally tested; </a:t>
            </a:r>
            <a:r>
              <a:rPr kumimoji="0" lang="en-US" sz="900" b="0" i="0" u="none" strike="noStrike" kern="1200" cap="none" spc="0" normalizeH="0" baseline="30000" noProof="0">
                <a:ln>
                  <a:noFill/>
                </a:ln>
                <a:solidFill>
                  <a:srgbClr val="636363"/>
                </a:solidFill>
                <a:effectLst/>
                <a:uLnTx/>
                <a:uFillTx/>
                <a:latin typeface="Arial"/>
                <a:ea typeface="+mn-ea"/>
                <a:cs typeface="+mn-cs"/>
              </a:rPr>
              <a:t>†</a:t>
            </a:r>
            <a:r>
              <a:rPr lang="en-US">
                <a:latin typeface="Arial"/>
              </a:rPr>
              <a:t>p</a:t>
            </a:r>
            <a:r>
              <a:rPr lang="en-US" sz="900">
                <a:solidFill>
                  <a:srgbClr val="636363"/>
                </a:solidFill>
                <a:latin typeface="Arial"/>
              </a:rPr>
              <a:t>lanned recruitment; c</a:t>
            </a:r>
            <a:r>
              <a:rPr kumimoji="0" lang="en-US" sz="900" b="0" i="0" u="none" strike="noStrike" kern="1200" cap="none" spc="0" normalizeH="0" baseline="0" noProof="0" err="1">
                <a:ln>
                  <a:noFill/>
                </a:ln>
                <a:solidFill>
                  <a:srgbClr val="636363"/>
                </a:solidFill>
                <a:effectLst/>
                <a:uLnTx/>
                <a:uFillTx/>
                <a:latin typeface="Arial"/>
                <a:ea typeface="+mn-ea"/>
                <a:cs typeface="+mn-cs"/>
              </a:rPr>
              <a:t>ohorts</a:t>
            </a:r>
            <a:r>
              <a:rPr kumimoji="0" lang="en-US" sz="900" b="0" i="0" u="none" strike="noStrike" kern="1200" cap="none" spc="0" normalizeH="0" baseline="0" noProof="0">
                <a:ln>
                  <a:noFill/>
                </a:ln>
                <a:solidFill>
                  <a:srgbClr val="636363"/>
                </a:solidFill>
                <a:effectLst/>
                <a:uLnTx/>
                <a:uFillTx/>
                <a:latin typeface="Arial"/>
                <a:ea typeface="+mn-ea"/>
                <a:cs typeface="+mn-cs"/>
              </a:rPr>
              <a:t> with no objective responses in the first 15 patients were to be closed</a:t>
            </a:r>
            <a:r>
              <a:rPr kumimoji="0" lang="en-US" b="0" i="0" u="none" strike="noStrike" kern="1200" cap="none" spc="0" normalizeH="0" baseline="0" noProof="0">
                <a:ln>
                  <a:noFill/>
                </a:ln>
                <a:effectLst/>
                <a:uLnTx/>
                <a:uFillTx/>
                <a:latin typeface="Arial"/>
                <a:ea typeface="+mn-ea"/>
                <a:cs typeface="+mn-cs"/>
              </a:rPr>
              <a:t>; </a:t>
            </a:r>
            <a:r>
              <a:rPr lang="en-US" sz="900" baseline="30000">
                <a:solidFill>
                  <a:srgbClr val="636363"/>
                </a:solidFill>
                <a:latin typeface="Arial"/>
              </a:rPr>
              <a:t>‡</a:t>
            </a:r>
            <a:r>
              <a:rPr lang="en-US" sz="900">
                <a:solidFill>
                  <a:srgbClr val="636363"/>
                </a:solidFill>
                <a:latin typeface="Arial"/>
              </a:rPr>
              <a:t>patients </a:t>
            </a:r>
            <a:r>
              <a:rPr kumimoji="0" lang="en-US" sz="900" b="0" i="0" u="none" strike="noStrike" kern="1200" cap="none" spc="0" normalizeH="0" baseline="0" noProof="0">
                <a:ln>
                  <a:noFill/>
                </a:ln>
                <a:solidFill>
                  <a:srgbClr val="636363"/>
                </a:solidFill>
                <a:effectLst/>
                <a:uLnTx/>
                <a:uFillTx/>
                <a:latin typeface="Arial"/>
                <a:ea typeface="+mn-ea"/>
                <a:cs typeface="+mn-cs"/>
              </a:rPr>
              <a:t>with tumors that express HER2, excluding tumors in the tumor-specific cohorts, and breast cancer, non-small cell lung cancer, gastric cancer, and colorectal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ea typeface="+mn-ea"/>
                <a:cs typeface="+mn-cs"/>
              </a:rPr>
              <a:t>A</a:t>
            </a:r>
            <a:r>
              <a:rPr kumimoji="0" lang="en-US" sz="900" b="0" i="0" u="none" strike="noStrike" kern="1200" cap="none" spc="0" normalizeH="0" baseline="0" noProof="0">
                <a:ln>
                  <a:noFill/>
                </a:ln>
                <a:solidFill>
                  <a:srgbClr val="636363"/>
                </a:solidFill>
                <a:effectLst/>
                <a:uLnTx/>
                <a:uFillTx/>
                <a:latin typeface="Arial"/>
                <a:ea typeface="+mn-ea"/>
                <a:cs typeface="+mn-cs"/>
              </a:rPr>
              <a:t>SCO, American Society of Clinical Oncology; CAP, College of American Pathologists; DCO, data cutoff; DCR, disease control rate; DOR, duration of response; ECOG, Eastern Cooperative Oncology Group; HER2, human epidermal growth factor receptor 2; IHC, immunohistochemistry; ORR, objective response rate; OS, overall survival; PFS, progression-free survival; PS, performance status; </a:t>
            </a:r>
            <a:br>
              <a:rPr kumimoji="0" lang="en-US" sz="900" b="0" i="0" u="none" strike="noStrike" kern="1200" cap="none" spc="0" normalizeH="0" baseline="0" noProof="0">
                <a:ln>
                  <a:noFill/>
                </a:ln>
                <a:solidFill>
                  <a:srgbClr val="636363"/>
                </a:solidFill>
                <a:effectLst/>
                <a:uLnTx/>
                <a:uFillTx/>
                <a:latin typeface="Arial"/>
                <a:ea typeface="+mn-ea"/>
                <a:cs typeface="+mn-cs"/>
              </a:rPr>
            </a:br>
            <a:r>
              <a:rPr kumimoji="0" lang="en-US" sz="900" b="0" i="0" u="none" strike="noStrike" kern="1200" cap="none" spc="0" normalizeH="0" baseline="0" noProof="0">
                <a:ln>
                  <a:noFill/>
                </a:ln>
                <a:solidFill>
                  <a:srgbClr val="636363"/>
                </a:solidFill>
                <a:effectLst/>
                <a:uLnTx/>
                <a:uFillTx/>
                <a:latin typeface="Arial"/>
                <a:ea typeface="+mn-ea"/>
                <a:cs typeface="+mn-cs"/>
              </a:rPr>
              <a:t>Q3W, every 3 weeks; T-DXd, trastuzumab </a:t>
            </a:r>
            <a:r>
              <a:rPr kumimoji="0" lang="en-US" sz="900" b="0" i="0" u="none" strike="noStrike" kern="1200" cap="none" spc="0" normalizeH="0" baseline="0" noProof="0" err="1">
                <a:ln>
                  <a:noFill/>
                </a:ln>
                <a:solidFill>
                  <a:srgbClr val="636363"/>
                </a:solidFill>
                <a:effectLst/>
                <a:uLnTx/>
                <a:uFillTx/>
                <a:latin typeface="Arial"/>
                <a:ea typeface="+mn-ea"/>
                <a:cs typeface="+mn-cs"/>
              </a:rPr>
              <a:t>deruxtecan</a:t>
            </a:r>
            <a:r>
              <a:rPr kumimoji="0" lang="en-US" sz="900" b="0" i="0" u="none" strike="noStrike" kern="1200" cap="none" spc="0" normalizeH="0" baseline="0" noProof="0">
                <a:ln>
                  <a:noFill/>
                </a:ln>
                <a:solidFill>
                  <a:srgbClr val="636363"/>
                </a:solidFill>
                <a:effectLst/>
                <a:uLnTx/>
                <a:uFillTx/>
                <a:latin typeface="Arial"/>
                <a:ea typeface="+mn-ea"/>
                <a:cs typeface="+mn-cs"/>
              </a:rPr>
              <a:t>; WHO, World Health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636363"/>
                </a:solidFill>
                <a:latin typeface="Arial"/>
              </a:rPr>
              <a:t>1. Hofmann M, et al.</a:t>
            </a:r>
            <a:r>
              <a:rPr lang="en-US" sz="900" i="1">
                <a:solidFill>
                  <a:srgbClr val="636363"/>
                </a:solidFill>
                <a:latin typeface="Arial"/>
              </a:rPr>
              <a:t> Histopathology</a:t>
            </a:r>
            <a:r>
              <a:rPr lang="en-US" sz="900">
                <a:solidFill>
                  <a:srgbClr val="636363"/>
                </a:solidFill>
                <a:latin typeface="Arial"/>
              </a:rPr>
              <a:t>. 2008;52:797–805</a:t>
            </a:r>
          </a:p>
        </p:txBody>
      </p:sp>
      <p:sp>
        <p:nvSpPr>
          <p:cNvPr id="80" name="TextBox 79">
            <a:extLst>
              <a:ext uri="{FF2B5EF4-FFF2-40B4-BE49-F238E27FC236}">
                <a16:creationId xmlns:a16="http://schemas.microsoft.com/office/drawing/2014/main" id="{7401F57E-85E8-D0F1-69DF-D36324252922}"/>
              </a:ext>
            </a:extLst>
          </p:cNvPr>
          <p:cNvSpPr txBox="1"/>
          <p:nvPr/>
        </p:nvSpPr>
        <p:spPr>
          <a:xfrm>
            <a:off x="5038236" y="2296768"/>
            <a:ext cx="3820790" cy="399367"/>
          </a:xfrm>
          <a:prstGeom prst="round2SameRect">
            <a:avLst>
              <a:gd name="adj1" fmla="val 0"/>
              <a:gd name="adj2" fmla="val 18943"/>
            </a:avLst>
          </a:prstGeom>
          <a:solidFill>
            <a:srgbClr val="E7E8EA"/>
          </a:solidFill>
        </p:spPr>
        <p:txBody>
          <a:bodyPr wrap="square" lIns="72000" tIns="36000" rIns="72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36363"/>
                </a:solidFill>
                <a:effectLst/>
                <a:uLnTx/>
                <a:uFillTx/>
                <a:latin typeface="Arial "/>
                <a:ea typeface="+mn-ea"/>
                <a:cs typeface="+mn-cs"/>
              </a:rPr>
              <a:t>n≈40 per cohort</a:t>
            </a:r>
            <a:r>
              <a:rPr kumimoji="0" lang="en-US" sz="1400" b="1" i="0" u="none" strike="noStrike" kern="1200" cap="none" spc="0" normalizeH="0" baseline="30000" noProof="0">
                <a:ln>
                  <a:noFill/>
                </a:ln>
                <a:solidFill>
                  <a:srgbClr val="636363"/>
                </a:solidFill>
                <a:effectLst/>
                <a:uLnTx/>
                <a:uFillTx/>
                <a:latin typeface="Arial"/>
                <a:ea typeface="+mn-ea"/>
                <a:cs typeface="+mn-cs"/>
              </a:rPr>
              <a:t>†</a:t>
            </a:r>
            <a:endParaRPr kumimoji="0" lang="en-US" sz="1400" b="1" i="0" u="none" strike="noStrike" kern="1200" cap="none" spc="0" normalizeH="0" baseline="0" noProof="0">
              <a:ln>
                <a:noFill/>
              </a:ln>
              <a:solidFill>
                <a:srgbClr val="636363"/>
              </a:solidFill>
              <a:effectLst/>
              <a:uLnTx/>
              <a:uFillTx/>
              <a:latin typeface="Arial "/>
              <a:ea typeface="+mn-ea"/>
              <a:cs typeface="+mn-cs"/>
            </a:endParaRPr>
          </a:p>
        </p:txBody>
      </p:sp>
      <p:sp>
        <p:nvSpPr>
          <p:cNvPr id="81" name="object 205">
            <a:extLst>
              <a:ext uri="{FF2B5EF4-FFF2-40B4-BE49-F238E27FC236}">
                <a16:creationId xmlns:a16="http://schemas.microsoft.com/office/drawing/2014/main" id="{B65ED43D-B8FB-EF50-221A-0A0B0F5D76AD}"/>
              </a:ext>
            </a:extLst>
          </p:cNvPr>
          <p:cNvSpPr/>
          <p:nvPr/>
        </p:nvSpPr>
        <p:spPr>
          <a:xfrm>
            <a:off x="5038236" y="1835075"/>
            <a:ext cx="3830099" cy="468000"/>
          </a:xfrm>
          <a:prstGeom prst="round2SameRect">
            <a:avLst/>
          </a:prstGeom>
          <a:solidFill>
            <a:srgbClr val="1E325F"/>
          </a:solidFill>
          <a:ln>
            <a:noFill/>
          </a:ln>
        </p:spPr>
        <p:txBody>
          <a:bodyPr wrap="square"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T-DXd </a:t>
            </a:r>
            <a:r>
              <a:rPr kumimoji="0" lang="en-US"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5.4 mg/kg Q3W</a:t>
            </a:r>
          </a:p>
        </p:txBody>
      </p:sp>
      <p:sp>
        <p:nvSpPr>
          <p:cNvPr id="56" name="Subtitle 2">
            <a:extLst>
              <a:ext uri="{FF2B5EF4-FFF2-40B4-BE49-F238E27FC236}">
                <a16:creationId xmlns:a16="http://schemas.microsoft.com/office/drawing/2014/main" id="{BD3C9AFA-2E15-E799-EBB6-8074524BF725}"/>
              </a:ext>
            </a:extLst>
          </p:cNvPr>
          <p:cNvSpPr txBox="1">
            <a:spLocks/>
          </p:cNvSpPr>
          <p:nvPr/>
        </p:nvSpPr>
        <p:spPr>
          <a:xfrm>
            <a:off x="5025606" y="2757074"/>
            <a:ext cx="3792812" cy="2521507"/>
          </a:xfrm>
          <a:prstGeom prst="rect">
            <a:avLst/>
          </a:prstGeom>
          <a:noFill/>
          <a:ln w="76200">
            <a:noFill/>
          </a:ln>
        </p:spPr>
        <p:txBody>
          <a:bodyPr lIns="91440" tIns="45720" rIns="91440" bIns="4572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3251161" rtl="0" eaLnBrk="1" fontAlgn="auto" latinLnBrk="0" hangingPunct="1">
              <a:lnSpc>
                <a:spcPct val="100000"/>
              </a:lnSpc>
              <a:spcBef>
                <a:spcPts val="0"/>
              </a:spcBef>
              <a:spcAft>
                <a:spcPts val="200"/>
              </a:spcAft>
              <a:buClrTx/>
              <a:buSzTx/>
              <a:buFontTx/>
              <a:buNone/>
              <a:tabLst/>
              <a:defRPr/>
            </a:pPr>
            <a:r>
              <a:rPr kumimoji="0" lang="en-US" sz="1600" b="1" i="0" u="none" strike="noStrike" kern="0" cap="none" spc="0" normalizeH="0" baseline="0" noProof="0">
                <a:ln>
                  <a:noFill/>
                </a:ln>
                <a:solidFill>
                  <a:srgbClr val="1E325F"/>
                </a:solidFill>
                <a:effectLst/>
                <a:uLnTx/>
                <a:uFillTx/>
                <a:latin typeface="Arial" panose="020B0604020202020204" pitchFamily="34" charset="0"/>
                <a:cs typeface="Arial" panose="020B0604020202020204" pitchFamily="34" charset="0"/>
                <a:sym typeface="Calibri"/>
              </a:rPr>
              <a:t>Primary endpoint</a:t>
            </a:r>
          </a:p>
          <a:p>
            <a:pPr marL="163195" marR="0" lvl="0" indent="-163195" algn="l" defTabSz="3251161"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0" cap="none" spc="0" normalizeH="0" baseline="0" noProof="0">
                <a:ln>
                  <a:noFill/>
                </a:ln>
                <a:solidFill>
                  <a:srgbClr val="636363"/>
                </a:solidFill>
                <a:effectLst/>
                <a:uLnTx/>
                <a:uFillTx/>
                <a:latin typeface="Arial" panose="020B0604020202020204" pitchFamily="34" charset="0"/>
                <a:cs typeface="Arial" panose="020B0604020202020204" pitchFamily="34" charset="0"/>
                <a:sym typeface="Calibri"/>
              </a:rPr>
              <a:t>Confirmed ORR (investigator)</a:t>
            </a:r>
          </a:p>
          <a:p>
            <a:pPr marL="0" marR="0" lvl="0" indent="0" algn="l" defTabSz="3251161" rtl="0" eaLnBrk="1" fontAlgn="auto" latinLnBrk="0" hangingPunct="1">
              <a:lnSpc>
                <a:spcPct val="100000"/>
              </a:lnSpc>
              <a:spcBef>
                <a:spcPts val="0"/>
              </a:spcBef>
              <a:spcAft>
                <a:spcPts val="200"/>
              </a:spcAft>
              <a:buClrTx/>
              <a:buSzTx/>
              <a:buFontTx/>
              <a:buNone/>
              <a:tabLst/>
              <a:defRPr/>
            </a:pPr>
            <a:r>
              <a:rPr kumimoji="0" lang="en-US" sz="1600" b="1" i="0" u="none" strike="noStrike" kern="0" cap="none" spc="0" normalizeH="0" baseline="0" noProof="0">
                <a:ln>
                  <a:noFill/>
                </a:ln>
                <a:solidFill>
                  <a:srgbClr val="1E325F"/>
                </a:solidFill>
                <a:effectLst/>
                <a:uLnTx/>
                <a:uFillTx/>
                <a:latin typeface="Arial" panose="020B0604020202020204" pitchFamily="34" charset="0"/>
                <a:cs typeface="Arial" panose="020B0604020202020204" pitchFamily="34" charset="0"/>
                <a:sym typeface="Calibri"/>
              </a:rPr>
              <a:t>Secondary endpoints</a:t>
            </a:r>
            <a:endParaRPr kumimoji="0" lang="en-US" sz="1600" b="1" i="0" u="none" strike="noStrike" kern="0" cap="none" spc="0" normalizeH="0" baseline="30000" noProof="0">
              <a:ln>
                <a:noFill/>
              </a:ln>
              <a:solidFill>
                <a:srgbClr val="1E325F"/>
              </a:solidFill>
              <a:effectLst/>
              <a:uLnTx/>
              <a:uFillTx/>
              <a:latin typeface="Arial" panose="020B0604020202020204" pitchFamily="34" charset="0"/>
              <a:cs typeface="Arial" panose="020B0604020202020204" pitchFamily="34" charset="0"/>
              <a:sym typeface="Calibri"/>
            </a:endParaRPr>
          </a:p>
          <a:p>
            <a:pPr marL="163195" marR="0" lvl="0" indent="-163195" algn="l" defTabSz="3251161" rtl="0" eaLnBrk="1" fontAlgn="auto" latinLnBrk="0" hangingPunct="1">
              <a:lnSpc>
                <a:spcPct val="100000"/>
              </a:lnSpc>
              <a:spcBef>
                <a:spcPts val="0"/>
              </a:spcBef>
              <a:spcAft>
                <a:spcPts val="200"/>
              </a:spcAft>
              <a:buClr>
                <a:srgbClr val="1E325F"/>
              </a:buClr>
              <a:buSzTx/>
              <a:buFont typeface="Arial" panose="020B0604020202020204" pitchFamily="34" charset="0"/>
              <a:buChar char="•"/>
              <a:tabLst/>
              <a:defRPr/>
            </a:pPr>
            <a:r>
              <a:rPr kumimoji="0" lang="en-US" sz="1400" b="0" i="0" u="none" strike="noStrike" kern="0" cap="none" spc="0" normalizeH="0" baseline="0" noProof="0">
                <a:ln>
                  <a:noFill/>
                </a:ln>
                <a:solidFill>
                  <a:srgbClr val="636363"/>
                </a:solidFill>
                <a:effectLst/>
                <a:uLnTx/>
                <a:uFillTx/>
                <a:latin typeface="Arial" panose="020B0604020202020204" pitchFamily="34" charset="0"/>
                <a:cs typeface="Arial" panose="020B0604020202020204" pitchFamily="34" charset="0"/>
                <a:sym typeface="Calibri"/>
              </a:rPr>
              <a:t>DOR,</a:t>
            </a:r>
            <a:r>
              <a:rPr kumimoji="0" lang="en-US" sz="1400" b="0" i="0" u="none" strike="noStrike" kern="0" cap="none" spc="0" normalizeH="0" baseline="30000" noProof="0">
                <a:ln>
                  <a:noFill/>
                </a:ln>
                <a:solidFill>
                  <a:srgbClr val="636363"/>
                </a:solidFill>
                <a:effectLst/>
                <a:uLnTx/>
                <a:uFillTx/>
                <a:latin typeface="Arial" panose="020B0604020202020204" pitchFamily="34" charset="0"/>
                <a:cs typeface="Arial" panose="020B0604020202020204" pitchFamily="34" charset="0"/>
                <a:sym typeface="Calibri"/>
              </a:rPr>
              <a:t> </a:t>
            </a:r>
            <a:r>
              <a:rPr kumimoji="0" lang="en-US" sz="1400" b="0" i="0" u="none" strike="noStrike" kern="0" cap="none" spc="0" normalizeH="0" baseline="0" noProof="0">
                <a:ln>
                  <a:noFill/>
                </a:ln>
                <a:solidFill>
                  <a:srgbClr val="636363"/>
                </a:solidFill>
                <a:effectLst/>
                <a:uLnTx/>
                <a:uFillTx/>
                <a:latin typeface="Arial" panose="020B0604020202020204" pitchFamily="34" charset="0"/>
                <a:cs typeface="Arial" panose="020B0604020202020204" pitchFamily="34" charset="0"/>
                <a:sym typeface="Calibri"/>
              </a:rPr>
              <a:t>DCR, PFS, OS </a:t>
            </a:r>
            <a:endParaRPr kumimoji="0" lang="en-US" sz="1400" b="1" i="0" u="none" strike="noStrike" kern="0" cap="none" spc="0" normalizeH="0" baseline="0" noProof="0">
              <a:ln>
                <a:noFill/>
              </a:ln>
              <a:solidFill>
                <a:srgbClr val="636363"/>
              </a:solidFill>
              <a:effectLst/>
              <a:uLnTx/>
              <a:uFillTx/>
              <a:latin typeface="Arial" panose="020B0604020202020204" pitchFamily="34" charset="0"/>
              <a:cs typeface="Arial" panose="020B0604020202020204" pitchFamily="34" charset="0"/>
              <a:sym typeface="Calibri"/>
            </a:endParaRPr>
          </a:p>
          <a:p>
            <a:pPr marL="163195" marR="0" lvl="0" indent="-163195" algn="l" defTabSz="3251161"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0" cap="none" spc="0" normalizeH="0" baseline="0" noProof="0">
                <a:ln>
                  <a:noFill/>
                </a:ln>
                <a:solidFill>
                  <a:srgbClr val="636363"/>
                </a:solidFill>
                <a:effectLst/>
                <a:uLnTx/>
                <a:uFillTx/>
                <a:latin typeface="Arial"/>
                <a:cs typeface="Arial"/>
                <a:sym typeface="Calibri"/>
              </a:rPr>
              <a:t>Safety</a:t>
            </a:r>
          </a:p>
          <a:p>
            <a:pPr marL="0" marR="0" lvl="0" indent="0" algn="l" defTabSz="3251161" rtl="0" eaLnBrk="1" fontAlgn="auto" latinLnBrk="0" hangingPunct="1">
              <a:lnSpc>
                <a:spcPct val="100000"/>
              </a:lnSpc>
              <a:spcBef>
                <a:spcPts val="0"/>
              </a:spcBef>
              <a:spcAft>
                <a:spcPts val="200"/>
              </a:spcAft>
              <a:buClrTx/>
              <a:buSzTx/>
              <a:buFontTx/>
              <a:buNone/>
              <a:tabLst/>
              <a:defRPr/>
            </a:pPr>
            <a:r>
              <a:rPr kumimoji="0" lang="en-US" sz="1600" b="1" i="0" u="none" strike="noStrike" kern="0" cap="none" spc="0" normalizeH="0" baseline="0" noProof="0">
                <a:ln>
                  <a:noFill/>
                </a:ln>
                <a:solidFill>
                  <a:srgbClr val="1E325F"/>
                </a:solidFill>
                <a:effectLst/>
                <a:uLnTx/>
                <a:uFillTx/>
                <a:latin typeface="Arial"/>
                <a:cs typeface="Arial"/>
                <a:sym typeface="Calibri"/>
              </a:rPr>
              <a:t>Exploratory analysis</a:t>
            </a:r>
            <a:endParaRPr kumimoji="0" lang="en-US" sz="1600" b="1" i="0" u="none" strike="noStrike" kern="1200" cap="none" spc="0" normalizeH="0" baseline="0" noProof="0">
              <a:ln>
                <a:noFill/>
              </a:ln>
              <a:solidFill>
                <a:srgbClr val="1E325F"/>
              </a:solidFill>
              <a:effectLst/>
              <a:uLnTx/>
              <a:uFillTx/>
              <a:latin typeface="Calibri"/>
              <a:cs typeface="Calibri"/>
              <a:sym typeface="Calibri"/>
            </a:endParaRPr>
          </a:p>
          <a:p>
            <a:pPr marL="163195" marR="0" lvl="0" indent="-163195" algn="l" defTabSz="3251161"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0" cap="none" spc="0" normalizeH="0" baseline="0" noProof="0">
                <a:ln>
                  <a:noFill/>
                </a:ln>
                <a:solidFill>
                  <a:srgbClr val="636363"/>
                </a:solidFill>
                <a:effectLst/>
                <a:uLnTx/>
                <a:uFillTx/>
                <a:latin typeface="Arial"/>
                <a:cs typeface="Arial"/>
                <a:sym typeface="Calibri"/>
              </a:rPr>
              <a:t>Subgroup analyses by HER2 status</a:t>
            </a:r>
          </a:p>
          <a:p>
            <a:pPr marL="0" marR="0" lvl="0" indent="0" algn="l" defTabSz="3251161" rtl="0" eaLnBrk="1" fontAlgn="auto" latinLnBrk="0" hangingPunct="1">
              <a:lnSpc>
                <a:spcPct val="100000"/>
              </a:lnSpc>
              <a:spcBef>
                <a:spcPts val="0"/>
              </a:spcBef>
              <a:spcAft>
                <a:spcPts val="200"/>
              </a:spcAft>
              <a:buClr>
                <a:srgbClr val="1E325F"/>
              </a:buClr>
              <a:buSzTx/>
              <a:buFontTx/>
              <a:buNone/>
              <a:tabLst/>
              <a:defRPr/>
            </a:pPr>
            <a:r>
              <a:rPr kumimoji="0" lang="en-US" sz="1600" b="1" i="0" u="none" strike="noStrike" kern="0" cap="none" spc="0" normalizeH="0" baseline="0" noProof="0">
                <a:ln>
                  <a:noFill/>
                </a:ln>
                <a:solidFill>
                  <a:srgbClr val="1E325F"/>
                </a:solidFill>
                <a:effectLst/>
                <a:uLnTx/>
                <a:uFillTx/>
                <a:latin typeface="Arial" panose="020B0604020202020204" pitchFamily="34" charset="0"/>
                <a:ea typeface="+mn-ea"/>
                <a:cs typeface="Arial" panose="020B0604020202020204" pitchFamily="34" charset="0"/>
                <a:sym typeface="Calibri"/>
              </a:rPr>
              <a:t>Primary analysis DCO: </a:t>
            </a:r>
            <a:endParaRPr kumimoji="0" lang="en-US" sz="1600" b="0" i="0" u="none" strike="noStrike" kern="0" cap="none" spc="0" normalizeH="0" baseline="0" noProof="0">
              <a:ln>
                <a:noFill/>
              </a:ln>
              <a:solidFill>
                <a:srgbClr val="636363"/>
              </a:solidFill>
              <a:effectLst/>
              <a:uLnTx/>
              <a:uFillTx/>
              <a:latin typeface="Arial" panose="020B0604020202020204" pitchFamily="34" charset="0"/>
              <a:ea typeface="+mn-ea"/>
              <a:cs typeface="Arial" panose="020B0604020202020204" pitchFamily="34" charset="0"/>
              <a:sym typeface="Calibri"/>
            </a:endParaRPr>
          </a:p>
          <a:p>
            <a:pPr marL="163195" marR="0" lvl="0" indent="-163195" algn="l" defTabSz="3251161" rtl="0" eaLnBrk="1" fontAlgn="auto" latinLnBrk="0" hangingPunct="1">
              <a:lnSpc>
                <a:spcPct val="100000"/>
              </a:lnSpc>
              <a:spcBef>
                <a:spcPts val="0"/>
              </a:spcBef>
              <a:spcAft>
                <a:spcPts val="200"/>
              </a:spcAft>
              <a:buClr>
                <a:srgbClr val="1E325F"/>
              </a:buClr>
              <a:buSzTx/>
              <a:buFont typeface="Arial" panose="020B0604020202020204" pitchFamily="34" charset="0"/>
              <a:buChar char="•"/>
              <a:tabLst/>
              <a:defRPr/>
            </a:pPr>
            <a:r>
              <a:rPr kumimoji="0" lang="en-US" sz="1400" b="0" i="0" u="none" strike="noStrike" kern="0" cap="none" spc="0" normalizeH="0" baseline="0" noProof="0">
                <a:ln>
                  <a:noFill/>
                </a:ln>
                <a:solidFill>
                  <a:srgbClr val="636363"/>
                </a:solidFill>
                <a:effectLst/>
                <a:uLnTx/>
                <a:uFillTx/>
                <a:latin typeface="Arial"/>
                <a:cs typeface="Arial"/>
                <a:sym typeface="Calibri"/>
              </a:rPr>
              <a:t>June 8, 2023</a:t>
            </a:r>
            <a:endParaRPr kumimoji="0" lang="en-US" sz="1800" b="0" i="0" u="none" strike="noStrike" kern="0" cap="none" spc="0" normalizeH="0" baseline="0" noProof="0">
              <a:ln>
                <a:noFill/>
              </a:ln>
              <a:solidFill>
                <a:srgbClr val="636363"/>
              </a:solidFill>
              <a:effectLst/>
              <a:uLnTx/>
              <a:uFillTx/>
              <a:latin typeface="Arial"/>
              <a:cs typeface="Arial"/>
              <a:sym typeface="Calibri"/>
            </a:endParaRPr>
          </a:p>
        </p:txBody>
      </p:sp>
      <p:sp>
        <p:nvSpPr>
          <p:cNvPr id="8" name="TextBox 7">
            <a:extLst>
              <a:ext uri="{FF2B5EF4-FFF2-40B4-BE49-F238E27FC236}">
                <a16:creationId xmlns:a16="http://schemas.microsoft.com/office/drawing/2014/main" id="{0505845C-9024-9111-2F99-0E90C7EC99C0}"/>
              </a:ext>
            </a:extLst>
          </p:cNvPr>
          <p:cNvSpPr txBox="1"/>
          <p:nvPr/>
        </p:nvSpPr>
        <p:spPr>
          <a:xfrm>
            <a:off x="437974" y="1259999"/>
            <a:ext cx="61914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A Phase 2, open-label, multicenter study (NCT04482309)</a:t>
            </a:r>
          </a:p>
        </p:txBody>
      </p:sp>
      <p:sp>
        <p:nvSpPr>
          <p:cNvPr id="12" name="Rectangle: Top Corners Rounded 11">
            <a:extLst>
              <a:ext uri="{FF2B5EF4-FFF2-40B4-BE49-F238E27FC236}">
                <a16:creationId xmlns:a16="http://schemas.microsoft.com/office/drawing/2014/main" id="{B8F21ABF-B268-68B7-B82B-D248613BEB1F}"/>
              </a:ext>
            </a:extLst>
          </p:cNvPr>
          <p:cNvSpPr/>
          <p:nvPr/>
        </p:nvSpPr>
        <p:spPr>
          <a:xfrm>
            <a:off x="520884" y="1835075"/>
            <a:ext cx="4104904" cy="468000"/>
          </a:xfrm>
          <a:prstGeom prst="round2SameRect">
            <a:avLst>
              <a:gd name="adj1" fmla="val 23325"/>
              <a:gd name="adj2" fmla="val 0"/>
            </a:avLst>
          </a:prstGeom>
          <a:solidFill>
            <a:srgbClr val="1E32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Key eligibility criteria</a:t>
            </a:r>
          </a:p>
        </p:txBody>
      </p:sp>
      <p:sp>
        <p:nvSpPr>
          <p:cNvPr id="14" name="Content Placeholder 5">
            <a:extLst>
              <a:ext uri="{FF2B5EF4-FFF2-40B4-BE49-F238E27FC236}">
                <a16:creationId xmlns:a16="http://schemas.microsoft.com/office/drawing/2014/main" id="{FB7B5E45-1FE7-090B-CC7F-407217E560F2}"/>
              </a:ext>
            </a:extLst>
          </p:cNvPr>
          <p:cNvSpPr txBox="1">
            <a:spLocks/>
          </p:cNvSpPr>
          <p:nvPr/>
        </p:nvSpPr>
        <p:spPr>
          <a:xfrm>
            <a:off x="520884" y="2296768"/>
            <a:ext cx="4104904" cy="2940861"/>
          </a:xfrm>
          <a:prstGeom prst="round2SameRect">
            <a:avLst>
              <a:gd name="adj1" fmla="val 0"/>
              <a:gd name="adj2" fmla="val 3077"/>
            </a:avLst>
          </a:prstGeom>
          <a:solidFill>
            <a:srgbClr val="E7E8EA"/>
          </a:solidFill>
        </p:spPr>
        <p:txBody>
          <a:bodyPr vert="horz" lIns="72000" tIns="72000" rIns="72000" bIns="72000" rtlCol="0">
            <a:noAutofit/>
          </a:bodyPr>
          <a:lstStyle>
            <a:lvl1pPr marL="190500" indent="-1905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800" kern="1200">
                <a:solidFill>
                  <a:schemeClr val="accent2"/>
                </a:solidFill>
                <a:latin typeface="+mn-lt"/>
                <a:ea typeface="+mn-ea"/>
                <a:cs typeface="+mn-cs"/>
              </a:defRPr>
            </a:lvl1pPr>
            <a:lvl2pPr marL="449263" indent="-268288"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800" kern="1200">
                <a:solidFill>
                  <a:schemeClr val="accent2"/>
                </a:solidFill>
                <a:latin typeface="+mn-lt"/>
                <a:ea typeface="+mn-ea"/>
                <a:cs typeface="+mn-cs"/>
              </a:defRPr>
            </a:lvl2pPr>
            <a:lvl3pPr marL="663575" indent="-206375"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800" kern="1200">
                <a:solidFill>
                  <a:schemeClr val="accent2"/>
                </a:solidFill>
                <a:latin typeface="+mn-lt"/>
                <a:ea typeface="+mn-ea"/>
                <a:cs typeface="+mn-cs"/>
              </a:defRPr>
            </a:lvl3pPr>
            <a:lvl4pPr marL="922338" indent="-2667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000" marR="0" lvl="0" indent="-162000" algn="l" defTabSz="914400"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solid tumors not eligible for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curative therapy</a:t>
            </a:r>
          </a:p>
          <a:p>
            <a:pPr marL="162000" marR="0" lvl="0" indent="-162000" algn="l" defTabSz="914400"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Second-line plus patient population</a:t>
            </a:r>
          </a:p>
          <a:p>
            <a:pPr marL="162000" marR="0" lvl="0" indent="-162000" algn="l" defTabSz="914400" rtl="0" eaLnBrk="1" fontAlgn="auto" latinLnBrk="0" hangingPunct="1">
              <a:lnSpc>
                <a:spcPct val="100000"/>
              </a:lnSpc>
              <a:spcBef>
                <a:spcPts val="0"/>
              </a:spcBef>
              <a:spcAft>
                <a:spcPts val="300"/>
              </a:spcAft>
              <a:buClr>
                <a:srgbClr val="1E325F"/>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expression (IHC 3+ or 2+) </a:t>
            </a:r>
          </a:p>
          <a:p>
            <a:pPr marL="395288" marR="0" lvl="1" indent="-231775" algn="l" defTabSz="914400" rtl="0" eaLnBrk="1" fontAlgn="auto" latinLnBrk="0" hangingPunct="1">
              <a:lnSpc>
                <a:spcPct val="100000"/>
              </a:lnSpc>
              <a:spcBef>
                <a:spcPts val="0"/>
              </a:spcBef>
              <a:spcAft>
                <a:spcPts val="300"/>
              </a:spcAft>
              <a:buClr>
                <a:srgbClr val="1E325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test or central test by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HercepTest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local test not feasible (ASCO/CAP gastric cancer scoring</a:t>
            </a:r>
            <a:r>
              <a:rPr kumimoji="0" lang="en-US"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95288" marR="0" lvl="1" indent="-231775" algn="l" defTabSz="914400"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Cervical cohort was expanded to include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 IHC 1+ patients</a:t>
            </a:r>
          </a:p>
          <a:p>
            <a:pPr marL="162000" marR="0" lvl="0" indent="-162000" algn="l" defTabSz="914400" rtl="0" eaLnBrk="1" fontAlgn="auto" latinLnBrk="0" hangingPunct="1">
              <a:lnSpc>
                <a:spcPct val="100000"/>
              </a:lnSpc>
              <a:spcBef>
                <a:spcPts val="0"/>
              </a:spcBef>
              <a:spcAft>
                <a:spcPts val="600"/>
              </a:spcAft>
              <a:buClr>
                <a:srgbClr val="1E325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HER2-targeting therapy allowed</a:t>
            </a:r>
          </a:p>
          <a:p>
            <a:pPr marL="162000" marR="0" lvl="0" indent="-162000" algn="l" defTabSz="914400" rtl="0" eaLnBrk="1" fontAlgn="auto" latinLnBrk="0" hangingPunct="1">
              <a:lnSpc>
                <a:spcPct val="100000"/>
              </a:lnSpc>
              <a:spcBef>
                <a:spcPts val="0"/>
              </a:spcBef>
              <a:spcAft>
                <a:spcPts val="300"/>
              </a:spcAft>
              <a:buClr>
                <a:srgbClr val="1E325F"/>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ECOG/WHO PS 0–1</a:t>
            </a:r>
          </a:p>
        </p:txBody>
      </p:sp>
      <p:sp>
        <p:nvSpPr>
          <p:cNvPr id="83" name="Arrow: Right 6">
            <a:extLst>
              <a:ext uri="{FF2B5EF4-FFF2-40B4-BE49-F238E27FC236}">
                <a16:creationId xmlns:a16="http://schemas.microsoft.com/office/drawing/2014/main" id="{B145A6EE-06CC-C1BF-EA0C-DC02C17D1F94}"/>
              </a:ext>
            </a:extLst>
          </p:cNvPr>
          <p:cNvSpPr/>
          <p:nvPr/>
        </p:nvSpPr>
        <p:spPr>
          <a:xfrm>
            <a:off x="9294077" y="3307655"/>
            <a:ext cx="2398001" cy="454793"/>
          </a:xfrm>
          <a:prstGeom prst="rect">
            <a:avLst/>
          </a:prstGeom>
          <a:solidFill>
            <a:schemeClr val="bg1">
              <a:lumMod val="75000"/>
            </a:schemeClr>
          </a:solidFill>
          <a:ln w="9525"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Bladder</a:t>
            </a:r>
          </a:p>
        </p:txBody>
      </p:sp>
      <p:sp>
        <p:nvSpPr>
          <p:cNvPr id="84" name="Arrow: Right 6">
            <a:extLst>
              <a:ext uri="{FF2B5EF4-FFF2-40B4-BE49-F238E27FC236}">
                <a16:creationId xmlns:a16="http://schemas.microsoft.com/office/drawing/2014/main" id="{DA602BD8-DB89-3DAD-F130-2776B72F38FC}"/>
              </a:ext>
            </a:extLst>
          </p:cNvPr>
          <p:cNvSpPr/>
          <p:nvPr/>
        </p:nvSpPr>
        <p:spPr>
          <a:xfrm>
            <a:off x="9294077" y="2325935"/>
            <a:ext cx="2398001" cy="454793"/>
          </a:xfrm>
          <a:prstGeom prst="rect">
            <a:avLst/>
          </a:prstGeom>
          <a:solidFill>
            <a:srgbClr val="4280B7"/>
          </a:solidFill>
          <a:ln w="57150"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Cervical</a:t>
            </a:r>
          </a:p>
        </p:txBody>
      </p:sp>
      <p:sp>
        <p:nvSpPr>
          <p:cNvPr id="85" name="Arrow: Right 6">
            <a:extLst>
              <a:ext uri="{FF2B5EF4-FFF2-40B4-BE49-F238E27FC236}">
                <a16:creationId xmlns:a16="http://schemas.microsoft.com/office/drawing/2014/main" id="{74CD667C-FB59-F274-63B5-DB137ADD6A63}"/>
              </a:ext>
            </a:extLst>
          </p:cNvPr>
          <p:cNvSpPr/>
          <p:nvPr/>
        </p:nvSpPr>
        <p:spPr>
          <a:xfrm>
            <a:off x="9294077" y="2816795"/>
            <a:ext cx="2398001" cy="454793"/>
          </a:xfrm>
          <a:prstGeom prst="rect">
            <a:avLst/>
          </a:prstGeom>
          <a:solidFill>
            <a:srgbClr val="009F4B"/>
          </a:solidFill>
          <a:ln w="38100"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Ovarian</a:t>
            </a:r>
          </a:p>
        </p:txBody>
      </p:sp>
      <p:sp>
        <p:nvSpPr>
          <p:cNvPr id="86" name="Arrow: Right 6">
            <a:extLst>
              <a:ext uri="{FF2B5EF4-FFF2-40B4-BE49-F238E27FC236}">
                <a16:creationId xmlns:a16="http://schemas.microsoft.com/office/drawing/2014/main" id="{F2E99757-3D74-8ACD-8125-42A03DC5D9B8}"/>
              </a:ext>
            </a:extLst>
          </p:cNvPr>
          <p:cNvSpPr/>
          <p:nvPr/>
        </p:nvSpPr>
        <p:spPr>
          <a:xfrm>
            <a:off x="9294077" y="4780238"/>
            <a:ext cx="2398001" cy="454793"/>
          </a:xfrm>
          <a:prstGeom prst="round2SameRect">
            <a:avLst>
              <a:gd name="adj1" fmla="val 0"/>
              <a:gd name="adj2" fmla="val 18101"/>
            </a:avLst>
          </a:prstGeom>
          <a:solidFill>
            <a:schemeClr val="bg1">
              <a:lumMod val="75000"/>
            </a:schemeClr>
          </a:solidFill>
          <a:ln w="9525"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Pancreatic</a:t>
            </a:r>
          </a:p>
        </p:txBody>
      </p:sp>
      <p:sp>
        <p:nvSpPr>
          <p:cNvPr id="87" name="Arrow: Right 6">
            <a:extLst>
              <a:ext uri="{FF2B5EF4-FFF2-40B4-BE49-F238E27FC236}">
                <a16:creationId xmlns:a16="http://schemas.microsoft.com/office/drawing/2014/main" id="{7284F87B-ADED-3CC8-EEB5-319C712DA6D2}"/>
              </a:ext>
            </a:extLst>
          </p:cNvPr>
          <p:cNvSpPr/>
          <p:nvPr/>
        </p:nvSpPr>
        <p:spPr>
          <a:xfrm>
            <a:off x="9294077" y="4289374"/>
            <a:ext cx="2398001" cy="454793"/>
          </a:xfrm>
          <a:prstGeom prst="rect">
            <a:avLst/>
          </a:prstGeom>
          <a:solidFill>
            <a:schemeClr val="bg1">
              <a:lumMod val="75000"/>
            </a:schemeClr>
          </a:solidFill>
          <a:ln w="9525"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Biliary tract</a:t>
            </a:r>
          </a:p>
        </p:txBody>
      </p:sp>
      <p:sp>
        <p:nvSpPr>
          <p:cNvPr id="88" name="Arrow: Right 6">
            <a:extLst>
              <a:ext uri="{FF2B5EF4-FFF2-40B4-BE49-F238E27FC236}">
                <a16:creationId xmlns:a16="http://schemas.microsoft.com/office/drawing/2014/main" id="{5DD5E60E-1E99-2FC4-0C54-4AF5E1FF7D67}"/>
              </a:ext>
            </a:extLst>
          </p:cNvPr>
          <p:cNvSpPr/>
          <p:nvPr/>
        </p:nvSpPr>
        <p:spPr>
          <a:xfrm>
            <a:off x="9294077" y="3798515"/>
            <a:ext cx="2398001" cy="454793"/>
          </a:xfrm>
          <a:prstGeom prst="rect">
            <a:avLst/>
          </a:prstGeom>
          <a:solidFill>
            <a:schemeClr val="bg1">
              <a:lumMod val="75000"/>
            </a:schemeClr>
          </a:solidFill>
          <a:ln w="9525" cap="flat" cmpd="sng" algn="ctr">
            <a:noFill/>
            <a:prstDash val="solid"/>
          </a:ln>
          <a:effectLst/>
        </p:spPr>
        <p:txBody>
          <a:bodyPr lIns="396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
                <a:ea typeface="+mn-ea"/>
                <a:cs typeface="Arial"/>
              </a:rPr>
              <a:t>	Other tumors</a:t>
            </a:r>
            <a:r>
              <a:rPr kumimoji="0" lang="en-US" sz="1600" b="1" i="0" u="none" strike="noStrike" kern="1200" cap="none" spc="0" normalizeH="0" baseline="30000" noProof="0">
                <a:ln>
                  <a:noFill/>
                </a:ln>
                <a:solidFill>
                  <a:prstClr val="white"/>
                </a:solidFill>
                <a:effectLst/>
                <a:uLnTx/>
                <a:uFillTx/>
                <a:latin typeface="Arial "/>
                <a:ea typeface="+mn-ea"/>
                <a:cs typeface="Arial" panose="020B0604020202020204" pitchFamily="34" charset="0"/>
              </a:rPr>
              <a:t>‡</a:t>
            </a:r>
            <a:endParaRPr kumimoji="0" lang="en-US" sz="1600" b="1" i="0" u="none" strike="noStrike" kern="0" cap="none" spc="0" normalizeH="0" baseline="30000" noProof="0">
              <a:ln>
                <a:noFill/>
              </a:ln>
              <a:solidFill>
                <a:prstClr val="white"/>
              </a:solidFill>
              <a:effectLst/>
              <a:uLnTx/>
              <a:uFillTx/>
              <a:latin typeface="Arial "/>
              <a:ea typeface="+mn-ea"/>
              <a:cs typeface="Arial"/>
            </a:endParaRPr>
          </a:p>
        </p:txBody>
      </p:sp>
      <p:sp>
        <p:nvSpPr>
          <p:cNvPr id="89" name="Arrow: Right 6">
            <a:extLst>
              <a:ext uri="{FF2B5EF4-FFF2-40B4-BE49-F238E27FC236}">
                <a16:creationId xmlns:a16="http://schemas.microsoft.com/office/drawing/2014/main" id="{58FA2937-D6C7-89CE-AFFF-93EF161A069C}"/>
              </a:ext>
            </a:extLst>
          </p:cNvPr>
          <p:cNvSpPr/>
          <p:nvPr/>
        </p:nvSpPr>
        <p:spPr>
          <a:xfrm>
            <a:off x="9294077" y="1835075"/>
            <a:ext cx="2398001" cy="454793"/>
          </a:xfrm>
          <a:prstGeom prst="round2SameRect">
            <a:avLst>
              <a:gd name="adj1" fmla="val 21991"/>
              <a:gd name="adj2" fmla="val 0"/>
            </a:avLst>
          </a:prstGeom>
          <a:solidFill>
            <a:srgbClr val="94377F"/>
          </a:solidFill>
          <a:ln w="9525" cap="flat" cmpd="sng" algn="ctr">
            <a:noFill/>
            <a:prstDash val="solid"/>
          </a:ln>
          <a:effectLst/>
        </p:spPr>
        <p:txBody>
          <a:bodyPr lIns="396000" rIns="72000" rtlCol="0" anchor="ctr"/>
          <a:lstStyle/>
          <a:p>
            <a:pPr marL="177800" marR="6767" lvl="0" indent="-177800" algn="l" defTabSz="914377" rtl="0" eaLnBrk="1" fontAlgn="auto" latinLnBrk="0" hangingPunct="1">
              <a:lnSpc>
                <a:spcPct val="100899"/>
              </a:lnSpc>
              <a:spcBef>
                <a:spcPts val="5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
                <a:ea typeface="+mn-ea"/>
                <a:cs typeface="Arial"/>
              </a:rPr>
              <a:t>	Endometrial</a:t>
            </a:r>
          </a:p>
        </p:txBody>
      </p:sp>
      <p:pic>
        <p:nvPicPr>
          <p:cNvPr id="94" name="Graphic 93">
            <a:extLst>
              <a:ext uri="{FF2B5EF4-FFF2-40B4-BE49-F238E27FC236}">
                <a16:creationId xmlns:a16="http://schemas.microsoft.com/office/drawing/2014/main" id="{AEAFD67B-A001-09DA-DC2B-F27B9D01D2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21605" y="3344297"/>
            <a:ext cx="331834" cy="377671"/>
          </a:xfrm>
          <a:prstGeom prst="rect">
            <a:avLst/>
          </a:prstGeom>
        </p:spPr>
      </p:pic>
      <p:pic>
        <p:nvPicPr>
          <p:cNvPr id="20" name="Graphic 19">
            <a:extLst>
              <a:ext uri="{FF2B5EF4-FFF2-40B4-BE49-F238E27FC236}">
                <a16:creationId xmlns:a16="http://schemas.microsoft.com/office/drawing/2014/main" id="{53E0F443-E0F0-5935-E44F-036AD13C0B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85778" y="2897271"/>
            <a:ext cx="403488" cy="314221"/>
          </a:xfrm>
          <a:prstGeom prst="rect">
            <a:avLst/>
          </a:prstGeom>
        </p:spPr>
      </p:pic>
      <p:pic>
        <p:nvPicPr>
          <p:cNvPr id="7" name="Graphic 6">
            <a:extLst>
              <a:ext uri="{FF2B5EF4-FFF2-40B4-BE49-F238E27FC236}">
                <a16:creationId xmlns:a16="http://schemas.microsoft.com/office/drawing/2014/main" id="{59D42062-FE64-FC50-A398-EF30631838C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85778" y="1910278"/>
            <a:ext cx="403488" cy="314221"/>
          </a:xfrm>
          <a:prstGeom prst="rect">
            <a:avLst/>
          </a:prstGeom>
        </p:spPr>
      </p:pic>
      <p:pic>
        <p:nvPicPr>
          <p:cNvPr id="13" name="Graphic 12">
            <a:extLst>
              <a:ext uri="{FF2B5EF4-FFF2-40B4-BE49-F238E27FC236}">
                <a16:creationId xmlns:a16="http://schemas.microsoft.com/office/drawing/2014/main" id="{F22086B7-ECA6-C57D-8A69-EAB8168336A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385778" y="2417056"/>
            <a:ext cx="403488" cy="314221"/>
          </a:xfrm>
          <a:prstGeom prst="rect">
            <a:avLst/>
          </a:prstGeom>
        </p:spPr>
      </p:pic>
      <p:grpSp>
        <p:nvGrpSpPr>
          <p:cNvPr id="43" name="Group 42">
            <a:extLst>
              <a:ext uri="{FF2B5EF4-FFF2-40B4-BE49-F238E27FC236}">
                <a16:creationId xmlns:a16="http://schemas.microsoft.com/office/drawing/2014/main" id="{04647C57-629F-DC53-0C0D-039C797647AE}"/>
              </a:ext>
            </a:extLst>
          </p:cNvPr>
          <p:cNvGrpSpPr/>
          <p:nvPr/>
        </p:nvGrpSpPr>
        <p:grpSpPr>
          <a:xfrm>
            <a:off x="9448339" y="4357298"/>
            <a:ext cx="232871" cy="328114"/>
            <a:chOff x="7211934" y="4074423"/>
            <a:chExt cx="71754" cy="101102"/>
          </a:xfrm>
          <a:solidFill>
            <a:schemeClr val="bg1"/>
          </a:solidFill>
        </p:grpSpPr>
        <p:sp>
          <p:nvSpPr>
            <p:cNvPr id="44" name="Freeform: Shape 43">
              <a:extLst>
                <a:ext uri="{FF2B5EF4-FFF2-40B4-BE49-F238E27FC236}">
                  <a16:creationId xmlns:a16="http://schemas.microsoft.com/office/drawing/2014/main" id="{F3E6AC74-5F1E-B34B-BC4D-4C95F8954D46}"/>
                </a:ext>
              </a:extLst>
            </p:cNvPr>
            <p:cNvSpPr/>
            <p:nvPr/>
          </p:nvSpPr>
          <p:spPr>
            <a:xfrm>
              <a:off x="7239760" y="4074485"/>
              <a:ext cx="26658" cy="34937"/>
            </a:xfrm>
            <a:custGeom>
              <a:avLst/>
              <a:gdLst>
                <a:gd name="connsiteX0" fmla="*/ 24266 w 26658"/>
                <a:gd name="connsiteY0" fmla="*/ 34842 h 34937"/>
                <a:gd name="connsiteX1" fmla="*/ 23027 w 26658"/>
                <a:gd name="connsiteY1" fmla="*/ 34461 h 34937"/>
                <a:gd name="connsiteX2" fmla="*/ 3501 w 26658"/>
                <a:gd name="connsiteY2" fmla="*/ 31223 h 34937"/>
                <a:gd name="connsiteX3" fmla="*/ 263 w 26658"/>
                <a:gd name="connsiteY3" fmla="*/ 30270 h 34937"/>
                <a:gd name="connsiteX4" fmla="*/ 1215 w 26658"/>
                <a:gd name="connsiteY4" fmla="*/ 27032 h 34937"/>
                <a:gd name="connsiteX5" fmla="*/ 20456 w 26658"/>
                <a:gd name="connsiteY5" fmla="*/ 27889 h 34937"/>
                <a:gd name="connsiteX6" fmla="*/ 19503 w 26658"/>
                <a:gd name="connsiteY6" fmla="*/ 24555 h 34937"/>
                <a:gd name="connsiteX7" fmla="*/ 18455 w 26658"/>
                <a:gd name="connsiteY7" fmla="*/ 22269 h 34937"/>
                <a:gd name="connsiteX8" fmla="*/ 4930 w 26658"/>
                <a:gd name="connsiteY8" fmla="*/ 3791 h 34937"/>
                <a:gd name="connsiteX9" fmla="*/ 5501 w 26658"/>
                <a:gd name="connsiteY9" fmla="*/ 457 h 34937"/>
                <a:gd name="connsiteX10" fmla="*/ 8835 w 26658"/>
                <a:gd name="connsiteY10" fmla="*/ 1029 h 34937"/>
                <a:gd name="connsiteX11" fmla="*/ 22265 w 26658"/>
                <a:gd name="connsiteY11" fmla="*/ 19698 h 34937"/>
                <a:gd name="connsiteX12" fmla="*/ 24075 w 26658"/>
                <a:gd name="connsiteY12" fmla="*/ 23412 h 34937"/>
                <a:gd name="connsiteX13" fmla="*/ 26552 w 26658"/>
                <a:gd name="connsiteY13" fmla="*/ 31890 h 34937"/>
                <a:gd name="connsiteX14" fmla="*/ 25694 w 26658"/>
                <a:gd name="connsiteY14" fmla="*/ 34461 h 34937"/>
                <a:gd name="connsiteX15" fmla="*/ 24266 w 26658"/>
                <a:gd name="connsiteY15" fmla="*/ 34938 h 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58" h="34937">
                  <a:moveTo>
                    <a:pt x="24266" y="34842"/>
                  </a:moveTo>
                  <a:cubicBezTo>
                    <a:pt x="24266" y="34842"/>
                    <a:pt x="23408" y="34747"/>
                    <a:pt x="23027" y="34461"/>
                  </a:cubicBezTo>
                  <a:cubicBezTo>
                    <a:pt x="22932" y="34461"/>
                    <a:pt x="10835" y="27318"/>
                    <a:pt x="3501" y="31223"/>
                  </a:cubicBezTo>
                  <a:cubicBezTo>
                    <a:pt x="2358" y="31794"/>
                    <a:pt x="929" y="31413"/>
                    <a:pt x="263" y="30270"/>
                  </a:cubicBezTo>
                  <a:cubicBezTo>
                    <a:pt x="-309" y="29127"/>
                    <a:pt x="72" y="27699"/>
                    <a:pt x="1215" y="27032"/>
                  </a:cubicBezTo>
                  <a:cubicBezTo>
                    <a:pt x="7502" y="23698"/>
                    <a:pt x="15407" y="25794"/>
                    <a:pt x="20456" y="27889"/>
                  </a:cubicBezTo>
                  <a:lnTo>
                    <a:pt x="19503" y="24555"/>
                  </a:lnTo>
                  <a:cubicBezTo>
                    <a:pt x="19313" y="23793"/>
                    <a:pt x="18932" y="23031"/>
                    <a:pt x="18455" y="22269"/>
                  </a:cubicBezTo>
                  <a:lnTo>
                    <a:pt x="4930" y="3791"/>
                  </a:lnTo>
                  <a:cubicBezTo>
                    <a:pt x="4168" y="2743"/>
                    <a:pt x="4454" y="1219"/>
                    <a:pt x="5501" y="457"/>
                  </a:cubicBezTo>
                  <a:cubicBezTo>
                    <a:pt x="6549" y="-305"/>
                    <a:pt x="8073" y="-114"/>
                    <a:pt x="8835" y="1029"/>
                  </a:cubicBezTo>
                  <a:lnTo>
                    <a:pt x="22265" y="19698"/>
                  </a:lnTo>
                  <a:cubicBezTo>
                    <a:pt x="23027" y="20841"/>
                    <a:pt x="23694" y="22079"/>
                    <a:pt x="24075" y="23412"/>
                  </a:cubicBezTo>
                  <a:lnTo>
                    <a:pt x="26552" y="31890"/>
                  </a:lnTo>
                  <a:cubicBezTo>
                    <a:pt x="26837" y="32842"/>
                    <a:pt x="26552" y="33890"/>
                    <a:pt x="25694" y="34461"/>
                  </a:cubicBezTo>
                  <a:cubicBezTo>
                    <a:pt x="25313" y="34842"/>
                    <a:pt x="24742" y="34938"/>
                    <a:pt x="24266" y="3493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73A0775-810D-5C67-F03F-45D3524696A3}"/>
                </a:ext>
              </a:extLst>
            </p:cNvPr>
            <p:cNvSpPr/>
            <p:nvPr/>
          </p:nvSpPr>
          <p:spPr>
            <a:xfrm>
              <a:off x="7243332" y="4108218"/>
              <a:ext cx="29394" cy="67212"/>
            </a:xfrm>
            <a:custGeom>
              <a:avLst/>
              <a:gdLst>
                <a:gd name="connsiteX0" fmla="*/ 27075 w 29394"/>
                <a:gd name="connsiteY0" fmla="*/ 67212 h 67212"/>
                <a:gd name="connsiteX1" fmla="*/ 24885 w 29394"/>
                <a:gd name="connsiteY1" fmla="*/ 65879 h 67212"/>
                <a:gd name="connsiteX2" fmla="*/ 19360 w 29394"/>
                <a:gd name="connsiteY2" fmla="*/ 18254 h 67212"/>
                <a:gd name="connsiteX3" fmla="*/ 19741 w 29394"/>
                <a:gd name="connsiteY3" fmla="*/ 17111 h 67212"/>
                <a:gd name="connsiteX4" fmla="*/ 20122 w 29394"/>
                <a:gd name="connsiteY4" fmla="*/ 15872 h 67212"/>
                <a:gd name="connsiteX5" fmla="*/ 20313 w 29394"/>
                <a:gd name="connsiteY5" fmla="*/ 15206 h 67212"/>
                <a:gd name="connsiteX6" fmla="*/ 15931 w 29394"/>
                <a:gd name="connsiteY6" fmla="*/ 9872 h 67212"/>
                <a:gd name="connsiteX7" fmla="*/ 2691 w 29394"/>
                <a:gd name="connsiteY7" fmla="*/ 4823 h 67212"/>
                <a:gd name="connsiteX8" fmla="*/ 24 w 29394"/>
                <a:gd name="connsiteY8" fmla="*/ 2728 h 67212"/>
                <a:gd name="connsiteX9" fmla="*/ 2120 w 29394"/>
                <a:gd name="connsiteY9" fmla="*/ 61 h 67212"/>
                <a:gd name="connsiteX10" fmla="*/ 19360 w 29394"/>
                <a:gd name="connsiteY10" fmla="*/ 6538 h 67212"/>
                <a:gd name="connsiteX11" fmla="*/ 24599 w 29394"/>
                <a:gd name="connsiteY11" fmla="*/ 17206 h 67212"/>
                <a:gd name="connsiteX12" fmla="*/ 24313 w 29394"/>
                <a:gd name="connsiteY12" fmla="*/ 18158 h 67212"/>
                <a:gd name="connsiteX13" fmla="*/ 23837 w 29394"/>
                <a:gd name="connsiteY13" fmla="*/ 19682 h 67212"/>
                <a:gd name="connsiteX14" fmla="*/ 29171 w 29394"/>
                <a:gd name="connsiteY14" fmla="*/ 63688 h 67212"/>
                <a:gd name="connsiteX15" fmla="*/ 28028 w 29394"/>
                <a:gd name="connsiteY15" fmla="*/ 66831 h 67212"/>
                <a:gd name="connsiteX16" fmla="*/ 26980 w 29394"/>
                <a:gd name="connsiteY16" fmla="*/ 67022 h 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94" h="67212">
                  <a:moveTo>
                    <a:pt x="27075" y="67212"/>
                  </a:moveTo>
                  <a:cubicBezTo>
                    <a:pt x="26218" y="67212"/>
                    <a:pt x="25361" y="66736"/>
                    <a:pt x="24885" y="65879"/>
                  </a:cubicBezTo>
                  <a:cubicBezTo>
                    <a:pt x="12312" y="38828"/>
                    <a:pt x="17646" y="23397"/>
                    <a:pt x="19360" y="18254"/>
                  </a:cubicBezTo>
                  <a:cubicBezTo>
                    <a:pt x="19551" y="17777"/>
                    <a:pt x="19646" y="17396"/>
                    <a:pt x="19741" y="17111"/>
                  </a:cubicBezTo>
                  <a:cubicBezTo>
                    <a:pt x="19836" y="16634"/>
                    <a:pt x="20027" y="16158"/>
                    <a:pt x="20122" y="15872"/>
                  </a:cubicBezTo>
                  <a:cubicBezTo>
                    <a:pt x="20122" y="15587"/>
                    <a:pt x="20313" y="15301"/>
                    <a:pt x="20313" y="15206"/>
                  </a:cubicBezTo>
                  <a:cubicBezTo>
                    <a:pt x="20122" y="14444"/>
                    <a:pt x="17074" y="11110"/>
                    <a:pt x="15931" y="9872"/>
                  </a:cubicBezTo>
                  <a:cubicBezTo>
                    <a:pt x="10502" y="4061"/>
                    <a:pt x="2977" y="4823"/>
                    <a:pt x="2691" y="4823"/>
                  </a:cubicBezTo>
                  <a:cubicBezTo>
                    <a:pt x="1263" y="5014"/>
                    <a:pt x="215" y="4061"/>
                    <a:pt x="24" y="2728"/>
                  </a:cubicBezTo>
                  <a:cubicBezTo>
                    <a:pt x="-166" y="1394"/>
                    <a:pt x="786" y="251"/>
                    <a:pt x="2120" y="61"/>
                  </a:cubicBezTo>
                  <a:cubicBezTo>
                    <a:pt x="2501" y="61"/>
                    <a:pt x="12216" y="-1082"/>
                    <a:pt x="19360" y="6538"/>
                  </a:cubicBezTo>
                  <a:cubicBezTo>
                    <a:pt x="24694" y="12253"/>
                    <a:pt x="25742" y="13777"/>
                    <a:pt x="24599" y="17206"/>
                  </a:cubicBezTo>
                  <a:cubicBezTo>
                    <a:pt x="24599" y="17492"/>
                    <a:pt x="24408" y="17777"/>
                    <a:pt x="24313" y="18158"/>
                  </a:cubicBezTo>
                  <a:cubicBezTo>
                    <a:pt x="24313" y="18539"/>
                    <a:pt x="24027" y="19016"/>
                    <a:pt x="23837" y="19682"/>
                  </a:cubicBezTo>
                  <a:cubicBezTo>
                    <a:pt x="22218" y="24350"/>
                    <a:pt x="17360" y="38447"/>
                    <a:pt x="29171" y="63688"/>
                  </a:cubicBezTo>
                  <a:cubicBezTo>
                    <a:pt x="29742" y="64831"/>
                    <a:pt x="29171" y="66260"/>
                    <a:pt x="28028" y="66831"/>
                  </a:cubicBezTo>
                  <a:cubicBezTo>
                    <a:pt x="27742" y="67022"/>
                    <a:pt x="27361" y="67022"/>
                    <a:pt x="26980" y="67022"/>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5965AF-FC1B-6CC2-E292-4DF858CFD61F}"/>
                </a:ext>
              </a:extLst>
            </p:cNvPr>
            <p:cNvSpPr/>
            <p:nvPr/>
          </p:nvSpPr>
          <p:spPr>
            <a:xfrm>
              <a:off x="7268491" y="4074518"/>
              <a:ext cx="15197" cy="101007"/>
            </a:xfrm>
            <a:custGeom>
              <a:avLst/>
              <a:gdLst>
                <a:gd name="connsiteX0" fmla="*/ 10774 w 15197"/>
                <a:gd name="connsiteY0" fmla="*/ 100912 h 101007"/>
                <a:gd name="connsiteX1" fmla="*/ 8583 w 15197"/>
                <a:gd name="connsiteY1" fmla="*/ 99483 h 101007"/>
                <a:gd name="connsiteX2" fmla="*/ 963 w 15197"/>
                <a:gd name="connsiteY2" fmla="*/ 59574 h 101007"/>
                <a:gd name="connsiteX3" fmla="*/ 2201 w 15197"/>
                <a:gd name="connsiteY3" fmla="*/ 54621 h 101007"/>
                <a:gd name="connsiteX4" fmla="*/ 582 w 15197"/>
                <a:gd name="connsiteY4" fmla="*/ 26331 h 101007"/>
                <a:gd name="connsiteX5" fmla="*/ 1344 w 15197"/>
                <a:gd name="connsiteY5" fmla="*/ 17759 h 101007"/>
                <a:gd name="connsiteX6" fmla="*/ 10774 w 15197"/>
                <a:gd name="connsiteY6" fmla="*/ 1185 h 101007"/>
                <a:gd name="connsiteX7" fmla="*/ 14012 w 15197"/>
                <a:gd name="connsiteY7" fmla="*/ 328 h 101007"/>
                <a:gd name="connsiteX8" fmla="*/ 14870 w 15197"/>
                <a:gd name="connsiteY8" fmla="*/ 3567 h 101007"/>
                <a:gd name="connsiteX9" fmla="*/ 5440 w 15197"/>
                <a:gd name="connsiteY9" fmla="*/ 20140 h 101007"/>
                <a:gd name="connsiteX10" fmla="*/ 5059 w 15197"/>
                <a:gd name="connsiteY10" fmla="*/ 24807 h 101007"/>
                <a:gd name="connsiteX11" fmla="*/ 6773 w 15197"/>
                <a:gd name="connsiteY11" fmla="*/ 55859 h 101007"/>
                <a:gd name="connsiteX12" fmla="*/ 5630 w 15197"/>
                <a:gd name="connsiteY12" fmla="*/ 60717 h 101007"/>
                <a:gd name="connsiteX13" fmla="*/ 12965 w 15197"/>
                <a:gd name="connsiteY13" fmla="*/ 97674 h 101007"/>
                <a:gd name="connsiteX14" fmla="*/ 11726 w 15197"/>
                <a:gd name="connsiteY14" fmla="*/ 100817 h 101007"/>
                <a:gd name="connsiteX15" fmla="*/ 10774 w 15197"/>
                <a:gd name="connsiteY15" fmla="*/ 101007 h 10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97" h="101007">
                  <a:moveTo>
                    <a:pt x="10774" y="100912"/>
                  </a:moveTo>
                  <a:cubicBezTo>
                    <a:pt x="9821" y="100912"/>
                    <a:pt x="8964" y="100341"/>
                    <a:pt x="8583" y="99483"/>
                  </a:cubicBezTo>
                  <a:cubicBezTo>
                    <a:pt x="8107" y="98436"/>
                    <a:pt x="-2371" y="74337"/>
                    <a:pt x="963" y="59574"/>
                  </a:cubicBezTo>
                  <a:cubicBezTo>
                    <a:pt x="1344" y="57764"/>
                    <a:pt x="1820" y="56145"/>
                    <a:pt x="2201" y="54621"/>
                  </a:cubicBezTo>
                  <a:cubicBezTo>
                    <a:pt x="4583" y="45191"/>
                    <a:pt x="5630" y="40905"/>
                    <a:pt x="582" y="26331"/>
                  </a:cubicBezTo>
                  <a:cubicBezTo>
                    <a:pt x="-370" y="23474"/>
                    <a:pt x="-180" y="20331"/>
                    <a:pt x="1344" y="17759"/>
                  </a:cubicBezTo>
                  <a:lnTo>
                    <a:pt x="10774" y="1185"/>
                  </a:lnTo>
                  <a:cubicBezTo>
                    <a:pt x="11441" y="42"/>
                    <a:pt x="12869" y="-339"/>
                    <a:pt x="14012" y="328"/>
                  </a:cubicBezTo>
                  <a:cubicBezTo>
                    <a:pt x="15155" y="995"/>
                    <a:pt x="15536" y="2424"/>
                    <a:pt x="14870" y="3567"/>
                  </a:cubicBezTo>
                  <a:lnTo>
                    <a:pt x="5440" y="20140"/>
                  </a:lnTo>
                  <a:cubicBezTo>
                    <a:pt x="4678" y="21569"/>
                    <a:pt x="4487" y="23283"/>
                    <a:pt x="5059" y="24807"/>
                  </a:cubicBezTo>
                  <a:cubicBezTo>
                    <a:pt x="10583" y="40714"/>
                    <a:pt x="9250" y="46048"/>
                    <a:pt x="6773" y="55859"/>
                  </a:cubicBezTo>
                  <a:cubicBezTo>
                    <a:pt x="6392" y="57383"/>
                    <a:pt x="6011" y="59002"/>
                    <a:pt x="5630" y="60717"/>
                  </a:cubicBezTo>
                  <a:cubicBezTo>
                    <a:pt x="2582" y="73956"/>
                    <a:pt x="12869" y="97388"/>
                    <a:pt x="12965" y="97674"/>
                  </a:cubicBezTo>
                  <a:cubicBezTo>
                    <a:pt x="13536" y="98912"/>
                    <a:pt x="12965" y="100245"/>
                    <a:pt x="11726" y="100817"/>
                  </a:cubicBezTo>
                  <a:cubicBezTo>
                    <a:pt x="11441" y="100912"/>
                    <a:pt x="11060" y="101007"/>
                    <a:pt x="10774" y="101007"/>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D8ABCACD-2B70-4C38-44F9-B1B6D10D3A97}"/>
                </a:ext>
              </a:extLst>
            </p:cNvPr>
            <p:cNvSpPr/>
            <p:nvPr/>
          </p:nvSpPr>
          <p:spPr>
            <a:xfrm>
              <a:off x="7254858" y="4074423"/>
              <a:ext cx="19211" cy="15377"/>
            </a:xfrm>
            <a:custGeom>
              <a:avLst/>
              <a:gdLst>
                <a:gd name="connsiteX0" fmla="*/ 10596 w 19211"/>
                <a:gd name="connsiteY0" fmla="*/ 15378 h 15377"/>
                <a:gd name="connsiteX1" fmla="*/ 8691 w 19211"/>
                <a:gd name="connsiteY1" fmla="*/ 14425 h 15377"/>
                <a:gd name="connsiteX2" fmla="*/ 500 w 19211"/>
                <a:gd name="connsiteY2" fmla="*/ 3852 h 15377"/>
                <a:gd name="connsiteX3" fmla="*/ 881 w 19211"/>
                <a:gd name="connsiteY3" fmla="*/ 519 h 15377"/>
                <a:gd name="connsiteX4" fmla="*/ 4215 w 19211"/>
                <a:gd name="connsiteY4" fmla="*/ 900 h 15377"/>
                <a:gd name="connsiteX5" fmla="*/ 10311 w 19211"/>
                <a:gd name="connsiteY5" fmla="*/ 8710 h 15377"/>
                <a:gd name="connsiteX6" fmla="*/ 14787 w 19211"/>
                <a:gd name="connsiteY6" fmla="*/ 1185 h 15377"/>
                <a:gd name="connsiteX7" fmla="*/ 18026 w 19211"/>
                <a:gd name="connsiteY7" fmla="*/ 328 h 15377"/>
                <a:gd name="connsiteX8" fmla="*/ 18883 w 19211"/>
                <a:gd name="connsiteY8" fmla="*/ 3567 h 15377"/>
                <a:gd name="connsiteX9" fmla="*/ 12692 w 19211"/>
                <a:gd name="connsiteY9" fmla="*/ 14139 h 15377"/>
                <a:gd name="connsiteX10" fmla="*/ 10787 w 19211"/>
                <a:gd name="connsiteY10" fmla="*/ 15282 h 15377"/>
                <a:gd name="connsiteX11" fmla="*/ 10596 w 19211"/>
                <a:gd name="connsiteY11" fmla="*/ 15282 h 1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1" h="15377">
                  <a:moveTo>
                    <a:pt x="10596" y="15378"/>
                  </a:moveTo>
                  <a:cubicBezTo>
                    <a:pt x="9834" y="15378"/>
                    <a:pt x="9168" y="14997"/>
                    <a:pt x="8691" y="14425"/>
                  </a:cubicBezTo>
                  <a:lnTo>
                    <a:pt x="500" y="3852"/>
                  </a:lnTo>
                  <a:cubicBezTo>
                    <a:pt x="-262" y="2805"/>
                    <a:pt x="-167" y="1281"/>
                    <a:pt x="881" y="519"/>
                  </a:cubicBezTo>
                  <a:cubicBezTo>
                    <a:pt x="1929" y="-243"/>
                    <a:pt x="3453" y="-148"/>
                    <a:pt x="4215" y="900"/>
                  </a:cubicBezTo>
                  <a:lnTo>
                    <a:pt x="10311" y="8710"/>
                  </a:lnTo>
                  <a:lnTo>
                    <a:pt x="14787" y="1185"/>
                  </a:lnTo>
                  <a:cubicBezTo>
                    <a:pt x="15454" y="42"/>
                    <a:pt x="16883" y="-339"/>
                    <a:pt x="18026" y="328"/>
                  </a:cubicBezTo>
                  <a:cubicBezTo>
                    <a:pt x="19169" y="995"/>
                    <a:pt x="19550" y="2424"/>
                    <a:pt x="18883" y="3567"/>
                  </a:cubicBezTo>
                  <a:lnTo>
                    <a:pt x="12692" y="14139"/>
                  </a:lnTo>
                  <a:cubicBezTo>
                    <a:pt x="12311" y="14806"/>
                    <a:pt x="11549" y="15282"/>
                    <a:pt x="10787" y="15282"/>
                  </a:cubicBezTo>
                  <a:cubicBezTo>
                    <a:pt x="10787" y="15282"/>
                    <a:pt x="10692" y="15282"/>
                    <a:pt x="10596" y="15282"/>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96CC86ED-800C-CE37-DCA3-ED2AA97D00DB}"/>
                </a:ext>
              </a:extLst>
            </p:cNvPr>
            <p:cNvSpPr/>
            <p:nvPr/>
          </p:nvSpPr>
          <p:spPr>
            <a:xfrm>
              <a:off x="7211934" y="4100511"/>
              <a:ext cx="37132" cy="67109"/>
            </a:xfrm>
            <a:custGeom>
              <a:avLst/>
              <a:gdLst>
                <a:gd name="connsiteX0" fmla="*/ 23707 w 37132"/>
                <a:gd name="connsiteY0" fmla="*/ 67109 h 67109"/>
                <a:gd name="connsiteX1" fmla="*/ 18944 w 37132"/>
                <a:gd name="connsiteY1" fmla="*/ 66633 h 67109"/>
                <a:gd name="connsiteX2" fmla="*/ 371 w 37132"/>
                <a:gd name="connsiteY2" fmla="*/ 45011 h 67109"/>
                <a:gd name="connsiteX3" fmla="*/ 6371 w 37132"/>
                <a:gd name="connsiteY3" fmla="*/ 16246 h 67109"/>
                <a:gd name="connsiteX4" fmla="*/ 6371 w 37132"/>
                <a:gd name="connsiteY4" fmla="*/ 16246 h 67109"/>
                <a:gd name="connsiteX5" fmla="*/ 29136 w 37132"/>
                <a:gd name="connsiteY5" fmla="*/ 815 h 67109"/>
                <a:gd name="connsiteX6" fmla="*/ 35899 w 37132"/>
                <a:gd name="connsiteY6" fmla="*/ 7006 h 67109"/>
                <a:gd name="connsiteX7" fmla="*/ 34089 w 37132"/>
                <a:gd name="connsiteY7" fmla="*/ 15960 h 67109"/>
                <a:gd name="connsiteX8" fmla="*/ 35708 w 37132"/>
                <a:gd name="connsiteY8" fmla="*/ 43392 h 67109"/>
                <a:gd name="connsiteX9" fmla="*/ 33708 w 37132"/>
                <a:gd name="connsiteY9" fmla="*/ 63013 h 67109"/>
                <a:gd name="connsiteX10" fmla="*/ 23707 w 37132"/>
                <a:gd name="connsiteY10" fmla="*/ 67014 h 67109"/>
                <a:gd name="connsiteX11" fmla="*/ 10658 w 37132"/>
                <a:gd name="connsiteY11" fmla="*/ 18436 h 67109"/>
                <a:gd name="connsiteX12" fmla="*/ 5133 w 37132"/>
                <a:gd name="connsiteY12" fmla="*/ 44344 h 67109"/>
                <a:gd name="connsiteX13" fmla="*/ 5133 w 37132"/>
                <a:gd name="connsiteY13" fmla="*/ 44916 h 67109"/>
                <a:gd name="connsiteX14" fmla="*/ 19802 w 37132"/>
                <a:gd name="connsiteY14" fmla="*/ 61870 h 67109"/>
                <a:gd name="connsiteX15" fmla="*/ 30184 w 37132"/>
                <a:gd name="connsiteY15" fmla="*/ 59870 h 67109"/>
                <a:gd name="connsiteX16" fmla="*/ 31232 w 37132"/>
                <a:gd name="connsiteY16" fmla="*/ 45011 h 67109"/>
                <a:gd name="connsiteX17" fmla="*/ 30089 w 37132"/>
                <a:gd name="connsiteY17" fmla="*/ 13388 h 67109"/>
                <a:gd name="connsiteX18" fmla="*/ 31422 w 37132"/>
                <a:gd name="connsiteY18" fmla="*/ 8435 h 67109"/>
                <a:gd name="connsiteX19" fmla="*/ 27612 w 37132"/>
                <a:gd name="connsiteY19" fmla="*/ 5292 h 67109"/>
                <a:gd name="connsiteX20" fmla="*/ 10658 w 37132"/>
                <a:gd name="connsiteY20" fmla="*/ 18341 h 67109"/>
                <a:gd name="connsiteX21" fmla="*/ 10658 w 37132"/>
                <a:gd name="connsiteY21" fmla="*/ 18341 h 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32" h="67109">
                  <a:moveTo>
                    <a:pt x="23707" y="67109"/>
                  </a:moveTo>
                  <a:cubicBezTo>
                    <a:pt x="22183" y="67109"/>
                    <a:pt x="20659" y="66919"/>
                    <a:pt x="18944" y="66633"/>
                  </a:cubicBezTo>
                  <a:cubicBezTo>
                    <a:pt x="1133" y="63299"/>
                    <a:pt x="371" y="47583"/>
                    <a:pt x="371" y="45011"/>
                  </a:cubicBezTo>
                  <a:cubicBezTo>
                    <a:pt x="-10" y="43011"/>
                    <a:pt x="-1534" y="31581"/>
                    <a:pt x="6371" y="16246"/>
                  </a:cubicBezTo>
                  <a:lnTo>
                    <a:pt x="6371" y="16246"/>
                  </a:lnTo>
                  <a:cubicBezTo>
                    <a:pt x="16182" y="-2804"/>
                    <a:pt x="26279" y="-423"/>
                    <a:pt x="29136" y="815"/>
                  </a:cubicBezTo>
                  <a:cubicBezTo>
                    <a:pt x="30660" y="1387"/>
                    <a:pt x="34661" y="3006"/>
                    <a:pt x="35899" y="7006"/>
                  </a:cubicBezTo>
                  <a:cubicBezTo>
                    <a:pt x="36756" y="9673"/>
                    <a:pt x="36185" y="12721"/>
                    <a:pt x="34089" y="15960"/>
                  </a:cubicBezTo>
                  <a:cubicBezTo>
                    <a:pt x="29327" y="23485"/>
                    <a:pt x="33422" y="36439"/>
                    <a:pt x="35708" y="43392"/>
                  </a:cubicBezTo>
                  <a:cubicBezTo>
                    <a:pt x="37613" y="49393"/>
                    <a:pt x="38185" y="57965"/>
                    <a:pt x="33708" y="63013"/>
                  </a:cubicBezTo>
                  <a:cubicBezTo>
                    <a:pt x="31327" y="65680"/>
                    <a:pt x="27993" y="67014"/>
                    <a:pt x="23707" y="67014"/>
                  </a:cubicBezTo>
                  <a:close/>
                  <a:moveTo>
                    <a:pt x="10658" y="18436"/>
                  </a:moveTo>
                  <a:cubicBezTo>
                    <a:pt x="2942" y="33391"/>
                    <a:pt x="5133" y="44249"/>
                    <a:pt x="5133" y="44344"/>
                  </a:cubicBezTo>
                  <a:cubicBezTo>
                    <a:pt x="5133" y="44535"/>
                    <a:pt x="5133" y="44725"/>
                    <a:pt x="5133" y="44916"/>
                  </a:cubicBezTo>
                  <a:cubicBezTo>
                    <a:pt x="5133" y="45487"/>
                    <a:pt x="4752" y="59013"/>
                    <a:pt x="19802" y="61870"/>
                  </a:cubicBezTo>
                  <a:cubicBezTo>
                    <a:pt x="24755" y="62823"/>
                    <a:pt x="28184" y="62156"/>
                    <a:pt x="30184" y="59870"/>
                  </a:cubicBezTo>
                  <a:cubicBezTo>
                    <a:pt x="33137" y="56536"/>
                    <a:pt x="32756" y="49869"/>
                    <a:pt x="31232" y="45011"/>
                  </a:cubicBezTo>
                  <a:cubicBezTo>
                    <a:pt x="28660" y="37105"/>
                    <a:pt x="24088" y="22723"/>
                    <a:pt x="30089" y="13388"/>
                  </a:cubicBezTo>
                  <a:cubicBezTo>
                    <a:pt x="30946" y="11959"/>
                    <a:pt x="31898" y="10054"/>
                    <a:pt x="31422" y="8435"/>
                  </a:cubicBezTo>
                  <a:cubicBezTo>
                    <a:pt x="30851" y="6625"/>
                    <a:pt x="28374" y="5673"/>
                    <a:pt x="27612" y="5292"/>
                  </a:cubicBezTo>
                  <a:cubicBezTo>
                    <a:pt x="25993" y="4530"/>
                    <a:pt x="18754" y="2530"/>
                    <a:pt x="10658" y="18341"/>
                  </a:cubicBezTo>
                  <a:lnTo>
                    <a:pt x="10658" y="18341"/>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C47ABD52-706E-475F-4703-C5C21A948B90}"/>
              </a:ext>
            </a:extLst>
          </p:cNvPr>
          <p:cNvGrpSpPr/>
          <p:nvPr/>
        </p:nvGrpSpPr>
        <p:grpSpPr>
          <a:xfrm>
            <a:off x="9423710" y="3855708"/>
            <a:ext cx="339447" cy="340081"/>
            <a:chOff x="9402616" y="3861383"/>
            <a:chExt cx="335744" cy="336376"/>
          </a:xfrm>
        </p:grpSpPr>
        <p:sp>
          <p:nvSpPr>
            <p:cNvPr id="95" name="Freeform: Shape 94">
              <a:extLst>
                <a:ext uri="{FF2B5EF4-FFF2-40B4-BE49-F238E27FC236}">
                  <a16:creationId xmlns:a16="http://schemas.microsoft.com/office/drawing/2014/main" id="{B1282474-B53D-8E66-520B-557248B7DA92}"/>
                </a:ext>
              </a:extLst>
            </p:cNvPr>
            <p:cNvSpPr/>
            <p:nvPr/>
          </p:nvSpPr>
          <p:spPr>
            <a:xfrm>
              <a:off x="9570465" y="3978479"/>
              <a:ext cx="38104" cy="38397"/>
            </a:xfrm>
            <a:custGeom>
              <a:avLst/>
              <a:gdLst>
                <a:gd name="connsiteX0" fmla="*/ 9437 w 11437"/>
                <a:gd name="connsiteY0" fmla="*/ 11525 h 11525"/>
                <a:gd name="connsiteX1" fmla="*/ 7532 w 11437"/>
                <a:gd name="connsiteY1" fmla="*/ 9716 h 11525"/>
                <a:gd name="connsiteX2" fmla="*/ 1817 w 11437"/>
                <a:gd name="connsiteY2" fmla="*/ 3905 h 11525"/>
                <a:gd name="connsiteX3" fmla="*/ 7 w 11437"/>
                <a:gd name="connsiteY3" fmla="*/ 1905 h 11525"/>
                <a:gd name="connsiteX4" fmla="*/ 1912 w 11437"/>
                <a:gd name="connsiteY4" fmla="*/ 0 h 11525"/>
                <a:gd name="connsiteX5" fmla="*/ 11437 w 11437"/>
                <a:gd name="connsiteY5" fmla="*/ 9430 h 11525"/>
                <a:gd name="connsiteX6" fmla="*/ 9627 w 11437"/>
                <a:gd name="connsiteY6" fmla="*/ 11430 h 11525"/>
                <a:gd name="connsiteX7" fmla="*/ 9627 w 11437"/>
                <a:gd name="connsiteY7" fmla="*/ 1143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7" h="11525">
                  <a:moveTo>
                    <a:pt x="9437" y="11525"/>
                  </a:moveTo>
                  <a:cubicBezTo>
                    <a:pt x="8389" y="11525"/>
                    <a:pt x="7532" y="10763"/>
                    <a:pt x="7532" y="9716"/>
                  </a:cubicBezTo>
                  <a:cubicBezTo>
                    <a:pt x="7341" y="4286"/>
                    <a:pt x="2388" y="4001"/>
                    <a:pt x="1817" y="3905"/>
                  </a:cubicBezTo>
                  <a:cubicBezTo>
                    <a:pt x="769" y="3905"/>
                    <a:pt x="-88" y="2953"/>
                    <a:pt x="7" y="1905"/>
                  </a:cubicBezTo>
                  <a:cubicBezTo>
                    <a:pt x="7" y="857"/>
                    <a:pt x="864" y="95"/>
                    <a:pt x="1912" y="0"/>
                  </a:cubicBezTo>
                  <a:cubicBezTo>
                    <a:pt x="5055" y="0"/>
                    <a:pt x="11056" y="2096"/>
                    <a:pt x="11437" y="9430"/>
                  </a:cubicBezTo>
                  <a:cubicBezTo>
                    <a:pt x="11437" y="10477"/>
                    <a:pt x="10675" y="11335"/>
                    <a:pt x="9627" y="11430"/>
                  </a:cubicBezTo>
                  <a:lnTo>
                    <a:pt x="9627" y="1143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702B49EC-F113-B18C-85CA-C251D7A714DA}"/>
                </a:ext>
              </a:extLst>
            </p:cNvPr>
            <p:cNvSpPr/>
            <p:nvPr/>
          </p:nvSpPr>
          <p:spPr>
            <a:xfrm>
              <a:off x="9574589" y="4042866"/>
              <a:ext cx="40106" cy="35572"/>
            </a:xfrm>
            <a:custGeom>
              <a:avLst/>
              <a:gdLst>
                <a:gd name="connsiteX0" fmla="*/ 2484 w 12038"/>
                <a:gd name="connsiteY0" fmla="*/ 10582 h 10677"/>
                <a:gd name="connsiteX1" fmla="*/ 1817 w 12038"/>
                <a:gd name="connsiteY1" fmla="*/ 10582 h 10677"/>
                <a:gd name="connsiteX2" fmla="*/ 7 w 12038"/>
                <a:gd name="connsiteY2" fmla="*/ 8582 h 10677"/>
                <a:gd name="connsiteX3" fmla="*/ 1912 w 12038"/>
                <a:gd name="connsiteY3" fmla="*/ 6772 h 10677"/>
                <a:gd name="connsiteX4" fmla="*/ 2484 w 12038"/>
                <a:gd name="connsiteY4" fmla="*/ 6772 h 10677"/>
                <a:gd name="connsiteX5" fmla="*/ 8294 w 12038"/>
                <a:gd name="connsiteY5" fmla="*/ 1628 h 10677"/>
                <a:gd name="connsiteX6" fmla="*/ 10389 w 12038"/>
                <a:gd name="connsiteY6" fmla="*/ 9 h 10677"/>
                <a:gd name="connsiteX7" fmla="*/ 12009 w 12038"/>
                <a:gd name="connsiteY7" fmla="*/ 2105 h 10677"/>
                <a:gd name="connsiteX8" fmla="*/ 2388 w 12038"/>
                <a:gd name="connsiteY8" fmla="*/ 10677 h 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8" h="10677">
                  <a:moveTo>
                    <a:pt x="2484" y="10582"/>
                  </a:moveTo>
                  <a:cubicBezTo>
                    <a:pt x="2484" y="10582"/>
                    <a:pt x="2007" y="10582"/>
                    <a:pt x="1817" y="10582"/>
                  </a:cubicBezTo>
                  <a:cubicBezTo>
                    <a:pt x="769" y="10582"/>
                    <a:pt x="-88" y="9629"/>
                    <a:pt x="7" y="8582"/>
                  </a:cubicBezTo>
                  <a:cubicBezTo>
                    <a:pt x="7" y="7534"/>
                    <a:pt x="864" y="6772"/>
                    <a:pt x="1912" y="6772"/>
                  </a:cubicBezTo>
                  <a:cubicBezTo>
                    <a:pt x="2103" y="6772"/>
                    <a:pt x="2293" y="6772"/>
                    <a:pt x="2484" y="6772"/>
                  </a:cubicBezTo>
                  <a:cubicBezTo>
                    <a:pt x="7532" y="6772"/>
                    <a:pt x="8294" y="2105"/>
                    <a:pt x="8294" y="1628"/>
                  </a:cubicBezTo>
                  <a:cubicBezTo>
                    <a:pt x="8389" y="581"/>
                    <a:pt x="9342" y="-86"/>
                    <a:pt x="10389" y="9"/>
                  </a:cubicBezTo>
                  <a:cubicBezTo>
                    <a:pt x="11437" y="104"/>
                    <a:pt x="12199" y="1057"/>
                    <a:pt x="12009" y="2105"/>
                  </a:cubicBezTo>
                  <a:cubicBezTo>
                    <a:pt x="11628" y="5153"/>
                    <a:pt x="9151" y="10677"/>
                    <a:pt x="2388" y="10677"/>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C6A73E4-841F-C35F-D822-5F300281857D}"/>
                </a:ext>
              </a:extLst>
            </p:cNvPr>
            <p:cNvSpPr/>
            <p:nvPr/>
          </p:nvSpPr>
          <p:spPr>
            <a:xfrm>
              <a:off x="9518761" y="4012751"/>
              <a:ext cx="37784" cy="38397"/>
            </a:xfrm>
            <a:custGeom>
              <a:avLst/>
              <a:gdLst>
                <a:gd name="connsiteX0" fmla="*/ 9525 w 11341"/>
                <a:gd name="connsiteY0" fmla="*/ 11430 h 11525"/>
                <a:gd name="connsiteX1" fmla="*/ 9525 w 11341"/>
                <a:gd name="connsiteY1" fmla="*/ 11430 h 11525"/>
                <a:gd name="connsiteX2" fmla="*/ 0 w 11341"/>
                <a:gd name="connsiteY2" fmla="*/ 2000 h 11525"/>
                <a:gd name="connsiteX3" fmla="*/ 1810 w 11341"/>
                <a:gd name="connsiteY3" fmla="*/ 0 h 11525"/>
                <a:gd name="connsiteX4" fmla="*/ 3810 w 11341"/>
                <a:gd name="connsiteY4" fmla="*/ 1810 h 11525"/>
                <a:gd name="connsiteX5" fmla="*/ 9525 w 11341"/>
                <a:gd name="connsiteY5" fmla="*/ 7620 h 11525"/>
                <a:gd name="connsiteX6" fmla="*/ 11335 w 11341"/>
                <a:gd name="connsiteY6" fmla="*/ 9620 h 11525"/>
                <a:gd name="connsiteX7" fmla="*/ 9430 w 11341"/>
                <a:gd name="connsiteY7"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41" h="11525">
                  <a:moveTo>
                    <a:pt x="9525" y="11430"/>
                  </a:moveTo>
                  <a:lnTo>
                    <a:pt x="9525" y="11430"/>
                  </a:lnTo>
                  <a:cubicBezTo>
                    <a:pt x="6382" y="11430"/>
                    <a:pt x="381" y="9335"/>
                    <a:pt x="0" y="2000"/>
                  </a:cubicBezTo>
                  <a:cubicBezTo>
                    <a:pt x="0" y="952"/>
                    <a:pt x="762" y="95"/>
                    <a:pt x="1810" y="0"/>
                  </a:cubicBezTo>
                  <a:cubicBezTo>
                    <a:pt x="2953" y="95"/>
                    <a:pt x="3715" y="762"/>
                    <a:pt x="3810" y="1810"/>
                  </a:cubicBezTo>
                  <a:cubicBezTo>
                    <a:pt x="4001" y="7239"/>
                    <a:pt x="8954" y="7620"/>
                    <a:pt x="9525" y="7620"/>
                  </a:cubicBezTo>
                  <a:cubicBezTo>
                    <a:pt x="10573" y="7620"/>
                    <a:pt x="11430" y="8573"/>
                    <a:pt x="11335" y="9620"/>
                  </a:cubicBezTo>
                  <a:cubicBezTo>
                    <a:pt x="11239" y="10668"/>
                    <a:pt x="10477" y="11525"/>
                    <a:pt x="9430" y="11525"/>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61C25063-5706-EB51-0E97-CC91E98046FD}"/>
                </a:ext>
              </a:extLst>
            </p:cNvPr>
            <p:cNvSpPr/>
            <p:nvPr/>
          </p:nvSpPr>
          <p:spPr>
            <a:xfrm>
              <a:off x="9402616" y="3861383"/>
              <a:ext cx="335744" cy="336376"/>
            </a:xfrm>
            <a:custGeom>
              <a:avLst/>
              <a:gdLst>
                <a:gd name="connsiteX0" fmla="*/ 50292 w 100774"/>
                <a:gd name="connsiteY0" fmla="*/ 100965 h 100965"/>
                <a:gd name="connsiteX1" fmla="*/ 50292 w 100774"/>
                <a:gd name="connsiteY1" fmla="*/ 100965 h 100965"/>
                <a:gd name="connsiteX2" fmla="*/ 43910 w 100774"/>
                <a:gd name="connsiteY2" fmla="*/ 97250 h 100965"/>
                <a:gd name="connsiteX3" fmla="*/ 43625 w 100774"/>
                <a:gd name="connsiteY3" fmla="*/ 90392 h 100965"/>
                <a:gd name="connsiteX4" fmla="*/ 43625 w 100774"/>
                <a:gd name="connsiteY4" fmla="*/ 90392 h 100965"/>
                <a:gd name="connsiteX5" fmla="*/ 44006 w 100774"/>
                <a:gd name="connsiteY5" fmla="*/ 78486 h 100965"/>
                <a:gd name="connsiteX6" fmla="*/ 44006 w 100774"/>
                <a:gd name="connsiteY6" fmla="*/ 78486 h 100965"/>
                <a:gd name="connsiteX7" fmla="*/ 43720 w 100774"/>
                <a:gd name="connsiteY7" fmla="*/ 78200 h 100965"/>
                <a:gd name="connsiteX8" fmla="*/ 42863 w 100774"/>
                <a:gd name="connsiteY8" fmla="*/ 78391 h 100965"/>
                <a:gd name="connsiteX9" fmla="*/ 39624 w 100774"/>
                <a:gd name="connsiteY9" fmla="*/ 83534 h 100965"/>
                <a:gd name="connsiteX10" fmla="*/ 39910 w 100774"/>
                <a:gd name="connsiteY10" fmla="*/ 85916 h 100965"/>
                <a:gd name="connsiteX11" fmla="*/ 30290 w 100774"/>
                <a:gd name="connsiteY11" fmla="*/ 95536 h 100965"/>
                <a:gd name="connsiteX12" fmla="*/ 20669 w 100774"/>
                <a:gd name="connsiteY12" fmla="*/ 85916 h 100965"/>
                <a:gd name="connsiteX13" fmla="*/ 26289 w 100774"/>
                <a:gd name="connsiteY13" fmla="*/ 77153 h 100965"/>
                <a:gd name="connsiteX14" fmla="*/ 29909 w 100774"/>
                <a:gd name="connsiteY14" fmla="*/ 70961 h 100965"/>
                <a:gd name="connsiteX15" fmla="*/ 29718 w 100774"/>
                <a:gd name="connsiteY15" fmla="*/ 70104 h 100965"/>
                <a:gd name="connsiteX16" fmla="*/ 29147 w 100774"/>
                <a:gd name="connsiteY16" fmla="*/ 70104 h 100965"/>
                <a:gd name="connsiteX17" fmla="*/ 19431 w 100774"/>
                <a:gd name="connsiteY17" fmla="*/ 75819 h 100965"/>
                <a:gd name="connsiteX18" fmla="*/ 9239 w 100774"/>
                <a:gd name="connsiteY18" fmla="*/ 78486 h 100965"/>
                <a:gd name="connsiteX19" fmla="*/ 5810 w 100774"/>
                <a:gd name="connsiteY19" fmla="*/ 73914 h 100965"/>
                <a:gd name="connsiteX20" fmla="*/ 6572 w 100774"/>
                <a:gd name="connsiteY20" fmla="*/ 68294 h 100965"/>
                <a:gd name="connsiteX21" fmla="*/ 12382 w 100774"/>
                <a:gd name="connsiteY21" fmla="*/ 64580 h 100965"/>
                <a:gd name="connsiteX22" fmla="*/ 12382 w 100774"/>
                <a:gd name="connsiteY22" fmla="*/ 64580 h 100965"/>
                <a:gd name="connsiteX23" fmla="*/ 22860 w 100774"/>
                <a:gd name="connsiteY23" fmla="*/ 58960 h 100965"/>
                <a:gd name="connsiteX24" fmla="*/ 22860 w 100774"/>
                <a:gd name="connsiteY24" fmla="*/ 58579 h 100965"/>
                <a:gd name="connsiteX25" fmla="*/ 22289 w 100774"/>
                <a:gd name="connsiteY25" fmla="*/ 57912 h 100965"/>
                <a:gd name="connsiteX26" fmla="*/ 15907 w 100774"/>
                <a:gd name="connsiteY26" fmla="*/ 57722 h 100965"/>
                <a:gd name="connsiteX27" fmla="*/ 9620 w 100774"/>
                <a:gd name="connsiteY27" fmla="*/ 60103 h 100965"/>
                <a:gd name="connsiteX28" fmla="*/ 0 w 100774"/>
                <a:gd name="connsiteY28" fmla="*/ 50483 h 100965"/>
                <a:gd name="connsiteX29" fmla="*/ 9620 w 100774"/>
                <a:gd name="connsiteY29" fmla="*/ 40862 h 100965"/>
                <a:gd name="connsiteX30" fmla="*/ 15907 w 100774"/>
                <a:gd name="connsiteY30" fmla="*/ 43244 h 100965"/>
                <a:gd name="connsiteX31" fmla="*/ 22479 w 100774"/>
                <a:gd name="connsiteY31" fmla="*/ 43244 h 100965"/>
                <a:gd name="connsiteX32" fmla="*/ 23146 w 100774"/>
                <a:gd name="connsiteY32" fmla="*/ 42482 h 100965"/>
                <a:gd name="connsiteX33" fmla="*/ 22860 w 100774"/>
                <a:gd name="connsiteY33" fmla="*/ 42005 h 100965"/>
                <a:gd name="connsiteX34" fmla="*/ 12954 w 100774"/>
                <a:gd name="connsiteY34" fmla="*/ 36481 h 100965"/>
                <a:gd name="connsiteX35" fmla="*/ 5620 w 100774"/>
                <a:gd name="connsiteY35" fmla="*/ 29051 h 100965"/>
                <a:gd name="connsiteX36" fmla="*/ 13049 w 100774"/>
                <a:gd name="connsiteY36" fmla="*/ 21622 h 100965"/>
                <a:gd name="connsiteX37" fmla="*/ 19145 w 100774"/>
                <a:gd name="connsiteY37" fmla="*/ 24765 h 100965"/>
                <a:gd name="connsiteX38" fmla="*/ 29337 w 100774"/>
                <a:gd name="connsiteY38" fmla="*/ 31052 h 100965"/>
                <a:gd name="connsiteX39" fmla="*/ 29718 w 100774"/>
                <a:gd name="connsiteY39" fmla="*/ 30956 h 100965"/>
                <a:gd name="connsiteX40" fmla="*/ 30004 w 100774"/>
                <a:gd name="connsiteY40" fmla="*/ 30099 h 100965"/>
                <a:gd name="connsiteX41" fmla="*/ 26575 w 100774"/>
                <a:gd name="connsiteY41" fmla="*/ 23813 h 100965"/>
                <a:gd name="connsiteX42" fmla="*/ 20669 w 100774"/>
                <a:gd name="connsiteY42" fmla="*/ 14954 h 100965"/>
                <a:gd name="connsiteX43" fmla="*/ 30290 w 100774"/>
                <a:gd name="connsiteY43" fmla="*/ 5334 h 100965"/>
                <a:gd name="connsiteX44" fmla="*/ 39910 w 100774"/>
                <a:gd name="connsiteY44" fmla="*/ 14954 h 100965"/>
                <a:gd name="connsiteX45" fmla="*/ 39719 w 100774"/>
                <a:gd name="connsiteY45" fmla="*/ 17050 h 100965"/>
                <a:gd name="connsiteX46" fmla="*/ 43053 w 100774"/>
                <a:gd name="connsiteY46" fmla="*/ 22955 h 100965"/>
                <a:gd name="connsiteX47" fmla="*/ 43815 w 100774"/>
                <a:gd name="connsiteY47" fmla="*/ 23051 h 100965"/>
                <a:gd name="connsiteX48" fmla="*/ 44101 w 100774"/>
                <a:gd name="connsiteY48" fmla="*/ 22574 h 100965"/>
                <a:gd name="connsiteX49" fmla="*/ 43720 w 100774"/>
                <a:gd name="connsiteY49" fmla="*/ 11239 h 100965"/>
                <a:gd name="connsiteX50" fmla="*/ 46196 w 100774"/>
                <a:gd name="connsiteY50" fmla="*/ 1048 h 100965"/>
                <a:gd name="connsiteX51" fmla="*/ 50387 w 100774"/>
                <a:gd name="connsiteY51" fmla="*/ 0 h 100965"/>
                <a:gd name="connsiteX52" fmla="*/ 54578 w 100774"/>
                <a:gd name="connsiteY52" fmla="*/ 1048 h 100965"/>
                <a:gd name="connsiteX53" fmla="*/ 57055 w 100774"/>
                <a:gd name="connsiteY53" fmla="*/ 11239 h 100965"/>
                <a:gd name="connsiteX54" fmla="*/ 56959 w 100774"/>
                <a:gd name="connsiteY54" fmla="*/ 11430 h 100965"/>
                <a:gd name="connsiteX55" fmla="*/ 56674 w 100774"/>
                <a:gd name="connsiteY55" fmla="*/ 22765 h 100965"/>
                <a:gd name="connsiteX56" fmla="*/ 56674 w 100774"/>
                <a:gd name="connsiteY56" fmla="*/ 22765 h 100965"/>
                <a:gd name="connsiteX57" fmla="*/ 56959 w 100774"/>
                <a:gd name="connsiteY57" fmla="*/ 23051 h 100965"/>
                <a:gd name="connsiteX58" fmla="*/ 57436 w 100774"/>
                <a:gd name="connsiteY58" fmla="*/ 23051 h 100965"/>
                <a:gd name="connsiteX59" fmla="*/ 61055 w 100774"/>
                <a:gd name="connsiteY59" fmla="*/ 16859 h 100965"/>
                <a:gd name="connsiteX60" fmla="*/ 60865 w 100774"/>
                <a:gd name="connsiteY60" fmla="*/ 14764 h 100965"/>
                <a:gd name="connsiteX61" fmla="*/ 70485 w 100774"/>
                <a:gd name="connsiteY61" fmla="*/ 5144 h 100965"/>
                <a:gd name="connsiteX62" fmla="*/ 80105 w 100774"/>
                <a:gd name="connsiteY62" fmla="*/ 14764 h 100965"/>
                <a:gd name="connsiteX63" fmla="*/ 74200 w 100774"/>
                <a:gd name="connsiteY63" fmla="*/ 23622 h 100965"/>
                <a:gd name="connsiteX64" fmla="*/ 70771 w 100774"/>
                <a:gd name="connsiteY64" fmla="*/ 30385 h 100965"/>
                <a:gd name="connsiteX65" fmla="*/ 71628 w 100774"/>
                <a:gd name="connsiteY65" fmla="*/ 30766 h 100965"/>
                <a:gd name="connsiteX66" fmla="*/ 81629 w 100774"/>
                <a:gd name="connsiteY66" fmla="*/ 24575 h 100965"/>
                <a:gd name="connsiteX67" fmla="*/ 87725 w 100774"/>
                <a:gd name="connsiteY67" fmla="*/ 21431 h 100965"/>
                <a:gd name="connsiteX68" fmla="*/ 95155 w 100774"/>
                <a:gd name="connsiteY68" fmla="*/ 28861 h 100965"/>
                <a:gd name="connsiteX69" fmla="*/ 87725 w 100774"/>
                <a:gd name="connsiteY69" fmla="*/ 36290 h 100965"/>
                <a:gd name="connsiteX70" fmla="*/ 87535 w 100774"/>
                <a:gd name="connsiteY70" fmla="*/ 36290 h 100965"/>
                <a:gd name="connsiteX71" fmla="*/ 77724 w 100774"/>
                <a:gd name="connsiteY71" fmla="*/ 41910 h 100965"/>
                <a:gd name="connsiteX72" fmla="*/ 77724 w 100774"/>
                <a:gd name="connsiteY72" fmla="*/ 41910 h 100965"/>
                <a:gd name="connsiteX73" fmla="*/ 77724 w 100774"/>
                <a:gd name="connsiteY73" fmla="*/ 42291 h 100965"/>
                <a:gd name="connsiteX74" fmla="*/ 78295 w 100774"/>
                <a:gd name="connsiteY74" fmla="*/ 42958 h 100965"/>
                <a:gd name="connsiteX75" fmla="*/ 84868 w 100774"/>
                <a:gd name="connsiteY75" fmla="*/ 42958 h 100965"/>
                <a:gd name="connsiteX76" fmla="*/ 91154 w 100774"/>
                <a:gd name="connsiteY76" fmla="*/ 40672 h 100965"/>
                <a:gd name="connsiteX77" fmla="*/ 91154 w 100774"/>
                <a:gd name="connsiteY77" fmla="*/ 40672 h 100965"/>
                <a:gd name="connsiteX78" fmla="*/ 100775 w 100774"/>
                <a:gd name="connsiteY78" fmla="*/ 50292 h 100965"/>
                <a:gd name="connsiteX79" fmla="*/ 91154 w 100774"/>
                <a:gd name="connsiteY79" fmla="*/ 59912 h 100965"/>
                <a:gd name="connsiteX80" fmla="*/ 84868 w 100774"/>
                <a:gd name="connsiteY80" fmla="*/ 57531 h 100965"/>
                <a:gd name="connsiteX81" fmla="*/ 78486 w 100774"/>
                <a:gd name="connsiteY81" fmla="*/ 57722 h 100965"/>
                <a:gd name="connsiteX82" fmla="*/ 77914 w 100774"/>
                <a:gd name="connsiteY82" fmla="*/ 58388 h 100965"/>
                <a:gd name="connsiteX83" fmla="*/ 78200 w 100774"/>
                <a:gd name="connsiteY83" fmla="*/ 58865 h 100965"/>
                <a:gd name="connsiteX84" fmla="*/ 88583 w 100774"/>
                <a:gd name="connsiteY84" fmla="*/ 64389 h 100965"/>
                <a:gd name="connsiteX85" fmla="*/ 94393 w 100774"/>
                <a:gd name="connsiteY85" fmla="*/ 68104 h 100965"/>
                <a:gd name="connsiteX86" fmla="*/ 91726 w 100774"/>
                <a:gd name="connsiteY86" fmla="*/ 78296 h 100965"/>
                <a:gd name="connsiteX87" fmla="*/ 81534 w 100774"/>
                <a:gd name="connsiteY87" fmla="*/ 75629 h 100965"/>
                <a:gd name="connsiteX88" fmla="*/ 81439 w 100774"/>
                <a:gd name="connsiteY88" fmla="*/ 75438 h 100965"/>
                <a:gd name="connsiteX89" fmla="*/ 71628 w 100774"/>
                <a:gd name="connsiteY89" fmla="*/ 69818 h 100965"/>
                <a:gd name="connsiteX90" fmla="*/ 71247 w 100774"/>
                <a:gd name="connsiteY90" fmla="*/ 69914 h 100965"/>
                <a:gd name="connsiteX91" fmla="*/ 71057 w 100774"/>
                <a:gd name="connsiteY91" fmla="*/ 70771 h 100965"/>
                <a:gd name="connsiteX92" fmla="*/ 74676 w 100774"/>
                <a:gd name="connsiteY92" fmla="*/ 76962 h 100965"/>
                <a:gd name="connsiteX93" fmla="*/ 80296 w 100774"/>
                <a:gd name="connsiteY93" fmla="*/ 85725 h 100965"/>
                <a:gd name="connsiteX94" fmla="*/ 70676 w 100774"/>
                <a:gd name="connsiteY94" fmla="*/ 95345 h 100965"/>
                <a:gd name="connsiteX95" fmla="*/ 61055 w 100774"/>
                <a:gd name="connsiteY95" fmla="*/ 85725 h 100965"/>
                <a:gd name="connsiteX96" fmla="*/ 61341 w 100774"/>
                <a:gd name="connsiteY96" fmla="*/ 83344 h 100965"/>
                <a:gd name="connsiteX97" fmla="*/ 58103 w 100774"/>
                <a:gd name="connsiteY97" fmla="*/ 78200 h 100965"/>
                <a:gd name="connsiteX98" fmla="*/ 57722 w 100774"/>
                <a:gd name="connsiteY98" fmla="*/ 77915 h 100965"/>
                <a:gd name="connsiteX99" fmla="*/ 57722 w 100774"/>
                <a:gd name="connsiteY99" fmla="*/ 77915 h 100965"/>
                <a:gd name="connsiteX100" fmla="*/ 57245 w 100774"/>
                <a:gd name="connsiteY100" fmla="*/ 77915 h 100965"/>
                <a:gd name="connsiteX101" fmla="*/ 56959 w 100774"/>
                <a:gd name="connsiteY101" fmla="*/ 78391 h 100965"/>
                <a:gd name="connsiteX102" fmla="*/ 57341 w 100774"/>
                <a:gd name="connsiteY102" fmla="*/ 90107 h 100965"/>
                <a:gd name="connsiteX103" fmla="*/ 57055 w 100774"/>
                <a:gd name="connsiteY103" fmla="*/ 96965 h 100965"/>
                <a:gd name="connsiteX104" fmla="*/ 50673 w 100774"/>
                <a:gd name="connsiteY104" fmla="*/ 100679 h 100965"/>
                <a:gd name="connsiteX105" fmla="*/ 50673 w 100774"/>
                <a:gd name="connsiteY105" fmla="*/ 100679 h 100965"/>
                <a:gd name="connsiteX106" fmla="*/ 43339 w 100774"/>
                <a:gd name="connsiteY106" fmla="*/ 74295 h 100965"/>
                <a:gd name="connsiteX107" fmla="*/ 45625 w 100774"/>
                <a:gd name="connsiteY107" fmla="*/ 74962 h 100965"/>
                <a:gd name="connsiteX108" fmla="*/ 47720 w 100774"/>
                <a:gd name="connsiteY108" fmla="*/ 78391 h 100965"/>
                <a:gd name="connsiteX109" fmla="*/ 47149 w 100774"/>
                <a:gd name="connsiteY109" fmla="*/ 91821 h 100965"/>
                <a:gd name="connsiteX110" fmla="*/ 47149 w 100774"/>
                <a:gd name="connsiteY110" fmla="*/ 95441 h 100965"/>
                <a:gd name="connsiteX111" fmla="*/ 50197 w 100774"/>
                <a:gd name="connsiteY111" fmla="*/ 97250 h 100965"/>
                <a:gd name="connsiteX112" fmla="*/ 53245 w 100774"/>
                <a:gd name="connsiteY112" fmla="*/ 95441 h 100965"/>
                <a:gd name="connsiteX113" fmla="*/ 53245 w 100774"/>
                <a:gd name="connsiteY113" fmla="*/ 91821 h 100965"/>
                <a:gd name="connsiteX114" fmla="*/ 53054 w 100774"/>
                <a:gd name="connsiteY114" fmla="*/ 90869 h 100965"/>
                <a:gd name="connsiteX115" fmla="*/ 53054 w 100774"/>
                <a:gd name="connsiteY115" fmla="*/ 90297 h 100965"/>
                <a:gd name="connsiteX116" fmla="*/ 52673 w 100774"/>
                <a:gd name="connsiteY116" fmla="*/ 78581 h 100965"/>
                <a:gd name="connsiteX117" fmla="*/ 54769 w 100774"/>
                <a:gd name="connsiteY117" fmla="*/ 74962 h 100965"/>
                <a:gd name="connsiteX118" fmla="*/ 58103 w 100774"/>
                <a:gd name="connsiteY118" fmla="*/ 74390 h 100965"/>
                <a:gd name="connsiteX119" fmla="*/ 60865 w 100774"/>
                <a:gd name="connsiteY119" fmla="*/ 76391 h 100965"/>
                <a:gd name="connsiteX120" fmla="*/ 65151 w 100774"/>
                <a:gd name="connsiteY120" fmla="*/ 83058 h 100965"/>
                <a:gd name="connsiteX121" fmla="*/ 64865 w 100774"/>
                <a:gd name="connsiteY121" fmla="*/ 83915 h 100965"/>
                <a:gd name="connsiteX122" fmla="*/ 64484 w 100774"/>
                <a:gd name="connsiteY122" fmla="*/ 85916 h 100965"/>
                <a:gd name="connsiteX123" fmla="*/ 70295 w 100774"/>
                <a:gd name="connsiteY123" fmla="*/ 91726 h 100965"/>
                <a:gd name="connsiteX124" fmla="*/ 76105 w 100774"/>
                <a:gd name="connsiteY124" fmla="*/ 85916 h 100965"/>
                <a:gd name="connsiteX125" fmla="*/ 72485 w 100774"/>
                <a:gd name="connsiteY125" fmla="*/ 80582 h 100965"/>
                <a:gd name="connsiteX126" fmla="*/ 71628 w 100774"/>
                <a:gd name="connsiteY126" fmla="*/ 80391 h 100965"/>
                <a:gd name="connsiteX127" fmla="*/ 71342 w 100774"/>
                <a:gd name="connsiteY127" fmla="*/ 79724 h 100965"/>
                <a:gd name="connsiteX128" fmla="*/ 67342 w 100774"/>
                <a:gd name="connsiteY128" fmla="*/ 72866 h 100965"/>
                <a:gd name="connsiteX129" fmla="*/ 68961 w 100774"/>
                <a:gd name="connsiteY129" fmla="*/ 66770 h 100965"/>
                <a:gd name="connsiteX130" fmla="*/ 72962 w 100774"/>
                <a:gd name="connsiteY130" fmla="*/ 66485 h 100965"/>
                <a:gd name="connsiteX131" fmla="*/ 83915 w 100774"/>
                <a:gd name="connsiteY131" fmla="*/ 72962 h 100965"/>
                <a:gd name="connsiteX132" fmla="*/ 84487 w 100774"/>
                <a:gd name="connsiteY132" fmla="*/ 73819 h 100965"/>
                <a:gd name="connsiteX133" fmla="*/ 89440 w 100774"/>
                <a:gd name="connsiteY133" fmla="*/ 75152 h 100965"/>
                <a:gd name="connsiteX134" fmla="*/ 90773 w 100774"/>
                <a:gd name="connsiteY134" fmla="*/ 70199 h 100965"/>
                <a:gd name="connsiteX135" fmla="*/ 87725 w 100774"/>
                <a:gd name="connsiteY135" fmla="*/ 68390 h 100965"/>
                <a:gd name="connsiteX136" fmla="*/ 87249 w 100774"/>
                <a:gd name="connsiteY136" fmla="*/ 68390 h 100965"/>
                <a:gd name="connsiteX137" fmla="*/ 86297 w 100774"/>
                <a:gd name="connsiteY137" fmla="*/ 67818 h 100965"/>
                <a:gd name="connsiteX138" fmla="*/ 75914 w 100774"/>
                <a:gd name="connsiteY138" fmla="*/ 62294 h 100965"/>
                <a:gd name="connsiteX139" fmla="*/ 73819 w 100774"/>
                <a:gd name="connsiteY139" fmla="*/ 58674 h 100965"/>
                <a:gd name="connsiteX140" fmla="*/ 75057 w 100774"/>
                <a:gd name="connsiteY140" fmla="*/ 55531 h 100965"/>
                <a:gd name="connsiteX141" fmla="*/ 78105 w 100774"/>
                <a:gd name="connsiteY141" fmla="*/ 54102 h 100965"/>
                <a:gd name="connsiteX142" fmla="*/ 86201 w 100774"/>
                <a:gd name="connsiteY142" fmla="*/ 53816 h 100965"/>
                <a:gd name="connsiteX143" fmla="*/ 86773 w 100774"/>
                <a:gd name="connsiteY143" fmla="*/ 54388 h 100965"/>
                <a:gd name="connsiteX144" fmla="*/ 90964 w 100774"/>
                <a:gd name="connsiteY144" fmla="*/ 56198 h 100965"/>
                <a:gd name="connsiteX145" fmla="*/ 96774 w 100774"/>
                <a:gd name="connsiteY145" fmla="*/ 50387 h 100965"/>
                <a:gd name="connsiteX146" fmla="*/ 90964 w 100774"/>
                <a:gd name="connsiteY146" fmla="*/ 44577 h 100965"/>
                <a:gd name="connsiteX147" fmla="*/ 86773 w 100774"/>
                <a:gd name="connsiteY147" fmla="*/ 46387 h 100965"/>
                <a:gd name="connsiteX148" fmla="*/ 86201 w 100774"/>
                <a:gd name="connsiteY148" fmla="*/ 46958 h 100965"/>
                <a:gd name="connsiteX149" fmla="*/ 78010 w 100774"/>
                <a:gd name="connsiteY149" fmla="*/ 46958 h 100965"/>
                <a:gd name="connsiteX150" fmla="*/ 73628 w 100774"/>
                <a:gd name="connsiteY150" fmla="*/ 42386 h 100965"/>
                <a:gd name="connsiteX151" fmla="*/ 75438 w 100774"/>
                <a:gd name="connsiteY151" fmla="*/ 38862 h 100965"/>
                <a:gd name="connsiteX152" fmla="*/ 86582 w 100774"/>
                <a:gd name="connsiteY152" fmla="*/ 32671 h 100965"/>
                <a:gd name="connsiteX153" fmla="*/ 87535 w 100774"/>
                <a:gd name="connsiteY153" fmla="*/ 32671 h 100965"/>
                <a:gd name="connsiteX154" fmla="*/ 91250 w 100774"/>
                <a:gd name="connsiteY154" fmla="*/ 29051 h 100965"/>
                <a:gd name="connsiteX155" fmla="*/ 87630 w 100774"/>
                <a:gd name="connsiteY155" fmla="*/ 25432 h 100965"/>
                <a:gd name="connsiteX156" fmla="*/ 84487 w 100774"/>
                <a:gd name="connsiteY156" fmla="*/ 27146 h 100965"/>
                <a:gd name="connsiteX157" fmla="*/ 83820 w 100774"/>
                <a:gd name="connsiteY157" fmla="*/ 27813 h 100965"/>
                <a:gd name="connsiteX158" fmla="*/ 73343 w 100774"/>
                <a:gd name="connsiteY158" fmla="*/ 34290 h 100965"/>
                <a:gd name="connsiteX159" fmla="*/ 69152 w 100774"/>
                <a:gd name="connsiteY159" fmla="*/ 34290 h 100965"/>
                <a:gd name="connsiteX160" fmla="*/ 67056 w 100774"/>
                <a:gd name="connsiteY160" fmla="*/ 31623 h 100965"/>
                <a:gd name="connsiteX161" fmla="*/ 67437 w 100774"/>
                <a:gd name="connsiteY161" fmla="*/ 28289 h 100965"/>
                <a:gd name="connsiteX162" fmla="*/ 71533 w 100774"/>
                <a:gd name="connsiteY162" fmla="*/ 20669 h 100965"/>
                <a:gd name="connsiteX163" fmla="*/ 72295 w 100774"/>
                <a:gd name="connsiteY163" fmla="*/ 20479 h 100965"/>
                <a:gd name="connsiteX164" fmla="*/ 76295 w 100774"/>
                <a:gd name="connsiteY164" fmla="*/ 14954 h 100965"/>
                <a:gd name="connsiteX165" fmla="*/ 70485 w 100774"/>
                <a:gd name="connsiteY165" fmla="*/ 9144 h 100965"/>
                <a:gd name="connsiteX166" fmla="*/ 64675 w 100774"/>
                <a:gd name="connsiteY166" fmla="*/ 14954 h 100965"/>
                <a:gd name="connsiteX167" fmla="*/ 64961 w 100774"/>
                <a:gd name="connsiteY167" fmla="*/ 16859 h 100965"/>
                <a:gd name="connsiteX168" fmla="*/ 65342 w 100774"/>
                <a:gd name="connsiteY168" fmla="*/ 18002 h 100965"/>
                <a:gd name="connsiteX169" fmla="*/ 64484 w 100774"/>
                <a:gd name="connsiteY169" fmla="*/ 18860 h 100965"/>
                <a:gd name="connsiteX170" fmla="*/ 61055 w 100774"/>
                <a:gd name="connsiteY170" fmla="*/ 24860 h 100965"/>
                <a:gd name="connsiteX171" fmla="*/ 58293 w 100774"/>
                <a:gd name="connsiteY171" fmla="*/ 26956 h 100965"/>
                <a:gd name="connsiteX172" fmla="*/ 54959 w 100774"/>
                <a:gd name="connsiteY172" fmla="*/ 26384 h 100965"/>
                <a:gd name="connsiteX173" fmla="*/ 52864 w 100774"/>
                <a:gd name="connsiteY173" fmla="*/ 22955 h 100965"/>
                <a:gd name="connsiteX174" fmla="*/ 53340 w 100774"/>
                <a:gd name="connsiteY174" fmla="*/ 10287 h 100965"/>
                <a:gd name="connsiteX175" fmla="*/ 53816 w 100774"/>
                <a:gd name="connsiteY175" fmla="*/ 9430 h 100965"/>
                <a:gd name="connsiteX176" fmla="*/ 52673 w 100774"/>
                <a:gd name="connsiteY176" fmla="*/ 4382 h 100965"/>
                <a:gd name="connsiteX177" fmla="*/ 50768 w 100774"/>
                <a:gd name="connsiteY177" fmla="*/ 3810 h 100965"/>
                <a:gd name="connsiteX178" fmla="*/ 50768 w 100774"/>
                <a:gd name="connsiteY178" fmla="*/ 3810 h 100965"/>
                <a:gd name="connsiteX179" fmla="*/ 50768 w 100774"/>
                <a:gd name="connsiteY179" fmla="*/ 3810 h 100965"/>
                <a:gd name="connsiteX180" fmla="*/ 50578 w 100774"/>
                <a:gd name="connsiteY180" fmla="*/ 3810 h 100965"/>
                <a:gd name="connsiteX181" fmla="*/ 50578 w 100774"/>
                <a:gd name="connsiteY181" fmla="*/ 3810 h 100965"/>
                <a:gd name="connsiteX182" fmla="*/ 50578 w 100774"/>
                <a:gd name="connsiteY182" fmla="*/ 3810 h 100965"/>
                <a:gd name="connsiteX183" fmla="*/ 50578 w 100774"/>
                <a:gd name="connsiteY183" fmla="*/ 3810 h 100965"/>
                <a:gd name="connsiteX184" fmla="*/ 48387 w 100774"/>
                <a:gd name="connsiteY184" fmla="*/ 4286 h 100965"/>
                <a:gd name="connsiteX185" fmla="*/ 47244 w 100774"/>
                <a:gd name="connsiteY185" fmla="*/ 9335 h 100965"/>
                <a:gd name="connsiteX186" fmla="*/ 47625 w 100774"/>
                <a:gd name="connsiteY186" fmla="*/ 10096 h 100965"/>
                <a:gd name="connsiteX187" fmla="*/ 47816 w 100774"/>
                <a:gd name="connsiteY187" fmla="*/ 10859 h 100965"/>
                <a:gd name="connsiteX188" fmla="*/ 48101 w 100774"/>
                <a:gd name="connsiteY188" fmla="*/ 22670 h 100965"/>
                <a:gd name="connsiteX189" fmla="*/ 46006 w 100774"/>
                <a:gd name="connsiteY189" fmla="*/ 26289 h 100965"/>
                <a:gd name="connsiteX190" fmla="*/ 42672 w 100774"/>
                <a:gd name="connsiteY190" fmla="*/ 26765 h 100965"/>
                <a:gd name="connsiteX191" fmla="*/ 39910 w 100774"/>
                <a:gd name="connsiteY191" fmla="*/ 24765 h 100965"/>
                <a:gd name="connsiteX192" fmla="*/ 36576 w 100774"/>
                <a:gd name="connsiteY192" fmla="*/ 18860 h 100965"/>
                <a:gd name="connsiteX193" fmla="*/ 35909 w 100774"/>
                <a:gd name="connsiteY193" fmla="*/ 18193 h 100965"/>
                <a:gd name="connsiteX194" fmla="*/ 35909 w 100774"/>
                <a:gd name="connsiteY194" fmla="*/ 16764 h 100965"/>
                <a:gd name="connsiteX195" fmla="*/ 36290 w 100774"/>
                <a:gd name="connsiteY195" fmla="*/ 14859 h 100965"/>
                <a:gd name="connsiteX196" fmla="*/ 30480 w 100774"/>
                <a:gd name="connsiteY196" fmla="*/ 9049 h 100965"/>
                <a:gd name="connsiteX197" fmla="*/ 24670 w 100774"/>
                <a:gd name="connsiteY197" fmla="*/ 14859 h 100965"/>
                <a:gd name="connsiteX198" fmla="*/ 28670 w 100774"/>
                <a:gd name="connsiteY198" fmla="*/ 20384 h 100965"/>
                <a:gd name="connsiteX199" fmla="*/ 29432 w 100774"/>
                <a:gd name="connsiteY199" fmla="*/ 20574 h 100965"/>
                <a:gd name="connsiteX200" fmla="*/ 33528 w 100774"/>
                <a:gd name="connsiteY200" fmla="*/ 28194 h 100965"/>
                <a:gd name="connsiteX201" fmla="*/ 33909 w 100774"/>
                <a:gd name="connsiteY201" fmla="*/ 31528 h 100965"/>
                <a:gd name="connsiteX202" fmla="*/ 31814 w 100774"/>
                <a:gd name="connsiteY202" fmla="*/ 34195 h 100965"/>
                <a:gd name="connsiteX203" fmla="*/ 27813 w 100774"/>
                <a:gd name="connsiteY203" fmla="*/ 34290 h 100965"/>
                <a:gd name="connsiteX204" fmla="*/ 16478 w 100774"/>
                <a:gd name="connsiteY204" fmla="*/ 27051 h 100965"/>
                <a:gd name="connsiteX205" fmla="*/ 13335 w 100774"/>
                <a:gd name="connsiteY205" fmla="*/ 25337 h 100965"/>
                <a:gd name="connsiteX206" fmla="*/ 9716 w 100774"/>
                <a:gd name="connsiteY206" fmla="*/ 28956 h 100965"/>
                <a:gd name="connsiteX207" fmla="*/ 13430 w 100774"/>
                <a:gd name="connsiteY207" fmla="*/ 32576 h 100965"/>
                <a:gd name="connsiteX208" fmla="*/ 14383 w 100774"/>
                <a:gd name="connsiteY208" fmla="*/ 32576 h 100965"/>
                <a:gd name="connsiteX209" fmla="*/ 15145 w 100774"/>
                <a:gd name="connsiteY209" fmla="*/ 32766 h 100965"/>
                <a:gd name="connsiteX210" fmla="*/ 25337 w 100774"/>
                <a:gd name="connsiteY210" fmla="*/ 38672 h 100965"/>
                <a:gd name="connsiteX211" fmla="*/ 27337 w 100774"/>
                <a:gd name="connsiteY211" fmla="*/ 42386 h 100965"/>
                <a:gd name="connsiteX212" fmla="*/ 22860 w 100774"/>
                <a:gd name="connsiteY212" fmla="*/ 46863 h 100965"/>
                <a:gd name="connsiteX213" fmla="*/ 14669 w 100774"/>
                <a:gd name="connsiteY213" fmla="*/ 46863 h 100965"/>
                <a:gd name="connsiteX214" fmla="*/ 14097 w 100774"/>
                <a:gd name="connsiteY214" fmla="*/ 46387 h 100965"/>
                <a:gd name="connsiteX215" fmla="*/ 9906 w 100774"/>
                <a:gd name="connsiteY215" fmla="*/ 44577 h 100965"/>
                <a:gd name="connsiteX216" fmla="*/ 4096 w 100774"/>
                <a:gd name="connsiteY216" fmla="*/ 50387 h 100965"/>
                <a:gd name="connsiteX217" fmla="*/ 9906 w 100774"/>
                <a:gd name="connsiteY217" fmla="*/ 56198 h 100965"/>
                <a:gd name="connsiteX218" fmla="*/ 14097 w 100774"/>
                <a:gd name="connsiteY218" fmla="*/ 54388 h 100965"/>
                <a:gd name="connsiteX219" fmla="*/ 14669 w 100774"/>
                <a:gd name="connsiteY219" fmla="*/ 53721 h 100965"/>
                <a:gd name="connsiteX220" fmla="*/ 22765 w 100774"/>
                <a:gd name="connsiteY220" fmla="*/ 54007 h 100965"/>
                <a:gd name="connsiteX221" fmla="*/ 25813 w 100774"/>
                <a:gd name="connsiteY221" fmla="*/ 55436 h 100965"/>
                <a:gd name="connsiteX222" fmla="*/ 27051 w 100774"/>
                <a:gd name="connsiteY222" fmla="*/ 58579 h 100965"/>
                <a:gd name="connsiteX223" fmla="*/ 25146 w 100774"/>
                <a:gd name="connsiteY223" fmla="*/ 62103 h 100965"/>
                <a:gd name="connsiteX224" fmla="*/ 13240 w 100774"/>
                <a:gd name="connsiteY224" fmla="*/ 68294 h 100965"/>
                <a:gd name="connsiteX225" fmla="*/ 10192 w 100774"/>
                <a:gd name="connsiteY225" fmla="*/ 70104 h 100965"/>
                <a:gd name="connsiteX226" fmla="*/ 9811 w 100774"/>
                <a:gd name="connsiteY226" fmla="*/ 72866 h 100965"/>
                <a:gd name="connsiteX227" fmla="*/ 11525 w 100774"/>
                <a:gd name="connsiteY227" fmla="*/ 75057 h 100965"/>
                <a:gd name="connsiteX228" fmla="*/ 16478 w 100774"/>
                <a:gd name="connsiteY228" fmla="*/ 73724 h 100965"/>
                <a:gd name="connsiteX229" fmla="*/ 16955 w 100774"/>
                <a:gd name="connsiteY229" fmla="*/ 72962 h 100965"/>
                <a:gd name="connsiteX230" fmla="*/ 17526 w 100774"/>
                <a:gd name="connsiteY230" fmla="*/ 72485 h 100965"/>
                <a:gd name="connsiteX231" fmla="*/ 27718 w 100774"/>
                <a:gd name="connsiteY231" fmla="*/ 66580 h 100965"/>
                <a:gd name="connsiteX232" fmla="*/ 31909 w 100774"/>
                <a:gd name="connsiteY232" fmla="*/ 66675 h 100965"/>
                <a:gd name="connsiteX233" fmla="*/ 33528 w 100774"/>
                <a:gd name="connsiteY233" fmla="*/ 72771 h 100965"/>
                <a:gd name="connsiteX234" fmla="*/ 29147 w 100774"/>
                <a:gd name="connsiteY234" fmla="*/ 80296 h 100965"/>
                <a:gd name="connsiteX235" fmla="*/ 28289 w 100774"/>
                <a:gd name="connsiteY235" fmla="*/ 80486 h 100965"/>
                <a:gd name="connsiteX236" fmla="*/ 24765 w 100774"/>
                <a:gd name="connsiteY236" fmla="*/ 85820 h 100965"/>
                <a:gd name="connsiteX237" fmla="*/ 30575 w 100774"/>
                <a:gd name="connsiteY237" fmla="*/ 91631 h 100965"/>
                <a:gd name="connsiteX238" fmla="*/ 36386 w 100774"/>
                <a:gd name="connsiteY238" fmla="*/ 85820 h 100965"/>
                <a:gd name="connsiteX239" fmla="*/ 36005 w 100774"/>
                <a:gd name="connsiteY239" fmla="*/ 83820 h 100965"/>
                <a:gd name="connsiteX240" fmla="*/ 35719 w 100774"/>
                <a:gd name="connsiteY240" fmla="*/ 82963 h 100965"/>
                <a:gd name="connsiteX241" fmla="*/ 40005 w 100774"/>
                <a:gd name="connsiteY241" fmla="*/ 76295 h 100965"/>
                <a:gd name="connsiteX242" fmla="*/ 43815 w 100774"/>
                <a:gd name="connsiteY242" fmla="*/ 74200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100774" h="100965">
                  <a:moveTo>
                    <a:pt x="50292" y="100965"/>
                  </a:moveTo>
                  <a:lnTo>
                    <a:pt x="50292" y="100965"/>
                  </a:lnTo>
                  <a:cubicBezTo>
                    <a:pt x="47625" y="100965"/>
                    <a:pt x="45244" y="99536"/>
                    <a:pt x="43910" y="97250"/>
                  </a:cubicBezTo>
                  <a:cubicBezTo>
                    <a:pt x="42672" y="95155"/>
                    <a:pt x="42577" y="92583"/>
                    <a:pt x="43625" y="90392"/>
                  </a:cubicBezTo>
                  <a:lnTo>
                    <a:pt x="43625" y="90392"/>
                  </a:lnTo>
                  <a:cubicBezTo>
                    <a:pt x="43625" y="90392"/>
                    <a:pt x="44006" y="78486"/>
                    <a:pt x="44006" y="78486"/>
                  </a:cubicBezTo>
                  <a:lnTo>
                    <a:pt x="44006" y="78486"/>
                  </a:lnTo>
                  <a:cubicBezTo>
                    <a:pt x="44006" y="78486"/>
                    <a:pt x="43910" y="78296"/>
                    <a:pt x="43720" y="78200"/>
                  </a:cubicBezTo>
                  <a:cubicBezTo>
                    <a:pt x="43434" y="78010"/>
                    <a:pt x="43053" y="78200"/>
                    <a:pt x="42863" y="78391"/>
                  </a:cubicBezTo>
                  <a:lnTo>
                    <a:pt x="39624" y="83534"/>
                  </a:lnTo>
                  <a:cubicBezTo>
                    <a:pt x="39815" y="84296"/>
                    <a:pt x="39910" y="85153"/>
                    <a:pt x="39910" y="85916"/>
                  </a:cubicBezTo>
                  <a:cubicBezTo>
                    <a:pt x="39910" y="91154"/>
                    <a:pt x="35624" y="95536"/>
                    <a:pt x="30290" y="95536"/>
                  </a:cubicBezTo>
                  <a:cubicBezTo>
                    <a:pt x="24956" y="95536"/>
                    <a:pt x="20669" y="91250"/>
                    <a:pt x="20669" y="85916"/>
                  </a:cubicBezTo>
                  <a:cubicBezTo>
                    <a:pt x="20669" y="82106"/>
                    <a:pt x="22860" y="78772"/>
                    <a:pt x="26289" y="77153"/>
                  </a:cubicBezTo>
                  <a:lnTo>
                    <a:pt x="29909" y="70961"/>
                  </a:lnTo>
                  <a:cubicBezTo>
                    <a:pt x="29909" y="70961"/>
                    <a:pt x="29909" y="70295"/>
                    <a:pt x="29718" y="70104"/>
                  </a:cubicBezTo>
                  <a:cubicBezTo>
                    <a:pt x="29527" y="70104"/>
                    <a:pt x="29337" y="70009"/>
                    <a:pt x="29147" y="70104"/>
                  </a:cubicBezTo>
                  <a:lnTo>
                    <a:pt x="19431" y="75819"/>
                  </a:lnTo>
                  <a:cubicBezTo>
                    <a:pt x="17240" y="79343"/>
                    <a:pt x="12764" y="80486"/>
                    <a:pt x="9239" y="78486"/>
                  </a:cubicBezTo>
                  <a:cubicBezTo>
                    <a:pt x="7525" y="77438"/>
                    <a:pt x="6287" y="75914"/>
                    <a:pt x="5810" y="73914"/>
                  </a:cubicBezTo>
                  <a:cubicBezTo>
                    <a:pt x="5334" y="71914"/>
                    <a:pt x="5524" y="70009"/>
                    <a:pt x="6572" y="68294"/>
                  </a:cubicBezTo>
                  <a:cubicBezTo>
                    <a:pt x="7811" y="66199"/>
                    <a:pt x="10001" y="64865"/>
                    <a:pt x="12382" y="64580"/>
                  </a:cubicBezTo>
                  <a:lnTo>
                    <a:pt x="12382" y="64580"/>
                  </a:lnTo>
                  <a:cubicBezTo>
                    <a:pt x="12382" y="64580"/>
                    <a:pt x="22860" y="58960"/>
                    <a:pt x="22860" y="58960"/>
                  </a:cubicBezTo>
                  <a:cubicBezTo>
                    <a:pt x="22860" y="58960"/>
                    <a:pt x="22860" y="58960"/>
                    <a:pt x="22860" y="58579"/>
                  </a:cubicBezTo>
                  <a:cubicBezTo>
                    <a:pt x="22860" y="58293"/>
                    <a:pt x="22574" y="57912"/>
                    <a:pt x="22289" y="57912"/>
                  </a:cubicBezTo>
                  <a:lnTo>
                    <a:pt x="15907" y="57722"/>
                  </a:lnTo>
                  <a:cubicBezTo>
                    <a:pt x="14192" y="59245"/>
                    <a:pt x="11906" y="60103"/>
                    <a:pt x="9620" y="60103"/>
                  </a:cubicBezTo>
                  <a:cubicBezTo>
                    <a:pt x="4286" y="60103"/>
                    <a:pt x="0" y="55817"/>
                    <a:pt x="0" y="50483"/>
                  </a:cubicBezTo>
                  <a:cubicBezTo>
                    <a:pt x="0" y="45148"/>
                    <a:pt x="4286" y="40862"/>
                    <a:pt x="9620" y="40862"/>
                  </a:cubicBezTo>
                  <a:cubicBezTo>
                    <a:pt x="12002" y="40862"/>
                    <a:pt x="14192" y="41720"/>
                    <a:pt x="15907" y="43244"/>
                  </a:cubicBezTo>
                  <a:lnTo>
                    <a:pt x="22479" y="43244"/>
                  </a:lnTo>
                  <a:cubicBezTo>
                    <a:pt x="22479" y="43244"/>
                    <a:pt x="23146" y="42863"/>
                    <a:pt x="23146" y="42482"/>
                  </a:cubicBezTo>
                  <a:cubicBezTo>
                    <a:pt x="23146" y="42291"/>
                    <a:pt x="23146" y="42101"/>
                    <a:pt x="22860" y="42005"/>
                  </a:cubicBezTo>
                  <a:lnTo>
                    <a:pt x="12954" y="36481"/>
                  </a:lnTo>
                  <a:cubicBezTo>
                    <a:pt x="8858" y="36481"/>
                    <a:pt x="5620" y="33147"/>
                    <a:pt x="5620" y="29051"/>
                  </a:cubicBezTo>
                  <a:cubicBezTo>
                    <a:pt x="5620" y="24955"/>
                    <a:pt x="8954" y="21622"/>
                    <a:pt x="13049" y="21622"/>
                  </a:cubicBezTo>
                  <a:cubicBezTo>
                    <a:pt x="15526" y="21622"/>
                    <a:pt x="17717" y="22765"/>
                    <a:pt x="19145" y="24765"/>
                  </a:cubicBezTo>
                  <a:lnTo>
                    <a:pt x="29337" y="31052"/>
                  </a:lnTo>
                  <a:cubicBezTo>
                    <a:pt x="29337" y="31052"/>
                    <a:pt x="29432" y="31052"/>
                    <a:pt x="29718" y="30956"/>
                  </a:cubicBezTo>
                  <a:cubicBezTo>
                    <a:pt x="30004" y="30766"/>
                    <a:pt x="30099" y="30385"/>
                    <a:pt x="30004" y="30099"/>
                  </a:cubicBezTo>
                  <a:lnTo>
                    <a:pt x="26575" y="23813"/>
                  </a:lnTo>
                  <a:cubicBezTo>
                    <a:pt x="23051" y="22289"/>
                    <a:pt x="20669" y="18860"/>
                    <a:pt x="20669" y="14954"/>
                  </a:cubicBezTo>
                  <a:cubicBezTo>
                    <a:pt x="20669" y="9716"/>
                    <a:pt x="24956" y="5334"/>
                    <a:pt x="30290" y="5334"/>
                  </a:cubicBezTo>
                  <a:cubicBezTo>
                    <a:pt x="35624" y="5334"/>
                    <a:pt x="39910" y="9620"/>
                    <a:pt x="39910" y="14954"/>
                  </a:cubicBezTo>
                  <a:cubicBezTo>
                    <a:pt x="39910" y="15621"/>
                    <a:pt x="39910" y="16288"/>
                    <a:pt x="39719" y="17050"/>
                  </a:cubicBezTo>
                  <a:lnTo>
                    <a:pt x="43053" y="22955"/>
                  </a:lnTo>
                  <a:cubicBezTo>
                    <a:pt x="43053" y="22955"/>
                    <a:pt x="43625" y="23241"/>
                    <a:pt x="43815" y="23051"/>
                  </a:cubicBezTo>
                  <a:cubicBezTo>
                    <a:pt x="44101" y="22860"/>
                    <a:pt x="44101" y="22670"/>
                    <a:pt x="44101" y="22574"/>
                  </a:cubicBezTo>
                  <a:lnTo>
                    <a:pt x="43720" y="11239"/>
                  </a:lnTo>
                  <a:cubicBezTo>
                    <a:pt x="41624" y="7620"/>
                    <a:pt x="42767" y="3143"/>
                    <a:pt x="46196" y="1048"/>
                  </a:cubicBezTo>
                  <a:cubicBezTo>
                    <a:pt x="47434" y="286"/>
                    <a:pt x="49054" y="0"/>
                    <a:pt x="50387" y="0"/>
                  </a:cubicBezTo>
                  <a:cubicBezTo>
                    <a:pt x="52006" y="0"/>
                    <a:pt x="53340" y="286"/>
                    <a:pt x="54578" y="1048"/>
                  </a:cubicBezTo>
                  <a:cubicBezTo>
                    <a:pt x="58103" y="3143"/>
                    <a:pt x="59150" y="7715"/>
                    <a:pt x="57055" y="11239"/>
                  </a:cubicBezTo>
                  <a:cubicBezTo>
                    <a:pt x="57055" y="11239"/>
                    <a:pt x="57055" y="11335"/>
                    <a:pt x="56959" y="11430"/>
                  </a:cubicBezTo>
                  <a:lnTo>
                    <a:pt x="56674" y="22765"/>
                  </a:lnTo>
                  <a:lnTo>
                    <a:pt x="56674" y="22765"/>
                  </a:lnTo>
                  <a:cubicBezTo>
                    <a:pt x="56674" y="22765"/>
                    <a:pt x="56769" y="22955"/>
                    <a:pt x="56959" y="23051"/>
                  </a:cubicBezTo>
                  <a:cubicBezTo>
                    <a:pt x="57150" y="23146"/>
                    <a:pt x="57341" y="23146"/>
                    <a:pt x="57436" y="23051"/>
                  </a:cubicBezTo>
                  <a:lnTo>
                    <a:pt x="61055" y="16859"/>
                  </a:lnTo>
                  <a:cubicBezTo>
                    <a:pt x="60960" y="16193"/>
                    <a:pt x="60865" y="15431"/>
                    <a:pt x="60865" y="14764"/>
                  </a:cubicBezTo>
                  <a:cubicBezTo>
                    <a:pt x="60865" y="9525"/>
                    <a:pt x="65151" y="5144"/>
                    <a:pt x="70485" y="5144"/>
                  </a:cubicBezTo>
                  <a:cubicBezTo>
                    <a:pt x="75819" y="5144"/>
                    <a:pt x="80105" y="9430"/>
                    <a:pt x="80105" y="14764"/>
                  </a:cubicBezTo>
                  <a:cubicBezTo>
                    <a:pt x="80105" y="18669"/>
                    <a:pt x="77724" y="22098"/>
                    <a:pt x="74200" y="23622"/>
                  </a:cubicBezTo>
                  <a:lnTo>
                    <a:pt x="70771" y="30385"/>
                  </a:lnTo>
                  <a:cubicBezTo>
                    <a:pt x="71342" y="30861"/>
                    <a:pt x="71533" y="30861"/>
                    <a:pt x="71628" y="30766"/>
                  </a:cubicBezTo>
                  <a:lnTo>
                    <a:pt x="81629" y="24575"/>
                  </a:lnTo>
                  <a:cubicBezTo>
                    <a:pt x="82963" y="22574"/>
                    <a:pt x="85344" y="21431"/>
                    <a:pt x="87725" y="21431"/>
                  </a:cubicBezTo>
                  <a:cubicBezTo>
                    <a:pt x="91821" y="21431"/>
                    <a:pt x="95155" y="24765"/>
                    <a:pt x="95155" y="28861"/>
                  </a:cubicBezTo>
                  <a:cubicBezTo>
                    <a:pt x="95155" y="32957"/>
                    <a:pt x="91916" y="36195"/>
                    <a:pt x="87725" y="36290"/>
                  </a:cubicBezTo>
                  <a:lnTo>
                    <a:pt x="87535" y="36290"/>
                  </a:lnTo>
                  <a:cubicBezTo>
                    <a:pt x="87535" y="36290"/>
                    <a:pt x="77724" y="41910"/>
                    <a:pt x="77724" y="41910"/>
                  </a:cubicBezTo>
                  <a:lnTo>
                    <a:pt x="77724" y="41910"/>
                  </a:lnTo>
                  <a:cubicBezTo>
                    <a:pt x="77724" y="41910"/>
                    <a:pt x="77724" y="42101"/>
                    <a:pt x="77724" y="42291"/>
                  </a:cubicBezTo>
                  <a:cubicBezTo>
                    <a:pt x="77724" y="42672"/>
                    <a:pt x="78010" y="42958"/>
                    <a:pt x="78295" y="42958"/>
                  </a:cubicBezTo>
                  <a:lnTo>
                    <a:pt x="84868" y="42958"/>
                  </a:lnTo>
                  <a:cubicBezTo>
                    <a:pt x="86582" y="41529"/>
                    <a:pt x="88868" y="40672"/>
                    <a:pt x="91154" y="40672"/>
                  </a:cubicBezTo>
                  <a:lnTo>
                    <a:pt x="91154" y="40672"/>
                  </a:lnTo>
                  <a:cubicBezTo>
                    <a:pt x="96393" y="40672"/>
                    <a:pt x="100775" y="44958"/>
                    <a:pt x="100775" y="50292"/>
                  </a:cubicBezTo>
                  <a:cubicBezTo>
                    <a:pt x="100775" y="55626"/>
                    <a:pt x="96488" y="59912"/>
                    <a:pt x="91154" y="59912"/>
                  </a:cubicBezTo>
                  <a:cubicBezTo>
                    <a:pt x="88773" y="59912"/>
                    <a:pt x="86582" y="59055"/>
                    <a:pt x="84868" y="57531"/>
                  </a:cubicBezTo>
                  <a:lnTo>
                    <a:pt x="78486" y="57722"/>
                  </a:lnTo>
                  <a:cubicBezTo>
                    <a:pt x="78486" y="57722"/>
                    <a:pt x="77914" y="58103"/>
                    <a:pt x="77914" y="58388"/>
                  </a:cubicBezTo>
                  <a:cubicBezTo>
                    <a:pt x="77914" y="58674"/>
                    <a:pt x="78105" y="58865"/>
                    <a:pt x="78200" y="58865"/>
                  </a:cubicBezTo>
                  <a:lnTo>
                    <a:pt x="88583" y="64389"/>
                  </a:lnTo>
                  <a:cubicBezTo>
                    <a:pt x="90964" y="64580"/>
                    <a:pt x="93155" y="66008"/>
                    <a:pt x="94393" y="68104"/>
                  </a:cubicBezTo>
                  <a:cubicBezTo>
                    <a:pt x="96488" y="71628"/>
                    <a:pt x="95250" y="76200"/>
                    <a:pt x="91726" y="78296"/>
                  </a:cubicBezTo>
                  <a:cubicBezTo>
                    <a:pt x="88202" y="80296"/>
                    <a:pt x="83725" y="79153"/>
                    <a:pt x="81534" y="75629"/>
                  </a:cubicBezTo>
                  <a:cubicBezTo>
                    <a:pt x="81534" y="75629"/>
                    <a:pt x="81534" y="75533"/>
                    <a:pt x="81439" y="75438"/>
                  </a:cubicBezTo>
                  <a:lnTo>
                    <a:pt x="71628" y="69818"/>
                  </a:lnTo>
                  <a:cubicBezTo>
                    <a:pt x="71628" y="69818"/>
                    <a:pt x="71533" y="69818"/>
                    <a:pt x="71247" y="69914"/>
                  </a:cubicBezTo>
                  <a:cubicBezTo>
                    <a:pt x="70961" y="70104"/>
                    <a:pt x="70866" y="70485"/>
                    <a:pt x="71057" y="70771"/>
                  </a:cubicBezTo>
                  <a:lnTo>
                    <a:pt x="74676" y="76962"/>
                  </a:lnTo>
                  <a:cubicBezTo>
                    <a:pt x="78105" y="78486"/>
                    <a:pt x="80296" y="81915"/>
                    <a:pt x="80296" y="85725"/>
                  </a:cubicBezTo>
                  <a:cubicBezTo>
                    <a:pt x="80296" y="91059"/>
                    <a:pt x="76010" y="95345"/>
                    <a:pt x="70676" y="95345"/>
                  </a:cubicBezTo>
                  <a:cubicBezTo>
                    <a:pt x="65342" y="95345"/>
                    <a:pt x="61055" y="91059"/>
                    <a:pt x="61055" y="85725"/>
                  </a:cubicBezTo>
                  <a:cubicBezTo>
                    <a:pt x="61055" y="84868"/>
                    <a:pt x="61151" y="84106"/>
                    <a:pt x="61341" y="83344"/>
                  </a:cubicBezTo>
                  <a:lnTo>
                    <a:pt x="58103" y="78200"/>
                  </a:lnTo>
                  <a:cubicBezTo>
                    <a:pt x="58103" y="78200"/>
                    <a:pt x="57817" y="77915"/>
                    <a:pt x="57722" y="77915"/>
                  </a:cubicBezTo>
                  <a:lnTo>
                    <a:pt x="57722" y="77915"/>
                  </a:lnTo>
                  <a:cubicBezTo>
                    <a:pt x="57722" y="77915"/>
                    <a:pt x="57245" y="77915"/>
                    <a:pt x="57245" y="77915"/>
                  </a:cubicBezTo>
                  <a:cubicBezTo>
                    <a:pt x="57055" y="78010"/>
                    <a:pt x="56959" y="78296"/>
                    <a:pt x="56959" y="78391"/>
                  </a:cubicBezTo>
                  <a:lnTo>
                    <a:pt x="57341" y="90107"/>
                  </a:lnTo>
                  <a:cubicBezTo>
                    <a:pt x="58388" y="92297"/>
                    <a:pt x="58293" y="94869"/>
                    <a:pt x="57055" y="96965"/>
                  </a:cubicBezTo>
                  <a:cubicBezTo>
                    <a:pt x="55721" y="99251"/>
                    <a:pt x="53340" y="100679"/>
                    <a:pt x="50673" y="100679"/>
                  </a:cubicBezTo>
                  <a:lnTo>
                    <a:pt x="50673" y="100679"/>
                  </a:lnTo>
                  <a:close/>
                  <a:moveTo>
                    <a:pt x="43339" y="74295"/>
                  </a:moveTo>
                  <a:cubicBezTo>
                    <a:pt x="44101" y="74295"/>
                    <a:pt x="44958" y="74486"/>
                    <a:pt x="45625" y="74962"/>
                  </a:cubicBezTo>
                  <a:cubicBezTo>
                    <a:pt x="46768" y="75724"/>
                    <a:pt x="47625" y="76962"/>
                    <a:pt x="47720" y="78391"/>
                  </a:cubicBezTo>
                  <a:lnTo>
                    <a:pt x="47149" y="91821"/>
                  </a:lnTo>
                  <a:cubicBezTo>
                    <a:pt x="46482" y="92964"/>
                    <a:pt x="46577" y="94298"/>
                    <a:pt x="47149" y="95441"/>
                  </a:cubicBezTo>
                  <a:cubicBezTo>
                    <a:pt x="47816" y="96584"/>
                    <a:pt x="48959" y="97250"/>
                    <a:pt x="50197" y="97250"/>
                  </a:cubicBezTo>
                  <a:cubicBezTo>
                    <a:pt x="51530" y="97250"/>
                    <a:pt x="52673" y="96584"/>
                    <a:pt x="53245" y="95441"/>
                  </a:cubicBezTo>
                  <a:cubicBezTo>
                    <a:pt x="53912" y="94298"/>
                    <a:pt x="53912" y="92964"/>
                    <a:pt x="53245" y="91821"/>
                  </a:cubicBezTo>
                  <a:lnTo>
                    <a:pt x="53054" y="90869"/>
                  </a:lnTo>
                  <a:lnTo>
                    <a:pt x="53054" y="90297"/>
                  </a:lnTo>
                  <a:lnTo>
                    <a:pt x="52673" y="78581"/>
                  </a:lnTo>
                  <a:cubicBezTo>
                    <a:pt x="52769" y="76962"/>
                    <a:pt x="53626" y="75724"/>
                    <a:pt x="54769" y="74962"/>
                  </a:cubicBezTo>
                  <a:cubicBezTo>
                    <a:pt x="55721" y="74390"/>
                    <a:pt x="56959" y="74200"/>
                    <a:pt x="58103" y="74390"/>
                  </a:cubicBezTo>
                  <a:cubicBezTo>
                    <a:pt x="59246" y="74676"/>
                    <a:pt x="60198" y="75343"/>
                    <a:pt x="60865" y="76391"/>
                  </a:cubicBezTo>
                  <a:lnTo>
                    <a:pt x="65151" y="83058"/>
                  </a:lnTo>
                  <a:lnTo>
                    <a:pt x="64865" y="83915"/>
                  </a:lnTo>
                  <a:cubicBezTo>
                    <a:pt x="64675" y="84582"/>
                    <a:pt x="64484" y="85249"/>
                    <a:pt x="64484" y="85916"/>
                  </a:cubicBezTo>
                  <a:cubicBezTo>
                    <a:pt x="64484" y="89059"/>
                    <a:pt x="67056" y="91726"/>
                    <a:pt x="70295" y="91726"/>
                  </a:cubicBezTo>
                  <a:cubicBezTo>
                    <a:pt x="73533" y="91726"/>
                    <a:pt x="76105" y="89154"/>
                    <a:pt x="76105" y="85916"/>
                  </a:cubicBezTo>
                  <a:cubicBezTo>
                    <a:pt x="76105" y="83534"/>
                    <a:pt x="74676" y="81439"/>
                    <a:pt x="72485" y="80582"/>
                  </a:cubicBezTo>
                  <a:lnTo>
                    <a:pt x="71628" y="80391"/>
                  </a:lnTo>
                  <a:lnTo>
                    <a:pt x="71342" y="79724"/>
                  </a:lnTo>
                  <a:lnTo>
                    <a:pt x="67342" y="72866"/>
                  </a:lnTo>
                  <a:cubicBezTo>
                    <a:pt x="66104" y="70771"/>
                    <a:pt x="66866" y="68009"/>
                    <a:pt x="68961" y="66770"/>
                  </a:cubicBezTo>
                  <a:cubicBezTo>
                    <a:pt x="70199" y="66008"/>
                    <a:pt x="71628" y="65913"/>
                    <a:pt x="72962" y="66485"/>
                  </a:cubicBezTo>
                  <a:lnTo>
                    <a:pt x="83915" y="72962"/>
                  </a:lnTo>
                  <a:cubicBezTo>
                    <a:pt x="83915" y="72962"/>
                    <a:pt x="84106" y="73247"/>
                    <a:pt x="84487" y="73819"/>
                  </a:cubicBezTo>
                  <a:cubicBezTo>
                    <a:pt x="85535" y="75533"/>
                    <a:pt x="87725" y="76200"/>
                    <a:pt x="89440" y="75152"/>
                  </a:cubicBezTo>
                  <a:cubicBezTo>
                    <a:pt x="91154" y="74105"/>
                    <a:pt x="91726" y="71914"/>
                    <a:pt x="90773" y="70199"/>
                  </a:cubicBezTo>
                  <a:cubicBezTo>
                    <a:pt x="90107" y="69056"/>
                    <a:pt x="88964" y="68390"/>
                    <a:pt x="87725" y="68390"/>
                  </a:cubicBezTo>
                  <a:lnTo>
                    <a:pt x="87249" y="68390"/>
                  </a:lnTo>
                  <a:cubicBezTo>
                    <a:pt x="87249" y="68390"/>
                    <a:pt x="86297" y="67818"/>
                    <a:pt x="86297" y="67818"/>
                  </a:cubicBezTo>
                  <a:lnTo>
                    <a:pt x="75914" y="62294"/>
                  </a:lnTo>
                  <a:cubicBezTo>
                    <a:pt x="74581" y="61341"/>
                    <a:pt x="73819" y="60103"/>
                    <a:pt x="73819" y="58674"/>
                  </a:cubicBezTo>
                  <a:cubicBezTo>
                    <a:pt x="73819" y="57531"/>
                    <a:pt x="74200" y="56388"/>
                    <a:pt x="75057" y="55531"/>
                  </a:cubicBezTo>
                  <a:cubicBezTo>
                    <a:pt x="75819" y="54673"/>
                    <a:pt x="76962" y="54197"/>
                    <a:pt x="78105" y="54102"/>
                  </a:cubicBezTo>
                  <a:lnTo>
                    <a:pt x="86201" y="53816"/>
                  </a:lnTo>
                  <a:lnTo>
                    <a:pt x="86773" y="54388"/>
                  </a:lnTo>
                  <a:cubicBezTo>
                    <a:pt x="87916" y="55531"/>
                    <a:pt x="89345" y="56198"/>
                    <a:pt x="90964" y="56198"/>
                  </a:cubicBezTo>
                  <a:cubicBezTo>
                    <a:pt x="94107" y="56198"/>
                    <a:pt x="96774" y="53626"/>
                    <a:pt x="96774" y="50387"/>
                  </a:cubicBezTo>
                  <a:cubicBezTo>
                    <a:pt x="96774" y="47149"/>
                    <a:pt x="94202" y="44577"/>
                    <a:pt x="90964" y="44577"/>
                  </a:cubicBezTo>
                  <a:cubicBezTo>
                    <a:pt x="89345" y="44577"/>
                    <a:pt x="87916" y="45244"/>
                    <a:pt x="86773" y="46387"/>
                  </a:cubicBezTo>
                  <a:lnTo>
                    <a:pt x="86201" y="46958"/>
                  </a:lnTo>
                  <a:lnTo>
                    <a:pt x="78010" y="46958"/>
                  </a:lnTo>
                  <a:cubicBezTo>
                    <a:pt x="75629" y="46863"/>
                    <a:pt x="73628" y="44863"/>
                    <a:pt x="73628" y="42386"/>
                  </a:cubicBezTo>
                  <a:cubicBezTo>
                    <a:pt x="73628" y="40958"/>
                    <a:pt x="74295" y="39624"/>
                    <a:pt x="75438" y="38862"/>
                  </a:cubicBezTo>
                  <a:lnTo>
                    <a:pt x="86582" y="32671"/>
                  </a:lnTo>
                  <a:cubicBezTo>
                    <a:pt x="86582" y="32671"/>
                    <a:pt x="86868" y="32671"/>
                    <a:pt x="87535" y="32671"/>
                  </a:cubicBezTo>
                  <a:cubicBezTo>
                    <a:pt x="89630" y="32671"/>
                    <a:pt x="91250" y="31052"/>
                    <a:pt x="91250" y="29051"/>
                  </a:cubicBezTo>
                  <a:cubicBezTo>
                    <a:pt x="91250" y="27051"/>
                    <a:pt x="89630" y="25432"/>
                    <a:pt x="87630" y="25432"/>
                  </a:cubicBezTo>
                  <a:cubicBezTo>
                    <a:pt x="86392" y="25432"/>
                    <a:pt x="85154" y="26099"/>
                    <a:pt x="84487" y="27146"/>
                  </a:cubicBezTo>
                  <a:lnTo>
                    <a:pt x="83820" y="27813"/>
                  </a:lnTo>
                  <a:lnTo>
                    <a:pt x="73343" y="34290"/>
                  </a:lnTo>
                  <a:cubicBezTo>
                    <a:pt x="71914" y="34957"/>
                    <a:pt x="70390" y="34957"/>
                    <a:pt x="69152" y="34290"/>
                  </a:cubicBezTo>
                  <a:cubicBezTo>
                    <a:pt x="68104" y="33719"/>
                    <a:pt x="67342" y="32766"/>
                    <a:pt x="67056" y="31623"/>
                  </a:cubicBezTo>
                  <a:cubicBezTo>
                    <a:pt x="66675" y="30480"/>
                    <a:pt x="66866" y="29242"/>
                    <a:pt x="67437" y="28289"/>
                  </a:cubicBezTo>
                  <a:lnTo>
                    <a:pt x="71533" y="20669"/>
                  </a:lnTo>
                  <a:lnTo>
                    <a:pt x="72295" y="20479"/>
                  </a:lnTo>
                  <a:cubicBezTo>
                    <a:pt x="74676" y="19717"/>
                    <a:pt x="76295" y="17526"/>
                    <a:pt x="76295" y="14954"/>
                  </a:cubicBezTo>
                  <a:cubicBezTo>
                    <a:pt x="76295" y="11811"/>
                    <a:pt x="73724" y="9144"/>
                    <a:pt x="70485" y="9144"/>
                  </a:cubicBezTo>
                  <a:cubicBezTo>
                    <a:pt x="67247" y="9144"/>
                    <a:pt x="64675" y="11716"/>
                    <a:pt x="64675" y="14954"/>
                  </a:cubicBezTo>
                  <a:cubicBezTo>
                    <a:pt x="64675" y="15526"/>
                    <a:pt x="64770" y="16288"/>
                    <a:pt x="64961" y="16859"/>
                  </a:cubicBezTo>
                  <a:lnTo>
                    <a:pt x="65342" y="18002"/>
                  </a:lnTo>
                  <a:lnTo>
                    <a:pt x="64484" y="18860"/>
                  </a:lnTo>
                  <a:lnTo>
                    <a:pt x="61055" y="24860"/>
                  </a:lnTo>
                  <a:cubicBezTo>
                    <a:pt x="60389" y="25908"/>
                    <a:pt x="59436" y="26670"/>
                    <a:pt x="58293" y="26956"/>
                  </a:cubicBezTo>
                  <a:cubicBezTo>
                    <a:pt x="57150" y="27241"/>
                    <a:pt x="55912" y="26956"/>
                    <a:pt x="54959" y="26384"/>
                  </a:cubicBezTo>
                  <a:cubicBezTo>
                    <a:pt x="53816" y="25622"/>
                    <a:pt x="52959" y="24384"/>
                    <a:pt x="52864" y="22955"/>
                  </a:cubicBezTo>
                  <a:lnTo>
                    <a:pt x="53340" y="10287"/>
                  </a:lnTo>
                  <a:cubicBezTo>
                    <a:pt x="53340" y="10287"/>
                    <a:pt x="53435" y="10001"/>
                    <a:pt x="53816" y="9430"/>
                  </a:cubicBezTo>
                  <a:cubicBezTo>
                    <a:pt x="54864" y="7620"/>
                    <a:pt x="54293" y="5429"/>
                    <a:pt x="52673" y="4382"/>
                  </a:cubicBezTo>
                  <a:cubicBezTo>
                    <a:pt x="52102" y="4000"/>
                    <a:pt x="51435" y="3810"/>
                    <a:pt x="50768" y="3810"/>
                  </a:cubicBezTo>
                  <a:lnTo>
                    <a:pt x="50768" y="3810"/>
                  </a:lnTo>
                  <a:cubicBezTo>
                    <a:pt x="50768" y="3810"/>
                    <a:pt x="50768" y="3810"/>
                    <a:pt x="50768" y="3810"/>
                  </a:cubicBezTo>
                  <a:cubicBezTo>
                    <a:pt x="50768" y="3810"/>
                    <a:pt x="50673" y="3810"/>
                    <a:pt x="50578" y="3810"/>
                  </a:cubicBezTo>
                  <a:lnTo>
                    <a:pt x="50578" y="3810"/>
                  </a:lnTo>
                  <a:cubicBezTo>
                    <a:pt x="50578" y="3810"/>
                    <a:pt x="50578" y="3810"/>
                    <a:pt x="50578" y="3810"/>
                  </a:cubicBezTo>
                  <a:lnTo>
                    <a:pt x="50578" y="3810"/>
                  </a:lnTo>
                  <a:cubicBezTo>
                    <a:pt x="49721" y="3810"/>
                    <a:pt x="49054" y="3905"/>
                    <a:pt x="48387" y="4286"/>
                  </a:cubicBezTo>
                  <a:cubicBezTo>
                    <a:pt x="46673" y="5334"/>
                    <a:pt x="46196" y="7525"/>
                    <a:pt x="47244" y="9335"/>
                  </a:cubicBezTo>
                  <a:cubicBezTo>
                    <a:pt x="47530" y="9811"/>
                    <a:pt x="47625" y="10096"/>
                    <a:pt x="47625" y="10096"/>
                  </a:cubicBezTo>
                  <a:lnTo>
                    <a:pt x="47816" y="10859"/>
                  </a:lnTo>
                  <a:lnTo>
                    <a:pt x="48101" y="22670"/>
                  </a:lnTo>
                  <a:cubicBezTo>
                    <a:pt x="48006" y="24289"/>
                    <a:pt x="47149" y="25527"/>
                    <a:pt x="46006" y="26289"/>
                  </a:cubicBezTo>
                  <a:cubicBezTo>
                    <a:pt x="45053" y="26861"/>
                    <a:pt x="43815" y="27051"/>
                    <a:pt x="42672" y="26765"/>
                  </a:cubicBezTo>
                  <a:cubicBezTo>
                    <a:pt x="41529" y="26480"/>
                    <a:pt x="40577" y="25813"/>
                    <a:pt x="39910" y="24765"/>
                  </a:cubicBezTo>
                  <a:lnTo>
                    <a:pt x="36576" y="18860"/>
                  </a:lnTo>
                  <a:lnTo>
                    <a:pt x="35909" y="18193"/>
                  </a:lnTo>
                  <a:lnTo>
                    <a:pt x="35909" y="16764"/>
                  </a:lnTo>
                  <a:cubicBezTo>
                    <a:pt x="36100" y="16193"/>
                    <a:pt x="36290" y="15431"/>
                    <a:pt x="36290" y="14859"/>
                  </a:cubicBezTo>
                  <a:cubicBezTo>
                    <a:pt x="36290" y="11716"/>
                    <a:pt x="33719" y="9049"/>
                    <a:pt x="30480" y="9049"/>
                  </a:cubicBezTo>
                  <a:cubicBezTo>
                    <a:pt x="27241" y="9049"/>
                    <a:pt x="24670" y="11621"/>
                    <a:pt x="24670" y="14859"/>
                  </a:cubicBezTo>
                  <a:cubicBezTo>
                    <a:pt x="24670" y="17336"/>
                    <a:pt x="26289" y="19622"/>
                    <a:pt x="28670" y="20384"/>
                  </a:cubicBezTo>
                  <a:lnTo>
                    <a:pt x="29432" y="20574"/>
                  </a:lnTo>
                  <a:lnTo>
                    <a:pt x="33528" y="28194"/>
                  </a:lnTo>
                  <a:cubicBezTo>
                    <a:pt x="34100" y="29242"/>
                    <a:pt x="34195" y="30480"/>
                    <a:pt x="33909" y="31528"/>
                  </a:cubicBezTo>
                  <a:cubicBezTo>
                    <a:pt x="33528" y="32671"/>
                    <a:pt x="32766" y="33623"/>
                    <a:pt x="31814" y="34195"/>
                  </a:cubicBezTo>
                  <a:cubicBezTo>
                    <a:pt x="30575" y="34862"/>
                    <a:pt x="29051" y="34862"/>
                    <a:pt x="27813" y="34290"/>
                  </a:cubicBezTo>
                  <a:lnTo>
                    <a:pt x="16478" y="27051"/>
                  </a:lnTo>
                  <a:cubicBezTo>
                    <a:pt x="15812" y="25908"/>
                    <a:pt x="14669" y="25337"/>
                    <a:pt x="13335" y="25337"/>
                  </a:cubicBezTo>
                  <a:cubicBezTo>
                    <a:pt x="11335" y="25337"/>
                    <a:pt x="9716" y="26956"/>
                    <a:pt x="9716" y="28956"/>
                  </a:cubicBezTo>
                  <a:cubicBezTo>
                    <a:pt x="9716" y="30956"/>
                    <a:pt x="11335" y="32576"/>
                    <a:pt x="13430" y="32576"/>
                  </a:cubicBezTo>
                  <a:cubicBezTo>
                    <a:pt x="14097" y="32576"/>
                    <a:pt x="14383" y="32576"/>
                    <a:pt x="14383" y="32576"/>
                  </a:cubicBezTo>
                  <a:lnTo>
                    <a:pt x="15145" y="32766"/>
                  </a:lnTo>
                  <a:lnTo>
                    <a:pt x="25337" y="38672"/>
                  </a:lnTo>
                  <a:cubicBezTo>
                    <a:pt x="26670" y="39624"/>
                    <a:pt x="27337" y="40958"/>
                    <a:pt x="27337" y="42386"/>
                  </a:cubicBezTo>
                  <a:cubicBezTo>
                    <a:pt x="27337" y="44863"/>
                    <a:pt x="25337" y="46863"/>
                    <a:pt x="22860" y="46863"/>
                  </a:cubicBezTo>
                  <a:lnTo>
                    <a:pt x="14669" y="46863"/>
                  </a:lnTo>
                  <a:cubicBezTo>
                    <a:pt x="14669" y="46863"/>
                    <a:pt x="14097" y="46387"/>
                    <a:pt x="14097" y="46387"/>
                  </a:cubicBezTo>
                  <a:cubicBezTo>
                    <a:pt x="12954" y="45244"/>
                    <a:pt x="11525" y="44577"/>
                    <a:pt x="9906" y="44577"/>
                  </a:cubicBezTo>
                  <a:cubicBezTo>
                    <a:pt x="6763" y="44577"/>
                    <a:pt x="4096" y="47149"/>
                    <a:pt x="4096" y="50387"/>
                  </a:cubicBezTo>
                  <a:cubicBezTo>
                    <a:pt x="4096" y="53626"/>
                    <a:pt x="6668" y="56198"/>
                    <a:pt x="9906" y="56198"/>
                  </a:cubicBezTo>
                  <a:cubicBezTo>
                    <a:pt x="11525" y="56198"/>
                    <a:pt x="12954" y="55531"/>
                    <a:pt x="14097" y="54388"/>
                  </a:cubicBezTo>
                  <a:lnTo>
                    <a:pt x="14669" y="53721"/>
                  </a:lnTo>
                  <a:lnTo>
                    <a:pt x="22765" y="54007"/>
                  </a:lnTo>
                  <a:cubicBezTo>
                    <a:pt x="23908" y="54007"/>
                    <a:pt x="25051" y="54578"/>
                    <a:pt x="25813" y="55436"/>
                  </a:cubicBezTo>
                  <a:cubicBezTo>
                    <a:pt x="26575" y="56293"/>
                    <a:pt x="27051" y="57436"/>
                    <a:pt x="27051" y="58579"/>
                  </a:cubicBezTo>
                  <a:cubicBezTo>
                    <a:pt x="27051" y="60008"/>
                    <a:pt x="26289" y="61246"/>
                    <a:pt x="25146" y="62103"/>
                  </a:cubicBezTo>
                  <a:lnTo>
                    <a:pt x="13240" y="68294"/>
                  </a:lnTo>
                  <a:cubicBezTo>
                    <a:pt x="12002" y="68294"/>
                    <a:pt x="10763" y="68961"/>
                    <a:pt x="10192" y="70104"/>
                  </a:cubicBezTo>
                  <a:cubicBezTo>
                    <a:pt x="9716" y="70961"/>
                    <a:pt x="9525" y="71914"/>
                    <a:pt x="9811" y="72866"/>
                  </a:cubicBezTo>
                  <a:cubicBezTo>
                    <a:pt x="10097" y="73819"/>
                    <a:pt x="10668" y="74581"/>
                    <a:pt x="11525" y="75057"/>
                  </a:cubicBezTo>
                  <a:cubicBezTo>
                    <a:pt x="13240" y="76010"/>
                    <a:pt x="15431" y="75438"/>
                    <a:pt x="16478" y="73724"/>
                  </a:cubicBezTo>
                  <a:cubicBezTo>
                    <a:pt x="16764" y="73152"/>
                    <a:pt x="16955" y="72962"/>
                    <a:pt x="16955" y="72962"/>
                  </a:cubicBezTo>
                  <a:lnTo>
                    <a:pt x="17526" y="72485"/>
                  </a:lnTo>
                  <a:lnTo>
                    <a:pt x="27718" y="66580"/>
                  </a:lnTo>
                  <a:cubicBezTo>
                    <a:pt x="29147" y="65913"/>
                    <a:pt x="30671" y="66008"/>
                    <a:pt x="31909" y="66675"/>
                  </a:cubicBezTo>
                  <a:cubicBezTo>
                    <a:pt x="34004" y="67913"/>
                    <a:pt x="34766" y="70676"/>
                    <a:pt x="33528" y="72771"/>
                  </a:cubicBezTo>
                  <a:lnTo>
                    <a:pt x="29147" y="80296"/>
                  </a:lnTo>
                  <a:lnTo>
                    <a:pt x="28289" y="80486"/>
                  </a:lnTo>
                  <a:cubicBezTo>
                    <a:pt x="26194" y="81344"/>
                    <a:pt x="24765" y="83439"/>
                    <a:pt x="24765" y="85820"/>
                  </a:cubicBezTo>
                  <a:cubicBezTo>
                    <a:pt x="24765" y="88964"/>
                    <a:pt x="27337" y="91631"/>
                    <a:pt x="30575" y="91631"/>
                  </a:cubicBezTo>
                  <a:cubicBezTo>
                    <a:pt x="33814" y="91631"/>
                    <a:pt x="36386" y="89059"/>
                    <a:pt x="36386" y="85820"/>
                  </a:cubicBezTo>
                  <a:cubicBezTo>
                    <a:pt x="36386" y="85153"/>
                    <a:pt x="36290" y="84487"/>
                    <a:pt x="36005" y="83820"/>
                  </a:cubicBezTo>
                  <a:lnTo>
                    <a:pt x="35719" y="82963"/>
                  </a:lnTo>
                  <a:lnTo>
                    <a:pt x="40005" y="76295"/>
                  </a:lnTo>
                  <a:cubicBezTo>
                    <a:pt x="40862" y="74962"/>
                    <a:pt x="42291" y="74200"/>
                    <a:pt x="43815" y="7420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8" name="Graphic 43">
            <a:extLst>
              <a:ext uri="{FF2B5EF4-FFF2-40B4-BE49-F238E27FC236}">
                <a16:creationId xmlns:a16="http://schemas.microsoft.com/office/drawing/2014/main" id="{28CCBEB1-B744-84F6-C8C0-2AE760D745CC}"/>
              </a:ext>
            </a:extLst>
          </p:cNvPr>
          <p:cNvSpPr/>
          <p:nvPr/>
        </p:nvSpPr>
        <p:spPr>
          <a:xfrm>
            <a:off x="9397644" y="4850130"/>
            <a:ext cx="373768" cy="316768"/>
          </a:xfrm>
          <a:custGeom>
            <a:avLst/>
            <a:gdLst>
              <a:gd name="connsiteX0" fmla="*/ 120658 w 120710"/>
              <a:gd name="connsiteY0" fmla="*/ 36769 h 102301"/>
              <a:gd name="connsiteX1" fmla="*/ 84272 w 120710"/>
              <a:gd name="connsiteY1" fmla="*/ 35055 h 102301"/>
              <a:gd name="connsiteX2" fmla="*/ 59221 w 120710"/>
              <a:gd name="connsiteY2" fmla="*/ 36198 h 102301"/>
              <a:gd name="connsiteX3" fmla="*/ 51697 w 120710"/>
              <a:gd name="connsiteY3" fmla="*/ 36198 h 102301"/>
              <a:gd name="connsiteX4" fmla="*/ 39505 w 120710"/>
              <a:gd name="connsiteY4" fmla="*/ 37912 h 102301"/>
              <a:gd name="connsiteX5" fmla="*/ 40838 w 120710"/>
              <a:gd name="connsiteY5" fmla="*/ 17529 h 102301"/>
              <a:gd name="connsiteX6" fmla="*/ 41981 w 120710"/>
              <a:gd name="connsiteY6" fmla="*/ 3717 h 102301"/>
              <a:gd name="connsiteX7" fmla="*/ 32266 w 120710"/>
              <a:gd name="connsiteY7" fmla="*/ 2384 h 102301"/>
              <a:gd name="connsiteX8" fmla="*/ 31980 w 120710"/>
              <a:gd name="connsiteY8" fmla="*/ 2003 h 102301"/>
              <a:gd name="connsiteX9" fmla="*/ 22360 w 120710"/>
              <a:gd name="connsiteY9" fmla="*/ 1336 h 102301"/>
              <a:gd name="connsiteX10" fmla="*/ 18359 w 120710"/>
              <a:gd name="connsiteY10" fmla="*/ 3241 h 102301"/>
              <a:gd name="connsiteX11" fmla="*/ 6453 w 120710"/>
              <a:gd name="connsiteY11" fmla="*/ 7051 h 102301"/>
              <a:gd name="connsiteX12" fmla="*/ 71 w 120710"/>
              <a:gd name="connsiteY12" fmla="*/ 16386 h 102301"/>
              <a:gd name="connsiteX13" fmla="*/ 1881 w 120710"/>
              <a:gd name="connsiteY13" fmla="*/ 22577 h 102301"/>
              <a:gd name="connsiteX14" fmla="*/ 11215 w 120710"/>
              <a:gd name="connsiteY14" fmla="*/ 27720 h 102301"/>
              <a:gd name="connsiteX15" fmla="*/ 11215 w 120710"/>
              <a:gd name="connsiteY15" fmla="*/ 27720 h 102301"/>
              <a:gd name="connsiteX16" fmla="*/ 21407 w 120710"/>
              <a:gd name="connsiteY16" fmla="*/ 22005 h 102301"/>
              <a:gd name="connsiteX17" fmla="*/ 24741 w 120710"/>
              <a:gd name="connsiteY17" fmla="*/ 17624 h 102301"/>
              <a:gd name="connsiteX18" fmla="*/ 29122 w 120710"/>
              <a:gd name="connsiteY18" fmla="*/ 13433 h 102301"/>
              <a:gd name="connsiteX19" fmla="*/ 33980 w 120710"/>
              <a:gd name="connsiteY19" fmla="*/ 7242 h 102301"/>
              <a:gd name="connsiteX20" fmla="*/ 33790 w 120710"/>
              <a:gd name="connsiteY20" fmla="*/ 5908 h 102301"/>
              <a:gd name="connsiteX21" fmla="*/ 38933 w 120710"/>
              <a:gd name="connsiteY21" fmla="*/ 6194 h 102301"/>
              <a:gd name="connsiteX22" fmla="*/ 37219 w 120710"/>
              <a:gd name="connsiteY22" fmla="*/ 16005 h 102301"/>
              <a:gd name="connsiteX23" fmla="*/ 35885 w 120710"/>
              <a:gd name="connsiteY23" fmla="*/ 39341 h 102301"/>
              <a:gd name="connsiteX24" fmla="*/ 33885 w 120710"/>
              <a:gd name="connsiteY24" fmla="*/ 40389 h 102301"/>
              <a:gd name="connsiteX25" fmla="*/ 31599 w 120710"/>
              <a:gd name="connsiteY25" fmla="*/ 31626 h 102301"/>
              <a:gd name="connsiteX26" fmla="*/ 24360 w 120710"/>
              <a:gd name="connsiteY26" fmla="*/ 28768 h 102301"/>
              <a:gd name="connsiteX27" fmla="*/ 3500 w 120710"/>
              <a:gd name="connsiteY27" fmla="*/ 46770 h 102301"/>
              <a:gd name="connsiteX28" fmla="*/ 5786 w 120710"/>
              <a:gd name="connsiteY28" fmla="*/ 85632 h 102301"/>
              <a:gd name="connsiteX29" fmla="*/ 33504 w 120710"/>
              <a:gd name="connsiteY29" fmla="*/ 102301 h 102301"/>
              <a:gd name="connsiteX30" fmla="*/ 63508 w 120710"/>
              <a:gd name="connsiteY30" fmla="*/ 82489 h 102301"/>
              <a:gd name="connsiteX31" fmla="*/ 66175 w 120710"/>
              <a:gd name="connsiteY31" fmla="*/ 85442 h 102301"/>
              <a:gd name="connsiteX32" fmla="*/ 68746 w 120710"/>
              <a:gd name="connsiteY32" fmla="*/ 94491 h 102301"/>
              <a:gd name="connsiteX33" fmla="*/ 69223 w 120710"/>
              <a:gd name="connsiteY33" fmla="*/ 96110 h 102301"/>
              <a:gd name="connsiteX34" fmla="*/ 70937 w 120710"/>
              <a:gd name="connsiteY34" fmla="*/ 95824 h 102301"/>
              <a:gd name="connsiteX35" fmla="*/ 84748 w 120710"/>
              <a:gd name="connsiteY35" fmla="*/ 82013 h 102301"/>
              <a:gd name="connsiteX36" fmla="*/ 76652 w 120710"/>
              <a:gd name="connsiteY36" fmla="*/ 61915 h 102301"/>
              <a:gd name="connsiteX37" fmla="*/ 81700 w 120710"/>
              <a:gd name="connsiteY37" fmla="*/ 60677 h 102301"/>
              <a:gd name="connsiteX38" fmla="*/ 95988 w 120710"/>
              <a:gd name="connsiteY38" fmla="*/ 56772 h 102301"/>
              <a:gd name="connsiteX39" fmla="*/ 120562 w 120710"/>
              <a:gd name="connsiteY39" fmla="*/ 36579 h 102301"/>
              <a:gd name="connsiteX40" fmla="*/ 27503 w 120710"/>
              <a:gd name="connsiteY40" fmla="*/ 10290 h 102301"/>
              <a:gd name="connsiteX41" fmla="*/ 21883 w 120710"/>
              <a:gd name="connsiteY41" fmla="*/ 15528 h 102301"/>
              <a:gd name="connsiteX42" fmla="*/ 18550 w 120710"/>
              <a:gd name="connsiteY42" fmla="*/ 19815 h 102301"/>
              <a:gd name="connsiteX43" fmla="*/ 11311 w 120710"/>
              <a:gd name="connsiteY43" fmla="*/ 24101 h 102301"/>
              <a:gd name="connsiteX44" fmla="*/ 4929 w 120710"/>
              <a:gd name="connsiteY44" fmla="*/ 20386 h 102301"/>
              <a:gd name="connsiteX45" fmla="*/ 3881 w 120710"/>
              <a:gd name="connsiteY45" fmla="*/ 17052 h 102301"/>
              <a:gd name="connsiteX46" fmla="*/ 8834 w 120710"/>
              <a:gd name="connsiteY46" fmla="*/ 10194 h 102301"/>
              <a:gd name="connsiteX47" fmla="*/ 9120 w 120710"/>
              <a:gd name="connsiteY47" fmla="*/ 10004 h 102301"/>
              <a:gd name="connsiteX48" fmla="*/ 19026 w 120710"/>
              <a:gd name="connsiteY48" fmla="*/ 7146 h 102301"/>
              <a:gd name="connsiteX49" fmla="*/ 24836 w 120710"/>
              <a:gd name="connsiteY49" fmla="*/ 4384 h 102301"/>
              <a:gd name="connsiteX50" fmla="*/ 26836 w 120710"/>
              <a:gd name="connsiteY50" fmla="*/ 3908 h 102301"/>
              <a:gd name="connsiteX51" fmla="*/ 29503 w 120710"/>
              <a:gd name="connsiteY51" fmla="*/ 4956 h 102301"/>
              <a:gd name="connsiteX52" fmla="*/ 30361 w 120710"/>
              <a:gd name="connsiteY52" fmla="*/ 6956 h 102301"/>
              <a:gd name="connsiteX53" fmla="*/ 27503 w 120710"/>
              <a:gd name="connsiteY53" fmla="*/ 10290 h 102301"/>
              <a:gd name="connsiteX54" fmla="*/ 80938 w 120710"/>
              <a:gd name="connsiteY54" fmla="*/ 82203 h 102301"/>
              <a:gd name="connsiteX55" fmla="*/ 71985 w 120710"/>
              <a:gd name="connsiteY55" fmla="*/ 91919 h 102301"/>
              <a:gd name="connsiteX56" fmla="*/ 69889 w 120710"/>
              <a:gd name="connsiteY56" fmla="*/ 84585 h 102301"/>
              <a:gd name="connsiteX57" fmla="*/ 65222 w 120710"/>
              <a:gd name="connsiteY57" fmla="*/ 79155 h 102301"/>
              <a:gd name="connsiteX58" fmla="*/ 65794 w 120710"/>
              <a:gd name="connsiteY58" fmla="*/ 77917 h 102301"/>
              <a:gd name="connsiteX59" fmla="*/ 64651 w 120710"/>
              <a:gd name="connsiteY59" fmla="*/ 75441 h 102301"/>
              <a:gd name="connsiteX60" fmla="*/ 62174 w 120710"/>
              <a:gd name="connsiteY60" fmla="*/ 76584 h 102301"/>
              <a:gd name="connsiteX61" fmla="*/ 33599 w 120710"/>
              <a:gd name="connsiteY61" fmla="*/ 98777 h 102301"/>
              <a:gd name="connsiteX62" fmla="*/ 9120 w 120710"/>
              <a:gd name="connsiteY62" fmla="*/ 83823 h 102301"/>
              <a:gd name="connsiteX63" fmla="*/ 7215 w 120710"/>
              <a:gd name="connsiteY63" fmla="*/ 48104 h 102301"/>
              <a:gd name="connsiteX64" fmla="*/ 24550 w 120710"/>
              <a:gd name="connsiteY64" fmla="*/ 32769 h 102301"/>
              <a:gd name="connsiteX65" fmla="*/ 28741 w 120710"/>
              <a:gd name="connsiteY65" fmla="*/ 34197 h 102301"/>
              <a:gd name="connsiteX66" fmla="*/ 29789 w 120710"/>
              <a:gd name="connsiteY66" fmla="*/ 43437 h 102301"/>
              <a:gd name="connsiteX67" fmla="*/ 25408 w 120710"/>
              <a:gd name="connsiteY67" fmla="*/ 46866 h 102301"/>
              <a:gd name="connsiteX68" fmla="*/ 24646 w 120710"/>
              <a:gd name="connsiteY68" fmla="*/ 47437 h 102301"/>
              <a:gd name="connsiteX69" fmla="*/ 19312 w 120710"/>
              <a:gd name="connsiteY69" fmla="*/ 72107 h 102301"/>
              <a:gd name="connsiteX70" fmla="*/ 19312 w 120710"/>
              <a:gd name="connsiteY70" fmla="*/ 72107 h 102301"/>
              <a:gd name="connsiteX71" fmla="*/ 19312 w 120710"/>
              <a:gd name="connsiteY71" fmla="*/ 72107 h 102301"/>
              <a:gd name="connsiteX72" fmla="*/ 19312 w 120710"/>
              <a:gd name="connsiteY72" fmla="*/ 72202 h 102301"/>
              <a:gd name="connsiteX73" fmla="*/ 19312 w 120710"/>
              <a:gd name="connsiteY73" fmla="*/ 72488 h 102301"/>
              <a:gd name="connsiteX74" fmla="*/ 35790 w 120710"/>
              <a:gd name="connsiteY74" fmla="*/ 88014 h 102301"/>
              <a:gd name="connsiteX75" fmla="*/ 35790 w 120710"/>
              <a:gd name="connsiteY75" fmla="*/ 88014 h 102301"/>
              <a:gd name="connsiteX76" fmla="*/ 51316 w 120710"/>
              <a:gd name="connsiteY76" fmla="*/ 75250 h 102301"/>
              <a:gd name="connsiteX77" fmla="*/ 72556 w 120710"/>
              <a:gd name="connsiteY77" fmla="*/ 63153 h 102301"/>
              <a:gd name="connsiteX78" fmla="*/ 80843 w 120710"/>
              <a:gd name="connsiteY78" fmla="*/ 82108 h 102301"/>
              <a:gd name="connsiteX79" fmla="*/ 94845 w 120710"/>
              <a:gd name="connsiteY79" fmla="*/ 53343 h 102301"/>
              <a:gd name="connsiteX80" fmla="*/ 80748 w 120710"/>
              <a:gd name="connsiteY80" fmla="*/ 57153 h 102301"/>
              <a:gd name="connsiteX81" fmla="*/ 47791 w 120710"/>
              <a:gd name="connsiteY81" fmla="*/ 73821 h 102301"/>
              <a:gd name="connsiteX82" fmla="*/ 35790 w 120710"/>
              <a:gd name="connsiteY82" fmla="*/ 84204 h 102301"/>
              <a:gd name="connsiteX83" fmla="*/ 35790 w 120710"/>
              <a:gd name="connsiteY83" fmla="*/ 84204 h 102301"/>
              <a:gd name="connsiteX84" fmla="*/ 23788 w 120710"/>
              <a:gd name="connsiteY84" fmla="*/ 72869 h 102301"/>
              <a:gd name="connsiteX85" fmla="*/ 37790 w 120710"/>
              <a:gd name="connsiteY85" fmla="*/ 64106 h 102301"/>
              <a:gd name="connsiteX86" fmla="*/ 41124 w 120710"/>
              <a:gd name="connsiteY86" fmla="*/ 61344 h 102301"/>
              <a:gd name="connsiteX87" fmla="*/ 52078 w 120710"/>
              <a:gd name="connsiteY87" fmla="*/ 54295 h 102301"/>
              <a:gd name="connsiteX88" fmla="*/ 60460 w 120710"/>
              <a:gd name="connsiteY88" fmla="*/ 58962 h 102301"/>
              <a:gd name="connsiteX89" fmla="*/ 61031 w 120710"/>
              <a:gd name="connsiteY89" fmla="*/ 58962 h 102301"/>
              <a:gd name="connsiteX90" fmla="*/ 62841 w 120710"/>
              <a:gd name="connsiteY90" fmla="*/ 57629 h 102301"/>
              <a:gd name="connsiteX91" fmla="*/ 61603 w 120710"/>
              <a:gd name="connsiteY91" fmla="*/ 55248 h 102301"/>
              <a:gd name="connsiteX92" fmla="*/ 58078 w 120710"/>
              <a:gd name="connsiteY92" fmla="*/ 53438 h 102301"/>
              <a:gd name="connsiteX93" fmla="*/ 59221 w 120710"/>
              <a:gd name="connsiteY93" fmla="*/ 53438 h 102301"/>
              <a:gd name="connsiteX94" fmla="*/ 98845 w 120710"/>
              <a:gd name="connsiteY94" fmla="*/ 46294 h 102301"/>
              <a:gd name="connsiteX95" fmla="*/ 99988 w 120710"/>
              <a:gd name="connsiteY95" fmla="*/ 43818 h 102301"/>
              <a:gd name="connsiteX96" fmla="*/ 97512 w 120710"/>
              <a:gd name="connsiteY96" fmla="*/ 42675 h 102301"/>
              <a:gd name="connsiteX97" fmla="*/ 85606 w 120710"/>
              <a:gd name="connsiteY97" fmla="*/ 46104 h 102301"/>
              <a:gd name="connsiteX98" fmla="*/ 87415 w 120710"/>
              <a:gd name="connsiteY98" fmla="*/ 42865 h 102301"/>
              <a:gd name="connsiteX99" fmla="*/ 86653 w 120710"/>
              <a:gd name="connsiteY99" fmla="*/ 40293 h 102301"/>
              <a:gd name="connsiteX100" fmla="*/ 84082 w 120710"/>
              <a:gd name="connsiteY100" fmla="*/ 41055 h 102301"/>
              <a:gd name="connsiteX101" fmla="*/ 80653 w 120710"/>
              <a:gd name="connsiteY101" fmla="*/ 47151 h 102301"/>
              <a:gd name="connsiteX102" fmla="*/ 59126 w 120710"/>
              <a:gd name="connsiteY102" fmla="*/ 49628 h 102301"/>
              <a:gd name="connsiteX103" fmla="*/ 51982 w 120710"/>
              <a:gd name="connsiteY103" fmla="*/ 50390 h 102301"/>
              <a:gd name="connsiteX104" fmla="*/ 51982 w 120710"/>
              <a:gd name="connsiteY104" fmla="*/ 50390 h 102301"/>
              <a:gd name="connsiteX105" fmla="*/ 42553 w 120710"/>
              <a:gd name="connsiteY105" fmla="*/ 55248 h 102301"/>
              <a:gd name="connsiteX106" fmla="*/ 43219 w 120710"/>
              <a:gd name="connsiteY106" fmla="*/ 50771 h 102301"/>
              <a:gd name="connsiteX107" fmla="*/ 41505 w 120710"/>
              <a:gd name="connsiteY107" fmla="*/ 48771 h 102301"/>
              <a:gd name="connsiteX108" fmla="*/ 39505 w 120710"/>
              <a:gd name="connsiteY108" fmla="*/ 50485 h 102301"/>
              <a:gd name="connsiteX109" fmla="*/ 37504 w 120710"/>
              <a:gd name="connsiteY109" fmla="*/ 59534 h 102301"/>
              <a:gd name="connsiteX110" fmla="*/ 35504 w 120710"/>
              <a:gd name="connsiteY110" fmla="*/ 61248 h 102301"/>
              <a:gd name="connsiteX111" fmla="*/ 22645 w 120710"/>
              <a:gd name="connsiteY111" fmla="*/ 69345 h 102301"/>
              <a:gd name="connsiteX112" fmla="*/ 27027 w 120710"/>
              <a:gd name="connsiteY112" fmla="*/ 50485 h 102301"/>
              <a:gd name="connsiteX113" fmla="*/ 27789 w 120710"/>
              <a:gd name="connsiteY113" fmla="*/ 49818 h 102301"/>
              <a:gd name="connsiteX114" fmla="*/ 51601 w 120710"/>
              <a:gd name="connsiteY114" fmla="*/ 40103 h 102301"/>
              <a:gd name="connsiteX115" fmla="*/ 59126 w 120710"/>
              <a:gd name="connsiteY115" fmla="*/ 40103 h 102301"/>
              <a:gd name="connsiteX116" fmla="*/ 84558 w 120710"/>
              <a:gd name="connsiteY116" fmla="*/ 38865 h 102301"/>
              <a:gd name="connsiteX117" fmla="*/ 116848 w 120710"/>
              <a:gd name="connsiteY117" fmla="*/ 37817 h 102301"/>
              <a:gd name="connsiteX118" fmla="*/ 94750 w 120710"/>
              <a:gd name="connsiteY118" fmla="*/ 53343 h 1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0710" h="102301">
                <a:moveTo>
                  <a:pt x="120658" y="36769"/>
                </a:moveTo>
                <a:cubicBezTo>
                  <a:pt x="119896" y="33816"/>
                  <a:pt x="116371" y="31245"/>
                  <a:pt x="84272" y="35055"/>
                </a:cubicBezTo>
                <a:cubicBezTo>
                  <a:pt x="75033" y="36102"/>
                  <a:pt x="68080" y="36198"/>
                  <a:pt x="59221" y="36198"/>
                </a:cubicBezTo>
                <a:cubicBezTo>
                  <a:pt x="56840" y="36198"/>
                  <a:pt x="54364" y="36198"/>
                  <a:pt x="51697" y="36198"/>
                </a:cubicBezTo>
                <a:cubicBezTo>
                  <a:pt x="46553" y="36198"/>
                  <a:pt x="42743" y="36864"/>
                  <a:pt x="39505" y="37912"/>
                </a:cubicBezTo>
                <a:cubicBezTo>
                  <a:pt x="38266" y="35340"/>
                  <a:pt x="36171" y="28482"/>
                  <a:pt x="40838" y="17529"/>
                </a:cubicBezTo>
                <a:cubicBezTo>
                  <a:pt x="43791" y="10671"/>
                  <a:pt x="44172" y="6289"/>
                  <a:pt x="41981" y="3717"/>
                </a:cubicBezTo>
                <a:cubicBezTo>
                  <a:pt x="39505" y="860"/>
                  <a:pt x="34933" y="1717"/>
                  <a:pt x="32266" y="2384"/>
                </a:cubicBezTo>
                <a:cubicBezTo>
                  <a:pt x="32170" y="2289"/>
                  <a:pt x="32075" y="2098"/>
                  <a:pt x="31980" y="2003"/>
                </a:cubicBezTo>
                <a:cubicBezTo>
                  <a:pt x="28170" y="-1426"/>
                  <a:pt x="23503" y="384"/>
                  <a:pt x="22360" y="1336"/>
                </a:cubicBezTo>
                <a:cubicBezTo>
                  <a:pt x="21883" y="1812"/>
                  <a:pt x="19883" y="3051"/>
                  <a:pt x="18359" y="3241"/>
                </a:cubicBezTo>
                <a:cubicBezTo>
                  <a:pt x="18264" y="3241"/>
                  <a:pt x="8834" y="4956"/>
                  <a:pt x="6453" y="7051"/>
                </a:cubicBezTo>
                <a:cubicBezTo>
                  <a:pt x="5596" y="7718"/>
                  <a:pt x="738" y="11528"/>
                  <a:pt x="71" y="16386"/>
                </a:cubicBezTo>
                <a:cubicBezTo>
                  <a:pt x="-215" y="18672"/>
                  <a:pt x="357" y="20767"/>
                  <a:pt x="1881" y="22577"/>
                </a:cubicBezTo>
                <a:cubicBezTo>
                  <a:pt x="4548" y="25911"/>
                  <a:pt x="7786" y="27720"/>
                  <a:pt x="11215" y="27720"/>
                </a:cubicBezTo>
                <a:lnTo>
                  <a:pt x="11215" y="27720"/>
                </a:lnTo>
                <a:cubicBezTo>
                  <a:pt x="14835" y="27720"/>
                  <a:pt x="18454" y="25720"/>
                  <a:pt x="21407" y="22005"/>
                </a:cubicBezTo>
                <a:cubicBezTo>
                  <a:pt x="22931" y="20100"/>
                  <a:pt x="23979" y="18672"/>
                  <a:pt x="24741" y="17624"/>
                </a:cubicBezTo>
                <a:cubicBezTo>
                  <a:pt x="26551" y="15147"/>
                  <a:pt x="26932" y="14671"/>
                  <a:pt x="29122" y="13433"/>
                </a:cubicBezTo>
                <a:cubicBezTo>
                  <a:pt x="31885" y="11909"/>
                  <a:pt x="33694" y="9623"/>
                  <a:pt x="33980" y="7242"/>
                </a:cubicBezTo>
                <a:cubicBezTo>
                  <a:pt x="33980" y="6765"/>
                  <a:pt x="33885" y="6289"/>
                  <a:pt x="33790" y="5908"/>
                </a:cubicBezTo>
                <a:cubicBezTo>
                  <a:pt x="35504" y="5527"/>
                  <a:pt x="38076" y="5241"/>
                  <a:pt x="38933" y="6194"/>
                </a:cubicBezTo>
                <a:cubicBezTo>
                  <a:pt x="39314" y="6670"/>
                  <a:pt x="40362" y="8670"/>
                  <a:pt x="37219" y="16005"/>
                </a:cubicBezTo>
                <a:cubicBezTo>
                  <a:pt x="32170" y="27911"/>
                  <a:pt x="34266" y="35817"/>
                  <a:pt x="35885" y="39341"/>
                </a:cubicBezTo>
                <a:cubicBezTo>
                  <a:pt x="35218" y="39722"/>
                  <a:pt x="34552" y="40008"/>
                  <a:pt x="33885" y="40389"/>
                </a:cubicBezTo>
                <a:cubicBezTo>
                  <a:pt x="33980" y="37626"/>
                  <a:pt x="33694" y="34102"/>
                  <a:pt x="31599" y="31626"/>
                </a:cubicBezTo>
                <a:cubicBezTo>
                  <a:pt x="30456" y="30197"/>
                  <a:pt x="28075" y="28578"/>
                  <a:pt x="24360" y="28768"/>
                </a:cubicBezTo>
                <a:cubicBezTo>
                  <a:pt x="14549" y="29244"/>
                  <a:pt x="6834" y="35912"/>
                  <a:pt x="3500" y="46770"/>
                </a:cubicBezTo>
                <a:cubicBezTo>
                  <a:pt x="1690" y="52771"/>
                  <a:pt x="-3739" y="70869"/>
                  <a:pt x="5786" y="85632"/>
                </a:cubicBezTo>
                <a:cubicBezTo>
                  <a:pt x="14835" y="99539"/>
                  <a:pt x="23026" y="102301"/>
                  <a:pt x="33504" y="102301"/>
                </a:cubicBezTo>
                <a:cubicBezTo>
                  <a:pt x="43219" y="102301"/>
                  <a:pt x="56269" y="96967"/>
                  <a:pt x="63508" y="82489"/>
                </a:cubicBezTo>
                <a:cubicBezTo>
                  <a:pt x="64746" y="83442"/>
                  <a:pt x="65889" y="84585"/>
                  <a:pt x="66175" y="85442"/>
                </a:cubicBezTo>
                <a:cubicBezTo>
                  <a:pt x="67032" y="88109"/>
                  <a:pt x="68746" y="94491"/>
                  <a:pt x="68746" y="94491"/>
                </a:cubicBezTo>
                <a:lnTo>
                  <a:pt x="69223" y="96110"/>
                </a:lnTo>
                <a:lnTo>
                  <a:pt x="70937" y="95824"/>
                </a:lnTo>
                <a:cubicBezTo>
                  <a:pt x="75700" y="95062"/>
                  <a:pt x="84653" y="91252"/>
                  <a:pt x="84748" y="82013"/>
                </a:cubicBezTo>
                <a:cubicBezTo>
                  <a:pt x="84844" y="74012"/>
                  <a:pt x="79605" y="65820"/>
                  <a:pt x="76652" y="61915"/>
                </a:cubicBezTo>
                <a:cubicBezTo>
                  <a:pt x="78367" y="61439"/>
                  <a:pt x="79986" y="61058"/>
                  <a:pt x="81700" y="60677"/>
                </a:cubicBezTo>
                <a:cubicBezTo>
                  <a:pt x="86558" y="59439"/>
                  <a:pt x="91606" y="58200"/>
                  <a:pt x="95988" y="56772"/>
                </a:cubicBezTo>
                <a:cubicBezTo>
                  <a:pt x="113038" y="51152"/>
                  <a:pt x="121991" y="41913"/>
                  <a:pt x="120562" y="36579"/>
                </a:cubicBezTo>
                <a:close/>
                <a:moveTo>
                  <a:pt x="27503" y="10290"/>
                </a:moveTo>
                <a:cubicBezTo>
                  <a:pt x="24550" y="11909"/>
                  <a:pt x="23788" y="12861"/>
                  <a:pt x="21883" y="15528"/>
                </a:cubicBezTo>
                <a:cubicBezTo>
                  <a:pt x="21121" y="16576"/>
                  <a:pt x="20074" y="17910"/>
                  <a:pt x="18550" y="19815"/>
                </a:cubicBezTo>
                <a:cubicBezTo>
                  <a:pt x="16264" y="22672"/>
                  <a:pt x="13787" y="24101"/>
                  <a:pt x="11311" y="24101"/>
                </a:cubicBezTo>
                <a:cubicBezTo>
                  <a:pt x="9025" y="24101"/>
                  <a:pt x="6834" y="22863"/>
                  <a:pt x="4929" y="20386"/>
                </a:cubicBezTo>
                <a:cubicBezTo>
                  <a:pt x="4072" y="19338"/>
                  <a:pt x="3786" y="18291"/>
                  <a:pt x="3881" y="17052"/>
                </a:cubicBezTo>
                <a:cubicBezTo>
                  <a:pt x="4262" y="14100"/>
                  <a:pt x="7596" y="11147"/>
                  <a:pt x="8834" y="10194"/>
                </a:cubicBezTo>
                <a:lnTo>
                  <a:pt x="9120" y="10004"/>
                </a:lnTo>
                <a:cubicBezTo>
                  <a:pt x="10072" y="9242"/>
                  <a:pt x="15787" y="7718"/>
                  <a:pt x="19026" y="7146"/>
                </a:cubicBezTo>
                <a:cubicBezTo>
                  <a:pt x="21693" y="6670"/>
                  <a:pt x="24265" y="4860"/>
                  <a:pt x="24836" y="4384"/>
                </a:cubicBezTo>
                <a:cubicBezTo>
                  <a:pt x="24836" y="4384"/>
                  <a:pt x="25693" y="3908"/>
                  <a:pt x="26836" y="3908"/>
                </a:cubicBezTo>
                <a:cubicBezTo>
                  <a:pt x="27598" y="3908"/>
                  <a:pt x="28551" y="4194"/>
                  <a:pt x="29503" y="4956"/>
                </a:cubicBezTo>
                <a:cubicBezTo>
                  <a:pt x="30170" y="5527"/>
                  <a:pt x="30456" y="6194"/>
                  <a:pt x="30361" y="6956"/>
                </a:cubicBezTo>
                <a:cubicBezTo>
                  <a:pt x="30265" y="8099"/>
                  <a:pt x="29122" y="9432"/>
                  <a:pt x="27503" y="10290"/>
                </a:cubicBezTo>
                <a:close/>
                <a:moveTo>
                  <a:pt x="80938" y="82203"/>
                </a:moveTo>
                <a:cubicBezTo>
                  <a:pt x="80938" y="88585"/>
                  <a:pt x="74938" y="91062"/>
                  <a:pt x="71985" y="91919"/>
                </a:cubicBezTo>
                <a:cubicBezTo>
                  <a:pt x="71413" y="89823"/>
                  <a:pt x="70461" y="86299"/>
                  <a:pt x="69889" y="84585"/>
                </a:cubicBezTo>
                <a:cubicBezTo>
                  <a:pt x="69223" y="82299"/>
                  <a:pt x="66746" y="80203"/>
                  <a:pt x="65222" y="79155"/>
                </a:cubicBezTo>
                <a:cubicBezTo>
                  <a:pt x="65413" y="78679"/>
                  <a:pt x="65603" y="78298"/>
                  <a:pt x="65794" y="77917"/>
                </a:cubicBezTo>
                <a:cubicBezTo>
                  <a:pt x="66175" y="76965"/>
                  <a:pt x="65603" y="75822"/>
                  <a:pt x="64651" y="75441"/>
                </a:cubicBezTo>
                <a:cubicBezTo>
                  <a:pt x="63698" y="75060"/>
                  <a:pt x="62555" y="75631"/>
                  <a:pt x="62174" y="76584"/>
                </a:cubicBezTo>
                <a:cubicBezTo>
                  <a:pt x="56269" y="92967"/>
                  <a:pt x="43124" y="98777"/>
                  <a:pt x="33599" y="98777"/>
                </a:cubicBezTo>
                <a:cubicBezTo>
                  <a:pt x="24074" y="98777"/>
                  <a:pt x="17216" y="96300"/>
                  <a:pt x="9120" y="83823"/>
                </a:cubicBezTo>
                <a:cubicBezTo>
                  <a:pt x="3310" y="74869"/>
                  <a:pt x="2738" y="63249"/>
                  <a:pt x="7215" y="48104"/>
                </a:cubicBezTo>
                <a:cubicBezTo>
                  <a:pt x="8548" y="43722"/>
                  <a:pt x="12930" y="33340"/>
                  <a:pt x="24550" y="32769"/>
                </a:cubicBezTo>
                <a:cubicBezTo>
                  <a:pt x="26551" y="32769"/>
                  <a:pt x="27789" y="33150"/>
                  <a:pt x="28741" y="34197"/>
                </a:cubicBezTo>
                <a:cubicBezTo>
                  <a:pt x="30742" y="36579"/>
                  <a:pt x="30265" y="41436"/>
                  <a:pt x="29789" y="43437"/>
                </a:cubicBezTo>
                <a:cubicBezTo>
                  <a:pt x="28456" y="44484"/>
                  <a:pt x="27027" y="45627"/>
                  <a:pt x="25408" y="46866"/>
                </a:cubicBezTo>
                <a:lnTo>
                  <a:pt x="24646" y="47437"/>
                </a:lnTo>
                <a:cubicBezTo>
                  <a:pt x="15216" y="54962"/>
                  <a:pt x="19026" y="70964"/>
                  <a:pt x="19312" y="72107"/>
                </a:cubicBezTo>
                <a:lnTo>
                  <a:pt x="19312" y="72107"/>
                </a:lnTo>
                <a:cubicBezTo>
                  <a:pt x="19312" y="72107"/>
                  <a:pt x="19312" y="72107"/>
                  <a:pt x="19312" y="72107"/>
                </a:cubicBezTo>
                <a:cubicBezTo>
                  <a:pt x="19312" y="72107"/>
                  <a:pt x="19312" y="72202"/>
                  <a:pt x="19312" y="72202"/>
                </a:cubicBezTo>
                <a:lnTo>
                  <a:pt x="19312" y="72488"/>
                </a:lnTo>
                <a:cubicBezTo>
                  <a:pt x="24646" y="85347"/>
                  <a:pt x="31218" y="88014"/>
                  <a:pt x="35790" y="88014"/>
                </a:cubicBezTo>
                <a:lnTo>
                  <a:pt x="35790" y="88014"/>
                </a:lnTo>
                <a:cubicBezTo>
                  <a:pt x="42838" y="88014"/>
                  <a:pt x="48649" y="81632"/>
                  <a:pt x="51316" y="75250"/>
                </a:cubicBezTo>
                <a:cubicBezTo>
                  <a:pt x="53792" y="69345"/>
                  <a:pt x="62555" y="65916"/>
                  <a:pt x="72556" y="63153"/>
                </a:cubicBezTo>
                <a:cubicBezTo>
                  <a:pt x="74652" y="65820"/>
                  <a:pt x="80938" y="74393"/>
                  <a:pt x="80843" y="82108"/>
                </a:cubicBezTo>
                <a:close/>
                <a:moveTo>
                  <a:pt x="94845" y="53343"/>
                </a:moveTo>
                <a:cubicBezTo>
                  <a:pt x="90559" y="54771"/>
                  <a:pt x="85606" y="56010"/>
                  <a:pt x="80748" y="57153"/>
                </a:cubicBezTo>
                <a:cubicBezTo>
                  <a:pt x="66460" y="60677"/>
                  <a:pt x="51792" y="64296"/>
                  <a:pt x="47791" y="73821"/>
                </a:cubicBezTo>
                <a:cubicBezTo>
                  <a:pt x="45220" y="79917"/>
                  <a:pt x="40362" y="84204"/>
                  <a:pt x="35790" y="84204"/>
                </a:cubicBezTo>
                <a:lnTo>
                  <a:pt x="35790" y="84204"/>
                </a:lnTo>
                <a:cubicBezTo>
                  <a:pt x="31313" y="84204"/>
                  <a:pt x="27217" y="80203"/>
                  <a:pt x="23788" y="72869"/>
                </a:cubicBezTo>
                <a:cubicBezTo>
                  <a:pt x="26455" y="71821"/>
                  <a:pt x="31313" y="69440"/>
                  <a:pt x="37790" y="64106"/>
                </a:cubicBezTo>
                <a:cubicBezTo>
                  <a:pt x="39028" y="63058"/>
                  <a:pt x="40076" y="62106"/>
                  <a:pt x="41124" y="61344"/>
                </a:cubicBezTo>
                <a:cubicBezTo>
                  <a:pt x="45696" y="57438"/>
                  <a:pt x="48172" y="55343"/>
                  <a:pt x="52078" y="54295"/>
                </a:cubicBezTo>
                <a:cubicBezTo>
                  <a:pt x="53792" y="55343"/>
                  <a:pt x="58364" y="58296"/>
                  <a:pt x="60460" y="58962"/>
                </a:cubicBezTo>
                <a:cubicBezTo>
                  <a:pt x="60650" y="58962"/>
                  <a:pt x="60841" y="58962"/>
                  <a:pt x="61031" y="58962"/>
                </a:cubicBezTo>
                <a:cubicBezTo>
                  <a:pt x="61793" y="58962"/>
                  <a:pt x="62555" y="58486"/>
                  <a:pt x="62841" y="57629"/>
                </a:cubicBezTo>
                <a:cubicBezTo>
                  <a:pt x="63127" y="56581"/>
                  <a:pt x="62555" y="55533"/>
                  <a:pt x="61603" y="55248"/>
                </a:cubicBezTo>
                <a:cubicBezTo>
                  <a:pt x="60936" y="55057"/>
                  <a:pt x="59507" y="54295"/>
                  <a:pt x="58078" y="53438"/>
                </a:cubicBezTo>
                <a:cubicBezTo>
                  <a:pt x="58459" y="53438"/>
                  <a:pt x="58840" y="53438"/>
                  <a:pt x="59221" y="53438"/>
                </a:cubicBezTo>
                <a:cubicBezTo>
                  <a:pt x="69508" y="53247"/>
                  <a:pt x="86272" y="50866"/>
                  <a:pt x="98845" y="46294"/>
                </a:cubicBezTo>
                <a:cubicBezTo>
                  <a:pt x="99798" y="45913"/>
                  <a:pt x="100369" y="44865"/>
                  <a:pt x="99988" y="43818"/>
                </a:cubicBezTo>
                <a:cubicBezTo>
                  <a:pt x="99607" y="42865"/>
                  <a:pt x="98560" y="42294"/>
                  <a:pt x="97512" y="42675"/>
                </a:cubicBezTo>
                <a:cubicBezTo>
                  <a:pt x="93892" y="44008"/>
                  <a:pt x="89797" y="45151"/>
                  <a:pt x="85606" y="46104"/>
                </a:cubicBezTo>
                <a:lnTo>
                  <a:pt x="87415" y="42865"/>
                </a:lnTo>
                <a:cubicBezTo>
                  <a:pt x="87892" y="41913"/>
                  <a:pt x="87606" y="40770"/>
                  <a:pt x="86653" y="40293"/>
                </a:cubicBezTo>
                <a:cubicBezTo>
                  <a:pt x="85701" y="39817"/>
                  <a:pt x="84558" y="40103"/>
                  <a:pt x="84082" y="41055"/>
                </a:cubicBezTo>
                <a:lnTo>
                  <a:pt x="80653" y="47151"/>
                </a:lnTo>
                <a:cubicBezTo>
                  <a:pt x="72842" y="48675"/>
                  <a:pt x="64936" y="49533"/>
                  <a:pt x="59126" y="49628"/>
                </a:cubicBezTo>
                <a:cubicBezTo>
                  <a:pt x="56269" y="49628"/>
                  <a:pt x="53983" y="49914"/>
                  <a:pt x="51982" y="50390"/>
                </a:cubicBezTo>
                <a:cubicBezTo>
                  <a:pt x="51982" y="50390"/>
                  <a:pt x="51982" y="50390"/>
                  <a:pt x="51982" y="50390"/>
                </a:cubicBezTo>
                <a:cubicBezTo>
                  <a:pt x="48268" y="51247"/>
                  <a:pt x="45601" y="52771"/>
                  <a:pt x="42553" y="55248"/>
                </a:cubicBezTo>
                <a:cubicBezTo>
                  <a:pt x="42838" y="53819"/>
                  <a:pt x="43124" y="52390"/>
                  <a:pt x="43219" y="50771"/>
                </a:cubicBezTo>
                <a:cubicBezTo>
                  <a:pt x="43219" y="49723"/>
                  <a:pt x="42553" y="48771"/>
                  <a:pt x="41505" y="48771"/>
                </a:cubicBezTo>
                <a:cubicBezTo>
                  <a:pt x="40457" y="48580"/>
                  <a:pt x="39505" y="49437"/>
                  <a:pt x="39505" y="50485"/>
                </a:cubicBezTo>
                <a:cubicBezTo>
                  <a:pt x="39219" y="54867"/>
                  <a:pt x="37885" y="58581"/>
                  <a:pt x="37504" y="59534"/>
                </a:cubicBezTo>
                <a:cubicBezTo>
                  <a:pt x="36838" y="60105"/>
                  <a:pt x="36266" y="60677"/>
                  <a:pt x="35504" y="61248"/>
                </a:cubicBezTo>
                <a:cubicBezTo>
                  <a:pt x="29408" y="66297"/>
                  <a:pt x="25027" y="68487"/>
                  <a:pt x="22645" y="69345"/>
                </a:cubicBezTo>
                <a:cubicBezTo>
                  <a:pt x="21979" y="65154"/>
                  <a:pt x="21026" y="55248"/>
                  <a:pt x="27027" y="50485"/>
                </a:cubicBezTo>
                <a:lnTo>
                  <a:pt x="27789" y="49818"/>
                </a:lnTo>
                <a:cubicBezTo>
                  <a:pt x="35885" y="43246"/>
                  <a:pt x="39600" y="40293"/>
                  <a:pt x="51601" y="40103"/>
                </a:cubicBezTo>
                <a:cubicBezTo>
                  <a:pt x="54268" y="40103"/>
                  <a:pt x="56745" y="40103"/>
                  <a:pt x="59126" y="40103"/>
                </a:cubicBezTo>
                <a:cubicBezTo>
                  <a:pt x="68080" y="40103"/>
                  <a:pt x="75128" y="40103"/>
                  <a:pt x="84558" y="38865"/>
                </a:cubicBezTo>
                <a:cubicBezTo>
                  <a:pt x="112085" y="35626"/>
                  <a:pt x="116276" y="37436"/>
                  <a:pt x="116848" y="37817"/>
                </a:cubicBezTo>
                <a:cubicBezTo>
                  <a:pt x="117419" y="39912"/>
                  <a:pt x="111514" y="47913"/>
                  <a:pt x="94750" y="5334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2A129291-2EE8-D643-AC78-EB1D3DD6C695}"/>
              </a:ext>
            </a:extLst>
          </p:cNvPr>
          <p:cNvSpPr txBox="1"/>
          <p:nvPr/>
        </p:nvSpPr>
        <p:spPr>
          <a:xfrm>
            <a:off x="234773" y="6464944"/>
            <a:ext cx="8430361" cy="2616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0"/>
              </a:spcAft>
              <a:buClr>
                <a:srgbClr val="008764"/>
              </a:buClr>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Presented by </a:t>
            </a:r>
            <a:r>
              <a:rPr kumimoji="0" lang="en-GB"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Funda</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Meric</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-Bernstam et al at ASCO Meeting 2023 and ESMO 2023; Presented by</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JungYun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Lee et al at IGCS 2023</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custDataLst>
      <p:tags r:id="rId1"/>
    </p:custDataLst>
    <p:extLst>
      <p:ext uri="{BB962C8B-B14F-4D97-AF65-F5344CB8AC3E}">
        <p14:creationId xmlns:p14="http://schemas.microsoft.com/office/powerpoint/2010/main" val="2226251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Table 86">
            <a:extLst>
              <a:ext uri="{FF2B5EF4-FFF2-40B4-BE49-F238E27FC236}">
                <a16:creationId xmlns:a16="http://schemas.microsoft.com/office/drawing/2014/main" id="{F91C0710-9F79-24D5-D4B3-6233D18E9E12}"/>
              </a:ext>
            </a:extLst>
          </p:cNvPr>
          <p:cNvGraphicFramePr>
            <a:graphicFrameLocks noGrp="1"/>
          </p:cNvGraphicFramePr>
          <p:nvPr/>
        </p:nvGraphicFramePr>
        <p:xfrm>
          <a:off x="515937" y="4582339"/>
          <a:ext cx="5365083" cy="1300462"/>
        </p:xfrm>
        <a:graphic>
          <a:graphicData uri="http://schemas.openxmlformats.org/drawingml/2006/table">
            <a:tbl>
              <a:tblPr firstRow="1" bandRow="1">
                <a:tableStyleId>{5C22544A-7EE6-4342-B048-85BDC9FD1C3A}</a:tableStyleId>
              </a:tblPr>
              <a:tblGrid>
                <a:gridCol w="2153372">
                  <a:extLst>
                    <a:ext uri="{9D8B030D-6E8A-4147-A177-3AD203B41FA5}">
                      <a16:colId xmlns:a16="http://schemas.microsoft.com/office/drawing/2014/main" val="1675250268"/>
                    </a:ext>
                  </a:extLst>
                </a:gridCol>
                <a:gridCol w="535709">
                  <a:extLst>
                    <a:ext uri="{9D8B030D-6E8A-4147-A177-3AD203B41FA5}">
                      <a16:colId xmlns:a16="http://schemas.microsoft.com/office/drawing/2014/main" val="885129323"/>
                    </a:ext>
                  </a:extLst>
                </a:gridCol>
                <a:gridCol w="555674">
                  <a:extLst>
                    <a:ext uri="{9D8B030D-6E8A-4147-A177-3AD203B41FA5}">
                      <a16:colId xmlns:a16="http://schemas.microsoft.com/office/drawing/2014/main" val="3695667699"/>
                    </a:ext>
                  </a:extLst>
                </a:gridCol>
                <a:gridCol w="530082">
                  <a:extLst>
                    <a:ext uri="{9D8B030D-6E8A-4147-A177-3AD203B41FA5}">
                      <a16:colId xmlns:a16="http://schemas.microsoft.com/office/drawing/2014/main" val="815492035"/>
                    </a:ext>
                  </a:extLst>
                </a:gridCol>
                <a:gridCol w="530082">
                  <a:extLst>
                    <a:ext uri="{9D8B030D-6E8A-4147-A177-3AD203B41FA5}">
                      <a16:colId xmlns:a16="http://schemas.microsoft.com/office/drawing/2014/main" val="644772196"/>
                    </a:ext>
                  </a:extLst>
                </a:gridCol>
                <a:gridCol w="530082">
                  <a:extLst>
                    <a:ext uri="{9D8B030D-6E8A-4147-A177-3AD203B41FA5}">
                      <a16:colId xmlns:a16="http://schemas.microsoft.com/office/drawing/2014/main" val="1718281377"/>
                    </a:ext>
                  </a:extLst>
                </a:gridCol>
                <a:gridCol w="530082">
                  <a:extLst>
                    <a:ext uri="{9D8B030D-6E8A-4147-A177-3AD203B41FA5}">
                      <a16:colId xmlns:a16="http://schemas.microsoft.com/office/drawing/2014/main" val="1718344161"/>
                    </a:ext>
                  </a:extLst>
                </a:gridCol>
              </a:tblGrid>
              <a:tr h="235849">
                <a:tc>
                  <a:txBody>
                    <a:bodyPr/>
                    <a:lstStyle/>
                    <a:p>
                      <a:pPr algn="l"/>
                      <a:r>
                        <a:rPr lang="en-GB" sz="1200" b="1">
                          <a:solidFill>
                            <a:srgbClr val="636363"/>
                          </a:solidFill>
                          <a:latin typeface="Arial" panose="020B0604020202020204" pitchFamily="34" charset="0"/>
                          <a:cs typeface="Arial" panose="020B0604020202020204" pitchFamily="34" charset="0"/>
                        </a:rPr>
                        <a:t>Total n in subgroup</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40</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13</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17</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4</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5</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8897825"/>
                  </a:ext>
                </a:extLst>
              </a:tr>
              <a:tr h="235849">
                <a:tc>
                  <a:txBody>
                    <a:bodyPr/>
                    <a:lstStyle/>
                    <a:p>
                      <a:pPr algn="l"/>
                      <a:r>
                        <a:rPr lang="en-GB" sz="1200" b="1">
                          <a:solidFill>
                            <a:srgbClr val="636363"/>
                          </a:solidFill>
                          <a:latin typeface="Arial" panose="020B0604020202020204" pitchFamily="34" charset="0"/>
                          <a:cs typeface="Arial" panose="020B0604020202020204" pitchFamily="34" charset="0"/>
                        </a:rPr>
                        <a:t>n of responders</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11</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8</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0</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9903227"/>
                  </a:ext>
                </a:extLst>
              </a:tr>
              <a:tr h="352942">
                <a:tc>
                  <a:txBody>
                    <a:bodyPr/>
                    <a:lstStyle/>
                    <a:p>
                      <a:pPr algn="l"/>
                      <a:r>
                        <a:rPr lang="en-GB" sz="1200" b="1">
                          <a:solidFill>
                            <a:srgbClr val="636363"/>
                          </a:solidFill>
                          <a:latin typeface="Arial" panose="020B0604020202020204" pitchFamily="34" charset="0"/>
                          <a:cs typeface="Arial" panose="020B0604020202020204" pitchFamily="34" charset="0"/>
                        </a:rPr>
                        <a:t>Median DOR, months</a:t>
                      </a:r>
                      <a:r>
                        <a:rPr kumimoji="0" lang="en-GB" sz="1200" b="0" i="0" u="none" strike="noStrike" kern="1200" cap="none" spc="0" normalizeH="0" baseline="30000" noProof="0">
                          <a:ln>
                            <a:noFill/>
                          </a:ln>
                          <a:solidFill>
                            <a:srgbClr val="636363"/>
                          </a:solidFill>
                          <a:effectLst/>
                          <a:uLnTx/>
                          <a:uFillTx/>
                          <a:latin typeface="Arial"/>
                          <a:ea typeface="+mn-ea"/>
                          <a:cs typeface="+mn-cs"/>
                        </a:rPr>
                        <a:t>†</a:t>
                      </a:r>
                      <a:r>
                        <a:rPr lang="en-GB" sz="1200" b="1">
                          <a:solidFill>
                            <a:srgbClr val="636363"/>
                          </a:solidFill>
                          <a:latin typeface="Arial" panose="020B0604020202020204" pitchFamily="34" charset="0"/>
                          <a:cs typeface="Arial" panose="020B0604020202020204" pitchFamily="34" charset="0"/>
                        </a:rPr>
                        <a:t> </a:t>
                      </a:r>
                      <a:endParaRPr lang="en-GB" sz="1200" b="0">
                        <a:solidFill>
                          <a:srgbClr val="636363"/>
                        </a:solidFill>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NR</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NR</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18.2</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NR</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9.9</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19899"/>
                  </a:ext>
                </a:extLst>
              </a:tr>
              <a:tr h="352942">
                <a:tc>
                  <a:txBody>
                    <a:bodyPr/>
                    <a:lstStyle/>
                    <a:p>
                      <a:pPr algn="l"/>
                      <a:r>
                        <a:rPr lang="en-GB" sz="1200" b="1">
                          <a:solidFill>
                            <a:srgbClr val="636363"/>
                          </a:solidFill>
                          <a:latin typeface="Arial" panose="020B0604020202020204" pitchFamily="34" charset="0"/>
                          <a:cs typeface="Arial" panose="020B0604020202020204" pitchFamily="34" charset="0"/>
                        </a:rPr>
                        <a:t>95% CI</a:t>
                      </a:r>
                      <a:r>
                        <a:rPr lang="en-US" sz="1200" baseline="30000">
                          <a:solidFill>
                            <a:srgbClr val="636363"/>
                          </a:solidFill>
                          <a:latin typeface="Arial"/>
                        </a:rPr>
                        <a:t>‡</a:t>
                      </a:r>
                      <a:endParaRPr lang="en-GB" sz="1200" b="0" baseline="30000">
                        <a:solidFill>
                          <a:srgbClr val="636363"/>
                        </a:solidFill>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9.9,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9.6,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3.0,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kern="100">
                          <a:solidFill>
                            <a:srgbClr val="636363"/>
                          </a:solidFill>
                          <a:effectLst/>
                          <a:latin typeface="Arial" panose="020B0604020202020204" pitchFamily="34" charset="0"/>
                          <a:ea typeface="Calibri" panose="020F0502020204030204" pitchFamily="34" charset="0"/>
                          <a:cs typeface="Arial" panose="020B0604020202020204" pitchFamily="34" charset="0"/>
                        </a:rPr>
                        <a:t>2.8, NE</a:t>
                      </a:r>
                      <a:endParaRPr lang="en-GB" sz="1200" b="0">
                        <a:solidFill>
                          <a:srgbClr val="636363"/>
                        </a:solidFill>
                        <a:latin typeface="Arial" panose="020B0604020202020204" pitchFamily="34" charset="0"/>
                        <a:cs typeface="Arial" panose="020B0604020202020204" pitchFamily="34" charset="0"/>
                      </a:endParaRP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091671"/>
                  </a:ext>
                </a:extLst>
              </a:tr>
            </a:tbl>
          </a:graphicData>
        </a:graphic>
      </p:graphicFrame>
      <p:graphicFrame>
        <p:nvGraphicFramePr>
          <p:cNvPr id="47" name="Table 86">
            <a:extLst>
              <a:ext uri="{FF2B5EF4-FFF2-40B4-BE49-F238E27FC236}">
                <a16:creationId xmlns:a16="http://schemas.microsoft.com/office/drawing/2014/main" id="{D3B60E29-0B2F-BA65-A67C-2E560A896370}"/>
              </a:ext>
            </a:extLst>
          </p:cNvPr>
          <p:cNvGraphicFramePr>
            <a:graphicFrameLocks noGrp="1"/>
          </p:cNvGraphicFramePr>
          <p:nvPr/>
        </p:nvGraphicFramePr>
        <p:xfrm>
          <a:off x="6116320" y="4582339"/>
          <a:ext cx="2621280" cy="1300462"/>
        </p:xfrm>
        <a:graphic>
          <a:graphicData uri="http://schemas.openxmlformats.org/drawingml/2006/table">
            <a:tbl>
              <a:tblPr firstRow="1" bandRow="1">
                <a:tableStyleId>{5C22544A-7EE6-4342-B048-85BDC9FD1C3A}</a:tableStyleId>
              </a:tblPr>
              <a:tblGrid>
                <a:gridCol w="502920">
                  <a:extLst>
                    <a:ext uri="{9D8B030D-6E8A-4147-A177-3AD203B41FA5}">
                      <a16:colId xmlns:a16="http://schemas.microsoft.com/office/drawing/2014/main" val="3295852601"/>
                    </a:ext>
                  </a:extLst>
                </a:gridCol>
                <a:gridCol w="538480">
                  <a:extLst>
                    <a:ext uri="{9D8B030D-6E8A-4147-A177-3AD203B41FA5}">
                      <a16:colId xmlns:a16="http://schemas.microsoft.com/office/drawing/2014/main" val="3570941254"/>
                    </a:ext>
                  </a:extLst>
                </a:gridCol>
                <a:gridCol w="533400">
                  <a:extLst>
                    <a:ext uri="{9D8B030D-6E8A-4147-A177-3AD203B41FA5}">
                      <a16:colId xmlns:a16="http://schemas.microsoft.com/office/drawing/2014/main" val="4281957200"/>
                    </a:ext>
                  </a:extLst>
                </a:gridCol>
                <a:gridCol w="538480">
                  <a:extLst>
                    <a:ext uri="{9D8B030D-6E8A-4147-A177-3AD203B41FA5}">
                      <a16:colId xmlns:a16="http://schemas.microsoft.com/office/drawing/2014/main" val="1892622805"/>
                    </a:ext>
                  </a:extLst>
                </a:gridCol>
                <a:gridCol w="508000">
                  <a:extLst>
                    <a:ext uri="{9D8B030D-6E8A-4147-A177-3AD203B41FA5}">
                      <a16:colId xmlns:a16="http://schemas.microsoft.com/office/drawing/2014/main" val="2824488008"/>
                    </a:ext>
                  </a:extLst>
                </a:gridCol>
              </a:tblGrid>
              <a:tr h="235849">
                <a:tc>
                  <a:txBody>
                    <a:bodyPr/>
                    <a:lstStyle/>
                    <a:p>
                      <a:pPr algn="ctr"/>
                      <a:r>
                        <a:rPr lang="en-GB" sz="1200" b="0">
                          <a:solidFill>
                            <a:srgbClr val="636363"/>
                          </a:solidFill>
                          <a:latin typeface="Arial" panose="020B0604020202020204" pitchFamily="34" charset="0"/>
                          <a:cs typeface="Arial" panose="020B0604020202020204" pitchFamily="34" charset="0"/>
                        </a:rPr>
                        <a:t>40</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8</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20</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8</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4</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8897825"/>
                  </a:ext>
                </a:extLst>
              </a:tr>
              <a:tr h="235849">
                <a:tc>
                  <a:txBody>
                    <a:bodyPr/>
                    <a:lstStyle/>
                    <a:p>
                      <a:pPr algn="ctr"/>
                      <a:r>
                        <a:rPr lang="en-GB" sz="1200" b="0">
                          <a:solidFill>
                            <a:srgbClr val="636363"/>
                          </a:solidFill>
                          <a:latin typeface="Arial" panose="020B0604020202020204" pitchFamily="34" charset="0"/>
                          <a:cs typeface="Arial" panose="020B0604020202020204" pitchFamily="34" charset="0"/>
                        </a:rPr>
                        <a:t>20</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6</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8</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4</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9903227"/>
                  </a:ext>
                </a:extLst>
              </a:tr>
              <a:tr h="352942">
                <a:tc>
                  <a:txBody>
                    <a:bodyPr/>
                    <a:lstStyle/>
                    <a:p>
                      <a:pPr algn="ctr"/>
                      <a:r>
                        <a:rPr lang="en-GB" sz="1200" b="1">
                          <a:solidFill>
                            <a:srgbClr val="636363"/>
                          </a:solidFill>
                          <a:latin typeface="Arial" panose="020B0604020202020204" pitchFamily="34" charset="0"/>
                          <a:cs typeface="Arial" panose="020B0604020202020204" pitchFamily="34" charset="0"/>
                        </a:rPr>
                        <a:t>14.2</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NR</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3.8</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14.2</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NR</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19899"/>
                  </a:ext>
                </a:extLst>
              </a:tr>
              <a:tr h="352942">
                <a:tc>
                  <a:txBody>
                    <a:bodyPr/>
                    <a:lstStyle/>
                    <a:p>
                      <a:pPr algn="ctr"/>
                      <a:r>
                        <a:rPr lang="en-GB" sz="1200" b="0">
                          <a:solidFill>
                            <a:srgbClr val="636363"/>
                          </a:solidFill>
                          <a:latin typeface="Arial" panose="020B0604020202020204" pitchFamily="34" charset="0"/>
                          <a:cs typeface="Arial" panose="020B0604020202020204" pitchFamily="34" charset="0"/>
                        </a:rPr>
                        <a:t>4.1,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9.3,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2.8,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8.3,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6.8,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091671"/>
                  </a:ext>
                </a:extLst>
              </a:tr>
            </a:tbl>
          </a:graphicData>
        </a:graphic>
      </p:graphicFrame>
      <p:graphicFrame>
        <p:nvGraphicFramePr>
          <p:cNvPr id="53" name="Table 86">
            <a:extLst>
              <a:ext uri="{FF2B5EF4-FFF2-40B4-BE49-F238E27FC236}">
                <a16:creationId xmlns:a16="http://schemas.microsoft.com/office/drawing/2014/main" id="{0D2C5572-D94F-123D-79F6-6AD3B442B1F5}"/>
              </a:ext>
            </a:extLst>
          </p:cNvPr>
          <p:cNvGraphicFramePr>
            <a:graphicFrameLocks noGrp="1"/>
          </p:cNvGraphicFramePr>
          <p:nvPr/>
        </p:nvGraphicFramePr>
        <p:xfrm>
          <a:off x="8954643" y="4582339"/>
          <a:ext cx="2688420" cy="1300462"/>
        </p:xfrm>
        <a:graphic>
          <a:graphicData uri="http://schemas.openxmlformats.org/drawingml/2006/table">
            <a:tbl>
              <a:tblPr firstRow="1" bandRow="1">
                <a:tableStyleId>{5C22544A-7EE6-4342-B048-85BDC9FD1C3A}</a:tableStyleId>
              </a:tblPr>
              <a:tblGrid>
                <a:gridCol w="504317">
                  <a:extLst>
                    <a:ext uri="{9D8B030D-6E8A-4147-A177-3AD203B41FA5}">
                      <a16:colId xmlns:a16="http://schemas.microsoft.com/office/drawing/2014/main" val="736687088"/>
                    </a:ext>
                  </a:extLst>
                </a:gridCol>
                <a:gridCol w="533400">
                  <a:extLst>
                    <a:ext uri="{9D8B030D-6E8A-4147-A177-3AD203B41FA5}">
                      <a16:colId xmlns:a16="http://schemas.microsoft.com/office/drawing/2014/main" val="503806725"/>
                    </a:ext>
                  </a:extLst>
                </a:gridCol>
                <a:gridCol w="533400">
                  <a:extLst>
                    <a:ext uri="{9D8B030D-6E8A-4147-A177-3AD203B41FA5}">
                      <a16:colId xmlns:a16="http://schemas.microsoft.com/office/drawing/2014/main" val="1796268809"/>
                    </a:ext>
                  </a:extLst>
                </a:gridCol>
                <a:gridCol w="533400">
                  <a:extLst>
                    <a:ext uri="{9D8B030D-6E8A-4147-A177-3AD203B41FA5}">
                      <a16:colId xmlns:a16="http://schemas.microsoft.com/office/drawing/2014/main" val="2664786274"/>
                    </a:ext>
                  </a:extLst>
                </a:gridCol>
                <a:gridCol w="583903">
                  <a:extLst>
                    <a:ext uri="{9D8B030D-6E8A-4147-A177-3AD203B41FA5}">
                      <a16:colId xmlns:a16="http://schemas.microsoft.com/office/drawing/2014/main" val="2205169379"/>
                    </a:ext>
                  </a:extLst>
                </a:gridCol>
              </a:tblGrid>
              <a:tr h="235849">
                <a:tc>
                  <a:txBody>
                    <a:bodyPr/>
                    <a:lstStyle/>
                    <a:p>
                      <a:pPr algn="ctr"/>
                      <a:r>
                        <a:rPr lang="en-GB" sz="1200" b="0">
                          <a:solidFill>
                            <a:srgbClr val="636363"/>
                          </a:solidFill>
                          <a:latin typeface="Arial" panose="020B0604020202020204" pitchFamily="34" charset="0"/>
                          <a:cs typeface="Arial" panose="020B0604020202020204" pitchFamily="34" charset="0"/>
                        </a:rPr>
                        <a:t>40</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11</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19</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5</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5</a:t>
                      </a:r>
                    </a:p>
                  </a:txBody>
                  <a:tcPr marL="72000" marR="72000" marT="36000" marB="3600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8897825"/>
                  </a:ext>
                </a:extLst>
              </a:tr>
              <a:tr h="235849">
                <a:tc>
                  <a:txBody>
                    <a:bodyPr/>
                    <a:lstStyle/>
                    <a:p>
                      <a:pPr algn="ctr"/>
                      <a:r>
                        <a:rPr lang="en-GB" sz="1200" b="0">
                          <a:solidFill>
                            <a:srgbClr val="636363"/>
                          </a:solidFill>
                          <a:latin typeface="Arial" panose="020B0604020202020204" pitchFamily="34" charset="0"/>
                          <a:cs typeface="Arial" panose="020B0604020202020204" pitchFamily="34" charset="0"/>
                        </a:rPr>
                        <a:t>18</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7</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7</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1</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9903227"/>
                  </a:ext>
                </a:extLst>
              </a:tr>
              <a:tr h="352942">
                <a:tc>
                  <a:txBody>
                    <a:bodyPr/>
                    <a:lstStyle/>
                    <a:p>
                      <a:pPr algn="ctr"/>
                      <a:r>
                        <a:rPr lang="en-GB" sz="1200" b="1">
                          <a:solidFill>
                            <a:srgbClr val="636363"/>
                          </a:solidFill>
                          <a:latin typeface="Arial" panose="020B0604020202020204" pitchFamily="34" charset="0"/>
                          <a:cs typeface="Arial" panose="020B0604020202020204" pitchFamily="34" charset="0"/>
                        </a:rPr>
                        <a:t>11.3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22.1</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11.3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8.3</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a:solidFill>
                            <a:srgbClr val="636363"/>
                          </a:solidFill>
                          <a:latin typeface="Arial" panose="020B0604020202020204" pitchFamily="34" charset="0"/>
                          <a:cs typeface="Arial" panose="020B0604020202020204" pitchFamily="34" charset="0"/>
                        </a:rPr>
                        <a:t>4.5</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19899"/>
                  </a:ext>
                </a:extLst>
              </a:tr>
              <a:tr h="352942">
                <a:tc>
                  <a:txBody>
                    <a:bodyPr/>
                    <a:lstStyle/>
                    <a:p>
                      <a:pPr algn="ctr"/>
                      <a:r>
                        <a:rPr lang="en-GB" sz="1200" b="0">
                          <a:solidFill>
                            <a:srgbClr val="636363"/>
                          </a:solidFill>
                          <a:latin typeface="Arial" panose="020B0604020202020204" pitchFamily="34" charset="0"/>
                          <a:cs typeface="Arial" panose="020B0604020202020204" pitchFamily="34" charset="0"/>
                        </a:rPr>
                        <a:t>4.1, 22.1</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4.2,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2.8,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rgbClr val="636363"/>
                          </a:solidFill>
                          <a:latin typeface="Arial" panose="020B0604020202020204" pitchFamily="34" charset="0"/>
                          <a:cs typeface="Arial" panose="020B0604020202020204" pitchFamily="34" charset="0"/>
                        </a:rPr>
                        <a:t>2.6, NE</a:t>
                      </a:r>
                    </a:p>
                  </a:txBody>
                  <a:tcPr marL="72000" marR="72000" marT="36000" marB="3600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091671"/>
                  </a:ext>
                </a:extLst>
              </a:tr>
            </a:tbl>
          </a:graphicData>
        </a:graphic>
      </p:graphicFrame>
      <p:sp>
        <p:nvSpPr>
          <p:cNvPr id="32" name="TextBox 31">
            <a:extLst>
              <a:ext uri="{FF2B5EF4-FFF2-40B4-BE49-F238E27FC236}">
                <a16:creationId xmlns:a16="http://schemas.microsoft.com/office/drawing/2014/main" id="{25BFB175-66DE-4798-A947-ACC35E99C1B5}"/>
              </a:ext>
            </a:extLst>
          </p:cNvPr>
          <p:cNvSpPr txBox="1"/>
          <p:nvPr/>
        </p:nvSpPr>
        <p:spPr>
          <a:xfrm>
            <a:off x="6098241" y="1165858"/>
            <a:ext cx="2642347" cy="424489"/>
          </a:xfrm>
          <a:prstGeom prst="round2SameRect">
            <a:avLst/>
          </a:prstGeom>
          <a:solidFill>
            <a:srgbClr val="4280B7"/>
          </a:solidFill>
        </p:spPr>
        <p:txBody>
          <a:bodyPr wrap="none" lIns="468000" r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Cervical cancer</a:t>
            </a:r>
          </a:p>
        </p:txBody>
      </p:sp>
      <p:sp>
        <p:nvSpPr>
          <p:cNvPr id="39" name="TextBox 38">
            <a:extLst>
              <a:ext uri="{FF2B5EF4-FFF2-40B4-BE49-F238E27FC236}">
                <a16:creationId xmlns:a16="http://schemas.microsoft.com/office/drawing/2014/main" id="{85A9C6EC-A0C3-1362-7C99-308343637FB5}"/>
              </a:ext>
            </a:extLst>
          </p:cNvPr>
          <p:cNvSpPr txBox="1"/>
          <p:nvPr/>
        </p:nvSpPr>
        <p:spPr>
          <a:xfrm>
            <a:off x="8949018" y="1165858"/>
            <a:ext cx="2615453" cy="424489"/>
          </a:xfrm>
          <a:prstGeom prst="round2SameRect">
            <a:avLst/>
          </a:prstGeom>
          <a:solidFill>
            <a:srgbClr val="009F4B"/>
          </a:solidFill>
          <a:ln>
            <a:solidFill>
              <a:srgbClr val="009F4B"/>
            </a:solidFill>
          </a:ln>
        </p:spPr>
        <p:txBody>
          <a:bodyPr wrap="none" lIns="468000" r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Ovarian cancer</a:t>
            </a:r>
          </a:p>
        </p:txBody>
      </p:sp>
      <p:graphicFrame>
        <p:nvGraphicFramePr>
          <p:cNvPr id="41" name="Chart 40">
            <a:extLst>
              <a:ext uri="{FF2B5EF4-FFF2-40B4-BE49-F238E27FC236}">
                <a16:creationId xmlns:a16="http://schemas.microsoft.com/office/drawing/2014/main" id="{5A52A5D6-49CC-5DA9-B0E8-08F17C198CD1}"/>
              </a:ext>
            </a:extLst>
          </p:cNvPr>
          <p:cNvGraphicFramePr/>
          <p:nvPr/>
        </p:nvGraphicFramePr>
        <p:xfrm>
          <a:off x="2171700" y="1469884"/>
          <a:ext cx="3845407" cy="32848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66A5717-DD43-4927-DB2B-A1FC9D6EEA73}"/>
              </a:ext>
            </a:extLst>
          </p:cNvPr>
          <p:cNvGraphicFramePr/>
          <p:nvPr/>
        </p:nvGraphicFramePr>
        <p:xfrm>
          <a:off x="8811743" y="1475860"/>
          <a:ext cx="2892056" cy="32848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48FC669A-A600-31E0-8AE4-AF0A174B9BEB}"/>
              </a:ext>
            </a:extLst>
          </p:cNvPr>
          <p:cNvGraphicFramePr/>
          <p:nvPr/>
        </p:nvGraphicFramePr>
        <p:xfrm>
          <a:off x="5972122" y="1474218"/>
          <a:ext cx="2901860" cy="3284817"/>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A7C60251-4CD5-9F9C-A98E-24743FECDD44}"/>
              </a:ext>
            </a:extLst>
          </p:cNvPr>
          <p:cNvSpPr>
            <a:spLocks noGrp="1"/>
          </p:cNvSpPr>
          <p:nvPr>
            <p:ph type="title"/>
          </p:nvPr>
        </p:nvSpPr>
        <p:spPr>
          <a:xfrm>
            <a:off x="278198" y="26206"/>
            <a:ext cx="10515600" cy="1325563"/>
          </a:xfrm>
        </p:spPr>
        <p:txBody>
          <a:bodyPr/>
          <a:lstStyle/>
          <a:p>
            <a:r>
              <a:rPr lang="en-US" dirty="0">
                <a:latin typeface="Arial Narrow" panose="020B0604020202020204" pitchFamily="34" charset="0"/>
                <a:cs typeface="Arial Narrow" panose="020B0604020202020204" pitchFamily="34" charset="0"/>
              </a:rPr>
              <a:t>ORR and DOR (INV)*</a:t>
            </a:r>
          </a:p>
        </p:txBody>
      </p:sp>
      <p:sp>
        <p:nvSpPr>
          <p:cNvPr id="9" name="Text Placeholder 8">
            <a:extLst>
              <a:ext uri="{FF2B5EF4-FFF2-40B4-BE49-F238E27FC236}">
                <a16:creationId xmlns:a16="http://schemas.microsoft.com/office/drawing/2014/main" id="{344B40A2-5591-CF82-1411-5D3F4D13E333}"/>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636363"/>
                </a:solidFill>
                <a:effectLst/>
                <a:uLnTx/>
                <a:uFillTx/>
                <a:latin typeface="Arial"/>
                <a:ea typeface="+mn-ea"/>
                <a:cs typeface="+mn-cs"/>
              </a:rPr>
              <a:t>HER2 status by central testing</a:t>
            </a:r>
            <a:endParaRPr kumimoji="0" lang="en-US" sz="900" b="0" i="0" u="none" strike="noStrike" kern="1200" cap="none" spc="0" normalizeH="0" baseline="0" dirty="0">
              <a:ln>
                <a:noFill/>
              </a:ln>
              <a:solidFill>
                <a:srgbClr val="63636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dirty="0">
                <a:ln>
                  <a:noFill/>
                </a:ln>
                <a:solidFill>
                  <a:srgbClr val="636363"/>
                </a:solidFill>
                <a:effectLst/>
                <a:uLnTx/>
                <a:uFillTx/>
                <a:latin typeface="Arial"/>
                <a:ea typeface="+mn-ea"/>
                <a:cs typeface="+mn-cs"/>
              </a:rPr>
              <a:t>*Similar ORR and DOR results were reported by retrospective independent central review; </a:t>
            </a:r>
            <a:r>
              <a:rPr kumimoji="0" lang="en-GB" sz="900" b="0" i="0" u="none" strike="noStrike" kern="1200" cap="none" spc="0" normalizeH="0" baseline="30000" noProof="0" dirty="0">
                <a:ln>
                  <a:noFill/>
                </a:ln>
                <a:solidFill>
                  <a:srgbClr val="636363"/>
                </a:solidFill>
                <a:effectLst/>
                <a:uLnTx/>
                <a:uFillTx/>
                <a:latin typeface="Arial"/>
                <a:ea typeface="+mn-ea"/>
                <a:cs typeface="+mn-cs"/>
              </a:rPr>
              <a:t>†</a:t>
            </a:r>
            <a:r>
              <a:rPr lang="en-GB" sz="900" dirty="0">
                <a:solidFill>
                  <a:srgbClr val="636363"/>
                </a:solidFill>
                <a:latin typeface="Arial"/>
              </a:rPr>
              <a:t>median DOR reported for patients with a confirmed and objective response only; </a:t>
            </a:r>
            <a:r>
              <a:rPr lang="en-US" sz="900" baseline="30000" dirty="0">
                <a:solidFill>
                  <a:srgbClr val="636363"/>
                </a:solidFill>
                <a:latin typeface="Arial"/>
              </a:rPr>
              <a:t>‡</a:t>
            </a:r>
            <a:r>
              <a:rPr lang="en-US" sz="900" dirty="0">
                <a:solidFill>
                  <a:srgbClr val="636363"/>
                </a:solidFill>
                <a:latin typeface="Arial"/>
              </a:rPr>
              <a:t>CI not shown where n=1 responder</a:t>
            </a:r>
            <a:endParaRPr kumimoji="0" lang="en-US" sz="900" b="0" i="0" u="none" strike="noStrike" kern="1200" cap="none" spc="0" normalizeH="0" dirty="0">
              <a:ln>
                <a:noFill/>
              </a:ln>
              <a:solidFill>
                <a:srgbClr val="63636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dirty="0">
                <a:ln>
                  <a:noFill/>
                </a:ln>
                <a:solidFill>
                  <a:srgbClr val="636363"/>
                </a:solidFill>
                <a:effectLst/>
                <a:uLnTx/>
                <a:uFillTx/>
                <a:latin typeface="Arial"/>
                <a:ea typeface="+mn-ea"/>
                <a:cs typeface="+mn-cs"/>
              </a:rPr>
              <a:t>CI, confidence interval; DOR, duration of response; HER2, human epidermal growth factor receptor 2; IHC, immunohistochemistry; INV, investigator; NE, not evaluable; NR, not reached; ORR, objective response rate</a:t>
            </a:r>
          </a:p>
        </p:txBody>
      </p:sp>
      <p:sp>
        <p:nvSpPr>
          <p:cNvPr id="4" name="TextBox 3">
            <a:extLst>
              <a:ext uri="{FF2B5EF4-FFF2-40B4-BE49-F238E27FC236}">
                <a16:creationId xmlns:a16="http://schemas.microsoft.com/office/drawing/2014/main" id="{0DFA78F1-E90A-D644-B5AF-A9B88E11E8EE}"/>
              </a:ext>
            </a:extLst>
          </p:cNvPr>
          <p:cNvSpPr txBox="1"/>
          <p:nvPr/>
        </p:nvSpPr>
        <p:spPr>
          <a:xfrm>
            <a:off x="2716306" y="1165859"/>
            <a:ext cx="3164710" cy="424487"/>
          </a:xfrm>
          <a:prstGeom prst="round2SameRect">
            <a:avLst/>
          </a:prstGeom>
          <a:solidFill>
            <a:srgbClr val="94377F"/>
          </a:solidFill>
        </p:spPr>
        <p:txBody>
          <a:bodyPr wrap="none" lIns="468000" r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Endometrial cancer</a:t>
            </a:r>
          </a:p>
        </p:txBody>
      </p:sp>
      <p:sp>
        <p:nvSpPr>
          <p:cNvPr id="37" name="TextBox 36">
            <a:extLst>
              <a:ext uri="{FF2B5EF4-FFF2-40B4-BE49-F238E27FC236}">
                <a16:creationId xmlns:a16="http://schemas.microsoft.com/office/drawing/2014/main" id="{1B16D02F-DE2E-DD9D-D350-447ED3C9CF57}"/>
              </a:ext>
            </a:extLst>
          </p:cNvPr>
          <p:cNvSpPr txBox="1"/>
          <p:nvPr/>
        </p:nvSpPr>
        <p:spPr>
          <a:xfrm rot="16200000">
            <a:off x="680215" y="2787282"/>
            <a:ext cx="251543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36363"/>
                </a:solidFill>
                <a:effectLst/>
                <a:uLnTx/>
                <a:uFillTx/>
                <a:latin typeface="Arial" panose="020B0604020202020204" pitchFamily="34" charset="0"/>
                <a:ea typeface="+mn-ea"/>
                <a:cs typeface="Arial" panose="020B0604020202020204" pitchFamily="34" charset="0"/>
              </a:rPr>
              <a:t>Confirmed ORR by INV (%)</a:t>
            </a:r>
          </a:p>
        </p:txBody>
      </p:sp>
      <p:sp>
        <p:nvSpPr>
          <p:cNvPr id="25" name="TextBox 24">
            <a:extLst>
              <a:ext uri="{FF2B5EF4-FFF2-40B4-BE49-F238E27FC236}">
                <a16:creationId xmlns:a16="http://schemas.microsoft.com/office/drawing/2014/main" id="{943EAA19-662A-A67E-E47A-705F0AB7512B}"/>
              </a:ext>
            </a:extLst>
          </p:cNvPr>
          <p:cNvSpPr txBox="1"/>
          <p:nvPr/>
        </p:nvSpPr>
        <p:spPr>
          <a:xfrm rot="16200000">
            <a:off x="2600967"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All</a:t>
            </a:r>
          </a:p>
        </p:txBody>
      </p:sp>
      <p:sp>
        <p:nvSpPr>
          <p:cNvPr id="26" name="TextBox 25">
            <a:extLst>
              <a:ext uri="{FF2B5EF4-FFF2-40B4-BE49-F238E27FC236}">
                <a16:creationId xmlns:a16="http://schemas.microsoft.com/office/drawing/2014/main" id="{AC53EEAA-EDED-9DF2-58B5-E78839B11B3D}"/>
              </a:ext>
            </a:extLst>
          </p:cNvPr>
          <p:cNvSpPr txBox="1"/>
          <p:nvPr/>
        </p:nvSpPr>
        <p:spPr>
          <a:xfrm rot="16200000">
            <a:off x="3136694"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3+</a:t>
            </a:r>
          </a:p>
        </p:txBody>
      </p:sp>
      <p:sp>
        <p:nvSpPr>
          <p:cNvPr id="27" name="TextBox 26">
            <a:extLst>
              <a:ext uri="{FF2B5EF4-FFF2-40B4-BE49-F238E27FC236}">
                <a16:creationId xmlns:a16="http://schemas.microsoft.com/office/drawing/2014/main" id="{EB8FCDF5-2AFE-2AEB-814D-E72CD841F5F3}"/>
              </a:ext>
            </a:extLst>
          </p:cNvPr>
          <p:cNvSpPr txBox="1"/>
          <p:nvPr/>
        </p:nvSpPr>
        <p:spPr>
          <a:xfrm rot="16200000">
            <a:off x="3674565"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2+</a:t>
            </a:r>
          </a:p>
        </p:txBody>
      </p:sp>
      <p:sp>
        <p:nvSpPr>
          <p:cNvPr id="29" name="TextBox 28">
            <a:extLst>
              <a:ext uri="{FF2B5EF4-FFF2-40B4-BE49-F238E27FC236}">
                <a16:creationId xmlns:a16="http://schemas.microsoft.com/office/drawing/2014/main" id="{D209A945-24C6-635D-8E03-17149AD606A7}"/>
              </a:ext>
            </a:extLst>
          </p:cNvPr>
          <p:cNvSpPr txBox="1"/>
          <p:nvPr/>
        </p:nvSpPr>
        <p:spPr>
          <a:xfrm rot="16200000">
            <a:off x="4231618"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1+</a:t>
            </a:r>
          </a:p>
        </p:txBody>
      </p:sp>
      <p:sp>
        <p:nvSpPr>
          <p:cNvPr id="28" name="TextBox 27">
            <a:extLst>
              <a:ext uri="{FF2B5EF4-FFF2-40B4-BE49-F238E27FC236}">
                <a16:creationId xmlns:a16="http://schemas.microsoft.com/office/drawing/2014/main" id="{8B415191-0020-0367-F050-64879F8421EB}"/>
              </a:ext>
            </a:extLst>
          </p:cNvPr>
          <p:cNvSpPr txBox="1"/>
          <p:nvPr/>
        </p:nvSpPr>
        <p:spPr>
          <a:xfrm rot="16200000">
            <a:off x="4778532"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Arial"/>
                <a:ea typeface="+mn-ea"/>
                <a:cs typeface="+mn-cs"/>
              </a:rPr>
              <a:t>IHC 0</a:t>
            </a:r>
          </a:p>
        </p:txBody>
      </p:sp>
      <p:sp>
        <p:nvSpPr>
          <p:cNvPr id="30" name="TextBox 29">
            <a:extLst>
              <a:ext uri="{FF2B5EF4-FFF2-40B4-BE49-F238E27FC236}">
                <a16:creationId xmlns:a16="http://schemas.microsoft.com/office/drawing/2014/main" id="{3B9A5980-09B0-B721-406A-170D98EDF688}"/>
              </a:ext>
            </a:extLst>
          </p:cNvPr>
          <p:cNvSpPr txBox="1"/>
          <p:nvPr/>
        </p:nvSpPr>
        <p:spPr>
          <a:xfrm rot="16200000">
            <a:off x="5302306"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636363"/>
                </a:solidFill>
                <a:effectLst/>
                <a:uLnTx/>
                <a:uFillTx/>
                <a:latin typeface="Arial"/>
                <a:ea typeface="+mn-ea"/>
                <a:cs typeface="+mn-cs"/>
              </a:rPr>
              <a:t>IHC unknown</a:t>
            </a:r>
          </a:p>
        </p:txBody>
      </p:sp>
      <p:sp>
        <p:nvSpPr>
          <p:cNvPr id="42" name="TextBox 41">
            <a:extLst>
              <a:ext uri="{FF2B5EF4-FFF2-40B4-BE49-F238E27FC236}">
                <a16:creationId xmlns:a16="http://schemas.microsoft.com/office/drawing/2014/main" id="{CB3DCC0D-5F95-F9CC-0D01-AC349F71982E}"/>
              </a:ext>
            </a:extLst>
          </p:cNvPr>
          <p:cNvSpPr txBox="1"/>
          <p:nvPr/>
        </p:nvSpPr>
        <p:spPr>
          <a:xfrm rot="16200000">
            <a:off x="6012423"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All</a:t>
            </a:r>
          </a:p>
        </p:txBody>
      </p:sp>
      <p:sp>
        <p:nvSpPr>
          <p:cNvPr id="43" name="TextBox 42">
            <a:extLst>
              <a:ext uri="{FF2B5EF4-FFF2-40B4-BE49-F238E27FC236}">
                <a16:creationId xmlns:a16="http://schemas.microsoft.com/office/drawing/2014/main" id="{70968D75-2897-49DC-AA79-D71BF0B1AD64}"/>
              </a:ext>
            </a:extLst>
          </p:cNvPr>
          <p:cNvSpPr txBox="1"/>
          <p:nvPr/>
        </p:nvSpPr>
        <p:spPr>
          <a:xfrm rot="16200000">
            <a:off x="6572704"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3+</a:t>
            </a:r>
          </a:p>
        </p:txBody>
      </p:sp>
      <p:sp>
        <p:nvSpPr>
          <p:cNvPr id="44" name="TextBox 43">
            <a:extLst>
              <a:ext uri="{FF2B5EF4-FFF2-40B4-BE49-F238E27FC236}">
                <a16:creationId xmlns:a16="http://schemas.microsoft.com/office/drawing/2014/main" id="{62CE0CAE-2A8C-A5C4-0062-3BB62EBD1B87}"/>
              </a:ext>
            </a:extLst>
          </p:cNvPr>
          <p:cNvSpPr txBox="1"/>
          <p:nvPr/>
        </p:nvSpPr>
        <p:spPr>
          <a:xfrm rot="16200000">
            <a:off x="7100851"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2+</a:t>
            </a:r>
          </a:p>
        </p:txBody>
      </p:sp>
      <p:sp>
        <p:nvSpPr>
          <p:cNvPr id="45" name="TextBox 44">
            <a:extLst>
              <a:ext uri="{FF2B5EF4-FFF2-40B4-BE49-F238E27FC236}">
                <a16:creationId xmlns:a16="http://schemas.microsoft.com/office/drawing/2014/main" id="{8F7F946B-0057-8A36-7286-9462DC2C64EE}"/>
              </a:ext>
            </a:extLst>
          </p:cNvPr>
          <p:cNvSpPr txBox="1"/>
          <p:nvPr/>
        </p:nvSpPr>
        <p:spPr>
          <a:xfrm rot="16200000">
            <a:off x="7641593"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a:t>
            </a:r>
            <a:r>
              <a:rPr kumimoji="0" lang="en-US" sz="1200" b="1" i="0" u="none" strike="noStrike" kern="1200" cap="none" spc="-20" normalizeH="0" baseline="0" noProof="0">
                <a:ln>
                  <a:noFill/>
                </a:ln>
                <a:solidFill>
                  <a:srgbClr val="FFFFFF"/>
                </a:solidFill>
                <a:effectLst/>
                <a:uLnTx/>
                <a:uFillTx/>
                <a:latin typeface="Arial"/>
                <a:ea typeface="+mn-ea"/>
                <a:cs typeface="+mn-cs"/>
              </a:rPr>
              <a:t> 1+</a:t>
            </a:r>
          </a:p>
        </p:txBody>
      </p:sp>
      <p:sp>
        <p:nvSpPr>
          <p:cNvPr id="46" name="TextBox 45">
            <a:extLst>
              <a:ext uri="{FF2B5EF4-FFF2-40B4-BE49-F238E27FC236}">
                <a16:creationId xmlns:a16="http://schemas.microsoft.com/office/drawing/2014/main" id="{7EAE73E9-83FE-F8E8-28FB-53709A860FF0}"/>
              </a:ext>
            </a:extLst>
          </p:cNvPr>
          <p:cNvSpPr txBox="1"/>
          <p:nvPr/>
        </p:nvSpPr>
        <p:spPr>
          <a:xfrm rot="16200000">
            <a:off x="8182750"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Arial"/>
                <a:ea typeface="+mn-ea"/>
                <a:cs typeface="+mn-cs"/>
              </a:rPr>
              <a:t>IHC 0</a:t>
            </a:r>
          </a:p>
        </p:txBody>
      </p:sp>
      <p:sp>
        <p:nvSpPr>
          <p:cNvPr id="48" name="TextBox 47">
            <a:extLst>
              <a:ext uri="{FF2B5EF4-FFF2-40B4-BE49-F238E27FC236}">
                <a16:creationId xmlns:a16="http://schemas.microsoft.com/office/drawing/2014/main" id="{EC72927D-88B9-6531-E247-E41CB46D82A0}"/>
              </a:ext>
            </a:extLst>
          </p:cNvPr>
          <p:cNvSpPr txBox="1"/>
          <p:nvPr/>
        </p:nvSpPr>
        <p:spPr>
          <a:xfrm rot="16200000">
            <a:off x="8857869"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All</a:t>
            </a:r>
          </a:p>
        </p:txBody>
      </p:sp>
      <p:sp>
        <p:nvSpPr>
          <p:cNvPr id="49" name="TextBox 48">
            <a:extLst>
              <a:ext uri="{FF2B5EF4-FFF2-40B4-BE49-F238E27FC236}">
                <a16:creationId xmlns:a16="http://schemas.microsoft.com/office/drawing/2014/main" id="{A20721AC-A19C-1458-6119-1B39F6C01429}"/>
              </a:ext>
            </a:extLst>
          </p:cNvPr>
          <p:cNvSpPr txBox="1"/>
          <p:nvPr/>
        </p:nvSpPr>
        <p:spPr>
          <a:xfrm rot="16200000">
            <a:off x="9407190"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3+</a:t>
            </a:r>
          </a:p>
        </p:txBody>
      </p:sp>
      <p:sp>
        <p:nvSpPr>
          <p:cNvPr id="50" name="TextBox 49">
            <a:extLst>
              <a:ext uri="{FF2B5EF4-FFF2-40B4-BE49-F238E27FC236}">
                <a16:creationId xmlns:a16="http://schemas.microsoft.com/office/drawing/2014/main" id="{E4826D6B-E6B2-65AC-23F7-C66213C806F8}"/>
              </a:ext>
            </a:extLst>
          </p:cNvPr>
          <p:cNvSpPr txBox="1"/>
          <p:nvPr/>
        </p:nvSpPr>
        <p:spPr>
          <a:xfrm rot="16200000">
            <a:off x="9940109"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Arial"/>
                <a:ea typeface="+mn-ea"/>
                <a:cs typeface="+mn-cs"/>
              </a:rPr>
              <a:t>IHC 2+</a:t>
            </a:r>
          </a:p>
        </p:txBody>
      </p:sp>
      <p:sp>
        <p:nvSpPr>
          <p:cNvPr id="51" name="TextBox 50">
            <a:extLst>
              <a:ext uri="{FF2B5EF4-FFF2-40B4-BE49-F238E27FC236}">
                <a16:creationId xmlns:a16="http://schemas.microsoft.com/office/drawing/2014/main" id="{4DEE9F9B-F477-BD9D-56E6-76AE90CD88A3}"/>
              </a:ext>
            </a:extLst>
          </p:cNvPr>
          <p:cNvSpPr txBox="1"/>
          <p:nvPr/>
        </p:nvSpPr>
        <p:spPr>
          <a:xfrm rot="16200000">
            <a:off x="10472817"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20" normalizeH="0" baseline="0" noProof="0">
                <a:ln>
                  <a:noFill/>
                </a:ln>
                <a:solidFill>
                  <a:srgbClr val="FFFFFF"/>
                </a:solidFill>
                <a:effectLst/>
                <a:uLnTx/>
                <a:uFillTx/>
                <a:latin typeface="Arial"/>
                <a:ea typeface="+mn-ea"/>
                <a:cs typeface="+mn-cs"/>
              </a:rPr>
              <a:t>IHC 1+</a:t>
            </a:r>
          </a:p>
        </p:txBody>
      </p:sp>
      <p:sp>
        <p:nvSpPr>
          <p:cNvPr id="52" name="TextBox 51">
            <a:extLst>
              <a:ext uri="{FF2B5EF4-FFF2-40B4-BE49-F238E27FC236}">
                <a16:creationId xmlns:a16="http://schemas.microsoft.com/office/drawing/2014/main" id="{B127A026-20F1-2FFE-0E39-5917F6DB08EE}"/>
              </a:ext>
            </a:extLst>
          </p:cNvPr>
          <p:cNvSpPr txBox="1"/>
          <p:nvPr/>
        </p:nvSpPr>
        <p:spPr>
          <a:xfrm rot="16200000">
            <a:off x="11022349" y="4140300"/>
            <a:ext cx="641963" cy="180000"/>
          </a:xfrm>
          <a:prstGeom prst="rect">
            <a:avLst/>
          </a:prstGeom>
          <a:noFill/>
        </p:spPr>
        <p:txBody>
          <a:bodyPr wrap="none" lIns="36000" tIns="0" rIns="3600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Arial"/>
                <a:ea typeface="+mn-ea"/>
                <a:cs typeface="+mn-cs"/>
              </a:rPr>
              <a:t>IHC 0</a:t>
            </a:r>
          </a:p>
        </p:txBody>
      </p:sp>
      <p:pic>
        <p:nvPicPr>
          <p:cNvPr id="5" name="Graphic 4">
            <a:extLst>
              <a:ext uri="{FF2B5EF4-FFF2-40B4-BE49-F238E27FC236}">
                <a16:creationId xmlns:a16="http://schemas.microsoft.com/office/drawing/2014/main" id="{1A285410-2F9F-9A36-C39D-02C5EB1E0F1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014453" y="1239631"/>
            <a:ext cx="351327" cy="273600"/>
          </a:xfrm>
          <a:prstGeom prst="rect">
            <a:avLst/>
          </a:prstGeom>
        </p:spPr>
      </p:pic>
      <p:pic>
        <p:nvPicPr>
          <p:cNvPr id="12" name="Graphic 11">
            <a:extLst>
              <a:ext uri="{FF2B5EF4-FFF2-40B4-BE49-F238E27FC236}">
                <a16:creationId xmlns:a16="http://schemas.microsoft.com/office/drawing/2014/main" id="{01C6709F-CFFC-CD0B-C970-16A93C1FF42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46148" y="1229471"/>
            <a:ext cx="351327" cy="273600"/>
          </a:xfrm>
          <a:prstGeom prst="rect">
            <a:avLst/>
          </a:prstGeom>
        </p:spPr>
      </p:pic>
      <p:pic>
        <p:nvPicPr>
          <p:cNvPr id="18" name="Graphic 17">
            <a:extLst>
              <a:ext uri="{FF2B5EF4-FFF2-40B4-BE49-F238E27FC236}">
                <a16:creationId xmlns:a16="http://schemas.microsoft.com/office/drawing/2014/main" id="{213F49F4-D55A-1C70-F1C9-B2DB5A882E9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171554" y="1224391"/>
            <a:ext cx="351327" cy="273600"/>
          </a:xfrm>
          <a:prstGeom prst="rect">
            <a:avLst/>
          </a:prstGeom>
        </p:spPr>
      </p:pic>
      <p:cxnSp>
        <p:nvCxnSpPr>
          <p:cNvPr id="10" name="Straight Connector 9">
            <a:extLst>
              <a:ext uri="{FF2B5EF4-FFF2-40B4-BE49-F238E27FC236}">
                <a16:creationId xmlns:a16="http://schemas.microsoft.com/office/drawing/2014/main" id="{292E577E-5736-0A27-5F86-B4EDE3EC5178}"/>
              </a:ext>
            </a:extLst>
          </p:cNvPr>
          <p:cNvCxnSpPr>
            <a:cxnSpLocks/>
          </p:cNvCxnSpPr>
          <p:nvPr/>
        </p:nvCxnSpPr>
        <p:spPr>
          <a:xfrm>
            <a:off x="2703195" y="4578796"/>
            <a:ext cx="8975576" cy="0"/>
          </a:xfrm>
          <a:prstGeom prst="line">
            <a:avLst/>
          </a:prstGeom>
          <a:ln w="12700">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99F8FFBD-4624-9629-66B8-F52BE67E5657}"/>
              </a:ext>
            </a:extLst>
          </p:cNvPr>
          <p:cNvSpPr txBox="1"/>
          <p:nvPr/>
        </p:nvSpPr>
        <p:spPr>
          <a:xfrm>
            <a:off x="213564" y="6462462"/>
            <a:ext cx="6096000" cy="2616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0"/>
              </a:spcAft>
              <a:buClr>
                <a:srgbClr val="008764"/>
              </a:buClr>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Presented by</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Jung-Yun Lee et al at IGCS 2023</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p:txBody>
      </p:sp>
    </p:spTree>
    <p:custDataLst>
      <p:tags r:id="rId1"/>
    </p:custDataLst>
    <p:extLst>
      <p:ext uri="{BB962C8B-B14F-4D97-AF65-F5344CB8AC3E}">
        <p14:creationId xmlns:p14="http://schemas.microsoft.com/office/powerpoint/2010/main" val="1813969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37B7-EFA7-E9A2-33E3-F4B4715A8072}"/>
              </a:ext>
            </a:extLst>
          </p:cNvPr>
          <p:cNvSpPr>
            <a:spLocks noGrp="1"/>
          </p:cNvSpPr>
          <p:nvPr>
            <p:ph type="title"/>
          </p:nvPr>
        </p:nvSpPr>
        <p:spPr/>
        <p:txBody>
          <a:bodyPr/>
          <a:lstStyle/>
          <a:p>
            <a:r>
              <a:rPr lang="en-US" dirty="0"/>
              <a:t>Toxicities Associated with ADCs: Approaches to Monitor and Manage</a:t>
            </a:r>
          </a:p>
        </p:txBody>
      </p:sp>
      <p:sp>
        <p:nvSpPr>
          <p:cNvPr id="3" name="Content Placeholder 2">
            <a:extLst>
              <a:ext uri="{FF2B5EF4-FFF2-40B4-BE49-F238E27FC236}">
                <a16:creationId xmlns:a16="http://schemas.microsoft.com/office/drawing/2014/main" id="{4BD6F277-495F-5EB4-7F4D-D5602E123504}"/>
              </a:ext>
            </a:extLst>
          </p:cNvPr>
          <p:cNvSpPr>
            <a:spLocks noGrp="1"/>
          </p:cNvSpPr>
          <p:nvPr>
            <p:ph idx="1"/>
          </p:nvPr>
        </p:nvSpPr>
        <p:spPr/>
        <p:txBody>
          <a:bodyPr/>
          <a:lstStyle/>
          <a:p>
            <a:pPr marL="0" indent="0">
              <a:buNone/>
            </a:pPr>
            <a:r>
              <a:rPr lang="en-US" dirty="0"/>
              <a:t>General principles:</a:t>
            </a:r>
          </a:p>
          <a:p>
            <a:r>
              <a:rPr lang="en-US" dirty="0"/>
              <a:t>TRAEs are mostly related to linker-payload and independent of target (e.g. Vedotin and Deruxtecan)</a:t>
            </a:r>
          </a:p>
          <a:p>
            <a:pPr lvl="1"/>
            <a:r>
              <a:rPr lang="en-US" dirty="0"/>
              <a:t>Distinct differences between tubulin inhibitor payloads (Peripheral neuropathy) versus topoisomerase inhibitor payloads (Gastrointestinal and Heme) </a:t>
            </a:r>
          </a:p>
          <a:p>
            <a:pPr lvl="1"/>
            <a:r>
              <a:rPr lang="en-US" dirty="0"/>
              <a:t>Exception: Some targets have unique expression in normal tissue (TROP2 and oral mucosa)</a:t>
            </a:r>
          </a:p>
          <a:p>
            <a:pPr lvl="1"/>
            <a:r>
              <a:rPr lang="en-US" dirty="0"/>
              <a:t>Unique TRAEs include ocular and pneumonitis </a:t>
            </a:r>
          </a:p>
        </p:txBody>
      </p:sp>
      <p:sp>
        <p:nvSpPr>
          <p:cNvPr id="4" name="TextBox 3">
            <a:extLst>
              <a:ext uri="{FF2B5EF4-FFF2-40B4-BE49-F238E27FC236}">
                <a16:creationId xmlns:a16="http://schemas.microsoft.com/office/drawing/2014/main" id="{3EB4947A-1DB7-4083-1C3F-723F62B799D5}"/>
              </a:ext>
            </a:extLst>
          </p:cNvPr>
          <p:cNvSpPr txBox="1"/>
          <p:nvPr/>
        </p:nvSpPr>
        <p:spPr>
          <a:xfrm>
            <a:off x="267128" y="6176963"/>
            <a:ext cx="489704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TRAEs: Treatment Related Adverse Events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Cross trial comparisons are misleading and inappropriate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6110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AC605-16A0-5F0E-C718-E9FB2775B02D}"/>
              </a:ext>
            </a:extLst>
          </p:cNvPr>
          <p:cNvSpPr>
            <a:spLocks noGrp="1"/>
          </p:cNvSpPr>
          <p:nvPr>
            <p:ph type="title"/>
          </p:nvPr>
        </p:nvSpPr>
        <p:spPr>
          <a:xfrm>
            <a:off x="381000" y="220500"/>
            <a:ext cx="11828321" cy="838200"/>
          </a:xfrm>
        </p:spPr>
        <p:txBody>
          <a:bodyPr>
            <a:noAutofit/>
          </a:bodyPr>
          <a:lstStyle/>
          <a:p>
            <a:r>
              <a:rPr lang="en-US" sz="3600" b="0" dirty="0">
                <a:solidFill>
                  <a:schemeClr val="tx1"/>
                </a:solidFill>
                <a:latin typeface="Arial" panose="020B0604020202020204" pitchFamily="34" charset="0"/>
                <a:cs typeface="Arial" panose="020B0604020202020204" pitchFamily="34" charset="0"/>
              </a:rPr>
              <a:t>AE Profiles of ADCs Using Deruxtecan Linker-Payload </a:t>
            </a:r>
          </a:p>
        </p:txBody>
      </p:sp>
      <p:graphicFrame>
        <p:nvGraphicFramePr>
          <p:cNvPr id="2" name="Content Placeholder 1">
            <a:extLst>
              <a:ext uri="{FF2B5EF4-FFF2-40B4-BE49-F238E27FC236}">
                <a16:creationId xmlns:a16="http://schemas.microsoft.com/office/drawing/2014/main" id="{82C39501-ED4A-C18F-2B4F-1F94353A77E9}"/>
              </a:ext>
            </a:extLst>
          </p:cNvPr>
          <p:cNvGraphicFramePr>
            <a:graphicFrameLocks noGrp="1"/>
          </p:cNvGraphicFramePr>
          <p:nvPr>
            <p:ph idx="1"/>
          </p:nvPr>
        </p:nvGraphicFramePr>
        <p:xfrm>
          <a:off x="381000" y="1527175"/>
          <a:ext cx="11447124" cy="2727960"/>
        </p:xfrm>
        <a:graphic>
          <a:graphicData uri="http://schemas.openxmlformats.org/drawingml/2006/table">
            <a:tbl>
              <a:tblPr firstRow="1" bandRow="1">
                <a:tableStyleId>{5C22544A-7EE6-4342-B048-85BDC9FD1C3A}</a:tableStyleId>
              </a:tblPr>
              <a:tblGrid>
                <a:gridCol w="3550404">
                  <a:extLst>
                    <a:ext uri="{9D8B030D-6E8A-4147-A177-3AD203B41FA5}">
                      <a16:colId xmlns:a16="http://schemas.microsoft.com/office/drawing/2014/main" val="3816397874"/>
                    </a:ext>
                  </a:extLst>
                </a:gridCol>
                <a:gridCol w="4064988">
                  <a:extLst>
                    <a:ext uri="{9D8B030D-6E8A-4147-A177-3AD203B41FA5}">
                      <a16:colId xmlns:a16="http://schemas.microsoft.com/office/drawing/2014/main" val="1446893860"/>
                    </a:ext>
                  </a:extLst>
                </a:gridCol>
                <a:gridCol w="3831732">
                  <a:extLst>
                    <a:ext uri="{9D8B030D-6E8A-4147-A177-3AD203B41FA5}">
                      <a16:colId xmlns:a16="http://schemas.microsoft.com/office/drawing/2014/main" val="693512381"/>
                    </a:ext>
                  </a:extLst>
                </a:gridCol>
              </a:tblGrid>
              <a:tr h="629920">
                <a:tc>
                  <a:txBody>
                    <a:bodyPr/>
                    <a:lstStyle/>
                    <a:p>
                      <a:pPr algn="l" fontAlgn="ctr"/>
                      <a:r>
                        <a:rPr lang="en-US" sz="1900" b="1" dirty="0">
                          <a:effectLst/>
                          <a:latin typeface="Arial" panose="020B0604020202020204" pitchFamily="34" charset="0"/>
                          <a:cs typeface="Arial" panose="020B0604020202020204" pitchFamily="34" charset="0"/>
                        </a:rPr>
                        <a:t>Approved HER2-directed ADC</a:t>
                      </a: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900" b="1" dirty="0">
                          <a:effectLst/>
                          <a:latin typeface="Arial" panose="020B0604020202020204" pitchFamily="34" charset="0"/>
                          <a:cs typeface="Arial" panose="020B0604020202020204" pitchFamily="34" charset="0"/>
                        </a:rPr>
                        <a:t>Common adverse events </a:t>
                      </a:r>
                      <a:br>
                        <a:rPr lang="en-US" sz="1900" b="1" dirty="0">
                          <a:effectLst/>
                          <a:latin typeface="Arial" panose="020B0604020202020204" pitchFamily="34" charset="0"/>
                          <a:cs typeface="Arial" panose="020B0604020202020204" pitchFamily="34" charset="0"/>
                        </a:rPr>
                      </a:br>
                      <a:r>
                        <a:rPr lang="en-US" sz="1900" b="1" dirty="0">
                          <a:effectLst/>
                          <a:latin typeface="Arial" panose="020B0604020202020204" pitchFamily="34" charset="0"/>
                          <a:cs typeface="Arial" panose="020B0604020202020204" pitchFamily="34" charset="0"/>
                        </a:rPr>
                        <a:t>(any grades)</a:t>
                      </a: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900" b="1" dirty="0">
                          <a:effectLst/>
                          <a:latin typeface="Arial" panose="020B0604020202020204" pitchFamily="34" charset="0"/>
                          <a:cs typeface="Arial" panose="020B0604020202020204" pitchFamily="34" charset="0"/>
                        </a:rPr>
                        <a:t>Common grade ≥3 </a:t>
                      </a:r>
                      <a:br>
                        <a:rPr lang="en-US" sz="1900" b="1" dirty="0">
                          <a:effectLst/>
                          <a:latin typeface="Arial" panose="020B0604020202020204" pitchFamily="34" charset="0"/>
                          <a:cs typeface="Arial" panose="020B0604020202020204" pitchFamily="34" charset="0"/>
                        </a:rPr>
                      </a:br>
                      <a:r>
                        <a:rPr lang="en-US" sz="1900" b="1" dirty="0">
                          <a:effectLst/>
                          <a:latin typeface="Arial" panose="020B0604020202020204" pitchFamily="34" charset="0"/>
                          <a:cs typeface="Arial" panose="020B0604020202020204" pitchFamily="34" charset="0"/>
                        </a:rPr>
                        <a:t>adverse events</a:t>
                      </a: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118602802"/>
                  </a:ext>
                </a:extLst>
              </a:tr>
              <a:tr h="2052320">
                <a:tc>
                  <a:txBody>
                    <a:bodyPr/>
                    <a:lstStyle/>
                    <a:p>
                      <a:pPr algn="l" fontAlgn="ctr"/>
                      <a:r>
                        <a:rPr lang="en-US" sz="1900" b="1" dirty="0">
                          <a:effectLst/>
                          <a:latin typeface="Arial" panose="020B0604020202020204" pitchFamily="34" charset="0"/>
                          <a:cs typeface="Arial" panose="020B0604020202020204" pitchFamily="34" charset="0"/>
                        </a:rPr>
                        <a:t>Trastuzumab </a:t>
                      </a:r>
                      <a:r>
                        <a:rPr lang="en-US" sz="1900" b="1" dirty="0" err="1">
                          <a:effectLst/>
                          <a:latin typeface="Arial" panose="020B0604020202020204" pitchFamily="34" charset="0"/>
                          <a:cs typeface="Arial" panose="020B0604020202020204" pitchFamily="34" charset="0"/>
                        </a:rPr>
                        <a:t>deruxtecan</a:t>
                      </a:r>
                      <a:endParaRPr lang="en-US" sz="1900" b="1" dirty="0">
                        <a:effectLst/>
                        <a:latin typeface="Arial" panose="020B0604020202020204" pitchFamily="34" charset="0"/>
                        <a:cs typeface="Arial" panose="020B0604020202020204" pitchFamily="34" charset="0"/>
                      </a:endParaRP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ctr"/>
                      <a:r>
                        <a:rPr lang="en-US" sz="1900" b="0" dirty="0">
                          <a:solidFill>
                            <a:schemeClr val="tx1"/>
                          </a:solidFill>
                          <a:effectLst/>
                          <a:latin typeface="Arial" panose="020B0604020202020204" pitchFamily="34" charset="0"/>
                          <a:cs typeface="Arial" panose="020B0604020202020204" pitchFamily="34" charset="0"/>
                        </a:rPr>
                        <a:t>GI (nausea, vomiting, diarrhea, constipation)</a:t>
                      </a:r>
                    </a:p>
                    <a:p>
                      <a:pPr algn="ctr" fontAlgn="ctr"/>
                      <a:r>
                        <a:rPr lang="en-US" sz="1900" b="0" dirty="0">
                          <a:solidFill>
                            <a:schemeClr val="tx1"/>
                          </a:solidFill>
                          <a:effectLst/>
                          <a:latin typeface="Arial" panose="020B0604020202020204" pitchFamily="34" charset="0"/>
                          <a:cs typeface="Arial" panose="020B0604020202020204" pitchFamily="34" charset="0"/>
                        </a:rPr>
                        <a:t>Cytopenia (neutropenia, anemia, leukopenia, thrombocytopenia)</a:t>
                      </a:r>
                    </a:p>
                    <a:p>
                      <a:pPr algn="ctr" fontAlgn="ctr"/>
                      <a:r>
                        <a:rPr lang="en-US" sz="1900" b="0" dirty="0">
                          <a:solidFill>
                            <a:schemeClr val="tx1"/>
                          </a:solidFill>
                          <a:effectLst/>
                          <a:latin typeface="Arial" panose="020B0604020202020204" pitchFamily="34" charset="0"/>
                          <a:cs typeface="Arial" panose="020B0604020202020204" pitchFamily="34" charset="0"/>
                        </a:rPr>
                        <a:t>Fatigue</a:t>
                      </a:r>
                    </a:p>
                    <a:p>
                      <a:pPr algn="ctr" fontAlgn="ctr"/>
                      <a:r>
                        <a:rPr lang="en-US" sz="1900" b="0" dirty="0">
                          <a:solidFill>
                            <a:schemeClr val="tx1"/>
                          </a:solidFill>
                          <a:effectLst/>
                          <a:latin typeface="Arial" panose="020B0604020202020204" pitchFamily="34" charset="0"/>
                          <a:cs typeface="Arial" panose="020B0604020202020204" pitchFamily="34" charset="0"/>
                        </a:rPr>
                        <a:t>Alopecia</a:t>
                      </a:r>
                    </a:p>
                    <a:p>
                      <a:pPr algn="ctr" fontAlgn="ctr"/>
                      <a:r>
                        <a:rPr lang="en-US" sz="1900" b="0" dirty="0">
                          <a:solidFill>
                            <a:schemeClr val="tx1"/>
                          </a:solidFill>
                          <a:effectLst/>
                          <a:latin typeface="Arial" panose="020B0604020202020204" pitchFamily="34" charset="0"/>
                          <a:cs typeface="Arial" panose="020B0604020202020204" pitchFamily="34" charset="0"/>
                        </a:rPr>
                        <a:t>Decreased appetite</a:t>
                      </a: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fontAlgn="ctr"/>
                      <a:r>
                        <a:rPr lang="en-US" sz="1900" b="0" dirty="0">
                          <a:solidFill>
                            <a:schemeClr val="tx1"/>
                          </a:solidFill>
                          <a:effectLst/>
                          <a:latin typeface="Arial" panose="020B0604020202020204" pitchFamily="34" charset="0"/>
                          <a:cs typeface="Arial" panose="020B0604020202020204" pitchFamily="34" charset="0"/>
                        </a:rPr>
                        <a:t>Neutropenia</a:t>
                      </a:r>
                    </a:p>
                    <a:p>
                      <a:pPr algn="ctr" fontAlgn="ctr"/>
                      <a:r>
                        <a:rPr lang="en-US" sz="1900" b="0" dirty="0">
                          <a:solidFill>
                            <a:schemeClr val="tx1"/>
                          </a:solidFill>
                          <a:effectLst/>
                          <a:latin typeface="Arial" panose="020B0604020202020204" pitchFamily="34" charset="0"/>
                          <a:cs typeface="Arial" panose="020B0604020202020204" pitchFamily="34" charset="0"/>
                        </a:rPr>
                        <a:t>Anemia</a:t>
                      </a:r>
                    </a:p>
                    <a:p>
                      <a:pPr algn="ctr" fontAlgn="ctr"/>
                      <a:r>
                        <a:rPr lang="en-US" sz="1900" b="0" dirty="0">
                          <a:solidFill>
                            <a:schemeClr val="tx1"/>
                          </a:solidFill>
                          <a:effectLst/>
                          <a:latin typeface="Arial" panose="020B0604020202020204" pitchFamily="34" charset="0"/>
                          <a:cs typeface="Arial" panose="020B0604020202020204" pitchFamily="34" charset="0"/>
                        </a:rPr>
                        <a:t>Nausea</a:t>
                      </a:r>
                    </a:p>
                    <a:p>
                      <a:pPr algn="ctr" fontAlgn="ctr"/>
                      <a:r>
                        <a:rPr lang="en-US" sz="1900" b="0" dirty="0">
                          <a:solidFill>
                            <a:schemeClr val="tx1"/>
                          </a:solidFill>
                          <a:effectLst/>
                          <a:latin typeface="Arial" panose="020B0604020202020204" pitchFamily="34" charset="0"/>
                          <a:cs typeface="Arial" panose="020B0604020202020204" pitchFamily="34" charset="0"/>
                        </a:rPr>
                        <a:t>Leukopenia</a:t>
                      </a:r>
                    </a:p>
                    <a:p>
                      <a:pPr algn="ctr" fontAlgn="ctr"/>
                      <a:r>
                        <a:rPr lang="en-US" sz="1900" b="0" dirty="0">
                          <a:solidFill>
                            <a:schemeClr val="tx1"/>
                          </a:solidFill>
                          <a:effectLst/>
                          <a:latin typeface="Arial" panose="020B0604020202020204" pitchFamily="34" charset="0"/>
                          <a:cs typeface="Arial" panose="020B0604020202020204" pitchFamily="34" charset="0"/>
                        </a:rPr>
                        <a:t>Lymphopenia</a:t>
                      </a:r>
                    </a:p>
                    <a:p>
                      <a:pPr algn="ctr" fontAlgn="ctr"/>
                      <a:r>
                        <a:rPr lang="en-US" sz="1900" b="0" dirty="0">
                          <a:solidFill>
                            <a:schemeClr val="tx1"/>
                          </a:solidFill>
                          <a:effectLst/>
                          <a:latin typeface="Arial" panose="020B0604020202020204" pitchFamily="34" charset="0"/>
                          <a:cs typeface="Arial" panose="020B0604020202020204" pitchFamily="34" charset="0"/>
                        </a:rPr>
                        <a:t>Fatigue</a:t>
                      </a:r>
                    </a:p>
                  </a:txBody>
                  <a:tcPr marL="61061" marR="61061"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15959118"/>
                  </a:ext>
                </a:extLst>
              </a:tr>
            </a:tbl>
          </a:graphicData>
        </a:graphic>
      </p:graphicFrame>
      <p:sp>
        <p:nvSpPr>
          <p:cNvPr id="6" name="Text Placeholder 5">
            <a:extLst>
              <a:ext uri="{FF2B5EF4-FFF2-40B4-BE49-F238E27FC236}">
                <a16:creationId xmlns:a16="http://schemas.microsoft.com/office/drawing/2014/main" id="{2162E46C-7095-6EE7-977F-8CF09AEB51BF}"/>
              </a:ext>
            </a:extLst>
          </p:cNvPr>
          <p:cNvSpPr>
            <a:spLocks noGrp="1"/>
          </p:cNvSpPr>
          <p:nvPr>
            <p:ph type="body" sz="quarter" idx="10"/>
          </p:nvPr>
        </p:nvSpPr>
        <p:spPr/>
        <p:txBody>
          <a:bodyPr/>
          <a:lstStyle/>
          <a:p>
            <a:r>
              <a:rPr lang="en-US" dirty="0">
                <a:solidFill>
                  <a:schemeClr val="tx1"/>
                </a:solidFill>
                <a:latin typeface="Arial" panose="020B0604020202020204" pitchFamily="34" charset="0"/>
                <a:cs typeface="Arial" panose="020B0604020202020204" pitchFamily="34" charset="0"/>
              </a:rPr>
              <a:t>Adapted from Nguyen TD, et al. </a:t>
            </a:r>
            <a:r>
              <a:rPr lang="en-US" i="1" dirty="0">
                <a:solidFill>
                  <a:schemeClr val="tx1"/>
                </a:solidFill>
                <a:latin typeface="Arial" panose="020B0604020202020204" pitchFamily="34" charset="0"/>
                <a:cs typeface="Arial" panose="020B0604020202020204" pitchFamily="34" charset="0"/>
              </a:rPr>
              <a:t>Cancers (Basel). </a:t>
            </a:r>
            <a:r>
              <a:rPr lang="en-US" dirty="0">
                <a:solidFill>
                  <a:schemeClr val="tx1"/>
                </a:solidFill>
                <a:latin typeface="Arial" panose="020B0604020202020204" pitchFamily="34" charset="0"/>
                <a:cs typeface="Arial" panose="020B0604020202020204" pitchFamily="34" charset="0"/>
              </a:rPr>
              <a:t>2023;15:713.</a:t>
            </a:r>
          </a:p>
        </p:txBody>
      </p:sp>
      <p:sp>
        <p:nvSpPr>
          <p:cNvPr id="3" name="Text Placeholder 2"/>
          <p:cNvSpPr>
            <a:spLocks noGrp="1"/>
          </p:cNvSpPr>
          <p:nvPr>
            <p:ph type="body" sz="quarter" idx="11"/>
          </p:nvPr>
        </p:nvSpPr>
        <p:spPr/>
        <p:txBody>
          <a:bodyPr/>
          <a:lstStyle/>
          <a:p>
            <a:r>
              <a:rPr lang="en-US" dirty="0">
                <a:solidFill>
                  <a:schemeClr val="tx1"/>
                </a:solidFill>
                <a:latin typeface="Arial" panose="020B0604020202020204" pitchFamily="34" charset="0"/>
                <a:cs typeface="Arial" panose="020B0604020202020204" pitchFamily="34" charset="0"/>
              </a:rPr>
              <a:t>ADC = antibody-drug conjugate; AE = adverse event; GI = gastrointestinal.</a:t>
            </a:r>
          </a:p>
        </p:txBody>
      </p:sp>
    </p:spTree>
    <p:extLst>
      <p:ext uri="{BB962C8B-B14F-4D97-AF65-F5344CB8AC3E}">
        <p14:creationId xmlns:p14="http://schemas.microsoft.com/office/powerpoint/2010/main" val="1173957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8551-235C-F88B-6AAB-751564BEEA99}"/>
              </a:ext>
            </a:extLst>
          </p:cNvPr>
          <p:cNvSpPr>
            <a:spLocks noGrp="1"/>
          </p:cNvSpPr>
          <p:nvPr>
            <p:ph type="title"/>
          </p:nvPr>
        </p:nvSpPr>
        <p:spPr>
          <a:xfrm>
            <a:off x="949946" y="166730"/>
            <a:ext cx="10283645" cy="967003"/>
          </a:xfrm>
        </p:spPr>
        <p:txBody>
          <a:bodyPr/>
          <a:lstStyle/>
          <a:p>
            <a:pPr algn="l"/>
            <a:r>
              <a:rPr lang="en-US" dirty="0"/>
              <a:t>TROPION-PanTumor03 Trial: Safety Data with </a:t>
            </a:r>
            <a:r>
              <a:rPr lang="en-US" dirty="0" err="1"/>
              <a:t>Datopotamab</a:t>
            </a:r>
            <a:r>
              <a:rPr lang="en-US" dirty="0"/>
              <a:t> </a:t>
            </a:r>
            <a:r>
              <a:rPr lang="en-US" dirty="0" err="1"/>
              <a:t>Deruxtecan</a:t>
            </a:r>
            <a:endParaRPr lang="en-US" dirty="0"/>
          </a:p>
        </p:txBody>
      </p:sp>
      <p:sp>
        <p:nvSpPr>
          <p:cNvPr id="4" name="TextBox 3">
            <a:extLst>
              <a:ext uri="{FF2B5EF4-FFF2-40B4-BE49-F238E27FC236}">
                <a16:creationId xmlns:a16="http://schemas.microsoft.com/office/drawing/2014/main" id="{30FE8472-C027-33C4-2C37-7C3C87E7C6B0}"/>
              </a:ext>
            </a:extLst>
          </p:cNvPr>
          <p:cNvSpPr txBox="1"/>
          <p:nvPr/>
        </p:nvSpPr>
        <p:spPr>
          <a:xfrm>
            <a:off x="87086" y="6523949"/>
            <a:ext cx="364555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Oaknin</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ESMO 2024;Abstract 714MO.</a:t>
            </a:r>
          </a:p>
        </p:txBody>
      </p:sp>
      <p:pic>
        <p:nvPicPr>
          <p:cNvPr id="10" name="Picture 9" descr="A close-up of a graph&#10;&#10;AI-generated content may be incorrect.">
            <a:extLst>
              <a:ext uri="{FF2B5EF4-FFF2-40B4-BE49-F238E27FC236}">
                <a16:creationId xmlns:a16="http://schemas.microsoft.com/office/drawing/2014/main" id="{4C606A64-E728-E6E2-ABC1-7E47B42C0C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5878" r="3520"/>
          <a:stretch>
            <a:fillRect/>
          </a:stretch>
        </p:blipFill>
        <p:spPr>
          <a:xfrm>
            <a:off x="865750" y="1221732"/>
            <a:ext cx="10452038" cy="5126220"/>
          </a:xfrm>
          <a:prstGeom prst="rect">
            <a:avLst/>
          </a:prstGeom>
        </p:spPr>
      </p:pic>
    </p:spTree>
    <p:extLst>
      <p:ext uri="{BB962C8B-B14F-4D97-AF65-F5344CB8AC3E}">
        <p14:creationId xmlns:p14="http://schemas.microsoft.com/office/powerpoint/2010/main" val="170757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IMING" val="|56.1"/>
</p:tagLst>
</file>

<file path=ppt/tags/tag21.xml><?xml version="1.0" encoding="utf-8"?>
<p:tagLst xmlns:a="http://schemas.openxmlformats.org/drawingml/2006/main" xmlns:r="http://schemas.openxmlformats.org/officeDocument/2006/relationships" xmlns:p="http://schemas.openxmlformats.org/presentationml/2006/main">
  <p:tag name="TIMING" val="|56.1"/>
</p:tagLst>
</file>

<file path=ppt/tags/tag22.xml><?xml version="1.0" encoding="utf-8"?>
<p:tagLst xmlns:a="http://schemas.openxmlformats.org/drawingml/2006/main" xmlns:r="http://schemas.openxmlformats.org/officeDocument/2006/relationships" xmlns:p="http://schemas.openxmlformats.org/presentationml/2006/main">
  <p:tag name="TIMING" val="|56.1"/>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861026044834480145","enableDocumentContentUpdater":false,"version":"2.0"}]]></TemplafySlideTemplate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861026044834480145","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861026044834480145","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861026044834480145","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861026044834480145","enableDocumentContentUpdater":false,"version":"2.0"}]]></TemplafySlideTemplateConfiguration>
</file>

<file path=customXml/item28.xml><?xml version="1.0" encoding="utf-8"?>
<TemplafySlideTemplateConfiguration><![CDATA[{"slideVersion":1,"isValidatorEnabled":false,"isLocked":false,"elementsMetadata":[],"slideId":"861026044834480145","enableDocumentContentUpdater":false,"version":"2.0"}]]></TemplafySlideTemplate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861026044834480145","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861026044834480131","enableDocumentContentUpdater":false,"version":"2.0"}]]></TemplafySlideTemplate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slideId":"861026044834480131","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861026044834480145","enableDocumentContentUpdater":false,"version":"2.0"}]]></TemplafySlideTemplateConfiguration>
</file>

<file path=customXml/item40.xml><?xml version="1.0" encoding="utf-8"?>
<TemplafySlideTemplateConfiguration><![CDATA[{"slideVersion":1,"isValidatorEnabled":false,"isLocked":false,"elementsMetadata":[],"slideId":"861026044834480145","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TemplateConfiguration><![CDATA[{"slideVersion":1,"isValidatorEnabled":false,"isLocked":false,"elementsMetadata":[],"slideId":"861026044834480131","enableDocumentContentUpdater":false,"version":"2.0"}]]></TemplafySlideTemplate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TemplateConfiguration><![CDATA[{"slideVersion":1,"isValidatorEnabled":false,"isLocked":false,"elementsMetadata":[],"slideId":"861026044834480145","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861026044834480145","enableDocumentContentUpdater":false,"version":"2.0"}]]></TemplafySlideTemplateConfiguration>
</file>

<file path=customXml/itemProps1.xml><?xml version="1.0" encoding="utf-8"?>
<ds:datastoreItem xmlns:ds="http://schemas.openxmlformats.org/officeDocument/2006/customXml" ds:itemID="{44D1F2D1-80F3-49A3-9370-F13D5D4FBA05}">
  <ds:schemaRefs/>
</ds:datastoreItem>
</file>

<file path=customXml/itemProps10.xml><?xml version="1.0" encoding="utf-8"?>
<ds:datastoreItem xmlns:ds="http://schemas.openxmlformats.org/officeDocument/2006/customXml" ds:itemID="{90BA93D9-89D3-6A46-A91C-AAD391575865}">
  <ds:schemaRefs/>
</ds:datastoreItem>
</file>

<file path=customXml/itemProps11.xml><?xml version="1.0" encoding="utf-8"?>
<ds:datastoreItem xmlns:ds="http://schemas.openxmlformats.org/officeDocument/2006/customXml" ds:itemID="{CC00BF0B-C77C-134B-BE32-91F36AE609F9}">
  <ds:schemaRefs/>
</ds:datastoreItem>
</file>

<file path=customXml/itemProps12.xml><?xml version="1.0" encoding="utf-8"?>
<ds:datastoreItem xmlns:ds="http://schemas.openxmlformats.org/officeDocument/2006/customXml" ds:itemID="{5B70FD89-483C-4E90-9182-617DB2BF9803}">
  <ds:schemaRefs/>
</ds:datastoreItem>
</file>

<file path=customXml/itemProps13.xml><?xml version="1.0" encoding="utf-8"?>
<ds:datastoreItem xmlns:ds="http://schemas.openxmlformats.org/officeDocument/2006/customXml" ds:itemID="{7B5AE8EE-72FE-4114-8EDB-67272A8ED33C}">
  <ds:schemaRefs/>
</ds:datastoreItem>
</file>

<file path=customXml/itemProps14.xml><?xml version="1.0" encoding="utf-8"?>
<ds:datastoreItem xmlns:ds="http://schemas.openxmlformats.org/officeDocument/2006/customXml" ds:itemID="{B99D7169-1C77-A340-8B49-47ECBEDA10E5}">
  <ds:schemaRefs/>
</ds:datastoreItem>
</file>

<file path=customXml/itemProps15.xml><?xml version="1.0" encoding="utf-8"?>
<ds:datastoreItem xmlns:ds="http://schemas.openxmlformats.org/officeDocument/2006/customXml" ds:itemID="{F0AE8F0D-D1F1-1448-A537-9B082C12756D}">
  <ds:schemaRefs/>
</ds:datastoreItem>
</file>

<file path=customXml/itemProps16.xml><?xml version="1.0" encoding="utf-8"?>
<ds:datastoreItem xmlns:ds="http://schemas.openxmlformats.org/officeDocument/2006/customXml" ds:itemID="{E4CB62F3-32FD-844F-B75C-E54935F4F9DC}">
  <ds:schemaRefs/>
</ds:datastoreItem>
</file>

<file path=customXml/itemProps17.xml><?xml version="1.0" encoding="utf-8"?>
<ds:datastoreItem xmlns:ds="http://schemas.openxmlformats.org/officeDocument/2006/customXml" ds:itemID="{F3C250B6-9D9F-424E-A428-99556B9A60C8}">
  <ds:schemaRefs/>
</ds:datastoreItem>
</file>

<file path=customXml/itemProps18.xml><?xml version="1.0" encoding="utf-8"?>
<ds:datastoreItem xmlns:ds="http://schemas.openxmlformats.org/officeDocument/2006/customXml" ds:itemID="{B6821A71-BB34-49F9-9D3C-781E729ED55C}">
  <ds:schemaRefs/>
</ds:datastoreItem>
</file>

<file path=customXml/itemProps19.xml><?xml version="1.0" encoding="utf-8"?>
<ds:datastoreItem xmlns:ds="http://schemas.openxmlformats.org/officeDocument/2006/customXml" ds:itemID="{478AAE51-A4A8-9C4A-ADDF-22A567E4568E}">
  <ds:schemaRefs/>
</ds:datastoreItem>
</file>

<file path=customXml/itemProps2.xml><?xml version="1.0" encoding="utf-8"?>
<ds:datastoreItem xmlns:ds="http://schemas.openxmlformats.org/officeDocument/2006/customXml" ds:itemID="{8AB05DC5-A2FB-413B-BF81-4A492435DFF6}">
  <ds:schemaRefs/>
</ds:datastoreItem>
</file>

<file path=customXml/itemProps20.xml><?xml version="1.0" encoding="utf-8"?>
<ds:datastoreItem xmlns:ds="http://schemas.openxmlformats.org/officeDocument/2006/customXml" ds:itemID="{4750859D-9F1E-7846-88C7-EE2BE3381C8E}">
  <ds:schemaRefs/>
</ds:datastoreItem>
</file>

<file path=customXml/itemProps21.xml><?xml version="1.0" encoding="utf-8"?>
<ds:datastoreItem xmlns:ds="http://schemas.openxmlformats.org/officeDocument/2006/customXml" ds:itemID="{BF4A8EDE-9340-0644-A3CB-2EF166E43D75}">
  <ds:schemaRefs/>
</ds:datastoreItem>
</file>

<file path=customXml/itemProps22.xml><?xml version="1.0" encoding="utf-8"?>
<ds:datastoreItem xmlns:ds="http://schemas.openxmlformats.org/officeDocument/2006/customXml" ds:itemID="{0A1B9901-DBC7-400F-AF8B-8F7C9D4ECA35}">
  <ds:schemaRefs/>
</ds:datastoreItem>
</file>

<file path=customXml/itemProps23.xml><?xml version="1.0" encoding="utf-8"?>
<ds:datastoreItem xmlns:ds="http://schemas.openxmlformats.org/officeDocument/2006/customXml" ds:itemID="{CAF4F425-F83F-4742-9475-682B84859685}">
  <ds:schemaRefs/>
</ds:datastoreItem>
</file>

<file path=customXml/itemProps24.xml><?xml version="1.0" encoding="utf-8"?>
<ds:datastoreItem xmlns:ds="http://schemas.openxmlformats.org/officeDocument/2006/customXml" ds:itemID="{EAAB4981-6F6E-4299-8A4B-9168DADC05C9}">
  <ds:schemaRefs/>
</ds:datastoreItem>
</file>

<file path=customXml/itemProps25.xml><?xml version="1.0" encoding="utf-8"?>
<ds:datastoreItem xmlns:ds="http://schemas.openxmlformats.org/officeDocument/2006/customXml" ds:itemID="{D3A1427A-1820-5A47-94B8-1D65CB519971}">
  <ds:schemaRefs/>
</ds:datastoreItem>
</file>

<file path=customXml/itemProps26.xml><?xml version="1.0" encoding="utf-8"?>
<ds:datastoreItem xmlns:ds="http://schemas.openxmlformats.org/officeDocument/2006/customXml" ds:itemID="{5FEE098F-75A0-A14A-9369-0B72EA5EDEE3}">
  <ds:schemaRefs/>
</ds:datastoreItem>
</file>

<file path=customXml/itemProps27.xml><?xml version="1.0" encoding="utf-8"?>
<ds:datastoreItem xmlns:ds="http://schemas.openxmlformats.org/officeDocument/2006/customXml" ds:itemID="{17A2F4F6-B3E9-0348-82BC-F4968A20F718}">
  <ds:schemaRefs/>
</ds:datastoreItem>
</file>

<file path=customXml/itemProps28.xml><?xml version="1.0" encoding="utf-8"?>
<ds:datastoreItem xmlns:ds="http://schemas.openxmlformats.org/officeDocument/2006/customXml" ds:itemID="{3BE2E47F-223C-1841-A27C-CD8DD2E48872}">
  <ds:schemaRefs/>
</ds:datastoreItem>
</file>

<file path=customXml/itemProps29.xml><?xml version="1.0" encoding="utf-8"?>
<ds:datastoreItem xmlns:ds="http://schemas.openxmlformats.org/officeDocument/2006/customXml" ds:itemID="{424FF6BB-46BD-1449-921F-F727F2FE3034}">
  <ds:schemaRefs/>
</ds:datastoreItem>
</file>

<file path=customXml/itemProps3.xml><?xml version="1.0" encoding="utf-8"?>
<ds:datastoreItem xmlns:ds="http://schemas.openxmlformats.org/officeDocument/2006/customXml" ds:itemID="{88757649-5ABE-AE4D-A538-493995100D13}">
  <ds:schemaRefs/>
</ds:datastoreItem>
</file>

<file path=customXml/itemProps30.xml><?xml version="1.0" encoding="utf-8"?>
<ds:datastoreItem xmlns:ds="http://schemas.openxmlformats.org/officeDocument/2006/customXml" ds:itemID="{78C99C86-6993-3349-A50A-B56498BB0D04}">
  <ds:schemaRefs/>
</ds:datastoreItem>
</file>

<file path=customXml/itemProps31.xml><?xml version="1.0" encoding="utf-8"?>
<ds:datastoreItem xmlns:ds="http://schemas.openxmlformats.org/officeDocument/2006/customXml" ds:itemID="{2CD4B79E-7FD8-5C41-9CB5-A3CC99E09BD6}">
  <ds:schemaRefs/>
</ds:datastoreItem>
</file>

<file path=customXml/itemProps32.xml><?xml version="1.0" encoding="utf-8"?>
<ds:datastoreItem xmlns:ds="http://schemas.openxmlformats.org/officeDocument/2006/customXml" ds:itemID="{98CF1A37-0881-4BEF-B932-9FFE67EF2321}">
  <ds:schemaRefs/>
</ds:datastoreItem>
</file>

<file path=customXml/itemProps33.xml><?xml version="1.0" encoding="utf-8"?>
<ds:datastoreItem xmlns:ds="http://schemas.openxmlformats.org/officeDocument/2006/customXml" ds:itemID="{69DD41A1-5C4D-5E44-815A-0E275170300B}">
  <ds:schemaRefs/>
</ds:datastoreItem>
</file>

<file path=customXml/itemProps34.xml><?xml version="1.0" encoding="utf-8"?>
<ds:datastoreItem xmlns:ds="http://schemas.openxmlformats.org/officeDocument/2006/customXml" ds:itemID="{70B1A138-9901-2A49-AF39-20AAF6274654}">
  <ds:schemaRefs/>
</ds:datastoreItem>
</file>

<file path=customXml/itemProps35.xml><?xml version="1.0" encoding="utf-8"?>
<ds:datastoreItem xmlns:ds="http://schemas.openxmlformats.org/officeDocument/2006/customXml" ds:itemID="{45F2D5DA-4278-3C42-B86E-A54AA84C5CF5}">
  <ds:schemaRefs/>
</ds:datastoreItem>
</file>

<file path=customXml/itemProps36.xml><?xml version="1.0" encoding="utf-8"?>
<ds:datastoreItem xmlns:ds="http://schemas.openxmlformats.org/officeDocument/2006/customXml" ds:itemID="{54CDAC76-8F08-DE41-AD66-23234A9490AA}">
  <ds:schemaRefs/>
</ds:datastoreItem>
</file>

<file path=customXml/itemProps37.xml><?xml version="1.0" encoding="utf-8"?>
<ds:datastoreItem xmlns:ds="http://schemas.openxmlformats.org/officeDocument/2006/customXml" ds:itemID="{D004DB6C-D2CA-7341-810A-39F890619D4F}">
  <ds:schemaRefs/>
</ds:datastoreItem>
</file>

<file path=customXml/itemProps38.xml><?xml version="1.0" encoding="utf-8"?>
<ds:datastoreItem xmlns:ds="http://schemas.openxmlformats.org/officeDocument/2006/customXml" ds:itemID="{0B62F6F5-86F5-4C54-8F11-30A091AE1E7D}">
  <ds:schemaRefs/>
</ds:datastoreItem>
</file>

<file path=customXml/itemProps39.xml><?xml version="1.0" encoding="utf-8"?>
<ds:datastoreItem xmlns:ds="http://schemas.openxmlformats.org/officeDocument/2006/customXml" ds:itemID="{4086026B-D8BC-C04B-BD34-4BE688C7E736}">
  <ds:schemaRefs/>
</ds:datastoreItem>
</file>

<file path=customXml/itemProps4.xml><?xml version="1.0" encoding="utf-8"?>
<ds:datastoreItem xmlns:ds="http://schemas.openxmlformats.org/officeDocument/2006/customXml" ds:itemID="{BACC0C63-2015-4E4B-B8F7-4019EF12B8F4}">
  <ds:schemaRefs/>
</ds:datastoreItem>
</file>

<file path=customXml/itemProps40.xml><?xml version="1.0" encoding="utf-8"?>
<ds:datastoreItem xmlns:ds="http://schemas.openxmlformats.org/officeDocument/2006/customXml" ds:itemID="{353FDB43-B4CA-994C-A834-5E1B7663B0B0}">
  <ds:schemaRefs/>
</ds:datastoreItem>
</file>

<file path=customXml/itemProps41.xml><?xml version="1.0" encoding="utf-8"?>
<ds:datastoreItem xmlns:ds="http://schemas.openxmlformats.org/officeDocument/2006/customXml" ds:itemID="{F6590919-D77C-42BE-886C-B3B4AFF04C5A}">
  <ds:schemaRefs/>
</ds:datastoreItem>
</file>

<file path=customXml/itemProps42.xml><?xml version="1.0" encoding="utf-8"?>
<ds:datastoreItem xmlns:ds="http://schemas.openxmlformats.org/officeDocument/2006/customXml" ds:itemID="{77B8231C-D0AE-7141-81A0-2F2DD1BE8506}">
  <ds:schemaRefs/>
</ds:datastoreItem>
</file>

<file path=customXml/itemProps43.xml><?xml version="1.0" encoding="utf-8"?>
<ds:datastoreItem xmlns:ds="http://schemas.openxmlformats.org/officeDocument/2006/customXml" ds:itemID="{24627B57-84FA-4F42-BA53-7762864E0A4F}">
  <ds:schemaRefs/>
</ds:datastoreItem>
</file>

<file path=customXml/itemProps44.xml><?xml version="1.0" encoding="utf-8"?>
<ds:datastoreItem xmlns:ds="http://schemas.openxmlformats.org/officeDocument/2006/customXml" ds:itemID="{C2AF2A88-D063-104D-87C1-8CB0DB1FB91D}">
  <ds:schemaRefs/>
</ds:datastoreItem>
</file>

<file path=customXml/itemProps45.xml><?xml version="1.0" encoding="utf-8"?>
<ds:datastoreItem xmlns:ds="http://schemas.openxmlformats.org/officeDocument/2006/customXml" ds:itemID="{03943999-C31A-4969-AA09-605AF997E2D4}">
  <ds:schemaRefs/>
</ds:datastoreItem>
</file>

<file path=customXml/itemProps46.xml><?xml version="1.0" encoding="utf-8"?>
<ds:datastoreItem xmlns:ds="http://schemas.openxmlformats.org/officeDocument/2006/customXml" ds:itemID="{B99892F9-6E46-4DF0-84CC-CA21034E9BEE}">
  <ds:schemaRefs/>
</ds:datastoreItem>
</file>

<file path=customXml/itemProps47.xml><?xml version="1.0" encoding="utf-8"?>
<ds:datastoreItem xmlns:ds="http://schemas.openxmlformats.org/officeDocument/2006/customXml" ds:itemID="{77EA953E-6E95-1C4C-AABE-C8E10F91BBC3}">
  <ds:schemaRefs/>
</ds:datastoreItem>
</file>

<file path=customXml/itemProps48.xml><?xml version="1.0" encoding="utf-8"?>
<ds:datastoreItem xmlns:ds="http://schemas.openxmlformats.org/officeDocument/2006/customXml" ds:itemID="{399F6C81-97B2-A54A-ACA6-770F49008620}">
  <ds:schemaRefs/>
</ds:datastoreItem>
</file>

<file path=customXml/itemProps5.xml><?xml version="1.0" encoding="utf-8"?>
<ds:datastoreItem xmlns:ds="http://schemas.openxmlformats.org/officeDocument/2006/customXml" ds:itemID="{C0E532B1-97EE-44D6-A22D-A6C377FE7062}">
  <ds:schemaRefs/>
</ds:datastoreItem>
</file>

<file path=customXml/itemProps6.xml><?xml version="1.0" encoding="utf-8"?>
<ds:datastoreItem xmlns:ds="http://schemas.openxmlformats.org/officeDocument/2006/customXml" ds:itemID="{269D72A9-6768-D94E-8CE8-093D961F31C9}">
  <ds:schemaRefs/>
</ds:datastoreItem>
</file>

<file path=customXml/itemProps7.xml><?xml version="1.0" encoding="utf-8"?>
<ds:datastoreItem xmlns:ds="http://schemas.openxmlformats.org/officeDocument/2006/customXml" ds:itemID="{41B1A156-CEB3-FE49-AC31-498ABBC7C1D5}">
  <ds:schemaRefs/>
</ds:datastoreItem>
</file>

<file path=customXml/itemProps8.xml><?xml version="1.0" encoding="utf-8"?>
<ds:datastoreItem xmlns:ds="http://schemas.openxmlformats.org/officeDocument/2006/customXml" ds:itemID="{51C0BB3F-CB9D-EA4A-BD04-FB854D09060F}">
  <ds:schemaRefs/>
</ds:datastoreItem>
</file>

<file path=customXml/itemProps9.xml><?xml version="1.0" encoding="utf-8"?>
<ds:datastoreItem xmlns:ds="http://schemas.openxmlformats.org/officeDocument/2006/customXml" ds:itemID="{BF640F7A-31D0-054F-AAA0-FC93BE1362E8}">
  <ds:schemaRefs/>
</ds:datastoreItem>
</file>

<file path=docProps/app.xml><?xml version="1.0" encoding="utf-8"?>
<Properties xmlns="http://schemas.openxmlformats.org/officeDocument/2006/extended-properties" xmlns:vt="http://schemas.openxmlformats.org/officeDocument/2006/docPropsVTypes">
  <Template/>
  <TotalTime>65822</TotalTime>
  <Words>16173</Words>
  <Application>Microsoft Macintosh PowerPoint</Application>
  <PresentationFormat>Widescreen</PresentationFormat>
  <Paragraphs>2012</Paragraphs>
  <Slides>138</Slides>
  <Notes>78</Notes>
  <HiddenSlides>0</HiddenSlides>
  <MMClips>0</MMClips>
  <ScaleCrop>false</ScaleCrop>
  <HeadingPairs>
    <vt:vector size="8" baseType="variant">
      <vt:variant>
        <vt:lpstr>Fonts Used</vt:lpstr>
      </vt:variant>
      <vt:variant>
        <vt:i4>27</vt:i4>
      </vt:variant>
      <vt:variant>
        <vt:lpstr>Theme</vt:lpstr>
      </vt:variant>
      <vt:variant>
        <vt:i4>19</vt:i4>
      </vt:variant>
      <vt:variant>
        <vt:lpstr>Embedded OLE Servers</vt:lpstr>
      </vt:variant>
      <vt:variant>
        <vt:i4>1</vt:i4>
      </vt:variant>
      <vt:variant>
        <vt:lpstr>Slide Titles</vt:lpstr>
      </vt:variant>
      <vt:variant>
        <vt:i4>138</vt:i4>
      </vt:variant>
    </vt:vector>
  </HeadingPairs>
  <TitlesOfParts>
    <vt:vector size="185" baseType="lpstr">
      <vt:lpstr>ＭＳ Ｐゴシック</vt:lpstr>
      <vt:lpstr>Aptos</vt:lpstr>
      <vt:lpstr>Aptos Display</vt:lpstr>
      <vt:lpstr>Arial</vt:lpstr>
      <vt:lpstr>Arial </vt:lpstr>
      <vt:lpstr>Arial Narrow</vt:lpstr>
      <vt:lpstr>Arial Narrow Regular</vt:lpstr>
      <vt:lpstr>Arial Nova</vt:lpstr>
      <vt:lpstr>Avenir Black</vt:lpstr>
      <vt:lpstr>Avenir Book</vt:lpstr>
      <vt:lpstr>Calibri</vt:lpstr>
      <vt:lpstr>Calibri Light</vt:lpstr>
      <vt:lpstr>Helvetica Neue</vt:lpstr>
      <vt:lpstr>invention</vt:lpstr>
      <vt:lpstr>invention</vt:lpstr>
      <vt:lpstr>Lato</vt:lpstr>
      <vt:lpstr>Montserrat Bold</vt:lpstr>
      <vt:lpstr>Noto Sans Symbols</vt:lpstr>
      <vt:lpstr>Open Sans</vt:lpstr>
      <vt:lpstr>Roboto</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Office Theme</vt:lpstr>
      <vt:lpstr>1_Content Slides</vt:lpstr>
      <vt:lpstr>3_Default Design</vt:lpstr>
      <vt:lpstr>2_Office Theme</vt:lpstr>
      <vt:lpstr>Custom Design</vt:lpstr>
      <vt:lpstr>3_Office Theme</vt:lpstr>
      <vt:lpstr>4_Default Design</vt:lpstr>
      <vt:lpstr>8_Default Design</vt:lpstr>
      <vt:lpstr>Prism 10</vt:lpstr>
      <vt:lpstr>Data + Perspectives: The Potential Role  of TROP2- and CDH6-Directed Antibody-Drug  Conjugates in Gynecologic Cancers</vt:lpstr>
      <vt:lpstr>Faculty</vt:lpstr>
      <vt:lpstr>Prof Eskander — Disclosures Faculty</vt:lpstr>
      <vt:lpstr>Dr Monk — Disclosures Faculty</vt:lpstr>
      <vt:lpstr>Dr Moore — Disclosures Moderator</vt:lpstr>
      <vt:lpstr>Commercial Support</vt:lpstr>
      <vt:lpstr>PowerPoint Presentation</vt:lpstr>
      <vt:lpstr>PowerPoint Presentation</vt:lpstr>
      <vt:lpstr>Clinicians in the Meeting Room</vt:lpstr>
      <vt:lpstr>Clinicians Attending via Zoom</vt:lpstr>
      <vt:lpstr>About the Enduring Program</vt:lpstr>
      <vt:lpstr>Data + Perspectives: The Potential Role  of TROP2- and CDH6-Directed Antibody-Drug  Conjugates in Gynecologic Cancers</vt:lpstr>
      <vt:lpstr>Agenda</vt:lpstr>
      <vt:lpstr>Agenda</vt:lpstr>
      <vt:lpstr>Antibody Drug Conjugate in Ovarian Cancer: Selection, Sequencing and Strategy</vt:lpstr>
      <vt:lpstr>PowerPoint Presentation</vt:lpstr>
      <vt:lpstr>PowerPoint Presentation</vt:lpstr>
      <vt:lpstr>PowerPoint Presentation</vt:lpstr>
      <vt:lpstr>PowerPoint Presentation</vt:lpstr>
      <vt:lpstr>PowerPoint Presentation</vt:lpstr>
      <vt:lpstr>R-DXd treatment was associated with rapid responses at all doses </vt:lpstr>
      <vt:lpstr>REJOICE-Ovarian01: Most common TEAEs (≥10%)</vt:lpstr>
      <vt:lpstr>REJOICE-Ovarian01: The 5.6-mg/kg dose provided the optimal benefit-risk profile</vt:lpstr>
      <vt:lpstr>Clinically meaningful tumor responses were observed across a range of CDH6 expression levels </vt:lpstr>
      <vt:lpstr>Exploratory Analysis of ORR based on LOT &amp; Prior Therapy Demonstrates No Difference  </vt:lpstr>
      <vt:lpstr>Nausea and Vomiting Are Among the Most Common TEAEs Reported In Clinical Trials of R-DXd; Most Events are Grade 1 and 2</vt:lpstr>
      <vt:lpstr>Diarrhea (Any Grade) Is a Common TEAE Reported In Clinical Trials of  R-DXd; Most Events Have Been Grade 1 or 2</vt:lpstr>
      <vt:lpstr>Hematologic Toxicities Were the Most Common Grade ≥3 TEAEs Reported In Clinical Trials of R-DXd</vt:lpstr>
      <vt:lpstr>ILD/Pneumonitis Has Been Reported In Clinical Trials of R-DXd</vt:lpstr>
      <vt:lpstr>Moving ADCs into PSOC: RDXd  ESMO Gyne 2025</vt:lpstr>
      <vt:lpstr>Phase II REJOICE-PanTumor01 Study Design</vt:lpstr>
      <vt:lpstr>Data for ADCs in PSOC is starting to emerge….. </vt:lpstr>
      <vt:lpstr>If progression on PARPi is the new “high risk” marker for poor anticipated response to platinum, what do we know about expectations for platinum in this setting?</vt:lpstr>
      <vt:lpstr>Data for ADCs in PSOC is starting to emerge….. Will they be better than platinum even in high risk tumors?  </vt:lpstr>
      <vt:lpstr>Or for those tumors deemed not high risk for platinum failure do we use ADCs as maintenance? Aka GLORIOSA</vt:lpstr>
      <vt:lpstr>Conclusions</vt:lpstr>
      <vt:lpstr>PowerPoint Presentation</vt:lpstr>
      <vt:lpstr>Dr Monk: OC PROC Case</vt:lpstr>
      <vt:lpstr>Dr Monk: OC PROC Case: My Approach</vt:lpstr>
      <vt:lpstr>PowerPoint Presentation</vt:lpstr>
      <vt:lpstr>PowerPoint Presentation</vt:lpstr>
      <vt:lpstr>Prof Eskander: Case Presentation </vt:lpstr>
      <vt:lpstr>Prof Eskander: Case Presentation </vt:lpstr>
      <vt:lpstr>Prof Eskander: Case Presentation </vt:lpstr>
      <vt:lpstr>Prof Eskander: Case Presentation </vt:lpstr>
      <vt:lpstr>Prof Eskander: Case Presentation </vt:lpstr>
      <vt:lpstr>PowerPoint Presentation</vt:lpstr>
      <vt:lpstr>PowerPoint Presentation</vt:lpstr>
      <vt:lpstr>PowerPoint Presentation</vt:lpstr>
      <vt:lpstr>Agenda</vt:lpstr>
      <vt:lpstr>Leveraging TROP2-Directed ADCs in Advanced Gynecologic Cancers</vt:lpstr>
      <vt:lpstr>Antibody Drug Conjugates: Over 400 in development…</vt:lpstr>
      <vt:lpstr>Antigen Targets: Tumor Cells &amp; Tumor Microenvironment</vt:lpstr>
      <vt:lpstr>Why TROP2? Biologic Rationale</vt:lpstr>
      <vt:lpstr>Why TROP2? Biologic Rationale</vt:lpstr>
      <vt:lpstr>TROP2 ADC Platform and Mechanistic Comparisons</vt:lpstr>
      <vt:lpstr>TROP2 ADC Platform and Mechanistic Comparisons</vt:lpstr>
      <vt:lpstr>TROP2 ADCs in Development</vt:lpstr>
      <vt:lpstr>TROP2 Expression and EnCa</vt:lpstr>
      <vt:lpstr>Preliminary TROP2 ADC Efficacy in EnCa</vt:lpstr>
      <vt:lpstr>Phase 3 TROP2 ADC Clinical Trials in Recurrent EnCa</vt:lpstr>
      <vt:lpstr>Phase 3 TROP2 ADC Clinical Trials in Advanced Stage, Metastatic and Recurrent EnCa</vt:lpstr>
      <vt:lpstr>TROP2 ADCs in Development</vt:lpstr>
      <vt:lpstr>Is TROP2 a Relevant Target in Ovarian Cancer</vt:lpstr>
      <vt:lpstr>Preliminary TROP2 ADC Efficacy in OvCa</vt:lpstr>
      <vt:lpstr>Phase 3 TROP2 ADC maintenance trial in PSOC</vt:lpstr>
      <vt:lpstr>Phase 3 TROP2 ADC maintenance trial in Newly Diagnosed OvCa</vt:lpstr>
      <vt:lpstr>TROP2 ADCs in Development</vt:lpstr>
      <vt:lpstr>Target Antigen Expression in Cervical Cancer</vt:lpstr>
      <vt:lpstr>Preliminary TROP2 Targeting ADC Efficacy in Cervical Cancer</vt:lpstr>
      <vt:lpstr>Phase 3 TROP2 ADC Trial in Recurrent Cervical Cancer</vt:lpstr>
      <vt:lpstr>Phase 3 TROP2 ADC Trial in Newly Diagnosed Advanced Stage, Metastatic and Recurrent Cervical Cancer</vt:lpstr>
      <vt:lpstr>PowerPoint Presentation</vt:lpstr>
      <vt:lpstr>PowerPoint Presentation</vt:lpstr>
      <vt:lpstr>Remaining Questions/Considerations….</vt:lpstr>
      <vt:lpstr>Conclusions</vt:lpstr>
      <vt:lpstr>PowerPoint Presentation</vt:lpstr>
      <vt:lpstr>Dr Monk: EC After 1-L Immunotherapy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ADCs in Gynecologic Cancers</vt:lpstr>
      <vt:lpstr>Biomarker Expression Differences Between HGSC and Non-HGSC</vt:lpstr>
      <vt:lpstr>CDH6, B7-H4 and TROP2 in High-Grade Serous Carcinoma</vt:lpstr>
      <vt:lpstr>Targeting the Folate Receptor  </vt:lpstr>
      <vt:lpstr>Inferential Cross-trial Comparisons for Anti-FRα ADCs in OC</vt:lpstr>
      <vt:lpstr>Trastuzumab Deruxtecan (T-DXd): ADC targeting Her2</vt:lpstr>
      <vt:lpstr>DESTINY-PanTumor02:  T-DXd for HER2-expressing solid tumors</vt:lpstr>
      <vt:lpstr>ORR and DOR (INV)*</vt:lpstr>
      <vt:lpstr>Toxicities Associated with ADCs: Approaches to Monitor and Manage</vt:lpstr>
      <vt:lpstr>AE Profiles of ADCs Using Deruxtecan Linker-Payload </vt:lpstr>
      <vt:lpstr>TROPION-PanTumor03 Trial: Safety Data with Datopotamab Deruxtecan</vt:lpstr>
      <vt:lpstr>Deruxtecan Linker-Payload Related Adverse Events Management</vt:lpstr>
      <vt:lpstr>T-DXd and R-DXd Dose Modifications</vt:lpstr>
      <vt:lpstr>Interstitial Lung Disease: Recognition and Management</vt:lpstr>
      <vt:lpstr>Strategies to Manage ILD/Pneumonitis </vt:lpstr>
      <vt:lpstr>Strategies to Manage Grade 2 to 4 ILD/Pneumonitis </vt:lpstr>
      <vt:lpstr>ILD/Pneumonitis Associated With T-DXd</vt:lpstr>
      <vt:lpstr> 5 “S” Rules </vt:lpstr>
      <vt:lpstr>T-DXd: Infusion-Related Reactions</vt:lpstr>
      <vt:lpstr>Targeting TROP2</vt:lpstr>
      <vt:lpstr>Efficacy and Safety of Sacituzumab Govitecan in Patients With Advanced Solid Tumors (TROPiCS-03): Analysis in Patients With Advanced Endometrial Cancer</vt:lpstr>
      <vt:lpstr>Sacituzumab tirumotecan (sac-TMT)</vt:lpstr>
      <vt:lpstr>sac-TMT – Basket Study Including EC Cohort</vt:lpstr>
      <vt:lpstr>PowerPoint Presentation</vt:lpstr>
      <vt:lpstr>PowerPoint Presentation</vt:lpstr>
      <vt:lpstr>Multifaceted Mechanisms of ADC Resistance</vt:lpstr>
      <vt:lpstr>Techniques for Overcoming Resistance to ADCs</vt:lpstr>
      <vt:lpstr>B-96: OS in CPS ≥1 Population at Final Analysis</vt:lpstr>
      <vt:lpstr>ROSELLA | Relacorilant Improved Overall Survival  at this Interim Analysis (all comer)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 Eskander: Case Presentation </vt:lpstr>
      <vt:lpstr>Prof Eskander: Case Presentation </vt:lpstr>
      <vt:lpstr>Prof Eskander: Case Presentation </vt:lpstr>
      <vt:lpstr>Prof Eskander: Case Presentation </vt:lpstr>
      <vt:lpstr>Prof Eskander: Case Presentation </vt:lpstr>
      <vt:lpstr>Prof Eskander: Case Presentation </vt:lpstr>
      <vt:lpstr>PowerPoint Presentation</vt:lpstr>
      <vt:lpstr>PowerPoint Presentation</vt:lpstr>
      <vt:lpstr>PowerPoint Presentation</vt:lpstr>
      <vt:lpstr>PowerPoint Presentation</vt:lpstr>
      <vt:lpstr>PowerPoint Presentation</vt:lpstr>
      <vt:lpstr>Data + Perspectives: The Potential Role  of TROP2- and CDH6-Directed Antibody-Drug  Conjugates in Gynecologic Cancers</vt:lpstr>
      <vt:lpstr>Thank you for joining us! Your feedback is very important to us.   Please complete the postmeeting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8012</cp:revision>
  <cp:lastPrinted>2020-08-04T16:05:31Z</cp:lastPrinted>
  <dcterms:created xsi:type="dcterms:W3CDTF">2013-03-19T19:50:02Z</dcterms:created>
  <dcterms:modified xsi:type="dcterms:W3CDTF">2026-04-12T13:45:44Z</dcterms:modified>
  <cp:category/>
</cp:coreProperties>
</file>