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1.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4.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5.xml" ContentType="application/vnd.openxmlformats-officedocument.theme+xml"/>
  <Override PartName="/ppt/tags/tag14.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8.xml" ContentType="application/vnd.openxmlformats-officedocument.presentationml.tags+xml"/>
  <Override PartName="/ppt/notesSlides/notesSlide46.xml" ContentType="application/vnd.openxmlformats-officedocument.presentationml.notesSlide+xml"/>
  <Override PartName="/ppt/tags/tag3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40.xml" ContentType="application/vnd.openxmlformats-officedocument.presentationml.tags+xml"/>
  <Override PartName="/ppt/notesSlides/notesSlide51.xml" ContentType="application/vnd.openxmlformats-officedocument.presentationml.notesSlide+xml"/>
  <Override PartName="/ppt/tags/tag41.xml" ContentType="application/vnd.openxmlformats-officedocument.presentationml.tags+xml"/>
  <Override PartName="/ppt/notesSlides/notesSlide52.xml" ContentType="application/vnd.openxmlformats-officedocument.presentationml.notesSlide+xml"/>
  <Override PartName="/ppt/tags/tag42.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3.xml" ContentType="application/vnd.openxmlformats-officedocument.presentationml.tags+xml"/>
  <Override PartName="/ppt/notesSlides/notesSlide55.xml" ContentType="application/vnd.openxmlformats-officedocument.presentationml.notesSlide+xml"/>
  <Override PartName="/ppt/tags/tag44.xml" ContentType="application/vnd.openxmlformats-officedocument.presentationml.tags+xml"/>
  <Override PartName="/ppt/notesSlides/notesSlide56.xml" ContentType="application/vnd.openxmlformats-officedocument.presentationml.notesSlide+xml"/>
  <Override PartName="/ppt/tags/tag45.xml" ContentType="application/vnd.openxmlformats-officedocument.presentationml.tags+xml"/>
  <Override PartName="/ppt/notesSlides/notesSlide57.xml" ContentType="application/vnd.openxmlformats-officedocument.presentationml.notesSlide+xml"/>
  <Override PartName="/ppt/tags/tag46.xml" ContentType="application/vnd.openxmlformats-officedocument.presentationml.tags+xml"/>
  <Override PartName="/ppt/notesSlides/notesSlide58.xml" ContentType="application/vnd.openxmlformats-officedocument.presentationml.notesSlide+xml"/>
  <Override PartName="/ppt/tags/tag47.xml" ContentType="application/vnd.openxmlformats-officedocument.presentationml.tags+xml"/>
  <Override PartName="/ppt/notesSlides/notesSlide59.xml" ContentType="application/vnd.openxmlformats-officedocument.presentationml.notesSlide+xml"/>
  <Override PartName="/ppt/tags/tag48.xml" ContentType="application/vnd.openxmlformats-officedocument.presentationml.tags+xml"/>
  <Override PartName="/ppt/notesSlides/notesSlide60.xml" ContentType="application/vnd.openxmlformats-officedocument.presentationml.notesSlide+xml"/>
  <Override PartName="/ppt/tags/tag49.xml" ContentType="application/vnd.openxmlformats-officedocument.presentationml.tags+xml"/>
  <Override PartName="/ppt/notesSlides/notesSlide61.xml" ContentType="application/vnd.openxmlformats-officedocument.presentationml.notesSlide+xml"/>
  <Override PartName="/ppt/tags/tag50.xml" ContentType="application/vnd.openxmlformats-officedocument.presentationml.tags+xml"/>
  <Override PartName="/ppt/notesSlides/notesSlide62.xml" ContentType="application/vnd.openxmlformats-officedocument.presentationml.notesSlide+xml"/>
  <Override PartName="/ppt/tags/tag51.xml" ContentType="application/vnd.openxmlformats-officedocument.presentationml.tags+xml"/>
  <Override PartName="/ppt/notesSlides/notesSlide63.xml" ContentType="application/vnd.openxmlformats-officedocument.presentationml.notesSlide+xml"/>
  <Override PartName="/ppt/tags/tag52.xml" ContentType="application/vnd.openxmlformats-officedocument.presentationml.tags+xml"/>
  <Override PartName="/ppt/notesSlides/notesSlide64.xml" ContentType="application/vnd.openxmlformats-officedocument.presentationml.notesSlide+xml"/>
  <Override PartName="/ppt/tags/tag5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54.xml" ContentType="application/vnd.openxmlformats-officedocument.presentationml.tags+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52" r:id="rId13"/>
    <p:sldMasterId id="2147486067" r:id="rId14"/>
    <p:sldMasterId id="2147486114" r:id="rId15"/>
  </p:sldMasterIdLst>
  <p:notesMasterIdLst>
    <p:notesMasterId r:id="rId158"/>
  </p:notesMasterIdLst>
  <p:handoutMasterIdLst>
    <p:handoutMasterId r:id="rId159"/>
  </p:handoutMasterIdLst>
  <p:sldIdLst>
    <p:sldId id="332" r:id="rId16"/>
    <p:sldId id="333" r:id="rId17"/>
    <p:sldId id="335" r:id="rId18"/>
    <p:sldId id="2147483617" r:id="rId19"/>
    <p:sldId id="13408" r:id="rId20"/>
    <p:sldId id="342" r:id="rId21"/>
    <p:sldId id="2147480704" r:id="rId22"/>
    <p:sldId id="344" r:id="rId23"/>
    <p:sldId id="2147470659" r:id="rId24"/>
    <p:sldId id="13108" r:id="rId25"/>
    <p:sldId id="345" r:id="rId26"/>
    <p:sldId id="347" r:id="rId27"/>
    <p:sldId id="350" r:id="rId28"/>
    <p:sldId id="353" r:id="rId29"/>
    <p:sldId id="354" r:id="rId30"/>
    <p:sldId id="2147483638" r:id="rId31"/>
    <p:sldId id="355" r:id="rId32"/>
    <p:sldId id="357" r:id="rId33"/>
    <p:sldId id="358" r:id="rId34"/>
    <p:sldId id="305" r:id="rId35"/>
    <p:sldId id="276" r:id="rId36"/>
    <p:sldId id="2147471838" r:id="rId37"/>
    <p:sldId id="2147471837" r:id="rId38"/>
    <p:sldId id="2147483635" r:id="rId39"/>
    <p:sldId id="320" r:id="rId40"/>
    <p:sldId id="2147483640" r:id="rId41"/>
    <p:sldId id="2147483637" r:id="rId42"/>
    <p:sldId id="313" r:id="rId43"/>
    <p:sldId id="306" r:id="rId44"/>
    <p:sldId id="263" r:id="rId45"/>
    <p:sldId id="286" r:id="rId46"/>
    <p:sldId id="2147483641" r:id="rId47"/>
    <p:sldId id="13407" r:id="rId48"/>
    <p:sldId id="2147483567" r:id="rId49"/>
    <p:sldId id="2147483646" r:id="rId50"/>
    <p:sldId id="2147483647" r:id="rId51"/>
    <p:sldId id="257" r:id="rId52"/>
    <p:sldId id="2147483644" r:id="rId53"/>
    <p:sldId id="265" r:id="rId54"/>
    <p:sldId id="266" r:id="rId55"/>
    <p:sldId id="2147483645" r:id="rId56"/>
    <p:sldId id="371" r:id="rId57"/>
    <p:sldId id="260" r:id="rId58"/>
    <p:sldId id="329" r:id="rId59"/>
    <p:sldId id="261" r:id="rId60"/>
    <p:sldId id="356" r:id="rId61"/>
    <p:sldId id="314" r:id="rId62"/>
    <p:sldId id="340" r:id="rId63"/>
    <p:sldId id="341" r:id="rId64"/>
    <p:sldId id="348" r:id="rId65"/>
    <p:sldId id="362" r:id="rId66"/>
    <p:sldId id="370" r:id="rId67"/>
    <p:sldId id="280" r:id="rId68"/>
    <p:sldId id="284" r:id="rId69"/>
    <p:sldId id="381" r:id="rId70"/>
    <p:sldId id="269" r:id="rId71"/>
    <p:sldId id="349" r:id="rId72"/>
    <p:sldId id="385" r:id="rId73"/>
    <p:sldId id="256" r:id="rId74"/>
    <p:sldId id="270" r:id="rId75"/>
    <p:sldId id="274" r:id="rId76"/>
    <p:sldId id="277" r:id="rId77"/>
    <p:sldId id="282" r:id="rId78"/>
    <p:sldId id="283" r:id="rId79"/>
    <p:sldId id="299" r:id="rId80"/>
    <p:sldId id="327" r:id="rId81"/>
    <p:sldId id="410" r:id="rId82"/>
    <p:sldId id="285" r:id="rId83"/>
    <p:sldId id="267" r:id="rId84"/>
    <p:sldId id="413" r:id="rId85"/>
    <p:sldId id="287" r:id="rId86"/>
    <p:sldId id="298" r:id="rId87"/>
    <p:sldId id="268" r:id="rId88"/>
    <p:sldId id="414" r:id="rId89"/>
    <p:sldId id="315" r:id="rId90"/>
    <p:sldId id="317" r:id="rId91"/>
    <p:sldId id="318" r:id="rId92"/>
    <p:sldId id="319" r:id="rId93"/>
    <p:sldId id="321" r:id="rId94"/>
    <p:sldId id="323" r:id="rId95"/>
    <p:sldId id="412" r:id="rId96"/>
    <p:sldId id="291" r:id="rId97"/>
    <p:sldId id="324" r:id="rId98"/>
    <p:sldId id="325" r:id="rId99"/>
    <p:sldId id="326" r:id="rId100"/>
    <p:sldId id="258" r:id="rId101"/>
    <p:sldId id="293" r:id="rId102"/>
    <p:sldId id="294" r:id="rId103"/>
    <p:sldId id="295" r:id="rId104"/>
    <p:sldId id="296" r:id="rId105"/>
    <p:sldId id="297" r:id="rId106"/>
    <p:sldId id="301" r:id="rId107"/>
    <p:sldId id="302" r:id="rId108"/>
    <p:sldId id="288" r:id="rId109"/>
    <p:sldId id="290" r:id="rId110"/>
    <p:sldId id="292" r:id="rId111"/>
    <p:sldId id="289" r:id="rId112"/>
    <p:sldId id="310" r:id="rId113"/>
    <p:sldId id="303" r:id="rId114"/>
    <p:sldId id="307" r:id="rId115"/>
    <p:sldId id="308" r:id="rId116"/>
    <p:sldId id="364" r:id="rId117"/>
    <p:sldId id="304" r:id="rId118"/>
    <p:sldId id="300" r:id="rId119"/>
    <p:sldId id="337" r:id="rId120"/>
    <p:sldId id="336" r:id="rId121"/>
    <p:sldId id="343" r:id="rId122"/>
    <p:sldId id="309" r:id="rId123"/>
    <p:sldId id="264" r:id="rId124"/>
    <p:sldId id="330" r:id="rId125"/>
    <p:sldId id="331" r:id="rId126"/>
    <p:sldId id="334" r:id="rId127"/>
    <p:sldId id="328" r:id="rId128"/>
    <p:sldId id="312" r:id="rId129"/>
    <p:sldId id="378" r:id="rId130"/>
    <p:sldId id="382" r:id="rId131"/>
    <p:sldId id="383" r:id="rId132"/>
    <p:sldId id="311" r:id="rId133"/>
    <p:sldId id="322" r:id="rId134"/>
    <p:sldId id="316" r:id="rId135"/>
    <p:sldId id="360" r:id="rId136"/>
    <p:sldId id="394" r:id="rId137"/>
    <p:sldId id="281" r:id="rId138"/>
    <p:sldId id="346" r:id="rId139"/>
    <p:sldId id="352" r:id="rId140"/>
    <p:sldId id="259" r:id="rId141"/>
    <p:sldId id="262" r:id="rId142"/>
    <p:sldId id="278" r:id="rId143"/>
    <p:sldId id="279" r:id="rId144"/>
    <p:sldId id="275" r:id="rId145"/>
    <p:sldId id="272" r:id="rId146"/>
    <p:sldId id="273" r:id="rId147"/>
    <p:sldId id="393" r:id="rId148"/>
    <p:sldId id="388" r:id="rId149"/>
    <p:sldId id="271" r:id="rId150"/>
    <p:sldId id="338" r:id="rId151"/>
    <p:sldId id="339" r:id="rId152"/>
    <p:sldId id="351" r:id="rId153"/>
    <p:sldId id="400" r:id="rId154"/>
    <p:sldId id="401" r:id="rId155"/>
    <p:sldId id="2147483639" r:id="rId156"/>
    <p:sldId id="2147480083" r:id="rId157"/>
  </p:sldIdLst>
  <p:sldSz cx="12192000" cy="6858000"/>
  <p:notesSz cx="7772400" cy="10058400"/>
  <p:custDataLst>
    <p:tags r:id="rId16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5F9"/>
    <a:srgbClr val="DEEBF3"/>
    <a:srgbClr val="FF40FF"/>
    <a:srgbClr val="FFFFFF"/>
    <a:srgbClr val="0432FF"/>
    <a:srgbClr val="FEAD7B"/>
    <a:srgbClr val="FAA978"/>
    <a:srgbClr val="FFFF00"/>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94" autoAdjust="0"/>
    <p:restoredTop sz="91849" autoAdjust="0"/>
  </p:normalViewPr>
  <p:slideViewPr>
    <p:cSldViewPr>
      <p:cViewPr varScale="1">
        <p:scale>
          <a:sx n="109" d="100"/>
          <a:sy n="109" d="100"/>
        </p:scale>
        <p:origin x="200" y="248"/>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0" d="100"/>
        <a:sy n="17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handoutMaster" Target="handoutMasters/handoutMaster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tags" Target="tags/tag1.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notesMaster" Target="notesMasters/notesMaster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tableStyles" Target="tableStyles.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1/22/26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5939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406F0-E12C-E6D8-10E9-94E2CFFC3B5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F7F715E-59C8-34DA-9AA1-BF775A317A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BD8FCF8-0071-CD14-4295-627ABAA025D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00D6BB3-67A5-69DE-7683-F5E58FF80B4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73608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2115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308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946D2-A086-7789-DD61-BDADF6983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81E75-A80D-FCF7-2F00-8BA78C8AF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6CB39-B502-F37E-4B08-00F7F26C554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2151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1E031-BECE-5726-EE27-F5470ED13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3D279-EB42-2B75-3480-9C6E5B995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A453AF-9CFD-6BEE-0DA9-F3D1B56D70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7756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236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5219D-11C9-A88C-3676-86F4B92C3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4E8CE-ADDA-86ED-2312-673482E78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C8F0C-C8F1-292C-3823-58E678EA2E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4502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D0A9F-D8C7-43E9-4FDE-7FCB2F87D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7E733-5219-1DC7-11BB-746F25783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08A39-6C50-3A29-F472-BEFDD9D2D8B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3398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08036-7165-924C-3301-86A1A0090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152BF-865E-812A-E531-E1F57A708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83A36-E32B-1008-A935-BC9D7E8DAC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6948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A73DC-313C-9759-672B-A30AB63FF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EEFE4-21C5-AFFD-9A2B-4A8F1EE84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BB168-F642-DC74-0CC9-1876A175E95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1680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E94FA-56B4-8022-589F-883643DAC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3D0A0-B2EC-F9EB-021C-9F36A432B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67884-3FB7-A6DB-33BD-3204ADB6ED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102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F732E-8F5D-2509-EEF5-70AA319E3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2BE02-EBC9-7ABF-D82C-EEEDC83CE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E0A1C-790C-41D6-CBB4-AFE8569970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6139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801ED-F601-8239-DBB9-A6BFBC320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7C74D-1284-73B2-3144-370EA7856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F2D5D-C0E3-D493-E28E-EA1CF5F070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2668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8F8EB-B7E9-C1B5-D067-6D9DB4D5C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E06CF-B3F9-4F7F-ABDA-CCF16C5D9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5DCFC-EA0C-8925-8943-AA70A60FF3A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6079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383138-FC0D-024A-B467-5E8C7533CE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07513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451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7B76F-F97F-0E2C-80C1-C6D51C072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560A0-C3D9-3426-2731-8B653AC27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276E9-73B6-11BE-960F-E277FE83FC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0842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97825-AF5A-363D-5AA2-E67E6EBD6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4D620-2756-8293-61FA-57D86EBA42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EF9B8-DA65-AB58-2DD5-6B5EAFAE9B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741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3732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937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CCFA2-EC33-F9CA-0191-1EB10F628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CD96A-CA6D-0335-B811-6035CE294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6CA57-DD27-7D4E-7A97-27387DF4B9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528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937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076EF-1668-14F6-B48B-57DCA89E5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9AC32-D0F0-4C13-EAD1-1162A3632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A2CD3-1D86-373B-766C-BBD2F1D9AB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8946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89743-56CF-39EA-09DC-86BFA2EFC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BD9F2-2333-5377-E815-F47BDE6F5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EF6E77-38E0-2FD6-EBBA-440AEF38901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1243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40DB0-58F9-8187-F5F8-4EF0285CD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3242F-8E0A-B464-6CF8-48F336683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9BDEF-ABEE-447B-2663-2CE24292AE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3121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5B60A-F1C7-D9A7-95F9-612F17161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E7CEF-7AE0-3FAE-273C-46A846A20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85082-8D6C-B2E3-CFC4-1AE632FA231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958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E855F-75C3-015F-7D9F-0A95E0BB5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ABAD7-3212-2D51-A1B9-072CF4970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4DC0B-C591-F734-B406-EF56A3F046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1181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AC21B-276B-1065-3BF0-6143BEDA0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7C50A-A1E2-A2D4-CE74-D3A4DB323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43CD7-28F0-6E27-8C58-49426E6DCB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0244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FEB02-887D-E98F-D90D-98EF684AC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32FD1-8A64-D479-42E0-5455F9312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3AE05-EFA1-D54D-8F7C-A98F6BD62E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3221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B1EDC-E2DF-031D-B7E5-97F3C426F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E2B53-A380-78B8-9F2F-BD42CE202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0D9C6-73E7-54D4-1A1B-8921C57BD3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344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B609B-EA78-EA31-318B-86334625D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432FA-D1CC-2FC6-7296-7AA8B04AA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5559C-4F9C-5099-D416-DA96E3AA0198}"/>
              </a:ext>
            </a:extLst>
          </p:cNvPr>
          <p:cNvSpPr>
            <a:spLocks noGrp="1"/>
          </p:cNvSpPr>
          <p:nvPr>
            <p:ph type="body" idx="1"/>
          </p:nvPr>
        </p:nvSpPr>
        <p:spPr/>
        <p:txBody>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198015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50E0A-39F8-EA92-6640-245AA1E66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295BF-C7CF-FE7E-A450-37030D65A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77009-0483-D95E-0D3A-555B42B24A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7098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D13E7-8919-880E-83AC-3D639ACFB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DA511-9309-12D9-0463-5B15FA68C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67DE2-1F9C-F05E-A3F1-8514F92CB7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55193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C7404-3CE3-C38A-6ABD-00A5C1CA6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736D9-AE43-2966-789D-5CC19E960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32D52-605F-8A48-6241-EB64A005C5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89648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41715-F563-801A-417A-BA2A2CBE9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29EC3-A997-49F3-BBC8-FF637FA51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340B4-5373-EBDC-1FD7-304A6492134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1591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C25D8-832C-C611-8D6B-BFF02ECEA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45B27-0921-3F90-AA7E-DF423EE29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624E4-4474-377B-46FD-5347578E62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750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74F0F-679F-94FD-1C97-48670DB10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5DC47-D9E8-84C0-9DE9-CF9AFF7F9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D5593-71A3-563E-A44C-85B66F2F1B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6305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E047B-6709-E012-441C-6FCA4F3D2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10100-3530-4F2E-8C66-8789772D5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5BED1-31AE-19A8-68C5-132FED4845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4005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A39A-EEA2-D172-9A33-4D4C830F4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D0074-45B9-774F-16D9-B875DD59D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D516A-4849-1C6E-B3B7-5CC53EE3EA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00356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DA239-2699-9953-8E18-6C5266E08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32AC5-ECF2-741D-7EA3-E14ADA461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7EE95-D002-1239-52F8-FAE946A08A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20566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9012B-719C-5E24-752C-6EFE36CE0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58F12-47E7-4B0E-E40D-5900C202E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0A883-A452-6265-0E27-A29FC9B6B59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94318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03A48-CF52-DC5C-82B0-89C2B49AA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063C-72CB-9A39-8BBF-F1F0D2B5B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DD799-73C1-8B76-85CA-0EFB4403290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8811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AD34A-BA12-22AD-5186-C6A9A82EC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A321A-7EB5-C504-260F-365124C81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437BA-B027-1D0B-892D-E40286E51F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75740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B87D7-3105-6BB0-F01A-2D213F7FCF8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C7B90E6-B67A-1515-BD94-F81E1A16360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E0FC748-D57F-5955-D31E-9912B2E2A64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53191E-FDFA-96AE-9DC1-50DF0529C61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7366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59399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287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573201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323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137171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56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683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8688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409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35230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97821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5185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454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956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7606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7776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6601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25823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33571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832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1_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218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03302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53503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452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34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6137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7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8636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768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72658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22381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238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07999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1153827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700453155"/>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0123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134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10636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179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729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9749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2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71160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50594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80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319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356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8718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41512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0982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4809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3930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48219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81180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67925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082516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216018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51104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18340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570741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5360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1123843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815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646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25237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1359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668779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542009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66094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8233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89422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55684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87192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77965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8326432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81935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877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theme" Target="../theme/theme10.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image" Target="../media/image51.jpeg"/><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8" Type="http://schemas.openxmlformats.org/officeDocument/2006/relationships/slideLayout" Target="../slideLayouts/slideLayout174.xml"/><Relationship Id="rId3" Type="http://schemas.openxmlformats.org/officeDocument/2006/relationships/slideLayout" Target="../slideLayouts/slideLayout1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5" Type="http://schemas.openxmlformats.org/officeDocument/2006/relationships/slideLayout" Target="../slideLayouts/slideLayout209.xml"/><Relationship Id="rId10" Type="http://schemas.openxmlformats.org/officeDocument/2006/relationships/image" Target="../media/image54.png"/><Relationship Id="rId4" Type="http://schemas.openxmlformats.org/officeDocument/2006/relationships/slideLayout" Target="../slideLayouts/slideLayout208.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9" Type="http://schemas.openxmlformats.org/officeDocument/2006/relationships/slideLayout" Target="../slideLayouts/slideLayout251.xml"/><Relationship Id="rId21" Type="http://schemas.openxmlformats.org/officeDocument/2006/relationships/slideLayout" Target="../slideLayouts/slideLayout233.xml"/><Relationship Id="rId34" Type="http://schemas.openxmlformats.org/officeDocument/2006/relationships/slideLayout" Target="../slideLayouts/slideLayout246.xml"/><Relationship Id="rId42" Type="http://schemas.openxmlformats.org/officeDocument/2006/relationships/slideLayout" Target="../slideLayouts/slideLayout254.xml"/><Relationship Id="rId7" Type="http://schemas.openxmlformats.org/officeDocument/2006/relationships/slideLayout" Target="../slideLayouts/slideLayout21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9" Type="http://schemas.openxmlformats.org/officeDocument/2006/relationships/slideLayout" Target="../slideLayouts/slideLayout241.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32" Type="http://schemas.openxmlformats.org/officeDocument/2006/relationships/slideLayout" Target="../slideLayouts/slideLayout244.xml"/><Relationship Id="rId37" Type="http://schemas.openxmlformats.org/officeDocument/2006/relationships/slideLayout" Target="../slideLayouts/slideLayout249.xml"/><Relationship Id="rId40" Type="http://schemas.openxmlformats.org/officeDocument/2006/relationships/slideLayout" Target="../slideLayouts/slideLayout252.xml"/><Relationship Id="rId45" Type="http://schemas.openxmlformats.org/officeDocument/2006/relationships/theme" Target="../theme/theme12.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36" Type="http://schemas.openxmlformats.org/officeDocument/2006/relationships/slideLayout" Target="../slideLayouts/slideLayout248.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31" Type="http://schemas.openxmlformats.org/officeDocument/2006/relationships/slideLayout" Target="../slideLayouts/slideLayout243.xml"/><Relationship Id="rId44" Type="http://schemas.openxmlformats.org/officeDocument/2006/relationships/slideLayout" Target="../slideLayouts/slideLayout256.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 Id="rId35" Type="http://schemas.openxmlformats.org/officeDocument/2006/relationships/slideLayout" Target="../slideLayouts/slideLayout247.xml"/><Relationship Id="rId43" Type="http://schemas.openxmlformats.org/officeDocument/2006/relationships/slideLayout" Target="../slideLayouts/slideLayout255.xml"/><Relationship Id="rId8" Type="http://schemas.openxmlformats.org/officeDocument/2006/relationships/slideLayout" Target="../slideLayouts/slideLayout220.xml"/><Relationship Id="rId3" Type="http://schemas.openxmlformats.org/officeDocument/2006/relationships/slideLayout" Target="../slideLayouts/slideLayout215.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33" Type="http://schemas.openxmlformats.org/officeDocument/2006/relationships/slideLayout" Target="../slideLayouts/slideLayout245.xml"/><Relationship Id="rId38" Type="http://schemas.openxmlformats.org/officeDocument/2006/relationships/slideLayout" Target="../slideLayouts/slideLayout250.xml"/><Relationship Id="rId46" Type="http://schemas.openxmlformats.org/officeDocument/2006/relationships/image" Target="../media/image60.jpg"/><Relationship Id="rId20" Type="http://schemas.openxmlformats.org/officeDocument/2006/relationships/slideLayout" Target="../slideLayouts/slideLayout232.xml"/><Relationship Id="rId41" Type="http://schemas.openxmlformats.org/officeDocument/2006/relationships/slideLayout" Target="../slideLayouts/slideLayout2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theme" Target="../theme/theme13.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26" Type="http://schemas.openxmlformats.org/officeDocument/2006/relationships/theme" Target="../theme/theme14.xml"/><Relationship Id="rId3" Type="http://schemas.openxmlformats.org/officeDocument/2006/relationships/slideLayout" Target="../slideLayouts/slideLayout273.xml"/><Relationship Id="rId21" Type="http://schemas.openxmlformats.org/officeDocument/2006/relationships/slideLayout" Target="../slideLayouts/slideLayout291.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5" Type="http://schemas.openxmlformats.org/officeDocument/2006/relationships/slideLayout" Target="../slideLayouts/slideLayout295.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slideLayout" Target="../slideLayouts/slideLayout290.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24" Type="http://schemas.openxmlformats.org/officeDocument/2006/relationships/slideLayout" Target="../slideLayouts/slideLayout294.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23" Type="http://schemas.openxmlformats.org/officeDocument/2006/relationships/slideLayout" Target="../slideLayouts/slideLayout293.xml"/><Relationship Id="rId10" Type="http://schemas.openxmlformats.org/officeDocument/2006/relationships/slideLayout" Target="../slideLayouts/slideLayout280.xml"/><Relationship Id="rId19" Type="http://schemas.openxmlformats.org/officeDocument/2006/relationships/slideLayout" Target="../slideLayouts/slideLayout289.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slideLayout" Target="../slideLayouts/slideLayout292.xml"/><Relationship Id="rId27" Type="http://schemas.openxmlformats.org/officeDocument/2006/relationships/image" Target="../media/image6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0" Type="http://schemas.openxmlformats.org/officeDocument/2006/relationships/image" Target="../media/image1.png"/><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10" Type="http://schemas.openxmlformats.org/officeDocument/2006/relationships/slideLayout" Target="../slideLayouts/slideLayout305.xml"/><Relationship Id="rId19" Type="http://schemas.openxmlformats.org/officeDocument/2006/relationships/theme" Target="../theme/theme1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40"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3" r:id="rId18"/>
    <p:sldLayoutId id="2147486093" r:id="rId19"/>
    <p:sldLayoutId id="2147486095" r:id="rId20"/>
    <p:sldLayoutId id="2147486096" r:id="rId21"/>
    <p:sldLayoutId id="2147486097" r:id="rId22"/>
    <p:sldLayoutId id="2147486098" r:id="rId23"/>
    <p:sldLayoutId id="2147486099" r:id="rId24"/>
    <p:sldLayoutId id="2147486100" r:id="rId25"/>
    <p:sldLayoutId id="2147486101" r:id="rId26"/>
    <p:sldLayoutId id="2147486102" r:id="rId27"/>
    <p:sldLayoutId id="2147486103" r:id="rId28"/>
    <p:sldLayoutId id="2147486104" r:id="rId29"/>
    <p:sldLayoutId id="2147486105" r:id="rId30"/>
    <p:sldLayoutId id="2147486106" r:id="rId31"/>
    <p:sldLayoutId id="2147486107" r:id="rId32"/>
    <p:sldLayoutId id="2147486108" r:id="rId33"/>
    <p:sldLayoutId id="2147486109" r:id="rId34"/>
    <p:sldLayoutId id="2147486110" r:id="rId35"/>
    <p:sldLayoutId id="2147486111" r:id="rId36"/>
    <p:sldLayoutId id="2147486112" r:id="rId37"/>
    <p:sldLayoutId id="2147486113" r:id="rId3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3769"/>
      </p:ext>
    </p:extLst>
  </p:cSld>
  <p:clrMap bg1="dk2" tx1="lt1" bg2="dk1" tx2="lt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 id="2147486066" r:id="rId1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94371360"/>
      </p:ext>
    </p:extLst>
  </p:cSld>
  <p:clrMap bg1="lt1" tx1="dk1" bg2="lt2" tx2="dk2" accent1="accent1" accent2="accent2" accent3="accent3" accent4="accent4" accent5="accent5" accent6="accent6" hlink="hlink" folHlink="folHlink"/>
  <p:sldLayoutIdLst>
    <p:sldLayoutId id="2147486068" r:id="rId1"/>
    <p:sldLayoutId id="2147486069" r:id="rId2"/>
    <p:sldLayoutId id="2147486070" r:id="rId3"/>
    <p:sldLayoutId id="2147486071" r:id="rId4"/>
    <p:sldLayoutId id="2147486072" r:id="rId5"/>
    <p:sldLayoutId id="2147486073" r:id="rId6"/>
    <p:sldLayoutId id="2147486074" r:id="rId7"/>
    <p:sldLayoutId id="2147486075" r:id="rId8"/>
    <p:sldLayoutId id="2147486076" r:id="rId9"/>
    <p:sldLayoutId id="2147486077" r:id="rId10"/>
    <p:sldLayoutId id="2147486078" r:id="rId11"/>
    <p:sldLayoutId id="2147486079" r:id="rId12"/>
    <p:sldLayoutId id="2147486080" r:id="rId13"/>
    <p:sldLayoutId id="2147486081" r:id="rId14"/>
    <p:sldLayoutId id="2147486082" r:id="rId15"/>
    <p:sldLayoutId id="2147486083" r:id="rId16"/>
    <p:sldLayoutId id="2147486084" r:id="rId17"/>
    <p:sldLayoutId id="2147486085" r:id="rId18"/>
    <p:sldLayoutId id="2147486086" r:id="rId19"/>
    <p:sldLayoutId id="2147486087" r:id="rId20"/>
    <p:sldLayoutId id="2147486088" r:id="rId21"/>
    <p:sldLayoutId id="2147486089" r:id="rId22"/>
    <p:sldLayoutId id="2147486090" r:id="rId23"/>
    <p:sldLayoutId id="2147486091" r:id="rId24"/>
    <p:sldLayoutId id="214748609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01443217"/>
      </p:ext>
    </p:extLst>
  </p:cSld>
  <p:clrMap bg1="lt1" tx1="dk1" bg2="lt2" tx2="dk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 id="2147486126" r:id="rId12"/>
    <p:sldLayoutId id="2147486127" r:id="rId13"/>
    <p:sldLayoutId id="2147486128" r:id="rId14"/>
    <p:sldLayoutId id="2147486129" r:id="rId15"/>
    <p:sldLayoutId id="2147486130" r:id="rId16"/>
    <p:sldLayoutId id="2147486131" r:id="rId17"/>
    <p:sldLayoutId id="2147486132"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1.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30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8.xml"/><Relationship Id="rId1" Type="http://schemas.openxmlformats.org/officeDocument/2006/relationships/tags" Target="../tags/tag38.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8.xml"/><Relationship Id="rId1" Type="http://schemas.openxmlformats.org/officeDocument/2006/relationships/tags" Target="../tags/tag3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168.xml"/></Relationships>
</file>

<file path=ppt/slides/_rels/slide10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168.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168.xml"/><Relationship Id="rId4" Type="http://schemas.microsoft.com/office/2007/relationships/hdphoto" Target="../media/hdphoto7.wdp"/></Relationships>
</file>

<file path=ppt/slides/_rels/slide10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8.xml"/></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0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8.xml"/><Relationship Id="rId1" Type="http://schemas.openxmlformats.org/officeDocument/2006/relationships/tags" Target="../tags/tag40.xml"/><Relationship Id="rId5" Type="http://schemas.microsoft.com/office/2007/relationships/hdphoto" Target="../media/hdphoto8.wdp"/><Relationship Id="rId4" Type="http://schemas.openxmlformats.org/officeDocument/2006/relationships/image" Target="../media/image124.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8.xml"/><Relationship Id="rId1" Type="http://schemas.openxmlformats.org/officeDocument/2006/relationships/tags" Target="../tags/tag41.xml"/><Relationship Id="rId4" Type="http://schemas.openxmlformats.org/officeDocument/2006/relationships/image" Target="../media/image125.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68.xml"/><Relationship Id="rId1" Type="http://schemas.openxmlformats.org/officeDocument/2006/relationships/tags" Target="../tags/tag42.xml"/><Relationship Id="rId5" Type="http://schemas.microsoft.com/office/2007/relationships/hdphoto" Target="../media/hdphoto9.wdp"/><Relationship Id="rId4" Type="http://schemas.openxmlformats.org/officeDocument/2006/relationships/image" Target="../media/image126.png"/></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168.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8.xml"/><Relationship Id="rId1" Type="http://schemas.openxmlformats.org/officeDocument/2006/relationships/tags" Target="../tags/tag43.xml"/><Relationship Id="rId4" Type="http://schemas.openxmlformats.org/officeDocument/2006/relationships/image" Target="../media/image128.png"/></Relationships>
</file>

<file path=ppt/slides/_rels/slide11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68.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68.xml"/><Relationship Id="rId4" Type="http://schemas.openxmlformats.org/officeDocument/2006/relationships/image" Target="../media/image132.png"/></Relationships>
</file>

<file path=ppt/slides/_rels/slide11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68.xml"/></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68.xml"/></Relationships>
</file>

<file path=ppt/slides/_rels/slide11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68.xml"/></Relationships>
</file>

<file path=ppt/slides/_rels/slide1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68.xml"/></Relationships>
</file>

<file path=ppt/slides/_rels/slide12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68.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8.xml"/><Relationship Id="rId1" Type="http://schemas.openxmlformats.org/officeDocument/2006/relationships/tags" Target="../tags/tag44.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68.xml"/><Relationship Id="rId1" Type="http://schemas.openxmlformats.org/officeDocument/2006/relationships/tags" Target="../tags/tag4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2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68.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68.xml"/><Relationship Id="rId1" Type="http://schemas.openxmlformats.org/officeDocument/2006/relationships/tags" Target="../tags/tag46.xml"/><Relationship Id="rId4" Type="http://schemas.openxmlformats.org/officeDocument/2006/relationships/image" Target="../media/image141.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68.xml"/><Relationship Id="rId1" Type="http://schemas.openxmlformats.org/officeDocument/2006/relationships/tags" Target="../tags/tag47.xml"/><Relationship Id="rId4" Type="http://schemas.openxmlformats.org/officeDocument/2006/relationships/image" Target="../media/image142.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68.xml"/><Relationship Id="rId1" Type="http://schemas.openxmlformats.org/officeDocument/2006/relationships/tags" Target="../tags/tag48.xml"/><Relationship Id="rId4" Type="http://schemas.openxmlformats.org/officeDocument/2006/relationships/image" Target="../media/image14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1.xml"/><Relationship Id="rId1" Type="http://schemas.openxmlformats.org/officeDocument/2006/relationships/tags" Target="../tags/tag17.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68.xml"/><Relationship Id="rId1" Type="http://schemas.openxmlformats.org/officeDocument/2006/relationships/tags" Target="../tags/tag49.xml"/><Relationship Id="rId4" Type="http://schemas.openxmlformats.org/officeDocument/2006/relationships/image" Target="../media/image144.png"/></Relationships>
</file>

<file path=ppt/slides/_rels/slide1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68.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68.xml"/><Relationship Id="rId1" Type="http://schemas.openxmlformats.org/officeDocument/2006/relationships/tags" Target="../tags/tag50.xml"/><Relationship Id="rId4" Type="http://schemas.openxmlformats.org/officeDocument/2006/relationships/image" Target="../media/image146.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68.xml"/><Relationship Id="rId1" Type="http://schemas.openxmlformats.org/officeDocument/2006/relationships/tags" Target="../tags/tag51.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68.xml"/><Relationship Id="rId1" Type="http://schemas.openxmlformats.org/officeDocument/2006/relationships/tags" Target="../tags/tag5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68.xml"/><Relationship Id="rId1" Type="http://schemas.openxmlformats.org/officeDocument/2006/relationships/tags" Target="../tags/tag5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3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1.xml"/><Relationship Id="rId1" Type="http://schemas.openxmlformats.org/officeDocument/2006/relationships/tags" Target="../tags/tag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6.xml"/><Relationship Id="rId1" Type="http://schemas.openxmlformats.org/officeDocument/2006/relationships/slideLayout" Target="../slideLayouts/slideLayout172.xml"/><Relationship Id="rId4" Type="http://schemas.microsoft.com/office/2007/relationships/hdphoto" Target="../media/hdphoto10.wdp"/></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72.xml"/><Relationship Id="rId1" Type="http://schemas.openxmlformats.org/officeDocument/2006/relationships/tags" Target="../tags/tag5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6.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1.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01.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3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2.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2.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6.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2.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2.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8.xml"/><Relationship Id="rId1" Type="http://schemas.openxmlformats.org/officeDocument/2006/relationships/tags" Target="../tags/tag2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8.xml"/><Relationship Id="rId1" Type="http://schemas.openxmlformats.org/officeDocument/2006/relationships/tags" Target="../tags/tag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8.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8.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8.xml"/><Relationship Id="rId1" Type="http://schemas.openxmlformats.org/officeDocument/2006/relationships/tags" Target="../tags/tag31.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8.xml"/><Relationship Id="rId1" Type="http://schemas.openxmlformats.org/officeDocument/2006/relationships/tags" Target="../tags/tag3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68.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6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6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8.xml"/><Relationship Id="rId1" Type="http://schemas.openxmlformats.org/officeDocument/2006/relationships/tags" Target="../tags/tag33.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6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8.xml"/><Relationship Id="rId1" Type="http://schemas.openxmlformats.org/officeDocument/2006/relationships/tags" Target="../tags/tag34.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2.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8.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8.xml"/><Relationship Id="rId1" Type="http://schemas.openxmlformats.org/officeDocument/2006/relationships/tags" Target="../tags/tag35.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7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8.xml"/><Relationship Id="rId1" Type="http://schemas.openxmlformats.org/officeDocument/2006/relationships/tags" Target="../tags/tag3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3.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8.xml"/></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7.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168.xml"/><Relationship Id="rId4" Type="http://schemas.microsoft.com/office/2007/relationships/hdphoto" Target="../media/hdphoto3.wdp"/></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168.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168.xml"/><Relationship Id="rId4" Type="http://schemas.microsoft.com/office/2007/relationships/hdphoto" Target="../media/hdphoto4.wdp"/></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8.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68.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01.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68.xml"/></Relationships>
</file>

<file path=ppt/slides/_rels/slide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8.xml"/></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8.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8.xml"/></Relationships>
</file>

<file path=ppt/slides/_rels/slide8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5.png"/><Relationship Id="rId1" Type="http://schemas.openxmlformats.org/officeDocument/2006/relationships/slideLayout" Target="../slideLayouts/slideLayout172.xml"/><Relationship Id="rId5" Type="http://schemas.microsoft.com/office/2007/relationships/hdphoto" Target="../media/hdphoto6.wdp"/><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8.xml"/></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8.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68.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8.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301.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68.xm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68.xml"/></Relationships>
</file>

<file path=ppt/slides/_rels/slide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68.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8.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8.xml"/></Relationships>
</file>

<file path=ppt/slides/_rels/slide9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8.xml"/></Relationships>
</file>

<file path=ppt/slides/_rels/slide9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8.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6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8.xml"/><Relationship Id="rId1" Type="http://schemas.openxmlformats.org/officeDocument/2006/relationships/tags" Target="../tags/tag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ESMO Congress 2025 Review — Gynecologic Cancers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46962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40495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January 22,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6554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Ritu Salani, MD, MBA</a:t>
            </a:r>
          </a:p>
        </p:txBody>
      </p:sp>
    </p:spTree>
    <p:custDataLst>
      <p:tags r:id="rId1"/>
    </p:custDataLst>
    <p:extLst>
      <p:ext uri="{BB962C8B-B14F-4D97-AF65-F5344CB8AC3E}">
        <p14:creationId xmlns:p14="http://schemas.microsoft.com/office/powerpoint/2010/main" val="862541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7410-4B5B-BBAA-64A1-6FE9E465C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26C67-7BC3-87D0-7542-34CA955C7BAC}"/>
              </a:ext>
            </a:extLst>
          </p:cNvPr>
          <p:cNvSpPr>
            <a:spLocks noGrp="1"/>
          </p:cNvSpPr>
          <p:nvPr>
            <p:ph type="title"/>
          </p:nvPr>
        </p:nvSpPr>
        <p:spPr>
          <a:xfrm>
            <a:off x="912284" y="53752"/>
            <a:ext cx="10358967" cy="1143000"/>
          </a:xfrm>
        </p:spPr>
        <p:txBody>
          <a:bodyPr anchor="ctr">
            <a:normAutofit/>
          </a:bodyPr>
          <a:lstStyle/>
          <a:p>
            <a:r>
              <a:rPr lang="en-US" dirty="0"/>
              <a:t>Case Presentation: Dr Salani (Continued)</a:t>
            </a:r>
          </a:p>
        </p:txBody>
      </p:sp>
      <p:sp>
        <p:nvSpPr>
          <p:cNvPr id="3" name="Content Placeholder 2">
            <a:extLst>
              <a:ext uri="{FF2B5EF4-FFF2-40B4-BE49-F238E27FC236}">
                <a16:creationId xmlns:a16="http://schemas.microsoft.com/office/drawing/2014/main" id="{E1EEC234-627A-D9F0-C27C-BF0CA086141C}"/>
              </a:ext>
            </a:extLst>
          </p:cNvPr>
          <p:cNvSpPr>
            <a:spLocks noGrp="1"/>
          </p:cNvSpPr>
          <p:nvPr>
            <p:ph idx="1"/>
          </p:nvPr>
        </p:nvSpPr>
        <p:spPr>
          <a:xfrm>
            <a:off x="912284" y="1196752"/>
            <a:ext cx="10358967" cy="4799013"/>
          </a:xfrm>
        </p:spPr>
        <p:txBody>
          <a:bodyPr>
            <a:noAutofit/>
          </a:bodyPr>
          <a:lstStyle/>
          <a:p>
            <a:pPr marL="342900" indent="-342900"/>
            <a:r>
              <a:rPr lang="en-US" sz="2000" b="0" dirty="0"/>
              <a:t>11/6/24: Lymph node biopsy: Carcinoma, consistent with history.</a:t>
            </a:r>
          </a:p>
          <a:p>
            <a:pPr marL="342900" indent="-342900"/>
            <a:r>
              <a:rPr lang="en-US" sz="2000" b="0" dirty="0"/>
              <a:t>12/5/24 – 3/13/25: Carboplatin, paclitaxel and dostarlimab x 5 cycles (last cycle held due to side effects).</a:t>
            </a:r>
          </a:p>
          <a:p>
            <a:pPr marL="342900" indent="-342900"/>
            <a:r>
              <a:rPr lang="en-US" sz="2000" b="0" dirty="0"/>
              <a:t>4/3/25: Dostarlimab maintenance started.</a:t>
            </a:r>
          </a:p>
          <a:p>
            <a:pPr marL="342900" indent="-342900"/>
            <a:r>
              <a:rPr lang="en-US" sz="2000" b="0" dirty="0"/>
              <a:t> 5/22/25: PET CT: Decrease in left para-aortic lymph node without FDG uptake; no evidence of recurrent or metastatic disease. </a:t>
            </a:r>
          </a:p>
          <a:p>
            <a:pPr marL="342900" indent="-342900"/>
            <a:r>
              <a:rPr lang="en-US" sz="2000" b="0" dirty="0"/>
              <a:t>12/16/25: CT chest/abdomen/pelvis: Interval decreased size of left para-aortic lymph node measuring 6 x 9 mm; no new enlarged lymph nodes. No definite evidence for local recurrence or new distant metastatic disease.</a:t>
            </a:r>
          </a:p>
          <a:p>
            <a:pPr marL="342900" indent="-342900"/>
            <a:r>
              <a:rPr lang="en-US" sz="2000" b="0" dirty="0"/>
              <a:t>Current status: Clinically doing well. Traveling the world and plans to continue dostarlimab maintenance.</a:t>
            </a:r>
          </a:p>
        </p:txBody>
      </p:sp>
    </p:spTree>
    <p:extLst>
      <p:ext uri="{BB962C8B-B14F-4D97-AF65-F5344CB8AC3E}">
        <p14:creationId xmlns:p14="http://schemas.microsoft.com/office/powerpoint/2010/main" val="413067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956F6-5D1E-31B3-A4F7-87B23F0D6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ADEBA-2DFC-02C5-A5AD-2F386FC883DF}"/>
              </a:ext>
            </a:extLst>
          </p:cNvPr>
          <p:cNvSpPr>
            <a:spLocks noGrp="1"/>
          </p:cNvSpPr>
          <p:nvPr>
            <p:ph type="title"/>
          </p:nvPr>
        </p:nvSpPr>
        <p:spPr>
          <a:xfrm>
            <a:off x="912286" y="44624"/>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79F44600-A9F5-DA1D-76A3-873472C3C83C}"/>
              </a:ext>
            </a:extLst>
          </p:cNvPr>
          <p:cNvSpPr>
            <a:spLocks noGrp="1"/>
          </p:cNvSpPr>
          <p:nvPr>
            <p:ph idx="1"/>
          </p:nvPr>
        </p:nvSpPr>
        <p:spPr>
          <a:xfrm>
            <a:off x="891014" y="1124744"/>
            <a:ext cx="10358967" cy="4799013"/>
          </a:xfrm>
        </p:spPr>
        <p:txBody>
          <a:bodyPr/>
          <a:lstStyle/>
          <a:p>
            <a:r>
              <a:rPr lang="en-US" sz="2200" b="0" dirty="0"/>
              <a:t>Garcia LG et al. Neoadjuvant </a:t>
            </a:r>
            <a:r>
              <a:rPr lang="en-US" sz="2200" b="0" dirty="0" err="1"/>
              <a:t>dostarlimab</a:t>
            </a:r>
            <a:r>
              <a:rPr lang="en-US" sz="2200" b="0" dirty="0"/>
              <a:t> in mismatch repair deficient (</a:t>
            </a:r>
            <a:r>
              <a:rPr lang="en-US" sz="2200" b="0" dirty="0" err="1"/>
              <a:t>MMRd</a:t>
            </a:r>
            <a:r>
              <a:rPr lang="en-US" sz="2200" b="0" dirty="0"/>
              <a:t>) stage II-III endometrioid endometrial cancer (EC): The GEICO137-E/NADIA study. ESMO 2025;Abstract 1224TiP.</a:t>
            </a:r>
          </a:p>
          <a:p>
            <a:r>
              <a:rPr lang="en-US" sz="2200" b="0" dirty="0"/>
              <a:t>Powell MA et al. Post-hoc survival outcomes based on initial and subsequent treatment in patients with mismatch repair proficient/microsatellite stable (</a:t>
            </a:r>
            <a:r>
              <a:rPr lang="en-US" sz="2200" b="0" dirty="0" err="1"/>
              <a:t>MMRp</a:t>
            </a:r>
            <a:r>
              <a:rPr lang="en-US" sz="2200" b="0" dirty="0"/>
              <a:t>/MSS) primary advanced or recurrent endometrial cancer (</a:t>
            </a:r>
            <a:r>
              <a:rPr lang="en-US" sz="2200" b="0" dirty="0" err="1"/>
              <a:t>pA</a:t>
            </a:r>
            <a:r>
              <a:rPr lang="en-US" sz="2200" b="0" dirty="0"/>
              <a:t>/R EC) in the ENGOT-EN6-NSGO/GOG-3031/RUBY trial. ESMO 2025;Abstract 1113P.</a:t>
            </a:r>
          </a:p>
          <a:p>
            <a:pPr lvl="0"/>
            <a:r>
              <a:rPr lang="en-US" sz="2200" b="0" dirty="0"/>
              <a:t>Ginesta MPB et al. Final overall survival (OS) results from the randomized double-blind phase III </a:t>
            </a:r>
            <a:r>
              <a:rPr lang="en-US" sz="2200" b="0" dirty="0" err="1"/>
              <a:t>AtTEND</a:t>
            </a:r>
            <a:r>
              <a:rPr lang="en-US" sz="2200" b="0" dirty="0"/>
              <a:t>/ENGOT-EN7 trial evaluating atezolizumab in combination with paclitaxel and carboplatin in women with advanced/recurrent endometrial cancer. ESMO 2025;Abstract LBA39.</a:t>
            </a:r>
          </a:p>
          <a:p>
            <a:r>
              <a:rPr lang="en-US" sz="2200" b="0" dirty="0"/>
              <a:t>Westin S et al. Durvalumab plus carboplatin/paclitaxel followed by durvalumab for endometrial cancer: </a:t>
            </a:r>
            <a:r>
              <a:rPr lang="en-US" sz="2200" b="0" dirty="0" err="1"/>
              <a:t>Tumour</a:t>
            </a:r>
            <a:r>
              <a:rPr lang="en-US" sz="2200" b="0" dirty="0"/>
              <a:t> mutational burden-high subpopulation efficacy analyses from the DUO-E trial. ESMO 2025;Abstract 1117P.</a:t>
            </a:r>
          </a:p>
          <a:p>
            <a:pPr marL="98425" indent="0">
              <a:buNone/>
            </a:pPr>
            <a:endParaRPr lang="en-US" sz="2200" dirty="0"/>
          </a:p>
        </p:txBody>
      </p:sp>
    </p:spTree>
    <p:extLst>
      <p:ext uri="{BB962C8B-B14F-4D97-AF65-F5344CB8AC3E}">
        <p14:creationId xmlns:p14="http://schemas.microsoft.com/office/powerpoint/2010/main" val="321350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C4FAD-1402-91EB-FE5E-5AB47E72A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78739-6AF8-1E0C-A83B-11088045A838}"/>
              </a:ext>
            </a:extLst>
          </p:cNvPr>
          <p:cNvSpPr>
            <a:spLocks noGrp="1"/>
          </p:cNvSpPr>
          <p:nvPr>
            <p:ph type="title"/>
          </p:nvPr>
        </p:nvSpPr>
        <p:spPr>
          <a:xfrm>
            <a:off x="909334" y="125760"/>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75439867-D600-E63A-6062-33EE55E6124E}"/>
              </a:ext>
            </a:extLst>
          </p:cNvPr>
          <p:cNvSpPr>
            <a:spLocks noGrp="1"/>
          </p:cNvSpPr>
          <p:nvPr>
            <p:ph idx="1"/>
          </p:nvPr>
        </p:nvSpPr>
        <p:spPr>
          <a:xfrm>
            <a:off x="934425" y="1150267"/>
            <a:ext cx="10358967" cy="4799013"/>
          </a:xfrm>
        </p:spPr>
        <p:txBody>
          <a:bodyPr/>
          <a:lstStyle/>
          <a:p>
            <a:r>
              <a:rPr lang="en-US" sz="2200" b="0" dirty="0"/>
              <a:t>Makker V et al. Lenvatinib plus pembrolizumab (L + P) vs treatment of physician’s choice (TPC) for advanced endometrial cancer (EC): 5-year outcomes from study 309/KEYNOTE-775. ESMO 2025;Abstract 1119P.</a:t>
            </a:r>
          </a:p>
          <a:p>
            <a:pPr lvl="0"/>
            <a:r>
              <a:rPr lang="en-US" sz="2200" b="0" dirty="0"/>
              <a:t>Akilli H et al. First-line </a:t>
            </a:r>
            <a:r>
              <a:rPr lang="en-US" sz="2200" b="0" dirty="0" err="1"/>
              <a:t>lenvatinib</a:t>
            </a:r>
            <a:r>
              <a:rPr lang="en-US" sz="2200" b="0" dirty="0"/>
              <a:t> + pembrolizumab (L + P) vs chemotherapy (CT) for advanced or recurrent endometrial cancer (EC): Additional 1-year follow-up results from ENGOT-en9/LEAP-001. ESMO 2025;Abstract 1114P. </a:t>
            </a:r>
          </a:p>
          <a:p>
            <a:r>
              <a:rPr lang="en-US" sz="2200" b="0" dirty="0" err="1"/>
              <a:t>Eminowicz</a:t>
            </a:r>
            <a:r>
              <a:rPr lang="en-US" sz="2200" b="0" dirty="0"/>
              <a:t> G et al. GOG-3119/ENGOT-en29/TroFuse-033: A phase III, randomized study of </a:t>
            </a:r>
            <a:r>
              <a:rPr lang="en-US" sz="2200" b="0" dirty="0" err="1"/>
              <a:t>sacituzumab</a:t>
            </a:r>
            <a:r>
              <a:rPr lang="en-US" sz="2200" b="0" dirty="0"/>
              <a:t> </a:t>
            </a:r>
            <a:r>
              <a:rPr lang="en-US" sz="2200" b="0" dirty="0" err="1"/>
              <a:t>tirumotecan</a:t>
            </a:r>
            <a:r>
              <a:rPr lang="en-US" sz="2200" b="0" dirty="0"/>
              <a:t> (sac-TMT) + pembrolizumab (</a:t>
            </a:r>
            <a:r>
              <a:rPr lang="en-US" sz="2200" b="0" dirty="0" err="1"/>
              <a:t>pembro</a:t>
            </a:r>
            <a:r>
              <a:rPr lang="en-US" sz="2200" b="0" dirty="0"/>
              <a:t>) vs </a:t>
            </a:r>
            <a:r>
              <a:rPr lang="en-US" sz="2200" b="0" dirty="0" err="1"/>
              <a:t>pembro</a:t>
            </a:r>
            <a:r>
              <a:rPr lang="en-US" sz="2200" b="0" dirty="0"/>
              <a:t> alone as first-line (1L) maintenance therapy for mismatch repair-proficient (</a:t>
            </a:r>
            <a:r>
              <a:rPr lang="en-US" sz="2200" b="0" dirty="0" err="1"/>
              <a:t>pMMR</a:t>
            </a:r>
            <a:r>
              <a:rPr lang="en-US" sz="2200" b="0" dirty="0"/>
              <a:t>) endometrial cancer (EC). ESMO 2025;Abstract 1221TiP.</a:t>
            </a:r>
          </a:p>
          <a:p>
            <a:pPr marL="98425" lvl="0" indent="0">
              <a:buNone/>
            </a:pPr>
            <a:endParaRPr lang="en-US" sz="2200" b="0" dirty="0"/>
          </a:p>
          <a:p>
            <a:pPr marL="98425" indent="0">
              <a:buNone/>
            </a:pPr>
            <a:endParaRPr lang="en-US" sz="2200" dirty="0"/>
          </a:p>
        </p:txBody>
      </p:sp>
    </p:spTree>
    <p:extLst>
      <p:ext uri="{BB962C8B-B14F-4D97-AF65-F5344CB8AC3E}">
        <p14:creationId xmlns:p14="http://schemas.microsoft.com/office/powerpoint/2010/main" val="986450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6371F-020F-50D1-BF1D-614DC95F1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033AA-7328-4A5D-338F-C9EE7491EA97}"/>
              </a:ext>
            </a:extLst>
          </p:cNvPr>
          <p:cNvSpPr>
            <a:spLocks noGrp="1"/>
          </p:cNvSpPr>
          <p:nvPr>
            <p:ph type="title"/>
          </p:nvPr>
        </p:nvSpPr>
        <p:spPr>
          <a:xfrm>
            <a:off x="695400" y="2143100"/>
            <a:ext cx="10657184" cy="1268760"/>
          </a:xfrm>
        </p:spPr>
        <p:txBody>
          <a:bodyPr>
            <a:noAutofit/>
          </a:bodyPr>
          <a:lstStyle/>
          <a:p>
            <a:pPr algn="l"/>
            <a:r>
              <a:rPr lang="en-US" sz="3600" dirty="0">
                <a:solidFill>
                  <a:srgbClr val="0432FF"/>
                </a:solidFill>
              </a:rPr>
              <a:t>Neoadjuvant </a:t>
            </a:r>
            <a:r>
              <a:rPr lang="en-US" sz="3600" dirty="0" err="1">
                <a:solidFill>
                  <a:srgbClr val="0432FF"/>
                </a:solidFill>
              </a:rPr>
              <a:t>Dostarlimab</a:t>
            </a:r>
            <a:r>
              <a:rPr lang="en-US" sz="3600" dirty="0">
                <a:solidFill>
                  <a:srgbClr val="0432FF"/>
                </a:solidFill>
              </a:rPr>
              <a:t> in Mismatch Repair </a:t>
            </a:r>
            <a:br>
              <a:rPr lang="en-US" sz="3600" dirty="0">
                <a:solidFill>
                  <a:srgbClr val="0432FF"/>
                </a:solidFill>
              </a:rPr>
            </a:br>
            <a:r>
              <a:rPr lang="en-US" sz="3600" dirty="0">
                <a:solidFill>
                  <a:srgbClr val="0432FF"/>
                </a:solidFill>
              </a:rPr>
              <a:t>Deficient (</a:t>
            </a:r>
            <a:r>
              <a:rPr lang="en-US" sz="3600" dirty="0" err="1">
                <a:solidFill>
                  <a:srgbClr val="0432FF"/>
                </a:solidFill>
              </a:rPr>
              <a:t>MMRd</a:t>
            </a:r>
            <a:r>
              <a:rPr lang="en-US" sz="3600" dirty="0">
                <a:solidFill>
                  <a:srgbClr val="0432FF"/>
                </a:solidFill>
              </a:rPr>
              <a:t>) Stage II-III Endometrioid Endometrial Cancer (EC): The GEICO137-E/NADIA Study</a:t>
            </a:r>
          </a:p>
        </p:txBody>
      </p:sp>
      <p:sp>
        <p:nvSpPr>
          <p:cNvPr id="5" name="TextBox 4">
            <a:extLst>
              <a:ext uri="{FF2B5EF4-FFF2-40B4-BE49-F238E27FC236}">
                <a16:creationId xmlns:a16="http://schemas.microsoft.com/office/drawing/2014/main" id="{78D64690-8397-3BFF-6443-EC954E7AF2DB}"/>
              </a:ext>
            </a:extLst>
          </p:cNvPr>
          <p:cNvSpPr txBox="1"/>
          <p:nvPr/>
        </p:nvSpPr>
        <p:spPr>
          <a:xfrm>
            <a:off x="839416" y="3743075"/>
            <a:ext cx="10513168" cy="2349361"/>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lvl="0">
              <a:defRPr/>
            </a:pPr>
            <a:r>
              <a:rPr lang="en-US" sz="2800" b="0" kern="0" dirty="0">
                <a:solidFill>
                  <a:srgbClr val="000000"/>
                </a:solidFill>
                <a:latin typeface="Calibri" panose="020F0502020204030204" pitchFamily="34" charset="0"/>
                <a:ea typeface="Aptos" panose="020B0004020202020204" pitchFamily="34" charset="0"/>
                <a:cs typeface="Calibri" panose="020F0502020204030204" pitchFamily="34" charset="0"/>
              </a:rPr>
              <a:t>Garcia LG </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2025;Abstract 1224TiP.</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92059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954C5-CF52-2A5B-68E5-C7AF8BD7DF7E}"/>
              </a:ext>
            </a:extLst>
          </p:cNvPr>
          <p:cNvSpPr>
            <a:spLocks noGrp="1"/>
          </p:cNvSpPr>
          <p:nvPr>
            <p:ph type="title"/>
          </p:nvPr>
        </p:nvSpPr>
        <p:spPr/>
        <p:txBody>
          <a:bodyPr/>
          <a:lstStyle/>
          <a:p>
            <a:r>
              <a:rPr lang="en-US" sz="2800" dirty="0">
                <a:solidFill>
                  <a:srgbClr val="0432FF"/>
                </a:solidFill>
              </a:rPr>
              <a:t>GEICO137-E/NADIA Study Design</a:t>
            </a:r>
            <a:endParaRPr lang="en-US" dirty="0"/>
          </a:p>
        </p:txBody>
      </p:sp>
      <p:sp>
        <p:nvSpPr>
          <p:cNvPr id="5" name="TextBox 4">
            <a:extLst>
              <a:ext uri="{FF2B5EF4-FFF2-40B4-BE49-F238E27FC236}">
                <a16:creationId xmlns:a16="http://schemas.microsoft.com/office/drawing/2014/main" id="{C0DEC951-DE9B-55E4-D53B-716A6513FAF9}"/>
              </a:ext>
            </a:extLst>
          </p:cNvPr>
          <p:cNvSpPr txBox="1"/>
          <p:nvPr/>
        </p:nvSpPr>
        <p:spPr>
          <a:xfrm>
            <a:off x="0" y="6547684"/>
            <a:ext cx="7968208"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Garcia LG et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 ESMO 2025;Abstract 1224TiP.</a:t>
            </a:r>
          </a:p>
        </p:txBody>
      </p:sp>
      <p:pic>
        <p:nvPicPr>
          <p:cNvPr id="7" name="Picture 6" descr="A diagram of surgery&#10;&#10;AI-generated content may be incorrect.">
            <a:extLst>
              <a:ext uri="{FF2B5EF4-FFF2-40B4-BE49-F238E27FC236}">
                <a16:creationId xmlns:a16="http://schemas.microsoft.com/office/drawing/2014/main" id="{0CA09153-F8A0-38D9-BD88-449DA385B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246" y="1196752"/>
            <a:ext cx="9363045" cy="5144156"/>
          </a:xfrm>
          <a:prstGeom prst="rect">
            <a:avLst/>
          </a:prstGeom>
        </p:spPr>
      </p:pic>
    </p:spTree>
    <p:extLst>
      <p:ext uri="{BB962C8B-B14F-4D97-AF65-F5344CB8AC3E}">
        <p14:creationId xmlns:p14="http://schemas.microsoft.com/office/powerpoint/2010/main" val="3555330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E28A7-D0B5-69B4-87E7-9797C19CB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FC0FF9-84F4-C83B-BE21-D01ACB65E619}"/>
              </a:ext>
            </a:extLst>
          </p:cNvPr>
          <p:cNvSpPr>
            <a:spLocks noGrp="1"/>
          </p:cNvSpPr>
          <p:nvPr>
            <p:ph type="title"/>
          </p:nvPr>
        </p:nvSpPr>
        <p:spPr>
          <a:xfrm>
            <a:off x="839416" y="1844824"/>
            <a:ext cx="10729192" cy="1268760"/>
          </a:xfrm>
        </p:spPr>
        <p:txBody>
          <a:bodyPr>
            <a:noAutofit/>
          </a:bodyPr>
          <a:lstStyle/>
          <a:p>
            <a:pPr algn="l"/>
            <a:r>
              <a:rPr lang="en-US" sz="3400" dirty="0">
                <a:solidFill>
                  <a:srgbClr val="0432FF"/>
                </a:solidFill>
              </a:rPr>
              <a:t>Post Hoc Survival Outcomes Based on Initial and Subsequent Treatment in Patients (pts) with Mismatch Repair Proficient/Microsatellite Stable (</a:t>
            </a:r>
            <a:r>
              <a:rPr lang="en-US" sz="3400" dirty="0" err="1">
                <a:solidFill>
                  <a:srgbClr val="0432FF"/>
                </a:solidFill>
              </a:rPr>
              <a:t>MMRp</a:t>
            </a:r>
            <a:r>
              <a:rPr lang="en-US" sz="3400" dirty="0">
                <a:solidFill>
                  <a:srgbClr val="0432FF"/>
                </a:solidFill>
              </a:rPr>
              <a:t>/MSS) Primary Advanced or Recurrent Endometrial Cancer </a:t>
            </a:r>
            <a:br>
              <a:rPr lang="en-US" sz="3400" dirty="0">
                <a:solidFill>
                  <a:srgbClr val="0432FF"/>
                </a:solidFill>
              </a:rPr>
            </a:br>
            <a:r>
              <a:rPr lang="en-US" sz="3400" dirty="0">
                <a:solidFill>
                  <a:srgbClr val="0432FF"/>
                </a:solidFill>
              </a:rPr>
              <a:t>(</a:t>
            </a:r>
            <a:r>
              <a:rPr lang="en-US" sz="3400" dirty="0" err="1">
                <a:solidFill>
                  <a:srgbClr val="0432FF"/>
                </a:solidFill>
              </a:rPr>
              <a:t>pA</a:t>
            </a:r>
            <a:r>
              <a:rPr lang="en-US" sz="3400" dirty="0">
                <a:solidFill>
                  <a:srgbClr val="0432FF"/>
                </a:solidFill>
              </a:rPr>
              <a:t>/R EC) in the ENGOT-EN6-NSGO/GOG-3031/RUBY Trial</a:t>
            </a:r>
          </a:p>
        </p:txBody>
      </p:sp>
      <p:sp>
        <p:nvSpPr>
          <p:cNvPr id="5" name="TextBox 4">
            <a:extLst>
              <a:ext uri="{FF2B5EF4-FFF2-40B4-BE49-F238E27FC236}">
                <a16:creationId xmlns:a16="http://schemas.microsoft.com/office/drawing/2014/main" id="{C2A199FA-4FFE-292F-2C23-30353DC9175C}"/>
              </a:ext>
            </a:extLst>
          </p:cNvPr>
          <p:cNvSpPr txBox="1"/>
          <p:nvPr/>
        </p:nvSpPr>
        <p:spPr>
          <a:xfrm>
            <a:off x="839416" y="3743075"/>
            <a:ext cx="10513168" cy="2349361"/>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Powell MA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2025;Abstract 1113P.</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93206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77F88-7D48-5497-0DF3-66DEF2A3BE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EBF82-E977-0A64-E229-7FD08DAEB557}"/>
              </a:ext>
            </a:extLst>
          </p:cNvPr>
          <p:cNvSpPr>
            <a:spLocks noGrp="1"/>
          </p:cNvSpPr>
          <p:nvPr>
            <p:ph type="title"/>
          </p:nvPr>
        </p:nvSpPr>
        <p:spPr/>
        <p:txBody>
          <a:bodyPr/>
          <a:lstStyle/>
          <a:p>
            <a:pPr algn="l"/>
            <a:r>
              <a:rPr lang="en-US" dirty="0"/>
              <a:t>ENGOT-EN6-GOG-3031/RUBY: OS for Patients with </a:t>
            </a:r>
            <a:r>
              <a:rPr lang="en-US" dirty="0" err="1"/>
              <a:t>MMRp</a:t>
            </a:r>
            <a:r>
              <a:rPr lang="en-US" dirty="0"/>
              <a:t>/MSS Primary Advanced or Recurrent Endometrial Cancer </a:t>
            </a:r>
          </a:p>
        </p:txBody>
      </p:sp>
      <p:sp>
        <p:nvSpPr>
          <p:cNvPr id="7" name="TextBox 6">
            <a:extLst>
              <a:ext uri="{FF2B5EF4-FFF2-40B4-BE49-F238E27FC236}">
                <a16:creationId xmlns:a16="http://schemas.microsoft.com/office/drawing/2014/main" id="{15F00AD7-586D-1CD8-15CC-18C8E479E837}"/>
              </a:ext>
            </a:extLst>
          </p:cNvPr>
          <p:cNvSpPr txBox="1"/>
          <p:nvPr/>
        </p:nvSpPr>
        <p:spPr>
          <a:xfrm>
            <a:off x="0" y="6534835"/>
            <a:ext cx="363567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Powell MA et al. ESMO 2025;Abstract 1113P.</a:t>
            </a:r>
          </a:p>
        </p:txBody>
      </p:sp>
      <p:pic>
        <p:nvPicPr>
          <p:cNvPr id="11" name="Picture 10">
            <a:extLst>
              <a:ext uri="{FF2B5EF4-FFF2-40B4-BE49-F238E27FC236}">
                <a16:creationId xmlns:a16="http://schemas.microsoft.com/office/drawing/2014/main" id="{07FC9B8F-83E4-3780-1987-BC71962DEB45}"/>
              </a:ext>
            </a:extLst>
          </p:cNvPr>
          <p:cNvPicPr>
            <a:picLocks noChangeAspect="1"/>
          </p:cNvPicPr>
          <p:nvPr/>
        </p:nvPicPr>
        <p:blipFill>
          <a:blip r:embed="rId3"/>
          <a:stretch>
            <a:fillRect/>
          </a:stretch>
        </p:blipFill>
        <p:spPr>
          <a:xfrm>
            <a:off x="2347353" y="1238710"/>
            <a:ext cx="7488832" cy="5296125"/>
          </a:xfrm>
          <a:prstGeom prst="rect">
            <a:avLst/>
          </a:prstGeom>
        </p:spPr>
      </p:pic>
    </p:spTree>
    <p:extLst>
      <p:ext uri="{BB962C8B-B14F-4D97-AF65-F5344CB8AC3E}">
        <p14:creationId xmlns:p14="http://schemas.microsoft.com/office/powerpoint/2010/main" val="36066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414B-9E0D-698C-DE49-3D1B7B2CD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28004-28BD-4E31-E676-5EB20A21FBC1}"/>
              </a:ext>
            </a:extLst>
          </p:cNvPr>
          <p:cNvSpPr>
            <a:spLocks noGrp="1"/>
          </p:cNvSpPr>
          <p:nvPr>
            <p:ph type="title"/>
          </p:nvPr>
        </p:nvSpPr>
        <p:spPr/>
        <p:txBody>
          <a:bodyPr/>
          <a:lstStyle/>
          <a:p>
            <a:r>
              <a:rPr lang="en-US" dirty="0"/>
              <a:t>ENGOT-EN6-GOG-3031/RUBY: Long-Term Outcomes</a:t>
            </a:r>
          </a:p>
        </p:txBody>
      </p:sp>
      <p:pic>
        <p:nvPicPr>
          <p:cNvPr id="5" name="Content Placeholder 4">
            <a:extLst>
              <a:ext uri="{FF2B5EF4-FFF2-40B4-BE49-F238E27FC236}">
                <a16:creationId xmlns:a16="http://schemas.microsoft.com/office/drawing/2014/main" id="{6CB02078-AC70-B969-9120-830530A41ADE}"/>
              </a:ext>
            </a:extLst>
          </p:cNvPr>
          <p:cNvPicPr>
            <a:picLocks noGrp="1" noChangeAspect="1"/>
          </p:cNvPicPr>
          <p:nvPr>
            <p:ph idx="1"/>
          </p:nvPr>
        </p:nvPicPr>
        <p:blipFill>
          <a:blip r:embed="rId3"/>
          <a:stretch>
            <a:fillRect/>
          </a:stretch>
        </p:blipFill>
        <p:spPr bwMode="auto">
          <a:xfrm>
            <a:off x="1724997" y="1416050"/>
            <a:ext cx="8734068" cy="4799013"/>
          </a:xfrm>
          <a:prstGeom prst="rect">
            <a:avLst/>
          </a:prstGeom>
          <a:noFill/>
          <a:ln w="9525">
            <a:noFill/>
            <a:miter lim="800000"/>
            <a:headEnd/>
            <a:tailEnd/>
          </a:ln>
        </p:spPr>
      </p:pic>
      <p:sp>
        <p:nvSpPr>
          <p:cNvPr id="7" name="TextBox 6">
            <a:extLst>
              <a:ext uri="{FF2B5EF4-FFF2-40B4-BE49-F238E27FC236}">
                <a16:creationId xmlns:a16="http://schemas.microsoft.com/office/drawing/2014/main" id="{03EDDC73-40FD-7E57-E1EC-E01C85207195}"/>
              </a:ext>
            </a:extLst>
          </p:cNvPr>
          <p:cNvSpPr txBox="1"/>
          <p:nvPr/>
        </p:nvSpPr>
        <p:spPr>
          <a:xfrm>
            <a:off x="0" y="6534835"/>
            <a:ext cx="363567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Powell MA et al. ESMO 2025;Abstract 1113P.</a:t>
            </a:r>
          </a:p>
        </p:txBody>
      </p:sp>
    </p:spTree>
    <p:extLst>
      <p:ext uri="{BB962C8B-B14F-4D97-AF65-F5344CB8AC3E}">
        <p14:creationId xmlns:p14="http://schemas.microsoft.com/office/powerpoint/2010/main" val="2166266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2C63-1513-37E1-9D43-1A2125172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797AE-55A8-7607-D395-5E947B46D582}"/>
              </a:ext>
            </a:extLst>
          </p:cNvPr>
          <p:cNvSpPr>
            <a:spLocks noGrp="1"/>
          </p:cNvSpPr>
          <p:nvPr>
            <p:ph type="title"/>
          </p:nvPr>
        </p:nvSpPr>
        <p:spPr/>
        <p:txBody>
          <a:bodyPr/>
          <a:lstStyle/>
          <a:p>
            <a:r>
              <a:rPr lang="en-US" dirty="0"/>
              <a:t>ENGOT-EN6-GOG-3031/RUBY Study Conclusions</a:t>
            </a:r>
          </a:p>
        </p:txBody>
      </p:sp>
      <p:sp>
        <p:nvSpPr>
          <p:cNvPr id="7" name="TextBox 6">
            <a:extLst>
              <a:ext uri="{FF2B5EF4-FFF2-40B4-BE49-F238E27FC236}">
                <a16:creationId xmlns:a16="http://schemas.microsoft.com/office/drawing/2014/main" id="{3FEE8C39-0401-7107-246D-128423A0A916}"/>
              </a:ext>
            </a:extLst>
          </p:cNvPr>
          <p:cNvSpPr txBox="1"/>
          <p:nvPr/>
        </p:nvSpPr>
        <p:spPr>
          <a:xfrm>
            <a:off x="0" y="6534835"/>
            <a:ext cx="363567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Powell MA et al. ESMO 2025;Abstract 1113P.</a:t>
            </a:r>
          </a:p>
        </p:txBody>
      </p:sp>
      <p:pic>
        <p:nvPicPr>
          <p:cNvPr id="5" name="Picture 4" descr="A blue background with black text&#10;&#10;AI-generated content may be incorrect.">
            <a:extLst>
              <a:ext uri="{FF2B5EF4-FFF2-40B4-BE49-F238E27FC236}">
                <a16:creationId xmlns:a16="http://schemas.microsoft.com/office/drawing/2014/main" id="{DAF13DF3-AF35-622F-9BB6-94B84772CE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56236" y="1370013"/>
            <a:ext cx="11279527" cy="4475559"/>
          </a:xfrm>
          <a:prstGeom prst="rect">
            <a:avLst/>
          </a:prstGeom>
        </p:spPr>
      </p:pic>
    </p:spTree>
    <p:extLst>
      <p:ext uri="{BB962C8B-B14F-4D97-AF65-F5344CB8AC3E}">
        <p14:creationId xmlns:p14="http://schemas.microsoft.com/office/powerpoint/2010/main" val="3367107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428A8F-848F-7F6E-D12C-0A27431037C5}"/>
              </a:ext>
            </a:extLst>
          </p:cNvPr>
          <p:cNvPicPr>
            <a:picLocks noChangeAspect="1"/>
          </p:cNvPicPr>
          <p:nvPr/>
        </p:nvPicPr>
        <p:blipFill>
          <a:blip r:embed="rId2"/>
          <a:stretch>
            <a:fillRect/>
          </a:stretch>
        </p:blipFill>
        <p:spPr>
          <a:xfrm>
            <a:off x="1055440" y="476672"/>
            <a:ext cx="9937104" cy="5587991"/>
          </a:xfrm>
          <a:prstGeom prst="rect">
            <a:avLst/>
          </a:prstGeom>
        </p:spPr>
      </p:pic>
      <p:sp>
        <p:nvSpPr>
          <p:cNvPr id="5" name="TextBox 4">
            <a:extLst>
              <a:ext uri="{FF2B5EF4-FFF2-40B4-BE49-F238E27FC236}">
                <a16:creationId xmlns:a16="http://schemas.microsoft.com/office/drawing/2014/main" id="{78CDD541-2E77-1303-68D3-4CD0D60EE164}"/>
              </a:ext>
            </a:extLst>
          </p:cNvPr>
          <p:cNvSpPr txBox="1"/>
          <p:nvPr/>
        </p:nvSpPr>
        <p:spPr>
          <a:xfrm>
            <a:off x="8396816" y="615815"/>
            <a:ext cx="2763508"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Abstract LBA39</a:t>
            </a:r>
          </a:p>
        </p:txBody>
      </p:sp>
    </p:spTree>
    <p:extLst>
      <p:ext uri="{BB962C8B-B14F-4D97-AF65-F5344CB8AC3E}">
        <p14:creationId xmlns:p14="http://schemas.microsoft.com/office/powerpoint/2010/main" val="4121389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7597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43BD5-5A7A-B110-833A-DDFEB8684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850D9-402F-F6F9-777E-8EE720580B85}"/>
              </a:ext>
            </a:extLst>
          </p:cNvPr>
          <p:cNvSpPr>
            <a:spLocks noGrp="1"/>
          </p:cNvSpPr>
          <p:nvPr>
            <p:ph type="title"/>
          </p:nvPr>
        </p:nvSpPr>
        <p:spPr>
          <a:xfrm>
            <a:off x="1055440" y="35305"/>
            <a:ext cx="8424936" cy="980728"/>
          </a:xfrm>
        </p:spPr>
        <p:txBody>
          <a:bodyPr>
            <a:normAutofit/>
          </a:bodyPr>
          <a:lstStyle/>
          <a:p>
            <a:pPr algn="l"/>
            <a:r>
              <a:rPr lang="en-US" dirty="0" err="1"/>
              <a:t>AtTEnd</a:t>
            </a:r>
            <a:r>
              <a:rPr lang="en-US" dirty="0"/>
              <a:t>/ENGOT-EN7: Analysis of OS in the Mismatch Repair-Deficient (</a:t>
            </a:r>
            <a:r>
              <a:rPr lang="en-US" dirty="0" err="1"/>
              <a:t>MMRd</a:t>
            </a:r>
            <a:r>
              <a:rPr lang="en-US" dirty="0"/>
              <a:t>) and Non-</a:t>
            </a:r>
            <a:r>
              <a:rPr lang="en-US" dirty="0" err="1"/>
              <a:t>MMRd</a:t>
            </a:r>
            <a:r>
              <a:rPr lang="en-US" dirty="0"/>
              <a:t> Subgroups</a:t>
            </a:r>
            <a:endParaRPr lang="en-US" sz="2800" dirty="0">
              <a:solidFill>
                <a:srgbClr val="0432FF"/>
              </a:solidFill>
            </a:endParaRPr>
          </a:p>
        </p:txBody>
      </p:sp>
      <p:pic>
        <p:nvPicPr>
          <p:cNvPr id="5" name="Picture 4">
            <a:extLst>
              <a:ext uri="{FF2B5EF4-FFF2-40B4-BE49-F238E27FC236}">
                <a16:creationId xmlns:a16="http://schemas.microsoft.com/office/drawing/2014/main" id="{DB8393E8-1E83-03A8-F2BD-F93CAA5C5EE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03278" y="1268759"/>
            <a:ext cx="10335124" cy="5182475"/>
          </a:xfrm>
          <a:prstGeom prst="rect">
            <a:avLst/>
          </a:prstGeom>
        </p:spPr>
      </p:pic>
      <p:sp>
        <p:nvSpPr>
          <p:cNvPr id="6" name="TextBox 5">
            <a:extLst>
              <a:ext uri="{FF2B5EF4-FFF2-40B4-BE49-F238E27FC236}">
                <a16:creationId xmlns:a16="http://schemas.microsoft.com/office/drawing/2014/main" id="{0DA987B7-12A2-6672-DFC0-71A878200516}"/>
              </a:ext>
            </a:extLst>
          </p:cNvPr>
          <p:cNvSpPr txBox="1"/>
          <p:nvPr/>
        </p:nvSpPr>
        <p:spPr>
          <a:xfrm>
            <a:off x="0" y="6534835"/>
            <a:ext cx="392729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Ginesta MPB et al. ESMO 2025;Abstract LBA39.</a:t>
            </a:r>
          </a:p>
        </p:txBody>
      </p:sp>
      <p:sp>
        <p:nvSpPr>
          <p:cNvPr id="3" name="TextBox 2">
            <a:extLst>
              <a:ext uri="{FF2B5EF4-FFF2-40B4-BE49-F238E27FC236}">
                <a16:creationId xmlns:a16="http://schemas.microsoft.com/office/drawing/2014/main" id="{904478F2-70AC-FFA1-48F0-A40D7BF79CE8}"/>
              </a:ext>
            </a:extLst>
          </p:cNvPr>
          <p:cNvSpPr txBox="1"/>
          <p:nvPr/>
        </p:nvSpPr>
        <p:spPr>
          <a:xfrm>
            <a:off x="2999656" y="945594"/>
            <a:ext cx="1350883" cy="323165"/>
          </a:xfrm>
          <a:prstGeom prst="rect">
            <a:avLst/>
          </a:prstGeom>
          <a:noFill/>
        </p:spPr>
        <p:txBody>
          <a:bodyPr wrap="none" rtlCol="0">
            <a:spAutoFit/>
          </a:bodyPr>
          <a:lstStyle/>
          <a:p>
            <a:pPr lvl="0" defTabSz="914400" fontAlgn="auto">
              <a:spcBef>
                <a:spcPts val="0"/>
              </a:spcBef>
              <a:spcAft>
                <a:spcPts val="0"/>
              </a:spcAft>
              <a:defRPr/>
            </a:pPr>
            <a:r>
              <a:rPr lang="en-US" sz="1500" dirty="0" err="1">
                <a:solidFill>
                  <a:srgbClr val="000000"/>
                </a:solidFill>
                <a:latin typeface="Calibri"/>
                <a:cs typeface="+mn-cs"/>
              </a:rPr>
              <a:t>MMRd</a:t>
            </a:r>
            <a:r>
              <a:rPr lang="en-US" sz="1500" dirty="0">
                <a:solidFill>
                  <a:srgbClr val="000000"/>
                </a:solidFill>
                <a:latin typeface="Calibri"/>
                <a:cs typeface="+mn-cs"/>
              </a:rPr>
              <a:t> tumors</a:t>
            </a:r>
            <a:endParaRPr kumimoji="0" lang="en-US" sz="150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4" name="TextBox 3">
            <a:extLst>
              <a:ext uri="{FF2B5EF4-FFF2-40B4-BE49-F238E27FC236}">
                <a16:creationId xmlns:a16="http://schemas.microsoft.com/office/drawing/2014/main" id="{1053A98E-A112-9FA0-D2CF-F90A874AF196}"/>
              </a:ext>
            </a:extLst>
          </p:cNvPr>
          <p:cNvSpPr txBox="1"/>
          <p:nvPr/>
        </p:nvSpPr>
        <p:spPr>
          <a:xfrm>
            <a:off x="8524693" y="945594"/>
            <a:ext cx="1743619" cy="323165"/>
          </a:xfrm>
          <a:prstGeom prst="rect">
            <a:avLst/>
          </a:prstGeom>
          <a:noFill/>
        </p:spPr>
        <p:txBody>
          <a:bodyPr wrap="none" rtlCol="0">
            <a:spAutoFit/>
          </a:bodyPr>
          <a:lstStyle/>
          <a:p>
            <a:pPr lvl="0" defTabSz="914400" fontAlgn="auto">
              <a:spcBef>
                <a:spcPts val="0"/>
              </a:spcBef>
              <a:spcAft>
                <a:spcPts val="0"/>
              </a:spcAft>
              <a:defRPr/>
            </a:pPr>
            <a:r>
              <a:rPr lang="en-US" sz="1500" dirty="0">
                <a:solidFill>
                  <a:srgbClr val="000000"/>
                </a:solidFill>
                <a:latin typeface="Calibri"/>
                <a:cs typeface="+mn-cs"/>
              </a:rPr>
              <a:t>Non-</a:t>
            </a:r>
            <a:r>
              <a:rPr lang="en-US" sz="1500" dirty="0" err="1">
                <a:solidFill>
                  <a:srgbClr val="000000"/>
                </a:solidFill>
                <a:latin typeface="Calibri"/>
                <a:cs typeface="+mn-cs"/>
              </a:rPr>
              <a:t>MMRd</a:t>
            </a:r>
            <a:r>
              <a:rPr lang="en-US" sz="1500" dirty="0">
                <a:solidFill>
                  <a:srgbClr val="000000"/>
                </a:solidFill>
                <a:latin typeface="Calibri"/>
                <a:cs typeface="+mn-cs"/>
              </a:rPr>
              <a:t> tumors</a:t>
            </a:r>
            <a:endParaRPr kumimoji="0" lang="en-US" sz="1500" i="0" u="none" strike="noStrike" kern="1200" cap="none" spc="0" normalizeH="0" baseline="0" noProof="0" dirty="0">
              <a:ln>
                <a:noFill/>
              </a:ln>
              <a:solidFill>
                <a:srgbClr val="000000"/>
              </a:solidFill>
              <a:effectLst/>
              <a:uLnTx/>
              <a:uFillTx/>
              <a:latin typeface="Calibri"/>
              <a:ea typeface="MS PGothic" charset="0"/>
              <a:cs typeface="+mn-cs"/>
            </a:endParaRPr>
          </a:p>
        </p:txBody>
      </p:sp>
    </p:spTree>
    <p:custDataLst>
      <p:tags r:id="rId1"/>
    </p:custDataLst>
    <p:extLst>
      <p:ext uri="{BB962C8B-B14F-4D97-AF65-F5344CB8AC3E}">
        <p14:creationId xmlns:p14="http://schemas.microsoft.com/office/powerpoint/2010/main" val="123232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7242B-2F8C-253A-7885-FEDF41A31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89B7C-25B3-BFD1-FE6F-88CAC0AFAD32}"/>
              </a:ext>
            </a:extLst>
          </p:cNvPr>
          <p:cNvSpPr>
            <a:spLocks noGrp="1"/>
          </p:cNvSpPr>
          <p:nvPr>
            <p:ph type="title"/>
          </p:nvPr>
        </p:nvSpPr>
        <p:spPr>
          <a:xfrm>
            <a:off x="1919536" y="0"/>
            <a:ext cx="8424936" cy="1268760"/>
          </a:xfrm>
        </p:spPr>
        <p:txBody>
          <a:bodyPr>
            <a:normAutofit/>
          </a:bodyPr>
          <a:lstStyle/>
          <a:p>
            <a:r>
              <a:rPr lang="en-US" dirty="0" err="1"/>
              <a:t>AtTEnd</a:t>
            </a:r>
            <a:r>
              <a:rPr lang="en-US" dirty="0"/>
              <a:t>/ENGOT-EN7: Updated PFS for All Patients </a:t>
            </a:r>
            <a:endParaRPr lang="en-US" sz="2800" dirty="0">
              <a:solidFill>
                <a:srgbClr val="0432FF"/>
              </a:solidFill>
            </a:endParaRPr>
          </a:p>
        </p:txBody>
      </p:sp>
      <p:sp>
        <p:nvSpPr>
          <p:cNvPr id="3" name="TextBox 2">
            <a:extLst>
              <a:ext uri="{FF2B5EF4-FFF2-40B4-BE49-F238E27FC236}">
                <a16:creationId xmlns:a16="http://schemas.microsoft.com/office/drawing/2014/main" id="{AEE31FCC-15BB-5081-A840-CF85F3901F90}"/>
              </a:ext>
            </a:extLst>
          </p:cNvPr>
          <p:cNvSpPr txBox="1"/>
          <p:nvPr/>
        </p:nvSpPr>
        <p:spPr>
          <a:xfrm>
            <a:off x="0" y="6534835"/>
            <a:ext cx="397057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Ginesta MPB et al. ESMO 2025;Abstract LBA39.</a:t>
            </a:r>
          </a:p>
        </p:txBody>
      </p:sp>
      <p:pic>
        <p:nvPicPr>
          <p:cNvPr id="7" name="Picture 6">
            <a:extLst>
              <a:ext uri="{FF2B5EF4-FFF2-40B4-BE49-F238E27FC236}">
                <a16:creationId xmlns:a16="http://schemas.microsoft.com/office/drawing/2014/main" id="{AEDC5268-0204-13E1-DE95-CBCE9850A741}"/>
              </a:ext>
            </a:extLst>
          </p:cNvPr>
          <p:cNvPicPr>
            <a:picLocks noChangeAspect="1"/>
          </p:cNvPicPr>
          <p:nvPr/>
        </p:nvPicPr>
        <p:blipFill>
          <a:blip r:embed="rId4"/>
          <a:stretch>
            <a:fillRect/>
          </a:stretch>
        </p:blipFill>
        <p:spPr>
          <a:xfrm>
            <a:off x="239688" y="980728"/>
            <a:ext cx="11712624" cy="5110823"/>
          </a:xfrm>
          <a:prstGeom prst="rect">
            <a:avLst/>
          </a:prstGeom>
        </p:spPr>
      </p:pic>
    </p:spTree>
    <p:custDataLst>
      <p:tags r:id="rId1"/>
    </p:custDataLst>
    <p:extLst>
      <p:ext uri="{BB962C8B-B14F-4D97-AF65-F5344CB8AC3E}">
        <p14:creationId xmlns:p14="http://schemas.microsoft.com/office/powerpoint/2010/main" val="122760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9E91-DF3E-2C11-9B36-3C74A26FB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0B032-B85E-E0B9-4CCE-D3566AF21016}"/>
              </a:ext>
            </a:extLst>
          </p:cNvPr>
          <p:cNvSpPr>
            <a:spLocks noGrp="1"/>
          </p:cNvSpPr>
          <p:nvPr>
            <p:ph type="title"/>
          </p:nvPr>
        </p:nvSpPr>
        <p:spPr>
          <a:xfrm>
            <a:off x="1343472" y="0"/>
            <a:ext cx="9001000" cy="1268760"/>
          </a:xfrm>
        </p:spPr>
        <p:txBody>
          <a:bodyPr>
            <a:normAutofit/>
          </a:bodyPr>
          <a:lstStyle/>
          <a:p>
            <a:pPr algn="l"/>
            <a:r>
              <a:rPr lang="en-US" dirty="0" err="1"/>
              <a:t>AtTEnd</a:t>
            </a:r>
            <a:r>
              <a:rPr lang="en-US" dirty="0"/>
              <a:t>/ENGOT-EN7: Analysis of PFS in the </a:t>
            </a:r>
            <a:r>
              <a:rPr lang="en-US" dirty="0" err="1"/>
              <a:t>MMRd</a:t>
            </a:r>
            <a:r>
              <a:rPr lang="en-US" dirty="0"/>
              <a:t> and Non-</a:t>
            </a:r>
            <a:r>
              <a:rPr lang="en-US" dirty="0" err="1"/>
              <a:t>MMRd</a:t>
            </a:r>
            <a:r>
              <a:rPr lang="en-US" dirty="0"/>
              <a:t> Subgroups</a:t>
            </a:r>
            <a:endParaRPr lang="en-US" sz="2800" dirty="0">
              <a:solidFill>
                <a:srgbClr val="0432FF"/>
              </a:solidFill>
            </a:endParaRPr>
          </a:p>
        </p:txBody>
      </p:sp>
      <p:sp>
        <p:nvSpPr>
          <p:cNvPr id="3" name="TextBox 2">
            <a:extLst>
              <a:ext uri="{FF2B5EF4-FFF2-40B4-BE49-F238E27FC236}">
                <a16:creationId xmlns:a16="http://schemas.microsoft.com/office/drawing/2014/main" id="{F6E32BFC-311F-5504-82BA-CEDA202649CC}"/>
              </a:ext>
            </a:extLst>
          </p:cNvPr>
          <p:cNvSpPr txBox="1"/>
          <p:nvPr/>
        </p:nvSpPr>
        <p:spPr>
          <a:xfrm>
            <a:off x="0" y="6534835"/>
            <a:ext cx="397057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Ginesta MPB et al. ESMO 2025;Abstract LBA39.</a:t>
            </a:r>
          </a:p>
        </p:txBody>
      </p:sp>
      <p:pic>
        <p:nvPicPr>
          <p:cNvPr id="5" name="Picture 4">
            <a:extLst>
              <a:ext uri="{FF2B5EF4-FFF2-40B4-BE49-F238E27FC236}">
                <a16:creationId xmlns:a16="http://schemas.microsoft.com/office/drawing/2014/main" id="{11CA4DC4-21F0-8476-F912-616B3D36B16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15380" y="1474036"/>
            <a:ext cx="10657184" cy="4824536"/>
          </a:xfrm>
          <a:prstGeom prst="rect">
            <a:avLst/>
          </a:prstGeom>
        </p:spPr>
      </p:pic>
      <p:sp>
        <p:nvSpPr>
          <p:cNvPr id="6" name="Rectangle 5">
            <a:extLst>
              <a:ext uri="{FF2B5EF4-FFF2-40B4-BE49-F238E27FC236}">
                <a16:creationId xmlns:a16="http://schemas.microsoft.com/office/drawing/2014/main" id="{B4C7224F-B79B-7663-A9E5-E3E7F69A1DD5}"/>
              </a:ext>
            </a:extLst>
          </p:cNvPr>
          <p:cNvSpPr/>
          <p:nvPr/>
        </p:nvSpPr>
        <p:spPr bwMode="auto">
          <a:xfrm>
            <a:off x="1487488" y="5949280"/>
            <a:ext cx="2016224"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D4ECC96E-9085-1CB1-6FA1-84B19AA56980}"/>
              </a:ext>
            </a:extLst>
          </p:cNvPr>
          <p:cNvSpPr txBox="1"/>
          <p:nvPr/>
        </p:nvSpPr>
        <p:spPr>
          <a:xfrm>
            <a:off x="2351584" y="1107177"/>
            <a:ext cx="1350883" cy="323165"/>
          </a:xfrm>
          <a:prstGeom prst="rect">
            <a:avLst/>
          </a:prstGeom>
          <a:noFill/>
        </p:spPr>
        <p:txBody>
          <a:bodyPr wrap="none" rtlCol="0">
            <a:spAutoFit/>
          </a:bodyPr>
          <a:lstStyle/>
          <a:p>
            <a:pPr lvl="0" algn="ctr" defTabSz="914400" fontAlgn="auto">
              <a:spcBef>
                <a:spcPts val="0"/>
              </a:spcBef>
              <a:spcAft>
                <a:spcPts val="0"/>
              </a:spcAft>
              <a:defRPr/>
            </a:pPr>
            <a:r>
              <a:rPr lang="en-US" sz="1500" dirty="0" err="1">
                <a:solidFill>
                  <a:srgbClr val="000000"/>
                </a:solidFill>
                <a:latin typeface="Calibri"/>
                <a:cs typeface="+mn-cs"/>
              </a:rPr>
              <a:t>MMRd</a:t>
            </a:r>
            <a:r>
              <a:rPr lang="en-US" sz="1500" dirty="0">
                <a:solidFill>
                  <a:srgbClr val="000000"/>
                </a:solidFill>
                <a:latin typeface="Calibri"/>
                <a:cs typeface="+mn-cs"/>
              </a:rPr>
              <a:t> tumors</a:t>
            </a:r>
            <a:endParaRPr kumimoji="0" lang="en-US" sz="150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7" name="TextBox 6">
            <a:extLst>
              <a:ext uri="{FF2B5EF4-FFF2-40B4-BE49-F238E27FC236}">
                <a16:creationId xmlns:a16="http://schemas.microsoft.com/office/drawing/2014/main" id="{176A7E6D-09D9-E42B-68EF-2AC9C25D7AFF}"/>
              </a:ext>
            </a:extLst>
          </p:cNvPr>
          <p:cNvSpPr txBox="1"/>
          <p:nvPr/>
        </p:nvSpPr>
        <p:spPr>
          <a:xfrm>
            <a:off x="7860557" y="1107177"/>
            <a:ext cx="1743619" cy="323165"/>
          </a:xfrm>
          <a:prstGeom prst="rect">
            <a:avLst/>
          </a:prstGeom>
          <a:noFill/>
        </p:spPr>
        <p:txBody>
          <a:bodyPr wrap="none" rtlCol="0">
            <a:spAutoFit/>
          </a:bodyPr>
          <a:lstStyle/>
          <a:p>
            <a:pPr lvl="0" algn="ctr" defTabSz="914400" fontAlgn="auto">
              <a:spcBef>
                <a:spcPts val="0"/>
              </a:spcBef>
              <a:spcAft>
                <a:spcPts val="0"/>
              </a:spcAft>
              <a:defRPr/>
            </a:pPr>
            <a:r>
              <a:rPr lang="en-US" sz="1500" dirty="0">
                <a:solidFill>
                  <a:srgbClr val="000000"/>
                </a:solidFill>
                <a:latin typeface="Calibri"/>
                <a:cs typeface="+mn-cs"/>
              </a:rPr>
              <a:t>Non-</a:t>
            </a:r>
            <a:r>
              <a:rPr lang="en-US" sz="1500" dirty="0" err="1">
                <a:solidFill>
                  <a:srgbClr val="000000"/>
                </a:solidFill>
                <a:latin typeface="Calibri"/>
                <a:cs typeface="+mn-cs"/>
              </a:rPr>
              <a:t>MMRd</a:t>
            </a:r>
            <a:r>
              <a:rPr lang="en-US" sz="1500" dirty="0">
                <a:solidFill>
                  <a:srgbClr val="000000"/>
                </a:solidFill>
                <a:latin typeface="Calibri"/>
                <a:cs typeface="+mn-cs"/>
              </a:rPr>
              <a:t> tumors</a:t>
            </a:r>
            <a:endParaRPr kumimoji="0" lang="en-US" sz="1500" i="0" u="none" strike="noStrike" kern="1200" cap="none" spc="0" normalizeH="0" baseline="0" noProof="0" dirty="0">
              <a:ln>
                <a:noFill/>
              </a:ln>
              <a:solidFill>
                <a:srgbClr val="000000"/>
              </a:solidFill>
              <a:effectLst/>
              <a:uLnTx/>
              <a:uFillTx/>
              <a:latin typeface="Calibri"/>
              <a:ea typeface="MS PGothic" charset="0"/>
              <a:cs typeface="+mn-cs"/>
            </a:endParaRPr>
          </a:p>
        </p:txBody>
      </p:sp>
    </p:spTree>
    <p:custDataLst>
      <p:tags r:id="rId1"/>
    </p:custDataLst>
    <p:extLst>
      <p:ext uri="{BB962C8B-B14F-4D97-AF65-F5344CB8AC3E}">
        <p14:creationId xmlns:p14="http://schemas.microsoft.com/office/powerpoint/2010/main" val="3416888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936F8-5379-AF53-0F78-4F9B8756B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B17DC-29C0-72B3-D99B-0BDB6B9122E1}"/>
              </a:ext>
            </a:extLst>
          </p:cNvPr>
          <p:cNvSpPr>
            <a:spLocks noGrp="1"/>
          </p:cNvSpPr>
          <p:nvPr>
            <p:ph type="title"/>
          </p:nvPr>
        </p:nvSpPr>
        <p:spPr/>
        <p:txBody>
          <a:bodyPr/>
          <a:lstStyle/>
          <a:p>
            <a:r>
              <a:rPr lang="en-US" dirty="0" err="1"/>
              <a:t>AtTEnd</a:t>
            </a:r>
            <a:r>
              <a:rPr lang="en-US" dirty="0"/>
              <a:t>/ENGOT-EN7 Study Conclusions</a:t>
            </a:r>
          </a:p>
        </p:txBody>
      </p:sp>
      <p:sp>
        <p:nvSpPr>
          <p:cNvPr id="7" name="TextBox 6">
            <a:extLst>
              <a:ext uri="{FF2B5EF4-FFF2-40B4-BE49-F238E27FC236}">
                <a16:creationId xmlns:a16="http://schemas.microsoft.com/office/drawing/2014/main" id="{AFCAD084-BD82-A580-FAF3-B0AAC2DE73EF}"/>
              </a:ext>
            </a:extLst>
          </p:cNvPr>
          <p:cNvSpPr txBox="1"/>
          <p:nvPr/>
        </p:nvSpPr>
        <p:spPr>
          <a:xfrm>
            <a:off x="0" y="6534835"/>
            <a:ext cx="397057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Ginesta MPB et al. ESMO 2025;Abstract LBA39.</a:t>
            </a:r>
          </a:p>
        </p:txBody>
      </p:sp>
      <p:pic>
        <p:nvPicPr>
          <p:cNvPr id="9" name="Picture 8">
            <a:extLst>
              <a:ext uri="{FF2B5EF4-FFF2-40B4-BE49-F238E27FC236}">
                <a16:creationId xmlns:a16="http://schemas.microsoft.com/office/drawing/2014/main" id="{3C621A85-9AFD-68B7-C579-F5E7C7DDB11E}"/>
              </a:ext>
            </a:extLst>
          </p:cNvPr>
          <p:cNvPicPr>
            <a:picLocks noChangeAspect="1"/>
          </p:cNvPicPr>
          <p:nvPr/>
        </p:nvPicPr>
        <p:blipFill>
          <a:blip r:embed="rId3"/>
          <a:stretch>
            <a:fillRect/>
          </a:stretch>
        </p:blipFill>
        <p:spPr>
          <a:xfrm>
            <a:off x="769620" y="1124744"/>
            <a:ext cx="10416480" cy="5208240"/>
          </a:xfrm>
          <a:prstGeom prst="rect">
            <a:avLst/>
          </a:prstGeom>
        </p:spPr>
      </p:pic>
      <p:sp>
        <p:nvSpPr>
          <p:cNvPr id="6" name="Rectangle 5">
            <a:extLst>
              <a:ext uri="{FF2B5EF4-FFF2-40B4-BE49-F238E27FC236}">
                <a16:creationId xmlns:a16="http://schemas.microsoft.com/office/drawing/2014/main" id="{D7279700-11C8-244C-3828-DD628FC1987B}"/>
              </a:ext>
            </a:extLst>
          </p:cNvPr>
          <p:cNvSpPr/>
          <p:nvPr/>
        </p:nvSpPr>
        <p:spPr bwMode="auto">
          <a:xfrm>
            <a:off x="8616280" y="4221088"/>
            <a:ext cx="2569820" cy="21118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065475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EAEB1-4E71-8DED-AA53-812FD40B96A3}"/>
            </a:ext>
          </a:extLst>
        </p:cNvPr>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5B57AA2E-498C-0A83-DA07-6564EE54C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40" y="548680"/>
            <a:ext cx="10081120" cy="4988595"/>
          </a:xfrm>
          <a:prstGeom prst="rect">
            <a:avLst/>
          </a:prstGeom>
        </p:spPr>
      </p:pic>
      <p:sp>
        <p:nvSpPr>
          <p:cNvPr id="7" name="Rectangle 6">
            <a:extLst>
              <a:ext uri="{FF2B5EF4-FFF2-40B4-BE49-F238E27FC236}">
                <a16:creationId xmlns:a16="http://schemas.microsoft.com/office/drawing/2014/main" id="{73A4E130-F87E-9B8C-C437-A9DB0136A46C}"/>
              </a:ext>
            </a:extLst>
          </p:cNvPr>
          <p:cNvSpPr/>
          <p:nvPr/>
        </p:nvSpPr>
        <p:spPr bwMode="auto">
          <a:xfrm>
            <a:off x="1055440" y="5445224"/>
            <a:ext cx="10081120" cy="1008112"/>
          </a:xfrm>
          <a:prstGeom prst="rect">
            <a:avLst/>
          </a:prstGeom>
          <a:solidFill>
            <a:srgbClr val="860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FA2A9B41-F58A-E00D-1444-E5032FD5135D}"/>
              </a:ext>
            </a:extLst>
          </p:cNvPr>
          <p:cNvSpPr txBox="1"/>
          <p:nvPr/>
        </p:nvSpPr>
        <p:spPr>
          <a:xfrm>
            <a:off x="5025033" y="5877272"/>
            <a:ext cx="2141933"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72" charset="0"/>
                <a:ea typeface="MS PGothic" charset="0"/>
              </a:rPr>
              <a:t>ESMO 2025</a:t>
            </a:r>
          </a:p>
        </p:txBody>
      </p:sp>
    </p:spTree>
    <p:custDataLst>
      <p:tags r:id="rId1"/>
    </p:custDataLst>
    <p:extLst>
      <p:ext uri="{BB962C8B-B14F-4D97-AF65-F5344CB8AC3E}">
        <p14:creationId xmlns:p14="http://schemas.microsoft.com/office/powerpoint/2010/main" val="82024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79E6E-5216-2125-A474-31BF47CFC9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3032A-B3C0-8909-72C9-102C2FEE8801}"/>
              </a:ext>
            </a:extLst>
          </p:cNvPr>
          <p:cNvSpPr>
            <a:spLocks noGrp="1"/>
          </p:cNvSpPr>
          <p:nvPr>
            <p:ph type="title"/>
          </p:nvPr>
        </p:nvSpPr>
        <p:spPr>
          <a:xfrm>
            <a:off x="647602" y="490339"/>
            <a:ext cx="10896794" cy="382587"/>
          </a:xfrm>
        </p:spPr>
        <p:txBody>
          <a:bodyPr/>
          <a:lstStyle/>
          <a:p>
            <a:pPr algn="l"/>
            <a:r>
              <a:rPr lang="en-US" dirty="0"/>
              <a:t>Tumor Mutational Burden (TMB) Efficacy Analysis in DUO-E: Concordance Between MMR and TMB Status</a:t>
            </a:r>
          </a:p>
        </p:txBody>
      </p:sp>
      <p:sp>
        <p:nvSpPr>
          <p:cNvPr id="3" name="TextBox 2">
            <a:extLst>
              <a:ext uri="{FF2B5EF4-FFF2-40B4-BE49-F238E27FC236}">
                <a16:creationId xmlns:a16="http://schemas.microsoft.com/office/drawing/2014/main" id="{1823D0E8-98A2-AAE8-9DC4-287C86307B10}"/>
              </a:ext>
            </a:extLst>
          </p:cNvPr>
          <p:cNvSpPr txBox="1"/>
          <p:nvPr/>
        </p:nvSpPr>
        <p:spPr>
          <a:xfrm>
            <a:off x="0" y="6534835"/>
            <a:ext cx="362105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Westin SN et al. ESMO 2025;Abstract 1117P.</a:t>
            </a:r>
          </a:p>
        </p:txBody>
      </p:sp>
      <p:pic>
        <p:nvPicPr>
          <p:cNvPr id="11" name="Picture 10" descr="A chart with numbers and a number of percentages&#10;&#10;AI-generated content may be incorrect.">
            <a:extLst>
              <a:ext uri="{FF2B5EF4-FFF2-40B4-BE49-F238E27FC236}">
                <a16:creationId xmlns:a16="http://schemas.microsoft.com/office/drawing/2014/main" id="{54968992-B724-1DF5-41C8-ED4E58056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13" y="1628800"/>
            <a:ext cx="11008774" cy="4082473"/>
          </a:xfrm>
          <a:prstGeom prst="rect">
            <a:avLst/>
          </a:prstGeom>
        </p:spPr>
      </p:pic>
      <p:sp>
        <p:nvSpPr>
          <p:cNvPr id="4" name="TextBox 3">
            <a:extLst>
              <a:ext uri="{FF2B5EF4-FFF2-40B4-BE49-F238E27FC236}">
                <a16:creationId xmlns:a16="http://schemas.microsoft.com/office/drawing/2014/main" id="{900AF82C-3710-1561-CC94-874E530E02AD}"/>
              </a:ext>
            </a:extLst>
          </p:cNvPr>
          <p:cNvSpPr txBox="1"/>
          <p:nvPr/>
        </p:nvSpPr>
        <p:spPr>
          <a:xfrm>
            <a:off x="592428" y="5710587"/>
            <a:ext cx="1464696"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cs typeface="+mn-cs"/>
              </a:rPr>
              <a:t>H = high; L = low</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114417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6B604-25CD-721F-0AE9-407E8B4A4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60C09-3FB8-FE91-8278-B997DCB564B6}"/>
              </a:ext>
            </a:extLst>
          </p:cNvPr>
          <p:cNvSpPr>
            <a:spLocks noGrp="1"/>
          </p:cNvSpPr>
          <p:nvPr>
            <p:ph type="title"/>
          </p:nvPr>
        </p:nvSpPr>
        <p:spPr>
          <a:xfrm>
            <a:off x="647602" y="490339"/>
            <a:ext cx="10896794" cy="382587"/>
          </a:xfrm>
        </p:spPr>
        <p:txBody>
          <a:bodyPr/>
          <a:lstStyle/>
          <a:p>
            <a:pPr algn="l"/>
            <a:r>
              <a:rPr lang="en-US" dirty="0"/>
              <a:t>TMB Efficacy Analysis in DUO-E: Post-Hoc PFS Exploratory Analysis</a:t>
            </a:r>
          </a:p>
        </p:txBody>
      </p:sp>
      <p:sp>
        <p:nvSpPr>
          <p:cNvPr id="3" name="TextBox 2">
            <a:extLst>
              <a:ext uri="{FF2B5EF4-FFF2-40B4-BE49-F238E27FC236}">
                <a16:creationId xmlns:a16="http://schemas.microsoft.com/office/drawing/2014/main" id="{D813AB4E-6FD9-185F-4EBA-BE872ED601AC}"/>
              </a:ext>
            </a:extLst>
          </p:cNvPr>
          <p:cNvSpPr txBox="1"/>
          <p:nvPr/>
        </p:nvSpPr>
        <p:spPr>
          <a:xfrm>
            <a:off x="0" y="6534835"/>
            <a:ext cx="362105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Westin SN et al. ESMO 2025;Abstract 1117P.</a:t>
            </a:r>
          </a:p>
        </p:txBody>
      </p:sp>
      <p:pic>
        <p:nvPicPr>
          <p:cNvPr id="5" name="Picture 4" descr="A comparison of a graph&#10;&#10;AI-generated content may be incorrect.">
            <a:extLst>
              <a:ext uri="{FF2B5EF4-FFF2-40B4-BE49-F238E27FC236}">
                <a16:creationId xmlns:a16="http://schemas.microsoft.com/office/drawing/2014/main" id="{9B48033F-1829-B9B8-02E9-348E3C2B9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10" y="1628800"/>
            <a:ext cx="11664579" cy="3960440"/>
          </a:xfrm>
          <a:prstGeom prst="rect">
            <a:avLst/>
          </a:prstGeom>
        </p:spPr>
      </p:pic>
      <p:pic>
        <p:nvPicPr>
          <p:cNvPr id="7" name="Picture 6" descr="A close up of a blue background&#10;&#10;AI-generated content may be incorrect.">
            <a:extLst>
              <a:ext uri="{FF2B5EF4-FFF2-40B4-BE49-F238E27FC236}">
                <a16:creationId xmlns:a16="http://schemas.microsoft.com/office/drawing/2014/main" id="{680A5DCD-5DCC-8FC2-0CE1-A3F740DBE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672" y="1654843"/>
            <a:ext cx="1879600" cy="342900"/>
          </a:xfrm>
          <a:prstGeom prst="rect">
            <a:avLst/>
          </a:prstGeom>
        </p:spPr>
      </p:pic>
      <p:pic>
        <p:nvPicPr>
          <p:cNvPr id="9" name="Picture 8" descr="A close up of a blue background&#10;&#10;AI-generated content may be incorrect.">
            <a:extLst>
              <a:ext uri="{FF2B5EF4-FFF2-40B4-BE49-F238E27FC236}">
                <a16:creationId xmlns:a16="http://schemas.microsoft.com/office/drawing/2014/main" id="{DFC52B42-C241-7C3A-3E33-D77FA2430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384" y="1654843"/>
            <a:ext cx="1841500" cy="342900"/>
          </a:xfrm>
          <a:prstGeom prst="rect">
            <a:avLst/>
          </a:prstGeom>
        </p:spPr>
      </p:pic>
    </p:spTree>
    <p:extLst>
      <p:ext uri="{BB962C8B-B14F-4D97-AF65-F5344CB8AC3E}">
        <p14:creationId xmlns:p14="http://schemas.microsoft.com/office/powerpoint/2010/main" val="79745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91375-644A-CF83-B988-F417BCCE54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4DF89-6C00-E4BC-1DE2-CF5D9ECF447D}"/>
              </a:ext>
            </a:extLst>
          </p:cNvPr>
          <p:cNvSpPr>
            <a:spLocks noGrp="1"/>
          </p:cNvSpPr>
          <p:nvPr>
            <p:ph type="title"/>
          </p:nvPr>
        </p:nvSpPr>
        <p:spPr>
          <a:xfrm>
            <a:off x="647602" y="490339"/>
            <a:ext cx="10896794" cy="382587"/>
          </a:xfrm>
        </p:spPr>
        <p:txBody>
          <a:bodyPr/>
          <a:lstStyle/>
          <a:p>
            <a:r>
              <a:rPr lang="en-US" dirty="0"/>
              <a:t>TMB Efficacy Analysis in DUO-E: Authors’ Conclusions</a:t>
            </a:r>
          </a:p>
        </p:txBody>
      </p:sp>
      <p:sp>
        <p:nvSpPr>
          <p:cNvPr id="3" name="TextBox 2">
            <a:extLst>
              <a:ext uri="{FF2B5EF4-FFF2-40B4-BE49-F238E27FC236}">
                <a16:creationId xmlns:a16="http://schemas.microsoft.com/office/drawing/2014/main" id="{E5E16A08-FD28-6F0F-F1B0-A83F0C7837B0}"/>
              </a:ext>
            </a:extLst>
          </p:cNvPr>
          <p:cNvSpPr txBox="1"/>
          <p:nvPr/>
        </p:nvSpPr>
        <p:spPr>
          <a:xfrm>
            <a:off x="0" y="6534835"/>
            <a:ext cx="362105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Westin SN et al. ESMO 2025;Abstract 1117P.</a:t>
            </a:r>
          </a:p>
        </p:txBody>
      </p:sp>
      <p:pic>
        <p:nvPicPr>
          <p:cNvPr id="9" name="Picture 8" descr="A close up of text&#10;&#10;AI-generated content may be incorrect.">
            <a:extLst>
              <a:ext uri="{FF2B5EF4-FFF2-40B4-BE49-F238E27FC236}">
                <a16:creationId xmlns:a16="http://schemas.microsoft.com/office/drawing/2014/main" id="{01D81E35-D846-6412-9EE8-659E9BF5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65" y="1725123"/>
            <a:ext cx="11933670" cy="2100792"/>
          </a:xfrm>
          <a:prstGeom prst="rect">
            <a:avLst/>
          </a:prstGeom>
        </p:spPr>
      </p:pic>
    </p:spTree>
    <p:extLst>
      <p:ext uri="{BB962C8B-B14F-4D97-AF65-F5344CB8AC3E}">
        <p14:creationId xmlns:p14="http://schemas.microsoft.com/office/powerpoint/2010/main" val="75668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117CD-E4CA-3AF4-C1C7-4595E75E036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6CC59CF-8805-8DC0-AC41-FDA604C812D2}"/>
              </a:ext>
            </a:extLst>
          </p:cNvPr>
          <p:cNvSpPr/>
          <p:nvPr/>
        </p:nvSpPr>
        <p:spPr bwMode="auto">
          <a:xfrm>
            <a:off x="837659" y="980728"/>
            <a:ext cx="10516681" cy="4608512"/>
          </a:xfrm>
          <a:prstGeom prst="rect">
            <a:avLst/>
          </a:prstGeom>
          <a:solidFill>
            <a:srgbClr val="00164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3" name="Picture 2" descr="A blue background with white text&#10;&#10;AI-generated content may be incorrect.">
            <a:extLst>
              <a:ext uri="{FF2B5EF4-FFF2-40B4-BE49-F238E27FC236}">
                <a16:creationId xmlns:a16="http://schemas.microsoft.com/office/drawing/2014/main" id="{D79B3FA0-D454-F7B7-A644-E2530B5ED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59" y="980728"/>
            <a:ext cx="10516681" cy="1728192"/>
          </a:xfrm>
          <a:prstGeom prst="rect">
            <a:avLst/>
          </a:prstGeom>
        </p:spPr>
      </p:pic>
      <p:pic>
        <p:nvPicPr>
          <p:cNvPr id="6" name="Picture 5">
            <a:extLst>
              <a:ext uri="{FF2B5EF4-FFF2-40B4-BE49-F238E27FC236}">
                <a16:creationId xmlns:a16="http://schemas.microsoft.com/office/drawing/2014/main" id="{AE597D9D-D9DD-7213-B5BB-9E0E33A89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19" y="3068960"/>
            <a:ext cx="10127833" cy="1219696"/>
          </a:xfrm>
          <a:prstGeom prst="rect">
            <a:avLst/>
          </a:prstGeom>
        </p:spPr>
      </p:pic>
      <p:sp>
        <p:nvSpPr>
          <p:cNvPr id="8" name="TextBox 7">
            <a:extLst>
              <a:ext uri="{FF2B5EF4-FFF2-40B4-BE49-F238E27FC236}">
                <a16:creationId xmlns:a16="http://schemas.microsoft.com/office/drawing/2014/main" id="{E09FF43A-59CB-A97E-C84F-1200B89FBCE4}"/>
              </a:ext>
            </a:extLst>
          </p:cNvPr>
          <p:cNvSpPr txBox="1"/>
          <p:nvPr/>
        </p:nvSpPr>
        <p:spPr>
          <a:xfrm>
            <a:off x="5105400" y="5003800"/>
            <a:ext cx="1861407"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72" charset="0"/>
                <a:ea typeface="MS PGothic" charset="0"/>
              </a:rPr>
              <a:t>ESMO 2025</a:t>
            </a:r>
          </a:p>
        </p:txBody>
      </p:sp>
    </p:spTree>
    <p:extLst>
      <p:ext uri="{BB962C8B-B14F-4D97-AF65-F5344CB8AC3E}">
        <p14:creationId xmlns:p14="http://schemas.microsoft.com/office/powerpoint/2010/main" val="4241090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A97E0-2D2B-84D6-B30D-F2FA0BF2F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2937A8-DFF4-D4A7-C3D2-80DAC567EA87}"/>
              </a:ext>
            </a:extLst>
          </p:cNvPr>
          <p:cNvSpPr>
            <a:spLocks noGrp="1"/>
          </p:cNvSpPr>
          <p:nvPr>
            <p:ph type="title"/>
          </p:nvPr>
        </p:nvSpPr>
        <p:spPr>
          <a:xfrm>
            <a:off x="912286" y="71332"/>
            <a:ext cx="10358967" cy="1143000"/>
          </a:xfrm>
        </p:spPr>
        <p:txBody>
          <a:bodyPr/>
          <a:lstStyle/>
          <a:p>
            <a:r>
              <a:rPr lang="en-US" dirty="0"/>
              <a:t>KEYNOTE-775 Study Conclusions</a:t>
            </a:r>
          </a:p>
        </p:txBody>
      </p:sp>
      <p:sp>
        <p:nvSpPr>
          <p:cNvPr id="6" name="TextBox 5">
            <a:extLst>
              <a:ext uri="{FF2B5EF4-FFF2-40B4-BE49-F238E27FC236}">
                <a16:creationId xmlns:a16="http://schemas.microsoft.com/office/drawing/2014/main" id="{1D2F5F83-30CF-EFF8-28D8-8E70CCE86144}"/>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Makker V et al. ESMO 2025;Abstract 1119P.</a:t>
            </a:r>
          </a:p>
        </p:txBody>
      </p:sp>
      <p:pic>
        <p:nvPicPr>
          <p:cNvPr id="5" name="Picture 4" descr="A close-up of a text&#10;&#10;AI-generated content may be incorrect.">
            <a:extLst>
              <a:ext uri="{FF2B5EF4-FFF2-40B4-BE49-F238E27FC236}">
                <a16:creationId xmlns:a16="http://schemas.microsoft.com/office/drawing/2014/main" id="{ADDDF66B-7C91-3C44-F23E-D643ABBE8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214331"/>
            <a:ext cx="9649072" cy="4868913"/>
          </a:xfrm>
          <a:prstGeom prst="rect">
            <a:avLst/>
          </a:prstGeom>
        </p:spPr>
      </p:pic>
    </p:spTree>
    <p:extLst>
      <p:ext uri="{BB962C8B-B14F-4D97-AF65-F5344CB8AC3E}">
        <p14:creationId xmlns:p14="http://schemas.microsoft.com/office/powerpoint/2010/main" val="1053228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7513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7C22A-0916-AAF6-8E95-57BF6362819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AE0FCD3-0C8D-A8ED-81EF-52BC1B9870A4}"/>
              </a:ext>
            </a:extLst>
          </p:cNvPr>
          <p:cNvSpPr/>
          <p:nvPr/>
        </p:nvSpPr>
        <p:spPr bwMode="auto">
          <a:xfrm>
            <a:off x="837659" y="980728"/>
            <a:ext cx="10516681" cy="4608512"/>
          </a:xfrm>
          <a:prstGeom prst="rect">
            <a:avLst/>
          </a:prstGeom>
          <a:solidFill>
            <a:srgbClr val="00164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AED15AF3-8002-324A-106B-10B7C58F2582}"/>
              </a:ext>
            </a:extLst>
          </p:cNvPr>
          <p:cNvSpPr txBox="1"/>
          <p:nvPr/>
        </p:nvSpPr>
        <p:spPr>
          <a:xfrm>
            <a:off x="5105400" y="5003800"/>
            <a:ext cx="1861407"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72" charset="0"/>
                <a:ea typeface="MS PGothic" charset="0"/>
              </a:rPr>
              <a:t>ESMO 2025</a:t>
            </a:r>
          </a:p>
        </p:txBody>
      </p:sp>
      <p:pic>
        <p:nvPicPr>
          <p:cNvPr id="4" name="Picture 3" descr="A blue background with white text&#10;&#10;AI-generated content may be incorrect.">
            <a:extLst>
              <a:ext uri="{FF2B5EF4-FFF2-40B4-BE49-F238E27FC236}">
                <a16:creationId xmlns:a16="http://schemas.microsoft.com/office/drawing/2014/main" id="{2DF43D5A-C369-AC86-0058-8B35F2C7E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432" y="1279554"/>
            <a:ext cx="10125477" cy="1645390"/>
          </a:xfrm>
          <a:prstGeom prst="rect">
            <a:avLst/>
          </a:prstGeom>
        </p:spPr>
      </p:pic>
      <p:pic>
        <p:nvPicPr>
          <p:cNvPr id="9" name="Picture 8">
            <a:extLst>
              <a:ext uri="{FF2B5EF4-FFF2-40B4-BE49-F238E27FC236}">
                <a16:creationId xmlns:a16="http://schemas.microsoft.com/office/drawing/2014/main" id="{A350C3B5-D25F-83E4-4D65-571B455FE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40" y="3429000"/>
            <a:ext cx="9553300" cy="1080120"/>
          </a:xfrm>
          <a:prstGeom prst="rect">
            <a:avLst/>
          </a:prstGeom>
        </p:spPr>
      </p:pic>
    </p:spTree>
    <p:extLst>
      <p:ext uri="{BB962C8B-B14F-4D97-AF65-F5344CB8AC3E}">
        <p14:creationId xmlns:p14="http://schemas.microsoft.com/office/powerpoint/2010/main" val="2509683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1378B-5192-4850-4436-2E265E231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D7002C-4AE6-D46F-1C42-D8286575D730}"/>
              </a:ext>
            </a:extLst>
          </p:cNvPr>
          <p:cNvSpPr>
            <a:spLocks noGrp="1"/>
          </p:cNvSpPr>
          <p:nvPr>
            <p:ph type="title"/>
          </p:nvPr>
        </p:nvSpPr>
        <p:spPr>
          <a:xfrm>
            <a:off x="912286" y="71332"/>
            <a:ext cx="10358967" cy="1143000"/>
          </a:xfrm>
        </p:spPr>
        <p:txBody>
          <a:bodyPr/>
          <a:lstStyle/>
          <a:p>
            <a:r>
              <a:rPr lang="en-US" dirty="0"/>
              <a:t>LEAP-001 Study Conclusions</a:t>
            </a:r>
          </a:p>
        </p:txBody>
      </p:sp>
      <p:sp>
        <p:nvSpPr>
          <p:cNvPr id="6" name="TextBox 5">
            <a:extLst>
              <a:ext uri="{FF2B5EF4-FFF2-40B4-BE49-F238E27FC236}">
                <a16:creationId xmlns:a16="http://schemas.microsoft.com/office/drawing/2014/main" id="{76838827-4A65-FD35-4E6D-2BCA4B56BFCC}"/>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Akilli H et al. ESMO 2025;Abstract 1114P.</a:t>
            </a:r>
          </a:p>
        </p:txBody>
      </p:sp>
      <p:pic>
        <p:nvPicPr>
          <p:cNvPr id="4" name="Picture 3" descr="A white text with black text&#10;&#10;AI-generated content may be incorrect.">
            <a:extLst>
              <a:ext uri="{FF2B5EF4-FFF2-40B4-BE49-F238E27FC236}">
                <a16:creationId xmlns:a16="http://schemas.microsoft.com/office/drawing/2014/main" id="{1D357725-63C2-CC0C-6CD2-380DC725D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166" y="904058"/>
            <a:ext cx="8661205" cy="5626934"/>
          </a:xfrm>
          <a:prstGeom prst="rect">
            <a:avLst/>
          </a:prstGeom>
        </p:spPr>
      </p:pic>
    </p:spTree>
    <p:extLst>
      <p:ext uri="{BB962C8B-B14F-4D97-AF65-F5344CB8AC3E}">
        <p14:creationId xmlns:p14="http://schemas.microsoft.com/office/powerpoint/2010/main" val="2264830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9E4C8-9B51-8ED0-577B-0E613234D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C6CE2A-B44C-3401-07B6-11905EEBD43D}"/>
              </a:ext>
            </a:extLst>
          </p:cNvPr>
          <p:cNvSpPr>
            <a:spLocks noGrp="1"/>
          </p:cNvSpPr>
          <p:nvPr>
            <p:ph type="title"/>
          </p:nvPr>
        </p:nvSpPr>
        <p:spPr>
          <a:xfrm>
            <a:off x="839416" y="1844824"/>
            <a:ext cx="10297144" cy="1268760"/>
          </a:xfrm>
        </p:spPr>
        <p:txBody>
          <a:bodyPr>
            <a:noAutofit/>
          </a:bodyPr>
          <a:lstStyle/>
          <a:p>
            <a:pPr algn="l"/>
            <a:r>
              <a:rPr lang="en-US" sz="3200" dirty="0">
                <a:solidFill>
                  <a:srgbClr val="0432FF"/>
                </a:solidFill>
              </a:rPr>
              <a:t>GOG-3119/ENGOT-en29/TroFuse-033: A Phase 3, Randomized Study of Sacituzumab </a:t>
            </a:r>
            <a:r>
              <a:rPr lang="en-US" sz="3200" dirty="0" err="1">
                <a:solidFill>
                  <a:srgbClr val="0432FF"/>
                </a:solidFill>
              </a:rPr>
              <a:t>Tirumotecan</a:t>
            </a:r>
            <a:r>
              <a:rPr lang="en-US" sz="3200" dirty="0">
                <a:solidFill>
                  <a:srgbClr val="0432FF"/>
                </a:solidFill>
              </a:rPr>
              <a:t> (Sac-TMT) + Pembrolizumab (</a:t>
            </a:r>
            <a:r>
              <a:rPr lang="en-US" sz="3200" dirty="0" err="1">
                <a:solidFill>
                  <a:srgbClr val="0432FF"/>
                </a:solidFill>
              </a:rPr>
              <a:t>Pembro</a:t>
            </a:r>
            <a:r>
              <a:rPr lang="en-US" sz="3200" dirty="0">
                <a:solidFill>
                  <a:srgbClr val="0432FF"/>
                </a:solidFill>
              </a:rPr>
              <a:t>) vs </a:t>
            </a:r>
            <a:r>
              <a:rPr lang="en-US" sz="3200" dirty="0" err="1">
                <a:solidFill>
                  <a:srgbClr val="0432FF"/>
                </a:solidFill>
              </a:rPr>
              <a:t>Pembro</a:t>
            </a:r>
            <a:r>
              <a:rPr lang="en-US" sz="3200" dirty="0">
                <a:solidFill>
                  <a:srgbClr val="0432FF"/>
                </a:solidFill>
              </a:rPr>
              <a:t> Alone as First-Line (1L) Maintenance Therapy for Mismatch Repair-Proficient (</a:t>
            </a:r>
            <a:r>
              <a:rPr lang="en-US" sz="3200" dirty="0" err="1">
                <a:solidFill>
                  <a:srgbClr val="0432FF"/>
                </a:solidFill>
              </a:rPr>
              <a:t>pMMR</a:t>
            </a:r>
            <a:r>
              <a:rPr lang="en-US" sz="3200" dirty="0">
                <a:solidFill>
                  <a:srgbClr val="0432FF"/>
                </a:solidFill>
              </a:rPr>
              <a:t>) Endometrial Cancer (EC)</a:t>
            </a:r>
          </a:p>
        </p:txBody>
      </p:sp>
      <p:sp>
        <p:nvSpPr>
          <p:cNvPr id="5" name="TextBox 4">
            <a:extLst>
              <a:ext uri="{FF2B5EF4-FFF2-40B4-BE49-F238E27FC236}">
                <a16:creationId xmlns:a16="http://schemas.microsoft.com/office/drawing/2014/main" id="{C35D7821-0425-3C21-4B4C-A3A31C256503}"/>
              </a:ext>
            </a:extLst>
          </p:cNvPr>
          <p:cNvSpPr txBox="1"/>
          <p:nvPr/>
        </p:nvSpPr>
        <p:spPr>
          <a:xfrm>
            <a:off x="839416" y="3743075"/>
            <a:ext cx="10513168" cy="2349361"/>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Eminowicz</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2025;Abstract 1221TiP.</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5007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EBBB2-68AA-610E-4D7F-1F68433711A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69C0D7-C426-29B3-3530-F6F6AD5ED24D}"/>
              </a:ext>
            </a:extLst>
          </p:cNvPr>
          <p:cNvSpPr/>
          <p:nvPr/>
        </p:nvSpPr>
        <p:spPr bwMode="auto">
          <a:xfrm>
            <a:off x="335360" y="3140968"/>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38760A8-EDE3-CB5F-647C-DD6B663D817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EF3379A5-3A35-DBD9-2962-41040FE19BC6}"/>
              </a:ext>
            </a:extLst>
          </p:cNvPr>
          <p:cNvSpPr>
            <a:spLocks noGrp="1"/>
          </p:cNvSpPr>
          <p:nvPr>
            <p:ph idx="1"/>
          </p:nvPr>
        </p:nvSpPr>
        <p:spPr>
          <a:xfrm>
            <a:off x="833693" y="1196752"/>
            <a:ext cx="10596622" cy="4283273"/>
          </a:xfrm>
        </p:spPr>
        <p:txBody>
          <a:bodyPr/>
          <a:lstStyle/>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Up-Front Treatment of Ovarian Cancer (OC)</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t>Management of Platinum-Resistant OC</a:t>
            </a:r>
          </a:p>
          <a:p>
            <a:pPr marL="98425" indent="0">
              <a:lnSpc>
                <a:spcPct val="100000"/>
              </a:lnSpc>
              <a:spcBef>
                <a:spcPts val="2400"/>
              </a:spcBef>
              <a:spcAft>
                <a:spcPts val="0"/>
              </a:spcAft>
              <a:buNone/>
            </a:pPr>
            <a:r>
              <a:rPr lang="en-US" sz="2400" dirty="0">
                <a:solidFill>
                  <a:schemeClr val="accent2"/>
                </a:solidFill>
              </a:rPr>
              <a:t>Module 3: </a:t>
            </a:r>
            <a:r>
              <a:rPr lang="en-US" sz="2400" dirty="0"/>
              <a:t>Up-Front Management of Metastatic Endometrial Cancer</a:t>
            </a:r>
          </a:p>
          <a:p>
            <a:pPr marL="98425" indent="0">
              <a:lnSpc>
                <a:spcPct val="100000"/>
              </a:lnSpc>
              <a:spcBef>
                <a:spcPts val="2400"/>
              </a:spcBef>
              <a:spcAft>
                <a:spcPts val="0"/>
              </a:spcAft>
              <a:buNone/>
            </a:pPr>
            <a:r>
              <a:rPr lang="en-US" sz="2400" dirty="0">
                <a:solidFill>
                  <a:schemeClr val="bg1"/>
                </a:solidFill>
              </a:rPr>
              <a:t>Module 4: Management of HER2-Positive Gynecologic Cancers</a:t>
            </a:r>
          </a:p>
          <a:p>
            <a:pPr marL="98425" indent="0">
              <a:lnSpc>
                <a:spcPct val="100000"/>
              </a:lnSpc>
              <a:spcBef>
                <a:spcPts val="2400"/>
              </a:spcBef>
              <a:spcAft>
                <a:spcPts val="0"/>
              </a:spcAft>
              <a:buNone/>
            </a:pPr>
            <a:r>
              <a:rPr lang="en-US" sz="2400" dirty="0">
                <a:solidFill>
                  <a:schemeClr val="accent2"/>
                </a:solidFill>
              </a:rPr>
              <a:t>Module 5: </a:t>
            </a:r>
            <a:r>
              <a:rPr lang="en-US" sz="2400" dirty="0"/>
              <a:t>Management of Cervical Cancer</a:t>
            </a:r>
          </a:p>
        </p:txBody>
      </p:sp>
    </p:spTree>
    <p:custDataLst>
      <p:tags r:id="rId1"/>
    </p:custDataLst>
    <p:extLst>
      <p:ext uri="{BB962C8B-B14F-4D97-AF65-F5344CB8AC3E}">
        <p14:creationId xmlns:p14="http://schemas.microsoft.com/office/powerpoint/2010/main" val="1458227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7DA54-AAB8-7A7B-6861-EAB331071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BB50A-C7C0-0F74-57F4-6423BC5F10FD}"/>
              </a:ext>
            </a:extLst>
          </p:cNvPr>
          <p:cNvSpPr>
            <a:spLocks noGrp="1"/>
          </p:cNvSpPr>
          <p:nvPr>
            <p:ph type="title"/>
          </p:nvPr>
        </p:nvSpPr>
        <p:spPr/>
        <p:txBody>
          <a:bodyPr>
            <a:normAutofit/>
          </a:bodyPr>
          <a:lstStyle/>
          <a:p>
            <a:r>
              <a:rPr lang="en-US" dirty="0"/>
              <a:t>Case Presentation: Dr Salani</a:t>
            </a:r>
          </a:p>
        </p:txBody>
      </p:sp>
      <p:sp>
        <p:nvSpPr>
          <p:cNvPr id="3" name="Content Placeholder 2">
            <a:extLst>
              <a:ext uri="{FF2B5EF4-FFF2-40B4-BE49-F238E27FC236}">
                <a16:creationId xmlns:a16="http://schemas.microsoft.com/office/drawing/2014/main" id="{AE319849-CBFB-C67A-1BC5-BA45ECEA16EC}"/>
              </a:ext>
            </a:extLst>
          </p:cNvPr>
          <p:cNvSpPr>
            <a:spLocks noGrp="1"/>
          </p:cNvSpPr>
          <p:nvPr>
            <p:ph idx="1"/>
          </p:nvPr>
        </p:nvSpPr>
        <p:spPr>
          <a:xfrm>
            <a:off x="929569" y="1124744"/>
            <a:ext cx="10358967" cy="4799013"/>
          </a:xfrm>
        </p:spPr>
        <p:txBody>
          <a:bodyPr>
            <a:noAutofit/>
          </a:bodyPr>
          <a:lstStyle/>
          <a:p>
            <a:pPr marL="342900" indent="-342900">
              <a:spcAft>
                <a:spcPts val="200"/>
              </a:spcAft>
            </a:pPr>
            <a:r>
              <a:rPr lang="en-US" sz="2000" b="0" dirty="0"/>
              <a:t>84 </a:t>
            </a:r>
            <a:r>
              <a:rPr lang="en-US" sz="2000" b="0" dirty="0" err="1"/>
              <a:t>yo</a:t>
            </a:r>
            <a:r>
              <a:rPr lang="en-US" sz="2000" b="0" dirty="0"/>
              <a:t> (83 at diagnosis) with PMH of hypertension and hypothyroidism.</a:t>
            </a:r>
          </a:p>
          <a:p>
            <a:pPr marL="342900" indent="-342900">
              <a:spcAft>
                <a:spcPts val="200"/>
              </a:spcAft>
            </a:pPr>
            <a:r>
              <a:rPr lang="en-US" sz="2000" b="0" dirty="0"/>
              <a:t>12/2/24: Robotic hysterectomy, bilateral </a:t>
            </a:r>
            <a:r>
              <a:rPr lang="en-US" sz="2000" b="0" dirty="0" err="1"/>
              <a:t>salpingo</a:t>
            </a:r>
            <a:r>
              <a:rPr lang="en-US" sz="2000" b="0" dirty="0"/>
              <a:t>-oophorectomy, bilateral pelvic sentinel lymph node dissection, and omental biopsy: FIGO 2023 Stage IIC high grade serous endometrial cancer; </a:t>
            </a:r>
            <a:r>
              <a:rPr lang="en-US" sz="2000" b="0" dirty="0" err="1"/>
              <a:t>pMMR</a:t>
            </a:r>
            <a:r>
              <a:rPr lang="en-US" sz="2000" b="0" dirty="0"/>
              <a:t>, HER2 2+, p53m.</a:t>
            </a:r>
          </a:p>
          <a:p>
            <a:pPr marL="342900" indent="-342900">
              <a:spcAft>
                <a:spcPts val="200"/>
              </a:spcAft>
            </a:pPr>
            <a:r>
              <a:rPr lang="en-US" sz="2000" b="0"/>
              <a:t>1/13/25 – 4/8/25</a:t>
            </a:r>
            <a:r>
              <a:rPr lang="en-US" sz="2000" b="0" dirty="0"/>
              <a:t>: Carboplatin and paclitaxel (1L) x 6 cycles. </a:t>
            </a:r>
          </a:p>
          <a:p>
            <a:pPr marL="342900" indent="-342900">
              <a:spcAft>
                <a:spcPts val="200"/>
              </a:spcAft>
            </a:pPr>
            <a:r>
              <a:rPr lang="en-US" sz="2000" b="0" dirty="0"/>
              <a:t>5/14/25: CT chest/abdomen/pelvis: No evidence of disease; positive for pulmonary embolism. </a:t>
            </a:r>
          </a:p>
          <a:p>
            <a:pPr marL="342900" indent="-342900">
              <a:spcAft>
                <a:spcPts val="200"/>
              </a:spcAft>
            </a:pPr>
            <a:r>
              <a:rPr lang="en-US" sz="2000" b="0" dirty="0"/>
              <a:t>9/9/25: CT abdomen/pelvis: New ascites and omental carcinomatosis. </a:t>
            </a:r>
          </a:p>
          <a:p>
            <a:pPr marL="342900" indent="-342900">
              <a:spcAft>
                <a:spcPts val="200"/>
              </a:spcAft>
            </a:pPr>
            <a:r>
              <a:rPr lang="en-US" sz="2000" b="0" dirty="0"/>
              <a:t>10/7/25: Trastuzumab deruxtecan (2L) started (declined lenvatinib and pembrolizumab due to hypertension). </a:t>
            </a:r>
          </a:p>
          <a:p>
            <a:pPr marL="342900" indent="-342900">
              <a:spcAft>
                <a:spcPts val="200"/>
              </a:spcAft>
            </a:pPr>
            <a:r>
              <a:rPr lang="en-US" sz="2000" b="0" dirty="0"/>
              <a:t>12/4/25: CT chest/abdomen/pelvis: No intrathoracic disease. Improved peritoneal and omental nodularity, resolution of ascites.</a:t>
            </a:r>
          </a:p>
          <a:p>
            <a:pPr marL="342900" indent="-342900">
              <a:spcAft>
                <a:spcPts val="200"/>
              </a:spcAft>
            </a:pPr>
            <a:r>
              <a:rPr lang="en-US" sz="2000" b="0" dirty="0"/>
              <a:t>Current status: Tolerating therapy well. Plan to continue current therapy and reassessment after cycle 6 (currently on cycle 4).</a:t>
            </a:r>
          </a:p>
          <a:p>
            <a:pPr marL="342900" indent="-342900">
              <a:spcAft>
                <a:spcPts val="200"/>
              </a:spcAft>
            </a:pPr>
            <a:endParaRPr lang="en-US" sz="2000" b="0" dirty="0"/>
          </a:p>
        </p:txBody>
      </p:sp>
    </p:spTree>
    <p:extLst>
      <p:ext uri="{BB962C8B-B14F-4D97-AF65-F5344CB8AC3E}">
        <p14:creationId xmlns:p14="http://schemas.microsoft.com/office/powerpoint/2010/main" val="2040835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3F81-2925-B35D-DBEB-C3BE3E45B3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B30A6-BC12-69EE-52D7-B3837F9AA363}"/>
              </a:ext>
            </a:extLst>
          </p:cNvPr>
          <p:cNvSpPr>
            <a:spLocks noGrp="1"/>
          </p:cNvSpPr>
          <p:nvPr>
            <p:ph type="title"/>
          </p:nvPr>
        </p:nvSpPr>
        <p:spPr>
          <a:xfrm>
            <a:off x="912286" y="0"/>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DE88EBB7-06D0-4E82-B504-EEA3449DBED8}"/>
              </a:ext>
            </a:extLst>
          </p:cNvPr>
          <p:cNvSpPr>
            <a:spLocks noGrp="1"/>
          </p:cNvSpPr>
          <p:nvPr>
            <p:ph idx="1"/>
          </p:nvPr>
        </p:nvSpPr>
        <p:spPr>
          <a:xfrm>
            <a:off x="920747" y="980728"/>
            <a:ext cx="10503845" cy="4799013"/>
          </a:xfrm>
        </p:spPr>
        <p:txBody>
          <a:bodyPr/>
          <a:lstStyle/>
          <a:p>
            <a:r>
              <a:rPr lang="en-US" sz="2200" b="0" dirty="0"/>
              <a:t>Makker V et al. Trastuzumab </a:t>
            </a:r>
            <a:r>
              <a:rPr lang="en-US" sz="2200" b="0" dirty="0" err="1"/>
              <a:t>deruxtecan</a:t>
            </a:r>
            <a:r>
              <a:rPr lang="en-US" sz="2200" b="0" dirty="0"/>
              <a:t> (T-</a:t>
            </a:r>
            <a:r>
              <a:rPr lang="en-US" sz="2200" b="0" dirty="0" err="1"/>
              <a:t>DXd</a:t>
            </a:r>
            <a:r>
              <a:rPr lang="en-US" sz="2200" b="0" dirty="0"/>
              <a:t>) for pretreated patients (pts) with HER2-expressing solid tumors: DESTINY-PanTumor02 (DP-02) part 1 final analysis. ESMO 2025;Abstract 957P. </a:t>
            </a:r>
          </a:p>
          <a:p>
            <a:r>
              <a:rPr lang="en-US" sz="2200" b="0" dirty="0"/>
              <a:t>Lee J-Y et al. Trastuzumab </a:t>
            </a:r>
            <a:r>
              <a:rPr lang="en-US" sz="2200" b="0" dirty="0" err="1"/>
              <a:t>deruxtecan</a:t>
            </a:r>
            <a:r>
              <a:rPr lang="en-US" sz="2200" b="0" dirty="0"/>
              <a:t> (T-</a:t>
            </a:r>
            <a:r>
              <a:rPr lang="en-US" sz="2200" b="0" dirty="0" err="1"/>
              <a:t>DXd</a:t>
            </a:r>
            <a:r>
              <a:rPr lang="en-US" sz="2200" b="0" dirty="0"/>
              <a:t>) in pretreated patients (pts) with HER2-expressing solid tumors: Exploratory biomarker analysis of DESTINY-PanTumor02 (DP-02) Part 1. ESMO 2025;Abstract 145P.</a:t>
            </a:r>
          </a:p>
          <a:p>
            <a:r>
              <a:rPr lang="en-US" sz="2200" b="0" dirty="0" err="1"/>
              <a:t>Slomovitz</a:t>
            </a:r>
            <a:r>
              <a:rPr lang="en-US" sz="2200" b="0" dirty="0"/>
              <a:t> BM et al. A randomized phase 3 study of first-line (1L) trastuzumab </a:t>
            </a:r>
            <a:r>
              <a:rPr lang="en-US" sz="2200" b="0" dirty="0" err="1"/>
              <a:t>deruxtecan</a:t>
            </a:r>
            <a:r>
              <a:rPr lang="en-US" sz="2200" b="0" dirty="0"/>
              <a:t> (T-</a:t>
            </a:r>
            <a:r>
              <a:rPr lang="en-US" sz="2200" b="0" dirty="0" err="1"/>
              <a:t>DXd</a:t>
            </a:r>
            <a:r>
              <a:rPr lang="en-US" sz="2200" b="0" dirty="0"/>
              <a:t>) with </a:t>
            </a:r>
            <a:r>
              <a:rPr lang="en-US" sz="2200" b="0" dirty="0" err="1"/>
              <a:t>rilvegostomig</a:t>
            </a:r>
            <a:r>
              <a:rPr lang="en-US" sz="2200" b="0" dirty="0"/>
              <a:t> or pembrolizumab in patients with HER2-expressing, mismatch repair proficient (</a:t>
            </a:r>
            <a:r>
              <a:rPr lang="en-US" sz="2200" b="0" dirty="0" err="1"/>
              <a:t>pMMR</a:t>
            </a:r>
            <a:r>
              <a:rPr lang="en-US" sz="2200" b="0" dirty="0"/>
              <a:t>), primary advanced or recurrent endometrial cancer (EC): DESTINY Endometrial 01/GOG-3098/ENGOT-EN24. ESMO 2025;Abstract 1223TiP.</a:t>
            </a:r>
          </a:p>
          <a:p>
            <a:r>
              <a:rPr lang="en-US" sz="2200" b="0" dirty="0"/>
              <a:t>González-Martín A et al. An open-label, randomized, multicenter, phase III study of trastuzumab </a:t>
            </a:r>
            <a:r>
              <a:rPr lang="en-US" sz="2200" b="0" dirty="0" err="1"/>
              <a:t>deruxtecan</a:t>
            </a:r>
            <a:r>
              <a:rPr lang="en-US" sz="2200" b="0" dirty="0"/>
              <a:t> (T-</a:t>
            </a:r>
            <a:r>
              <a:rPr lang="en-US" sz="2200" b="0" dirty="0" err="1"/>
              <a:t>DXd</a:t>
            </a:r>
            <a:r>
              <a:rPr lang="en-US" sz="2200" b="0" dirty="0"/>
              <a:t>) with bevacizumab (BEV) vs BEV monotherapy as first-line (1L) maintenance therapy in HER2-expressing ovarian cancer: DESTINY-Ovarian01 (DO 01). ESMO 2025;Abstract 127TiP.</a:t>
            </a:r>
          </a:p>
          <a:p>
            <a:pPr marL="98425" indent="0">
              <a:buNone/>
            </a:pPr>
            <a:endParaRPr lang="en-US" sz="2200" dirty="0"/>
          </a:p>
        </p:txBody>
      </p:sp>
    </p:spTree>
    <p:extLst>
      <p:ext uri="{BB962C8B-B14F-4D97-AF65-F5344CB8AC3E}">
        <p14:creationId xmlns:p14="http://schemas.microsoft.com/office/powerpoint/2010/main" val="3459404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20345C-4B13-1327-B7FC-8E5A6A60A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253" y="461551"/>
            <a:ext cx="9703494" cy="5934897"/>
          </a:xfrm>
          <a:prstGeom prst="rect">
            <a:avLst/>
          </a:prstGeom>
        </p:spPr>
      </p:pic>
      <p:sp>
        <p:nvSpPr>
          <p:cNvPr id="6" name="TextBox 5">
            <a:extLst>
              <a:ext uri="{FF2B5EF4-FFF2-40B4-BE49-F238E27FC236}">
                <a16:creationId xmlns:a16="http://schemas.microsoft.com/office/drawing/2014/main" id="{CB699290-5006-A43B-F9E5-B9ACC3DF80C3}"/>
              </a:ext>
            </a:extLst>
          </p:cNvPr>
          <p:cNvSpPr txBox="1"/>
          <p:nvPr/>
        </p:nvSpPr>
        <p:spPr>
          <a:xfrm>
            <a:off x="8616280" y="548680"/>
            <a:ext cx="2141933" cy="523220"/>
          </a:xfrm>
          <a:prstGeom prst="rect">
            <a:avLst/>
          </a:prstGeom>
          <a:noFill/>
        </p:spPr>
        <p:txBody>
          <a:bodyPr wrap="none" rtlCol="0">
            <a:spAutoFit/>
          </a:bodyPr>
          <a:lstStyle/>
          <a:p>
            <a:r>
              <a:rPr lang="en-US" sz="2800" dirty="0">
                <a:solidFill>
                  <a:schemeClr val="bg1"/>
                </a:solidFill>
              </a:rPr>
              <a:t>ESMO 2025</a:t>
            </a:r>
          </a:p>
        </p:txBody>
      </p:sp>
    </p:spTree>
    <p:extLst>
      <p:ext uri="{BB962C8B-B14F-4D97-AF65-F5344CB8AC3E}">
        <p14:creationId xmlns:p14="http://schemas.microsoft.com/office/powerpoint/2010/main" val="4168690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794D2-55C1-0447-3FDC-CCE39FB32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3777C-DB3F-3EBF-EC5F-89659575A558}"/>
              </a:ext>
            </a:extLst>
          </p:cNvPr>
          <p:cNvSpPr>
            <a:spLocks noGrp="1"/>
          </p:cNvSpPr>
          <p:nvPr>
            <p:ph type="title"/>
          </p:nvPr>
        </p:nvSpPr>
        <p:spPr>
          <a:xfrm>
            <a:off x="803410" y="92550"/>
            <a:ext cx="10585177" cy="1268760"/>
          </a:xfrm>
        </p:spPr>
        <p:txBody>
          <a:bodyPr>
            <a:normAutofit/>
          </a:bodyPr>
          <a:lstStyle/>
          <a:p>
            <a:pPr algn="l"/>
            <a:r>
              <a:rPr lang="en-US" dirty="0"/>
              <a:t>DESTINY-PanTumor02 Part 1 Final Analysis: Investigator-Assessed Confirmed ORR by Tumor Cohort and Central HER2 IHC Status</a:t>
            </a:r>
            <a:endParaRPr lang="en-US" sz="2800" dirty="0">
              <a:solidFill>
                <a:srgbClr val="0432FF"/>
              </a:solidFill>
            </a:endParaRPr>
          </a:p>
        </p:txBody>
      </p:sp>
      <p:sp>
        <p:nvSpPr>
          <p:cNvPr id="3" name="TextBox 2">
            <a:extLst>
              <a:ext uri="{FF2B5EF4-FFF2-40B4-BE49-F238E27FC236}">
                <a16:creationId xmlns:a16="http://schemas.microsoft.com/office/drawing/2014/main" id="{E16D541D-0245-8884-FCA7-076C097C9B06}"/>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Makker V et al. ESMO 2025;Abstract 957P.</a:t>
            </a:r>
          </a:p>
        </p:txBody>
      </p:sp>
      <p:pic>
        <p:nvPicPr>
          <p:cNvPr id="10" name="Picture 9" descr="A graph of different colored bars&#10;&#10;AI-generated content may be incorrect.">
            <a:extLst>
              <a:ext uri="{FF2B5EF4-FFF2-40B4-BE49-F238E27FC236}">
                <a16:creationId xmlns:a16="http://schemas.microsoft.com/office/drawing/2014/main" id="{FC27B2FE-7393-AFE7-DA0B-A74EA3470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372" y="1484784"/>
            <a:ext cx="11305256" cy="4283980"/>
          </a:xfrm>
          <a:prstGeom prst="rect">
            <a:avLst/>
          </a:prstGeom>
        </p:spPr>
      </p:pic>
    </p:spTree>
    <p:custDataLst>
      <p:tags r:id="rId1"/>
    </p:custDataLst>
    <p:extLst>
      <p:ext uri="{BB962C8B-B14F-4D97-AF65-F5344CB8AC3E}">
        <p14:creationId xmlns:p14="http://schemas.microsoft.com/office/powerpoint/2010/main" val="122222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52674-340F-3DAB-4BC8-209923546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74E50-7A6E-725A-1CD9-55964E80DC9D}"/>
              </a:ext>
            </a:extLst>
          </p:cNvPr>
          <p:cNvSpPr>
            <a:spLocks noGrp="1"/>
          </p:cNvSpPr>
          <p:nvPr>
            <p:ph type="title"/>
          </p:nvPr>
        </p:nvSpPr>
        <p:spPr>
          <a:xfrm>
            <a:off x="803410" y="92550"/>
            <a:ext cx="10585177" cy="1268760"/>
          </a:xfrm>
        </p:spPr>
        <p:txBody>
          <a:bodyPr>
            <a:normAutofit/>
          </a:bodyPr>
          <a:lstStyle/>
          <a:p>
            <a:pPr algn="l"/>
            <a:r>
              <a:rPr lang="en-US" dirty="0"/>
              <a:t>DESTINY-PanTumor02 Part 1 Final Analysis: Investigator-Assessed Median PFS by Tumor Cohort and HER2 IHC Status</a:t>
            </a:r>
            <a:endParaRPr lang="en-US" sz="2800" dirty="0">
              <a:solidFill>
                <a:srgbClr val="0432FF"/>
              </a:solidFill>
            </a:endParaRPr>
          </a:p>
        </p:txBody>
      </p:sp>
      <p:sp>
        <p:nvSpPr>
          <p:cNvPr id="3" name="TextBox 2">
            <a:extLst>
              <a:ext uri="{FF2B5EF4-FFF2-40B4-BE49-F238E27FC236}">
                <a16:creationId xmlns:a16="http://schemas.microsoft.com/office/drawing/2014/main" id="{BC50BC83-8594-3402-CF52-EA048FBF8B77}"/>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Makker V et al. ESMO 2025;Abstract 957P.</a:t>
            </a:r>
          </a:p>
        </p:txBody>
      </p:sp>
      <p:pic>
        <p:nvPicPr>
          <p:cNvPr id="7" name="Picture 6" descr="A table with numbers and symbols&#10;&#10;AI-generated content may be incorrect.">
            <a:extLst>
              <a:ext uri="{FF2B5EF4-FFF2-40B4-BE49-F238E27FC236}">
                <a16:creationId xmlns:a16="http://schemas.microsoft.com/office/drawing/2014/main" id="{A6FB8A55-B1A2-8E47-20AC-0EC1A27F6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38" y="1215356"/>
            <a:ext cx="10081120" cy="5332328"/>
          </a:xfrm>
          <a:prstGeom prst="rect">
            <a:avLst/>
          </a:prstGeom>
        </p:spPr>
      </p:pic>
    </p:spTree>
    <p:custDataLst>
      <p:tags r:id="rId1"/>
    </p:custDataLst>
    <p:extLst>
      <p:ext uri="{BB962C8B-B14F-4D97-AF65-F5344CB8AC3E}">
        <p14:creationId xmlns:p14="http://schemas.microsoft.com/office/powerpoint/2010/main" val="2860900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AABAC-2899-5739-3AFF-C3FBDB690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94B1F-E891-3F73-EC8A-FDA39EC72B00}"/>
              </a:ext>
            </a:extLst>
          </p:cNvPr>
          <p:cNvSpPr>
            <a:spLocks noGrp="1"/>
          </p:cNvSpPr>
          <p:nvPr>
            <p:ph type="title"/>
          </p:nvPr>
        </p:nvSpPr>
        <p:spPr>
          <a:xfrm>
            <a:off x="803410" y="92550"/>
            <a:ext cx="10585177" cy="1268760"/>
          </a:xfrm>
        </p:spPr>
        <p:txBody>
          <a:bodyPr>
            <a:normAutofit/>
          </a:bodyPr>
          <a:lstStyle/>
          <a:p>
            <a:pPr algn="l"/>
            <a:r>
              <a:rPr lang="en-US" dirty="0"/>
              <a:t>DESTINY-PanTumor02 Part 1 Final Analysis: Median OS by Tumor Cohort and HER2 IHC Status</a:t>
            </a:r>
            <a:endParaRPr lang="en-US" sz="2800" dirty="0">
              <a:solidFill>
                <a:srgbClr val="0432FF"/>
              </a:solidFill>
            </a:endParaRPr>
          </a:p>
        </p:txBody>
      </p:sp>
      <p:sp>
        <p:nvSpPr>
          <p:cNvPr id="3" name="TextBox 2">
            <a:extLst>
              <a:ext uri="{FF2B5EF4-FFF2-40B4-BE49-F238E27FC236}">
                <a16:creationId xmlns:a16="http://schemas.microsoft.com/office/drawing/2014/main" id="{FF75296B-46FF-DB8A-2DA1-946D8C91CE77}"/>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Makker V et al. ESMO 2025;Abstract 957P.</a:t>
            </a:r>
          </a:p>
        </p:txBody>
      </p:sp>
      <p:pic>
        <p:nvPicPr>
          <p:cNvPr id="5" name="Picture 4" descr="A table with numbers and text&#10;&#10;AI-generated content may be incorrect.">
            <a:extLst>
              <a:ext uri="{FF2B5EF4-FFF2-40B4-BE49-F238E27FC236}">
                <a16:creationId xmlns:a16="http://schemas.microsoft.com/office/drawing/2014/main" id="{CE740EC6-3598-955D-263F-D77B4C94E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40" y="1196752"/>
            <a:ext cx="9957755" cy="5256584"/>
          </a:xfrm>
          <a:prstGeom prst="rect">
            <a:avLst/>
          </a:prstGeom>
        </p:spPr>
      </p:pic>
    </p:spTree>
    <p:custDataLst>
      <p:tags r:id="rId1"/>
    </p:custDataLst>
    <p:extLst>
      <p:ext uri="{BB962C8B-B14F-4D97-AF65-F5344CB8AC3E}">
        <p14:creationId xmlns:p14="http://schemas.microsoft.com/office/powerpoint/2010/main" val="1628058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361277"/>
            <a:ext cx="12192000" cy="1143000"/>
          </a:xfrm>
        </p:spPr>
        <p:txBody>
          <a:bodyPr wrap="square" anchor="ctr">
            <a:noAutofit/>
          </a:bodyPr>
          <a:lstStyle/>
          <a:p>
            <a:r>
              <a:rPr lang="en-US" sz="3600" dirty="0"/>
              <a:t>Inside the Issue: The Emerging Role of </a:t>
            </a:r>
            <a:br>
              <a:rPr lang="en-US" sz="3600" dirty="0"/>
            </a:br>
            <a:r>
              <a:rPr lang="en-US" sz="3600" dirty="0" err="1"/>
              <a:t>Cereblon</a:t>
            </a:r>
            <a:r>
              <a:rPr lang="en-US" sz="3600" dirty="0"/>
              <a:t> E3 Ligase Modulators in Multiple Myeloma</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January 28,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795602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8B2A1-363A-1A97-634C-1AA1E33E2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F1751-C7FA-9636-3E5C-D5283417549D}"/>
              </a:ext>
            </a:extLst>
          </p:cNvPr>
          <p:cNvSpPr>
            <a:spLocks noGrp="1"/>
          </p:cNvSpPr>
          <p:nvPr>
            <p:ph type="title"/>
          </p:nvPr>
        </p:nvSpPr>
        <p:spPr>
          <a:xfrm>
            <a:off x="1127447" y="0"/>
            <a:ext cx="9937104" cy="1268760"/>
          </a:xfrm>
        </p:spPr>
        <p:txBody>
          <a:bodyPr>
            <a:normAutofit/>
          </a:bodyPr>
          <a:lstStyle/>
          <a:p>
            <a:r>
              <a:rPr lang="en-US" dirty="0"/>
              <a:t>DESTINY-PanTumor02 Part 1 Conclusions</a:t>
            </a:r>
            <a:endParaRPr lang="en-US" sz="2800" dirty="0">
              <a:solidFill>
                <a:srgbClr val="0432FF"/>
              </a:solidFill>
            </a:endParaRPr>
          </a:p>
        </p:txBody>
      </p:sp>
      <p:sp>
        <p:nvSpPr>
          <p:cNvPr id="3" name="TextBox 2">
            <a:extLst>
              <a:ext uri="{FF2B5EF4-FFF2-40B4-BE49-F238E27FC236}">
                <a16:creationId xmlns:a16="http://schemas.microsoft.com/office/drawing/2014/main" id="{6A1F9293-98F5-EBD4-77CF-EF1C74379245}"/>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Makker V et al. ESMO 2025;Abstract 957P.</a:t>
            </a:r>
          </a:p>
        </p:txBody>
      </p:sp>
      <p:pic>
        <p:nvPicPr>
          <p:cNvPr id="8" name="Picture 7" descr="A close-up of a medical report&#10;&#10;AI-generated content may be incorrect.">
            <a:extLst>
              <a:ext uri="{FF2B5EF4-FFF2-40B4-BE49-F238E27FC236}">
                <a16:creationId xmlns:a16="http://schemas.microsoft.com/office/drawing/2014/main" id="{B6ECFDDE-03A3-64BB-BD03-D6AAE0503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40" y="1591925"/>
            <a:ext cx="11587119" cy="3456384"/>
          </a:xfrm>
          <a:prstGeom prst="rect">
            <a:avLst/>
          </a:prstGeom>
        </p:spPr>
      </p:pic>
    </p:spTree>
    <p:custDataLst>
      <p:tags r:id="rId1"/>
    </p:custDataLst>
    <p:extLst>
      <p:ext uri="{BB962C8B-B14F-4D97-AF65-F5344CB8AC3E}">
        <p14:creationId xmlns:p14="http://schemas.microsoft.com/office/powerpoint/2010/main" val="335596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AD964-328F-AFE6-74BF-5F6C81519980}"/>
            </a:ext>
          </a:extLst>
        </p:cNvPr>
        <p:cNvGrpSpPr/>
        <p:nvPr/>
      </p:nvGrpSpPr>
      <p:grpSpPr>
        <a:xfrm>
          <a:off x="0" y="0"/>
          <a:ext cx="0" cy="0"/>
          <a:chOff x="0" y="0"/>
          <a:chExt cx="0" cy="0"/>
        </a:xfrm>
      </p:grpSpPr>
      <p:pic>
        <p:nvPicPr>
          <p:cNvPr id="5" name="Picture 4" descr="A blue and white sign with white text&#10;&#10;AI-generated content may be incorrect.">
            <a:extLst>
              <a:ext uri="{FF2B5EF4-FFF2-40B4-BE49-F238E27FC236}">
                <a16:creationId xmlns:a16="http://schemas.microsoft.com/office/drawing/2014/main" id="{2C9EA5FA-43F3-D26D-2E47-B6F493F35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09" y="403225"/>
            <a:ext cx="10555382" cy="5616624"/>
          </a:xfrm>
          <a:prstGeom prst="rect">
            <a:avLst/>
          </a:prstGeom>
        </p:spPr>
      </p:pic>
      <p:sp>
        <p:nvSpPr>
          <p:cNvPr id="6" name="TextBox 5">
            <a:extLst>
              <a:ext uri="{FF2B5EF4-FFF2-40B4-BE49-F238E27FC236}">
                <a16:creationId xmlns:a16="http://schemas.microsoft.com/office/drawing/2014/main" id="{69D0CED8-7235-F4BA-8954-68F0A0D075BF}"/>
              </a:ext>
            </a:extLst>
          </p:cNvPr>
          <p:cNvSpPr txBox="1"/>
          <p:nvPr/>
        </p:nvSpPr>
        <p:spPr>
          <a:xfrm>
            <a:off x="8850611" y="425036"/>
            <a:ext cx="2141933" cy="523220"/>
          </a:xfrm>
          <a:prstGeom prst="rect">
            <a:avLst/>
          </a:prstGeom>
          <a:noFill/>
        </p:spPr>
        <p:txBody>
          <a:bodyPr wrap="none" rtlCol="0">
            <a:spAutoFit/>
          </a:bodyPr>
          <a:lstStyle/>
          <a:p>
            <a:r>
              <a:rPr lang="en-US" sz="2800" dirty="0">
                <a:solidFill>
                  <a:schemeClr val="bg1"/>
                </a:solidFill>
              </a:rPr>
              <a:t>ESMO 2025</a:t>
            </a:r>
          </a:p>
        </p:txBody>
      </p:sp>
    </p:spTree>
    <p:extLst>
      <p:ext uri="{BB962C8B-B14F-4D97-AF65-F5344CB8AC3E}">
        <p14:creationId xmlns:p14="http://schemas.microsoft.com/office/powerpoint/2010/main" val="3343677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80690-6B5A-D134-8342-F31987D0B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3497E-F051-8EF1-E510-04784E718744}"/>
              </a:ext>
            </a:extLst>
          </p:cNvPr>
          <p:cNvSpPr>
            <a:spLocks noGrp="1"/>
          </p:cNvSpPr>
          <p:nvPr>
            <p:ph type="title"/>
          </p:nvPr>
        </p:nvSpPr>
        <p:spPr>
          <a:xfrm>
            <a:off x="1127447" y="0"/>
            <a:ext cx="9937104" cy="1268760"/>
          </a:xfrm>
        </p:spPr>
        <p:txBody>
          <a:bodyPr>
            <a:normAutofit/>
          </a:bodyPr>
          <a:lstStyle/>
          <a:p>
            <a:r>
              <a:rPr lang="en-US" dirty="0"/>
              <a:t>DESTINY-PanTumor02 Part 1 Biomarker Analysis Conclusions</a:t>
            </a:r>
            <a:endParaRPr lang="en-US" sz="2800" dirty="0">
              <a:solidFill>
                <a:srgbClr val="0432FF"/>
              </a:solidFill>
            </a:endParaRPr>
          </a:p>
        </p:txBody>
      </p:sp>
      <p:sp>
        <p:nvSpPr>
          <p:cNvPr id="3" name="TextBox 2">
            <a:extLst>
              <a:ext uri="{FF2B5EF4-FFF2-40B4-BE49-F238E27FC236}">
                <a16:creationId xmlns:a16="http://schemas.microsoft.com/office/drawing/2014/main" id="{A4F51CD9-7812-4156-801B-1FF91D1F8441}"/>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Lee J-Y et al. ESMO 2025;Abstract 145P.</a:t>
            </a:r>
          </a:p>
        </p:txBody>
      </p:sp>
      <p:pic>
        <p:nvPicPr>
          <p:cNvPr id="5" name="Picture 4" descr="A close-up of a test&#10;&#10;AI-generated content may be incorrect.">
            <a:extLst>
              <a:ext uri="{FF2B5EF4-FFF2-40B4-BE49-F238E27FC236}">
                <a16:creationId xmlns:a16="http://schemas.microsoft.com/office/drawing/2014/main" id="{23249820-226C-D74E-DB8F-B54E0D6C6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27" y="1250610"/>
            <a:ext cx="11701545" cy="4356779"/>
          </a:xfrm>
          <a:prstGeom prst="rect">
            <a:avLst/>
          </a:prstGeom>
        </p:spPr>
      </p:pic>
    </p:spTree>
    <p:custDataLst>
      <p:tags r:id="rId1"/>
    </p:custDataLst>
    <p:extLst>
      <p:ext uri="{BB962C8B-B14F-4D97-AF65-F5344CB8AC3E}">
        <p14:creationId xmlns:p14="http://schemas.microsoft.com/office/powerpoint/2010/main" val="2436112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41642-A788-D93C-ACE1-A010C6361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62CE8-E6F9-E016-BF79-4F698645328E}"/>
              </a:ext>
            </a:extLst>
          </p:cNvPr>
          <p:cNvSpPr>
            <a:spLocks noGrp="1"/>
          </p:cNvSpPr>
          <p:nvPr>
            <p:ph type="title"/>
          </p:nvPr>
        </p:nvSpPr>
        <p:spPr>
          <a:xfrm>
            <a:off x="839416" y="1844824"/>
            <a:ext cx="10513168" cy="1268760"/>
          </a:xfrm>
        </p:spPr>
        <p:txBody>
          <a:bodyPr>
            <a:noAutofit/>
          </a:bodyPr>
          <a:lstStyle/>
          <a:p>
            <a:pPr algn="l"/>
            <a:r>
              <a:rPr lang="en-US" sz="3200" dirty="0">
                <a:solidFill>
                  <a:srgbClr val="0432FF"/>
                </a:solidFill>
              </a:rPr>
              <a:t>A Randomized Phase 3 Study of First-Line (1L) Trastuzumab </a:t>
            </a:r>
            <a:r>
              <a:rPr lang="en-US" sz="3200" dirty="0" err="1">
                <a:solidFill>
                  <a:srgbClr val="0432FF"/>
                </a:solidFill>
              </a:rPr>
              <a:t>Deruxtecan</a:t>
            </a:r>
            <a:r>
              <a:rPr lang="en-US" sz="3200" dirty="0">
                <a:solidFill>
                  <a:srgbClr val="0432FF"/>
                </a:solidFill>
              </a:rPr>
              <a:t> (T-</a:t>
            </a:r>
            <a:r>
              <a:rPr lang="en-US" sz="3200" dirty="0" err="1">
                <a:solidFill>
                  <a:srgbClr val="0432FF"/>
                </a:solidFill>
              </a:rPr>
              <a:t>DXd</a:t>
            </a:r>
            <a:r>
              <a:rPr lang="en-US" sz="3200" dirty="0">
                <a:solidFill>
                  <a:srgbClr val="0432FF"/>
                </a:solidFill>
              </a:rPr>
              <a:t>) with </a:t>
            </a:r>
            <a:r>
              <a:rPr lang="en-US" sz="3200" dirty="0" err="1">
                <a:solidFill>
                  <a:srgbClr val="0432FF"/>
                </a:solidFill>
              </a:rPr>
              <a:t>Rilvegostomig</a:t>
            </a:r>
            <a:r>
              <a:rPr lang="en-US" sz="3200" dirty="0">
                <a:solidFill>
                  <a:srgbClr val="0432FF"/>
                </a:solidFill>
              </a:rPr>
              <a:t> or Pembrolizumab in Patients with HER2-Expressing, Mismatch Repair Proficient (</a:t>
            </a:r>
            <a:r>
              <a:rPr lang="en-US" sz="3200" dirty="0" err="1">
                <a:solidFill>
                  <a:srgbClr val="0432FF"/>
                </a:solidFill>
              </a:rPr>
              <a:t>pMMR</a:t>
            </a:r>
            <a:r>
              <a:rPr lang="en-US" sz="3200" dirty="0">
                <a:solidFill>
                  <a:srgbClr val="0432FF"/>
                </a:solidFill>
              </a:rPr>
              <a:t>), Primary Advanced or Recurrent Endometrial Cancer (EC): DESTINY-Endometrial 01/GOG-3-98/ENGOT-EN24</a:t>
            </a:r>
          </a:p>
        </p:txBody>
      </p:sp>
      <p:sp>
        <p:nvSpPr>
          <p:cNvPr id="5" name="TextBox 4">
            <a:extLst>
              <a:ext uri="{FF2B5EF4-FFF2-40B4-BE49-F238E27FC236}">
                <a16:creationId xmlns:a16="http://schemas.microsoft.com/office/drawing/2014/main" id="{5A7328B0-3380-20E7-D869-BEE40A7B4359}"/>
              </a:ext>
            </a:extLst>
          </p:cNvPr>
          <p:cNvSpPr txBox="1"/>
          <p:nvPr/>
        </p:nvSpPr>
        <p:spPr>
          <a:xfrm>
            <a:off x="839416" y="3743075"/>
            <a:ext cx="10513168" cy="2349361"/>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Slomovitz</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BM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2025;Abstract 1223TiP.</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77642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2646A-2D67-8556-0863-468DEF42A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587D0-BE85-E3AB-D4E7-E6271F4FF48A}"/>
              </a:ext>
            </a:extLst>
          </p:cNvPr>
          <p:cNvSpPr>
            <a:spLocks noGrp="1"/>
          </p:cNvSpPr>
          <p:nvPr>
            <p:ph type="title"/>
          </p:nvPr>
        </p:nvSpPr>
        <p:spPr>
          <a:xfrm>
            <a:off x="839416" y="1844824"/>
            <a:ext cx="9793088" cy="1268760"/>
          </a:xfrm>
        </p:spPr>
        <p:txBody>
          <a:bodyPr>
            <a:noAutofit/>
          </a:bodyPr>
          <a:lstStyle/>
          <a:p>
            <a:pPr algn="l"/>
            <a:r>
              <a:rPr lang="en-US" sz="3200" dirty="0">
                <a:solidFill>
                  <a:srgbClr val="0432FF"/>
                </a:solidFill>
              </a:rPr>
              <a:t>An Open-Label, Randomized, Multicenter, Phase III Study of Trastuzumab </a:t>
            </a:r>
            <a:r>
              <a:rPr lang="en-US" sz="3200" dirty="0" err="1">
                <a:solidFill>
                  <a:srgbClr val="0432FF"/>
                </a:solidFill>
              </a:rPr>
              <a:t>Deruxtecan</a:t>
            </a:r>
            <a:r>
              <a:rPr lang="en-US" sz="3200" dirty="0">
                <a:solidFill>
                  <a:srgbClr val="0432FF"/>
                </a:solidFill>
              </a:rPr>
              <a:t> (T-</a:t>
            </a:r>
            <a:r>
              <a:rPr lang="en-US" sz="3200" dirty="0" err="1">
                <a:solidFill>
                  <a:srgbClr val="0432FF"/>
                </a:solidFill>
              </a:rPr>
              <a:t>DXd</a:t>
            </a:r>
            <a:r>
              <a:rPr lang="en-US" sz="3200" dirty="0">
                <a:solidFill>
                  <a:srgbClr val="0432FF"/>
                </a:solidFill>
              </a:rPr>
              <a:t>) with Bevacizumab (BEV) vs BEV Monotherapy as First-Line (1L) Maintenance Therapy in HER2-Overexpressing Ovarian Cancer: DESTINY-Ovarian01 (DO-01)</a:t>
            </a:r>
          </a:p>
        </p:txBody>
      </p:sp>
      <p:sp>
        <p:nvSpPr>
          <p:cNvPr id="5" name="TextBox 4">
            <a:extLst>
              <a:ext uri="{FF2B5EF4-FFF2-40B4-BE49-F238E27FC236}">
                <a16:creationId xmlns:a16="http://schemas.microsoft.com/office/drawing/2014/main" id="{C40466C8-7268-C3B5-89AC-19F2521D5F48}"/>
              </a:ext>
            </a:extLst>
          </p:cNvPr>
          <p:cNvSpPr txBox="1"/>
          <p:nvPr/>
        </p:nvSpPr>
        <p:spPr>
          <a:xfrm>
            <a:off x="839416" y="3743075"/>
            <a:ext cx="10513168" cy="2349361"/>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González-Martín A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Gynaecological</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Cancers Congress 2025;Abstract 127TiP.</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80895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930C-9A94-C83F-0CE1-FAFD2574016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FAB7F1-43D5-CDFA-60A9-DC14D78F94F6}"/>
              </a:ext>
            </a:extLst>
          </p:cNvPr>
          <p:cNvSpPr/>
          <p:nvPr/>
        </p:nvSpPr>
        <p:spPr bwMode="auto">
          <a:xfrm>
            <a:off x="335360" y="3861048"/>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E709D7B-7B18-6E9C-5568-7F0C1FE1141A}"/>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3A938879-E315-1D16-BCD3-E6ECEB82FE3F}"/>
              </a:ext>
            </a:extLst>
          </p:cNvPr>
          <p:cNvSpPr>
            <a:spLocks noGrp="1"/>
          </p:cNvSpPr>
          <p:nvPr>
            <p:ph idx="1"/>
          </p:nvPr>
        </p:nvSpPr>
        <p:spPr>
          <a:xfrm>
            <a:off x="833693" y="1196752"/>
            <a:ext cx="10596622" cy="4283273"/>
          </a:xfrm>
        </p:spPr>
        <p:txBody>
          <a:bodyPr/>
          <a:lstStyle/>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Up-Front Treatment of Ovarian Cancer (OC)</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t>Management of Platinum-Resistant OC</a:t>
            </a:r>
          </a:p>
          <a:p>
            <a:pPr marL="98425" indent="0">
              <a:lnSpc>
                <a:spcPct val="100000"/>
              </a:lnSpc>
              <a:spcBef>
                <a:spcPts val="2400"/>
              </a:spcBef>
              <a:spcAft>
                <a:spcPts val="0"/>
              </a:spcAft>
              <a:buNone/>
            </a:pPr>
            <a:r>
              <a:rPr lang="en-US" sz="2400" dirty="0">
                <a:solidFill>
                  <a:schemeClr val="accent2"/>
                </a:solidFill>
              </a:rPr>
              <a:t>Module 3: </a:t>
            </a:r>
            <a:r>
              <a:rPr lang="en-US" sz="2400" dirty="0"/>
              <a:t>Up-Front Management of Metastatic Endometrial Cancer</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Management of </a:t>
            </a:r>
            <a:r>
              <a:rPr lang="en-US" sz="2400" dirty="0"/>
              <a:t>HER2-Positive Gynecologic Cancers</a:t>
            </a:r>
          </a:p>
          <a:p>
            <a:pPr marL="98425" indent="0">
              <a:lnSpc>
                <a:spcPct val="100000"/>
              </a:lnSpc>
              <a:spcBef>
                <a:spcPts val="2400"/>
              </a:spcBef>
              <a:spcAft>
                <a:spcPts val="0"/>
              </a:spcAft>
              <a:buNone/>
            </a:pPr>
            <a:r>
              <a:rPr lang="en-US" sz="2400" dirty="0">
                <a:solidFill>
                  <a:schemeClr val="bg1"/>
                </a:solidFill>
              </a:rPr>
              <a:t>Module 5: Management of Cervical Cancer</a:t>
            </a:r>
          </a:p>
        </p:txBody>
      </p:sp>
    </p:spTree>
    <p:custDataLst>
      <p:tags r:id="rId1"/>
    </p:custDataLst>
    <p:extLst>
      <p:ext uri="{BB962C8B-B14F-4D97-AF65-F5344CB8AC3E}">
        <p14:creationId xmlns:p14="http://schemas.microsoft.com/office/powerpoint/2010/main" val="2893290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C1723-4622-8040-88A1-3FA8E878F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D139E-4436-1D2C-0819-D6D94C46B046}"/>
              </a:ext>
            </a:extLst>
          </p:cNvPr>
          <p:cNvSpPr>
            <a:spLocks noGrp="1"/>
          </p:cNvSpPr>
          <p:nvPr>
            <p:ph type="title"/>
          </p:nvPr>
        </p:nvSpPr>
        <p:spPr/>
        <p:txBody>
          <a:bodyPr>
            <a:normAutofit/>
          </a:bodyPr>
          <a:lstStyle/>
          <a:p>
            <a:r>
              <a:rPr lang="en-US" dirty="0"/>
              <a:t>Case Presentation: Dr Salani</a:t>
            </a:r>
          </a:p>
        </p:txBody>
      </p:sp>
      <p:sp>
        <p:nvSpPr>
          <p:cNvPr id="3" name="Content Placeholder 2">
            <a:extLst>
              <a:ext uri="{FF2B5EF4-FFF2-40B4-BE49-F238E27FC236}">
                <a16:creationId xmlns:a16="http://schemas.microsoft.com/office/drawing/2014/main" id="{1BF6A894-8194-2EE6-ED0A-CDF3858E8556}"/>
              </a:ext>
            </a:extLst>
          </p:cNvPr>
          <p:cNvSpPr>
            <a:spLocks noGrp="1"/>
          </p:cNvSpPr>
          <p:nvPr>
            <p:ph idx="1"/>
          </p:nvPr>
        </p:nvSpPr>
        <p:spPr>
          <a:xfrm>
            <a:off x="912286" y="1196752"/>
            <a:ext cx="10358967" cy="4799013"/>
          </a:xfrm>
        </p:spPr>
        <p:txBody>
          <a:bodyPr>
            <a:noAutofit/>
          </a:bodyPr>
          <a:lstStyle/>
          <a:p>
            <a:pPr marL="342900" indent="-342900"/>
            <a:r>
              <a:rPr lang="en-US" sz="2000" b="0" dirty="0"/>
              <a:t>75 year old patient, PMH of hypertension and well controlled diabetes.</a:t>
            </a:r>
          </a:p>
          <a:p>
            <a:pPr marL="342900" indent="-342900"/>
            <a:r>
              <a:rPr lang="en-US" sz="2000" b="0" dirty="0"/>
              <a:t>6/13/24: Cervical biopsy: Detached fragments of at least high-grade squamous intraepithelial lesion (HSIL/CIN 3) with papillary features.</a:t>
            </a:r>
          </a:p>
          <a:p>
            <a:pPr marL="342900" indent="-342900"/>
            <a:r>
              <a:rPr lang="en-US" sz="2000" b="0" dirty="0"/>
              <a:t>6/17/24: PET CT: Cervical mass (6.3 x 4.1 x 4.7 cm) with SUV 15.8, intense FDG avid right iliac lymph node and several mild FDG uptake in bilateral pelvic nodes. Concern for pulmonary embolism. </a:t>
            </a:r>
          </a:p>
          <a:p>
            <a:pPr marL="342900" indent="-342900"/>
            <a:r>
              <a:rPr lang="en-US" sz="2000" b="0" dirty="0"/>
              <a:t>6/18/24: Cervical biopsy: Papillary squamous cell carcinoma; CPS&gt;1; consistent with Stage IIIC1r cervical cancer.</a:t>
            </a:r>
          </a:p>
          <a:p>
            <a:pPr marL="342900" indent="-342900"/>
            <a:r>
              <a:rPr lang="en-US" sz="2000" b="0" dirty="0"/>
              <a:t>6/18/24: MRI abdomen/pelvis: Cervical mass measuring 6.5 x 3.5 x 4.7 cm with parametrial extension on the right and uppermost vagina; suspicious pelvic and common iliac lymph nodes. </a:t>
            </a:r>
          </a:p>
        </p:txBody>
      </p:sp>
    </p:spTree>
    <p:extLst>
      <p:ext uri="{BB962C8B-B14F-4D97-AF65-F5344CB8AC3E}">
        <p14:creationId xmlns:p14="http://schemas.microsoft.com/office/powerpoint/2010/main" val="1737060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E555-2F9A-0B74-B0A3-691074F4F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C3B30-D9FE-B255-E681-0EAC762B82F0}"/>
              </a:ext>
            </a:extLst>
          </p:cNvPr>
          <p:cNvSpPr>
            <a:spLocks noGrp="1"/>
          </p:cNvSpPr>
          <p:nvPr>
            <p:ph type="title"/>
          </p:nvPr>
        </p:nvSpPr>
        <p:spPr>
          <a:xfrm>
            <a:off x="923291" y="-14560"/>
            <a:ext cx="10358967" cy="1143000"/>
          </a:xfrm>
        </p:spPr>
        <p:txBody>
          <a:bodyPr>
            <a:normAutofit/>
          </a:bodyPr>
          <a:lstStyle/>
          <a:p>
            <a:r>
              <a:rPr lang="en-US" dirty="0"/>
              <a:t>Case Presentation: Dr Salani (Continued)</a:t>
            </a:r>
          </a:p>
        </p:txBody>
      </p:sp>
      <p:sp>
        <p:nvSpPr>
          <p:cNvPr id="3" name="Content Placeholder 2">
            <a:extLst>
              <a:ext uri="{FF2B5EF4-FFF2-40B4-BE49-F238E27FC236}">
                <a16:creationId xmlns:a16="http://schemas.microsoft.com/office/drawing/2014/main" id="{C69F0B4A-02BD-8F86-21C3-FDD3274E4AC7}"/>
              </a:ext>
            </a:extLst>
          </p:cNvPr>
          <p:cNvSpPr>
            <a:spLocks noGrp="1"/>
          </p:cNvSpPr>
          <p:nvPr>
            <p:ph idx="1"/>
          </p:nvPr>
        </p:nvSpPr>
        <p:spPr>
          <a:xfrm>
            <a:off x="916516" y="1268760"/>
            <a:ext cx="10358967" cy="4799013"/>
          </a:xfrm>
        </p:spPr>
        <p:txBody>
          <a:bodyPr>
            <a:noAutofit/>
          </a:bodyPr>
          <a:lstStyle/>
          <a:p>
            <a:pPr marL="342900" indent="-342900"/>
            <a:r>
              <a:rPr lang="en-US" sz="2000" b="0" dirty="0"/>
              <a:t>7/8/24 – 8/9/24: External beam radiation (4500 </a:t>
            </a:r>
            <a:r>
              <a:rPr lang="en-US" sz="2000" b="0" dirty="0" err="1"/>
              <a:t>cGy</a:t>
            </a:r>
            <a:r>
              <a:rPr lang="en-US" sz="2000" b="0" dirty="0"/>
              <a:t>) with cisplatin and pembrolizumab.</a:t>
            </a:r>
          </a:p>
          <a:p>
            <a:pPr marL="342900" indent="-342900"/>
            <a:r>
              <a:rPr lang="en-US" sz="2000" b="0" dirty="0"/>
              <a:t>8/12/24 – 8/16/24: Cervical brachytherapy (2550 </a:t>
            </a:r>
            <a:r>
              <a:rPr lang="en-US" sz="2000" b="0" dirty="0" err="1"/>
              <a:t>cGy</a:t>
            </a:r>
            <a:r>
              <a:rPr lang="en-US" sz="2000" b="0" dirty="0"/>
              <a:t>).</a:t>
            </a:r>
          </a:p>
          <a:p>
            <a:pPr marL="342900" indent="-342900"/>
            <a:r>
              <a:rPr lang="en-US" sz="2000" b="0" dirty="0"/>
              <a:t>8/19/24: Pembrolizumab maintenance started.</a:t>
            </a:r>
          </a:p>
          <a:p>
            <a:pPr marL="342900" indent="-342900"/>
            <a:r>
              <a:rPr lang="en-US" sz="2000" b="0" dirty="0"/>
              <a:t>11/1/24: PET CT: Resolution of cervical mass and lymph nodes; stable 4 mm right pulmonary nodules. </a:t>
            </a:r>
          </a:p>
          <a:p>
            <a:pPr marL="342900" indent="-342900"/>
            <a:r>
              <a:rPr lang="en-US" sz="2000" b="0" dirty="0"/>
              <a:t>5/3/25: CT chest/abdomen/pelvis: No evidence of intrathoracic or abdominal disease.</a:t>
            </a:r>
          </a:p>
          <a:p>
            <a:pPr marL="342900" indent="-342900"/>
            <a:r>
              <a:rPr lang="en-US" sz="2000" b="0" dirty="0"/>
              <a:t>10/25/25: CT abdomen/pelvis: No evidence of disease, sustained treatment response. </a:t>
            </a:r>
          </a:p>
          <a:p>
            <a:pPr marL="342900" indent="-342900"/>
            <a:r>
              <a:rPr lang="en-US" sz="2000" b="0" dirty="0"/>
              <a:t>Current status: Doing well, plan to receive pembrolizumab maintenance for a total of 15 cycles.</a:t>
            </a:r>
          </a:p>
        </p:txBody>
      </p:sp>
    </p:spTree>
    <p:extLst>
      <p:ext uri="{BB962C8B-B14F-4D97-AF65-F5344CB8AC3E}">
        <p14:creationId xmlns:p14="http://schemas.microsoft.com/office/powerpoint/2010/main" val="1817955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7835-C54B-37A2-3D60-8C9951A7E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E5DC7-DB4E-2BA0-8D48-589B0B3ADF06}"/>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92A54310-1C29-99A8-9599-A658B95627C2}"/>
              </a:ext>
            </a:extLst>
          </p:cNvPr>
          <p:cNvSpPr>
            <a:spLocks noGrp="1"/>
          </p:cNvSpPr>
          <p:nvPr>
            <p:ph idx="1"/>
          </p:nvPr>
        </p:nvSpPr>
        <p:spPr/>
        <p:txBody>
          <a:bodyPr/>
          <a:lstStyle/>
          <a:p>
            <a:r>
              <a:rPr lang="en-US" sz="2200" b="0" dirty="0"/>
              <a:t>Wu X et al. Phase III study of </a:t>
            </a:r>
            <a:r>
              <a:rPr lang="en-US" sz="2200" b="0" dirty="0" err="1"/>
              <a:t>camrelizumab</a:t>
            </a:r>
            <a:r>
              <a:rPr lang="en-US" sz="2200" b="0" dirty="0"/>
              <a:t> plus </a:t>
            </a:r>
            <a:r>
              <a:rPr lang="en-US" sz="2200" b="0" dirty="0" err="1"/>
              <a:t>famitinib</a:t>
            </a:r>
            <a:r>
              <a:rPr lang="en-US" sz="2200" b="0" dirty="0"/>
              <a:t> versus platinum-based chemotherapy as first-line therapy for recurrent or metastatic cervical cancer. ESMO 2025;Abstract LBA38.</a:t>
            </a:r>
          </a:p>
          <a:p>
            <a:pPr marL="98425" indent="0">
              <a:buNone/>
            </a:pPr>
            <a:endParaRPr lang="en-US" sz="2200" dirty="0"/>
          </a:p>
        </p:txBody>
      </p:sp>
    </p:spTree>
    <p:extLst>
      <p:ext uri="{BB962C8B-B14F-4D97-AF65-F5344CB8AC3E}">
        <p14:creationId xmlns:p14="http://schemas.microsoft.com/office/powerpoint/2010/main" val="513226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6E64B-AB36-75B7-3562-C0EA38691D3B}"/>
              </a:ext>
            </a:extLst>
          </p:cNvPr>
          <p:cNvPicPr>
            <a:picLocks noChangeAspect="1"/>
          </p:cNvPicPr>
          <p:nvPr/>
        </p:nvPicPr>
        <p:blipFill>
          <a:blip r:embed="rId2"/>
          <a:stretch>
            <a:fillRect/>
          </a:stretch>
        </p:blipFill>
        <p:spPr>
          <a:xfrm>
            <a:off x="200407" y="260648"/>
            <a:ext cx="11080170" cy="5954595"/>
          </a:xfrm>
          <a:prstGeom prst="rect">
            <a:avLst/>
          </a:prstGeom>
        </p:spPr>
      </p:pic>
      <p:sp>
        <p:nvSpPr>
          <p:cNvPr id="2" name="TextBox 1">
            <a:extLst>
              <a:ext uri="{FF2B5EF4-FFF2-40B4-BE49-F238E27FC236}">
                <a16:creationId xmlns:a16="http://schemas.microsoft.com/office/drawing/2014/main" id="{B2E28FC8-F8FD-1774-E504-0F0F8EB1749B}"/>
              </a:ext>
            </a:extLst>
          </p:cNvPr>
          <p:cNvSpPr txBox="1"/>
          <p:nvPr/>
        </p:nvSpPr>
        <p:spPr>
          <a:xfrm>
            <a:off x="8396816" y="615815"/>
            <a:ext cx="2763508"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Abstract LBA38</a:t>
            </a:r>
          </a:p>
        </p:txBody>
      </p:sp>
    </p:spTree>
    <p:extLst>
      <p:ext uri="{BB962C8B-B14F-4D97-AF65-F5344CB8AC3E}">
        <p14:creationId xmlns:p14="http://schemas.microsoft.com/office/powerpoint/2010/main" val="1747406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Exploring Current Patterns of Care in the Community: </a:t>
            </a:r>
            <a:br>
              <a:rPr lang="en-US" sz="3600" dirty="0"/>
            </a:br>
            <a:r>
              <a:rPr lang="en-US" sz="3600" dirty="0"/>
              <a:t>Selection of First-Line and Maintenance Therapy for </a:t>
            </a:r>
            <a:br>
              <a:rPr lang="en-US" sz="3600" dirty="0"/>
            </a:br>
            <a:r>
              <a:rPr lang="en-US" sz="3600" dirty="0"/>
              <a:t>Patients with Extensive-Stage Small Cell Lung Cancer</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670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February 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828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Hossein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Borghaei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DO,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380722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92341-2B5C-B2DA-D6B9-4684E1190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BAE0D7-A8F3-03DF-BD1C-9F9325691FC7}"/>
              </a:ext>
            </a:extLst>
          </p:cNvPr>
          <p:cNvSpPr>
            <a:spLocks noGrp="1"/>
          </p:cNvSpPr>
          <p:nvPr>
            <p:ph type="title"/>
          </p:nvPr>
        </p:nvSpPr>
        <p:spPr/>
        <p:txBody>
          <a:bodyPr/>
          <a:lstStyle/>
          <a:p>
            <a:r>
              <a:rPr lang="en-US" dirty="0"/>
              <a:t>Study Conclusions</a:t>
            </a:r>
          </a:p>
        </p:txBody>
      </p:sp>
      <p:sp>
        <p:nvSpPr>
          <p:cNvPr id="10" name="TextBox 9">
            <a:extLst>
              <a:ext uri="{FF2B5EF4-FFF2-40B4-BE49-F238E27FC236}">
                <a16:creationId xmlns:a16="http://schemas.microsoft.com/office/drawing/2014/main" id="{AE72E0E1-5BE1-0BE8-6A01-52583F7394D7}"/>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Wu X et al. ESMO 2025;Abstract LBA38.</a:t>
            </a:r>
          </a:p>
        </p:txBody>
      </p:sp>
      <p:pic>
        <p:nvPicPr>
          <p:cNvPr id="4" name="Picture 3">
            <a:extLst>
              <a:ext uri="{FF2B5EF4-FFF2-40B4-BE49-F238E27FC236}">
                <a16:creationId xmlns:a16="http://schemas.microsoft.com/office/drawing/2014/main" id="{745E66E7-C227-16EC-6C7E-F1A5A29B67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75283" y="1370013"/>
            <a:ext cx="10832972" cy="4579267"/>
          </a:xfrm>
          <a:prstGeom prst="rect">
            <a:avLst/>
          </a:prstGeom>
        </p:spPr>
      </p:pic>
    </p:spTree>
    <p:extLst>
      <p:ext uri="{BB962C8B-B14F-4D97-AF65-F5344CB8AC3E}">
        <p14:creationId xmlns:p14="http://schemas.microsoft.com/office/powerpoint/2010/main" val="116106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FC6A-26F7-E80A-4503-A0EB1498262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5591004-85D0-42B7-6A57-58C588FB1C4E}"/>
              </a:ext>
            </a:extLst>
          </p:cNvPr>
          <p:cNvSpPr>
            <a:spLocks noGrp="1" noChangeArrowheads="1"/>
          </p:cNvSpPr>
          <p:nvPr>
            <p:ph type="title"/>
          </p:nvPr>
        </p:nvSpPr>
        <p:spPr>
          <a:xfrm>
            <a:off x="-26623" y="361277"/>
            <a:ext cx="12192000" cy="1143000"/>
          </a:xfrm>
        </p:spPr>
        <p:txBody>
          <a:bodyPr wrap="square" anchor="ctr">
            <a:noAutofit/>
          </a:bodyPr>
          <a:lstStyle/>
          <a:p>
            <a:r>
              <a:rPr lang="en-US" sz="3600" dirty="0"/>
              <a:t>Inside the Issue: The Emerging Role of </a:t>
            </a:r>
            <a:br>
              <a:rPr lang="en-US" sz="3600" dirty="0"/>
            </a:br>
            <a:r>
              <a:rPr lang="en-US" sz="3600" dirty="0" err="1"/>
              <a:t>Cereblon</a:t>
            </a:r>
            <a:r>
              <a:rPr lang="en-US" sz="3600" dirty="0"/>
              <a:t> E3 Ligase Modulators in Multiple Myeloma</a:t>
            </a:r>
          </a:p>
        </p:txBody>
      </p:sp>
      <p:sp>
        <p:nvSpPr>
          <p:cNvPr id="12" name="Text Box 3">
            <a:extLst>
              <a:ext uri="{FF2B5EF4-FFF2-40B4-BE49-F238E27FC236}">
                <a16:creationId xmlns:a16="http://schemas.microsoft.com/office/drawing/2014/main" id="{FAB32803-A064-6643-5D78-EA0192A88F68}"/>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1C28CED-D827-37AE-2382-8D7F69A51E8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B5B099A-3990-9E88-D732-9F0E76805E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January 28,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A52CBF18-240D-52AE-EBC0-552DD191F5E9}"/>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63287FF5-833F-A952-BA41-7580430623B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41740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312967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Expert Second Opinion: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7763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09489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3537105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1865271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3162814" y="415366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800" b="1" i="0" u="none" strike="noStrike" kern="1200" cap="none" spc="0" normalizeH="0" baseline="0" noProof="0" dirty="0">
                <a:ln>
                  <a:noFill/>
                </a:ln>
                <a:solidFill>
                  <a:srgbClr val="000000"/>
                </a:solidFill>
                <a:effectLst/>
                <a:uLnTx/>
                <a:uFillTx/>
                <a:latin typeface="Calibri"/>
                <a:ea typeface="MS PGothic" charset="0"/>
              </a:rPr>
            </a:br>
            <a:r>
              <a:rPr kumimoji="0" lang="en-US" sz="18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800" b="0" i="0" u="none" strike="noStrike" kern="1200" cap="none" spc="0" normalizeH="0" baseline="0" noProof="0" dirty="0">
                <a:ln>
                  <a:noFill/>
                </a:ln>
                <a:solidFill>
                  <a:srgbClr val="000000"/>
                </a:solidFill>
                <a:effectLst/>
                <a:uLnTx/>
                <a:uFillTx/>
                <a:latin typeface="Calibri"/>
                <a:ea typeface="MS PGothic" charset="0"/>
              </a:rPr>
            </a:br>
            <a:r>
              <a:rPr kumimoji="0" lang="en-US" sz="18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1464" y="4005064"/>
            <a:ext cx="1737360" cy="173736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3143672" y="1700808"/>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Ritu Salani, MD, MBA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Director, 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Professor, Department of Obstetrics 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David Geffen School of Medicine at UCLA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Los Angeles, California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1464" y="1552208"/>
            <a:ext cx="1737360" cy="1737360"/>
          </a:xfrm>
          <a:prstGeom prst="rect">
            <a:avLst/>
          </a:prstGeom>
        </p:spPr>
      </p:pic>
    </p:spTree>
    <p:extLst>
      <p:ext uri="{BB962C8B-B14F-4D97-AF65-F5344CB8AC3E}">
        <p14:creationId xmlns:p14="http://schemas.microsoft.com/office/powerpoint/2010/main" val="4162098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ESMO Congress 2025 Review — Gynecologic Cancers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46962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40495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Thursday, January 22,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CME/MOC-Accredited Live Webinar</a:t>
            </a:r>
            <a:endPar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endParaRP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6554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Ritu Salani, MD, MBA</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48614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3162814" y="415366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800" b="1" i="0" u="none" strike="noStrike" kern="1200" cap="none" spc="0" normalizeH="0" baseline="0" noProof="0" dirty="0">
                <a:ln>
                  <a:noFill/>
                </a:ln>
                <a:solidFill>
                  <a:srgbClr val="000000"/>
                </a:solidFill>
                <a:effectLst/>
                <a:uLnTx/>
                <a:uFillTx/>
                <a:latin typeface="Calibri"/>
                <a:ea typeface="MS PGothic" charset="0"/>
              </a:rPr>
            </a:br>
            <a:r>
              <a:rPr kumimoji="0" lang="en-US" sz="18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800" b="0" i="0" u="none" strike="noStrike" kern="1200" cap="none" spc="0" normalizeH="0" baseline="0" noProof="0" dirty="0">
                <a:ln>
                  <a:noFill/>
                </a:ln>
                <a:solidFill>
                  <a:srgbClr val="000000"/>
                </a:solidFill>
                <a:effectLst/>
                <a:uLnTx/>
                <a:uFillTx/>
                <a:latin typeface="Calibri"/>
                <a:ea typeface="MS PGothic" charset="0"/>
              </a:rPr>
            </a:br>
            <a:r>
              <a:rPr kumimoji="0" lang="en-US" sz="18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1464" y="4005064"/>
            <a:ext cx="1737360" cy="173736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3143672" y="1700808"/>
            <a:ext cx="5355970" cy="1143000"/>
          </a:xfrm>
          <a:prstGeom prst="rect">
            <a:avLst/>
          </a:prstGeom>
          <a:noFill/>
          <a:ln w="9525">
            <a:noFill/>
            <a:miter lim="800000"/>
            <a:headEnd/>
            <a:tailEnd/>
          </a:ln>
        </p:spPr>
        <p:txBody>
          <a:bodyPr lIns="68580" tIns="0" rIns="0" bIns="0">
            <a:prstTxWarp prst="textNoShape">
              <a:avLst/>
            </a:prstTxWarp>
          </a:bodyPr>
          <a:lstStyle/>
          <a:p>
            <a:pPr lvl="0">
              <a:defRPr/>
            </a:pPr>
            <a:r>
              <a:rPr lang="en-US" sz="1800" dirty="0">
                <a:solidFill>
                  <a:srgbClr val="000000"/>
                </a:solidFill>
                <a:latin typeface="Calibri"/>
              </a:rPr>
              <a:t>Ritu Salani, MD, MBA</a:t>
            </a:r>
          </a:p>
          <a:p>
            <a:pPr lvl="0">
              <a:defRPr/>
            </a:pPr>
            <a:r>
              <a:rPr lang="en-US" sz="1800" b="0" dirty="0">
                <a:solidFill>
                  <a:srgbClr val="000000"/>
                </a:solidFill>
                <a:latin typeface="Calibri"/>
              </a:rPr>
              <a:t>Director, Division of Gynecologic Oncology</a:t>
            </a:r>
          </a:p>
          <a:p>
            <a:pPr lvl="0">
              <a:defRPr/>
            </a:pPr>
            <a:r>
              <a:rPr lang="en-US" sz="1800" b="0" dirty="0">
                <a:solidFill>
                  <a:srgbClr val="000000"/>
                </a:solidFill>
                <a:latin typeface="Calibri"/>
              </a:rPr>
              <a:t>Professor, Department of Obstetrics and Gynecology</a:t>
            </a:r>
          </a:p>
          <a:p>
            <a:pPr lvl="0">
              <a:defRPr/>
            </a:pPr>
            <a:r>
              <a:rPr lang="en-US" sz="1800" b="0" dirty="0">
                <a:solidFill>
                  <a:srgbClr val="000000"/>
                </a:solidFill>
                <a:latin typeface="Calibri"/>
              </a:rPr>
              <a:t>David Geffen School of Medicine at UCLA</a:t>
            </a:r>
          </a:p>
          <a:p>
            <a:pPr lvl="0">
              <a:defRPr/>
            </a:pPr>
            <a:r>
              <a:rPr lang="en-US" sz="1800" b="0" dirty="0">
                <a:solidFill>
                  <a:srgbClr val="000000"/>
                </a:solidFill>
                <a:latin typeface="Calibri"/>
              </a:rPr>
              <a:t>Los Angeles, California</a:t>
            </a: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1464" y="1552208"/>
            <a:ext cx="1737360" cy="173736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9304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361277"/>
            <a:ext cx="12192000" cy="1143000"/>
          </a:xfrm>
        </p:spPr>
        <p:txBody>
          <a:bodyPr wrap="square" anchor="ctr">
            <a:noAutofit/>
          </a:bodyPr>
          <a:lstStyle/>
          <a:p>
            <a:r>
              <a:rPr lang="en-US" sz="3600" dirty="0"/>
              <a:t>Inside the Issue: The Emerging Role of </a:t>
            </a:r>
            <a:br>
              <a:rPr lang="en-US" sz="3600" dirty="0"/>
            </a:br>
            <a:r>
              <a:rPr lang="en-US" sz="3600" dirty="0" err="1"/>
              <a:t>Cereblon</a:t>
            </a:r>
            <a:r>
              <a:rPr lang="en-US" sz="3600" dirty="0"/>
              <a:t> E3 Ligase Modulators in Multiple Myeloma</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January 28,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03964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Exploring Current Patterns of Care in the Community: </a:t>
            </a:r>
            <a:br>
              <a:rPr lang="en-US" sz="3600" dirty="0"/>
            </a:br>
            <a:r>
              <a:rPr lang="en-US" sz="3600" dirty="0"/>
              <a:t>Selection of First-Line and Maintenance Therapy for </a:t>
            </a:r>
            <a:br>
              <a:rPr lang="en-US" sz="3600" dirty="0"/>
            </a:br>
            <a:r>
              <a:rPr lang="en-US" sz="3600" dirty="0"/>
              <a:t>Patients with Extensive-Stage Small Cell Lung Cancer</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670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February 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828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Hossein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Borghaei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DO,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4871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8226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educational grants from AstraZeneca Pharmaceuticals LP, GSK, and Merck.</a:t>
            </a:r>
          </a:p>
          <a:p>
            <a:pPr marL="98425" indent="0">
              <a:buNone/>
            </a:pPr>
            <a:endParaRPr lang="en-US" sz="2500" b="0" dirty="0">
              <a:solidFill>
                <a:schemeClr val="tx1"/>
              </a:solidFill>
            </a:endParaRPr>
          </a:p>
        </p:txBody>
      </p:sp>
    </p:spTree>
    <p:extLst>
      <p:ext uri="{BB962C8B-B14F-4D97-AF65-F5344CB8AC3E}">
        <p14:creationId xmlns:p14="http://schemas.microsoft.com/office/powerpoint/2010/main" val="1060668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DF27-EE6B-3987-D071-D09A526E80B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AF27439-B335-358B-1C6D-1BE74737D63E}"/>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ESMO Congress 2025 Review — Gynecologic Cancers</a:t>
            </a:r>
          </a:p>
        </p:txBody>
      </p:sp>
      <p:sp>
        <p:nvSpPr>
          <p:cNvPr id="12" name="Text Box 3">
            <a:extLst>
              <a:ext uri="{FF2B5EF4-FFF2-40B4-BE49-F238E27FC236}">
                <a16:creationId xmlns:a16="http://schemas.microsoft.com/office/drawing/2014/main" id="{9B974411-AA9F-4699-2F8F-E8D5D22BEF8C}"/>
              </a:ext>
            </a:extLst>
          </p:cNvPr>
          <p:cNvSpPr txBox="1">
            <a:spLocks noChangeArrowheads="1"/>
          </p:cNvSpPr>
          <p:nvPr/>
        </p:nvSpPr>
        <p:spPr bwMode="auto">
          <a:xfrm>
            <a:off x="0" y="546962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71FEC20-2207-7FEB-2298-5BE34279072D}"/>
              </a:ext>
            </a:extLst>
          </p:cNvPr>
          <p:cNvSpPr txBox="1">
            <a:spLocks noChangeArrowheads="1"/>
          </p:cNvSpPr>
          <p:nvPr/>
        </p:nvSpPr>
        <p:spPr bwMode="auto">
          <a:xfrm>
            <a:off x="4647392" y="40495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B6ABC5C9-DCCC-6CAE-90E2-7F14A55B7B93}"/>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January 22,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97FF962B-88DB-C9E9-1BA0-07EAC583B29A}"/>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92E51D4-A0B3-E7FB-2227-B382DBE0FB81}"/>
              </a:ext>
            </a:extLst>
          </p:cNvPr>
          <p:cNvSpPr txBox="1">
            <a:spLocks noChangeArrowheads="1"/>
          </p:cNvSpPr>
          <p:nvPr/>
        </p:nvSpPr>
        <p:spPr bwMode="auto">
          <a:xfrm>
            <a:off x="152400" y="46554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Ritu Salani, MD, MBA</a:t>
            </a:r>
          </a:p>
        </p:txBody>
      </p:sp>
    </p:spTree>
    <p:custDataLst>
      <p:tags r:id="rId1"/>
    </p:custDataLst>
    <p:extLst>
      <p:ext uri="{BB962C8B-B14F-4D97-AF65-F5344CB8AC3E}">
        <p14:creationId xmlns:p14="http://schemas.microsoft.com/office/powerpoint/2010/main" val="3678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Salani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extLst>
              <p:ext uri="{D42A27DB-BD31-4B8C-83A1-F6EECF244321}">
                <p14:modId xmlns:p14="http://schemas.microsoft.com/office/powerpoint/2010/main" val="3924280994"/>
              </p:ext>
            </p:extLst>
          </p:nvPr>
        </p:nvGraphicFramePr>
        <p:xfrm>
          <a:off x="1344535" y="2204864"/>
          <a:ext cx="9502928" cy="1986639"/>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004947">
                  <a:extLst>
                    <a:ext uri="{9D8B030D-6E8A-4147-A177-3AD203B41FA5}">
                      <a16:colId xmlns:a16="http://schemas.microsoft.com/office/drawing/2014/main" val="2117869244"/>
                    </a:ext>
                  </a:extLst>
                </a:gridCol>
              </a:tblGrid>
              <a:tr h="1152128">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AbbVie Inc, </a:t>
                      </a:r>
                      <a:r>
                        <a:rPr lang="en-US" sz="1800" b="0" i="0" kern="1200" dirty="0" err="1">
                          <a:solidFill>
                            <a:schemeClr val="tx1"/>
                          </a:solidFill>
                          <a:effectLst/>
                          <a:latin typeface="+mn-lt"/>
                          <a:ea typeface="+mn-ea"/>
                          <a:cs typeface="+mn-cs"/>
                        </a:rPr>
                        <a:t>Corcept</a:t>
                      </a:r>
                      <a:r>
                        <a:rPr lang="en-US" sz="1800" b="0" i="0" kern="1200" dirty="0">
                          <a:solidFill>
                            <a:schemeClr val="tx1"/>
                          </a:solidFill>
                          <a:effectLst/>
                          <a:latin typeface="+mn-lt"/>
                          <a:ea typeface="+mn-ea"/>
                          <a:cs typeface="+mn-cs"/>
                        </a:rPr>
                        <a:t> Therapeutics Inc, Daiichi Sankyo Inc, Eisai Inc, Genmab US Inc, GSK, Merck, Pfizer Inc, Whitehawk Therapeutics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113694"/>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56694"/>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16133348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educational grants from AstraZeneca Pharmaceuticals LP, GSK, and Merck.</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833693" y="1196752"/>
            <a:ext cx="10596622" cy="4283273"/>
          </a:xfrm>
        </p:spPr>
        <p:txBody>
          <a:bodyPr/>
          <a:lstStyle/>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Up-Front Treatment of Ovarian Cancer (OC)</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t>Management of Platinum-Resistant OC</a:t>
            </a:r>
          </a:p>
          <a:p>
            <a:pPr marL="98425" indent="0">
              <a:lnSpc>
                <a:spcPct val="100000"/>
              </a:lnSpc>
              <a:spcBef>
                <a:spcPts val="2400"/>
              </a:spcBef>
              <a:spcAft>
                <a:spcPts val="0"/>
              </a:spcAft>
              <a:buNone/>
            </a:pPr>
            <a:r>
              <a:rPr lang="en-US" sz="2400" dirty="0">
                <a:solidFill>
                  <a:schemeClr val="accent2"/>
                </a:solidFill>
              </a:rPr>
              <a:t>Module 3: </a:t>
            </a:r>
            <a:r>
              <a:rPr lang="en-US" sz="2400" dirty="0"/>
              <a:t>Up-Front Management of Metastatic Endometrial Cancer</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Management of </a:t>
            </a:r>
            <a:r>
              <a:rPr lang="en-US" sz="2400" dirty="0"/>
              <a:t>HER2-Positive Gynecologic Cancers</a:t>
            </a:r>
          </a:p>
          <a:p>
            <a:pPr marL="98425" indent="0">
              <a:lnSpc>
                <a:spcPct val="100000"/>
              </a:lnSpc>
              <a:spcBef>
                <a:spcPts val="2400"/>
              </a:spcBef>
              <a:spcAft>
                <a:spcPts val="0"/>
              </a:spcAft>
              <a:buNone/>
            </a:pPr>
            <a:r>
              <a:rPr lang="en-US" sz="2400" dirty="0">
                <a:solidFill>
                  <a:schemeClr val="accent2"/>
                </a:solidFill>
              </a:rPr>
              <a:t>Module 5: </a:t>
            </a:r>
            <a:r>
              <a:rPr lang="en-US" sz="2400" dirty="0"/>
              <a:t>Management of Cervical Cancer</a:t>
            </a:r>
          </a:p>
        </p:txBody>
      </p:sp>
    </p:spTree>
    <p:custDataLst>
      <p:tags r:id="rId1"/>
    </p:custDataLst>
    <p:extLst>
      <p:ext uri="{BB962C8B-B14F-4D97-AF65-F5344CB8AC3E}">
        <p14:creationId xmlns:p14="http://schemas.microsoft.com/office/powerpoint/2010/main" val="235138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3144AC-AA76-1D87-5170-63527CBC943E}"/>
              </a:ext>
            </a:extLst>
          </p:cNvPr>
          <p:cNvSpPr/>
          <p:nvPr/>
        </p:nvSpPr>
        <p:spPr bwMode="auto">
          <a:xfrm>
            <a:off x="335360" y="1161951"/>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833693" y="1196752"/>
            <a:ext cx="10596622" cy="4283273"/>
          </a:xfrm>
        </p:spPr>
        <p:txBody>
          <a:bodyPr/>
          <a:lstStyle/>
          <a:p>
            <a:pPr marL="98425" indent="0">
              <a:lnSpc>
                <a:spcPct val="100000"/>
              </a:lnSpc>
              <a:spcBef>
                <a:spcPts val="2400"/>
              </a:spcBef>
              <a:spcAft>
                <a:spcPts val="0"/>
              </a:spcAft>
              <a:buNone/>
            </a:pPr>
            <a:r>
              <a:rPr lang="en-US" sz="2400" dirty="0">
                <a:solidFill>
                  <a:schemeClr val="bg1"/>
                </a:solidFill>
              </a:rPr>
              <a:t>Module 1: Up-Front Treatment of Ovarian Cancer (OC)</a:t>
            </a:r>
            <a:endParaRPr lang="en-US" sz="2000" b="0" dirty="0">
              <a:solidFill>
                <a:schemeClr val="bg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t>Management of Platinum-Resistant OC</a:t>
            </a:r>
          </a:p>
          <a:p>
            <a:pPr marL="98425" indent="0">
              <a:lnSpc>
                <a:spcPct val="100000"/>
              </a:lnSpc>
              <a:spcBef>
                <a:spcPts val="2400"/>
              </a:spcBef>
              <a:spcAft>
                <a:spcPts val="0"/>
              </a:spcAft>
              <a:buNone/>
            </a:pPr>
            <a:r>
              <a:rPr lang="en-US" sz="2400" dirty="0">
                <a:solidFill>
                  <a:schemeClr val="accent2"/>
                </a:solidFill>
              </a:rPr>
              <a:t>Module 3: </a:t>
            </a:r>
            <a:r>
              <a:rPr lang="en-US" sz="2400" dirty="0"/>
              <a:t>Up-Front Management of Metastatic Endometrial Cancer</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Management of </a:t>
            </a:r>
            <a:r>
              <a:rPr lang="en-US" sz="2400" dirty="0"/>
              <a:t>HER2-Positive Gynecologic Cancers</a:t>
            </a:r>
          </a:p>
          <a:p>
            <a:pPr marL="98425" indent="0">
              <a:lnSpc>
                <a:spcPct val="100000"/>
              </a:lnSpc>
              <a:spcBef>
                <a:spcPts val="2400"/>
              </a:spcBef>
              <a:spcAft>
                <a:spcPts val="0"/>
              </a:spcAft>
              <a:buNone/>
            </a:pPr>
            <a:r>
              <a:rPr lang="en-US" sz="2400" dirty="0">
                <a:solidFill>
                  <a:schemeClr val="accent2"/>
                </a:solidFill>
              </a:rPr>
              <a:t>Module 5: </a:t>
            </a:r>
            <a:r>
              <a:rPr lang="en-US" sz="2400" dirty="0"/>
              <a:t>Management of Cervical Cancer</a:t>
            </a:r>
          </a:p>
        </p:txBody>
      </p:sp>
    </p:spTree>
    <p:custDataLst>
      <p:tags r:id="rId1"/>
    </p:custDataLst>
    <p:extLst>
      <p:ext uri="{BB962C8B-B14F-4D97-AF65-F5344CB8AC3E}">
        <p14:creationId xmlns:p14="http://schemas.microsoft.com/office/powerpoint/2010/main" val="2122698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4CDA-D2CF-4CE9-4AA8-70174305FAD8}"/>
              </a:ext>
            </a:extLst>
          </p:cNvPr>
          <p:cNvSpPr>
            <a:spLocks noGrp="1"/>
          </p:cNvSpPr>
          <p:nvPr>
            <p:ph type="title"/>
          </p:nvPr>
        </p:nvSpPr>
        <p:spPr>
          <a:xfrm>
            <a:off x="912286" y="227013"/>
            <a:ext cx="10358967" cy="802480"/>
          </a:xfrm>
        </p:spPr>
        <p:txBody>
          <a:bodyPr>
            <a:normAutofit/>
          </a:bodyPr>
          <a:lstStyle/>
          <a:p>
            <a:r>
              <a:rPr lang="en-US" dirty="0"/>
              <a:t>Case Presentation: Dr Salani</a:t>
            </a:r>
          </a:p>
        </p:txBody>
      </p:sp>
      <p:sp>
        <p:nvSpPr>
          <p:cNvPr id="3" name="Content Placeholder 2">
            <a:extLst>
              <a:ext uri="{FF2B5EF4-FFF2-40B4-BE49-F238E27FC236}">
                <a16:creationId xmlns:a16="http://schemas.microsoft.com/office/drawing/2014/main" id="{B115E19D-6927-6A11-4417-E6D040EEB5BE}"/>
              </a:ext>
            </a:extLst>
          </p:cNvPr>
          <p:cNvSpPr>
            <a:spLocks noGrp="1"/>
          </p:cNvSpPr>
          <p:nvPr>
            <p:ph idx="1"/>
          </p:nvPr>
        </p:nvSpPr>
        <p:spPr>
          <a:xfrm>
            <a:off x="905194" y="1029493"/>
            <a:ext cx="10358967" cy="4799013"/>
          </a:xfrm>
        </p:spPr>
        <p:txBody>
          <a:bodyPr>
            <a:noAutofit/>
          </a:bodyPr>
          <a:lstStyle/>
          <a:p>
            <a:pPr marL="342900" indent="-342900">
              <a:spcAft>
                <a:spcPts val="200"/>
              </a:spcAft>
            </a:pPr>
            <a:r>
              <a:rPr lang="en-US" sz="2000" b="0" dirty="0"/>
              <a:t>39-year-old patient.</a:t>
            </a:r>
          </a:p>
          <a:p>
            <a:pPr marL="342900" indent="-342900">
              <a:spcAft>
                <a:spcPts val="200"/>
              </a:spcAft>
            </a:pPr>
            <a:r>
              <a:rPr lang="en-US" sz="2000" b="0" dirty="0"/>
              <a:t>1/16/24: CT chest/abdomen/pelvis: Moderate to large ascites, low density liver lesions and capsular attenuation, possible carcinomatosis/endometriosis/hemorrhagic clots. Small, shotty retroperitoneal lymph nodes; no groin adenopathy. Bilateral pleural effusions. </a:t>
            </a:r>
          </a:p>
          <a:p>
            <a:pPr marL="342900" indent="-342900">
              <a:spcAft>
                <a:spcPts val="200"/>
              </a:spcAft>
            </a:pPr>
            <a:r>
              <a:rPr lang="en-US" sz="2000" b="0" dirty="0"/>
              <a:t>1/17/24: Pelvic ultrasound: Uterus measures 6.7 x 3.3 x 3.0 cm with a 0.7 cm endometrium and surrounded by ill-defined soft tissue concerning for extensive peritoneal or omental neoplasm. Right complex adnexal mass, 4.2 x 3.3 x 3.2 cm, with septations and nodularity. Pelvic ascites. </a:t>
            </a:r>
          </a:p>
          <a:p>
            <a:pPr marL="342900" indent="-342900">
              <a:spcAft>
                <a:spcPts val="200"/>
              </a:spcAft>
            </a:pPr>
            <a:r>
              <a:rPr lang="en-US" sz="2000" b="0" dirty="0"/>
              <a:t>1/29/24: PET CT: Large hypermetabolic pelvic masses and extensive hypermetabolic peritoneal disease. There is diffuse ascites. There is peritoneal disease along the liver surface and liver hila. There are moderate bilateral pleural effusions with mildly increased FDG uptake. There are no hypermetabolic pulmonary mass lesions. </a:t>
            </a:r>
          </a:p>
          <a:p>
            <a:pPr marL="342900" indent="-342900">
              <a:spcAft>
                <a:spcPts val="200"/>
              </a:spcAft>
            </a:pPr>
            <a:r>
              <a:rPr lang="en-US" sz="2000" b="0" dirty="0"/>
              <a:t>2/5/24: Diagnostic laparoscopy, total abdominal hysterectomy, bilateral </a:t>
            </a:r>
            <a:r>
              <a:rPr lang="en-US" sz="2000" b="0" dirty="0" err="1"/>
              <a:t>salpingo</a:t>
            </a:r>
            <a:r>
              <a:rPr lang="en-US" sz="2000" b="0" dirty="0"/>
              <a:t>-oophorectomy, right pelvic lymph node debulking, omentectomy, appendectomy, splenectomy, cystotomy repair, and extensive tumor reductive surgery with optimal cytoreduction: High grade serous carcinoma (Stage IIIC). </a:t>
            </a:r>
          </a:p>
        </p:txBody>
      </p:sp>
    </p:spTree>
    <p:extLst>
      <p:ext uri="{BB962C8B-B14F-4D97-AF65-F5344CB8AC3E}">
        <p14:creationId xmlns:p14="http://schemas.microsoft.com/office/powerpoint/2010/main" val="300669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EA2B6-A75F-3FE5-0C13-99DCAA342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76A76-1649-20AB-455D-EEEAFFE55BA4}"/>
              </a:ext>
            </a:extLst>
          </p:cNvPr>
          <p:cNvSpPr>
            <a:spLocks noGrp="1"/>
          </p:cNvSpPr>
          <p:nvPr>
            <p:ph type="title"/>
          </p:nvPr>
        </p:nvSpPr>
        <p:spPr>
          <a:xfrm>
            <a:off x="912286" y="227013"/>
            <a:ext cx="10358967" cy="681707"/>
          </a:xfrm>
        </p:spPr>
        <p:txBody>
          <a:bodyPr>
            <a:normAutofit/>
          </a:bodyPr>
          <a:lstStyle/>
          <a:p>
            <a:r>
              <a:rPr lang="en-US" dirty="0"/>
              <a:t>Case Presentation: Dr Salani (Continued)</a:t>
            </a:r>
          </a:p>
        </p:txBody>
      </p:sp>
      <p:sp>
        <p:nvSpPr>
          <p:cNvPr id="3" name="Content Placeholder 2">
            <a:extLst>
              <a:ext uri="{FF2B5EF4-FFF2-40B4-BE49-F238E27FC236}">
                <a16:creationId xmlns:a16="http://schemas.microsoft.com/office/drawing/2014/main" id="{0CEAF0A3-BEE7-992A-7AAF-3F53B1F774A5}"/>
              </a:ext>
            </a:extLst>
          </p:cNvPr>
          <p:cNvSpPr>
            <a:spLocks noGrp="1"/>
          </p:cNvSpPr>
          <p:nvPr>
            <p:ph idx="1"/>
          </p:nvPr>
        </p:nvSpPr>
        <p:spPr>
          <a:xfrm>
            <a:off x="912286" y="1029493"/>
            <a:ext cx="10358967" cy="4799013"/>
          </a:xfrm>
        </p:spPr>
        <p:txBody>
          <a:bodyPr>
            <a:noAutofit/>
          </a:bodyPr>
          <a:lstStyle/>
          <a:p>
            <a:pPr marL="0" indent="0">
              <a:spcAft>
                <a:spcPts val="200"/>
              </a:spcAft>
              <a:buNone/>
            </a:pPr>
            <a:r>
              <a:rPr lang="en-US" sz="2000" b="0" dirty="0"/>
              <a:t>3/4/24 – 6/18/24: Carboplatin, paclitaxel and bevacizumab (added cycle 2) x 6 cycles.</a:t>
            </a:r>
          </a:p>
          <a:p>
            <a:pPr marL="0" indent="0">
              <a:spcAft>
                <a:spcPts val="200"/>
              </a:spcAft>
              <a:buNone/>
            </a:pPr>
            <a:r>
              <a:rPr lang="en-US" sz="2000" b="0" dirty="0"/>
              <a:t>3/5/24: Genomic tumor testing: P53m, TMB low, MSS, HRD positive (22.6% LOH).</a:t>
            </a:r>
          </a:p>
          <a:p>
            <a:pPr marL="0" indent="0">
              <a:spcAft>
                <a:spcPts val="200"/>
              </a:spcAft>
              <a:buNone/>
            </a:pPr>
            <a:r>
              <a:rPr lang="en-US" sz="2000" b="0" dirty="0"/>
              <a:t>7/8/24: CT chest/abdomen/pelvis: No intrathoracic disease. Thickening/scalloping (13 mm) at the right liver dome, no other evidence of disease.</a:t>
            </a:r>
          </a:p>
          <a:p>
            <a:pPr marL="0" indent="0">
              <a:spcAft>
                <a:spcPts val="200"/>
              </a:spcAft>
              <a:buNone/>
            </a:pPr>
            <a:r>
              <a:rPr lang="en-US" sz="2000" b="0" dirty="0"/>
              <a:t>7/9/24: Bevacizumab maintenance started.</a:t>
            </a:r>
          </a:p>
          <a:p>
            <a:pPr marL="0" indent="0">
              <a:spcAft>
                <a:spcPts val="200"/>
              </a:spcAft>
              <a:buNone/>
            </a:pPr>
            <a:r>
              <a:rPr lang="en-US" sz="2000" b="0" dirty="0"/>
              <a:t>8/2/24: Olaparib maintenance started.</a:t>
            </a:r>
          </a:p>
          <a:p>
            <a:pPr marL="0" indent="0">
              <a:spcAft>
                <a:spcPts val="200"/>
              </a:spcAft>
              <a:buNone/>
            </a:pPr>
            <a:r>
              <a:rPr lang="en-US" sz="2000" b="0" dirty="0"/>
              <a:t>1/22/25: CT chest/abdomen/pelvis: Resolution of nodules by liver; no evidence of disease. </a:t>
            </a:r>
          </a:p>
          <a:p>
            <a:pPr marL="0" indent="0">
              <a:spcAft>
                <a:spcPts val="200"/>
              </a:spcAft>
              <a:buNone/>
            </a:pPr>
            <a:r>
              <a:rPr lang="en-US" sz="2000" b="0" dirty="0"/>
              <a:t>7/9/25: CT chest/abdomen/pelvis: Decrease in perihepatic nodule; no new evidence of disease.  </a:t>
            </a:r>
          </a:p>
          <a:p>
            <a:pPr marL="0" indent="0">
              <a:spcAft>
                <a:spcPts val="200"/>
              </a:spcAft>
              <a:buNone/>
            </a:pPr>
            <a:r>
              <a:rPr lang="en-US" sz="2000" b="0" dirty="0"/>
              <a:t>10/21/25: Bevacizumab cycle 22.</a:t>
            </a:r>
          </a:p>
          <a:p>
            <a:pPr marL="0" indent="0">
              <a:spcAft>
                <a:spcPts val="200"/>
              </a:spcAft>
              <a:buNone/>
            </a:pPr>
            <a:r>
              <a:rPr lang="en-US" sz="2000" b="0" dirty="0"/>
              <a:t>11/12/25: CT abdomen/pelvis: Stable perihepatic implant at the right hepatic dome measuring; no new metastatic disease in the abdomen or pelvis.</a:t>
            </a:r>
          </a:p>
          <a:p>
            <a:pPr marL="0" indent="0">
              <a:spcAft>
                <a:spcPts val="200"/>
              </a:spcAft>
              <a:buNone/>
            </a:pPr>
            <a:r>
              <a:rPr lang="en-US" sz="2000" b="0" dirty="0"/>
              <a:t>Current status: She is doing well, plans to continue </a:t>
            </a:r>
            <a:r>
              <a:rPr lang="en-US" sz="2000" b="0" dirty="0" err="1"/>
              <a:t>olaparib</a:t>
            </a:r>
            <a:r>
              <a:rPr lang="en-US" sz="2000" b="0" dirty="0"/>
              <a:t> maintenance until 8/2026 (2 years).</a:t>
            </a:r>
          </a:p>
        </p:txBody>
      </p:sp>
    </p:spTree>
    <p:extLst>
      <p:ext uri="{BB962C8B-B14F-4D97-AF65-F5344CB8AC3E}">
        <p14:creationId xmlns:p14="http://schemas.microsoft.com/office/powerpoint/2010/main" val="1970930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C0DD3-931D-D630-2BFC-D5B0EE0FB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766C0-B18C-B645-973E-20885CF2B461}"/>
              </a:ext>
            </a:extLst>
          </p:cNvPr>
          <p:cNvSpPr>
            <a:spLocks noGrp="1"/>
          </p:cNvSpPr>
          <p:nvPr>
            <p:ph type="title"/>
          </p:nvPr>
        </p:nvSpPr>
        <p:spPr>
          <a:xfrm>
            <a:off x="912286" y="227013"/>
            <a:ext cx="10358967" cy="753715"/>
          </a:xfrm>
        </p:spPr>
        <p:txBody>
          <a:bodyPr>
            <a:normAutofit/>
          </a:bodyPr>
          <a:lstStyle/>
          <a:p>
            <a:r>
              <a:rPr lang="en-US" dirty="0"/>
              <a:t>Tumor Markers</a:t>
            </a:r>
          </a:p>
        </p:txBody>
      </p:sp>
      <p:graphicFrame>
        <p:nvGraphicFramePr>
          <p:cNvPr id="4" name="Table 3">
            <a:extLst>
              <a:ext uri="{FF2B5EF4-FFF2-40B4-BE49-F238E27FC236}">
                <a16:creationId xmlns:a16="http://schemas.microsoft.com/office/drawing/2014/main" id="{C8D592A3-57C2-7FED-363C-D09044BFFD66}"/>
              </a:ext>
            </a:extLst>
          </p:cNvPr>
          <p:cNvGraphicFramePr>
            <a:graphicFrameLocks noGrp="1"/>
          </p:cNvGraphicFramePr>
          <p:nvPr>
            <p:extLst>
              <p:ext uri="{D42A27DB-BD31-4B8C-83A1-F6EECF244321}">
                <p14:modId xmlns:p14="http://schemas.microsoft.com/office/powerpoint/2010/main" val="2130511522"/>
              </p:ext>
            </p:extLst>
          </p:nvPr>
        </p:nvGraphicFramePr>
        <p:xfrm>
          <a:off x="1703512" y="1268760"/>
          <a:ext cx="8496944" cy="4949190"/>
        </p:xfrm>
        <a:graphic>
          <a:graphicData uri="http://schemas.openxmlformats.org/drawingml/2006/table">
            <a:tbl>
              <a:tblPr>
                <a:tableStyleId>{5C22544A-7EE6-4342-B048-85BDC9FD1C3A}</a:tableStyleId>
              </a:tblPr>
              <a:tblGrid>
                <a:gridCol w="4637913">
                  <a:extLst>
                    <a:ext uri="{9D8B030D-6E8A-4147-A177-3AD203B41FA5}">
                      <a16:colId xmlns:a16="http://schemas.microsoft.com/office/drawing/2014/main" val="1022103114"/>
                    </a:ext>
                  </a:extLst>
                </a:gridCol>
                <a:gridCol w="3859031">
                  <a:extLst>
                    <a:ext uri="{9D8B030D-6E8A-4147-A177-3AD203B41FA5}">
                      <a16:colId xmlns:a16="http://schemas.microsoft.com/office/drawing/2014/main" val="457950434"/>
                    </a:ext>
                  </a:extLst>
                </a:gridCol>
              </a:tblGrid>
              <a:tr h="171197">
                <a:tc>
                  <a:txBody>
                    <a:bodyPr/>
                    <a:lstStyle/>
                    <a:p>
                      <a:pPr marL="0" marR="0">
                        <a:lnSpc>
                          <a:spcPct val="115000"/>
                        </a:lnSpc>
                        <a:spcAft>
                          <a:spcPts val="800"/>
                        </a:spcAft>
                        <a:buNone/>
                      </a:pPr>
                      <a:r>
                        <a:rPr lang="en-US" sz="2000" b="1" kern="100" dirty="0">
                          <a:solidFill>
                            <a:schemeClr val="bg1"/>
                          </a:solidFill>
                          <a:effectLst/>
                          <a:latin typeface="Calibri" panose="020F0502020204030204" pitchFamily="34" charset="0"/>
                          <a:cs typeface="Calibri" panose="020F0502020204030204" pitchFamily="34" charset="0"/>
                        </a:rPr>
                        <a:t> </a:t>
                      </a:r>
                      <a:endPar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15000"/>
                        </a:lnSpc>
                        <a:spcAft>
                          <a:spcPts val="800"/>
                        </a:spcAft>
                        <a:buNone/>
                      </a:pPr>
                      <a:r>
                        <a:rPr lang="en-US" sz="2000" b="1" kern="100" dirty="0">
                          <a:solidFill>
                            <a:schemeClr val="bg1"/>
                          </a:solidFill>
                          <a:effectLst/>
                          <a:latin typeface="Calibri" panose="020F0502020204030204" pitchFamily="34" charset="0"/>
                          <a:cs typeface="Calibri" panose="020F0502020204030204" pitchFamily="34" charset="0"/>
                        </a:rPr>
                        <a:t> CA-125</a:t>
                      </a:r>
                      <a:endPar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394458072"/>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2/29/2024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349  </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3744410859"/>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3/22/2024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175  </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0418843"/>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4/12/2024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105 </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3489941839"/>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5/3/2024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61</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1306144"/>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5/24/2024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29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358399528"/>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6/17/2024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2005980"/>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7/9/2024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596292285"/>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7/30/2024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12</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2555644"/>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8/20/2024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10</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3338042099"/>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9/10/2024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10</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6110024"/>
                  </a:ext>
                </a:extLst>
              </a:tr>
              <a:tr h="171197">
                <a:tc>
                  <a:txBody>
                    <a:bodyPr/>
                    <a:lstStyle/>
                    <a:p>
                      <a:pPr marL="0" marR="0">
                        <a:lnSpc>
                          <a:spcPct val="115000"/>
                        </a:lnSpc>
                        <a:spcAft>
                          <a:spcPts val="800"/>
                        </a:spcAft>
                        <a:buNone/>
                      </a:pPr>
                      <a:r>
                        <a:rPr lang="en-US" sz="2000" kern="100">
                          <a:effectLst/>
                          <a:latin typeface="Calibri" panose="020F0502020204030204" pitchFamily="34" charset="0"/>
                          <a:cs typeface="Calibri" panose="020F0502020204030204" pitchFamily="34" charset="0"/>
                        </a:rPr>
                        <a:t>10/1/2024</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8</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3448933169"/>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10/22/2024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7</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9402787"/>
                  </a:ext>
                </a:extLst>
              </a:tr>
              <a:tr h="171197">
                <a:tc>
                  <a:txBody>
                    <a:bodyPr/>
                    <a:lstStyle/>
                    <a:p>
                      <a:pPr marL="0" marR="0">
                        <a:lnSpc>
                          <a:spcPct val="115000"/>
                        </a:lnSpc>
                        <a:spcAft>
                          <a:spcPts val="800"/>
                        </a:spcAft>
                        <a:buNone/>
                      </a:pPr>
                      <a:r>
                        <a:rPr lang="en-US" sz="2000" kern="100">
                          <a:effectLst/>
                          <a:latin typeface="Calibri" panose="020F0502020204030204" pitchFamily="34" charset="0"/>
                          <a:cs typeface="Calibri" panose="020F0502020204030204" pitchFamily="34" charset="0"/>
                        </a:rPr>
                        <a:t>11/12/2024</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4071333345"/>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12/4/2024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1162356"/>
                  </a:ext>
                </a:extLst>
              </a:tr>
            </a:tbl>
          </a:graphicData>
        </a:graphic>
      </p:graphicFrame>
    </p:spTree>
    <p:extLst>
      <p:ext uri="{BB962C8B-B14F-4D97-AF65-F5344CB8AC3E}">
        <p14:creationId xmlns:p14="http://schemas.microsoft.com/office/powerpoint/2010/main" val="1051270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113694"/>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56694"/>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4E778-E445-DC88-EBF2-90B42C755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45367-8A51-CCD3-0B2F-744F74D3A478}"/>
              </a:ext>
            </a:extLst>
          </p:cNvPr>
          <p:cNvSpPr>
            <a:spLocks noGrp="1"/>
          </p:cNvSpPr>
          <p:nvPr>
            <p:ph type="title"/>
          </p:nvPr>
        </p:nvSpPr>
        <p:spPr/>
        <p:txBody>
          <a:bodyPr>
            <a:normAutofit/>
          </a:bodyPr>
          <a:lstStyle/>
          <a:p>
            <a:r>
              <a:rPr lang="en-US" dirty="0"/>
              <a:t>Tumor Markers (Continued)</a:t>
            </a:r>
          </a:p>
        </p:txBody>
      </p:sp>
      <p:graphicFrame>
        <p:nvGraphicFramePr>
          <p:cNvPr id="4" name="Table 3">
            <a:extLst>
              <a:ext uri="{FF2B5EF4-FFF2-40B4-BE49-F238E27FC236}">
                <a16:creationId xmlns:a16="http://schemas.microsoft.com/office/drawing/2014/main" id="{6FF79347-20A4-30FB-21F2-84C596258990}"/>
              </a:ext>
            </a:extLst>
          </p:cNvPr>
          <p:cNvGraphicFramePr>
            <a:graphicFrameLocks noGrp="1"/>
          </p:cNvGraphicFramePr>
          <p:nvPr>
            <p:extLst>
              <p:ext uri="{D42A27DB-BD31-4B8C-83A1-F6EECF244321}">
                <p14:modId xmlns:p14="http://schemas.microsoft.com/office/powerpoint/2010/main" val="3566842152"/>
              </p:ext>
            </p:extLst>
          </p:nvPr>
        </p:nvGraphicFramePr>
        <p:xfrm>
          <a:off x="1343472" y="1370013"/>
          <a:ext cx="9001000" cy="4949190"/>
        </p:xfrm>
        <a:graphic>
          <a:graphicData uri="http://schemas.openxmlformats.org/drawingml/2006/table">
            <a:tbl>
              <a:tblPr>
                <a:tableStyleId>{5C22544A-7EE6-4342-B048-85BDC9FD1C3A}</a:tableStyleId>
              </a:tblPr>
              <a:tblGrid>
                <a:gridCol w="4913044">
                  <a:extLst>
                    <a:ext uri="{9D8B030D-6E8A-4147-A177-3AD203B41FA5}">
                      <a16:colId xmlns:a16="http://schemas.microsoft.com/office/drawing/2014/main" val="1022103114"/>
                    </a:ext>
                  </a:extLst>
                </a:gridCol>
                <a:gridCol w="4087956">
                  <a:extLst>
                    <a:ext uri="{9D8B030D-6E8A-4147-A177-3AD203B41FA5}">
                      <a16:colId xmlns:a16="http://schemas.microsoft.com/office/drawing/2014/main" val="457950434"/>
                    </a:ext>
                  </a:extLst>
                </a:gridCol>
              </a:tblGrid>
              <a:tr h="171197">
                <a:tc>
                  <a:txBody>
                    <a:bodyPr/>
                    <a:lstStyle/>
                    <a:p>
                      <a:pPr marL="0" marR="0">
                        <a:lnSpc>
                          <a:spcPct val="115000"/>
                        </a:lnSpc>
                        <a:spcAft>
                          <a:spcPts val="800"/>
                        </a:spcAft>
                        <a:buNone/>
                      </a:pP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15000"/>
                        </a:lnSpc>
                        <a:spcBef>
                          <a:spcPts val="0"/>
                        </a:spcBef>
                        <a:spcAft>
                          <a:spcPts val="800"/>
                        </a:spcAft>
                        <a:buClrTx/>
                        <a:buSzTx/>
                        <a:buFontTx/>
                        <a:buNone/>
                        <a:tabLst/>
                        <a:defRPr/>
                      </a:pPr>
                      <a:r>
                        <a:rPr lang="en-US" sz="2000" b="1" kern="100" dirty="0">
                          <a:solidFill>
                            <a:schemeClr val="bg1"/>
                          </a:solidFill>
                          <a:effectLst/>
                          <a:latin typeface="Calibri" panose="020F0502020204030204" pitchFamily="34" charset="0"/>
                          <a:cs typeface="Calibri" panose="020F0502020204030204" pitchFamily="34" charset="0"/>
                        </a:rPr>
                        <a:t> CA-125</a:t>
                      </a:r>
                      <a:endPar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518064102"/>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12/27/2024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3855788611"/>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1/17/2025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6864873"/>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2/7/2025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7</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3807562039"/>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3/1/2025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17</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9543808"/>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3/12/2025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12</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1709980138"/>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4/11/2025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1457787"/>
                  </a:ext>
                </a:extLst>
              </a:tr>
              <a:tr h="171197">
                <a:tc>
                  <a:txBody>
                    <a:bodyPr/>
                    <a:lstStyle/>
                    <a:p>
                      <a:pPr marL="0" marR="0">
                        <a:lnSpc>
                          <a:spcPct val="115000"/>
                        </a:lnSpc>
                        <a:spcAft>
                          <a:spcPts val="800"/>
                        </a:spcAft>
                        <a:buNone/>
                      </a:pPr>
                      <a:r>
                        <a:rPr lang="en-US" sz="2000" kern="100">
                          <a:effectLst/>
                          <a:latin typeface="Calibri" panose="020F0502020204030204" pitchFamily="34" charset="0"/>
                          <a:cs typeface="Calibri" panose="020F0502020204030204" pitchFamily="34" charset="0"/>
                        </a:rPr>
                        <a:t>5/2/2025</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898980437"/>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6/17/2025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265584"/>
                  </a:ext>
                </a:extLst>
              </a:tr>
              <a:tr h="171197">
                <a:tc>
                  <a:txBody>
                    <a:bodyPr/>
                    <a:lstStyle/>
                    <a:p>
                      <a:pPr marL="0" marR="0">
                        <a:lnSpc>
                          <a:spcPct val="115000"/>
                        </a:lnSpc>
                        <a:spcAft>
                          <a:spcPts val="800"/>
                        </a:spcAft>
                        <a:buNone/>
                      </a:pPr>
                      <a:r>
                        <a:rPr lang="en-US" sz="2000" kern="100">
                          <a:effectLst/>
                          <a:latin typeface="Calibri" panose="020F0502020204030204" pitchFamily="34" charset="0"/>
                          <a:cs typeface="Calibri" panose="020F0502020204030204" pitchFamily="34" charset="0"/>
                        </a:rPr>
                        <a:t>7/8/2025</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441640907"/>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7/29/2025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488093291"/>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8/19/2025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1214032526"/>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9/9/2025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7</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2450059"/>
                  </a:ext>
                </a:extLst>
              </a:tr>
              <a:tr h="171197">
                <a:tc>
                  <a:txBody>
                    <a:bodyPr/>
                    <a:lstStyle/>
                    <a:p>
                      <a:pPr marL="0" marR="0">
                        <a:lnSpc>
                          <a:spcPct val="115000"/>
                        </a:lnSpc>
                        <a:spcAft>
                          <a:spcPts val="800"/>
                        </a:spcAft>
                        <a:buNone/>
                      </a:pPr>
                      <a:r>
                        <a:rPr lang="en-US" sz="2000" kern="100">
                          <a:effectLst/>
                          <a:latin typeface="Calibri" panose="020F0502020204030204" pitchFamily="34" charset="0"/>
                          <a:cs typeface="Calibri" panose="020F0502020204030204" pitchFamily="34" charset="0"/>
                        </a:rPr>
                        <a:t>10/1/2025</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3783581239"/>
                  </a:ext>
                </a:extLst>
              </a:tr>
              <a:tr h="171197">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10/21/2025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9002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7147" marR="71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0909829"/>
                  </a:ext>
                </a:extLst>
              </a:tr>
            </a:tbl>
          </a:graphicData>
        </a:graphic>
      </p:graphicFrame>
    </p:spTree>
    <p:extLst>
      <p:ext uri="{BB962C8B-B14F-4D97-AF65-F5344CB8AC3E}">
        <p14:creationId xmlns:p14="http://schemas.microsoft.com/office/powerpoint/2010/main" val="2239660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D340-6368-B92A-0AE8-0973D718C855}"/>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2352AABA-65D0-09F8-E784-FDF3B6BBAFA8}"/>
              </a:ext>
            </a:extLst>
          </p:cNvPr>
          <p:cNvSpPr>
            <a:spLocks noGrp="1"/>
          </p:cNvSpPr>
          <p:nvPr>
            <p:ph idx="1"/>
          </p:nvPr>
        </p:nvSpPr>
        <p:spPr>
          <a:xfrm>
            <a:off x="767408" y="1370013"/>
            <a:ext cx="10358967" cy="4799013"/>
          </a:xfrm>
        </p:spPr>
        <p:txBody>
          <a:bodyPr/>
          <a:lstStyle/>
          <a:p>
            <a:r>
              <a:rPr lang="en-US" sz="2200" b="0" dirty="0"/>
              <a:t>Clamp A et al. ICON8B: GCIG phase III randomized trial comparing first-line weekly dose-dense chemotherapy + bevacizumab to three-weekly chemotherapy + bevacizumab in high-risk Stage III-IV epithelial ovarian cancer (EOC): Final overall survival (OS) analysis. ESMO 2025;Abstract 1064O.</a:t>
            </a:r>
          </a:p>
          <a:p>
            <a:r>
              <a:rPr lang="en-US" sz="2200" b="0" dirty="0"/>
              <a:t>Li N et al. </a:t>
            </a:r>
            <a:r>
              <a:rPr lang="en-US" sz="2200" b="0" dirty="0" err="1"/>
              <a:t>Fuzuloparib</a:t>
            </a:r>
            <a:r>
              <a:rPr lang="en-US" sz="2200" b="0" dirty="0"/>
              <a:t> (FZPL) monotherapy or in combination with </a:t>
            </a:r>
            <a:r>
              <a:rPr lang="en-US" sz="2200" b="0" dirty="0" err="1"/>
              <a:t>apatinib</a:t>
            </a:r>
            <a:r>
              <a:rPr lang="en-US" sz="2200" b="0" dirty="0"/>
              <a:t> as first-line maintenance therapy in advanced ovarian cancer: Final analysis of the FZOCUS-1 trial. ESMO 2025;Abstract 1063O. </a:t>
            </a:r>
          </a:p>
          <a:p>
            <a:r>
              <a:rPr lang="en-US" sz="2200" b="0" dirty="0"/>
              <a:t>Kim SI et al. First-line niraparib maintenance therapy in BRCA wild-type, low-risk advanced ovarian cancer: The POLO trial. ESMO 2025;Abstract 1084P. </a:t>
            </a:r>
          </a:p>
          <a:p>
            <a:r>
              <a:rPr lang="en-US" sz="2200" b="0" dirty="0"/>
              <a:t>Denys H et al. Quality-adjusted progression-free survival (QA-PFS) and quality-adjusted time without symptoms of disease or toxicity (Q-TWIST) results from the PRIMA/ENGOT-OV26/GOG-3012 final analysis. ESMO 2025;Abstract 1070P.</a:t>
            </a:r>
          </a:p>
        </p:txBody>
      </p:sp>
    </p:spTree>
    <p:extLst>
      <p:ext uri="{BB962C8B-B14F-4D97-AF65-F5344CB8AC3E}">
        <p14:creationId xmlns:p14="http://schemas.microsoft.com/office/powerpoint/2010/main" val="2088969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3B43D-F629-827B-B0C7-A268FB5AA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0FC26-A364-4DF1-3271-4CACDCDED839}"/>
              </a:ext>
            </a:extLst>
          </p:cNvPr>
          <p:cNvSpPr>
            <a:spLocks noGrp="1"/>
          </p:cNvSpPr>
          <p:nvPr>
            <p:ph type="title"/>
          </p:nvPr>
        </p:nvSpPr>
        <p:spPr/>
        <p:txBody>
          <a:bodyPr/>
          <a:lstStyle/>
          <a:p>
            <a:r>
              <a:rPr lang="en-US" dirty="0"/>
              <a:t>Key Datasets (Continued)</a:t>
            </a:r>
          </a:p>
        </p:txBody>
      </p:sp>
      <p:sp>
        <p:nvSpPr>
          <p:cNvPr id="3" name="Content Placeholder 2">
            <a:extLst>
              <a:ext uri="{FF2B5EF4-FFF2-40B4-BE49-F238E27FC236}">
                <a16:creationId xmlns:a16="http://schemas.microsoft.com/office/drawing/2014/main" id="{1D6C8637-252F-2C64-8FB8-510F60336F96}"/>
              </a:ext>
            </a:extLst>
          </p:cNvPr>
          <p:cNvSpPr>
            <a:spLocks noGrp="1"/>
          </p:cNvSpPr>
          <p:nvPr>
            <p:ph idx="1"/>
          </p:nvPr>
        </p:nvSpPr>
        <p:spPr>
          <a:xfrm>
            <a:off x="912286" y="1416053"/>
            <a:ext cx="10512306" cy="4799013"/>
          </a:xfrm>
        </p:spPr>
        <p:txBody>
          <a:bodyPr/>
          <a:lstStyle/>
          <a:p>
            <a:r>
              <a:rPr lang="en-US" sz="2200" b="0" dirty="0"/>
              <a:t>Moore KN et al. FIRST/ENGOT-OV44 trial: Does the addition of </a:t>
            </a:r>
            <a:r>
              <a:rPr lang="en-US" sz="2200" b="0" dirty="0" err="1"/>
              <a:t>dostarlimab</a:t>
            </a:r>
            <a:r>
              <a:rPr lang="en-US" sz="2200" b="0" dirty="0"/>
              <a:t> impact niraparib tolerability, exposure, or dose modification? ESMO 2025;Abstract 1101P.</a:t>
            </a:r>
          </a:p>
          <a:p>
            <a:pPr lvl="0"/>
            <a:r>
              <a:rPr lang="en-US" sz="2200" b="0" dirty="0"/>
              <a:t>Aghajanian C et al. Durvalumab + paclitaxel/carboplatin + bevacizumab followed by durvalumab, bevacizumab + </a:t>
            </a:r>
            <a:r>
              <a:rPr lang="en-US" sz="2200" b="0" dirty="0" err="1"/>
              <a:t>olaparib</a:t>
            </a:r>
            <a:r>
              <a:rPr lang="en-US" sz="2200" b="0" dirty="0"/>
              <a:t> maintenance in patients with newly diagnosed </a:t>
            </a:r>
            <a:br>
              <a:rPr lang="en-US" sz="2200" b="0" dirty="0"/>
            </a:br>
            <a:r>
              <a:rPr lang="en-US" sz="2200" b="0" dirty="0"/>
              <a:t>non-</a:t>
            </a:r>
            <a:r>
              <a:rPr lang="en-US" sz="2200" b="0" dirty="0" err="1"/>
              <a:t>tBRCA</a:t>
            </a:r>
            <a:r>
              <a:rPr lang="en-US" sz="2200" b="0" dirty="0"/>
              <a:t>-mutated advanced ovarian cancer: Final overall survival from DUO-O/</a:t>
            </a:r>
            <a:br>
              <a:rPr lang="en-US" sz="2200" b="0" dirty="0"/>
            </a:br>
            <a:r>
              <a:rPr lang="en-US" sz="2200" b="0" dirty="0"/>
              <a:t>ENGOT-ov46/GOG-3025. ESMO 2025;Abstract LBA44.</a:t>
            </a:r>
          </a:p>
          <a:p>
            <a:r>
              <a:rPr lang="en-US" sz="2200" b="0" dirty="0"/>
              <a:t>Cibula D et al. Phase 3, randomized, double-blind, placebo (</a:t>
            </a:r>
            <a:r>
              <a:rPr lang="en-US" sz="2200" b="0" dirty="0" err="1"/>
              <a:t>Pbo</a:t>
            </a:r>
            <a:r>
              <a:rPr lang="en-US" sz="2200" b="0" dirty="0"/>
              <a:t>)-controlled ENGOT-ov43/GOG-3036/KEYLYNK-001 study of 1L chemotherapy (CT) ± pembrolizumab (</a:t>
            </a:r>
            <a:r>
              <a:rPr lang="en-US" sz="2200" b="0" dirty="0" err="1"/>
              <a:t>Pembro</a:t>
            </a:r>
            <a:r>
              <a:rPr lang="en-US" sz="2200" b="0" dirty="0"/>
              <a:t>) then maintenance (</a:t>
            </a:r>
            <a:r>
              <a:rPr lang="en-US" sz="2200" b="0" dirty="0" err="1"/>
              <a:t>Maint</a:t>
            </a:r>
            <a:r>
              <a:rPr lang="en-US" sz="2200" b="0" dirty="0"/>
              <a:t>) </a:t>
            </a:r>
            <a:r>
              <a:rPr lang="en-US" sz="2200" b="0" dirty="0" err="1"/>
              <a:t>pembro</a:t>
            </a:r>
            <a:r>
              <a:rPr lang="en-US" sz="2200" b="0" dirty="0"/>
              <a:t> ± </a:t>
            </a:r>
            <a:r>
              <a:rPr lang="en-US" sz="2200" b="0" dirty="0" err="1"/>
              <a:t>olaparib</a:t>
            </a:r>
            <a:r>
              <a:rPr lang="en-US" sz="2200" b="0" dirty="0"/>
              <a:t> (Ola) for advanced BRCA-nonmutated epithelial ovarian cancer (EOC): Analysis by HRD status. ESMO 2025; Abstract 1071P.</a:t>
            </a:r>
          </a:p>
        </p:txBody>
      </p:sp>
    </p:spTree>
    <p:extLst>
      <p:ext uri="{BB962C8B-B14F-4D97-AF65-F5344CB8AC3E}">
        <p14:creationId xmlns:p14="http://schemas.microsoft.com/office/powerpoint/2010/main" val="1654288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medical research&#10;&#10;AI-generated content may be incorrect.">
            <a:extLst>
              <a:ext uri="{FF2B5EF4-FFF2-40B4-BE49-F238E27FC236}">
                <a16:creationId xmlns:a16="http://schemas.microsoft.com/office/drawing/2014/main" id="{CD377792-D074-FD7A-BDA2-BB86DABA8FB0}"/>
              </a:ext>
            </a:extLst>
          </p:cNvPr>
          <p:cNvPicPr>
            <a:picLocks noChangeAspect="1"/>
          </p:cNvPicPr>
          <p:nvPr/>
        </p:nvPicPr>
        <p:blipFill>
          <a:blip r:embed="rId2"/>
          <a:stretch>
            <a:fillRect/>
          </a:stretch>
        </p:blipFill>
        <p:spPr>
          <a:xfrm>
            <a:off x="911424" y="260649"/>
            <a:ext cx="10016533" cy="5616624"/>
          </a:xfrm>
          <a:prstGeom prst="rect">
            <a:avLst/>
          </a:prstGeom>
        </p:spPr>
      </p:pic>
      <p:sp>
        <p:nvSpPr>
          <p:cNvPr id="5" name="TextBox 4">
            <a:extLst>
              <a:ext uri="{FF2B5EF4-FFF2-40B4-BE49-F238E27FC236}">
                <a16:creationId xmlns:a16="http://schemas.microsoft.com/office/drawing/2014/main" id="{6CADD5AD-75E6-C46F-7036-4576757D9689}"/>
              </a:ext>
            </a:extLst>
          </p:cNvPr>
          <p:cNvSpPr txBox="1"/>
          <p:nvPr/>
        </p:nvSpPr>
        <p:spPr>
          <a:xfrm>
            <a:off x="8610277" y="836712"/>
            <a:ext cx="2304256"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Abstract 1064O</a:t>
            </a:r>
          </a:p>
        </p:txBody>
      </p:sp>
    </p:spTree>
    <p:extLst>
      <p:ext uri="{BB962C8B-B14F-4D97-AF65-F5344CB8AC3E}">
        <p14:creationId xmlns:p14="http://schemas.microsoft.com/office/powerpoint/2010/main" val="33797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ED324-AA24-DB8D-3E87-C7C8671B5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0AEA2-BB41-3BCB-FD2C-A10335C25D25}"/>
              </a:ext>
            </a:extLst>
          </p:cNvPr>
          <p:cNvSpPr>
            <a:spLocks noGrp="1"/>
          </p:cNvSpPr>
          <p:nvPr>
            <p:ph type="title"/>
          </p:nvPr>
        </p:nvSpPr>
        <p:spPr/>
        <p:txBody>
          <a:bodyPr/>
          <a:lstStyle/>
          <a:p>
            <a:r>
              <a:rPr lang="en-US" dirty="0"/>
              <a:t>ICON8B Study Conclusions</a:t>
            </a:r>
          </a:p>
        </p:txBody>
      </p:sp>
      <p:pic>
        <p:nvPicPr>
          <p:cNvPr id="5" name="Picture 4" descr="A close-up of a list of cancer&#10;&#10;AI-generated content may be incorrect.">
            <a:extLst>
              <a:ext uri="{FF2B5EF4-FFF2-40B4-BE49-F238E27FC236}">
                <a16:creationId xmlns:a16="http://schemas.microsoft.com/office/drawing/2014/main" id="{ABEC932A-636E-344A-ABD8-81BD32B46D47}"/>
              </a:ext>
            </a:extLst>
          </p:cNvPr>
          <p:cNvPicPr>
            <a:picLocks noChangeAspect="1"/>
          </p:cNvPicPr>
          <p:nvPr/>
        </p:nvPicPr>
        <p:blipFill>
          <a:blip r:embed="rId2"/>
          <a:stretch>
            <a:fillRect/>
          </a:stretch>
        </p:blipFill>
        <p:spPr>
          <a:xfrm>
            <a:off x="203678" y="1358429"/>
            <a:ext cx="11776182" cy="4792744"/>
          </a:xfrm>
          <a:prstGeom prst="rect">
            <a:avLst/>
          </a:prstGeom>
        </p:spPr>
      </p:pic>
      <p:sp>
        <p:nvSpPr>
          <p:cNvPr id="6" name="TextBox 5">
            <a:extLst>
              <a:ext uri="{FF2B5EF4-FFF2-40B4-BE49-F238E27FC236}">
                <a16:creationId xmlns:a16="http://schemas.microsoft.com/office/drawing/2014/main" id="{649023E3-3446-41C7-BB17-5D45EE802C25}"/>
              </a:ext>
            </a:extLst>
          </p:cNvPr>
          <p:cNvSpPr txBox="1"/>
          <p:nvPr/>
        </p:nvSpPr>
        <p:spPr>
          <a:xfrm>
            <a:off x="0" y="6519446"/>
            <a:ext cx="400994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Clamp A et al. ESMO 2025;Abstract 1064O. </a:t>
            </a:r>
          </a:p>
        </p:txBody>
      </p:sp>
    </p:spTree>
    <p:extLst>
      <p:ext uri="{BB962C8B-B14F-4D97-AF65-F5344CB8AC3E}">
        <p14:creationId xmlns:p14="http://schemas.microsoft.com/office/powerpoint/2010/main" val="3784294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image of a building&#10;&#10;AI-generated content may be incorrect.">
            <a:extLst>
              <a:ext uri="{FF2B5EF4-FFF2-40B4-BE49-F238E27FC236}">
                <a16:creationId xmlns:a16="http://schemas.microsoft.com/office/drawing/2014/main" id="{AD677FA1-6C76-FD9D-5B86-D0D69E61F4EA}"/>
              </a:ext>
            </a:extLst>
          </p:cNvPr>
          <p:cNvPicPr>
            <a:picLocks noChangeAspect="1"/>
          </p:cNvPicPr>
          <p:nvPr/>
        </p:nvPicPr>
        <p:blipFill>
          <a:blip r:embed="rId2"/>
          <a:stretch>
            <a:fillRect/>
          </a:stretch>
        </p:blipFill>
        <p:spPr>
          <a:xfrm>
            <a:off x="955943" y="332656"/>
            <a:ext cx="10280113" cy="5760640"/>
          </a:xfrm>
          <a:prstGeom prst="rect">
            <a:avLst/>
          </a:prstGeom>
        </p:spPr>
      </p:pic>
      <p:sp>
        <p:nvSpPr>
          <p:cNvPr id="5" name="TextBox 4">
            <a:extLst>
              <a:ext uri="{FF2B5EF4-FFF2-40B4-BE49-F238E27FC236}">
                <a16:creationId xmlns:a16="http://schemas.microsoft.com/office/drawing/2014/main" id="{F19E0442-93E3-D605-17D1-31940351AEDB}"/>
              </a:ext>
            </a:extLst>
          </p:cNvPr>
          <p:cNvSpPr txBox="1"/>
          <p:nvPr/>
        </p:nvSpPr>
        <p:spPr>
          <a:xfrm>
            <a:off x="8610277" y="836712"/>
            <a:ext cx="2304256"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Abstract 1063O</a:t>
            </a:r>
          </a:p>
        </p:txBody>
      </p:sp>
    </p:spTree>
    <p:extLst>
      <p:ext uri="{BB962C8B-B14F-4D97-AF65-F5344CB8AC3E}">
        <p14:creationId xmlns:p14="http://schemas.microsoft.com/office/powerpoint/2010/main" val="3320758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4FF59-118A-E5A6-259F-0895D3DA58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33FDD-D9B9-0BA0-CC47-3FD5724B181B}"/>
              </a:ext>
            </a:extLst>
          </p:cNvPr>
          <p:cNvSpPr>
            <a:spLocks noGrp="1"/>
          </p:cNvSpPr>
          <p:nvPr>
            <p:ph type="title"/>
          </p:nvPr>
        </p:nvSpPr>
        <p:spPr>
          <a:xfrm>
            <a:off x="1919536" y="0"/>
            <a:ext cx="8424936" cy="1268760"/>
          </a:xfrm>
        </p:spPr>
        <p:txBody>
          <a:bodyPr>
            <a:normAutofit/>
          </a:bodyPr>
          <a:lstStyle/>
          <a:p>
            <a:r>
              <a:rPr lang="en-US" dirty="0">
                <a:solidFill>
                  <a:srgbClr val="0432FF"/>
                </a:solidFill>
              </a:rPr>
              <a:t>FZOCUS-1 Study Conclusions</a:t>
            </a:r>
            <a:endParaRPr lang="en-US" sz="2800" dirty="0">
              <a:solidFill>
                <a:srgbClr val="0432FF"/>
              </a:solidFill>
            </a:endParaRPr>
          </a:p>
        </p:txBody>
      </p:sp>
      <p:sp>
        <p:nvSpPr>
          <p:cNvPr id="3" name="TextBox 2">
            <a:extLst>
              <a:ext uri="{FF2B5EF4-FFF2-40B4-BE49-F238E27FC236}">
                <a16:creationId xmlns:a16="http://schemas.microsoft.com/office/drawing/2014/main" id="{A33AB389-3BC7-7826-C841-BF11B2098774}"/>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 N et al. ESMO 2025;Abstract 1063O.</a:t>
            </a:r>
          </a:p>
        </p:txBody>
      </p:sp>
      <p:pic>
        <p:nvPicPr>
          <p:cNvPr id="5" name="Picture 4" descr="A close-up of a document&#10;&#10;AI-generated content may be incorrect.">
            <a:extLst>
              <a:ext uri="{FF2B5EF4-FFF2-40B4-BE49-F238E27FC236}">
                <a16:creationId xmlns:a16="http://schemas.microsoft.com/office/drawing/2014/main" id="{62974D79-41AF-E3BB-F0AD-E087FE1BC7CE}"/>
              </a:ext>
            </a:extLst>
          </p:cNvPr>
          <p:cNvPicPr>
            <a:picLocks noChangeAspect="1"/>
          </p:cNvPicPr>
          <p:nvPr/>
        </p:nvPicPr>
        <p:blipFill>
          <a:blip r:embed="rId4"/>
          <a:stretch>
            <a:fillRect/>
          </a:stretch>
        </p:blipFill>
        <p:spPr>
          <a:xfrm>
            <a:off x="383704" y="1099211"/>
            <a:ext cx="11424592" cy="4659577"/>
          </a:xfrm>
          <a:prstGeom prst="rect">
            <a:avLst/>
          </a:prstGeom>
        </p:spPr>
      </p:pic>
      <p:sp>
        <p:nvSpPr>
          <p:cNvPr id="4" name="TextBox 3">
            <a:extLst>
              <a:ext uri="{FF2B5EF4-FFF2-40B4-BE49-F238E27FC236}">
                <a16:creationId xmlns:a16="http://schemas.microsoft.com/office/drawing/2014/main" id="{22FF2B78-5931-C8AB-6E0C-336905B03F04}"/>
              </a:ext>
            </a:extLst>
          </p:cNvPr>
          <p:cNvSpPr txBox="1"/>
          <p:nvPr/>
        </p:nvSpPr>
        <p:spPr>
          <a:xfrm>
            <a:off x="357330" y="5789089"/>
            <a:ext cx="9627101" cy="553998"/>
          </a:xfrm>
          <a:prstGeom prst="rect">
            <a:avLst/>
          </a:prstGeom>
          <a:noFill/>
        </p:spPr>
        <p:txBody>
          <a:bodyPr wrap="square" rtlCol="0">
            <a:spAutoFit/>
          </a:bodyPr>
          <a:lstStyle/>
          <a:p>
            <a:pPr lvl="0">
              <a:defRPr/>
            </a:pPr>
            <a:r>
              <a:rPr lang="en-US" sz="1500" b="0" dirty="0" err="1">
                <a:solidFill>
                  <a:srgbClr val="000000"/>
                </a:solidFill>
                <a:latin typeface="Calibri" panose="020F0502020204030204" pitchFamily="34" charset="0"/>
                <a:cs typeface="Calibri" panose="020F0502020204030204" pitchFamily="34" charset="0"/>
              </a:rPr>
              <a:t>PARPi</a:t>
            </a:r>
            <a:r>
              <a:rPr lang="en-US" sz="1500" b="0" dirty="0">
                <a:solidFill>
                  <a:srgbClr val="000000"/>
                </a:solidFill>
                <a:latin typeface="Calibri" panose="020F0502020204030204" pitchFamily="34" charset="0"/>
                <a:cs typeface="Calibri" panose="020F0502020204030204" pitchFamily="34" charset="0"/>
              </a:rPr>
              <a:t> = PARP inhibitor; PFS = progression-free survival; BIRC = blinded independent central review; OC = ovarian cancer; TRAE = treatment-related adverse event</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3907713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2A1CE-40EA-7F85-B5C6-F1E96653C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CA9115-0F3E-A470-7552-1F04AA20E51B}"/>
              </a:ext>
            </a:extLst>
          </p:cNvPr>
          <p:cNvSpPr>
            <a:spLocks noGrp="1"/>
          </p:cNvSpPr>
          <p:nvPr>
            <p:ph type="title"/>
          </p:nvPr>
        </p:nvSpPr>
        <p:spPr>
          <a:xfrm>
            <a:off x="1271464" y="1916832"/>
            <a:ext cx="8496944" cy="1196752"/>
          </a:xfrm>
        </p:spPr>
        <p:txBody>
          <a:bodyPr>
            <a:noAutofit/>
          </a:bodyPr>
          <a:lstStyle/>
          <a:p>
            <a:pPr algn="l"/>
            <a:r>
              <a:rPr lang="en-US" sz="3600" dirty="0">
                <a:solidFill>
                  <a:srgbClr val="0432FF"/>
                </a:solidFill>
              </a:rPr>
              <a:t>First-Line Niraparib Maintenance Therapy in BRCA Wild-Type, Low-Risk Advanced Ovarian Cancer: The POLO Trial</a:t>
            </a:r>
          </a:p>
        </p:txBody>
      </p:sp>
      <p:sp>
        <p:nvSpPr>
          <p:cNvPr id="5" name="TextBox 4">
            <a:extLst>
              <a:ext uri="{FF2B5EF4-FFF2-40B4-BE49-F238E27FC236}">
                <a16:creationId xmlns:a16="http://schemas.microsoft.com/office/drawing/2014/main" id="{D090580B-D328-80F4-DF15-6F9BD8735DBE}"/>
              </a:ext>
            </a:extLst>
          </p:cNvPr>
          <p:cNvSpPr txBox="1"/>
          <p:nvPr/>
        </p:nvSpPr>
        <p:spPr>
          <a:xfrm>
            <a:off x="1127448" y="3743075"/>
            <a:ext cx="10513168" cy="2349361"/>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SI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2025;Abstract 1084P.</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41468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584D8-9DFF-C568-9A05-313F9AC840CB}"/>
              </a:ext>
            </a:extLst>
          </p:cNvPr>
          <p:cNvSpPr>
            <a:spLocks noGrp="1"/>
          </p:cNvSpPr>
          <p:nvPr>
            <p:ph type="title"/>
          </p:nvPr>
        </p:nvSpPr>
        <p:spPr/>
        <p:txBody>
          <a:bodyPr/>
          <a:lstStyle/>
          <a:p>
            <a:r>
              <a:rPr lang="en-US" dirty="0"/>
              <a:t>The POLO Trial Study Design</a:t>
            </a:r>
          </a:p>
        </p:txBody>
      </p:sp>
      <p:pic>
        <p:nvPicPr>
          <p:cNvPr id="5" name="Picture 4">
            <a:extLst>
              <a:ext uri="{FF2B5EF4-FFF2-40B4-BE49-F238E27FC236}">
                <a16:creationId xmlns:a16="http://schemas.microsoft.com/office/drawing/2014/main" id="{AE5738FB-BB90-B83A-1D52-94CC9C334457}"/>
              </a:ext>
            </a:extLst>
          </p:cNvPr>
          <p:cNvPicPr>
            <a:picLocks noChangeAspect="1"/>
          </p:cNvPicPr>
          <p:nvPr/>
        </p:nvPicPr>
        <p:blipFill>
          <a:blip r:embed="rId3"/>
          <a:stretch>
            <a:fillRect/>
          </a:stretch>
        </p:blipFill>
        <p:spPr>
          <a:xfrm>
            <a:off x="1381946" y="1563938"/>
            <a:ext cx="9428108" cy="3730124"/>
          </a:xfrm>
          <a:prstGeom prst="rect">
            <a:avLst/>
          </a:prstGeom>
        </p:spPr>
      </p:pic>
      <p:sp>
        <p:nvSpPr>
          <p:cNvPr id="6" name="TextBox 5">
            <a:extLst>
              <a:ext uri="{FF2B5EF4-FFF2-40B4-BE49-F238E27FC236}">
                <a16:creationId xmlns:a16="http://schemas.microsoft.com/office/drawing/2014/main" id="{F3C84D8D-DFFC-4A0F-03F9-BED467AFEECB}"/>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SI et al. ESMO 2025;Abstract 1084P.</a:t>
            </a:r>
          </a:p>
        </p:txBody>
      </p:sp>
      <p:sp>
        <p:nvSpPr>
          <p:cNvPr id="3" name="TextBox 2">
            <a:extLst>
              <a:ext uri="{FF2B5EF4-FFF2-40B4-BE49-F238E27FC236}">
                <a16:creationId xmlns:a16="http://schemas.microsoft.com/office/drawing/2014/main" id="{1D373982-B602-5106-FF00-EE1F1F92AF4D}"/>
              </a:ext>
            </a:extLst>
          </p:cNvPr>
          <p:cNvSpPr txBox="1"/>
          <p:nvPr/>
        </p:nvSpPr>
        <p:spPr>
          <a:xfrm>
            <a:off x="1381946" y="5385860"/>
            <a:ext cx="7968208"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NED = no evidence of disease; CR = complete response; PR = partial response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975064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2A50F-7B3C-6775-8F37-4D6990780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A256C-85FA-9706-90F6-D9E8FB445D27}"/>
              </a:ext>
            </a:extLst>
          </p:cNvPr>
          <p:cNvSpPr>
            <a:spLocks noGrp="1"/>
          </p:cNvSpPr>
          <p:nvPr>
            <p:ph type="title"/>
          </p:nvPr>
        </p:nvSpPr>
        <p:spPr>
          <a:xfrm>
            <a:off x="1343472" y="227013"/>
            <a:ext cx="8856122" cy="897731"/>
          </a:xfrm>
        </p:spPr>
        <p:txBody>
          <a:bodyPr/>
          <a:lstStyle/>
          <a:p>
            <a:pPr algn="l"/>
            <a:r>
              <a:rPr lang="en-US" dirty="0"/>
              <a:t>The POLO Trial: PFS and Overall Survival (OS) in the Intent-to-Treat Population</a:t>
            </a:r>
          </a:p>
        </p:txBody>
      </p:sp>
      <p:sp>
        <p:nvSpPr>
          <p:cNvPr id="6" name="TextBox 5">
            <a:extLst>
              <a:ext uri="{FF2B5EF4-FFF2-40B4-BE49-F238E27FC236}">
                <a16:creationId xmlns:a16="http://schemas.microsoft.com/office/drawing/2014/main" id="{9396295B-43E8-C525-56D1-CE36226AAB2D}"/>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SI et al. ESMO 2025;Abstract 1084P.</a:t>
            </a:r>
          </a:p>
        </p:txBody>
      </p:sp>
      <p:pic>
        <p:nvPicPr>
          <p:cNvPr id="4" name="Picture 3">
            <a:extLst>
              <a:ext uri="{FF2B5EF4-FFF2-40B4-BE49-F238E27FC236}">
                <a16:creationId xmlns:a16="http://schemas.microsoft.com/office/drawing/2014/main" id="{ED77D567-F433-C1E0-AADC-B61AACF9F6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02954" y="1124744"/>
            <a:ext cx="6777524" cy="5256584"/>
          </a:xfrm>
          <a:prstGeom prst="rect">
            <a:avLst/>
          </a:prstGeom>
        </p:spPr>
      </p:pic>
    </p:spTree>
    <p:extLst>
      <p:ext uri="{BB962C8B-B14F-4D97-AF65-F5344CB8AC3E}">
        <p14:creationId xmlns:p14="http://schemas.microsoft.com/office/powerpoint/2010/main" val="683001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AA917-D70F-994A-D967-EDC7BC073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672B9-B5D3-4D08-0EE1-E6E393627BFF}"/>
              </a:ext>
            </a:extLst>
          </p:cNvPr>
          <p:cNvSpPr>
            <a:spLocks noGrp="1"/>
          </p:cNvSpPr>
          <p:nvPr>
            <p:ph type="title"/>
          </p:nvPr>
        </p:nvSpPr>
        <p:spPr/>
        <p:txBody>
          <a:bodyPr/>
          <a:lstStyle/>
          <a:p>
            <a:r>
              <a:rPr lang="en-US" dirty="0"/>
              <a:t>The POLO Trial: Conclusions</a:t>
            </a:r>
          </a:p>
        </p:txBody>
      </p:sp>
      <p:sp>
        <p:nvSpPr>
          <p:cNvPr id="6" name="TextBox 5">
            <a:extLst>
              <a:ext uri="{FF2B5EF4-FFF2-40B4-BE49-F238E27FC236}">
                <a16:creationId xmlns:a16="http://schemas.microsoft.com/office/drawing/2014/main" id="{A6AC849A-8FCB-345B-1227-B05CA13B9AD4}"/>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SI et al. ESMO 2025;Abstract 1084P.</a:t>
            </a:r>
          </a:p>
        </p:txBody>
      </p:sp>
      <p:pic>
        <p:nvPicPr>
          <p:cNvPr id="5" name="Picture 4">
            <a:extLst>
              <a:ext uri="{FF2B5EF4-FFF2-40B4-BE49-F238E27FC236}">
                <a16:creationId xmlns:a16="http://schemas.microsoft.com/office/drawing/2014/main" id="{B5C7D870-A169-8B3F-BE41-453CFD917B81}"/>
              </a:ext>
            </a:extLst>
          </p:cNvPr>
          <p:cNvPicPr>
            <a:picLocks noChangeAspect="1"/>
          </p:cNvPicPr>
          <p:nvPr/>
        </p:nvPicPr>
        <p:blipFill>
          <a:blip r:embed="rId3"/>
          <a:stretch>
            <a:fillRect/>
          </a:stretch>
        </p:blipFill>
        <p:spPr>
          <a:xfrm>
            <a:off x="825108" y="2534148"/>
            <a:ext cx="10541784" cy="1189329"/>
          </a:xfrm>
          <a:prstGeom prst="rect">
            <a:avLst/>
          </a:prstGeom>
        </p:spPr>
      </p:pic>
    </p:spTree>
    <p:extLst>
      <p:ext uri="{BB962C8B-B14F-4D97-AF65-F5344CB8AC3E}">
        <p14:creationId xmlns:p14="http://schemas.microsoft.com/office/powerpoint/2010/main" val="1191261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EFD4B-0B72-3108-D790-ED6B2C779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4BD76-CCB7-48DD-3850-F0D9F8A59C13}"/>
              </a:ext>
            </a:extLst>
          </p:cNvPr>
          <p:cNvSpPr>
            <a:spLocks noGrp="1"/>
          </p:cNvSpPr>
          <p:nvPr>
            <p:ph type="title"/>
          </p:nvPr>
        </p:nvSpPr>
        <p:spPr>
          <a:xfrm>
            <a:off x="839416" y="2060848"/>
            <a:ext cx="10513168" cy="1268760"/>
          </a:xfrm>
        </p:spPr>
        <p:txBody>
          <a:bodyPr>
            <a:noAutofit/>
          </a:bodyPr>
          <a:lstStyle/>
          <a:p>
            <a:pPr algn="l"/>
            <a:r>
              <a:rPr lang="en-US" sz="3600" dirty="0">
                <a:solidFill>
                  <a:srgbClr val="0432FF"/>
                </a:solidFill>
              </a:rPr>
              <a:t>Quality-Adjusted Progression-Free Survival (QA-PFS) and Quality-Adjusted Time without Symptoms of Disease or Toxicity (Q-</a:t>
            </a:r>
            <a:r>
              <a:rPr lang="en-US" sz="3600" dirty="0" err="1">
                <a:solidFill>
                  <a:srgbClr val="0432FF"/>
                </a:solidFill>
              </a:rPr>
              <a:t>TWiST</a:t>
            </a:r>
            <a:r>
              <a:rPr lang="en-US" sz="3600" dirty="0">
                <a:solidFill>
                  <a:srgbClr val="0432FF"/>
                </a:solidFill>
              </a:rPr>
              <a:t>) Results from the PRIMA/ENGOT-OV26/GOG-3012 Final Analysis</a:t>
            </a:r>
          </a:p>
        </p:txBody>
      </p:sp>
      <p:sp>
        <p:nvSpPr>
          <p:cNvPr id="5" name="TextBox 4">
            <a:extLst>
              <a:ext uri="{FF2B5EF4-FFF2-40B4-BE49-F238E27FC236}">
                <a16:creationId xmlns:a16="http://schemas.microsoft.com/office/drawing/2014/main" id="{76FD0DF1-BDE6-0DF4-FFBB-10B65D9FB334}"/>
              </a:ext>
            </a:extLst>
          </p:cNvPr>
          <p:cNvSpPr txBox="1"/>
          <p:nvPr/>
        </p:nvSpPr>
        <p:spPr>
          <a:xfrm>
            <a:off x="839416" y="3743075"/>
            <a:ext cx="10513168" cy="2349361"/>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Denys H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2025;Abstract 1070P.</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0663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249C3-F4A9-2A3E-7030-4B558640D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496C5-0F0C-3C1B-961E-7A34043C8A1F}"/>
              </a:ext>
            </a:extLst>
          </p:cNvPr>
          <p:cNvSpPr>
            <a:spLocks noGrp="1"/>
          </p:cNvSpPr>
          <p:nvPr>
            <p:ph type="title"/>
          </p:nvPr>
        </p:nvSpPr>
        <p:spPr>
          <a:xfrm>
            <a:off x="912286" y="53752"/>
            <a:ext cx="10358967" cy="854968"/>
          </a:xfrm>
        </p:spPr>
        <p:txBody>
          <a:bodyPr/>
          <a:lstStyle/>
          <a:p>
            <a:r>
              <a:rPr lang="en-US" dirty="0"/>
              <a:t>PRIMA Study Conclusions</a:t>
            </a:r>
          </a:p>
        </p:txBody>
      </p:sp>
      <p:sp>
        <p:nvSpPr>
          <p:cNvPr id="6" name="TextBox 5">
            <a:extLst>
              <a:ext uri="{FF2B5EF4-FFF2-40B4-BE49-F238E27FC236}">
                <a16:creationId xmlns:a16="http://schemas.microsoft.com/office/drawing/2014/main" id="{2BB46429-7F2B-9B27-2E80-1E9173716ABE}"/>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Denys H et al. ESMO 2025;Abstract 1070P.</a:t>
            </a:r>
          </a:p>
        </p:txBody>
      </p:sp>
      <p:pic>
        <p:nvPicPr>
          <p:cNvPr id="5" name="Picture 4" descr="A blue text with black text&#10;&#10;AI-generated content may be incorrect.">
            <a:extLst>
              <a:ext uri="{FF2B5EF4-FFF2-40B4-BE49-F238E27FC236}">
                <a16:creationId xmlns:a16="http://schemas.microsoft.com/office/drawing/2014/main" id="{7C1F139C-3BFD-41EC-9E03-F0385EFE3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201" y="835062"/>
            <a:ext cx="10225136" cy="5114218"/>
          </a:xfrm>
          <a:prstGeom prst="rect">
            <a:avLst/>
          </a:prstGeom>
        </p:spPr>
      </p:pic>
      <p:sp>
        <p:nvSpPr>
          <p:cNvPr id="3" name="TextBox 2">
            <a:extLst>
              <a:ext uri="{FF2B5EF4-FFF2-40B4-BE49-F238E27FC236}">
                <a16:creationId xmlns:a16="http://schemas.microsoft.com/office/drawing/2014/main" id="{F4824A15-B1D6-0D83-EE33-60347C6F3136}"/>
              </a:ext>
            </a:extLst>
          </p:cNvPr>
          <p:cNvSpPr txBox="1"/>
          <p:nvPr/>
        </p:nvSpPr>
        <p:spPr>
          <a:xfrm>
            <a:off x="984337" y="5949280"/>
            <a:ext cx="10260753"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QA-PFS = quality-adjusted progression-free survival; Q-</a:t>
            </a:r>
            <a:r>
              <a:rPr lang="en-US" sz="1500" b="0" dirty="0" err="1">
                <a:solidFill>
                  <a:srgbClr val="000000"/>
                </a:solidFill>
                <a:latin typeface="Calibri" panose="020F0502020204030204" pitchFamily="34" charset="0"/>
                <a:cs typeface="Calibri" panose="020F0502020204030204" pitchFamily="34" charset="0"/>
              </a:rPr>
              <a:t>TWiST</a:t>
            </a:r>
            <a:r>
              <a:rPr lang="en-US" sz="1500" b="0" dirty="0">
                <a:solidFill>
                  <a:srgbClr val="000000"/>
                </a:solidFill>
                <a:latin typeface="Calibri" panose="020F0502020204030204" pitchFamily="34" charset="0"/>
                <a:cs typeface="Calibri" panose="020F0502020204030204" pitchFamily="34" charset="0"/>
              </a:rPr>
              <a:t> = quality-adjusted time without symptoms of disease or toxicity; </a:t>
            </a:r>
            <a:r>
              <a:rPr lang="en-US" sz="1500" b="0" dirty="0" err="1">
                <a:solidFill>
                  <a:srgbClr val="000000"/>
                </a:solidFill>
                <a:latin typeface="Calibri" panose="020F0502020204030204" pitchFamily="34" charset="0"/>
                <a:cs typeface="Calibri" panose="020F0502020204030204" pitchFamily="34" charset="0"/>
              </a:rPr>
              <a:t>HRd</a:t>
            </a:r>
            <a:r>
              <a:rPr lang="en-US" sz="1500" b="0" dirty="0">
                <a:solidFill>
                  <a:srgbClr val="000000"/>
                </a:solidFill>
                <a:latin typeface="Calibri" panose="020F0502020204030204" pitchFamily="34" charset="0"/>
                <a:cs typeface="Calibri" panose="020F0502020204030204" pitchFamily="34" charset="0"/>
              </a:rPr>
              <a:t> = homologous </a:t>
            </a:r>
            <a:r>
              <a:rPr lang="en-US" sz="1500" b="0" dirty="0" err="1">
                <a:solidFill>
                  <a:srgbClr val="000000"/>
                </a:solidFill>
                <a:latin typeface="Calibri" panose="020F0502020204030204" pitchFamily="34" charset="0"/>
                <a:cs typeface="Calibri" panose="020F0502020204030204" pitchFamily="34" charset="0"/>
              </a:rPr>
              <a:t>recominbation</a:t>
            </a:r>
            <a:r>
              <a:rPr lang="en-US" sz="1500" b="0" dirty="0">
                <a:solidFill>
                  <a:srgbClr val="000000"/>
                </a:solidFill>
                <a:latin typeface="Calibri" panose="020F0502020204030204" pitchFamily="34" charset="0"/>
                <a:cs typeface="Calibri" panose="020F0502020204030204" pitchFamily="34" charset="0"/>
              </a:rPr>
              <a:t>-deficient; </a:t>
            </a:r>
            <a:r>
              <a:rPr lang="en-US" sz="1500" b="0" dirty="0" err="1">
                <a:solidFill>
                  <a:srgbClr val="000000"/>
                </a:solidFill>
                <a:latin typeface="Calibri" panose="020F0502020204030204" pitchFamily="34" charset="0"/>
                <a:cs typeface="Calibri" panose="020F0502020204030204" pitchFamily="34" charset="0"/>
              </a:rPr>
              <a:t>HRp</a:t>
            </a:r>
            <a:r>
              <a:rPr lang="en-US" sz="1500" b="0" dirty="0">
                <a:solidFill>
                  <a:srgbClr val="000000"/>
                </a:solidFill>
                <a:latin typeface="Calibri" panose="020F0502020204030204" pitchFamily="34" charset="0"/>
                <a:cs typeface="Calibri" panose="020F0502020204030204" pitchFamily="34" charset="0"/>
              </a:rPr>
              <a:t> = homologous recombination-proficient; AEs = adverse events</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7458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34138-3CF3-03D8-A665-E98718CB5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1F3105-2805-07A6-6954-A6314F166ED0}"/>
              </a:ext>
            </a:extLst>
          </p:cNvPr>
          <p:cNvSpPr>
            <a:spLocks noGrp="1"/>
          </p:cNvSpPr>
          <p:nvPr>
            <p:ph type="title"/>
          </p:nvPr>
        </p:nvSpPr>
        <p:spPr>
          <a:xfrm>
            <a:off x="839416" y="2160240"/>
            <a:ext cx="9649072" cy="1268760"/>
          </a:xfrm>
        </p:spPr>
        <p:txBody>
          <a:bodyPr>
            <a:noAutofit/>
          </a:bodyPr>
          <a:lstStyle/>
          <a:p>
            <a:pPr algn="l"/>
            <a:r>
              <a:rPr lang="en-US" sz="3600" dirty="0">
                <a:solidFill>
                  <a:srgbClr val="0432FF"/>
                </a:solidFill>
              </a:rPr>
              <a:t>FIRST/ENGOT-OV44 Trial: Does the Addition of </a:t>
            </a:r>
            <a:r>
              <a:rPr lang="en-US" sz="3600" dirty="0" err="1">
                <a:solidFill>
                  <a:srgbClr val="0432FF"/>
                </a:solidFill>
              </a:rPr>
              <a:t>Dostarlimab</a:t>
            </a:r>
            <a:r>
              <a:rPr lang="en-US" sz="3600" dirty="0">
                <a:solidFill>
                  <a:srgbClr val="0432FF"/>
                </a:solidFill>
              </a:rPr>
              <a:t> Impact Niraparib Tolerability, Exposure, or Dose Modification?</a:t>
            </a:r>
          </a:p>
        </p:txBody>
      </p:sp>
      <p:sp>
        <p:nvSpPr>
          <p:cNvPr id="5" name="TextBox 4">
            <a:extLst>
              <a:ext uri="{FF2B5EF4-FFF2-40B4-BE49-F238E27FC236}">
                <a16:creationId xmlns:a16="http://schemas.microsoft.com/office/drawing/2014/main" id="{907CD316-E7EF-CC87-C0F4-7ABD00DEC4DD}"/>
              </a:ext>
            </a:extLst>
          </p:cNvPr>
          <p:cNvSpPr txBox="1"/>
          <p:nvPr/>
        </p:nvSpPr>
        <p:spPr>
          <a:xfrm>
            <a:off x="839416" y="3743075"/>
            <a:ext cx="10513168" cy="2349361"/>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lang="en-US" sz="2800" b="0" kern="0" dirty="0">
                <a:solidFill>
                  <a:srgbClr val="000000"/>
                </a:solidFill>
                <a:latin typeface="Calibri" panose="020F0502020204030204" pitchFamily="34" charset="0"/>
                <a:ea typeface="Aptos" panose="020B0004020202020204" pitchFamily="34" charset="0"/>
                <a:cs typeface="Calibri" panose="020F0502020204030204" pitchFamily="34" charset="0"/>
              </a:rPr>
              <a:t>Moore</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KN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2025;Abstract 1101P.</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62302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101A4-5325-C247-1AE2-A47E259D3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B8727-6BDE-481F-4502-56E7DAC821A7}"/>
              </a:ext>
            </a:extLst>
          </p:cNvPr>
          <p:cNvSpPr>
            <a:spLocks noGrp="1"/>
          </p:cNvSpPr>
          <p:nvPr>
            <p:ph type="title"/>
          </p:nvPr>
        </p:nvSpPr>
        <p:spPr/>
        <p:txBody>
          <a:bodyPr/>
          <a:lstStyle/>
          <a:p>
            <a:r>
              <a:rPr lang="en-US" dirty="0"/>
              <a:t>FIRST/ENGOT-OV44 Study Conclusions</a:t>
            </a:r>
          </a:p>
        </p:txBody>
      </p:sp>
      <p:sp>
        <p:nvSpPr>
          <p:cNvPr id="3" name="TextBox 2">
            <a:extLst>
              <a:ext uri="{FF2B5EF4-FFF2-40B4-BE49-F238E27FC236}">
                <a16:creationId xmlns:a16="http://schemas.microsoft.com/office/drawing/2014/main" id="{EDAD59C6-C62D-793A-DF4F-D4E0735D1B1C}"/>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b="0" dirty="0">
                <a:solidFill>
                  <a:srgbClr val="000000"/>
                </a:solidFill>
                <a:latin typeface="Calibri" panose="020F0502020204030204" pitchFamily="34" charset="0"/>
                <a:cs typeface="Calibri" panose="020F0502020204030204" pitchFamily="34" charset="0"/>
              </a:rPr>
              <a:t>Moore KN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et al. ESMO 2025;Abstract 1101P.</a:t>
            </a:r>
          </a:p>
        </p:txBody>
      </p:sp>
      <p:pic>
        <p:nvPicPr>
          <p:cNvPr id="6" name="Picture 5">
            <a:extLst>
              <a:ext uri="{FF2B5EF4-FFF2-40B4-BE49-F238E27FC236}">
                <a16:creationId xmlns:a16="http://schemas.microsoft.com/office/drawing/2014/main" id="{F1CCBA02-8C20-7487-C935-9356CCB61291}"/>
              </a:ext>
            </a:extLst>
          </p:cNvPr>
          <p:cNvPicPr>
            <a:picLocks noChangeAspect="1"/>
          </p:cNvPicPr>
          <p:nvPr/>
        </p:nvPicPr>
        <p:blipFill>
          <a:blip r:embed="rId2"/>
          <a:stretch>
            <a:fillRect/>
          </a:stretch>
        </p:blipFill>
        <p:spPr>
          <a:xfrm>
            <a:off x="688950" y="1992807"/>
            <a:ext cx="10805638" cy="2872385"/>
          </a:xfrm>
          <a:prstGeom prst="rect">
            <a:avLst/>
          </a:prstGeom>
        </p:spPr>
      </p:pic>
    </p:spTree>
    <p:extLst>
      <p:ext uri="{BB962C8B-B14F-4D97-AF65-F5344CB8AC3E}">
        <p14:creationId xmlns:p14="http://schemas.microsoft.com/office/powerpoint/2010/main" val="2643563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3293-3042-D940-9244-561831AB0286}"/>
            </a:ext>
          </a:extLst>
        </p:cNvPr>
        <p:cNvGrpSpPr/>
        <p:nvPr/>
      </p:nvGrpSpPr>
      <p:grpSpPr>
        <a:xfrm>
          <a:off x="0" y="0"/>
          <a:ext cx="0" cy="0"/>
          <a:chOff x="0" y="0"/>
          <a:chExt cx="0" cy="0"/>
        </a:xfrm>
      </p:grpSpPr>
      <p:pic>
        <p:nvPicPr>
          <p:cNvPr id="5" name="Picture 4" descr="A close-up of a sign&#10;&#10;AI-generated content may be incorrect.">
            <a:extLst>
              <a:ext uri="{FF2B5EF4-FFF2-40B4-BE49-F238E27FC236}">
                <a16:creationId xmlns:a16="http://schemas.microsoft.com/office/drawing/2014/main" id="{78DB42A3-9073-E9DE-51B4-29D4EE58F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436" y="673385"/>
            <a:ext cx="10153128" cy="5511229"/>
          </a:xfrm>
          <a:prstGeom prst="rect">
            <a:avLst/>
          </a:prstGeom>
        </p:spPr>
      </p:pic>
      <p:sp>
        <p:nvSpPr>
          <p:cNvPr id="3" name="TextBox 2">
            <a:extLst>
              <a:ext uri="{FF2B5EF4-FFF2-40B4-BE49-F238E27FC236}">
                <a16:creationId xmlns:a16="http://schemas.microsoft.com/office/drawing/2014/main" id="{008DC55B-D901-B6C3-231B-7EA82400D409}"/>
              </a:ext>
            </a:extLst>
          </p:cNvPr>
          <p:cNvSpPr txBox="1"/>
          <p:nvPr/>
        </p:nvSpPr>
        <p:spPr>
          <a:xfrm>
            <a:off x="8868308" y="673385"/>
            <a:ext cx="2304256"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Abstract LBA44</a:t>
            </a:r>
          </a:p>
        </p:txBody>
      </p:sp>
    </p:spTree>
    <p:extLst>
      <p:ext uri="{BB962C8B-B14F-4D97-AF65-F5344CB8AC3E}">
        <p14:creationId xmlns:p14="http://schemas.microsoft.com/office/powerpoint/2010/main" val="13932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4EF4-4C77-624C-9A91-7FD1698C7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E4CF7-A920-7134-7812-5CD0DD64C81F}"/>
              </a:ext>
            </a:extLst>
          </p:cNvPr>
          <p:cNvSpPr>
            <a:spLocks noGrp="1"/>
          </p:cNvSpPr>
          <p:nvPr>
            <p:ph type="title"/>
          </p:nvPr>
        </p:nvSpPr>
        <p:spPr>
          <a:xfrm>
            <a:off x="912286" y="53752"/>
            <a:ext cx="10358967" cy="1143000"/>
          </a:xfrm>
        </p:spPr>
        <p:txBody>
          <a:bodyPr/>
          <a:lstStyle/>
          <a:p>
            <a:r>
              <a:rPr lang="en-US" dirty="0"/>
              <a:t>DUO-O Study Conclusions</a:t>
            </a:r>
          </a:p>
        </p:txBody>
      </p:sp>
      <p:sp>
        <p:nvSpPr>
          <p:cNvPr id="6" name="TextBox 5">
            <a:extLst>
              <a:ext uri="{FF2B5EF4-FFF2-40B4-BE49-F238E27FC236}">
                <a16:creationId xmlns:a16="http://schemas.microsoft.com/office/drawing/2014/main" id="{1A6CD900-A236-A661-0A08-67888E0B4ADD}"/>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Aghajanian C et al. ESMO 2025;Abstract LBA44.</a:t>
            </a:r>
          </a:p>
        </p:txBody>
      </p:sp>
      <p:pic>
        <p:nvPicPr>
          <p:cNvPr id="4" name="Picture 3" descr="A white text with blue text&#10;&#10;AI-generated content may be incorrect.">
            <a:extLst>
              <a:ext uri="{FF2B5EF4-FFF2-40B4-BE49-F238E27FC236}">
                <a16:creationId xmlns:a16="http://schemas.microsoft.com/office/drawing/2014/main" id="{867B1DC4-C558-3636-F187-C1A4B521A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46" y="1038829"/>
            <a:ext cx="11365508" cy="4780342"/>
          </a:xfrm>
          <a:prstGeom prst="rect">
            <a:avLst/>
          </a:prstGeom>
        </p:spPr>
      </p:pic>
      <p:sp>
        <p:nvSpPr>
          <p:cNvPr id="3" name="TextBox 2">
            <a:extLst>
              <a:ext uri="{FF2B5EF4-FFF2-40B4-BE49-F238E27FC236}">
                <a16:creationId xmlns:a16="http://schemas.microsoft.com/office/drawing/2014/main" id="{642E5313-9D87-D45F-BCF2-D6EF8B91C4E8}"/>
              </a:ext>
            </a:extLst>
          </p:cNvPr>
          <p:cNvSpPr txBox="1"/>
          <p:nvPr/>
        </p:nvSpPr>
        <p:spPr>
          <a:xfrm>
            <a:off x="415550" y="5852254"/>
            <a:ext cx="7968208" cy="323165"/>
          </a:xfrm>
          <a:prstGeom prst="rect">
            <a:avLst/>
          </a:prstGeom>
          <a:noFill/>
        </p:spPr>
        <p:txBody>
          <a:bodyPr wrap="square" rtlCol="0">
            <a:spAutoFit/>
          </a:bodyPr>
          <a:lstStyle/>
          <a:p>
            <a:pPr lvl="0">
              <a:defRPr/>
            </a:pPr>
            <a:r>
              <a:rPr lang="en-US" sz="1500" b="0" dirty="0" err="1">
                <a:solidFill>
                  <a:srgbClr val="000000"/>
                </a:solidFill>
                <a:latin typeface="Calibri" panose="020F0502020204030204" pitchFamily="34" charset="0"/>
                <a:cs typeface="Calibri" panose="020F0502020204030204" pitchFamily="34" charset="0"/>
              </a:rPr>
              <a:t>tBRCAm</a:t>
            </a:r>
            <a:r>
              <a:rPr lang="en-US" sz="1500" b="0" dirty="0">
                <a:solidFill>
                  <a:srgbClr val="000000"/>
                </a:solidFill>
                <a:latin typeface="Calibri" panose="020F0502020204030204" pitchFamily="34" charset="0"/>
                <a:cs typeface="Calibri" panose="020F0502020204030204" pitchFamily="34" charset="0"/>
              </a:rPr>
              <a:t> = tumor BRCA mutation/mutated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863188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DCFA9-C4A1-2B36-C584-30D9A4CE9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710AC-556A-0CDA-8D19-C4A4E8B1AA16}"/>
              </a:ext>
            </a:extLst>
          </p:cNvPr>
          <p:cNvSpPr>
            <a:spLocks noGrp="1"/>
          </p:cNvSpPr>
          <p:nvPr>
            <p:ph type="title"/>
          </p:nvPr>
        </p:nvSpPr>
        <p:spPr>
          <a:xfrm>
            <a:off x="839416" y="1844824"/>
            <a:ext cx="10513168" cy="1268760"/>
          </a:xfrm>
        </p:spPr>
        <p:txBody>
          <a:bodyPr>
            <a:noAutofit/>
          </a:bodyPr>
          <a:lstStyle/>
          <a:p>
            <a:pPr algn="l"/>
            <a:r>
              <a:rPr lang="en-US" sz="3200" dirty="0">
                <a:solidFill>
                  <a:srgbClr val="0432FF"/>
                </a:solidFill>
              </a:rPr>
              <a:t>Phase 3, Randomized, Double-Blind, Placebo (</a:t>
            </a:r>
            <a:r>
              <a:rPr lang="en-US" sz="3200" dirty="0" err="1">
                <a:solidFill>
                  <a:srgbClr val="0432FF"/>
                </a:solidFill>
              </a:rPr>
              <a:t>Pbo</a:t>
            </a:r>
            <a:r>
              <a:rPr lang="en-US" sz="3200" dirty="0">
                <a:solidFill>
                  <a:srgbClr val="0432FF"/>
                </a:solidFill>
              </a:rPr>
              <a:t>)-Controlled ENGOT-ov43/GOG-3036/KEYLYNK-001 Study of 1L Chemotherapy (CT) </a:t>
            </a:r>
            <a:r>
              <a:rPr lang="en-US" sz="3200" u="sng" dirty="0">
                <a:solidFill>
                  <a:srgbClr val="0432FF"/>
                </a:solidFill>
              </a:rPr>
              <a:t>+</a:t>
            </a:r>
            <a:r>
              <a:rPr lang="en-US" sz="3200" dirty="0">
                <a:solidFill>
                  <a:srgbClr val="0432FF"/>
                </a:solidFill>
              </a:rPr>
              <a:t> Pembrolizumab (</a:t>
            </a:r>
            <a:r>
              <a:rPr lang="en-US" sz="3200" dirty="0" err="1">
                <a:solidFill>
                  <a:srgbClr val="0432FF"/>
                </a:solidFill>
              </a:rPr>
              <a:t>Pembro</a:t>
            </a:r>
            <a:r>
              <a:rPr lang="en-US" sz="3200" dirty="0">
                <a:solidFill>
                  <a:srgbClr val="0432FF"/>
                </a:solidFill>
              </a:rPr>
              <a:t>) Then Maintenance (</a:t>
            </a:r>
            <a:r>
              <a:rPr lang="en-US" sz="3200" dirty="0" err="1">
                <a:solidFill>
                  <a:srgbClr val="0432FF"/>
                </a:solidFill>
              </a:rPr>
              <a:t>Maint</a:t>
            </a:r>
            <a:r>
              <a:rPr lang="en-US" sz="3200" dirty="0">
                <a:solidFill>
                  <a:srgbClr val="0432FF"/>
                </a:solidFill>
              </a:rPr>
              <a:t>) </a:t>
            </a:r>
            <a:r>
              <a:rPr lang="en-US" sz="3200" dirty="0" err="1">
                <a:solidFill>
                  <a:srgbClr val="0432FF"/>
                </a:solidFill>
              </a:rPr>
              <a:t>Pembro</a:t>
            </a:r>
            <a:r>
              <a:rPr lang="en-US" sz="3200" dirty="0">
                <a:solidFill>
                  <a:srgbClr val="0432FF"/>
                </a:solidFill>
              </a:rPr>
              <a:t> </a:t>
            </a:r>
            <a:r>
              <a:rPr lang="en-US" sz="3200" u="sng" dirty="0">
                <a:solidFill>
                  <a:srgbClr val="0432FF"/>
                </a:solidFill>
              </a:rPr>
              <a:t>+</a:t>
            </a:r>
            <a:r>
              <a:rPr lang="en-US" sz="3200" dirty="0">
                <a:solidFill>
                  <a:srgbClr val="0432FF"/>
                </a:solidFill>
              </a:rPr>
              <a:t> Olaparib (Ola) for Advanced BRCA-Nonmutated Epithelial Ovarian Cancer (EOC): Analysis by HRD Status</a:t>
            </a:r>
          </a:p>
        </p:txBody>
      </p:sp>
      <p:sp>
        <p:nvSpPr>
          <p:cNvPr id="5" name="TextBox 4">
            <a:extLst>
              <a:ext uri="{FF2B5EF4-FFF2-40B4-BE49-F238E27FC236}">
                <a16:creationId xmlns:a16="http://schemas.microsoft.com/office/drawing/2014/main" id="{E7A1C921-46A8-1476-3765-497DC823FDD2}"/>
              </a:ext>
            </a:extLst>
          </p:cNvPr>
          <p:cNvSpPr txBox="1"/>
          <p:nvPr/>
        </p:nvSpPr>
        <p:spPr>
          <a:xfrm>
            <a:off x="839416" y="3743075"/>
            <a:ext cx="10513168" cy="2349361"/>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Cibula D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2025;Abstract 1071P.</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83902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87325-8934-20FF-8A3A-9757BE363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7D8A8-47D9-D431-0FE9-5A80F69771BC}"/>
              </a:ext>
            </a:extLst>
          </p:cNvPr>
          <p:cNvSpPr>
            <a:spLocks noGrp="1"/>
          </p:cNvSpPr>
          <p:nvPr>
            <p:ph type="title"/>
          </p:nvPr>
        </p:nvSpPr>
        <p:spPr/>
        <p:txBody>
          <a:bodyPr/>
          <a:lstStyle/>
          <a:p>
            <a:r>
              <a:rPr lang="en-US" sz="2800" dirty="0">
                <a:solidFill>
                  <a:srgbClr val="0432FF"/>
                </a:solidFill>
              </a:rPr>
              <a:t>ENGOT-ov43/GOG-3036/KEYLYNK-001 Study Conclusions</a:t>
            </a:r>
            <a:endParaRPr lang="en-US" dirty="0"/>
          </a:p>
        </p:txBody>
      </p:sp>
      <p:sp>
        <p:nvSpPr>
          <p:cNvPr id="3" name="TextBox 2">
            <a:extLst>
              <a:ext uri="{FF2B5EF4-FFF2-40B4-BE49-F238E27FC236}">
                <a16:creationId xmlns:a16="http://schemas.microsoft.com/office/drawing/2014/main" id="{E8F158FC-CE28-F8B4-28AF-439A73C3E36A}"/>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Cibula D et al. ESMO 2025;Abstract 1071P.</a:t>
            </a:r>
          </a:p>
        </p:txBody>
      </p:sp>
      <p:pic>
        <p:nvPicPr>
          <p:cNvPr id="5" name="Picture 4">
            <a:extLst>
              <a:ext uri="{FF2B5EF4-FFF2-40B4-BE49-F238E27FC236}">
                <a16:creationId xmlns:a16="http://schemas.microsoft.com/office/drawing/2014/main" id="{607A175A-3FBA-5289-2A80-D105DA255F6C}"/>
              </a:ext>
            </a:extLst>
          </p:cNvPr>
          <p:cNvPicPr>
            <a:picLocks noChangeAspect="1"/>
          </p:cNvPicPr>
          <p:nvPr/>
        </p:nvPicPr>
        <p:blipFill>
          <a:blip r:embed="rId3"/>
          <a:stretch>
            <a:fillRect/>
          </a:stretch>
        </p:blipFill>
        <p:spPr>
          <a:xfrm>
            <a:off x="456143" y="1950662"/>
            <a:ext cx="11279714" cy="2956675"/>
          </a:xfrm>
          <a:prstGeom prst="rect">
            <a:avLst/>
          </a:prstGeom>
        </p:spPr>
      </p:pic>
    </p:spTree>
    <p:extLst>
      <p:ext uri="{BB962C8B-B14F-4D97-AF65-F5344CB8AC3E}">
        <p14:creationId xmlns:p14="http://schemas.microsoft.com/office/powerpoint/2010/main" val="4168174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042B1-3901-A4D7-E55E-9684D31DBD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60C21C2-7CEA-9BB3-2888-DA25CE60AFE4}"/>
              </a:ext>
            </a:extLst>
          </p:cNvPr>
          <p:cNvSpPr/>
          <p:nvPr/>
        </p:nvSpPr>
        <p:spPr bwMode="auto">
          <a:xfrm>
            <a:off x="335360" y="1844824"/>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9F25DB6-35DA-1D80-6811-9FBF723C3588}"/>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39259B44-7BC3-4DF8-D184-508D49F37D6E}"/>
              </a:ext>
            </a:extLst>
          </p:cNvPr>
          <p:cNvSpPr>
            <a:spLocks noGrp="1"/>
          </p:cNvSpPr>
          <p:nvPr>
            <p:ph idx="1"/>
          </p:nvPr>
        </p:nvSpPr>
        <p:spPr>
          <a:xfrm>
            <a:off x="833693" y="1196752"/>
            <a:ext cx="10596622" cy="4283273"/>
          </a:xfrm>
        </p:spPr>
        <p:txBody>
          <a:bodyPr/>
          <a:lstStyle/>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Up-Front Treatment of Ovarian Cancer (OC)</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bg1"/>
                </a:solidFill>
              </a:rPr>
              <a:t>Module 2: Management of Platinum-Resistant OC</a:t>
            </a:r>
          </a:p>
          <a:p>
            <a:pPr marL="98425" indent="0">
              <a:lnSpc>
                <a:spcPct val="100000"/>
              </a:lnSpc>
              <a:spcBef>
                <a:spcPts val="2400"/>
              </a:spcBef>
              <a:spcAft>
                <a:spcPts val="0"/>
              </a:spcAft>
              <a:buNone/>
            </a:pPr>
            <a:r>
              <a:rPr lang="en-US" sz="2400" dirty="0">
                <a:solidFill>
                  <a:schemeClr val="accent2"/>
                </a:solidFill>
              </a:rPr>
              <a:t>Module 3: </a:t>
            </a:r>
            <a:r>
              <a:rPr lang="en-US" sz="2400" dirty="0"/>
              <a:t>Up-Front Management of Metastatic Endometrial Cancer</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Management of </a:t>
            </a:r>
            <a:r>
              <a:rPr lang="en-US" sz="2400" dirty="0"/>
              <a:t>HER2-Positive Gynecologic Cancers</a:t>
            </a:r>
          </a:p>
          <a:p>
            <a:pPr marL="98425" indent="0">
              <a:lnSpc>
                <a:spcPct val="100000"/>
              </a:lnSpc>
              <a:spcBef>
                <a:spcPts val="2400"/>
              </a:spcBef>
              <a:spcAft>
                <a:spcPts val="0"/>
              </a:spcAft>
              <a:buNone/>
            </a:pPr>
            <a:r>
              <a:rPr lang="en-US" sz="2400" dirty="0">
                <a:solidFill>
                  <a:schemeClr val="accent2"/>
                </a:solidFill>
              </a:rPr>
              <a:t>Module 5: </a:t>
            </a:r>
            <a:r>
              <a:rPr lang="en-US" sz="2400" dirty="0"/>
              <a:t>Management of Cervical Cancer</a:t>
            </a:r>
          </a:p>
        </p:txBody>
      </p:sp>
    </p:spTree>
    <p:custDataLst>
      <p:tags r:id="rId1"/>
    </p:custDataLst>
    <p:extLst>
      <p:ext uri="{BB962C8B-B14F-4D97-AF65-F5344CB8AC3E}">
        <p14:creationId xmlns:p14="http://schemas.microsoft.com/office/powerpoint/2010/main" val="287581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Salani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nvGraphicFramePr>
        <p:xfrm>
          <a:off x="1344535" y="2204864"/>
          <a:ext cx="9502928" cy="1986639"/>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004947">
                  <a:extLst>
                    <a:ext uri="{9D8B030D-6E8A-4147-A177-3AD203B41FA5}">
                      <a16:colId xmlns:a16="http://schemas.microsoft.com/office/drawing/2014/main" val="2117869244"/>
                    </a:ext>
                  </a:extLst>
                </a:gridCol>
              </a:tblGrid>
              <a:tr h="1152128">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AbbVie Inc, </a:t>
                      </a:r>
                      <a:r>
                        <a:rPr lang="en-US" sz="1800" b="0" i="0" kern="1200" dirty="0" err="1">
                          <a:solidFill>
                            <a:schemeClr val="tx1"/>
                          </a:solidFill>
                          <a:effectLst/>
                          <a:latin typeface="+mn-lt"/>
                          <a:ea typeface="+mn-ea"/>
                          <a:cs typeface="+mn-cs"/>
                        </a:rPr>
                        <a:t>Corcept</a:t>
                      </a:r>
                      <a:r>
                        <a:rPr lang="en-US" sz="1800" b="0" i="0" kern="1200" dirty="0">
                          <a:solidFill>
                            <a:schemeClr val="tx1"/>
                          </a:solidFill>
                          <a:effectLst/>
                          <a:latin typeface="+mn-lt"/>
                          <a:ea typeface="+mn-ea"/>
                          <a:cs typeface="+mn-cs"/>
                        </a:rPr>
                        <a:t> Therapeutics Inc, Daiichi Sankyo Inc, Eisai Inc, Genmab US Inc, GSK, Merck, Pfizer Inc, Whitehawk Therapeutics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a:solidFill>
                            <a:schemeClr val="tx1"/>
                          </a:solidFill>
                        </a:rPr>
                        <a:t>Nonrelevant </a:t>
                      </a:r>
                      <a:r>
                        <a:rPr lang="en-US" sz="1800" b="1" dirty="0">
                          <a:solidFill>
                            <a:schemeClr val="tx1"/>
                          </a:solidFill>
                        </a:rPr>
                        <a:t>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024958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07E97-BC5B-A9B1-C6E7-F54359036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29724-A086-5F77-F9C6-63E1C9AC2A84}"/>
              </a:ext>
            </a:extLst>
          </p:cNvPr>
          <p:cNvSpPr>
            <a:spLocks noGrp="1"/>
          </p:cNvSpPr>
          <p:nvPr>
            <p:ph type="title"/>
          </p:nvPr>
        </p:nvSpPr>
        <p:spPr/>
        <p:txBody>
          <a:bodyPr>
            <a:normAutofit/>
          </a:bodyPr>
          <a:lstStyle/>
          <a:p>
            <a:r>
              <a:rPr lang="en-US" dirty="0"/>
              <a:t>Case Presentation: Dr Salani</a:t>
            </a:r>
          </a:p>
        </p:txBody>
      </p:sp>
      <p:sp>
        <p:nvSpPr>
          <p:cNvPr id="3" name="Content Placeholder 2">
            <a:extLst>
              <a:ext uri="{FF2B5EF4-FFF2-40B4-BE49-F238E27FC236}">
                <a16:creationId xmlns:a16="http://schemas.microsoft.com/office/drawing/2014/main" id="{EFF11700-F9E6-AC01-EDD5-B51C799E7D89}"/>
              </a:ext>
            </a:extLst>
          </p:cNvPr>
          <p:cNvSpPr>
            <a:spLocks noGrp="1"/>
          </p:cNvSpPr>
          <p:nvPr>
            <p:ph idx="1"/>
          </p:nvPr>
        </p:nvSpPr>
        <p:spPr>
          <a:xfrm>
            <a:off x="912286" y="1196752"/>
            <a:ext cx="10358967" cy="4799013"/>
          </a:xfrm>
        </p:spPr>
        <p:txBody>
          <a:bodyPr>
            <a:noAutofit/>
          </a:bodyPr>
          <a:lstStyle/>
          <a:p>
            <a:pPr marL="350838" indent="-350838">
              <a:spcAft>
                <a:spcPts val="200"/>
              </a:spcAft>
            </a:pPr>
            <a:r>
              <a:rPr lang="en-US" sz="2000" b="0" dirty="0"/>
              <a:t>61 year old (diagnosed at age 58); healthy patient; musician.</a:t>
            </a:r>
          </a:p>
          <a:p>
            <a:pPr marL="350838" indent="-350838">
              <a:spcAft>
                <a:spcPts val="200"/>
              </a:spcAft>
            </a:pPr>
            <a:r>
              <a:rPr lang="en-US" sz="2000" b="0" dirty="0"/>
              <a:t>11/21/22: CT abdomen/pelvis: Subcapsular liver and splenic deposits; numerous mesenteric nodules throughout the abdomen and pelvis (largest measuring 4.0 x 3.0 cm and invades the spleen). Right adnexal mass measuring 4.9 x 4.2 cm. Mild ascites and enlarged bilateral groin nodes.</a:t>
            </a:r>
          </a:p>
          <a:p>
            <a:pPr marL="350838" indent="-350838">
              <a:spcAft>
                <a:spcPts val="200"/>
              </a:spcAft>
            </a:pPr>
            <a:r>
              <a:rPr lang="en-US" sz="2000" b="0" dirty="0"/>
              <a:t>11/23/22: Inguinal lymph node biopsy: Metastatic high grade serous carcinoma, favors </a:t>
            </a:r>
            <a:r>
              <a:rPr lang="en-US" sz="2000" b="0" dirty="0" err="1"/>
              <a:t>tubo</a:t>
            </a:r>
            <a:r>
              <a:rPr lang="en-US" sz="2000" b="0" dirty="0"/>
              <a:t>-ovarian origin consistent with stage </a:t>
            </a:r>
            <a:r>
              <a:rPr lang="en-US" sz="2000" b="0" dirty="0" err="1"/>
              <a:t>IVb</a:t>
            </a:r>
            <a:r>
              <a:rPr lang="en-US" sz="2000" b="0" dirty="0"/>
              <a:t> high grade serous ovarian cancer.</a:t>
            </a:r>
          </a:p>
          <a:p>
            <a:pPr marL="350838" indent="-350838">
              <a:spcAft>
                <a:spcPts val="200"/>
              </a:spcAft>
            </a:pPr>
            <a:r>
              <a:rPr lang="en-US" sz="2000" b="0" dirty="0"/>
              <a:t>Testing: HRD positive, FOLR1 positive, TP53 (exon 4 p.P87fs); MSS, TMB 9 </a:t>
            </a:r>
            <a:r>
              <a:rPr lang="en-US" sz="2000" b="0" dirty="0" err="1"/>
              <a:t>muts</a:t>
            </a:r>
            <a:r>
              <a:rPr lang="en-US" sz="2000" b="0" dirty="0"/>
              <a:t>/MB.</a:t>
            </a:r>
          </a:p>
          <a:p>
            <a:pPr marL="350838" indent="-350838">
              <a:spcAft>
                <a:spcPts val="200"/>
              </a:spcAft>
            </a:pPr>
            <a:r>
              <a:rPr lang="en-US" sz="2000" b="0" dirty="0"/>
              <a:t>12/1/22 – 1/12/23: Neoadjuvant carboplatin and paclitaxel (1L) x 3 cycles.</a:t>
            </a:r>
          </a:p>
          <a:p>
            <a:pPr marL="350838" indent="-350838">
              <a:spcAft>
                <a:spcPts val="200"/>
              </a:spcAft>
            </a:pPr>
            <a:r>
              <a:rPr lang="en-US" sz="2000" b="0" dirty="0"/>
              <a:t>2/15/23: Total abdominal hysterectomy, bilateral </a:t>
            </a:r>
            <a:r>
              <a:rPr lang="en-US" sz="2000" b="0" dirty="0" err="1"/>
              <a:t>salpingo</a:t>
            </a:r>
            <a:r>
              <a:rPr lang="en-US" sz="2000" b="0" dirty="0"/>
              <a:t>-oophorectomy, omentectomy, tumor reductive surgery with complete cytoreduction: Microscopic high grade serous carcinoma (CRS3).</a:t>
            </a:r>
          </a:p>
          <a:p>
            <a:pPr marL="350838" indent="-350838">
              <a:spcAft>
                <a:spcPts val="200"/>
              </a:spcAft>
            </a:pPr>
            <a:r>
              <a:rPr lang="en-US" sz="2000" b="0" dirty="0"/>
              <a:t>3/16/23 – 4/27/23: Carboplatin and paclitaxel resumed (1L); bevacizumab (cycle 5 and 6) x 6 cycles; </a:t>
            </a:r>
            <a:r>
              <a:rPr lang="en-US" sz="2000" b="0" dirty="0" err="1"/>
              <a:t>olaparib</a:t>
            </a:r>
            <a:r>
              <a:rPr lang="en-US" sz="2000" b="0" dirty="0"/>
              <a:t>/bevacizumab maintenance started 5/30/23. </a:t>
            </a:r>
          </a:p>
        </p:txBody>
      </p:sp>
    </p:spTree>
    <p:extLst>
      <p:ext uri="{BB962C8B-B14F-4D97-AF65-F5344CB8AC3E}">
        <p14:creationId xmlns:p14="http://schemas.microsoft.com/office/powerpoint/2010/main" val="1937485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4B0C2-14DC-D670-F230-435D2D99AF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80A9E-6D4D-C5F1-28B8-398A6AB81F57}"/>
              </a:ext>
            </a:extLst>
          </p:cNvPr>
          <p:cNvSpPr>
            <a:spLocks noGrp="1"/>
          </p:cNvSpPr>
          <p:nvPr>
            <p:ph type="title"/>
          </p:nvPr>
        </p:nvSpPr>
        <p:spPr>
          <a:xfrm>
            <a:off x="912284" y="53752"/>
            <a:ext cx="10358967" cy="1143000"/>
          </a:xfrm>
        </p:spPr>
        <p:txBody>
          <a:bodyPr>
            <a:normAutofit/>
          </a:bodyPr>
          <a:lstStyle/>
          <a:p>
            <a:r>
              <a:rPr lang="en-US" dirty="0"/>
              <a:t>Case Presentation: Dr Salani (Continued)</a:t>
            </a:r>
          </a:p>
        </p:txBody>
      </p:sp>
      <p:sp>
        <p:nvSpPr>
          <p:cNvPr id="3" name="Content Placeholder 2">
            <a:extLst>
              <a:ext uri="{FF2B5EF4-FFF2-40B4-BE49-F238E27FC236}">
                <a16:creationId xmlns:a16="http://schemas.microsoft.com/office/drawing/2014/main" id="{AAA4FB21-4FF9-FF0A-EE54-2E5DDE8F9379}"/>
              </a:ext>
            </a:extLst>
          </p:cNvPr>
          <p:cNvSpPr>
            <a:spLocks noGrp="1"/>
          </p:cNvSpPr>
          <p:nvPr>
            <p:ph idx="1"/>
          </p:nvPr>
        </p:nvSpPr>
        <p:spPr>
          <a:xfrm>
            <a:off x="695400" y="1340768"/>
            <a:ext cx="11160381" cy="4799013"/>
          </a:xfrm>
        </p:spPr>
        <p:txBody>
          <a:bodyPr>
            <a:noAutofit/>
          </a:bodyPr>
          <a:lstStyle/>
          <a:p>
            <a:pPr marL="342900" indent="-342900">
              <a:spcAft>
                <a:spcPts val="0"/>
              </a:spcAft>
            </a:pPr>
            <a:r>
              <a:rPr lang="en-US" sz="2000" b="0" dirty="0"/>
              <a:t>12/17/23: CT chest/abdomen/pelvis: New left internal mammary artery chain lymph node measuring </a:t>
            </a:r>
            <a:br>
              <a:rPr lang="en-US" sz="2000" b="0" dirty="0"/>
            </a:br>
            <a:r>
              <a:rPr lang="en-US" sz="2000" b="0" dirty="0"/>
              <a:t>5 x 9 mm; stable </a:t>
            </a:r>
            <a:r>
              <a:rPr lang="en-US" sz="2000" b="0" dirty="0" err="1"/>
              <a:t>perisplenic</a:t>
            </a:r>
            <a:r>
              <a:rPr lang="en-US" sz="2000" b="0" dirty="0"/>
              <a:t> deposit, no evidence of new metastatic disease.</a:t>
            </a:r>
          </a:p>
          <a:p>
            <a:pPr marL="342900" indent="-342900">
              <a:spcAft>
                <a:spcPts val="0"/>
              </a:spcAft>
            </a:pPr>
            <a:r>
              <a:rPr lang="en-US" sz="2000" b="0" dirty="0"/>
              <a:t>1/16/24: Olaparib and bevacizumab maintenance discontinued (disease progression). </a:t>
            </a:r>
          </a:p>
          <a:p>
            <a:pPr marL="342900" indent="-342900">
              <a:spcAft>
                <a:spcPts val="0"/>
              </a:spcAft>
            </a:pPr>
            <a:r>
              <a:rPr lang="en-US" sz="2000" b="0" dirty="0"/>
              <a:t>1/18/24: Mammary lymph node biopsy: Metastatic carcinoma consistent with clinical history. HER2 2+.</a:t>
            </a:r>
          </a:p>
          <a:p>
            <a:pPr marL="342900" indent="-342900">
              <a:spcAft>
                <a:spcPts val="0"/>
              </a:spcAft>
            </a:pPr>
            <a:r>
              <a:rPr lang="en-US" sz="2000" b="0" dirty="0"/>
              <a:t>1/30/24 – 4/23/24: Carboplatin and liposomal doxorubicin (2L) x 4 cycles (liposomal doxorubicin held cycle 4).</a:t>
            </a:r>
          </a:p>
          <a:p>
            <a:pPr marL="342900" indent="-342900">
              <a:spcAft>
                <a:spcPts val="0"/>
              </a:spcAft>
            </a:pPr>
            <a:r>
              <a:rPr lang="en-US" sz="2000" b="0" dirty="0"/>
              <a:t>5/6/24 – 5/13/24: SBRT to mammary node (4000 </a:t>
            </a:r>
            <a:r>
              <a:rPr lang="en-US" sz="2000" b="0" dirty="0" err="1"/>
              <a:t>cGy</a:t>
            </a:r>
            <a:r>
              <a:rPr lang="en-US" sz="2000" b="0" dirty="0"/>
              <a:t>).</a:t>
            </a:r>
          </a:p>
          <a:p>
            <a:pPr marL="342900" indent="-342900">
              <a:spcAft>
                <a:spcPts val="0"/>
              </a:spcAft>
            </a:pPr>
            <a:r>
              <a:rPr lang="en-US" sz="2000" b="0" dirty="0"/>
              <a:t>7/11/24: PET CT: Decrease in size of left internal mammary lymph node (5 x 11 mm, no SUV uptake) and decrease in splenic deposits. Low pelvic mesenteric lymph node measuring 8 x 11 mm (SUV 3.2) and borderline enlarged left inguinal lymph node measuring 10 x 14 mm (SUV 3.6). </a:t>
            </a:r>
          </a:p>
          <a:p>
            <a:pPr marL="342900" indent="-342900">
              <a:spcAft>
                <a:spcPts val="0"/>
              </a:spcAft>
            </a:pPr>
            <a:r>
              <a:rPr lang="en-US" sz="2000" b="0" dirty="0"/>
              <a:t>8/12/24 – 12/30/24: </a:t>
            </a:r>
            <a:r>
              <a:rPr lang="en-US" sz="2000" b="0" dirty="0" err="1"/>
              <a:t>Mirvetuximab</a:t>
            </a:r>
            <a:r>
              <a:rPr lang="en-US" sz="2000" b="0" dirty="0"/>
              <a:t> (3L) x 7 cycles; disease progression.</a:t>
            </a:r>
          </a:p>
          <a:p>
            <a:pPr marL="342900" indent="-342900">
              <a:spcAft>
                <a:spcPts val="0"/>
              </a:spcAft>
            </a:pPr>
            <a:r>
              <a:rPr lang="en-US" sz="2000" b="0" dirty="0"/>
              <a:t>1/27/25 – 5/5/25: Cisplatin, gemcitabine and bevacizumab x 4 cycles (delays due to hematologic toxicities). </a:t>
            </a:r>
          </a:p>
        </p:txBody>
      </p:sp>
    </p:spTree>
    <p:extLst>
      <p:ext uri="{BB962C8B-B14F-4D97-AF65-F5344CB8AC3E}">
        <p14:creationId xmlns:p14="http://schemas.microsoft.com/office/powerpoint/2010/main" val="2043501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5B5A-8202-5DC1-B418-16200E424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0E719-3896-F2A1-BEB9-B5FADBD559CF}"/>
              </a:ext>
            </a:extLst>
          </p:cNvPr>
          <p:cNvSpPr>
            <a:spLocks noGrp="1"/>
          </p:cNvSpPr>
          <p:nvPr>
            <p:ph type="title"/>
          </p:nvPr>
        </p:nvSpPr>
        <p:spPr>
          <a:xfrm>
            <a:off x="912286" y="227013"/>
            <a:ext cx="10358967" cy="897731"/>
          </a:xfrm>
        </p:spPr>
        <p:txBody>
          <a:bodyPr>
            <a:normAutofit/>
          </a:bodyPr>
          <a:lstStyle/>
          <a:p>
            <a:r>
              <a:rPr lang="en-US" dirty="0"/>
              <a:t>Case Presentation: Dr Salani (Continued)</a:t>
            </a:r>
          </a:p>
        </p:txBody>
      </p:sp>
      <p:sp>
        <p:nvSpPr>
          <p:cNvPr id="3" name="Content Placeholder 2">
            <a:extLst>
              <a:ext uri="{FF2B5EF4-FFF2-40B4-BE49-F238E27FC236}">
                <a16:creationId xmlns:a16="http://schemas.microsoft.com/office/drawing/2014/main" id="{4279F906-1D4B-A61F-36A8-1598FEF393BE}"/>
              </a:ext>
            </a:extLst>
          </p:cNvPr>
          <p:cNvSpPr>
            <a:spLocks noGrp="1"/>
          </p:cNvSpPr>
          <p:nvPr>
            <p:ph idx="1"/>
          </p:nvPr>
        </p:nvSpPr>
        <p:spPr>
          <a:xfrm>
            <a:off x="695400" y="1124744"/>
            <a:ext cx="10358967" cy="4799013"/>
          </a:xfrm>
        </p:spPr>
        <p:txBody>
          <a:bodyPr>
            <a:noAutofit/>
          </a:bodyPr>
          <a:lstStyle/>
          <a:p>
            <a:pPr marL="342900" indent="-342900"/>
            <a:r>
              <a:rPr lang="en-US" sz="2000" b="0" dirty="0"/>
              <a:t>6/3/25: PET CT: Increased FDG avid peritoneal disease (left upper quadrant, hepatic capsular nodule, right lower quadrant), new nodal disease in right common iliac, pericaval, </a:t>
            </a:r>
            <a:r>
              <a:rPr lang="en-US" sz="2000" b="0" dirty="0" err="1"/>
              <a:t>cardiophrenic</a:t>
            </a:r>
            <a:r>
              <a:rPr lang="en-US" sz="2000" b="0" dirty="0"/>
              <a:t> nodes; stable inguinal and mammary nodes. T11 FDG uptake without correlate. </a:t>
            </a:r>
          </a:p>
          <a:p>
            <a:pPr marL="342900" indent="-342900"/>
            <a:r>
              <a:rPr lang="en-US" sz="2000" b="0" dirty="0"/>
              <a:t>6/17/25 – 9/26/25: Trastuzumab </a:t>
            </a:r>
            <a:r>
              <a:rPr lang="en-US" sz="2000" b="0" dirty="0" err="1"/>
              <a:t>deruxtecan</a:t>
            </a:r>
            <a:r>
              <a:rPr lang="en-US" sz="2000" b="0" dirty="0"/>
              <a:t> (5L) X 5 cycles.</a:t>
            </a:r>
          </a:p>
          <a:p>
            <a:pPr marL="342900" indent="-342900"/>
            <a:r>
              <a:rPr lang="en-US" sz="2000" b="0" dirty="0"/>
              <a:t>10/4/25: CT chest/abdomen/pelvis: Increase size of right mammary node (5 mm), diaphragm and </a:t>
            </a:r>
            <a:r>
              <a:rPr lang="en-US" sz="2000" b="0" dirty="0" err="1"/>
              <a:t>cardiophrenic</a:t>
            </a:r>
            <a:r>
              <a:rPr lang="en-US" sz="2000" b="0" dirty="0"/>
              <a:t> nodes. Decrease in pulmonary nodule. Slightly increased burden of peritoneal disease, stable hepatic capsular implant and inguinal node, slight increased ascites. Increased size of a necrotic right common iliac node (13 x 17 mm, previously 9 x 10 mm). No new sites of metastatic disease in the abdomen or pelvis. </a:t>
            </a:r>
          </a:p>
          <a:p>
            <a:pPr marL="342900" indent="-342900"/>
            <a:r>
              <a:rPr lang="en-US" sz="2000" b="0" dirty="0"/>
              <a:t>10/17/25: Pembrolizumab, bevacizumab, and cyclophosphamide (11/5/25) (6L) started.</a:t>
            </a:r>
          </a:p>
          <a:p>
            <a:pPr marL="342900" indent="-342900"/>
            <a:r>
              <a:rPr lang="en-US" sz="2000" b="0" dirty="0"/>
              <a:t>Current status: She has received 3 cycles and is tolerating therapy well. CA-125 started plateauing and clinically feeling better but has some GI symptoms. Scan with some slight increase, possible </a:t>
            </a:r>
            <a:r>
              <a:rPr lang="en-US" sz="2000" b="0" dirty="0" err="1"/>
              <a:t>pseudoprogression</a:t>
            </a:r>
            <a:r>
              <a:rPr lang="en-US" sz="2000" b="0" dirty="0"/>
              <a:t>. Plan is to continue with this regimen and rescan after 2-3 cycles; pre-screening for clinical trial options.</a:t>
            </a:r>
          </a:p>
          <a:p>
            <a:pPr marL="0" indent="0">
              <a:buNone/>
            </a:pPr>
            <a:endParaRPr lang="en-US" sz="2000" b="0" dirty="0"/>
          </a:p>
        </p:txBody>
      </p:sp>
    </p:spTree>
    <p:extLst>
      <p:ext uri="{BB962C8B-B14F-4D97-AF65-F5344CB8AC3E}">
        <p14:creationId xmlns:p14="http://schemas.microsoft.com/office/powerpoint/2010/main" val="3500230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4D882-0566-1018-6588-1E6CEC46D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E6461-2635-25E2-1759-8BC1EDAEECDA}"/>
              </a:ext>
            </a:extLst>
          </p:cNvPr>
          <p:cNvSpPr>
            <a:spLocks noGrp="1"/>
          </p:cNvSpPr>
          <p:nvPr>
            <p:ph type="title"/>
          </p:nvPr>
        </p:nvSpPr>
        <p:spPr/>
        <p:txBody>
          <a:bodyPr>
            <a:normAutofit/>
          </a:bodyPr>
          <a:lstStyle/>
          <a:p>
            <a:r>
              <a:rPr lang="en-US" dirty="0"/>
              <a:t>Tumor Markers</a:t>
            </a:r>
          </a:p>
        </p:txBody>
      </p:sp>
      <p:graphicFrame>
        <p:nvGraphicFramePr>
          <p:cNvPr id="3" name="Table 2">
            <a:extLst>
              <a:ext uri="{FF2B5EF4-FFF2-40B4-BE49-F238E27FC236}">
                <a16:creationId xmlns:a16="http://schemas.microsoft.com/office/drawing/2014/main" id="{EE7A674F-4D2C-6811-D8BF-D152B9804BFE}"/>
              </a:ext>
            </a:extLst>
          </p:cNvPr>
          <p:cNvGraphicFramePr>
            <a:graphicFrameLocks noGrp="1"/>
          </p:cNvGraphicFramePr>
          <p:nvPr>
            <p:extLst>
              <p:ext uri="{D42A27DB-BD31-4B8C-83A1-F6EECF244321}">
                <p14:modId xmlns:p14="http://schemas.microsoft.com/office/powerpoint/2010/main" val="3174022513"/>
              </p:ext>
            </p:extLst>
          </p:nvPr>
        </p:nvGraphicFramePr>
        <p:xfrm>
          <a:off x="1415480" y="1484784"/>
          <a:ext cx="9001001" cy="4289298"/>
        </p:xfrm>
        <a:graphic>
          <a:graphicData uri="http://schemas.openxmlformats.org/drawingml/2006/table">
            <a:tbl>
              <a:tblPr>
                <a:tableStyleId>{5C22544A-7EE6-4342-B048-85BDC9FD1C3A}</a:tableStyleId>
              </a:tblPr>
              <a:tblGrid>
                <a:gridCol w="4248472">
                  <a:extLst>
                    <a:ext uri="{9D8B030D-6E8A-4147-A177-3AD203B41FA5}">
                      <a16:colId xmlns:a16="http://schemas.microsoft.com/office/drawing/2014/main" val="3606764735"/>
                    </a:ext>
                  </a:extLst>
                </a:gridCol>
                <a:gridCol w="4752529">
                  <a:extLst>
                    <a:ext uri="{9D8B030D-6E8A-4147-A177-3AD203B41FA5}">
                      <a16:colId xmlns:a16="http://schemas.microsoft.com/office/drawing/2014/main" val="1427933194"/>
                    </a:ext>
                  </a:extLst>
                </a:gridCol>
              </a:tblGrid>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15000"/>
                        </a:lnSpc>
                        <a:spcAft>
                          <a:spcPts val="800"/>
                        </a:spcAft>
                        <a:buNone/>
                      </a:pPr>
                      <a:r>
                        <a:rPr lang="en-US" sz="2000" b="1" kern="100" dirty="0">
                          <a:solidFill>
                            <a:schemeClr val="bg1"/>
                          </a:solidFill>
                          <a:effectLst/>
                          <a:latin typeface="Calibri" panose="020F0502020204030204" pitchFamily="34" charset="0"/>
                          <a:cs typeface="Calibri" panose="020F0502020204030204" pitchFamily="34" charset="0"/>
                        </a:rPr>
                        <a:t> CA-125</a:t>
                      </a:r>
                      <a:endPar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910627542"/>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1/17/2025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539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726557136"/>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2/10/2025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439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528560"/>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2/24/2025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318</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575442156"/>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3/11/2025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212</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921803"/>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3/24/2025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162</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9740936"/>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4/7/2025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159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4849731"/>
                  </a:ext>
                </a:extLst>
              </a:tr>
              <a:tr h="94594">
                <a:tc>
                  <a:txBody>
                    <a:bodyPr/>
                    <a:lstStyle/>
                    <a:p>
                      <a:pPr marL="0" marR="0">
                        <a:lnSpc>
                          <a:spcPct val="115000"/>
                        </a:lnSpc>
                        <a:spcAft>
                          <a:spcPts val="800"/>
                        </a:spcAft>
                        <a:buNone/>
                      </a:pPr>
                      <a:r>
                        <a:rPr lang="en-US" sz="2000" kern="100">
                          <a:effectLst/>
                          <a:latin typeface="Calibri" panose="020F0502020204030204" pitchFamily="34" charset="0"/>
                          <a:cs typeface="Calibri" panose="020F0502020204030204" pitchFamily="34" charset="0"/>
                        </a:rPr>
                        <a:t>4/21/2025</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176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076331596"/>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5/5/2025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196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8191497"/>
                  </a:ext>
                </a:extLst>
              </a:tr>
              <a:tr h="94594">
                <a:tc>
                  <a:txBody>
                    <a:bodyPr/>
                    <a:lstStyle/>
                    <a:p>
                      <a:pPr marL="0" marR="0">
                        <a:lnSpc>
                          <a:spcPct val="115000"/>
                        </a:lnSpc>
                        <a:spcAft>
                          <a:spcPts val="800"/>
                        </a:spcAft>
                        <a:buNone/>
                      </a:pPr>
                      <a:r>
                        <a:rPr lang="en-US" sz="2000" kern="100">
                          <a:effectLst/>
                          <a:latin typeface="Calibri" panose="020F0502020204030204" pitchFamily="34" charset="0"/>
                          <a:cs typeface="Calibri" panose="020F0502020204030204" pitchFamily="34" charset="0"/>
                        </a:rPr>
                        <a:t>5/19/2025</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198</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1468606986"/>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6/5/2025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363</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9676943"/>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6/16/2025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446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098704757"/>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7/7/2025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399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9526071"/>
                  </a:ext>
                </a:extLst>
              </a:tr>
            </a:tbl>
          </a:graphicData>
        </a:graphic>
      </p:graphicFrame>
    </p:spTree>
    <p:extLst>
      <p:ext uri="{BB962C8B-B14F-4D97-AF65-F5344CB8AC3E}">
        <p14:creationId xmlns:p14="http://schemas.microsoft.com/office/powerpoint/2010/main" val="3533890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9DFCD-43B2-EF2C-FD4A-4784FB93A0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059B6-D9B1-AA0D-5CDB-0E5EC68BDEB9}"/>
              </a:ext>
            </a:extLst>
          </p:cNvPr>
          <p:cNvSpPr>
            <a:spLocks noGrp="1"/>
          </p:cNvSpPr>
          <p:nvPr>
            <p:ph type="title"/>
          </p:nvPr>
        </p:nvSpPr>
        <p:spPr/>
        <p:txBody>
          <a:bodyPr>
            <a:normAutofit/>
          </a:bodyPr>
          <a:lstStyle/>
          <a:p>
            <a:r>
              <a:rPr lang="en-US" dirty="0"/>
              <a:t>Tumor Markers (Continued)</a:t>
            </a:r>
          </a:p>
        </p:txBody>
      </p:sp>
      <p:graphicFrame>
        <p:nvGraphicFramePr>
          <p:cNvPr id="3" name="Table 2">
            <a:extLst>
              <a:ext uri="{FF2B5EF4-FFF2-40B4-BE49-F238E27FC236}">
                <a16:creationId xmlns:a16="http://schemas.microsoft.com/office/drawing/2014/main" id="{307E0E48-CFE4-ACAD-5D4D-DAFA6D009F90}"/>
              </a:ext>
            </a:extLst>
          </p:cNvPr>
          <p:cNvGraphicFramePr>
            <a:graphicFrameLocks noGrp="1"/>
          </p:cNvGraphicFramePr>
          <p:nvPr>
            <p:extLst>
              <p:ext uri="{D42A27DB-BD31-4B8C-83A1-F6EECF244321}">
                <p14:modId xmlns:p14="http://schemas.microsoft.com/office/powerpoint/2010/main" val="3126661859"/>
              </p:ext>
            </p:extLst>
          </p:nvPr>
        </p:nvGraphicFramePr>
        <p:xfrm>
          <a:off x="1631504" y="1844824"/>
          <a:ext cx="9364839" cy="2969514"/>
        </p:xfrm>
        <a:graphic>
          <a:graphicData uri="http://schemas.openxmlformats.org/drawingml/2006/table">
            <a:tbl>
              <a:tblPr>
                <a:tableStyleId>{5C22544A-7EE6-4342-B048-85BDC9FD1C3A}</a:tableStyleId>
              </a:tblPr>
              <a:tblGrid>
                <a:gridCol w="5156667">
                  <a:extLst>
                    <a:ext uri="{9D8B030D-6E8A-4147-A177-3AD203B41FA5}">
                      <a16:colId xmlns:a16="http://schemas.microsoft.com/office/drawing/2014/main" val="3606764735"/>
                    </a:ext>
                  </a:extLst>
                </a:gridCol>
                <a:gridCol w="4208172">
                  <a:extLst>
                    <a:ext uri="{9D8B030D-6E8A-4147-A177-3AD203B41FA5}">
                      <a16:colId xmlns:a16="http://schemas.microsoft.com/office/drawing/2014/main" val="1427933194"/>
                    </a:ext>
                  </a:extLst>
                </a:gridCol>
              </a:tblGrid>
              <a:tr h="94594">
                <a:tc>
                  <a:txBody>
                    <a:bodyPr/>
                    <a:lstStyle/>
                    <a:p>
                      <a:pPr marL="0" marR="0">
                        <a:lnSpc>
                          <a:spcPct val="115000"/>
                        </a:lnSpc>
                        <a:spcAft>
                          <a:spcPts val="800"/>
                        </a:spcAft>
                        <a:buNone/>
                      </a:pPr>
                      <a:r>
                        <a:rPr lang="en-US" sz="2000" b="1" kern="100" dirty="0">
                          <a:solidFill>
                            <a:schemeClr val="bg1"/>
                          </a:solidFill>
                          <a:effectLst/>
                          <a:latin typeface="Calibri" panose="020F0502020204030204" pitchFamily="34" charset="0"/>
                          <a:cs typeface="Calibri" panose="020F0502020204030204" pitchFamily="34" charset="0"/>
                        </a:rPr>
                        <a:t> </a:t>
                      </a:r>
                      <a:endPar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15000"/>
                        </a:lnSpc>
                        <a:spcAft>
                          <a:spcPts val="800"/>
                        </a:spcAft>
                        <a:buNone/>
                      </a:pPr>
                      <a:r>
                        <a:rPr lang="en-US" sz="2000" b="1" kern="100" dirty="0">
                          <a:solidFill>
                            <a:schemeClr val="bg1"/>
                          </a:solidFill>
                          <a:effectLst/>
                          <a:latin typeface="Calibri" panose="020F0502020204030204" pitchFamily="34" charset="0"/>
                          <a:cs typeface="Calibri" panose="020F0502020204030204" pitchFamily="34" charset="0"/>
                        </a:rPr>
                        <a:t> CA-125</a:t>
                      </a:r>
                      <a:endPar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910627542"/>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7/7/2025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399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539526071"/>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7/25/2025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500</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3372580"/>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8/15/2025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685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682059849"/>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9/5/2025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1,318</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4468617"/>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9/26/2025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1,850</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3351432371"/>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10/17/2025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2,651</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7040533"/>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11/6/2025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4,708</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960020089"/>
                  </a:ext>
                </a:extLst>
              </a:tr>
              <a:tr h="94594">
                <a:tc>
                  <a:txBody>
                    <a:bodyPr/>
                    <a:lstStyle/>
                    <a:p>
                      <a:pPr marL="0" marR="0">
                        <a:lnSpc>
                          <a:spcPct val="115000"/>
                        </a:lnSpc>
                        <a:spcAft>
                          <a:spcPts val="800"/>
                        </a:spcAft>
                        <a:buNone/>
                      </a:pPr>
                      <a:r>
                        <a:rPr lang="en-US" sz="2000" kern="100" dirty="0">
                          <a:effectLst/>
                          <a:latin typeface="Calibri" panose="020F0502020204030204" pitchFamily="34" charset="0"/>
                          <a:cs typeface="Calibri" panose="020F0502020204030204" pitchFamily="34" charset="0"/>
                        </a:rPr>
                        <a:t>12/1/2025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18738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cs typeface="Calibri" panose="020F0502020204030204" pitchFamily="34" charset="0"/>
                        </a:rPr>
                        <a:t>4,704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4506" marR="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0143102"/>
                  </a:ext>
                </a:extLst>
              </a:tr>
            </a:tbl>
          </a:graphicData>
        </a:graphic>
      </p:graphicFrame>
    </p:spTree>
    <p:extLst>
      <p:ext uri="{BB962C8B-B14F-4D97-AF65-F5344CB8AC3E}">
        <p14:creationId xmlns:p14="http://schemas.microsoft.com/office/powerpoint/2010/main" val="480596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81357-6289-5689-75E4-4A563358C7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C4EC7D-4794-862F-D5F7-713D436CC525}"/>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9DEC4EB8-7B44-F447-1A9D-D05E7AFA2372}"/>
              </a:ext>
            </a:extLst>
          </p:cNvPr>
          <p:cNvSpPr>
            <a:spLocks noGrp="1"/>
          </p:cNvSpPr>
          <p:nvPr>
            <p:ph idx="1"/>
          </p:nvPr>
        </p:nvSpPr>
        <p:spPr>
          <a:xfrm>
            <a:off x="912286" y="1340768"/>
            <a:ext cx="10358967" cy="4799013"/>
          </a:xfrm>
        </p:spPr>
        <p:txBody>
          <a:bodyPr/>
          <a:lstStyle/>
          <a:p>
            <a:pPr lvl="0"/>
            <a:r>
              <a:rPr lang="en-US" sz="2200" b="0" dirty="0"/>
              <a:t>Colombo N et al. Pembrolizumab vs placebo plus weekly paclitaxel ± bevacizumab in platinum-resistant recurrent ovarian cancer: Results from the randomized double-blind phase III ENGOT-ov65/KEYNOTE-B96 study. ESMO 2025;Abstract LBA3.</a:t>
            </a:r>
          </a:p>
          <a:p>
            <a:r>
              <a:rPr lang="en-US" sz="2200" b="0" dirty="0" err="1"/>
              <a:t>Olawaiye</a:t>
            </a:r>
            <a:r>
              <a:rPr lang="en-US" sz="2200" b="0" dirty="0"/>
              <a:t> AB et al. </a:t>
            </a:r>
            <a:r>
              <a:rPr lang="en-US" sz="2200" b="0" dirty="0" err="1"/>
              <a:t>Relacorilant</a:t>
            </a:r>
            <a:r>
              <a:rPr lang="en-US" sz="2200" b="0" dirty="0"/>
              <a:t> and nab-paclitaxel in patients with platinum-resistant ovarian cancer (ROSELLA): An open-label, </a:t>
            </a:r>
            <a:r>
              <a:rPr lang="en-US" sz="2200" b="0" dirty="0" err="1"/>
              <a:t>randomised</a:t>
            </a:r>
            <a:r>
              <a:rPr lang="en-US" sz="2200" b="0" dirty="0"/>
              <a:t>, controlled, phase 3 trial. </a:t>
            </a:r>
            <a:r>
              <a:rPr lang="en-US" sz="2200" b="0" i="1" dirty="0"/>
              <a:t>Lancet</a:t>
            </a:r>
            <a:r>
              <a:rPr lang="en-US" sz="2200" b="0" dirty="0"/>
              <a:t> 2025;405(10496):2205-16.</a:t>
            </a:r>
          </a:p>
          <a:p>
            <a:pPr lvl="0"/>
            <a:r>
              <a:rPr lang="en-US" sz="2200" b="0" dirty="0"/>
              <a:t>Ray-</a:t>
            </a:r>
            <a:r>
              <a:rPr lang="en-US" sz="2200" b="0" dirty="0" err="1"/>
              <a:t>Coquard</a:t>
            </a:r>
            <a:r>
              <a:rPr lang="en-US" sz="2200" b="0" dirty="0"/>
              <a:t> IL et al. </a:t>
            </a:r>
            <a:r>
              <a:rPr lang="en-US" sz="2200" b="0" dirty="0" err="1"/>
              <a:t>Raludotatug</a:t>
            </a:r>
            <a:r>
              <a:rPr lang="en-US" sz="2200" b="0" dirty="0"/>
              <a:t> deruxtecan (R-</a:t>
            </a:r>
            <a:r>
              <a:rPr lang="en-US" sz="2200" b="0" dirty="0" err="1"/>
              <a:t>DXd</a:t>
            </a:r>
            <a:r>
              <a:rPr lang="en-US" sz="2200" b="0" dirty="0"/>
              <a:t>) in patients (pts) with platinum-resistant ovarian cancer (PROC): Primary analysis of the phase II dose-optimization part of REJOICE-Ovarian01. ESMO 2025;Abstract LBA42.</a:t>
            </a:r>
          </a:p>
          <a:p>
            <a:r>
              <a:rPr lang="en-US" sz="2200" b="0" dirty="0" err="1"/>
              <a:t>Oaknin</a:t>
            </a:r>
            <a:r>
              <a:rPr lang="en-US" sz="2200" b="0" dirty="0"/>
              <a:t> A et al. First-in-human study of AZD5335, a folate receptor α (FRα)-targeted antibody-drug conjugate, in patients with platinum-resistant recurrent ovarian cancer. ESMO 2025;Abstract 1065MO. </a:t>
            </a:r>
          </a:p>
          <a:p>
            <a:pPr lvl="0"/>
            <a:endParaRPr lang="en-US" sz="2200" b="0" dirty="0"/>
          </a:p>
          <a:p>
            <a:pPr marL="98425" indent="0">
              <a:buNone/>
            </a:pPr>
            <a:endParaRPr lang="en-US" sz="2200" dirty="0"/>
          </a:p>
        </p:txBody>
      </p:sp>
    </p:spTree>
    <p:extLst>
      <p:ext uri="{BB962C8B-B14F-4D97-AF65-F5344CB8AC3E}">
        <p14:creationId xmlns:p14="http://schemas.microsoft.com/office/powerpoint/2010/main" val="4078954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D5E8-9D6F-161E-CA57-A44D4FC6E5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726549-CD69-A18B-3336-C86EE61776F6}"/>
              </a:ext>
            </a:extLst>
          </p:cNvPr>
          <p:cNvSpPr txBox="1"/>
          <p:nvPr/>
        </p:nvSpPr>
        <p:spPr>
          <a:xfrm>
            <a:off x="452225" y="282214"/>
            <a:ext cx="10766971" cy="1664366"/>
          </a:xfrm>
          <a:prstGeom prst="rect">
            <a:avLst/>
          </a:prstGeom>
          <a:noFill/>
        </p:spPr>
        <p:txBody>
          <a:bodyPr wrap="square" rtlCol="0">
            <a:spAutoFit/>
          </a:bodyPr>
          <a:lstStyle/>
          <a:p>
            <a:pPr marL="0" marR="0" lvl="0" indent="0" algn="l" defTabSz="1219170" rtl="0" eaLnBrk="1" fontAlgn="base" latinLnBrk="0" hangingPunct="1">
              <a:lnSpc>
                <a:spcPts val="306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a:ea typeface="ＭＳ Ｐゴシック" panose="020B0600070205080204" pitchFamily="34" charset="-128"/>
                <a:cs typeface="+mn-cs"/>
              </a:rPr>
              <a:t>Phase III KEYNOTE-B96 Trial Met Secondary Endpoint of Overall Survival in All-Comer Population of Patients with Platinum-Resistant Recurrent Ovarian Cancer</a:t>
            </a:r>
          </a:p>
          <a:p>
            <a:pPr marL="0" marR="0" lvl="0" indent="0" algn="l" defTabSz="1219170" rtl="0" eaLnBrk="1" fontAlgn="base" latinLnBrk="0" hangingPunct="1">
              <a:lnSpc>
                <a:spcPts val="306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Calibri"/>
                <a:ea typeface="ＭＳ Ｐゴシック" panose="020B0600070205080204" pitchFamily="34" charset="-128"/>
                <a:cs typeface="+mn-cs"/>
              </a:rPr>
              <a:t>Press Release: October 16, 2025</a:t>
            </a:r>
          </a:p>
        </p:txBody>
      </p:sp>
      <p:sp>
        <p:nvSpPr>
          <p:cNvPr id="5" name="TextBox 4">
            <a:extLst>
              <a:ext uri="{FF2B5EF4-FFF2-40B4-BE49-F238E27FC236}">
                <a16:creationId xmlns:a16="http://schemas.microsoft.com/office/drawing/2014/main" id="{E9146BAC-F503-D0FE-52A2-73E5CB0464BA}"/>
              </a:ext>
            </a:extLst>
          </p:cNvPr>
          <p:cNvSpPr txBox="1"/>
          <p:nvPr/>
        </p:nvSpPr>
        <p:spPr>
          <a:xfrm>
            <a:off x="445821" y="1946580"/>
            <a:ext cx="11050779" cy="403110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Phase 3 KEYNOTE-B96 trial, also known as ENGOT-ov65, met its secondary endpoint of overall survival (OS) for the treatment of patients with platinum-resistant recurrent ovarian cancer in all comers. The trial studied pembrolizumab in combination with chemotherapy (paclitaxel) with or without bevacizumab for these patients. </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As previously announced, KEYNOTE-B96 met its primary endpoint of progression-free survival PFS in patients with platinum-resistant recurrent ovarian cancer whose tumors express PD-L1 and in all comers, as well as its secondary endpoint of OS for patients whose tumors express PD-L1, at previous interim analyses. </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Findings from these prior analyses will be presented in a Presidential Symposium at the upcoming European Society for Medical Oncology (ESMO) Congress 2025.”</a:t>
            </a:r>
          </a:p>
        </p:txBody>
      </p:sp>
      <p:sp>
        <p:nvSpPr>
          <p:cNvPr id="6" name="TextBox 5">
            <a:extLst>
              <a:ext uri="{FF2B5EF4-FFF2-40B4-BE49-F238E27FC236}">
                <a16:creationId xmlns:a16="http://schemas.microsoft.com/office/drawing/2014/main" id="{3B1998A4-F4B5-44FF-E76D-4A11F0A8A2EF}"/>
              </a:ext>
            </a:extLst>
          </p:cNvPr>
          <p:cNvSpPr txBox="1"/>
          <p:nvPr/>
        </p:nvSpPr>
        <p:spPr>
          <a:xfrm>
            <a:off x="168221" y="6273225"/>
            <a:ext cx="11414179"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https://</a:t>
            </a:r>
            <a:r>
              <a:rPr kumimoji="0" lang="en-US" sz="16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www.merck.com</a:t>
            </a:r>
            <a:r>
              <a:rPr kumimoji="0" 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/news/merck-announces-phase-3-keynote-b96-trial-met-secondary-endpoint-of-overall-survival-os-in-all-comers-population-of-patients-with-platinum-resistant-recurrent-ovarian-cancer/</a:t>
            </a:r>
          </a:p>
        </p:txBody>
      </p:sp>
    </p:spTree>
    <p:extLst>
      <p:ext uri="{BB962C8B-B14F-4D97-AF65-F5344CB8AC3E}">
        <p14:creationId xmlns:p14="http://schemas.microsoft.com/office/powerpoint/2010/main" val="24803704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A1F17-32C3-7D13-65C8-24732101CB20}"/>
            </a:ext>
          </a:extLst>
        </p:cNvPr>
        <p:cNvGrpSpPr/>
        <p:nvPr/>
      </p:nvGrpSpPr>
      <p:grpSpPr>
        <a:xfrm>
          <a:off x="0" y="0"/>
          <a:ext cx="0" cy="0"/>
          <a:chOff x="0" y="0"/>
          <a:chExt cx="0" cy="0"/>
        </a:xfrm>
      </p:grpSpPr>
      <p:pic>
        <p:nvPicPr>
          <p:cNvPr id="4" name="Picture 3" descr="A close-up of a structure&#10;&#10;AI-generated content may be incorrect.">
            <a:extLst>
              <a:ext uri="{FF2B5EF4-FFF2-40B4-BE49-F238E27FC236}">
                <a16:creationId xmlns:a16="http://schemas.microsoft.com/office/drawing/2014/main" id="{FB3E6991-6123-7D40-D8D4-D95676F82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430" y="623654"/>
            <a:ext cx="10261140" cy="5610692"/>
          </a:xfrm>
          <a:prstGeom prst="rect">
            <a:avLst/>
          </a:prstGeom>
        </p:spPr>
      </p:pic>
      <p:sp>
        <p:nvSpPr>
          <p:cNvPr id="3" name="TextBox 2">
            <a:extLst>
              <a:ext uri="{FF2B5EF4-FFF2-40B4-BE49-F238E27FC236}">
                <a16:creationId xmlns:a16="http://schemas.microsoft.com/office/drawing/2014/main" id="{27FAF6C5-F487-CEB6-B395-C69EE119B8A1}"/>
              </a:ext>
            </a:extLst>
          </p:cNvPr>
          <p:cNvSpPr txBox="1"/>
          <p:nvPr/>
        </p:nvSpPr>
        <p:spPr>
          <a:xfrm>
            <a:off x="8907158" y="764704"/>
            <a:ext cx="2304256"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Abstract LBA3</a:t>
            </a:r>
          </a:p>
        </p:txBody>
      </p:sp>
    </p:spTree>
    <p:extLst>
      <p:ext uri="{BB962C8B-B14F-4D97-AF65-F5344CB8AC3E}">
        <p14:creationId xmlns:p14="http://schemas.microsoft.com/office/powerpoint/2010/main" val="4059142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DD103-B406-23FD-2419-745BC6E00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5ACEC4-FA8D-CF33-6175-A65D3B7322F3}"/>
              </a:ext>
            </a:extLst>
          </p:cNvPr>
          <p:cNvSpPr>
            <a:spLocks noGrp="1"/>
          </p:cNvSpPr>
          <p:nvPr>
            <p:ph type="title"/>
          </p:nvPr>
        </p:nvSpPr>
        <p:spPr>
          <a:xfrm>
            <a:off x="912286" y="71332"/>
            <a:ext cx="10358967" cy="1143000"/>
          </a:xfrm>
        </p:spPr>
        <p:txBody>
          <a:bodyPr/>
          <a:lstStyle/>
          <a:p>
            <a:r>
              <a:rPr lang="en-US" dirty="0"/>
              <a:t>KEYNOTE-B96 Study Design</a:t>
            </a:r>
          </a:p>
        </p:txBody>
      </p:sp>
      <p:sp>
        <p:nvSpPr>
          <p:cNvPr id="6" name="TextBox 5">
            <a:extLst>
              <a:ext uri="{FF2B5EF4-FFF2-40B4-BE49-F238E27FC236}">
                <a16:creationId xmlns:a16="http://schemas.microsoft.com/office/drawing/2014/main" id="{60F83ADB-4137-C524-9E45-9706F4072E2E}"/>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17" name="Picture 16" descr="A diagram of a patient's health&#10;&#10;AI-generated content may be incorrect.">
            <a:extLst>
              <a:ext uri="{FF2B5EF4-FFF2-40B4-BE49-F238E27FC236}">
                <a16:creationId xmlns:a16="http://schemas.microsoft.com/office/drawing/2014/main" id="{C87069A9-67A0-6EFE-4F11-B0B1DDE4A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503" y="980728"/>
            <a:ext cx="10265371" cy="5091885"/>
          </a:xfrm>
          <a:prstGeom prst="rect">
            <a:avLst/>
          </a:prstGeom>
        </p:spPr>
      </p:pic>
    </p:spTree>
    <p:extLst>
      <p:ext uri="{BB962C8B-B14F-4D97-AF65-F5344CB8AC3E}">
        <p14:creationId xmlns:p14="http://schemas.microsoft.com/office/powerpoint/2010/main" val="4204598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B21EA-A668-66B3-3E0F-979980DF2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DEDED-E181-65E5-2F6C-A43E33C9E083}"/>
              </a:ext>
            </a:extLst>
          </p:cNvPr>
          <p:cNvSpPr>
            <a:spLocks noGrp="1"/>
          </p:cNvSpPr>
          <p:nvPr>
            <p:ph type="title"/>
          </p:nvPr>
        </p:nvSpPr>
        <p:spPr>
          <a:xfrm>
            <a:off x="912286" y="71332"/>
            <a:ext cx="10358967" cy="1143000"/>
          </a:xfrm>
        </p:spPr>
        <p:txBody>
          <a:bodyPr/>
          <a:lstStyle/>
          <a:p>
            <a:r>
              <a:rPr lang="en-US" dirty="0"/>
              <a:t>KEYNOTE-B96: Baseline Characteristics</a:t>
            </a:r>
          </a:p>
        </p:txBody>
      </p:sp>
      <p:sp>
        <p:nvSpPr>
          <p:cNvPr id="6" name="TextBox 5">
            <a:extLst>
              <a:ext uri="{FF2B5EF4-FFF2-40B4-BE49-F238E27FC236}">
                <a16:creationId xmlns:a16="http://schemas.microsoft.com/office/drawing/2014/main" id="{A71AA8CC-DB8C-6D24-823D-A1832F90BD19}"/>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4" name="Picture 3" descr="A screenshot of a medical report&#10;&#10;AI-generated content may be incorrect.">
            <a:extLst>
              <a:ext uri="{FF2B5EF4-FFF2-40B4-BE49-F238E27FC236}">
                <a16:creationId xmlns:a16="http://schemas.microsoft.com/office/drawing/2014/main" id="{12773512-FB54-371F-03B4-808B43511A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73950" y="1052736"/>
            <a:ext cx="10435637" cy="5056774"/>
          </a:xfrm>
          <a:prstGeom prst="rect">
            <a:avLst/>
          </a:prstGeom>
        </p:spPr>
      </p:pic>
    </p:spTree>
    <p:extLst>
      <p:ext uri="{BB962C8B-B14F-4D97-AF65-F5344CB8AC3E}">
        <p14:creationId xmlns:p14="http://schemas.microsoft.com/office/powerpoint/2010/main" val="3605668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118F0-FEB2-E6E5-BF57-184766237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87B9A6-3D1F-E749-3013-486F1EBEC6A2}"/>
              </a:ext>
            </a:extLst>
          </p:cNvPr>
          <p:cNvSpPr>
            <a:spLocks noGrp="1"/>
          </p:cNvSpPr>
          <p:nvPr>
            <p:ph type="title"/>
          </p:nvPr>
        </p:nvSpPr>
        <p:spPr>
          <a:xfrm>
            <a:off x="912287" y="71332"/>
            <a:ext cx="9648210" cy="1143000"/>
          </a:xfrm>
        </p:spPr>
        <p:txBody>
          <a:bodyPr/>
          <a:lstStyle/>
          <a:p>
            <a:pPr algn="l"/>
            <a:r>
              <a:rPr lang="en-US" dirty="0"/>
              <a:t>KEYNOTE-B96: PFS in the CPS ≥1 Population at Interim Analysis 1 (IA1)</a:t>
            </a:r>
          </a:p>
        </p:txBody>
      </p:sp>
      <p:sp>
        <p:nvSpPr>
          <p:cNvPr id="6" name="TextBox 5">
            <a:extLst>
              <a:ext uri="{FF2B5EF4-FFF2-40B4-BE49-F238E27FC236}">
                <a16:creationId xmlns:a16="http://schemas.microsoft.com/office/drawing/2014/main" id="{548AA03D-B529-75E9-8B19-F1E8C0AFE5D6}"/>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5" name="Picture 4" descr="A graph of a patient with numbers and a graph&#10;&#10;AI-generated content may be incorrect.">
            <a:extLst>
              <a:ext uri="{FF2B5EF4-FFF2-40B4-BE49-F238E27FC236}">
                <a16:creationId xmlns:a16="http://schemas.microsoft.com/office/drawing/2014/main" id="{AC3E4F47-5F01-3034-D5EA-96ECA64099C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76849" y="1214332"/>
            <a:ext cx="10638301" cy="4872128"/>
          </a:xfrm>
          <a:prstGeom prst="rect">
            <a:avLst/>
          </a:prstGeom>
        </p:spPr>
      </p:pic>
    </p:spTree>
    <p:extLst>
      <p:ext uri="{BB962C8B-B14F-4D97-AF65-F5344CB8AC3E}">
        <p14:creationId xmlns:p14="http://schemas.microsoft.com/office/powerpoint/2010/main" val="1876600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32E29-0B7D-F038-66E6-1B8FAF7A0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E3739-C853-926A-778D-C43D9B9CD766}"/>
              </a:ext>
            </a:extLst>
          </p:cNvPr>
          <p:cNvSpPr>
            <a:spLocks noGrp="1"/>
          </p:cNvSpPr>
          <p:nvPr>
            <p:ph type="title"/>
          </p:nvPr>
        </p:nvSpPr>
        <p:spPr>
          <a:xfrm>
            <a:off x="912286" y="71332"/>
            <a:ext cx="10358967" cy="1143000"/>
          </a:xfrm>
        </p:spPr>
        <p:txBody>
          <a:bodyPr/>
          <a:lstStyle/>
          <a:p>
            <a:r>
              <a:rPr lang="en-US" dirty="0"/>
              <a:t>KEYNOTE-B96: PFS in the Intent-to-Treat Population at IA1</a:t>
            </a:r>
          </a:p>
        </p:txBody>
      </p:sp>
      <p:sp>
        <p:nvSpPr>
          <p:cNvPr id="6" name="TextBox 5">
            <a:extLst>
              <a:ext uri="{FF2B5EF4-FFF2-40B4-BE49-F238E27FC236}">
                <a16:creationId xmlns:a16="http://schemas.microsoft.com/office/drawing/2014/main" id="{0CECAA97-AA36-C631-B98C-CABCB5731578}"/>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4" name="Picture 3" descr="A graph of a patient's life&#10;&#10;AI-generated content may be incorrect.">
            <a:extLst>
              <a:ext uri="{FF2B5EF4-FFF2-40B4-BE49-F238E27FC236}">
                <a16:creationId xmlns:a16="http://schemas.microsoft.com/office/drawing/2014/main" id="{213A8701-590E-8934-610E-630CC9D7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16" y="1214332"/>
            <a:ext cx="10512306" cy="4837449"/>
          </a:xfrm>
          <a:prstGeom prst="rect">
            <a:avLst/>
          </a:prstGeom>
        </p:spPr>
      </p:pic>
    </p:spTree>
    <p:extLst>
      <p:ext uri="{BB962C8B-B14F-4D97-AF65-F5344CB8AC3E}">
        <p14:creationId xmlns:p14="http://schemas.microsoft.com/office/powerpoint/2010/main" val="938543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A44EC-38B8-1F1E-8EC1-3E6682327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90268-5CDA-4119-B316-6858CB27A6A3}"/>
              </a:ext>
            </a:extLst>
          </p:cNvPr>
          <p:cNvSpPr>
            <a:spLocks noGrp="1"/>
          </p:cNvSpPr>
          <p:nvPr>
            <p:ph type="title"/>
          </p:nvPr>
        </p:nvSpPr>
        <p:spPr>
          <a:xfrm>
            <a:off x="912286" y="71332"/>
            <a:ext cx="10358967" cy="1143000"/>
          </a:xfrm>
        </p:spPr>
        <p:txBody>
          <a:bodyPr/>
          <a:lstStyle/>
          <a:p>
            <a:pPr algn="l"/>
            <a:r>
              <a:rPr lang="en-US" dirty="0"/>
              <a:t>KEYNOTE-B96: PFS in Subgroups in the CPS ≥1 and Intent-to-Treat (ITT) Populations at IA1</a:t>
            </a:r>
          </a:p>
        </p:txBody>
      </p:sp>
      <p:sp>
        <p:nvSpPr>
          <p:cNvPr id="6" name="TextBox 5">
            <a:extLst>
              <a:ext uri="{FF2B5EF4-FFF2-40B4-BE49-F238E27FC236}">
                <a16:creationId xmlns:a16="http://schemas.microsoft.com/office/drawing/2014/main" id="{D9084825-7BA8-FD36-215F-BAB7B8B078B0}"/>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5" name="Picture 4" descr="A screenshot of a document&#10;&#10;AI-generated content may be incorrect.">
            <a:extLst>
              <a:ext uri="{FF2B5EF4-FFF2-40B4-BE49-F238E27FC236}">
                <a16:creationId xmlns:a16="http://schemas.microsoft.com/office/drawing/2014/main" id="{D6F926BE-1FAC-BC04-87CE-4BF8041419E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73287" y="1214332"/>
            <a:ext cx="10441079" cy="5094988"/>
          </a:xfrm>
          <a:prstGeom prst="rect">
            <a:avLst/>
          </a:prstGeom>
        </p:spPr>
      </p:pic>
    </p:spTree>
    <p:extLst>
      <p:ext uri="{BB962C8B-B14F-4D97-AF65-F5344CB8AC3E}">
        <p14:creationId xmlns:p14="http://schemas.microsoft.com/office/powerpoint/2010/main" val="2737664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F9ECB-2565-624E-F9B9-CCEDC6B2C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34759-F03B-BFED-BDB4-04EB3615255D}"/>
              </a:ext>
            </a:extLst>
          </p:cNvPr>
          <p:cNvSpPr>
            <a:spLocks noGrp="1"/>
          </p:cNvSpPr>
          <p:nvPr>
            <p:ph type="title"/>
          </p:nvPr>
        </p:nvSpPr>
        <p:spPr>
          <a:xfrm>
            <a:off x="912286" y="71332"/>
            <a:ext cx="10358967" cy="1143000"/>
          </a:xfrm>
        </p:spPr>
        <p:txBody>
          <a:bodyPr/>
          <a:lstStyle/>
          <a:p>
            <a:pPr algn="l"/>
            <a:r>
              <a:rPr lang="en-US" dirty="0"/>
              <a:t>KEYNOTE-B96: PFS in the CPS ≥1 and ITT Populations at Interim Analysis 2 (IA2)</a:t>
            </a:r>
          </a:p>
        </p:txBody>
      </p:sp>
      <p:sp>
        <p:nvSpPr>
          <p:cNvPr id="6" name="TextBox 5">
            <a:extLst>
              <a:ext uri="{FF2B5EF4-FFF2-40B4-BE49-F238E27FC236}">
                <a16:creationId xmlns:a16="http://schemas.microsoft.com/office/drawing/2014/main" id="{080C0C49-05BE-FF5E-4FE9-D5050A2B7646}"/>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4" name="Picture 3" descr="A graph of the number of patients&#10;&#10;AI-generated content may be incorrect.">
            <a:extLst>
              <a:ext uri="{FF2B5EF4-FFF2-40B4-BE49-F238E27FC236}">
                <a16:creationId xmlns:a16="http://schemas.microsoft.com/office/drawing/2014/main" id="{33042A22-16EA-47C4-D46A-3965C2759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249" y="1124744"/>
            <a:ext cx="10358967" cy="5184576"/>
          </a:xfrm>
          <a:prstGeom prst="rect">
            <a:avLst/>
          </a:prstGeom>
        </p:spPr>
      </p:pic>
    </p:spTree>
    <p:extLst>
      <p:ext uri="{BB962C8B-B14F-4D97-AF65-F5344CB8AC3E}">
        <p14:creationId xmlns:p14="http://schemas.microsoft.com/office/powerpoint/2010/main" val="3824872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CCFD6-D8FB-D9D0-D5B8-62969F3D9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AFEBF-833A-E06A-2B1F-5C7C0BC8627C}"/>
              </a:ext>
            </a:extLst>
          </p:cNvPr>
          <p:cNvSpPr>
            <a:spLocks noGrp="1"/>
          </p:cNvSpPr>
          <p:nvPr>
            <p:ph type="title"/>
          </p:nvPr>
        </p:nvSpPr>
        <p:spPr>
          <a:xfrm>
            <a:off x="912286" y="71332"/>
            <a:ext cx="10358967" cy="1143000"/>
          </a:xfrm>
        </p:spPr>
        <p:txBody>
          <a:bodyPr/>
          <a:lstStyle/>
          <a:p>
            <a:r>
              <a:rPr lang="en-US" dirty="0"/>
              <a:t>KEYNOTE-B96: OS in the PD-L1 CPS ≥1 Population at IA2</a:t>
            </a:r>
          </a:p>
        </p:txBody>
      </p:sp>
      <p:sp>
        <p:nvSpPr>
          <p:cNvPr id="6" name="TextBox 5">
            <a:extLst>
              <a:ext uri="{FF2B5EF4-FFF2-40B4-BE49-F238E27FC236}">
                <a16:creationId xmlns:a16="http://schemas.microsoft.com/office/drawing/2014/main" id="{ED152713-00AA-F047-B434-ADD3883C9555}"/>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5" name="Picture 4" descr="A graph of a number of patients&#10;&#10;AI-generated content may be incorrect.">
            <a:extLst>
              <a:ext uri="{FF2B5EF4-FFF2-40B4-BE49-F238E27FC236}">
                <a16:creationId xmlns:a16="http://schemas.microsoft.com/office/drawing/2014/main" id="{DD9A3482-2536-61D4-13ED-5B97E5C1F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181044"/>
            <a:ext cx="10801200" cy="4905093"/>
          </a:xfrm>
          <a:prstGeom prst="rect">
            <a:avLst/>
          </a:prstGeom>
        </p:spPr>
      </p:pic>
    </p:spTree>
    <p:extLst>
      <p:ext uri="{BB962C8B-B14F-4D97-AF65-F5344CB8AC3E}">
        <p14:creationId xmlns:p14="http://schemas.microsoft.com/office/powerpoint/2010/main" val="3495368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49D9D-7710-E0E5-0692-1D1C09EFE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C7197E-31F8-C22A-0CC2-4B6923966825}"/>
              </a:ext>
            </a:extLst>
          </p:cNvPr>
          <p:cNvSpPr>
            <a:spLocks noGrp="1"/>
          </p:cNvSpPr>
          <p:nvPr>
            <p:ph type="title"/>
          </p:nvPr>
        </p:nvSpPr>
        <p:spPr>
          <a:xfrm>
            <a:off x="912287" y="71332"/>
            <a:ext cx="10152266" cy="1143000"/>
          </a:xfrm>
        </p:spPr>
        <p:txBody>
          <a:bodyPr/>
          <a:lstStyle/>
          <a:p>
            <a:pPr algn="l"/>
            <a:r>
              <a:rPr lang="en-US" dirty="0"/>
              <a:t>KEYNOTE-B96: OS in Subgroups in the PD-L1 CPS ≥1 Population at IA2</a:t>
            </a:r>
          </a:p>
        </p:txBody>
      </p:sp>
      <p:sp>
        <p:nvSpPr>
          <p:cNvPr id="6" name="TextBox 5">
            <a:extLst>
              <a:ext uri="{FF2B5EF4-FFF2-40B4-BE49-F238E27FC236}">
                <a16:creationId xmlns:a16="http://schemas.microsoft.com/office/drawing/2014/main" id="{FA0552CE-2540-121D-3720-2B061A90F71A}"/>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4" name="Picture 3" descr="A graph with numbers and text&#10;&#10;AI-generated content may be incorrect.">
            <a:extLst>
              <a:ext uri="{FF2B5EF4-FFF2-40B4-BE49-F238E27FC236}">
                <a16:creationId xmlns:a16="http://schemas.microsoft.com/office/drawing/2014/main" id="{FF791D97-8F66-A850-F17A-14D870BFB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48" y="1214332"/>
            <a:ext cx="10358966" cy="4979657"/>
          </a:xfrm>
          <a:prstGeom prst="rect">
            <a:avLst/>
          </a:prstGeom>
        </p:spPr>
      </p:pic>
    </p:spTree>
    <p:extLst>
      <p:ext uri="{BB962C8B-B14F-4D97-AF65-F5344CB8AC3E}">
        <p14:creationId xmlns:p14="http://schemas.microsoft.com/office/powerpoint/2010/main" val="415513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B06F-52AD-B05B-78BD-4F12F10A0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46CFF-21DC-ABC7-93F8-6045FE7822AF}"/>
              </a:ext>
            </a:extLst>
          </p:cNvPr>
          <p:cNvSpPr>
            <a:spLocks noGrp="1"/>
          </p:cNvSpPr>
          <p:nvPr>
            <p:ph type="title"/>
          </p:nvPr>
        </p:nvSpPr>
        <p:spPr>
          <a:xfrm>
            <a:off x="912286" y="71332"/>
            <a:ext cx="10358967" cy="1143000"/>
          </a:xfrm>
        </p:spPr>
        <p:txBody>
          <a:bodyPr/>
          <a:lstStyle/>
          <a:p>
            <a:pPr algn="l"/>
            <a:r>
              <a:rPr lang="en-US" dirty="0"/>
              <a:t>KEYNOTE-B96: Objective Response Rate and Response Duration in the PD-L1 CPS ≥1 Population at IA2</a:t>
            </a:r>
          </a:p>
        </p:txBody>
      </p:sp>
      <p:sp>
        <p:nvSpPr>
          <p:cNvPr id="6" name="TextBox 5">
            <a:extLst>
              <a:ext uri="{FF2B5EF4-FFF2-40B4-BE49-F238E27FC236}">
                <a16:creationId xmlns:a16="http://schemas.microsoft.com/office/drawing/2014/main" id="{AD0D997F-5180-1BB8-24F5-11064A36287B}"/>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5" name="Picture 4" descr="A graph of a patient's arm&#10;&#10;AI-generated content may be incorrect.">
            <a:extLst>
              <a:ext uri="{FF2B5EF4-FFF2-40B4-BE49-F238E27FC236}">
                <a16:creationId xmlns:a16="http://schemas.microsoft.com/office/drawing/2014/main" id="{C23108C7-1C2D-7DA7-4E87-0B71C1978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382" y="1214332"/>
            <a:ext cx="10410773" cy="4950972"/>
          </a:xfrm>
          <a:prstGeom prst="rect">
            <a:avLst/>
          </a:prstGeom>
        </p:spPr>
      </p:pic>
    </p:spTree>
    <p:extLst>
      <p:ext uri="{BB962C8B-B14F-4D97-AF65-F5344CB8AC3E}">
        <p14:creationId xmlns:p14="http://schemas.microsoft.com/office/powerpoint/2010/main" val="203464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638EA-F608-9276-C529-2F889AD69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9DD1A-9B1D-3D4F-1E7F-3B105A7F7895}"/>
              </a:ext>
            </a:extLst>
          </p:cNvPr>
          <p:cNvSpPr>
            <a:spLocks noGrp="1"/>
          </p:cNvSpPr>
          <p:nvPr>
            <p:ph type="title"/>
          </p:nvPr>
        </p:nvSpPr>
        <p:spPr>
          <a:xfrm>
            <a:off x="912286" y="71332"/>
            <a:ext cx="10358967" cy="1143000"/>
          </a:xfrm>
        </p:spPr>
        <p:txBody>
          <a:bodyPr/>
          <a:lstStyle/>
          <a:p>
            <a:pPr algn="l"/>
            <a:r>
              <a:rPr lang="en-US" dirty="0"/>
              <a:t>KEYNOTE-B96: Objective Response Rate and Response Duration in the ITT Population at IA2</a:t>
            </a:r>
          </a:p>
        </p:txBody>
      </p:sp>
      <p:sp>
        <p:nvSpPr>
          <p:cNvPr id="6" name="TextBox 5">
            <a:extLst>
              <a:ext uri="{FF2B5EF4-FFF2-40B4-BE49-F238E27FC236}">
                <a16:creationId xmlns:a16="http://schemas.microsoft.com/office/drawing/2014/main" id="{9BDEEB14-CD1A-3DBD-1AFC-6A117AAABBF2}"/>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4" name="Picture 3" descr="A graph and diagram of a patient&#10;&#10;AI-generated content may be incorrect.">
            <a:extLst>
              <a:ext uri="{FF2B5EF4-FFF2-40B4-BE49-F238E27FC236}">
                <a16:creationId xmlns:a16="http://schemas.microsoft.com/office/drawing/2014/main" id="{490143A7-23AA-74AE-496E-6C0848D6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055" y="1225772"/>
            <a:ext cx="10137428" cy="4947564"/>
          </a:xfrm>
          <a:prstGeom prst="rect">
            <a:avLst/>
          </a:prstGeom>
        </p:spPr>
      </p:pic>
    </p:spTree>
    <p:extLst>
      <p:ext uri="{BB962C8B-B14F-4D97-AF65-F5344CB8AC3E}">
        <p14:creationId xmlns:p14="http://schemas.microsoft.com/office/powerpoint/2010/main" val="2151109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0DFC1-D9C4-845C-7AD9-2046350C3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E967C-1F75-A904-0383-73E041A09F22}"/>
              </a:ext>
            </a:extLst>
          </p:cNvPr>
          <p:cNvSpPr>
            <a:spLocks noGrp="1"/>
          </p:cNvSpPr>
          <p:nvPr>
            <p:ph type="title"/>
          </p:nvPr>
        </p:nvSpPr>
        <p:spPr>
          <a:xfrm>
            <a:off x="912286" y="71332"/>
            <a:ext cx="10358967" cy="1143000"/>
          </a:xfrm>
        </p:spPr>
        <p:txBody>
          <a:bodyPr/>
          <a:lstStyle/>
          <a:p>
            <a:r>
              <a:rPr lang="en-US" dirty="0"/>
              <a:t>KEYNOTE-B96: Summary of Adverse Events at IA2</a:t>
            </a:r>
          </a:p>
        </p:txBody>
      </p:sp>
      <p:sp>
        <p:nvSpPr>
          <p:cNvPr id="6" name="TextBox 5">
            <a:extLst>
              <a:ext uri="{FF2B5EF4-FFF2-40B4-BE49-F238E27FC236}">
                <a16:creationId xmlns:a16="http://schemas.microsoft.com/office/drawing/2014/main" id="{5BC5B032-4AFB-8A47-B856-3D1F7679C81F}"/>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5" name="Picture 4" descr="A table of medical information&#10;&#10;AI-generated content may be incorrect.">
            <a:extLst>
              <a:ext uri="{FF2B5EF4-FFF2-40B4-BE49-F238E27FC236}">
                <a16:creationId xmlns:a16="http://schemas.microsoft.com/office/drawing/2014/main" id="{9A0BCE8D-FDD8-EFC9-7BE8-A108F32C5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27" y="1124744"/>
            <a:ext cx="10872346" cy="4926009"/>
          </a:xfrm>
          <a:prstGeom prst="rect">
            <a:avLst/>
          </a:prstGeom>
        </p:spPr>
      </p:pic>
    </p:spTree>
    <p:extLst>
      <p:ext uri="{BB962C8B-B14F-4D97-AF65-F5344CB8AC3E}">
        <p14:creationId xmlns:p14="http://schemas.microsoft.com/office/powerpoint/2010/main" val="3135454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BB612-8D16-0C10-4763-F855FB74A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911A38-7967-A0D2-0682-31B9313442C8}"/>
              </a:ext>
            </a:extLst>
          </p:cNvPr>
          <p:cNvSpPr>
            <a:spLocks noGrp="1"/>
          </p:cNvSpPr>
          <p:nvPr>
            <p:ph type="title"/>
          </p:nvPr>
        </p:nvSpPr>
        <p:spPr>
          <a:xfrm>
            <a:off x="912286" y="71332"/>
            <a:ext cx="10358967" cy="1143000"/>
          </a:xfrm>
        </p:spPr>
        <p:txBody>
          <a:bodyPr/>
          <a:lstStyle/>
          <a:p>
            <a:r>
              <a:rPr lang="en-US" dirty="0"/>
              <a:t>KEYNOTE-B96: Treatment-Related Adverse Events at IA2</a:t>
            </a:r>
          </a:p>
        </p:txBody>
      </p:sp>
      <p:sp>
        <p:nvSpPr>
          <p:cNvPr id="6" name="TextBox 5">
            <a:extLst>
              <a:ext uri="{FF2B5EF4-FFF2-40B4-BE49-F238E27FC236}">
                <a16:creationId xmlns:a16="http://schemas.microsoft.com/office/drawing/2014/main" id="{BA81D44D-C7F6-852C-C679-A27E05A26DDA}"/>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4" name="Picture 3" descr="A graph of different colored bars&#10;&#10;AI-generated content may be incorrect.">
            <a:extLst>
              <a:ext uri="{FF2B5EF4-FFF2-40B4-BE49-F238E27FC236}">
                <a16:creationId xmlns:a16="http://schemas.microsoft.com/office/drawing/2014/main" id="{FA90BABA-3F53-6389-6E03-BB3616686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81" y="1214332"/>
            <a:ext cx="10585176" cy="4872282"/>
          </a:xfrm>
          <a:prstGeom prst="rect">
            <a:avLst/>
          </a:prstGeom>
        </p:spPr>
      </p:pic>
    </p:spTree>
    <p:extLst>
      <p:ext uri="{BB962C8B-B14F-4D97-AF65-F5344CB8AC3E}">
        <p14:creationId xmlns:p14="http://schemas.microsoft.com/office/powerpoint/2010/main" val="193846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941942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1E1A-155A-7B8F-56AC-197F205EE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EA449-112F-1439-6532-124701D2E3AC}"/>
              </a:ext>
            </a:extLst>
          </p:cNvPr>
          <p:cNvSpPr>
            <a:spLocks noGrp="1"/>
          </p:cNvSpPr>
          <p:nvPr>
            <p:ph type="title"/>
          </p:nvPr>
        </p:nvSpPr>
        <p:spPr>
          <a:xfrm>
            <a:off x="912286" y="71332"/>
            <a:ext cx="10358967" cy="1143000"/>
          </a:xfrm>
        </p:spPr>
        <p:txBody>
          <a:bodyPr/>
          <a:lstStyle/>
          <a:p>
            <a:pPr algn="l"/>
            <a:r>
              <a:rPr lang="en-US" dirty="0"/>
              <a:t>KEYNOTE-B96: Immune-Mediated Adverse Events and Infusion Reactions at IA2</a:t>
            </a:r>
          </a:p>
        </p:txBody>
      </p:sp>
      <p:sp>
        <p:nvSpPr>
          <p:cNvPr id="6" name="TextBox 5">
            <a:extLst>
              <a:ext uri="{FF2B5EF4-FFF2-40B4-BE49-F238E27FC236}">
                <a16:creationId xmlns:a16="http://schemas.microsoft.com/office/drawing/2014/main" id="{215E9688-F34E-5233-6115-579F52097F42}"/>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5" name="Picture 4" descr="A graph of a number of people&#10;&#10;AI-generated content may be incorrect.">
            <a:extLst>
              <a:ext uri="{FF2B5EF4-FFF2-40B4-BE49-F238E27FC236}">
                <a16:creationId xmlns:a16="http://schemas.microsoft.com/office/drawing/2014/main" id="{41E0DDAC-F1C0-D30D-5F42-45614C051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59" y="1214332"/>
            <a:ext cx="10539419" cy="4831244"/>
          </a:xfrm>
          <a:prstGeom prst="rect">
            <a:avLst/>
          </a:prstGeom>
        </p:spPr>
      </p:pic>
    </p:spTree>
    <p:extLst>
      <p:ext uri="{BB962C8B-B14F-4D97-AF65-F5344CB8AC3E}">
        <p14:creationId xmlns:p14="http://schemas.microsoft.com/office/powerpoint/2010/main" val="70477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FFABF-F813-FF15-19A9-865BF6703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4749D-49FB-A271-8C27-657A791BA5AB}"/>
              </a:ext>
            </a:extLst>
          </p:cNvPr>
          <p:cNvSpPr>
            <a:spLocks noGrp="1"/>
          </p:cNvSpPr>
          <p:nvPr>
            <p:ph type="title"/>
          </p:nvPr>
        </p:nvSpPr>
        <p:spPr>
          <a:xfrm>
            <a:off x="912286" y="71332"/>
            <a:ext cx="10358967" cy="1143000"/>
          </a:xfrm>
        </p:spPr>
        <p:txBody>
          <a:bodyPr/>
          <a:lstStyle/>
          <a:p>
            <a:r>
              <a:rPr lang="en-US" dirty="0"/>
              <a:t>KEYNOTE-B96 Study Conclusions</a:t>
            </a:r>
          </a:p>
        </p:txBody>
      </p:sp>
      <p:sp>
        <p:nvSpPr>
          <p:cNvPr id="6" name="TextBox 5">
            <a:extLst>
              <a:ext uri="{FF2B5EF4-FFF2-40B4-BE49-F238E27FC236}">
                <a16:creationId xmlns:a16="http://schemas.microsoft.com/office/drawing/2014/main" id="{DD6B0F8C-A1D6-2383-AF24-109E08751D4C}"/>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Colombo N et al. ESMO 2025;Abstract LBA3.</a:t>
            </a:r>
          </a:p>
        </p:txBody>
      </p:sp>
      <p:pic>
        <p:nvPicPr>
          <p:cNvPr id="4" name="Picture 3" descr="A close-up of a medical document&#10;&#10;AI-generated content may be incorrect.">
            <a:extLst>
              <a:ext uri="{FF2B5EF4-FFF2-40B4-BE49-F238E27FC236}">
                <a16:creationId xmlns:a16="http://schemas.microsoft.com/office/drawing/2014/main" id="{FD730ACC-27E3-61BC-0BD5-39CD96B19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26" y="1052736"/>
            <a:ext cx="10863885" cy="4954269"/>
          </a:xfrm>
          <a:prstGeom prst="rect">
            <a:avLst/>
          </a:prstGeom>
        </p:spPr>
      </p:pic>
      <p:sp>
        <p:nvSpPr>
          <p:cNvPr id="3" name="TextBox 2">
            <a:extLst>
              <a:ext uri="{FF2B5EF4-FFF2-40B4-BE49-F238E27FC236}">
                <a16:creationId xmlns:a16="http://schemas.microsoft.com/office/drawing/2014/main" id="{ABCC9CDD-0E8C-5085-7EDE-8EAFEB343C83}"/>
              </a:ext>
            </a:extLst>
          </p:cNvPr>
          <p:cNvSpPr txBox="1"/>
          <p:nvPr/>
        </p:nvSpPr>
        <p:spPr>
          <a:xfrm>
            <a:off x="631065" y="6071165"/>
            <a:ext cx="7968208"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PRROC = platinum-resistant recurrent ovarian cancer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898595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5F742-5EF8-AE93-4C8F-33BF2D6FDE9A}"/>
            </a:ext>
          </a:extLst>
        </p:cNvPr>
        <p:cNvGrpSpPr/>
        <p:nvPr/>
      </p:nvGrpSpPr>
      <p:grpSpPr>
        <a:xfrm>
          <a:off x="0" y="0"/>
          <a:ext cx="0" cy="0"/>
          <a:chOff x="0" y="0"/>
          <a:chExt cx="0" cy="0"/>
        </a:xfrm>
      </p:grpSpPr>
      <p:pic>
        <p:nvPicPr>
          <p:cNvPr id="6" name="Picture 5" descr="A colorful city skyline with text&#10;&#10;AI-generated content may be incorrect.">
            <a:extLst>
              <a:ext uri="{FF2B5EF4-FFF2-40B4-BE49-F238E27FC236}">
                <a16:creationId xmlns:a16="http://schemas.microsoft.com/office/drawing/2014/main" id="{DF7ABA75-9FA7-E870-9077-A1E29F3190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764704"/>
            <a:ext cx="11665296" cy="5193072"/>
          </a:xfrm>
          <a:prstGeom prst="rect">
            <a:avLst/>
          </a:prstGeom>
        </p:spPr>
      </p:pic>
    </p:spTree>
    <p:extLst>
      <p:ext uri="{BB962C8B-B14F-4D97-AF65-F5344CB8AC3E}">
        <p14:creationId xmlns:p14="http://schemas.microsoft.com/office/powerpoint/2010/main" val="297995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C4FAD-1402-91EB-FE5E-5AB47E72A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78739-6AF8-1E0C-A83B-11088045A838}"/>
              </a:ext>
            </a:extLst>
          </p:cNvPr>
          <p:cNvSpPr>
            <a:spLocks noGrp="1"/>
          </p:cNvSpPr>
          <p:nvPr>
            <p:ph type="title"/>
          </p:nvPr>
        </p:nvSpPr>
        <p:spPr>
          <a:xfrm>
            <a:off x="551384" y="357114"/>
            <a:ext cx="10612354" cy="1143000"/>
          </a:xfrm>
        </p:spPr>
        <p:txBody>
          <a:bodyPr/>
          <a:lstStyle/>
          <a:p>
            <a:pPr algn="l"/>
            <a:r>
              <a:rPr lang="en-US" dirty="0"/>
              <a:t>Overall Survival Primary Endpoint Met in Phase III ROSELLA Trial of </a:t>
            </a:r>
            <a:r>
              <a:rPr lang="en-US" dirty="0" err="1"/>
              <a:t>Relacorilant</a:t>
            </a:r>
            <a:r>
              <a:rPr lang="en-US" dirty="0"/>
              <a:t> for Patients with Platinum-Resistant Ovarian Cancer</a:t>
            </a:r>
            <a:br>
              <a:rPr lang="en-US" dirty="0"/>
            </a:br>
            <a:r>
              <a:rPr lang="en-US" sz="2400" dirty="0"/>
              <a:t>Press Release: January 22, 2026</a:t>
            </a:r>
          </a:p>
        </p:txBody>
      </p:sp>
      <p:sp>
        <p:nvSpPr>
          <p:cNvPr id="3" name="Content Placeholder 2">
            <a:extLst>
              <a:ext uri="{FF2B5EF4-FFF2-40B4-BE49-F238E27FC236}">
                <a16:creationId xmlns:a16="http://schemas.microsoft.com/office/drawing/2014/main" id="{75439867-D600-E63A-6062-33EE55E6124E}"/>
              </a:ext>
            </a:extLst>
          </p:cNvPr>
          <p:cNvSpPr>
            <a:spLocks noGrp="1"/>
          </p:cNvSpPr>
          <p:nvPr>
            <p:ph idx="1"/>
          </p:nvPr>
        </p:nvSpPr>
        <p:spPr>
          <a:xfrm>
            <a:off x="413861" y="1702807"/>
            <a:ext cx="10358967" cy="4799013"/>
          </a:xfrm>
        </p:spPr>
        <p:txBody>
          <a:bodyPr/>
          <a:lstStyle/>
          <a:p>
            <a:pPr marL="98425" indent="0">
              <a:buNone/>
            </a:pPr>
            <a:r>
              <a:rPr lang="en-US" sz="2000" b="0" dirty="0"/>
              <a:t>It was announced today that ROSELLA, a pivotal Phase III trial of </a:t>
            </a:r>
            <a:r>
              <a:rPr lang="en-US" sz="2000" b="0" dirty="0" err="1"/>
              <a:t>relacorilant</a:t>
            </a:r>
            <a:r>
              <a:rPr lang="en-US" sz="2000" b="0" dirty="0"/>
              <a:t> with </a:t>
            </a:r>
            <a:r>
              <a:rPr lang="en-US" sz="2000" b="0" i="1" dirty="0"/>
              <a:t>nab</a:t>
            </a:r>
            <a:r>
              <a:rPr lang="en-US" sz="2000" b="0" dirty="0"/>
              <a:t>-paclitaxel to treat patients with platinum-resistant ovarian cancer, met its overall survival (OS) primary endpoint. </a:t>
            </a:r>
          </a:p>
          <a:p>
            <a:pPr marL="98425" indent="0">
              <a:buNone/>
            </a:pPr>
            <a:r>
              <a:rPr lang="en-US" sz="2000" b="0" dirty="0"/>
              <a:t>“In ROSELLA, patients treated with </a:t>
            </a:r>
            <a:r>
              <a:rPr lang="en-US" sz="2000" b="0" dirty="0" err="1"/>
              <a:t>relacorilant</a:t>
            </a:r>
            <a:r>
              <a:rPr lang="en-US" sz="2000" b="0" dirty="0"/>
              <a:t> in addition to </a:t>
            </a:r>
            <a:r>
              <a:rPr lang="en-US" sz="2000" b="0" i="1" dirty="0"/>
              <a:t>nab</a:t>
            </a:r>
            <a:r>
              <a:rPr lang="en-US" sz="2000" b="0" dirty="0"/>
              <a:t>-paclitaxel chemotherapy experienced a 35 percent reduction in the risk of death compared to patients treated with </a:t>
            </a:r>
            <a:r>
              <a:rPr lang="en-US" sz="2000" b="0" i="1" dirty="0"/>
              <a:t>nab</a:t>
            </a:r>
            <a:r>
              <a:rPr lang="en-US" sz="2000" b="0" dirty="0"/>
              <a:t>-paclitaxel alone (hazard ratio: 0.65; </a:t>
            </a:r>
            <a:r>
              <a:rPr lang="en-US" sz="2000" b="0" i="1" dirty="0"/>
              <a:t>p</a:t>
            </a:r>
            <a:r>
              <a:rPr lang="en-US" sz="2000" b="0" dirty="0"/>
              <a:t>-value: 0.0004). The median OS for patients receiving </a:t>
            </a:r>
            <a:r>
              <a:rPr lang="en-US" sz="2000" b="0" dirty="0" err="1"/>
              <a:t>relacorilant</a:t>
            </a:r>
            <a:r>
              <a:rPr lang="en-US" sz="2000" b="0" dirty="0"/>
              <a:t> was 16.0 months, compared to 11.9 months for patients receiving </a:t>
            </a:r>
            <a:r>
              <a:rPr lang="en-US" sz="2000" b="0" i="1" dirty="0"/>
              <a:t>nab</a:t>
            </a:r>
            <a:r>
              <a:rPr lang="en-US" sz="2000" b="0" dirty="0"/>
              <a:t>-paclitaxel alone, a difference of 4.1 months. </a:t>
            </a:r>
            <a:r>
              <a:rPr lang="en-US" sz="2000" b="0" dirty="0" err="1"/>
              <a:t>Relacorilant</a:t>
            </a:r>
            <a:r>
              <a:rPr lang="en-US" sz="2000" b="0" dirty="0"/>
              <a:t> in combination with </a:t>
            </a:r>
            <a:r>
              <a:rPr lang="en-US" sz="2000" b="0" i="1" dirty="0"/>
              <a:t>nab</a:t>
            </a:r>
            <a:r>
              <a:rPr lang="en-US" sz="2000" b="0" dirty="0"/>
              <a:t>-paclitaxel was well-tolerated, consistent with its known safety profile. Importantly, the type, frequency and severity of adverse events in the combination arm were comparable to those in the </a:t>
            </a:r>
            <a:r>
              <a:rPr lang="en-US" sz="2000" b="0" i="1" dirty="0"/>
              <a:t>nab</a:t>
            </a:r>
            <a:r>
              <a:rPr lang="en-US" sz="2000" b="0" dirty="0"/>
              <a:t>-paclitaxel monotherapy arm. </a:t>
            </a:r>
            <a:r>
              <a:rPr lang="en-US" sz="2000" b="0" dirty="0" err="1"/>
              <a:t>Relacorilant</a:t>
            </a:r>
            <a:r>
              <a:rPr lang="en-US" sz="2000" b="0" dirty="0"/>
              <a:t> conferred its benefit without increasing the safety burden of the patients who received it.”</a:t>
            </a:r>
          </a:p>
          <a:p>
            <a:pPr marL="98425" indent="0">
              <a:buNone/>
            </a:pPr>
            <a:r>
              <a:rPr lang="en-US" sz="2000" b="0" dirty="0"/>
              <a:t>Complete results from ROSELLA will be presented at an upcoming medical conference. </a:t>
            </a:r>
          </a:p>
          <a:p>
            <a:pPr marL="98425" indent="0">
              <a:buNone/>
            </a:pPr>
            <a:endParaRPr lang="en-US" sz="2000" b="0" dirty="0"/>
          </a:p>
          <a:p>
            <a:pPr marL="98425" indent="0">
              <a:buNone/>
            </a:pPr>
            <a:endParaRPr lang="en-US" sz="2000" dirty="0"/>
          </a:p>
        </p:txBody>
      </p:sp>
      <p:sp>
        <p:nvSpPr>
          <p:cNvPr id="4" name="TextBox 3">
            <a:extLst>
              <a:ext uri="{FF2B5EF4-FFF2-40B4-BE49-F238E27FC236}">
                <a16:creationId xmlns:a16="http://schemas.microsoft.com/office/drawing/2014/main" id="{B978B2A9-4F39-2EFB-59D4-418B605BC6C4}"/>
              </a:ext>
            </a:extLst>
          </p:cNvPr>
          <p:cNvSpPr txBox="1"/>
          <p:nvPr/>
        </p:nvSpPr>
        <p:spPr>
          <a:xfrm>
            <a:off x="352540" y="6500886"/>
            <a:ext cx="10420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https://</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ir.corcept.com</a:t>
            </a:r>
            <a:r>
              <a:rPr kumimoji="0" lang="en-US" sz="1600" b="0" i="0" u="none" strike="noStrike" kern="1200" cap="none" spc="0" normalizeH="0" baseline="0" noProof="0" dirty="0">
                <a:ln>
                  <a:noFill/>
                </a:ln>
                <a:solidFill>
                  <a:srgbClr val="000000"/>
                </a:solidFill>
                <a:effectLst/>
                <a:uLnTx/>
                <a:uFillTx/>
                <a:latin typeface="Calibri"/>
                <a:ea typeface="+mn-ea"/>
                <a:cs typeface="+mn-cs"/>
              </a:rPr>
              <a:t>/news-releases/news-release-details/overall-survival-primary-endpoint-met-corcepts-pivotal-phase-3</a:t>
            </a:r>
          </a:p>
        </p:txBody>
      </p:sp>
    </p:spTree>
    <p:extLst>
      <p:ext uri="{BB962C8B-B14F-4D97-AF65-F5344CB8AC3E}">
        <p14:creationId xmlns:p14="http://schemas.microsoft.com/office/powerpoint/2010/main" val="3932002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7410-4B5B-BBAA-64A1-6FE9E465C90F}"/>
            </a:ext>
          </a:extLst>
        </p:cNvPr>
        <p:cNvGrpSpPr/>
        <p:nvPr/>
      </p:nvGrpSpPr>
      <p:grpSpPr>
        <a:xfrm>
          <a:off x="0" y="0"/>
          <a:ext cx="0" cy="0"/>
          <a:chOff x="0" y="0"/>
          <a:chExt cx="0" cy="0"/>
        </a:xfrm>
      </p:grpSpPr>
      <p:pic>
        <p:nvPicPr>
          <p:cNvPr id="8" name="Picture 7" descr="A close-up of a medical information&#10;&#10;AI-generated content may be incorrect.">
            <a:extLst>
              <a:ext uri="{FF2B5EF4-FFF2-40B4-BE49-F238E27FC236}">
                <a16:creationId xmlns:a16="http://schemas.microsoft.com/office/drawing/2014/main" id="{29EA56B5-7E30-A644-CF67-B06961DE56FF}"/>
              </a:ext>
            </a:extLst>
          </p:cNvPr>
          <p:cNvPicPr>
            <a:picLocks noChangeAspect="1"/>
          </p:cNvPicPr>
          <p:nvPr/>
        </p:nvPicPr>
        <p:blipFill>
          <a:blip r:embed="rId2"/>
          <a:stretch>
            <a:fillRect/>
          </a:stretch>
        </p:blipFill>
        <p:spPr>
          <a:xfrm>
            <a:off x="571041" y="826629"/>
            <a:ext cx="11049918" cy="4896915"/>
          </a:xfrm>
          <a:prstGeom prst="rect">
            <a:avLst/>
          </a:prstGeom>
        </p:spPr>
      </p:pic>
      <p:sp>
        <p:nvSpPr>
          <p:cNvPr id="9" name="TextBox 8">
            <a:extLst>
              <a:ext uri="{FF2B5EF4-FFF2-40B4-BE49-F238E27FC236}">
                <a16:creationId xmlns:a16="http://schemas.microsoft.com/office/drawing/2014/main" id="{9BEAA14B-A840-E14D-A768-CA508888CF94}"/>
              </a:ext>
            </a:extLst>
          </p:cNvPr>
          <p:cNvSpPr txBox="1"/>
          <p:nvPr/>
        </p:nvSpPr>
        <p:spPr>
          <a:xfrm>
            <a:off x="705080" y="872846"/>
            <a:ext cx="5160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a:ea typeface="+mn-ea"/>
                <a:cs typeface="+mn-cs"/>
              </a:rPr>
              <a:t>Lancet</a:t>
            </a:r>
            <a:r>
              <a:rPr kumimoji="0" lang="en-US" sz="2800" b="1" i="0" u="none" strike="noStrike" kern="1200" cap="none" spc="0" normalizeH="0" baseline="0" noProof="0" dirty="0">
                <a:ln>
                  <a:noFill/>
                </a:ln>
                <a:solidFill>
                  <a:srgbClr val="C00000"/>
                </a:solidFill>
                <a:effectLst/>
                <a:uLnTx/>
                <a:uFillTx/>
                <a:latin typeface="Calibri"/>
                <a:ea typeface="+mn-ea"/>
                <a:cs typeface="+mn-cs"/>
              </a:rPr>
              <a:t> 2025;405(10496):2205-16.</a:t>
            </a:r>
          </a:p>
        </p:txBody>
      </p:sp>
    </p:spTree>
    <p:extLst>
      <p:ext uri="{BB962C8B-B14F-4D97-AF65-F5344CB8AC3E}">
        <p14:creationId xmlns:p14="http://schemas.microsoft.com/office/powerpoint/2010/main" val="3965107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A2FEDD-F119-AAA1-B95C-01B0E499450A}"/>
              </a:ext>
            </a:extLst>
          </p:cNvPr>
          <p:cNvSpPr/>
          <p:nvPr/>
        </p:nvSpPr>
        <p:spPr bwMode="auto">
          <a:xfrm>
            <a:off x="264405" y="1370013"/>
            <a:ext cx="11743981" cy="44689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68F954C5-CF52-2A5B-68E5-C7AF8BD7DF7E}"/>
              </a:ext>
            </a:extLst>
          </p:cNvPr>
          <p:cNvSpPr>
            <a:spLocks noGrp="1"/>
          </p:cNvSpPr>
          <p:nvPr>
            <p:ph type="title"/>
          </p:nvPr>
        </p:nvSpPr>
        <p:spPr>
          <a:xfrm>
            <a:off x="912286" y="227013"/>
            <a:ext cx="10743560" cy="1143000"/>
          </a:xfrm>
        </p:spPr>
        <p:txBody>
          <a:bodyPr/>
          <a:lstStyle/>
          <a:p>
            <a:pPr algn="l"/>
            <a:r>
              <a:rPr lang="en-US" sz="2800" dirty="0">
                <a:solidFill>
                  <a:srgbClr val="0432FF"/>
                </a:solidFill>
              </a:rPr>
              <a:t>ROSELLA: PFS and Interim OS Analysis with </a:t>
            </a:r>
            <a:r>
              <a:rPr lang="en-US" sz="2800" dirty="0" err="1">
                <a:solidFill>
                  <a:srgbClr val="0432FF"/>
                </a:solidFill>
              </a:rPr>
              <a:t>Relacorilant</a:t>
            </a:r>
            <a:r>
              <a:rPr lang="en-US" sz="2800" dirty="0">
                <a:solidFill>
                  <a:srgbClr val="0432FF"/>
                </a:solidFill>
              </a:rPr>
              <a:t> and </a:t>
            </a:r>
            <a:br>
              <a:rPr lang="en-US" sz="2800">
                <a:solidFill>
                  <a:srgbClr val="0432FF"/>
                </a:solidFill>
              </a:rPr>
            </a:br>
            <a:r>
              <a:rPr lang="en-US" sz="2800" i="1">
                <a:solidFill>
                  <a:srgbClr val="0432FF"/>
                </a:solidFill>
              </a:rPr>
              <a:t>nab</a:t>
            </a:r>
            <a:r>
              <a:rPr lang="en-US" sz="2800">
                <a:solidFill>
                  <a:srgbClr val="0432FF"/>
                </a:solidFill>
              </a:rPr>
              <a:t> Paclitaxel </a:t>
            </a:r>
            <a:endParaRPr lang="en-US" dirty="0"/>
          </a:p>
        </p:txBody>
      </p:sp>
      <p:sp>
        <p:nvSpPr>
          <p:cNvPr id="5" name="TextBox 4">
            <a:extLst>
              <a:ext uri="{FF2B5EF4-FFF2-40B4-BE49-F238E27FC236}">
                <a16:creationId xmlns:a16="http://schemas.microsoft.com/office/drawing/2014/main" id="{C0DEC951-DE9B-55E4-D53B-716A6513FAF9}"/>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Olawaiye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AB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2025;405(10496):2205-16.</a:t>
            </a:r>
          </a:p>
        </p:txBody>
      </p:sp>
      <p:pic>
        <p:nvPicPr>
          <p:cNvPr id="8" name="Picture 7" descr="A graph of patients with cancer&#10;&#10;AI-generated content may be incorrect.">
            <a:extLst>
              <a:ext uri="{FF2B5EF4-FFF2-40B4-BE49-F238E27FC236}">
                <a16:creationId xmlns:a16="http://schemas.microsoft.com/office/drawing/2014/main" id="{B6887CC2-D678-944D-3D5C-93E0EEDBA9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5504" y="2196271"/>
            <a:ext cx="6018562" cy="3377464"/>
          </a:xfrm>
          <a:prstGeom prst="rect">
            <a:avLst/>
          </a:prstGeom>
        </p:spPr>
      </p:pic>
      <p:pic>
        <p:nvPicPr>
          <p:cNvPr id="10" name="Picture 9" descr="A graph of patients with different stages of treatment&#10;&#10;AI-generated content may be incorrect.">
            <a:extLst>
              <a:ext uri="{FF2B5EF4-FFF2-40B4-BE49-F238E27FC236}">
                <a16:creationId xmlns:a16="http://schemas.microsoft.com/office/drawing/2014/main" id="{BF40156A-E009-9345-119A-8744DF62421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84066" y="1778429"/>
            <a:ext cx="5592117" cy="3795306"/>
          </a:xfrm>
          <a:prstGeom prst="rect">
            <a:avLst/>
          </a:prstGeom>
        </p:spPr>
      </p:pic>
      <p:sp>
        <p:nvSpPr>
          <p:cNvPr id="13" name="Rectangle 12">
            <a:extLst>
              <a:ext uri="{FF2B5EF4-FFF2-40B4-BE49-F238E27FC236}">
                <a16:creationId xmlns:a16="http://schemas.microsoft.com/office/drawing/2014/main" id="{BFE33BFD-078E-5497-FB52-79F3354786EB}"/>
              </a:ext>
            </a:extLst>
          </p:cNvPr>
          <p:cNvSpPr/>
          <p:nvPr/>
        </p:nvSpPr>
        <p:spPr bwMode="auto">
          <a:xfrm>
            <a:off x="264405" y="5442333"/>
            <a:ext cx="647881" cy="2644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Rectangle 13">
            <a:extLst>
              <a:ext uri="{FF2B5EF4-FFF2-40B4-BE49-F238E27FC236}">
                <a16:creationId xmlns:a16="http://schemas.microsoft.com/office/drawing/2014/main" id="{23CE37F6-87C8-E5FF-C696-C843FC3E9B5F}"/>
              </a:ext>
            </a:extLst>
          </p:cNvPr>
          <p:cNvSpPr/>
          <p:nvPr/>
        </p:nvSpPr>
        <p:spPr bwMode="auto">
          <a:xfrm>
            <a:off x="6284066" y="5442333"/>
            <a:ext cx="647881" cy="2644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79683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3ED37-FC67-9B45-D080-48FDDC29EC38}"/>
            </a:ext>
          </a:extLst>
        </p:cNvPr>
        <p:cNvGrpSpPr/>
        <p:nvPr/>
      </p:nvGrpSpPr>
      <p:grpSpPr>
        <a:xfrm>
          <a:off x="0" y="0"/>
          <a:ext cx="0" cy="0"/>
          <a:chOff x="0" y="0"/>
          <a:chExt cx="0" cy="0"/>
        </a:xfrm>
      </p:grpSpPr>
      <p:pic>
        <p:nvPicPr>
          <p:cNvPr id="4" name="Picture 3" descr="A close-up of a screen&#10;&#10;AI-generated content may be incorrect.">
            <a:extLst>
              <a:ext uri="{FF2B5EF4-FFF2-40B4-BE49-F238E27FC236}">
                <a16:creationId xmlns:a16="http://schemas.microsoft.com/office/drawing/2014/main" id="{DED10C99-56D1-7C8E-38FF-951241F73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28" y="548680"/>
            <a:ext cx="10297144" cy="5473481"/>
          </a:xfrm>
          <a:prstGeom prst="rect">
            <a:avLst/>
          </a:prstGeom>
        </p:spPr>
      </p:pic>
    </p:spTree>
    <p:extLst>
      <p:ext uri="{BB962C8B-B14F-4D97-AF65-F5344CB8AC3E}">
        <p14:creationId xmlns:p14="http://schemas.microsoft.com/office/powerpoint/2010/main" val="1688627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0F32C-6CFF-5D41-AB7C-FB1EE4A03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18B29-80E2-6897-CBEF-221605E3D618}"/>
              </a:ext>
            </a:extLst>
          </p:cNvPr>
          <p:cNvSpPr>
            <a:spLocks noGrp="1"/>
          </p:cNvSpPr>
          <p:nvPr>
            <p:ph type="title"/>
          </p:nvPr>
        </p:nvSpPr>
        <p:spPr>
          <a:xfrm>
            <a:off x="912286" y="71332"/>
            <a:ext cx="10358967" cy="1143000"/>
          </a:xfrm>
        </p:spPr>
        <p:txBody>
          <a:bodyPr/>
          <a:lstStyle/>
          <a:p>
            <a:r>
              <a:rPr lang="en-US" dirty="0"/>
              <a:t>REJOICE-Ovarian01 Phase II/III Study Design</a:t>
            </a:r>
          </a:p>
        </p:txBody>
      </p:sp>
      <p:sp>
        <p:nvSpPr>
          <p:cNvPr id="6" name="TextBox 5">
            <a:extLst>
              <a:ext uri="{FF2B5EF4-FFF2-40B4-BE49-F238E27FC236}">
                <a16:creationId xmlns:a16="http://schemas.microsoft.com/office/drawing/2014/main" id="{CF187631-93B9-96E0-7ED4-F477F532A5E5}"/>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Ray-</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Coquard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IL et al. ESMO 2025;Abstract LBA42.</a:t>
            </a:r>
          </a:p>
        </p:txBody>
      </p:sp>
      <p:pic>
        <p:nvPicPr>
          <p:cNvPr id="7" name="Picture 6" descr="A close-up of a chart&#10;&#10;AI-generated content may be incorrect.">
            <a:extLst>
              <a:ext uri="{FF2B5EF4-FFF2-40B4-BE49-F238E27FC236}">
                <a16:creationId xmlns:a16="http://schemas.microsoft.com/office/drawing/2014/main" id="{630F1EC7-4B24-3A9D-10EC-4ECA41222E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963" y="980728"/>
            <a:ext cx="10368290" cy="5184145"/>
          </a:xfrm>
          <a:prstGeom prst="rect">
            <a:avLst/>
          </a:prstGeom>
        </p:spPr>
      </p:pic>
    </p:spTree>
    <p:extLst>
      <p:ext uri="{BB962C8B-B14F-4D97-AF65-F5344CB8AC3E}">
        <p14:creationId xmlns:p14="http://schemas.microsoft.com/office/powerpoint/2010/main" val="4052970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D0F88-FF69-F1AC-FEC4-435E91522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F2396-3E8E-91F4-AC2A-CD03EB9F9577}"/>
              </a:ext>
            </a:extLst>
          </p:cNvPr>
          <p:cNvSpPr>
            <a:spLocks noGrp="1"/>
          </p:cNvSpPr>
          <p:nvPr>
            <p:ph type="title"/>
          </p:nvPr>
        </p:nvSpPr>
        <p:spPr>
          <a:xfrm>
            <a:off x="912286" y="71332"/>
            <a:ext cx="10358967" cy="1143000"/>
          </a:xfrm>
        </p:spPr>
        <p:txBody>
          <a:bodyPr/>
          <a:lstStyle/>
          <a:p>
            <a:r>
              <a:rPr lang="en-US" dirty="0"/>
              <a:t>REJOICE-Ovarian01: Antitumor Activity Across Doses</a:t>
            </a:r>
          </a:p>
        </p:txBody>
      </p:sp>
      <p:sp>
        <p:nvSpPr>
          <p:cNvPr id="6" name="TextBox 5">
            <a:extLst>
              <a:ext uri="{FF2B5EF4-FFF2-40B4-BE49-F238E27FC236}">
                <a16:creationId xmlns:a16="http://schemas.microsoft.com/office/drawing/2014/main" id="{A33165F0-5234-3EF4-6B94-86BBF9450BCA}"/>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Ray-</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Coquard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IL et al. ESMO 2025;Abstract LBA42.</a:t>
            </a:r>
          </a:p>
        </p:txBody>
      </p:sp>
      <p:pic>
        <p:nvPicPr>
          <p:cNvPr id="8" name="Picture 7" descr="A chart of a number of different colored lines&#10;&#10;AI-generated content may be incorrect.">
            <a:extLst>
              <a:ext uri="{FF2B5EF4-FFF2-40B4-BE49-F238E27FC236}">
                <a16:creationId xmlns:a16="http://schemas.microsoft.com/office/drawing/2014/main" id="{72C08FE1-5AA2-25BE-2E50-52732B658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69" y="1214332"/>
            <a:ext cx="10801200" cy="4901243"/>
          </a:xfrm>
          <a:prstGeom prst="rect">
            <a:avLst/>
          </a:prstGeom>
        </p:spPr>
      </p:pic>
    </p:spTree>
    <p:extLst>
      <p:ext uri="{BB962C8B-B14F-4D97-AF65-F5344CB8AC3E}">
        <p14:creationId xmlns:p14="http://schemas.microsoft.com/office/powerpoint/2010/main" val="3959555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8993E-EB0F-F97A-AEC6-D9FA38D80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471A8-8DC7-274D-057E-8C49979968BD}"/>
              </a:ext>
            </a:extLst>
          </p:cNvPr>
          <p:cNvSpPr>
            <a:spLocks noGrp="1"/>
          </p:cNvSpPr>
          <p:nvPr>
            <p:ph type="title"/>
          </p:nvPr>
        </p:nvSpPr>
        <p:spPr>
          <a:xfrm>
            <a:off x="912286" y="71332"/>
            <a:ext cx="10358967" cy="1143000"/>
          </a:xfrm>
        </p:spPr>
        <p:txBody>
          <a:bodyPr/>
          <a:lstStyle/>
          <a:p>
            <a:pPr algn="l"/>
            <a:r>
              <a:rPr lang="en-US" dirty="0"/>
              <a:t>REJOICE-Ovarian01: Antitumor Responses Across CDH6 Expression Levels</a:t>
            </a:r>
          </a:p>
        </p:txBody>
      </p:sp>
      <p:sp>
        <p:nvSpPr>
          <p:cNvPr id="6" name="TextBox 5">
            <a:extLst>
              <a:ext uri="{FF2B5EF4-FFF2-40B4-BE49-F238E27FC236}">
                <a16:creationId xmlns:a16="http://schemas.microsoft.com/office/drawing/2014/main" id="{C351865D-0E80-2BFD-528C-404CF5B03F3D}"/>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Ray-</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Coquard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IL et al. ESMO 2025;Abstract LBA42.</a:t>
            </a:r>
          </a:p>
        </p:txBody>
      </p:sp>
      <p:pic>
        <p:nvPicPr>
          <p:cNvPr id="5" name="Picture 4" descr="A graph of different colored squares&#10;&#10;AI-generated content may be incorrect.">
            <a:extLst>
              <a:ext uri="{FF2B5EF4-FFF2-40B4-BE49-F238E27FC236}">
                <a16:creationId xmlns:a16="http://schemas.microsoft.com/office/drawing/2014/main" id="{92DD48D4-3407-0B44-8ED2-EDB7DB8DD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96" y="1214332"/>
            <a:ext cx="10873208" cy="4849433"/>
          </a:xfrm>
          <a:prstGeom prst="rect">
            <a:avLst/>
          </a:prstGeom>
        </p:spPr>
      </p:pic>
    </p:spTree>
    <p:extLst>
      <p:ext uri="{BB962C8B-B14F-4D97-AF65-F5344CB8AC3E}">
        <p14:creationId xmlns:p14="http://schemas.microsoft.com/office/powerpoint/2010/main" val="2989051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37594-E7FB-6182-259A-6724E5E0E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73122-7ECF-6B4C-1326-D261A5F1DA76}"/>
              </a:ext>
            </a:extLst>
          </p:cNvPr>
          <p:cNvSpPr>
            <a:spLocks noGrp="1"/>
          </p:cNvSpPr>
          <p:nvPr>
            <p:ph type="title"/>
          </p:nvPr>
        </p:nvSpPr>
        <p:spPr>
          <a:xfrm>
            <a:off x="912286" y="71332"/>
            <a:ext cx="10358967" cy="1143000"/>
          </a:xfrm>
        </p:spPr>
        <p:txBody>
          <a:bodyPr/>
          <a:lstStyle/>
          <a:p>
            <a:pPr algn="l"/>
            <a:r>
              <a:rPr lang="en-US" dirty="0"/>
              <a:t>REJOICE-Ovarian01: Most Common Treatment-Emergent Adverse Events</a:t>
            </a:r>
          </a:p>
        </p:txBody>
      </p:sp>
      <p:sp>
        <p:nvSpPr>
          <p:cNvPr id="6" name="TextBox 5">
            <a:extLst>
              <a:ext uri="{FF2B5EF4-FFF2-40B4-BE49-F238E27FC236}">
                <a16:creationId xmlns:a16="http://schemas.microsoft.com/office/drawing/2014/main" id="{BC5F00DE-81BA-75A1-FDEF-E012FC995882}"/>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Ray-</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Coquard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IL et al. ESMO 2025;Abstract LBA42.</a:t>
            </a:r>
          </a:p>
        </p:txBody>
      </p:sp>
      <p:pic>
        <p:nvPicPr>
          <p:cNvPr id="4" name="Picture 3" descr="A screenshot of a graph&#10;&#10;AI-generated content may be incorrect.">
            <a:extLst>
              <a:ext uri="{FF2B5EF4-FFF2-40B4-BE49-F238E27FC236}">
                <a16:creationId xmlns:a16="http://schemas.microsoft.com/office/drawing/2014/main" id="{9324730D-2ADF-C8E2-6EFB-D5ED9D849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648" y="1214332"/>
            <a:ext cx="10358966" cy="5069970"/>
          </a:xfrm>
          <a:prstGeom prst="rect">
            <a:avLst/>
          </a:prstGeom>
        </p:spPr>
      </p:pic>
    </p:spTree>
    <p:extLst>
      <p:ext uri="{BB962C8B-B14F-4D97-AF65-F5344CB8AC3E}">
        <p14:creationId xmlns:p14="http://schemas.microsoft.com/office/powerpoint/2010/main" val="330042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4CC0A-D7A5-F056-A8D0-E5D2403FE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C4740-A4E6-E5F6-A432-D64B1F0BA40B}"/>
              </a:ext>
            </a:extLst>
          </p:cNvPr>
          <p:cNvSpPr>
            <a:spLocks noGrp="1"/>
          </p:cNvSpPr>
          <p:nvPr>
            <p:ph type="title"/>
          </p:nvPr>
        </p:nvSpPr>
        <p:spPr>
          <a:xfrm>
            <a:off x="912286" y="71332"/>
            <a:ext cx="10358967" cy="1143000"/>
          </a:xfrm>
        </p:spPr>
        <p:txBody>
          <a:bodyPr/>
          <a:lstStyle/>
          <a:p>
            <a:r>
              <a:rPr lang="en-US" dirty="0"/>
              <a:t>REJOICE-Ovarian01 Study Conclusions</a:t>
            </a:r>
          </a:p>
        </p:txBody>
      </p:sp>
      <p:sp>
        <p:nvSpPr>
          <p:cNvPr id="6" name="TextBox 5">
            <a:extLst>
              <a:ext uri="{FF2B5EF4-FFF2-40B4-BE49-F238E27FC236}">
                <a16:creationId xmlns:a16="http://schemas.microsoft.com/office/drawing/2014/main" id="{E3252DC1-5FCF-99ED-308C-47C182F4F057}"/>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Ray-</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Coquard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IL et al. ESMO 2025;Abstract LBA42.</a:t>
            </a:r>
          </a:p>
        </p:txBody>
      </p:sp>
      <p:pic>
        <p:nvPicPr>
          <p:cNvPr id="4" name="Picture 3" descr="A close-up of a document&#10;&#10;AI-generated content may be incorrect.">
            <a:extLst>
              <a:ext uri="{FF2B5EF4-FFF2-40B4-BE49-F238E27FC236}">
                <a16:creationId xmlns:a16="http://schemas.microsoft.com/office/drawing/2014/main" id="{9DEF399C-6B04-5DFE-5C7C-60441F83B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96" y="1124744"/>
            <a:ext cx="10873208" cy="4988485"/>
          </a:xfrm>
          <a:prstGeom prst="rect">
            <a:avLst/>
          </a:prstGeom>
        </p:spPr>
      </p:pic>
    </p:spTree>
    <p:extLst>
      <p:ext uri="{BB962C8B-B14F-4D97-AF65-F5344CB8AC3E}">
        <p14:creationId xmlns:p14="http://schemas.microsoft.com/office/powerpoint/2010/main" val="131621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625EE-81B4-CAEB-6095-85FE4FBAEDF7}"/>
            </a:ext>
          </a:extLst>
        </p:cNvPr>
        <p:cNvGrpSpPr/>
        <p:nvPr/>
      </p:nvGrpSpPr>
      <p:grpSpPr>
        <a:xfrm>
          <a:off x="0" y="0"/>
          <a:ext cx="0" cy="0"/>
          <a:chOff x="0" y="0"/>
          <a:chExt cx="0" cy="0"/>
        </a:xfrm>
      </p:grpSpPr>
      <p:pic>
        <p:nvPicPr>
          <p:cNvPr id="3" name="Picture 2" descr="A poster with a city skyline&#10;&#10;AI-generated content may be incorrect.">
            <a:extLst>
              <a:ext uri="{FF2B5EF4-FFF2-40B4-BE49-F238E27FC236}">
                <a16:creationId xmlns:a16="http://schemas.microsoft.com/office/drawing/2014/main" id="{01843022-23C2-8D2B-E6DA-88B1BD790F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456" y="548680"/>
            <a:ext cx="9960868" cy="5462672"/>
          </a:xfrm>
          <a:prstGeom prst="rect">
            <a:avLst/>
          </a:prstGeom>
        </p:spPr>
      </p:pic>
      <p:sp>
        <p:nvSpPr>
          <p:cNvPr id="7" name="TextBox 6">
            <a:extLst>
              <a:ext uri="{FF2B5EF4-FFF2-40B4-BE49-F238E27FC236}">
                <a16:creationId xmlns:a16="http://schemas.microsoft.com/office/drawing/2014/main" id="{D1DFC81C-7D2C-23ED-148D-A39D5B6337F8}"/>
              </a:ext>
            </a:extLst>
          </p:cNvPr>
          <p:cNvSpPr txBox="1"/>
          <p:nvPr/>
        </p:nvSpPr>
        <p:spPr>
          <a:xfrm>
            <a:off x="8396816" y="615815"/>
            <a:ext cx="2763508"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Abstract 1065MO</a:t>
            </a:r>
          </a:p>
        </p:txBody>
      </p:sp>
    </p:spTree>
    <p:extLst>
      <p:ext uri="{BB962C8B-B14F-4D97-AF65-F5344CB8AC3E}">
        <p14:creationId xmlns:p14="http://schemas.microsoft.com/office/powerpoint/2010/main" val="1843662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3D76D-22F8-5A74-C535-3D1C35349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519C9-98E4-446A-26F4-A6DAFE997978}"/>
              </a:ext>
            </a:extLst>
          </p:cNvPr>
          <p:cNvSpPr>
            <a:spLocks noGrp="1"/>
          </p:cNvSpPr>
          <p:nvPr>
            <p:ph type="title"/>
          </p:nvPr>
        </p:nvSpPr>
        <p:spPr>
          <a:xfrm>
            <a:off x="912286" y="71332"/>
            <a:ext cx="10358967" cy="1143000"/>
          </a:xfrm>
        </p:spPr>
        <p:txBody>
          <a:bodyPr/>
          <a:lstStyle/>
          <a:p>
            <a:r>
              <a:rPr lang="en-US" dirty="0"/>
              <a:t>AZD5335 Background</a:t>
            </a:r>
          </a:p>
        </p:txBody>
      </p:sp>
      <p:sp>
        <p:nvSpPr>
          <p:cNvPr id="6" name="TextBox 5">
            <a:extLst>
              <a:ext uri="{FF2B5EF4-FFF2-40B4-BE49-F238E27FC236}">
                <a16:creationId xmlns:a16="http://schemas.microsoft.com/office/drawing/2014/main" id="{5D3C9443-A6D9-4B14-46B1-AFF667B17E8D}"/>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Oaknin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ESMO 2025;Abstract 1065MO.</a:t>
            </a:r>
          </a:p>
        </p:txBody>
      </p:sp>
      <p:pic>
        <p:nvPicPr>
          <p:cNvPr id="9" name="Picture 8" descr="A diagram of a cell&#10;&#10;AI-generated content may be incorrect.">
            <a:extLst>
              <a:ext uri="{FF2B5EF4-FFF2-40B4-BE49-F238E27FC236}">
                <a16:creationId xmlns:a16="http://schemas.microsoft.com/office/drawing/2014/main" id="{756CBE1F-09DE-FD6A-95C2-341929467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00" y="1052736"/>
            <a:ext cx="10800338" cy="5016550"/>
          </a:xfrm>
          <a:prstGeom prst="rect">
            <a:avLst/>
          </a:prstGeom>
        </p:spPr>
      </p:pic>
    </p:spTree>
    <p:extLst>
      <p:ext uri="{BB962C8B-B14F-4D97-AF65-F5344CB8AC3E}">
        <p14:creationId xmlns:p14="http://schemas.microsoft.com/office/powerpoint/2010/main" val="3739491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8A130-BBEA-1F96-CC70-D7F71F6FC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DE3BC-CF3A-0900-DB59-9E0D01168BD6}"/>
              </a:ext>
            </a:extLst>
          </p:cNvPr>
          <p:cNvSpPr>
            <a:spLocks noGrp="1"/>
          </p:cNvSpPr>
          <p:nvPr>
            <p:ph type="title"/>
          </p:nvPr>
        </p:nvSpPr>
        <p:spPr>
          <a:xfrm>
            <a:off x="912286" y="71332"/>
            <a:ext cx="10358967" cy="1143000"/>
          </a:xfrm>
        </p:spPr>
        <p:txBody>
          <a:bodyPr/>
          <a:lstStyle/>
          <a:p>
            <a:r>
              <a:rPr lang="en-US" dirty="0"/>
              <a:t>FONTANA Module 1: Phase I/</a:t>
            </a:r>
            <a:r>
              <a:rPr lang="en-US" dirty="0" err="1"/>
              <a:t>IIa</a:t>
            </a:r>
            <a:r>
              <a:rPr lang="en-US" dirty="0"/>
              <a:t> Study Design</a:t>
            </a:r>
          </a:p>
        </p:txBody>
      </p:sp>
      <p:sp>
        <p:nvSpPr>
          <p:cNvPr id="6" name="TextBox 5">
            <a:extLst>
              <a:ext uri="{FF2B5EF4-FFF2-40B4-BE49-F238E27FC236}">
                <a16:creationId xmlns:a16="http://schemas.microsoft.com/office/drawing/2014/main" id="{3A602F97-2CBD-E4BA-F8FD-E5C107A40397}"/>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Oaknin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ESMO 2025;Abstract 1065MO.</a:t>
            </a:r>
          </a:p>
        </p:txBody>
      </p:sp>
      <p:pic>
        <p:nvPicPr>
          <p:cNvPr id="4" name="Picture 3" descr="A diagram of different types of medication&#10;&#10;AI-generated content may be incorrect.">
            <a:extLst>
              <a:ext uri="{FF2B5EF4-FFF2-40B4-BE49-F238E27FC236}">
                <a16:creationId xmlns:a16="http://schemas.microsoft.com/office/drawing/2014/main" id="{67CDE5D4-77C9-0D8F-F796-49B13D3F2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04" y="980728"/>
            <a:ext cx="10729192" cy="5143332"/>
          </a:xfrm>
          <a:prstGeom prst="rect">
            <a:avLst/>
          </a:prstGeom>
        </p:spPr>
      </p:pic>
    </p:spTree>
    <p:extLst>
      <p:ext uri="{BB962C8B-B14F-4D97-AF65-F5344CB8AC3E}">
        <p14:creationId xmlns:p14="http://schemas.microsoft.com/office/powerpoint/2010/main" val="829857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CFACC-D795-7E17-21DE-39B4EDC18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DACFC-CD8F-D4E6-5B5C-D3A219D1C45C}"/>
              </a:ext>
            </a:extLst>
          </p:cNvPr>
          <p:cNvSpPr>
            <a:spLocks noGrp="1"/>
          </p:cNvSpPr>
          <p:nvPr>
            <p:ph type="title"/>
          </p:nvPr>
        </p:nvSpPr>
        <p:spPr>
          <a:xfrm>
            <a:off x="912286" y="71332"/>
            <a:ext cx="10358967" cy="1143000"/>
          </a:xfrm>
        </p:spPr>
        <p:txBody>
          <a:bodyPr/>
          <a:lstStyle/>
          <a:p>
            <a:r>
              <a:rPr lang="en-US" dirty="0"/>
              <a:t>FONTANA: AZD5335 Safety Summary Across Dosing Range</a:t>
            </a:r>
          </a:p>
        </p:txBody>
      </p:sp>
      <p:sp>
        <p:nvSpPr>
          <p:cNvPr id="6" name="TextBox 5">
            <a:extLst>
              <a:ext uri="{FF2B5EF4-FFF2-40B4-BE49-F238E27FC236}">
                <a16:creationId xmlns:a16="http://schemas.microsoft.com/office/drawing/2014/main" id="{9C0E95B7-3407-0959-9665-8B1DB4FA3D40}"/>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Oaknin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ESMO 2025;Abstract 1065MO.</a:t>
            </a:r>
          </a:p>
        </p:txBody>
      </p:sp>
      <p:pic>
        <p:nvPicPr>
          <p:cNvPr id="5" name="Picture 4" descr="A screenshot of a computer screen&#10;&#10;AI-generated content may be incorrect.">
            <a:extLst>
              <a:ext uri="{FF2B5EF4-FFF2-40B4-BE49-F238E27FC236}">
                <a16:creationId xmlns:a16="http://schemas.microsoft.com/office/drawing/2014/main" id="{25B8FDCD-A1CB-DF04-B382-2B9D27FDD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241379"/>
            <a:ext cx="10945216" cy="4786872"/>
          </a:xfrm>
          <a:prstGeom prst="rect">
            <a:avLst/>
          </a:prstGeom>
        </p:spPr>
      </p:pic>
    </p:spTree>
    <p:extLst>
      <p:ext uri="{BB962C8B-B14F-4D97-AF65-F5344CB8AC3E}">
        <p14:creationId xmlns:p14="http://schemas.microsoft.com/office/powerpoint/2010/main" val="2114619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4DD0A-A5B6-A146-F2E8-6947FC03D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D16DFF-11C8-8BD2-5C19-AAB55909AE68}"/>
              </a:ext>
            </a:extLst>
          </p:cNvPr>
          <p:cNvSpPr>
            <a:spLocks noGrp="1"/>
          </p:cNvSpPr>
          <p:nvPr>
            <p:ph type="title"/>
          </p:nvPr>
        </p:nvSpPr>
        <p:spPr>
          <a:xfrm>
            <a:off x="912286" y="71332"/>
            <a:ext cx="10358967" cy="1143000"/>
          </a:xfrm>
        </p:spPr>
        <p:txBody>
          <a:bodyPr/>
          <a:lstStyle/>
          <a:p>
            <a:r>
              <a:rPr lang="en-US" dirty="0"/>
              <a:t>FONTANA: AZD5335 Tumor Responses Across Dosing Range</a:t>
            </a:r>
          </a:p>
        </p:txBody>
      </p:sp>
      <p:sp>
        <p:nvSpPr>
          <p:cNvPr id="6" name="TextBox 5">
            <a:extLst>
              <a:ext uri="{FF2B5EF4-FFF2-40B4-BE49-F238E27FC236}">
                <a16:creationId xmlns:a16="http://schemas.microsoft.com/office/drawing/2014/main" id="{720DFEA2-930B-1179-BCD2-5ECD707BC982}"/>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Oaknin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ESMO 2025;Abstract 1065MO.</a:t>
            </a:r>
          </a:p>
        </p:txBody>
      </p:sp>
      <p:pic>
        <p:nvPicPr>
          <p:cNvPr id="4" name="Picture 3" descr="A chart of a bar graph&#10;&#10;AI-generated content may be incorrect.">
            <a:extLst>
              <a:ext uri="{FF2B5EF4-FFF2-40B4-BE49-F238E27FC236}">
                <a16:creationId xmlns:a16="http://schemas.microsoft.com/office/drawing/2014/main" id="{0480B8EA-FFFF-095A-1836-D9E8C67B35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747" y="1052736"/>
            <a:ext cx="10358967" cy="5051746"/>
          </a:xfrm>
          <a:prstGeom prst="rect">
            <a:avLst/>
          </a:prstGeom>
        </p:spPr>
      </p:pic>
    </p:spTree>
    <p:extLst>
      <p:ext uri="{BB962C8B-B14F-4D97-AF65-F5344CB8AC3E}">
        <p14:creationId xmlns:p14="http://schemas.microsoft.com/office/powerpoint/2010/main" val="1705768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A5C6-A809-17AD-2300-0EB12FEA10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1ABF7-FB9B-AEAF-8C0E-05F135E277FF}"/>
              </a:ext>
            </a:extLst>
          </p:cNvPr>
          <p:cNvSpPr>
            <a:spLocks noGrp="1"/>
          </p:cNvSpPr>
          <p:nvPr>
            <p:ph type="title"/>
          </p:nvPr>
        </p:nvSpPr>
        <p:spPr>
          <a:xfrm>
            <a:off x="912286" y="71332"/>
            <a:ext cx="10358967" cy="1143000"/>
          </a:xfrm>
        </p:spPr>
        <p:txBody>
          <a:bodyPr/>
          <a:lstStyle/>
          <a:p>
            <a:r>
              <a:rPr lang="en-US" dirty="0"/>
              <a:t>FONTANA Study Conclusions</a:t>
            </a:r>
          </a:p>
        </p:txBody>
      </p:sp>
      <p:sp>
        <p:nvSpPr>
          <p:cNvPr id="6" name="TextBox 5">
            <a:extLst>
              <a:ext uri="{FF2B5EF4-FFF2-40B4-BE49-F238E27FC236}">
                <a16:creationId xmlns:a16="http://schemas.microsoft.com/office/drawing/2014/main" id="{326A1964-8726-6FBA-EA7B-25614C91C4C0}"/>
              </a:ext>
            </a:extLst>
          </p:cNvPr>
          <p:cNvSpPr txBox="1"/>
          <p:nvPr/>
        </p:nvSpPr>
        <p:spPr>
          <a:xfrm>
            <a:off x="0" y="654768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Oaknin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ESMO 2025;Abstract 1065MO.</a:t>
            </a:r>
          </a:p>
        </p:txBody>
      </p:sp>
      <p:pic>
        <p:nvPicPr>
          <p:cNvPr id="5" name="Picture 4" descr="A close-up of a document&#10;&#10;AI-generated content may be incorrect.">
            <a:extLst>
              <a:ext uri="{FF2B5EF4-FFF2-40B4-BE49-F238E27FC236}">
                <a16:creationId xmlns:a16="http://schemas.microsoft.com/office/drawing/2014/main" id="{AAC632D5-DE8D-8662-2F9B-91AED3DA6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84" y="1387119"/>
            <a:ext cx="11107432" cy="4083762"/>
          </a:xfrm>
          <a:prstGeom prst="rect">
            <a:avLst/>
          </a:prstGeom>
        </p:spPr>
      </p:pic>
    </p:spTree>
    <p:extLst>
      <p:ext uri="{BB962C8B-B14F-4D97-AF65-F5344CB8AC3E}">
        <p14:creationId xmlns:p14="http://schemas.microsoft.com/office/powerpoint/2010/main" val="241324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2F8AD-ED8D-C979-5925-090F59F6C18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00353FB-3AAE-E914-BA15-BA0A127074DF}"/>
              </a:ext>
            </a:extLst>
          </p:cNvPr>
          <p:cNvSpPr/>
          <p:nvPr/>
        </p:nvSpPr>
        <p:spPr bwMode="auto">
          <a:xfrm>
            <a:off x="335360" y="2492896"/>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29CDAEF-99DF-053F-4E80-D4928846C7B2}"/>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DC041963-DB97-0DA0-E51D-42BE567CB72D}"/>
              </a:ext>
            </a:extLst>
          </p:cNvPr>
          <p:cNvSpPr>
            <a:spLocks noGrp="1"/>
          </p:cNvSpPr>
          <p:nvPr>
            <p:ph idx="1"/>
          </p:nvPr>
        </p:nvSpPr>
        <p:spPr>
          <a:xfrm>
            <a:off x="833693" y="1196752"/>
            <a:ext cx="10596622" cy="4283273"/>
          </a:xfrm>
        </p:spPr>
        <p:txBody>
          <a:bodyPr/>
          <a:lstStyle/>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Up-Front Treatment of Ovarian Cancer (OC)</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t>Management of Platinum-Resistant OC</a:t>
            </a:r>
          </a:p>
          <a:p>
            <a:pPr marL="98425" indent="0">
              <a:lnSpc>
                <a:spcPct val="100000"/>
              </a:lnSpc>
              <a:spcBef>
                <a:spcPts val="2400"/>
              </a:spcBef>
              <a:spcAft>
                <a:spcPts val="0"/>
              </a:spcAft>
              <a:buNone/>
            </a:pPr>
            <a:r>
              <a:rPr lang="en-US" sz="2400" dirty="0">
                <a:solidFill>
                  <a:schemeClr val="bg1"/>
                </a:solidFill>
              </a:rPr>
              <a:t>Module 3: Up-Front Management of Metastatic Endometrial Cancer</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Management of </a:t>
            </a:r>
            <a:r>
              <a:rPr lang="en-US" sz="2400" dirty="0"/>
              <a:t>HER2-Positive Gynecologic Cancers</a:t>
            </a:r>
          </a:p>
          <a:p>
            <a:pPr marL="98425" indent="0">
              <a:lnSpc>
                <a:spcPct val="100000"/>
              </a:lnSpc>
              <a:spcBef>
                <a:spcPts val="2400"/>
              </a:spcBef>
              <a:spcAft>
                <a:spcPts val="0"/>
              </a:spcAft>
              <a:buNone/>
            </a:pPr>
            <a:r>
              <a:rPr lang="en-US" sz="2400" dirty="0">
                <a:solidFill>
                  <a:schemeClr val="accent2"/>
                </a:solidFill>
              </a:rPr>
              <a:t>Module 5: </a:t>
            </a:r>
            <a:r>
              <a:rPr lang="en-US" sz="2400" dirty="0"/>
              <a:t>Management of Cervical Cancer</a:t>
            </a:r>
          </a:p>
        </p:txBody>
      </p:sp>
    </p:spTree>
    <p:custDataLst>
      <p:tags r:id="rId1"/>
    </p:custDataLst>
    <p:extLst>
      <p:ext uri="{BB962C8B-B14F-4D97-AF65-F5344CB8AC3E}">
        <p14:creationId xmlns:p14="http://schemas.microsoft.com/office/powerpoint/2010/main" val="1316351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B2BC9-90EA-7693-FEA2-A311B07C3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D1544-94BB-4F55-8882-1CAD6A477CC7}"/>
              </a:ext>
            </a:extLst>
          </p:cNvPr>
          <p:cNvSpPr>
            <a:spLocks noGrp="1"/>
          </p:cNvSpPr>
          <p:nvPr>
            <p:ph type="title"/>
          </p:nvPr>
        </p:nvSpPr>
        <p:spPr>
          <a:xfrm>
            <a:off x="912286" y="16060"/>
            <a:ext cx="10358967" cy="1143000"/>
          </a:xfrm>
        </p:spPr>
        <p:txBody>
          <a:bodyPr>
            <a:normAutofit/>
          </a:bodyPr>
          <a:lstStyle/>
          <a:p>
            <a:r>
              <a:rPr lang="en-US" dirty="0"/>
              <a:t>Case Presentation: Dr Salani</a:t>
            </a:r>
          </a:p>
        </p:txBody>
      </p:sp>
      <p:sp>
        <p:nvSpPr>
          <p:cNvPr id="3" name="Content Placeholder 2">
            <a:extLst>
              <a:ext uri="{FF2B5EF4-FFF2-40B4-BE49-F238E27FC236}">
                <a16:creationId xmlns:a16="http://schemas.microsoft.com/office/drawing/2014/main" id="{16E624BD-331E-6B0C-801C-8AB95EAA2088}"/>
              </a:ext>
            </a:extLst>
          </p:cNvPr>
          <p:cNvSpPr>
            <a:spLocks noGrp="1"/>
          </p:cNvSpPr>
          <p:nvPr>
            <p:ph idx="1"/>
          </p:nvPr>
        </p:nvSpPr>
        <p:spPr>
          <a:xfrm>
            <a:off x="912285" y="1124744"/>
            <a:ext cx="10358967" cy="4799013"/>
          </a:xfrm>
        </p:spPr>
        <p:txBody>
          <a:bodyPr>
            <a:noAutofit/>
          </a:bodyPr>
          <a:lstStyle/>
          <a:p>
            <a:pPr marL="342900" indent="-342900"/>
            <a:r>
              <a:rPr lang="en-US" sz="2000" b="0" dirty="0"/>
              <a:t>68-year-old (diagnosed at age 64).</a:t>
            </a:r>
          </a:p>
          <a:p>
            <a:pPr marL="342900" indent="-342900"/>
            <a:r>
              <a:rPr lang="en-US" sz="2000" b="0" dirty="0"/>
              <a:t>3/2/21: Endometrial biopsy: Grade 1 endometrial cancer; Pelvic ultrasound: Uterus measures 7.5 x 3.6 x 4.7 cm with a 15 mm stripe. </a:t>
            </a:r>
          </a:p>
          <a:p>
            <a:pPr marL="342900" indent="-342900"/>
            <a:r>
              <a:rPr lang="en-US" sz="2000" b="0" dirty="0"/>
              <a:t>3/18/21: Robotic hysterectomy, bilateral </a:t>
            </a:r>
            <a:r>
              <a:rPr lang="en-US" sz="2000" b="0" dirty="0" err="1"/>
              <a:t>salpingo</a:t>
            </a:r>
            <a:r>
              <a:rPr lang="en-US" sz="2000" b="0" dirty="0"/>
              <a:t>-oophorectomy, sentinel lymph node dissection: Stage IB (75% myometrial invasion, </a:t>
            </a:r>
            <a:r>
              <a:rPr lang="en-US" sz="2000" b="0" dirty="0" err="1"/>
              <a:t>lymphovascular</a:t>
            </a:r>
            <a:r>
              <a:rPr lang="en-US" sz="2000" b="0" dirty="0"/>
              <a:t> space invasion), grade 2 endometrial cancer (loss of PMS2 and MLH1-methylated).</a:t>
            </a:r>
          </a:p>
          <a:p>
            <a:pPr marL="342900" indent="-342900"/>
            <a:r>
              <a:rPr lang="en-US" sz="2000" b="0" dirty="0"/>
              <a:t>4/29/21 – 5/11/21: Vaginal brachytherapy (30 Gy) enrolled on GY020 (VB +/- pembrolizumab) to control arm.</a:t>
            </a:r>
          </a:p>
          <a:p>
            <a:pPr marL="342900" indent="-342900"/>
            <a:r>
              <a:rPr lang="en-US" sz="2000" b="0" dirty="0"/>
              <a:t>10/27/21: CT chest/abdomen/pelvis: Subtle liver hypodensity; no evidence of disease. </a:t>
            </a:r>
          </a:p>
          <a:p>
            <a:pPr marL="342900" indent="-342900"/>
            <a:r>
              <a:rPr lang="en-US" sz="2000" b="0" dirty="0"/>
              <a:t>4/22/22: CT chest/abdomen/pelvis: Borderline enlarged left para-aortic lymph node; no other findings. </a:t>
            </a:r>
          </a:p>
          <a:p>
            <a:pPr marL="342900" indent="-342900"/>
            <a:r>
              <a:rPr lang="en-US" sz="2000" b="0" dirty="0"/>
              <a:t>10/22/24: CT abdomen/pelvis: Stable left para-aortic node (9 x 9 mm); interval enlargement of other para-aortic lymph nodes, largest measuring 16 x 21 mm.</a:t>
            </a:r>
          </a:p>
        </p:txBody>
      </p:sp>
    </p:spTree>
    <p:extLst>
      <p:ext uri="{BB962C8B-B14F-4D97-AF65-F5344CB8AC3E}">
        <p14:creationId xmlns:p14="http://schemas.microsoft.com/office/powerpoint/2010/main" val="89568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47496</TotalTime>
  <Words>7155</Words>
  <Application>Microsoft Macintosh PowerPoint</Application>
  <PresentationFormat>Widescreen</PresentationFormat>
  <Paragraphs>618</Paragraphs>
  <Slides>142</Slides>
  <Notes>67</Notes>
  <HiddenSlides>0</HiddenSlides>
  <MMClips>0</MMClips>
  <ScaleCrop>false</ScaleCrop>
  <HeadingPairs>
    <vt:vector size="6" baseType="variant">
      <vt:variant>
        <vt:lpstr>Fonts Used</vt:lpstr>
      </vt:variant>
      <vt:variant>
        <vt:i4>16</vt:i4>
      </vt:variant>
      <vt:variant>
        <vt:lpstr>Theme</vt:lpstr>
      </vt:variant>
      <vt:variant>
        <vt:i4>15</vt:i4>
      </vt:variant>
      <vt:variant>
        <vt:lpstr>Slide Titles</vt:lpstr>
      </vt:variant>
      <vt:variant>
        <vt:i4>142</vt:i4>
      </vt:variant>
    </vt:vector>
  </HeadingPairs>
  <TitlesOfParts>
    <vt:vector size="173" baseType="lpstr">
      <vt:lpstr>ＭＳ Ｐゴシック</vt:lpstr>
      <vt:lpstr>.AppleSystemUIFont</vt:lpstr>
      <vt:lpstr>Arial</vt:lpstr>
      <vt:lpstr>Arial Narrow</vt:lpstr>
      <vt:lpstr>Calibri</vt:lpstr>
      <vt:lpstr>Calibri Light</vt:lpstr>
      <vt:lpstr>Courier New</vt:lpstr>
      <vt:lpstr>Garamond</vt:lpstr>
      <vt:lpstr>Georgia</vt:lpstr>
      <vt:lpstr>Montserrat SemiBold</vt:lpstr>
      <vt:lpstr>Noto Sans Symbols</vt:lpstr>
      <vt:lpstr>Symbol</vt:lpstr>
      <vt:lpstr>System Font Regular</vt:lpstr>
      <vt:lpstr>Times New Roman</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2022_CCO_Template</vt:lpstr>
      <vt:lpstr>6_Default Design</vt:lpstr>
      <vt:lpstr>2_Default Design</vt:lpstr>
      <vt:lpstr>Cancer Conference Update: ESMO Congress 2025 Review — Gynecologic Cancers</vt:lpstr>
      <vt:lpstr>Faculty</vt:lpstr>
      <vt:lpstr>Commercial Support</vt:lpstr>
      <vt:lpstr>Dr Love — Disclosures</vt:lpstr>
      <vt:lpstr>Research To Practice CME Planning Committee Members,  Staff and Reviewers</vt:lpstr>
      <vt:lpstr>Dr Salani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Inside the Issue: The Emerging Role of  Cereblon E3 Ligase Modulators in Multiple Myeloma</vt:lpstr>
      <vt:lpstr>Exploring Current Patterns of Care in the Community:  Selection of First-Line and Maintenance Therapy for  Patients with Extensive-Stage Small Cell Lung Cancer</vt:lpstr>
      <vt:lpstr>Year in Review: Clinical Investigator Perspectives on the  Most Relevant New Datasets and Advances in Oncology</vt:lpstr>
      <vt:lpstr>Expert Second Opinion: Investigators Provide  Perspectives on the Future Role of AKT Inhibition  in the Management of Prostate Cancer</vt:lpstr>
      <vt:lpstr>Grand Rounds</vt:lpstr>
      <vt:lpstr>PowerPoint Presentation</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Cancer Conference Update: ESMO Congress 2025 Review — Gynecologic Cancers</vt:lpstr>
      <vt:lpstr>Faculty</vt:lpstr>
      <vt:lpstr>PowerPoint Presentation</vt:lpstr>
      <vt:lpstr>Clinicians in the Audience, Please Complete  the Pre- and Postmeeting Surveys</vt:lpstr>
      <vt:lpstr>PowerPoint Presentation</vt:lpstr>
      <vt:lpstr>Inside the Issue: The Emerging Role of  Cereblon E3 Ligase Modulators in Multiple Myeloma</vt:lpstr>
      <vt:lpstr>Exploring Current Patterns of Care in the Community:  Selection of First-Line and Maintenance Therapy for  Patients with Extensive-Stage Small Cell Lung Cancer</vt:lpstr>
      <vt:lpstr>Year in Review: Clinical Investigator Perspectives on the  Most Relevant New Datasets and Advances in Oncology</vt:lpstr>
      <vt:lpstr>Grand Rounds</vt:lpstr>
      <vt:lpstr>PowerPoint Presentation</vt:lpstr>
      <vt:lpstr>Cancer Conference Update: ESMO Congress 2025 Review — Gynecologic Cancers</vt:lpstr>
      <vt:lpstr>Dr Salani — Disclosures</vt:lpstr>
      <vt:lpstr>Dr Love — Disclosures</vt:lpstr>
      <vt:lpstr>Commercial Support</vt:lpstr>
      <vt:lpstr>PowerPoint Presentation</vt:lpstr>
      <vt:lpstr>Agenda</vt:lpstr>
      <vt:lpstr>Agenda</vt:lpstr>
      <vt:lpstr>Case Presentation: Dr Salani</vt:lpstr>
      <vt:lpstr>Case Presentation: Dr Salani (Continued)</vt:lpstr>
      <vt:lpstr>Tumor Markers</vt:lpstr>
      <vt:lpstr>Tumor Markers (Continued)</vt:lpstr>
      <vt:lpstr>Key Datasets</vt:lpstr>
      <vt:lpstr>Key Datasets (Continued)</vt:lpstr>
      <vt:lpstr>PowerPoint Presentation</vt:lpstr>
      <vt:lpstr>ICON8B Study Conclusions</vt:lpstr>
      <vt:lpstr>PowerPoint Presentation</vt:lpstr>
      <vt:lpstr>FZOCUS-1 Study Conclusions</vt:lpstr>
      <vt:lpstr>First-Line Niraparib Maintenance Therapy in BRCA Wild-Type, Low-Risk Advanced Ovarian Cancer: The POLO Trial</vt:lpstr>
      <vt:lpstr>The POLO Trial Study Design</vt:lpstr>
      <vt:lpstr>The POLO Trial: PFS and Overall Survival (OS) in the Intent-to-Treat Population</vt:lpstr>
      <vt:lpstr>The POLO Trial: Conclusions</vt:lpstr>
      <vt:lpstr>Quality-Adjusted Progression-Free Survival (QA-PFS) and Quality-Adjusted Time without Symptoms of Disease or Toxicity (Q-TWiST) Results from the PRIMA/ENGOT-OV26/GOG-3012 Final Analysis</vt:lpstr>
      <vt:lpstr>PRIMA Study Conclusions</vt:lpstr>
      <vt:lpstr>FIRST/ENGOT-OV44 Trial: Does the Addition of Dostarlimab Impact Niraparib Tolerability, Exposure, or Dose Modification?</vt:lpstr>
      <vt:lpstr>FIRST/ENGOT-OV44 Study Conclusions</vt:lpstr>
      <vt:lpstr>PowerPoint Presentation</vt:lpstr>
      <vt:lpstr>DUO-O Study Conclusions</vt:lpstr>
      <vt:lpstr>Phase 3, Randomized, Double-Blind, Placebo (Pbo)-Controlled ENGOT-ov43/GOG-3036/KEYLYNK-001 Study of 1L Chemotherapy (CT) + Pembrolizumab (Pembro) Then Maintenance (Maint) Pembro + Olaparib (Ola) for Advanced BRCA-Nonmutated Epithelial Ovarian Cancer (EOC): Analysis by HRD Status</vt:lpstr>
      <vt:lpstr>ENGOT-ov43/GOG-3036/KEYLYNK-001 Study Conclusions</vt:lpstr>
      <vt:lpstr>Agenda</vt:lpstr>
      <vt:lpstr>Case Presentation: Dr Salani</vt:lpstr>
      <vt:lpstr>Case Presentation: Dr Salani (Continued)</vt:lpstr>
      <vt:lpstr>Case Presentation: Dr Salani (Continued)</vt:lpstr>
      <vt:lpstr>Tumor Markers</vt:lpstr>
      <vt:lpstr>Tumor Markers (Continued)</vt:lpstr>
      <vt:lpstr>Key Datasets</vt:lpstr>
      <vt:lpstr>PowerPoint Presentation</vt:lpstr>
      <vt:lpstr>PowerPoint Presentation</vt:lpstr>
      <vt:lpstr>KEYNOTE-B96 Study Design</vt:lpstr>
      <vt:lpstr>KEYNOTE-B96: Baseline Characteristics</vt:lpstr>
      <vt:lpstr>KEYNOTE-B96: PFS in the CPS ≥1 Population at Interim Analysis 1 (IA1)</vt:lpstr>
      <vt:lpstr>KEYNOTE-B96: PFS in the Intent-to-Treat Population at IA1</vt:lpstr>
      <vt:lpstr>KEYNOTE-B96: PFS in Subgroups in the CPS ≥1 and Intent-to-Treat (ITT) Populations at IA1</vt:lpstr>
      <vt:lpstr>KEYNOTE-B96: PFS in the CPS ≥1 and ITT Populations at Interim Analysis 2 (IA2)</vt:lpstr>
      <vt:lpstr>KEYNOTE-B96: OS in the PD-L1 CPS ≥1 Population at IA2</vt:lpstr>
      <vt:lpstr>KEYNOTE-B96: OS in Subgroups in the PD-L1 CPS ≥1 Population at IA2</vt:lpstr>
      <vt:lpstr>KEYNOTE-B96: Objective Response Rate and Response Duration in the PD-L1 CPS ≥1 Population at IA2</vt:lpstr>
      <vt:lpstr>KEYNOTE-B96: Objective Response Rate and Response Duration in the ITT Population at IA2</vt:lpstr>
      <vt:lpstr>KEYNOTE-B96: Summary of Adverse Events at IA2</vt:lpstr>
      <vt:lpstr>KEYNOTE-B96: Treatment-Related Adverse Events at IA2</vt:lpstr>
      <vt:lpstr>KEYNOTE-B96: Immune-Mediated Adverse Events and Infusion Reactions at IA2</vt:lpstr>
      <vt:lpstr>KEYNOTE-B96 Study Conclusions</vt:lpstr>
      <vt:lpstr>PowerPoint Presentation</vt:lpstr>
      <vt:lpstr>Overall Survival Primary Endpoint Met in Phase III ROSELLA Trial of Relacorilant for Patients with Platinum-Resistant Ovarian Cancer Press Release: January 22, 2026</vt:lpstr>
      <vt:lpstr>PowerPoint Presentation</vt:lpstr>
      <vt:lpstr>ROSELLA: PFS and Interim OS Analysis with Relacorilant and  nab Paclitaxel </vt:lpstr>
      <vt:lpstr>PowerPoint Presentation</vt:lpstr>
      <vt:lpstr>REJOICE-Ovarian01 Phase II/III Study Design</vt:lpstr>
      <vt:lpstr>REJOICE-Ovarian01: Antitumor Activity Across Doses</vt:lpstr>
      <vt:lpstr>REJOICE-Ovarian01: Antitumor Responses Across CDH6 Expression Levels</vt:lpstr>
      <vt:lpstr>REJOICE-Ovarian01: Most Common Treatment-Emergent Adverse Events</vt:lpstr>
      <vt:lpstr>REJOICE-Ovarian01 Study Conclusions</vt:lpstr>
      <vt:lpstr>PowerPoint Presentation</vt:lpstr>
      <vt:lpstr>AZD5335 Background</vt:lpstr>
      <vt:lpstr>FONTANA Module 1: Phase I/IIa Study Design</vt:lpstr>
      <vt:lpstr>FONTANA: AZD5335 Safety Summary Across Dosing Range</vt:lpstr>
      <vt:lpstr>FONTANA: AZD5335 Tumor Responses Across Dosing Range</vt:lpstr>
      <vt:lpstr>FONTANA Study Conclusions</vt:lpstr>
      <vt:lpstr>Agenda</vt:lpstr>
      <vt:lpstr>Case Presentation: Dr Salani</vt:lpstr>
      <vt:lpstr>Case Presentation: Dr Salani (Continued)</vt:lpstr>
      <vt:lpstr>Key Datasets</vt:lpstr>
      <vt:lpstr>Key Datasets</vt:lpstr>
      <vt:lpstr>Neoadjuvant Dostarlimab in Mismatch Repair  Deficient (MMRd) Stage II-III Endometrioid Endometrial Cancer (EC): The GEICO137-E/NADIA Study</vt:lpstr>
      <vt:lpstr>GEICO137-E/NADIA Study Design</vt:lpstr>
      <vt:lpstr>Post Hoc Survival Outcomes Based on Initial and Subsequent Treatment in Patients (pts) with Mismatch Repair Proficient/Microsatellite Stable (MMRp/MSS) Primary Advanced or Recurrent Endometrial Cancer  (pA/R EC) in the ENGOT-EN6-NSGO/GOG-3031/RUBY Trial</vt:lpstr>
      <vt:lpstr>ENGOT-EN6-GOG-3031/RUBY: OS for Patients with MMRp/MSS Primary Advanced or Recurrent Endometrial Cancer </vt:lpstr>
      <vt:lpstr>ENGOT-EN6-GOG-3031/RUBY: Long-Term Outcomes</vt:lpstr>
      <vt:lpstr>ENGOT-EN6-GOG-3031/RUBY Study Conclusions</vt:lpstr>
      <vt:lpstr>PowerPoint Presentation</vt:lpstr>
      <vt:lpstr>AtTEnd/ENGOT-EN7: Analysis of OS in the Mismatch Repair-Deficient (MMRd) and Non-MMRd Subgroups</vt:lpstr>
      <vt:lpstr>AtTEnd/ENGOT-EN7: Updated PFS for All Patients </vt:lpstr>
      <vt:lpstr>AtTEnd/ENGOT-EN7: Analysis of PFS in the MMRd and Non-MMRd Subgroups</vt:lpstr>
      <vt:lpstr>AtTEnd/ENGOT-EN7 Study Conclusions</vt:lpstr>
      <vt:lpstr>PowerPoint Presentation</vt:lpstr>
      <vt:lpstr>Tumor Mutational Burden (TMB) Efficacy Analysis in DUO-E: Concordance Between MMR and TMB Status</vt:lpstr>
      <vt:lpstr>TMB Efficacy Analysis in DUO-E: Post-Hoc PFS Exploratory Analysis</vt:lpstr>
      <vt:lpstr>TMB Efficacy Analysis in DUO-E: Authors’ Conclusions</vt:lpstr>
      <vt:lpstr>PowerPoint Presentation</vt:lpstr>
      <vt:lpstr>KEYNOTE-775 Study Conclusions</vt:lpstr>
      <vt:lpstr>PowerPoint Presentation</vt:lpstr>
      <vt:lpstr>LEAP-001 Study Conclusions</vt:lpstr>
      <vt:lpstr>GOG-3119/ENGOT-en29/TroFuse-033: A Phase 3, Randomized Study of Sacituzumab Tirumotecan (Sac-TMT) + Pembrolizumab (Pembro) vs Pembro Alone as First-Line (1L) Maintenance Therapy for Mismatch Repair-Proficient (pMMR) Endometrial Cancer (EC)</vt:lpstr>
      <vt:lpstr>Agenda</vt:lpstr>
      <vt:lpstr>Case Presentation: Dr Salani</vt:lpstr>
      <vt:lpstr>Key Datasets</vt:lpstr>
      <vt:lpstr>PowerPoint Presentation</vt:lpstr>
      <vt:lpstr>DESTINY-PanTumor02 Part 1 Final Analysis: Investigator-Assessed Confirmed ORR by Tumor Cohort and Central HER2 IHC Status</vt:lpstr>
      <vt:lpstr>DESTINY-PanTumor02 Part 1 Final Analysis: Investigator-Assessed Median PFS by Tumor Cohort and HER2 IHC Status</vt:lpstr>
      <vt:lpstr>DESTINY-PanTumor02 Part 1 Final Analysis: Median OS by Tumor Cohort and HER2 IHC Status</vt:lpstr>
      <vt:lpstr>DESTINY-PanTumor02 Part 1 Conclusions</vt:lpstr>
      <vt:lpstr>PowerPoint Presentation</vt:lpstr>
      <vt:lpstr>DESTINY-PanTumor02 Part 1 Biomarker Analysis Conclusions</vt:lpstr>
      <vt:lpstr>A Randomized Phase 3 Study of First-Line (1L) Trastuzumab Deruxtecan (T-DXd) with Rilvegostomig or Pembrolizumab in Patients with HER2-Expressing, Mismatch Repair Proficient (pMMR), Primary Advanced or Recurrent Endometrial Cancer (EC): DESTINY-Endometrial 01/GOG-3-98/ENGOT-EN24</vt:lpstr>
      <vt:lpstr>An Open-Label, Randomized, Multicenter, Phase III Study of Trastuzumab Deruxtecan (T-DXd) with Bevacizumab (BEV) vs BEV Monotherapy as First-Line (1L) Maintenance Therapy in HER2-Overexpressing Ovarian Cancer: DESTINY-Ovarian01 (DO-01)</vt:lpstr>
      <vt:lpstr>Agenda</vt:lpstr>
      <vt:lpstr>Case Presentation: Dr Salani</vt:lpstr>
      <vt:lpstr>Case Presentation: Dr Salani (Continued)</vt:lpstr>
      <vt:lpstr>Key Datasets</vt:lpstr>
      <vt:lpstr>PowerPoint Presentation</vt:lpstr>
      <vt:lpstr>Study Conclusions</vt:lpstr>
      <vt:lpstr>Inside the Issue: The Emerging Role of  Cereblon E3 Ligase Modulators in Multiple Myeloma</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4051</cp:revision>
  <cp:lastPrinted>2020-12-08T02:40:56Z</cp:lastPrinted>
  <dcterms:created xsi:type="dcterms:W3CDTF">2020-11-13T19:02:13Z</dcterms:created>
  <dcterms:modified xsi:type="dcterms:W3CDTF">2026-01-22T21:07:48Z</dcterms:modified>
</cp:coreProperties>
</file>